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B1340-9541-464E-92F2-D8D8E67AC12E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9D6CA72-FE3D-4C2D-9FB2-2295232CBD36}">
      <dgm:prSet phldrT="[Texte]" custT="1"/>
      <dgm:spPr/>
      <dgm:t>
        <a:bodyPr/>
        <a:lstStyle/>
        <a:p>
          <a:pPr algn="ctr"/>
          <a:r>
            <a:rPr lang="fr-FR" sz="2800" b="1" i="1">
              <a:latin typeface="Californian FB" pitchFamily="18" charset="0"/>
            </a:rPr>
            <a:t>PLAN</a:t>
          </a:r>
        </a:p>
      </dgm:t>
    </dgm:pt>
    <dgm:pt modelId="{D163057A-6A3E-483F-A8C4-C834F0AF733F}" type="sibTrans" cxnId="{87ADB56A-CFF8-4455-B282-790DDBAE8B10}">
      <dgm:prSet/>
      <dgm:spPr/>
      <dgm:t>
        <a:bodyPr/>
        <a:lstStyle/>
        <a:p>
          <a:pPr algn="ctr"/>
          <a:endParaRPr lang="fr-FR"/>
        </a:p>
      </dgm:t>
    </dgm:pt>
    <dgm:pt modelId="{9CB9054C-68D2-478D-88C7-2B2003584CE6}" type="parTrans" cxnId="{87ADB56A-CFF8-4455-B282-790DDBAE8B10}">
      <dgm:prSet/>
      <dgm:spPr/>
      <dgm:t>
        <a:bodyPr/>
        <a:lstStyle/>
        <a:p>
          <a:pPr algn="ctr"/>
          <a:endParaRPr lang="fr-FR"/>
        </a:p>
      </dgm:t>
    </dgm:pt>
    <dgm:pt modelId="{662166AD-7F1C-46AA-8BC3-B8902D735CF8}" type="pres">
      <dgm:prSet presAssocID="{460B1340-9541-464E-92F2-D8D8E67AC12E}" presName="Name0" presStyleCnt="0">
        <dgm:presLayoutVars>
          <dgm:dir/>
          <dgm:animLvl val="lvl"/>
          <dgm:resizeHandles val="exact"/>
        </dgm:presLayoutVars>
      </dgm:prSet>
      <dgm:spPr/>
    </dgm:pt>
    <dgm:pt modelId="{D8B03822-9CB9-4842-B670-56AF9E4C607F}" type="pres">
      <dgm:prSet presAssocID="{39D6CA72-FE3D-4C2D-9FB2-2295232CBD36}" presName="linNode" presStyleCnt="0"/>
      <dgm:spPr/>
    </dgm:pt>
    <dgm:pt modelId="{95AA52CA-B790-44E5-8495-7CFB16C7BA2C}" type="pres">
      <dgm:prSet presAssocID="{39D6CA72-FE3D-4C2D-9FB2-2295232CBD36}" presName="parentText" presStyleLbl="node1" presStyleIdx="0" presStyleCnt="1" custScaleX="277778" custLinFactY="200000" custLinFactNeighborX="21457" custLinFactNeighborY="224276">
        <dgm:presLayoutVars>
          <dgm:chMax val="1"/>
          <dgm:bulletEnabled val="1"/>
        </dgm:presLayoutVars>
      </dgm:prSet>
      <dgm:spPr/>
    </dgm:pt>
  </dgm:ptLst>
  <dgm:cxnLst>
    <dgm:cxn modelId="{02CF560F-CB98-41A0-9BA6-3ACC88383125}" type="presOf" srcId="{460B1340-9541-464E-92F2-D8D8E67AC12E}" destId="{662166AD-7F1C-46AA-8BC3-B8902D735CF8}" srcOrd="0" destOrd="0" presId="urn:microsoft.com/office/officeart/2005/8/layout/vList5"/>
    <dgm:cxn modelId="{9D43965D-FE0D-4901-AF60-EC0D2E81AC49}" type="presOf" srcId="{39D6CA72-FE3D-4C2D-9FB2-2295232CBD36}" destId="{95AA52CA-B790-44E5-8495-7CFB16C7BA2C}" srcOrd="0" destOrd="0" presId="urn:microsoft.com/office/officeart/2005/8/layout/vList5"/>
    <dgm:cxn modelId="{87ADB56A-CFF8-4455-B282-790DDBAE8B10}" srcId="{460B1340-9541-464E-92F2-D8D8E67AC12E}" destId="{39D6CA72-FE3D-4C2D-9FB2-2295232CBD36}" srcOrd="0" destOrd="0" parTransId="{9CB9054C-68D2-478D-88C7-2B2003584CE6}" sibTransId="{D163057A-6A3E-483F-A8C4-C834F0AF733F}"/>
    <dgm:cxn modelId="{9E19FD82-0444-47F7-B81C-0D8E3CE9DD83}" type="presParOf" srcId="{662166AD-7F1C-46AA-8BC3-B8902D735CF8}" destId="{D8B03822-9CB9-4842-B670-56AF9E4C607F}" srcOrd="0" destOrd="0" presId="urn:microsoft.com/office/officeart/2005/8/layout/vList5"/>
    <dgm:cxn modelId="{215C25B6-9886-4754-88BA-B390879C1AA3}" type="presParOf" srcId="{D8B03822-9CB9-4842-B670-56AF9E4C607F}" destId="{95AA52CA-B790-44E5-8495-7CFB16C7BA2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B1340-9541-464E-92F2-D8D8E67AC12E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9D6CA72-FE3D-4C2D-9FB2-2295232CBD36}">
      <dgm:prSet phldrT="[Texte]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fr-FR" b="1" i="1" dirty="0">
              <a:latin typeface="Californian FB" pitchFamily="18" charset="0"/>
            </a:rPr>
            <a:t>OBJECTIFS DE LA SEANCE</a:t>
          </a:r>
        </a:p>
      </dgm:t>
    </dgm:pt>
    <dgm:pt modelId="{D163057A-6A3E-483F-A8C4-C834F0AF733F}" type="sibTrans" cxnId="{87ADB56A-CFF8-4455-B282-790DDBAE8B10}">
      <dgm:prSet/>
      <dgm:spPr/>
      <dgm:t>
        <a:bodyPr/>
        <a:lstStyle/>
        <a:p>
          <a:pPr algn="ctr"/>
          <a:endParaRPr lang="fr-FR"/>
        </a:p>
      </dgm:t>
    </dgm:pt>
    <dgm:pt modelId="{9CB9054C-68D2-478D-88C7-2B2003584CE6}" type="parTrans" cxnId="{87ADB56A-CFF8-4455-B282-790DDBAE8B10}">
      <dgm:prSet/>
      <dgm:spPr/>
      <dgm:t>
        <a:bodyPr/>
        <a:lstStyle/>
        <a:p>
          <a:pPr algn="ctr"/>
          <a:endParaRPr lang="fr-FR"/>
        </a:p>
      </dgm:t>
    </dgm:pt>
    <dgm:pt modelId="{662166AD-7F1C-46AA-8BC3-B8902D735CF8}" type="pres">
      <dgm:prSet presAssocID="{460B1340-9541-464E-92F2-D8D8E67AC12E}" presName="Name0" presStyleCnt="0">
        <dgm:presLayoutVars>
          <dgm:dir/>
          <dgm:animLvl val="lvl"/>
          <dgm:resizeHandles val="exact"/>
        </dgm:presLayoutVars>
      </dgm:prSet>
      <dgm:spPr/>
    </dgm:pt>
    <dgm:pt modelId="{D8B03822-9CB9-4842-B670-56AF9E4C607F}" type="pres">
      <dgm:prSet presAssocID="{39D6CA72-FE3D-4C2D-9FB2-2295232CBD36}" presName="linNode" presStyleCnt="0"/>
      <dgm:spPr/>
    </dgm:pt>
    <dgm:pt modelId="{95AA52CA-B790-44E5-8495-7CFB16C7BA2C}" type="pres">
      <dgm:prSet presAssocID="{39D6CA72-FE3D-4C2D-9FB2-2295232CBD36}" presName="parentText" presStyleLbl="node1" presStyleIdx="0" presStyleCnt="1" custScaleX="277778" custLinFactNeighborX="-136" custLinFactNeighborY="-62">
        <dgm:presLayoutVars>
          <dgm:chMax val="1"/>
          <dgm:bulletEnabled val="1"/>
        </dgm:presLayoutVars>
      </dgm:prSet>
      <dgm:spPr/>
    </dgm:pt>
  </dgm:ptLst>
  <dgm:cxnLst>
    <dgm:cxn modelId="{87ADB56A-CFF8-4455-B282-790DDBAE8B10}" srcId="{460B1340-9541-464E-92F2-D8D8E67AC12E}" destId="{39D6CA72-FE3D-4C2D-9FB2-2295232CBD36}" srcOrd="0" destOrd="0" parTransId="{9CB9054C-68D2-478D-88C7-2B2003584CE6}" sibTransId="{D163057A-6A3E-483F-A8C4-C834F0AF733F}"/>
    <dgm:cxn modelId="{021FC74C-A2F5-476D-AE97-DF2FF3A98D8B}" type="presOf" srcId="{460B1340-9541-464E-92F2-D8D8E67AC12E}" destId="{662166AD-7F1C-46AA-8BC3-B8902D735CF8}" srcOrd="0" destOrd="0" presId="urn:microsoft.com/office/officeart/2005/8/layout/vList5"/>
    <dgm:cxn modelId="{EEC405A5-F472-4C23-A877-5E8DBD546EA4}" type="presOf" srcId="{39D6CA72-FE3D-4C2D-9FB2-2295232CBD36}" destId="{95AA52CA-B790-44E5-8495-7CFB16C7BA2C}" srcOrd="0" destOrd="0" presId="urn:microsoft.com/office/officeart/2005/8/layout/vList5"/>
    <dgm:cxn modelId="{E14C69FB-0340-4973-92BB-96803194C08F}" type="presParOf" srcId="{662166AD-7F1C-46AA-8BC3-B8902D735CF8}" destId="{D8B03822-9CB9-4842-B670-56AF9E4C607F}" srcOrd="0" destOrd="0" presId="urn:microsoft.com/office/officeart/2005/8/layout/vList5"/>
    <dgm:cxn modelId="{A0888A5E-3945-4FD9-9F91-FA2DF8AA138F}" type="presParOf" srcId="{D8B03822-9CB9-4842-B670-56AF9E4C607F}" destId="{95AA52CA-B790-44E5-8495-7CFB16C7BA2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B1340-9541-464E-92F2-D8D8E67AC12E}" type="doc">
      <dgm:prSet loTypeId="urn:microsoft.com/office/officeart/2005/8/layout/vList5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ED47BD80-C333-40F5-B394-14D80D749DD3}">
      <dgm:prSet custT="1"/>
      <dgm:spPr/>
      <dgm:t>
        <a:bodyPr/>
        <a:lstStyle/>
        <a:p>
          <a:r>
            <a:rPr lang="fr-FR" sz="1800" b="1" i="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citer les différents types de lait, de crème et de donner au moins deux applications culinaires pour chaque type.</a:t>
          </a:r>
          <a:endParaRPr lang="fr-F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2F559D66-276E-4079-BBCD-4B5DFEF668A2}" type="parTrans" cxnId="{DA6ECAE5-288C-483F-B351-8516C0D42C1B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84769A37-FD4B-4D0F-94DF-831242AC34A6}" type="sibTrans" cxnId="{DA6ECAE5-288C-483F-B351-8516C0D42C1B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4C873113-0433-489F-B5FF-AF626A21A593}">
      <dgm:prSet custT="1"/>
      <dgm:spPr/>
      <dgm:t>
        <a:bodyPr/>
        <a:lstStyle/>
        <a:p>
          <a:r>
            <a:rPr lang="fr-FR" sz="1800" b="1" i="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citer les différentes familles de fromages et de citer au moins deux exemples pour chaque famille.</a:t>
          </a:r>
          <a:endParaRPr lang="fr-FR" sz="1800" b="1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392156AA-512C-43E0-A38E-8930FAA0E1BD}" type="parTrans" cxnId="{522CAACF-F14A-4AF8-BD97-3C4A1C8D2001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B5DEDEEB-C192-44A2-B26E-24B4CCF051C0}" type="sibTrans" cxnId="{522CAACF-F14A-4AF8-BD97-3C4A1C8D2001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23D91314-0206-4FA2-9B0A-2CACFC87D1F2}">
      <dgm:prSet custT="1"/>
      <dgm:spPr/>
      <dgm:t>
        <a:bodyPr/>
        <a:lstStyle/>
        <a:p>
          <a:r>
            <a:rPr lang="fr-FR" sz="1800" b="1" i="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commenter les inscriptions contenues sur une étiquette de lait.</a:t>
          </a:r>
          <a:endParaRPr lang="fr-F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8D62B1D5-4C0B-4693-A498-6677F0C7BEFE}" type="parTrans" cxnId="{35F14D81-0F4A-445B-BE9E-DC64723530EA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8F890FA5-2609-42F3-A500-2F5F61875F65}" type="sibTrans" cxnId="{35F14D81-0F4A-445B-BE9E-DC64723530EA}">
      <dgm:prSet/>
      <dgm:spPr/>
      <dgm:t>
        <a:bodyPr/>
        <a:lstStyle/>
        <a:p>
          <a:endParaRPr lang="fr-FR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gm:t>
    </dgm:pt>
    <dgm:pt modelId="{662166AD-7F1C-46AA-8BC3-B8902D735CF8}" type="pres">
      <dgm:prSet presAssocID="{460B1340-9541-464E-92F2-D8D8E67AC12E}" presName="Name0" presStyleCnt="0">
        <dgm:presLayoutVars>
          <dgm:dir/>
          <dgm:animLvl val="lvl"/>
          <dgm:resizeHandles val="exact"/>
        </dgm:presLayoutVars>
      </dgm:prSet>
      <dgm:spPr/>
    </dgm:pt>
    <dgm:pt modelId="{E7E4FC74-0621-4EB1-8941-317E74497474}" type="pres">
      <dgm:prSet presAssocID="{ED47BD80-C333-40F5-B394-14D80D749DD3}" presName="linNode" presStyleCnt="0"/>
      <dgm:spPr/>
    </dgm:pt>
    <dgm:pt modelId="{FC995736-AA69-4D59-ADB6-7AAF24220AD0}" type="pres">
      <dgm:prSet presAssocID="{ED47BD80-C333-40F5-B394-14D80D749DD3}" presName="parentText" presStyleLbl="node1" presStyleIdx="0" presStyleCnt="3" custScaleX="277778">
        <dgm:presLayoutVars>
          <dgm:chMax val="1"/>
          <dgm:bulletEnabled val="1"/>
        </dgm:presLayoutVars>
      </dgm:prSet>
      <dgm:spPr/>
    </dgm:pt>
    <dgm:pt modelId="{1D566FFA-4BF0-446B-A965-7D64FA4EE424}" type="pres">
      <dgm:prSet presAssocID="{84769A37-FD4B-4D0F-94DF-831242AC34A6}" presName="sp" presStyleCnt="0"/>
      <dgm:spPr/>
    </dgm:pt>
    <dgm:pt modelId="{F6A392F3-F901-495E-BECB-A8B4AFA8CCD9}" type="pres">
      <dgm:prSet presAssocID="{4C873113-0433-489F-B5FF-AF626A21A593}" presName="linNode" presStyleCnt="0"/>
      <dgm:spPr/>
    </dgm:pt>
    <dgm:pt modelId="{77553069-4196-44F2-95B5-EF61A722994C}" type="pres">
      <dgm:prSet presAssocID="{4C873113-0433-489F-B5FF-AF626A21A593}" presName="parentText" presStyleLbl="node1" presStyleIdx="1" presStyleCnt="3" custScaleX="277778">
        <dgm:presLayoutVars>
          <dgm:chMax val="1"/>
          <dgm:bulletEnabled val="1"/>
        </dgm:presLayoutVars>
      </dgm:prSet>
      <dgm:spPr/>
    </dgm:pt>
    <dgm:pt modelId="{43C7DA67-4C44-480E-BCC6-04A0850A4389}" type="pres">
      <dgm:prSet presAssocID="{B5DEDEEB-C192-44A2-B26E-24B4CCF051C0}" presName="sp" presStyleCnt="0"/>
      <dgm:spPr/>
    </dgm:pt>
    <dgm:pt modelId="{31CF28E0-3EAF-4067-9646-ACDC8D82CDE7}" type="pres">
      <dgm:prSet presAssocID="{23D91314-0206-4FA2-9B0A-2CACFC87D1F2}" presName="linNode" presStyleCnt="0"/>
      <dgm:spPr/>
    </dgm:pt>
    <dgm:pt modelId="{408773C1-F253-41B1-87F1-55EC0A55888D}" type="pres">
      <dgm:prSet presAssocID="{23D91314-0206-4FA2-9B0A-2CACFC87D1F2}" presName="parentText" presStyleLbl="node1" presStyleIdx="2" presStyleCnt="3" custScaleX="277778">
        <dgm:presLayoutVars>
          <dgm:chMax val="1"/>
          <dgm:bulletEnabled val="1"/>
        </dgm:presLayoutVars>
      </dgm:prSet>
      <dgm:spPr/>
    </dgm:pt>
  </dgm:ptLst>
  <dgm:cxnLst>
    <dgm:cxn modelId="{7EEEDF42-3926-46E7-9861-14054DFD9C56}" type="presOf" srcId="{23D91314-0206-4FA2-9B0A-2CACFC87D1F2}" destId="{408773C1-F253-41B1-87F1-55EC0A55888D}" srcOrd="0" destOrd="0" presId="urn:microsoft.com/office/officeart/2005/8/layout/vList5"/>
    <dgm:cxn modelId="{319C8477-7751-4821-A54D-2675FE2573FC}" type="presOf" srcId="{460B1340-9541-464E-92F2-D8D8E67AC12E}" destId="{662166AD-7F1C-46AA-8BC3-B8902D735CF8}" srcOrd="0" destOrd="0" presId="urn:microsoft.com/office/officeart/2005/8/layout/vList5"/>
    <dgm:cxn modelId="{3FF39658-5745-4FC7-82CD-1ECC20EBAB58}" type="presOf" srcId="{4C873113-0433-489F-B5FF-AF626A21A593}" destId="{77553069-4196-44F2-95B5-EF61A722994C}" srcOrd="0" destOrd="0" presId="urn:microsoft.com/office/officeart/2005/8/layout/vList5"/>
    <dgm:cxn modelId="{35F14D81-0F4A-445B-BE9E-DC64723530EA}" srcId="{460B1340-9541-464E-92F2-D8D8E67AC12E}" destId="{23D91314-0206-4FA2-9B0A-2CACFC87D1F2}" srcOrd="2" destOrd="0" parTransId="{8D62B1D5-4C0B-4693-A498-6677F0C7BEFE}" sibTransId="{8F890FA5-2609-42F3-A500-2F5F61875F65}"/>
    <dgm:cxn modelId="{9FCAF3CA-4542-4E54-B446-F8A7B93E2FAF}" type="presOf" srcId="{ED47BD80-C333-40F5-B394-14D80D749DD3}" destId="{FC995736-AA69-4D59-ADB6-7AAF24220AD0}" srcOrd="0" destOrd="0" presId="urn:microsoft.com/office/officeart/2005/8/layout/vList5"/>
    <dgm:cxn modelId="{522CAACF-F14A-4AF8-BD97-3C4A1C8D2001}" srcId="{460B1340-9541-464E-92F2-D8D8E67AC12E}" destId="{4C873113-0433-489F-B5FF-AF626A21A593}" srcOrd="1" destOrd="0" parTransId="{392156AA-512C-43E0-A38E-8930FAA0E1BD}" sibTransId="{B5DEDEEB-C192-44A2-B26E-24B4CCF051C0}"/>
    <dgm:cxn modelId="{DA6ECAE5-288C-483F-B351-8516C0D42C1B}" srcId="{460B1340-9541-464E-92F2-D8D8E67AC12E}" destId="{ED47BD80-C333-40F5-B394-14D80D749DD3}" srcOrd="0" destOrd="0" parTransId="{2F559D66-276E-4079-BBCD-4B5DFEF668A2}" sibTransId="{84769A37-FD4B-4D0F-94DF-831242AC34A6}"/>
    <dgm:cxn modelId="{BB1C1BAF-84FB-4D58-9237-095D5286BE08}" type="presParOf" srcId="{662166AD-7F1C-46AA-8BC3-B8902D735CF8}" destId="{E7E4FC74-0621-4EB1-8941-317E74497474}" srcOrd="0" destOrd="0" presId="urn:microsoft.com/office/officeart/2005/8/layout/vList5"/>
    <dgm:cxn modelId="{9744499C-454A-46B7-A117-D9B35E21D114}" type="presParOf" srcId="{E7E4FC74-0621-4EB1-8941-317E74497474}" destId="{FC995736-AA69-4D59-ADB6-7AAF24220AD0}" srcOrd="0" destOrd="0" presId="urn:microsoft.com/office/officeart/2005/8/layout/vList5"/>
    <dgm:cxn modelId="{5E9CE53B-9816-43FE-B3EC-9A8F3523681B}" type="presParOf" srcId="{662166AD-7F1C-46AA-8BC3-B8902D735CF8}" destId="{1D566FFA-4BF0-446B-A965-7D64FA4EE424}" srcOrd="1" destOrd="0" presId="urn:microsoft.com/office/officeart/2005/8/layout/vList5"/>
    <dgm:cxn modelId="{4F94E872-6D22-4C62-BCA4-EF06BB9735C1}" type="presParOf" srcId="{662166AD-7F1C-46AA-8BC3-B8902D735CF8}" destId="{F6A392F3-F901-495E-BECB-A8B4AFA8CCD9}" srcOrd="2" destOrd="0" presId="urn:microsoft.com/office/officeart/2005/8/layout/vList5"/>
    <dgm:cxn modelId="{931F821A-26F3-4D9D-ADA7-D3D81250924E}" type="presParOf" srcId="{F6A392F3-F901-495E-BECB-A8B4AFA8CCD9}" destId="{77553069-4196-44F2-95B5-EF61A722994C}" srcOrd="0" destOrd="0" presId="urn:microsoft.com/office/officeart/2005/8/layout/vList5"/>
    <dgm:cxn modelId="{C80949B1-D5BC-4F08-969B-177D167302F6}" type="presParOf" srcId="{662166AD-7F1C-46AA-8BC3-B8902D735CF8}" destId="{43C7DA67-4C44-480E-BCC6-04A0850A4389}" srcOrd="3" destOrd="0" presId="urn:microsoft.com/office/officeart/2005/8/layout/vList5"/>
    <dgm:cxn modelId="{E691F928-68A2-46C7-B029-256AAB0F0771}" type="presParOf" srcId="{662166AD-7F1C-46AA-8BC3-B8902D735CF8}" destId="{31CF28E0-3EAF-4067-9646-ACDC8D82CDE7}" srcOrd="4" destOrd="0" presId="urn:microsoft.com/office/officeart/2005/8/layout/vList5"/>
    <dgm:cxn modelId="{058DE205-2B5C-404B-8C38-088DB78A9985}" type="presParOf" srcId="{31CF28E0-3EAF-4067-9646-ACDC8D82CDE7}" destId="{408773C1-F253-41B1-87F1-55EC0A55888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A52CA-B790-44E5-8495-7CFB16C7BA2C}">
      <dsp:nvSpPr>
        <dsp:cNvPr id="0" name=""/>
        <dsp:cNvSpPr/>
      </dsp:nvSpPr>
      <dsp:spPr>
        <a:xfrm>
          <a:off x="6282" y="427"/>
          <a:ext cx="6432617" cy="4377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i="1" kern="1200">
              <a:latin typeface="Californian FB" pitchFamily="18" charset="0"/>
            </a:rPr>
            <a:t>PLAN</a:t>
          </a:r>
        </a:p>
      </dsp:txBody>
      <dsp:txXfrm>
        <a:off x="27650" y="21795"/>
        <a:ext cx="6389881" cy="394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A52CA-B790-44E5-8495-7CFB16C7BA2C}">
      <dsp:nvSpPr>
        <dsp:cNvPr id="0" name=""/>
        <dsp:cNvSpPr/>
      </dsp:nvSpPr>
      <dsp:spPr>
        <a:xfrm>
          <a:off x="0" y="0"/>
          <a:ext cx="6432617" cy="4381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solidFill>
            <a:schemeClr val="accent1"/>
          </a:solidFill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1" kern="1200" dirty="0">
              <a:latin typeface="Californian FB" pitchFamily="18" charset="0"/>
            </a:rPr>
            <a:t>OBJECTIFS DE LA SEANCE</a:t>
          </a:r>
        </a:p>
      </dsp:txBody>
      <dsp:txXfrm>
        <a:off x="21389" y="21389"/>
        <a:ext cx="6389839" cy="395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95736-AA69-4D59-ADB6-7AAF24220AD0}">
      <dsp:nvSpPr>
        <dsp:cNvPr id="0" name=""/>
        <dsp:cNvSpPr/>
      </dsp:nvSpPr>
      <dsp:spPr>
        <a:xfrm>
          <a:off x="4461" y="802"/>
          <a:ext cx="9135077" cy="5294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citer les différents types de lait, de crème et de donner au moins deux applications culinaires pour chaque type.</a:t>
          </a:r>
          <a:endParaRPr lang="fr-F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sp:txBody>
      <dsp:txXfrm>
        <a:off x="30309" y="26650"/>
        <a:ext cx="9083381" cy="477802"/>
      </dsp:txXfrm>
    </dsp:sp>
    <dsp:sp modelId="{77553069-4196-44F2-95B5-EF61A722994C}">
      <dsp:nvSpPr>
        <dsp:cNvPr id="0" name=""/>
        <dsp:cNvSpPr/>
      </dsp:nvSpPr>
      <dsp:spPr>
        <a:xfrm>
          <a:off x="4461" y="556775"/>
          <a:ext cx="9135077" cy="5294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citer les différentes familles de fromages et de citer au moins deux exemples pour chaque famille.</a:t>
          </a:r>
          <a:endParaRPr lang="fr-FR" sz="1800" b="1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sp:txBody>
      <dsp:txXfrm>
        <a:off x="30309" y="582623"/>
        <a:ext cx="9083381" cy="477802"/>
      </dsp:txXfrm>
    </dsp:sp>
    <dsp:sp modelId="{408773C1-F253-41B1-87F1-55EC0A55888D}">
      <dsp:nvSpPr>
        <dsp:cNvPr id="0" name=""/>
        <dsp:cNvSpPr/>
      </dsp:nvSpPr>
      <dsp:spPr>
        <a:xfrm>
          <a:off x="4461" y="1112749"/>
          <a:ext cx="9135077" cy="5294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rPr>
            <a:t>Les élèves seront capable de commenter les inscriptions contenues sur une étiquette de lait.</a:t>
          </a:r>
          <a:endParaRPr lang="fr-F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fornian FB" pitchFamily="18" charset="0"/>
          </a:endParaRPr>
        </a:p>
      </dsp:txBody>
      <dsp:txXfrm>
        <a:off x="30309" y="1138597"/>
        <a:ext cx="9083381" cy="477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E4D4C-67CF-41C1-A3C8-E030AFCD7945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7B57AD-E1F0-4168-99BE-EECD442FDAF8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fr/imgres?imgurl=http://www.lactalis.fr/images/lait/faisselle.jpg&amp;imgrefurl=http://www.lactalis.fr/francais/le_lait/le_lait_noble.htm&amp;h=98&amp;w=123&amp;sz=6&amp;hl=fr&amp;start=6&amp;tbnid=WxendweE9t4OOM:&amp;tbnh=71&amp;tbnw=89&amp;prev=/images?q=FROMAGES+FRAIS&amp;gbv=2&amp;svnum=10&amp;hl=f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Image 1" descr="LAI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357430"/>
            <a:ext cx="2424924" cy="1871665"/>
          </a:xfrm>
          <a:prstGeom prst="rect">
            <a:avLst/>
          </a:prstGeom>
          <a:noFill/>
        </p:spPr>
      </p:pic>
      <p:graphicFrame>
        <p:nvGraphicFramePr>
          <p:cNvPr id="6" name="Diagramme 5"/>
          <p:cNvGraphicFramePr/>
          <p:nvPr/>
        </p:nvGraphicFramePr>
        <p:xfrm>
          <a:off x="500034" y="1785926"/>
          <a:ext cx="6438900" cy="43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me 6"/>
          <p:cNvGraphicFramePr/>
          <p:nvPr/>
        </p:nvGraphicFramePr>
        <p:xfrm>
          <a:off x="857224" y="4500570"/>
          <a:ext cx="6438900" cy="43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0" y="5214950"/>
          <a:ext cx="9144000" cy="164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142844" y="2500306"/>
            <a:ext cx="482600" cy="336550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142844" y="4000504"/>
            <a:ext cx="642942" cy="336550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IV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42844" y="3500438"/>
            <a:ext cx="642910" cy="336550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III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142844" y="3000372"/>
            <a:ext cx="571504" cy="336550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II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928662" y="2500306"/>
            <a:ext cx="4473575" cy="327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Le lait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928662" y="3000372"/>
            <a:ext cx="4473575" cy="327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La crème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928662" y="3500438"/>
            <a:ext cx="4473575" cy="327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Les yaourts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928662" y="4000504"/>
            <a:ext cx="4473575" cy="327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ea typeface="Calibri" pitchFamily="34" charset="0"/>
                <a:cs typeface="Times New Roman" pitchFamily="18" charset="0"/>
              </a:rPr>
              <a:t>Les fromages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0" y="576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2910" y="0"/>
            <a:ext cx="57150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PRODUITS </a:t>
            </a:r>
          </a:p>
          <a:p>
            <a:pPr algn="ctr"/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LAITIERS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Image 24" descr="52-01"/>
          <p:cNvPicPr/>
          <p:nvPr/>
        </p:nvPicPr>
        <p:blipFill>
          <a:blip r:embed="rId18" cstate="print"/>
          <a:srcRect t="19266" r="12353"/>
          <a:stretch>
            <a:fillRect/>
          </a:stretch>
        </p:blipFill>
        <p:spPr bwMode="auto">
          <a:xfrm>
            <a:off x="6858016" y="214290"/>
            <a:ext cx="192882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P spid="36874" grpId="0" animBg="1"/>
      <p:bldP spid="36873" grpId="0" animBg="1"/>
      <p:bldP spid="36872" grpId="0" animBg="1"/>
      <p:bldP spid="36871" grpId="0" animBg="1"/>
      <p:bldP spid="36870" grpId="0" animBg="1"/>
      <p:bldP spid="36869" grpId="0" animBg="1"/>
      <p:bldP spid="36868" grpId="0" animBg="1"/>
      <p:bldP spid="36867" grpId="0" animBg="1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2910" y="142852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4 – LES FROMAGES</a:t>
            </a:r>
          </a:p>
        </p:txBody>
      </p:sp>
      <p:pic>
        <p:nvPicPr>
          <p:cNvPr id="47107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12"/>
            <a:ext cx="4565320" cy="1714488"/>
          </a:xfrm>
          <a:prstGeom prst="rect">
            <a:avLst/>
          </a:prstGeom>
          <a:noFill/>
        </p:spPr>
      </p:pic>
      <p:pic>
        <p:nvPicPr>
          <p:cNvPr id="47106" name="Imag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5026637" cy="1285884"/>
          </a:xfrm>
          <a:prstGeom prst="rect">
            <a:avLst/>
          </a:prstGeom>
          <a:noFill/>
        </p:spPr>
      </p:pic>
      <p:pic>
        <p:nvPicPr>
          <p:cNvPr id="47105" name="Imag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643446"/>
            <a:ext cx="3771550" cy="1352556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785794"/>
            <a:ext cx="88104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Le fromage est un produit laitier obtenu par la coagulation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du lait (cru ou pasteurisé) de vache, de chèvre ou de brebis.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La protéine intervenant dans la coagulation du lait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s’appelle la 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Caséine.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Elle agit sous l’action de la présure.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Étiquetage d’un fromage à pâte fondue :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On doit retrouver les mêmes données que pour le lait.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             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2009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71736" y="214290"/>
            <a:ext cx="372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fornian FB" pitchFamily="18" charset="0"/>
                <a:ea typeface="Times New Roman" pitchFamily="18" charset="0"/>
              </a:rPr>
              <a:t>8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familles de fromages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 :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857232"/>
          <a:ext cx="9144001" cy="1357322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atin typeface="Californian FB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fornian FB"/>
                          <a:ea typeface="Times New Roman"/>
                        </a:rPr>
                        <a:t>Les fromages frais :</a:t>
                      </a:r>
                      <a:r>
                        <a:rPr lang="fr-FR" sz="1800" dirty="0">
                          <a:latin typeface="Californian FB"/>
                          <a:ea typeface="Times New Roman"/>
                        </a:rPr>
                        <a:t> 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Peu égouttés et non affinés, ils peuvent être salés, aromatisés (poivre, ail, fines herbes?) ou sucrés et aromatisés (fruits?).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Exemples :  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130" name="Image 6" descr="faissell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928670"/>
            <a:ext cx="1714512" cy="1367757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357554" y="171448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Tartare, rondelet, etc.…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2214554"/>
          <a:ext cx="9144001" cy="1357322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fornian FB"/>
                          <a:ea typeface="Times New Roman"/>
                        </a:rPr>
                        <a:t>Les fromages à pâte molle à croûtes fleuri</a:t>
                      </a:r>
                      <a:r>
                        <a:rPr lang="fr-FR" sz="1800" dirty="0">
                          <a:latin typeface="Californian FB"/>
                          <a:ea typeface="Times New Roman"/>
                        </a:rPr>
                        <a:t> 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pâte ni cuite, ni pressée. Un duvet de moisissure noble, la " fleur ", se développe à la surface pendant l'affinage, qui dure 2 à 6 semaines et forme la croûte.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131" name="Image 7" descr="52-01"/>
          <p:cNvPicPr>
            <a:picLocks noChangeAspect="1" noChangeArrowheads="1"/>
          </p:cNvPicPr>
          <p:nvPr/>
        </p:nvPicPr>
        <p:blipFill>
          <a:blip r:embed="rId4"/>
          <a:srcRect t="19266" r="12354"/>
          <a:stretch>
            <a:fillRect/>
          </a:stretch>
        </p:blipFill>
        <p:spPr bwMode="auto">
          <a:xfrm>
            <a:off x="0" y="2214554"/>
            <a:ext cx="2143108" cy="135732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3357554" y="307181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Camembert, brie de Meaux, coulommiers, neufchâtel, etc.…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3571876"/>
          <a:ext cx="9144001" cy="1571636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fornian FB"/>
                          <a:ea typeface="Times New Roman"/>
                        </a:rPr>
                        <a:t>Les fromages à pâte persillée :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 avant l'affinage, ces fromages sont percés de trous avec de fines aiguilles. Un pénicillium s'y développe, ce qui crée les marbrures bleues.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132" name="Image 9" descr="58-01"/>
          <p:cNvPicPr>
            <a:picLocks noChangeAspect="1" noChangeArrowheads="1"/>
          </p:cNvPicPr>
          <p:nvPr/>
        </p:nvPicPr>
        <p:blipFill>
          <a:blip r:embed="rId5"/>
          <a:srcRect t="21687" r="10464"/>
          <a:stretch>
            <a:fillRect/>
          </a:stretch>
        </p:blipFill>
        <p:spPr bwMode="auto">
          <a:xfrm>
            <a:off x="0" y="3571876"/>
            <a:ext cx="2143108" cy="157163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286116" y="442913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Bleu des Causses, fourme d’Ambert, roquefort, etc.…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0" y="5143512"/>
          <a:ext cx="9144001" cy="1500198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Californian FB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fornian FB"/>
                          <a:ea typeface="Times New Roman"/>
                        </a:rPr>
                        <a:t>Les fromages à pâte molle à croûtes lavée :</a:t>
                      </a:r>
                      <a:r>
                        <a:rPr lang="fr-FR" sz="1800" dirty="0">
                          <a:latin typeface="Californian FB"/>
                          <a:ea typeface="Times New Roman"/>
                        </a:rPr>
                        <a:t> 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pendant l'affinage, ces fromages sont lavés à l'eau salée et brossés. La croûte devient rouge orangé et le goût prononcé.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133" name="Image 8" descr="61-01"/>
          <p:cNvPicPr>
            <a:picLocks noChangeAspect="1" noChangeArrowheads="1"/>
          </p:cNvPicPr>
          <p:nvPr/>
        </p:nvPicPr>
        <p:blipFill>
          <a:blip r:embed="rId6"/>
          <a:srcRect t="18073" r="11340"/>
          <a:stretch>
            <a:fillRect/>
          </a:stretch>
        </p:blipFill>
        <p:spPr bwMode="auto">
          <a:xfrm>
            <a:off x="0" y="5072074"/>
            <a:ext cx="2113236" cy="157163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3286116" y="607220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Maroilles, boulette d’Avens, pont l’Évêque, etc.…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71736" y="214290"/>
            <a:ext cx="372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fornian FB" pitchFamily="18" charset="0"/>
                <a:ea typeface="Times New Roman" pitchFamily="18" charset="0"/>
              </a:rPr>
              <a:t>8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familles de fromages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 :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857232"/>
          <a:ext cx="9144001" cy="1357322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atin typeface="Californian FB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fromages à pâte pressé non cuite </a:t>
                      </a:r>
                      <a:r>
                        <a:rPr kumimoji="0"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pâte est pressée mécaniquement. L'affinage dure, selon le fromage, de 2 mois à plus d'un an.</a:t>
                      </a:r>
                    </a:p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57554" y="171448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Salers, petit basque, etc.…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2214554"/>
          <a:ext cx="9144001" cy="1643074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fromages à pâte pressé cuite :</a:t>
                      </a:r>
                      <a:r>
                        <a:rPr kumimoji="0"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caillé est chauffé puis pressé pour extraire le maximum de sérum. L'affinage dure de 6 mois à un an. Les micro-organismes qui transforment la pâte dégagent du gaz carbonique qui provoque la formation de trous.</a:t>
                      </a:r>
                    </a:p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500398" y="335756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Gruyère, emmenthal, comté, beaufort, etc.…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3929066"/>
          <a:ext cx="9144001" cy="1571636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fromages de chèvre : </a:t>
                      </a:r>
                      <a:r>
                        <a:rPr kumimoji="0"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issus du lait de chèvre, ils peuvent être frais, sec, blanc, cendré,…</a:t>
                      </a:r>
                    </a:p>
                    <a:p>
                      <a:endParaRPr kumimoji="0"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500398" y="478632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Saint-Maure, Valençay, Chavignol, Selle sur Cher, etc.…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78757"/>
              </p:ext>
            </p:extLst>
          </p:nvPr>
        </p:nvGraphicFramePr>
        <p:xfrm>
          <a:off x="-1" y="5643554"/>
          <a:ext cx="9144001" cy="1214446"/>
        </p:xfrm>
        <a:graphic>
          <a:graphicData uri="http://schemas.openxmlformats.org/drawingml/2006/table">
            <a:tbl>
              <a:tblPr/>
              <a:tblGrid>
                <a:gridCol w="21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Californian FB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fornian FB"/>
                          <a:ea typeface="Times New Roman"/>
                        </a:rPr>
                        <a:t>Les fromages à pâte fondue :</a:t>
                      </a:r>
                      <a:r>
                        <a:rPr lang="fr-FR" sz="1800" dirty="0">
                          <a:latin typeface="Californian FB"/>
                          <a:ea typeface="Times New Roman"/>
                        </a:rPr>
                        <a:t> 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Exemples :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286116" y="648866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fornian FB" pitchFamily="18" charset="0"/>
              </a:rPr>
              <a:t>Kiri, la vache qui rit, Rondol aux noix, etc.…</a:t>
            </a:r>
          </a:p>
        </p:txBody>
      </p:sp>
      <p:pic>
        <p:nvPicPr>
          <p:cNvPr id="15" name="Image 14" descr="57-01"/>
          <p:cNvPicPr/>
          <p:nvPr/>
        </p:nvPicPr>
        <p:blipFill>
          <a:blip r:embed="rId2" cstate="print"/>
          <a:srcRect t="16438" r="37209"/>
          <a:stretch>
            <a:fillRect/>
          </a:stretch>
        </p:blipFill>
        <p:spPr bwMode="auto">
          <a:xfrm>
            <a:off x="357158" y="857232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15" descr="49-01"/>
          <p:cNvPicPr/>
          <p:nvPr/>
        </p:nvPicPr>
        <p:blipFill>
          <a:blip r:embed="rId3" cstate="print"/>
          <a:srcRect t="16867"/>
          <a:stretch>
            <a:fillRect/>
          </a:stretch>
        </p:blipFill>
        <p:spPr bwMode="auto">
          <a:xfrm>
            <a:off x="0" y="2214554"/>
            <a:ext cx="21431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 16" descr="59-01"/>
          <p:cNvPicPr/>
          <p:nvPr/>
        </p:nvPicPr>
        <p:blipFill>
          <a:blip r:embed="rId4" cstate="print"/>
          <a:srcRect t="22368" r="11340"/>
          <a:stretch>
            <a:fillRect/>
          </a:stretch>
        </p:blipFill>
        <p:spPr bwMode="auto">
          <a:xfrm>
            <a:off x="0" y="3929066"/>
            <a:ext cx="21431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 17" descr="62-01"/>
          <p:cNvPicPr/>
          <p:nvPr/>
        </p:nvPicPr>
        <p:blipFill>
          <a:blip r:embed="rId5"/>
          <a:srcRect t="30769" r="29508"/>
          <a:stretch>
            <a:fillRect/>
          </a:stretch>
        </p:blipFill>
        <p:spPr bwMode="auto">
          <a:xfrm>
            <a:off x="0" y="5643578"/>
            <a:ext cx="214310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1071546"/>
          <a:ext cx="9144001" cy="5786453"/>
        </p:xfrm>
        <a:graphic>
          <a:graphicData uri="http://schemas.openxmlformats.org/drawingml/2006/table">
            <a:tbl>
              <a:tblPr/>
              <a:tblGrid>
                <a:gridCol w="158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6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à moisissures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de petites tailles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à pâte dure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pyramidaux ou coniques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Bleus, Roquefort.)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camembert, Pont l’Evêque...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Comte, Ossau Iraty...)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Valençay, Pouligny St Pierre...)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65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 dans une boîte en bois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Petits fromages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cylindriques ou longs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Fromages à pâte molle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0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Vacherin ou Epoisses...)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Cabécou, Crottins...)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Ste Maure, Rouleau de Provence...)</a:t>
                      </a:r>
                      <a:endParaRPr lang="fr-FR" sz="200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743128"/>
                          </a:solidFill>
                          <a:latin typeface="Californian FB" pitchFamily="18" charset="0"/>
                          <a:ea typeface="Times New Roman"/>
                        </a:rPr>
                        <a:t>(ex: Brie ou Coulommiers...)</a:t>
                      </a:r>
                      <a:endParaRPr lang="fr-FR" sz="2000" dirty="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9160" name="Image 14" descr="_decou_r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942975" cy="409575"/>
          </a:xfrm>
          <a:prstGeom prst="rect">
            <a:avLst/>
          </a:prstGeom>
          <a:noFill/>
        </p:spPr>
      </p:pic>
      <p:pic>
        <p:nvPicPr>
          <p:cNvPr id="49159" name="Image 15" descr="_decou_c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3032" y="1928802"/>
            <a:ext cx="1725502" cy="571504"/>
          </a:xfrm>
          <a:prstGeom prst="rect">
            <a:avLst/>
          </a:prstGeom>
          <a:noFill/>
        </p:spPr>
      </p:pic>
      <p:pic>
        <p:nvPicPr>
          <p:cNvPr id="49158" name="Image 16" descr="_decou_c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928802"/>
            <a:ext cx="1057275" cy="571500"/>
          </a:xfrm>
          <a:prstGeom prst="rect">
            <a:avLst/>
          </a:prstGeom>
          <a:noFill/>
        </p:spPr>
      </p:pic>
      <p:pic>
        <p:nvPicPr>
          <p:cNvPr id="49157" name="Image 17" descr="_decou_v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928802"/>
            <a:ext cx="695325" cy="581025"/>
          </a:xfrm>
          <a:prstGeom prst="rect">
            <a:avLst/>
          </a:prstGeom>
          <a:noFill/>
        </p:spPr>
      </p:pic>
      <p:pic>
        <p:nvPicPr>
          <p:cNvPr id="49156" name="Image 18" descr="_decou_va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929198"/>
            <a:ext cx="942975" cy="590550"/>
          </a:xfrm>
          <a:prstGeom prst="rect">
            <a:avLst/>
          </a:prstGeom>
          <a:noFill/>
        </p:spPr>
      </p:pic>
      <p:pic>
        <p:nvPicPr>
          <p:cNvPr id="49155" name="Image 19" descr="_decou_cr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1397" y="5000636"/>
            <a:ext cx="711205" cy="571504"/>
          </a:xfrm>
          <a:prstGeom prst="rect">
            <a:avLst/>
          </a:prstGeom>
          <a:noFill/>
        </p:spPr>
      </p:pic>
      <p:pic>
        <p:nvPicPr>
          <p:cNvPr id="49154" name="Image 20" descr="_decou_s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5143512"/>
            <a:ext cx="1357322" cy="395886"/>
          </a:xfrm>
          <a:prstGeom prst="rect">
            <a:avLst/>
          </a:prstGeom>
          <a:noFill/>
        </p:spPr>
      </p:pic>
      <p:pic>
        <p:nvPicPr>
          <p:cNvPr id="49153" name="Image 21" descr="_decou_bri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2610" y="5000636"/>
            <a:ext cx="1204120" cy="585788"/>
          </a:xfrm>
          <a:prstGeom prst="rect">
            <a:avLst/>
          </a:prstGeom>
          <a:noFill/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357166"/>
            <a:ext cx="3262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Comment couper les fromages :</a:t>
            </a:r>
            <a:endParaRPr kumimoji="0" lang="fr-FR" sz="2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1285860"/>
          <a:ext cx="9144000" cy="4643450"/>
        </p:xfrm>
        <a:graphic>
          <a:graphicData uri="http://schemas.openxmlformats.org/drawingml/2006/table">
            <a:tbl>
              <a:tblPr/>
              <a:tblGrid>
                <a:gridCol w="4571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GRUYERE</a:t>
                      </a:r>
                      <a:endParaRPr lang="fr-FR" sz="18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AUTRES FROMAGES</a:t>
                      </a:r>
                      <a:endParaRPr lang="fr-FR" sz="18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Croque-monsieur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Fromage à raclette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Omelettes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Parmesan (pâtes et potages)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Soufflés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Roquefort (canapés-steaks)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Fondue savoyarde</a:t>
                      </a:r>
                      <a:endParaRPr lang="fr-FR" sz="1400" b="1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Salade de chèvre chaud</a:t>
                      </a:r>
                      <a:endParaRPr lang="fr-FR" sz="14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785794"/>
            <a:ext cx="4652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Quelques exemples d’applications culinaires :</a:t>
            </a:r>
            <a:endParaRPr kumimoji="0" lang="fr-FR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60" y="857232"/>
            <a:ext cx="487159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5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3571876"/>
            <a:ext cx="81439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905"/>
                <a:gradFill>
                  <a:gsLst>
                    <a:gs pos="0">
                      <a:srgbClr val="0070C0"/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 questions du jour?</a:t>
            </a:r>
          </a:p>
        </p:txBody>
      </p:sp>
      <p:sp>
        <p:nvSpPr>
          <p:cNvPr id="5" name="Bouton d'action : Accueil 4">
            <a:hlinkClick r:id="" action="ppaction://hlinkshowjump?jump=firstslide" highlightClick="1"/>
          </p:cNvPr>
          <p:cNvSpPr/>
          <p:nvPr/>
        </p:nvSpPr>
        <p:spPr>
          <a:xfrm>
            <a:off x="8572528" y="6357958"/>
            <a:ext cx="57147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285860"/>
          <a:ext cx="9072594" cy="1041580"/>
        </p:xfrm>
        <a:graphic>
          <a:graphicData uri="http://schemas.openxmlformats.org/drawingml/2006/table">
            <a:tbl>
              <a:tblPr/>
              <a:tblGrid>
                <a:gridCol w="1377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6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239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fornian FB"/>
                          <a:ea typeface="Times New Roman"/>
                        </a:rPr>
                        <a:t>¼ DE LITRE DE LAIT ENTIER EST COMPOSE DE :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GLUCIDES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LIPIDES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PROTIDES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CALCIUM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POTASSIUM, SODIUM, PHOSPHORE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993366"/>
                          </a:solidFill>
                          <a:latin typeface="Californian FB"/>
                          <a:ea typeface="Times New Roman"/>
                        </a:rPr>
                        <a:t>VITAMINE A, D, ET B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fornian FB"/>
                          <a:ea typeface="Times New Roman"/>
                        </a:rPr>
                        <a:t>9g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fornian FB"/>
                          <a:ea typeface="Times New Roman"/>
                        </a:rPr>
                        <a:t>8g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fornian FB"/>
                          <a:ea typeface="Times New Roman"/>
                        </a:rPr>
                        <a:t>300mg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2643182"/>
          <a:ext cx="9144001" cy="458869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Types de lait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Traitements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Règles de conservation avant ouverture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Règles de conservation après ouverture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3143248"/>
          <a:ext cx="9144000" cy="426720"/>
        </p:xfrm>
        <a:graphic>
          <a:graphicData uri="http://schemas.openxmlformats.org/drawingml/2006/table">
            <a:tbl>
              <a:tblPr/>
              <a:tblGrid>
                <a:gridCol w="11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cru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Seulement réfrigéré à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&lt; 4°C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72 h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au froid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48 h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au froid (+4°C) Faire bouillir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-1" y="3571876"/>
          <a:ext cx="9144001" cy="785818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frais pasteurisé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Chauffé entre 72°C et 85°C pendant 20 ou 15 sec. Puis réfrigéré à  +4°C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Au froid (+4°C). Respecter la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DLC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qui est d'environ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10 jours après pasteurisation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48 h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au froid (+4°C) Inutile de faire bouillir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4357694"/>
          <a:ext cx="9144001" cy="640080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stérilisé UHT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Chauffé 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à 150°Cou 140°C,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pendant 2 ou 4 secondes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 température ambiante. Respecter la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DLUO.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Elle est d'environ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90 jours après stérilisation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48 h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au froid (+4°C) Ébullition déconseillée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5000636"/>
          <a:ext cx="9144001" cy="584015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stérilisé classique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Chauffé à 115°C pendant 15 à 20 min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 température ambiante. Respecter la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DLUO 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qui correspond à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150 jours après stérilisation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48 h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. au froid (4°C) Ébullition déconseillée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0" y="5572140"/>
          <a:ext cx="9144001" cy="640080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concentré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Traité thermiquement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Sucré ou non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12 à 18 Mois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. Respecter la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D.L.C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 +4°C maximum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Sucré : 1 semaine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Non sucré : 3 jours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0" y="6215082"/>
          <a:ext cx="9144001" cy="640080"/>
        </p:xfrm>
        <a:graphic>
          <a:graphicData uri="http://schemas.openxmlformats.org/drawingml/2006/table">
            <a:tbl>
              <a:tblPr/>
              <a:tblGrid>
                <a:gridCol w="115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Lait en poudre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Obtenu par évaporation du lait à 250°C environ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12 à 18 mois (D.L.U.O)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 à l’abri de la chaleur et de l’humidité.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Entier : 8 à 10 jours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½ Écrémé : 2 semaines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Écrémé : 3 semaines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2573" marR="6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71868" y="3071810"/>
            <a:ext cx="5310158" cy="3071834"/>
          </a:xfrm>
          <a:prstGeom prst="cloud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fr-FR" sz="2400" b="1" u="sng" dirty="0">
                <a:solidFill>
                  <a:schemeClr val="tx1"/>
                </a:solidFill>
                <a:latin typeface="Californian FB" pitchFamily="18" charset="0"/>
              </a:rPr>
              <a:t>D.L.C: </a:t>
            </a:r>
            <a:r>
              <a:rPr lang="fr-FR" b="1" dirty="0">
                <a:latin typeface="Californian FB" pitchFamily="18" charset="0"/>
              </a:rPr>
              <a:t>Date Limite de Consommation.</a:t>
            </a:r>
          </a:p>
          <a:p>
            <a:pPr algn="ctr" eaLnBrk="0" hangingPunct="0">
              <a:defRPr/>
            </a:pPr>
            <a:endParaRPr lang="fr-FR" b="1" dirty="0">
              <a:latin typeface="Californian FB" pitchFamily="18" charset="0"/>
            </a:endParaRPr>
          </a:p>
          <a:p>
            <a:pPr algn="ctr" eaLnBrk="0" hangingPunct="0">
              <a:defRPr/>
            </a:pPr>
            <a:r>
              <a:rPr lang="fr-FR" sz="2400" b="1" u="sng" dirty="0">
                <a:solidFill>
                  <a:schemeClr val="tx1"/>
                </a:solidFill>
                <a:latin typeface="Californian FB" pitchFamily="18" charset="0"/>
              </a:rPr>
              <a:t>D.L.U.O: </a:t>
            </a:r>
            <a:r>
              <a:rPr lang="fr-FR" b="1" dirty="0">
                <a:latin typeface="Californian FB" pitchFamily="18" charset="0"/>
              </a:rPr>
              <a:t>Date de limite d’Utilisation</a:t>
            </a:r>
          </a:p>
          <a:p>
            <a:pPr algn="ctr" eaLnBrk="0" hangingPunct="0">
              <a:defRPr/>
            </a:pPr>
            <a:r>
              <a:rPr lang="fr-FR" b="1" dirty="0">
                <a:latin typeface="Californian FB" pitchFamily="18" charset="0"/>
              </a:rPr>
              <a:t>Optimale.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2910" y="142852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1 - LE LAIT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034" y="2357430"/>
            <a:ext cx="27719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>
                <a:latin typeface="Californian FB" pitchFamily="18" charset="0"/>
              </a:rPr>
              <a:t>1-2 Stockage et conservation :</a:t>
            </a:r>
            <a:endParaRPr lang="fr-FR" sz="1600" dirty="0">
              <a:latin typeface="Californian FB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21595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8050" algn="l"/>
              </a:tabLst>
            </a:pPr>
            <a:r>
              <a:rPr lang="fr-FR" sz="1600" b="1" u="sng" dirty="0">
                <a:latin typeface="Californian FB" pitchFamily="18" charset="0"/>
                <a:ea typeface="Times New Roman" pitchFamily="18" charset="0"/>
              </a:rPr>
              <a:t>1-1 </a:t>
            </a:r>
            <a:r>
              <a: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Composition :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6 -0.24144 " pathEditMode="relative" ptsTypes="AA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3" grpId="1" animBg="1"/>
      <p:bldP spid="13" grpId="2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428604"/>
            <a:ext cx="53335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8050" algn="l"/>
              </a:tabLst>
            </a:pPr>
            <a:r>
              <a: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1-3 Les différents types de commercialisations du lait :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Image 5" descr="LAI12"/>
          <p:cNvPicPr/>
          <p:nvPr/>
        </p:nvPicPr>
        <p:blipFill>
          <a:blip r:embed="rId2"/>
          <a:srcRect l="37719" t="25352" b="18310"/>
          <a:stretch>
            <a:fillRect/>
          </a:stretch>
        </p:blipFill>
        <p:spPr bwMode="auto">
          <a:xfrm>
            <a:off x="2000232" y="2143116"/>
            <a:ext cx="507209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Légende encadrée 2 6"/>
          <p:cNvSpPr/>
          <p:nvPr/>
        </p:nvSpPr>
        <p:spPr>
          <a:xfrm>
            <a:off x="6429388" y="214290"/>
            <a:ext cx="2428892" cy="15716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816"/>
              <a:gd name="adj6" fmla="val -132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LAIT </a:t>
            </a:r>
          </a:p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ENTIER</a:t>
            </a:r>
          </a:p>
        </p:txBody>
      </p:sp>
      <p:sp>
        <p:nvSpPr>
          <p:cNvPr id="10" name="Légende encadrée 2 9"/>
          <p:cNvSpPr/>
          <p:nvPr/>
        </p:nvSpPr>
        <p:spPr>
          <a:xfrm>
            <a:off x="6143636" y="4929198"/>
            <a:ext cx="2428892" cy="15716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0361"/>
              <a:gd name="adj6" fmla="val -2993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LAIT </a:t>
            </a:r>
          </a:p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CRU</a:t>
            </a:r>
          </a:p>
        </p:txBody>
      </p:sp>
      <p:sp>
        <p:nvSpPr>
          <p:cNvPr id="11" name="Légende encadrée 2 10"/>
          <p:cNvSpPr/>
          <p:nvPr/>
        </p:nvSpPr>
        <p:spPr>
          <a:xfrm>
            <a:off x="1071538" y="5072074"/>
            <a:ext cx="4143404" cy="1571636"/>
          </a:xfrm>
          <a:prstGeom prst="borderCallout2">
            <a:avLst>
              <a:gd name="adj1" fmla="val -119162"/>
              <a:gd name="adj2" fmla="val 46382"/>
              <a:gd name="adj3" fmla="val 433"/>
              <a:gd name="adj4" fmla="val 62064"/>
              <a:gd name="adj5" fmla="val -146084"/>
              <a:gd name="adj6" fmla="val 8459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LAIT </a:t>
            </a:r>
          </a:p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DEMI ECREME</a:t>
            </a:r>
          </a:p>
        </p:txBody>
      </p:sp>
      <p:sp>
        <p:nvSpPr>
          <p:cNvPr id="12" name="Légende encadrée 2 11"/>
          <p:cNvSpPr/>
          <p:nvPr/>
        </p:nvSpPr>
        <p:spPr>
          <a:xfrm>
            <a:off x="214282" y="785794"/>
            <a:ext cx="2428892" cy="1571636"/>
          </a:xfrm>
          <a:prstGeom prst="borderCallout2">
            <a:avLst>
              <a:gd name="adj1" fmla="val 103867"/>
              <a:gd name="adj2" fmla="val 39771"/>
              <a:gd name="adj3" fmla="val 152352"/>
              <a:gd name="adj4" fmla="val 34923"/>
              <a:gd name="adj5" fmla="val 131893"/>
              <a:gd name="adj6" fmla="val 8997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LAIT </a:t>
            </a:r>
          </a:p>
          <a:p>
            <a:pPr algn="ctr"/>
            <a:r>
              <a:rPr lang="fr-FR" sz="4000" b="1" dirty="0">
                <a:solidFill>
                  <a:schemeClr val="tx1"/>
                </a:solidFill>
                <a:latin typeface="Californian FB" pitchFamily="18" charset="0"/>
              </a:rPr>
              <a:t>ECREME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7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85786" y="0"/>
            <a:ext cx="4373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endParaRPr kumimoji="0" lang="fr-FR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1-4 L’étiquetage d’une bouteille ou pack de lait :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311" y="642918"/>
            <a:ext cx="9201309" cy="6215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6286512" y="4714884"/>
            <a:ext cx="2857488" cy="1071570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00826" y="785794"/>
            <a:ext cx="2643174" cy="1928826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6215074" y="2714620"/>
            <a:ext cx="2928926" cy="571504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6500826" y="3429000"/>
            <a:ext cx="2643174" cy="1071570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357554" y="5214950"/>
            <a:ext cx="2571768" cy="571504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6129340" y="500042"/>
            <a:ext cx="514361" cy="71438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5143502" y="1500174"/>
            <a:ext cx="1143009" cy="128588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3143240" y="2357430"/>
            <a:ext cx="3286148" cy="15716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2643174" y="3857628"/>
            <a:ext cx="3694141" cy="11557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071670" y="5321310"/>
            <a:ext cx="1285884" cy="25082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5286380" y="214290"/>
            <a:ext cx="1928826" cy="342900"/>
          </a:xfrm>
          <a:prstGeom prst="flowChartAlternateProcess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Composition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3286116" y="571481"/>
            <a:ext cx="1928826" cy="1214446"/>
          </a:xfrm>
          <a:prstGeom prst="flowChartAlternateProcess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Durée de conservation avant &amp; après ouverture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1214414" y="1000108"/>
            <a:ext cx="1930399" cy="2041530"/>
          </a:xfrm>
          <a:prstGeom prst="flowChartAlternateProcess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Estampillage communautaire de salubrité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	FR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         44.025.001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	C.E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642910" y="3357562"/>
            <a:ext cx="2001848" cy="922343"/>
          </a:xfrm>
          <a:prstGeom prst="flowChartAlternateProcess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Californian FB" pitchFamily="18" charset="0"/>
                <a:ea typeface="Times New Roman" pitchFamily="18" charset="0"/>
              </a:rPr>
              <a:t>Contenance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14282" y="4643446"/>
            <a:ext cx="2214578" cy="1028704"/>
          </a:xfrm>
          <a:prstGeom prst="flowChartAlternateProcess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Moyen de conservation</a:t>
            </a:r>
            <a:endParaRPr kumimoji="0" 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Type de lait</a:t>
            </a:r>
            <a:endParaRPr kumimoji="0" 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1785918" y="2000240"/>
            <a:ext cx="1285876" cy="857256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6" grpId="0" animBg="1"/>
      <p:bldP spid="40980" grpId="0" animBg="1"/>
      <p:bldP spid="40970" grpId="0" animBg="1"/>
      <p:bldP spid="40974" grpId="0" animBg="1"/>
      <p:bldP spid="40968" grpId="0" animBg="1"/>
      <p:bldP spid="40979" grpId="0" animBg="1"/>
      <p:bldP spid="40971" grpId="0" animBg="1"/>
      <p:bldP spid="40975" grpId="0" animBg="1"/>
      <p:bldP spid="40977" grpId="0" animBg="1"/>
      <p:bldP spid="40978" grpId="0" animBg="1"/>
      <p:bldP spid="40981" grpId="0" animBg="1"/>
      <p:bldP spid="40969" grpId="0" animBg="1"/>
      <p:bldP spid="40972" grpId="0" animBg="1"/>
      <p:bldP spid="40966" grpId="0" animBg="1"/>
      <p:bldP spid="40965" grpId="0" animBg="1"/>
      <p:bldP spid="409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85720" y="1357298"/>
          <a:ext cx="8572560" cy="4829904"/>
        </p:xfrm>
        <a:graphic>
          <a:graphicData uri="http://schemas.openxmlformats.org/drawingml/2006/table">
            <a:tbl>
              <a:tblPr/>
              <a:tblGrid>
                <a:gridCol w="4285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EN CUISINE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EN PÂTISSERIE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Appareil à crème prise salé (quiche)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Bavarois aux fruits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Pâte à crêpes (ficelle picarde)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Crème Anglaise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Sauce Mornay (œufs florentine)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Crème pâtissière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Soufflé (soufflet au roquefort)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Flans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Dessaler les poissons (morue, haddock)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</a:rPr>
                        <a:t>Glaces</a:t>
                      </a:r>
                      <a:endParaRPr lang="fr-FR" sz="1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500042"/>
            <a:ext cx="35173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1-5	</a:t>
            </a:r>
            <a:r>
              <a: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Les applications culinaires :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2910" y="142852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2 – LA CREME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857232"/>
            <a:ext cx="86645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La crème est obtenue par écrémage de la matière grasse du lait dans centrifugeuse.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 Il faut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100 litres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de lait pour obtenir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9 à 12 litres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de crème</a:t>
            </a: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571612"/>
          <a:ext cx="9144000" cy="571504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Types de crème</a:t>
                      </a:r>
                      <a:endParaRPr lang="fr-FR" sz="14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Traitements</a:t>
                      </a:r>
                      <a:endParaRPr lang="fr-FR" sz="14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Conservation</a:t>
                      </a:r>
                      <a:endParaRPr lang="fr-FR" sz="14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2214554"/>
          <a:ext cx="9144000" cy="571504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cru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n’ayant subi aucun traitement.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 consommer rapidement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2928934"/>
          <a:ext cx="9144000" cy="731520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 pitchFamily="18" charset="0"/>
                          <a:ea typeface="Times New Roman"/>
                          <a:cs typeface="Arial"/>
                        </a:rPr>
                        <a:t>Crème fraiche pasteurisée épaisse</a:t>
                      </a:r>
                      <a:endParaRPr lang="fr-FR" sz="1600" b="1" dirty="0">
                        <a:latin typeface="Californian FB" pitchFamily="18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 pitchFamily="18" charset="0"/>
                          <a:ea typeface="Times New Roman"/>
                          <a:cs typeface="Arial"/>
                        </a:rPr>
                        <a:t>Appelée crème « Double »</a:t>
                      </a:r>
                      <a:endParaRPr lang="fr-FR" sz="1600" b="1" dirty="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 pitchFamily="18" charset="0"/>
                          <a:ea typeface="Times New Roman"/>
                          <a:cs typeface="Arial"/>
                        </a:rPr>
                        <a:t>Crème ayant subi la pasteurisation puis une maturation (ensemble avec des ferments lactiques spécifiques).</a:t>
                      </a:r>
                      <a:endParaRPr lang="fr-FR" sz="1600" b="0" dirty="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 pitchFamily="18" charset="0"/>
                          <a:ea typeface="Times New Roman"/>
                          <a:cs typeface="Arial"/>
                        </a:rPr>
                        <a:t>30 Jours Maximum</a:t>
                      </a:r>
                      <a:endParaRPr lang="fr-FR" sz="1600" b="0" dirty="0">
                        <a:latin typeface="Californian FB" pitchFamily="18" charset="0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3857628"/>
          <a:ext cx="9144000" cy="487680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pasteurisée liquide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Appelée crème « Fleurette »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ayant subi une pasteurisation et n’a pas été ensemencée.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30 Jours Maximum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4572008"/>
          <a:ext cx="9144000" cy="243840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stérilisée liquide ou « fleurette » 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Stérilisée à 115°C pendant 15 à 20 min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8 Mois Maximum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5072074"/>
          <a:ext cx="9144000" cy="487680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U.H.T stérilisée liquide ou « fleurette » 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Stérilisée à 150°C pendant 2 secondes puis refroidie rapidement.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4 Mois Maximum</a:t>
                      </a:r>
                      <a:endParaRPr lang="fr-FR" sz="1100" b="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5786454"/>
          <a:ext cx="9144000" cy="487680"/>
        </p:xfrm>
        <a:graphic>
          <a:graphicData uri="http://schemas.openxmlformats.org/drawingml/2006/table">
            <a:tbl>
              <a:tblPr/>
              <a:tblGrid>
                <a:gridCol w="35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légère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Crème qui contient entre 12% et  30% de matière grasse, pasteurisée ou stérilisée.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D.L.C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286116" y="3071810"/>
            <a:ext cx="5214974" cy="2500330"/>
          </a:xfrm>
          <a:prstGeom prst="cloud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fr-FR" dirty="0"/>
              <a:t>Il y a des crèmes </a:t>
            </a:r>
            <a:r>
              <a:rPr lang="fr-FR" sz="2000" b="1" dirty="0">
                <a:solidFill>
                  <a:schemeClr val="tx1"/>
                </a:solidFill>
              </a:rPr>
              <a:t>A.O.C </a:t>
            </a:r>
            <a:endParaRPr lang="fr-FR" b="1" dirty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fr-FR" dirty="0"/>
              <a:t>par exemple</a:t>
            </a:r>
            <a:r>
              <a:rPr lang="fr-FR" b="1" dirty="0"/>
              <a:t> </a:t>
            </a:r>
            <a:r>
              <a:rPr lang="fr-FR" dirty="0"/>
              <a:t>la crème fraîche </a:t>
            </a:r>
            <a:r>
              <a:rPr lang="fr-FR" b="1" dirty="0">
                <a:solidFill>
                  <a:schemeClr val="tx1"/>
                </a:solidFill>
              </a:rPr>
              <a:t>d’Isigny,   </a:t>
            </a:r>
          </a:p>
          <a:p>
            <a:pPr algn="ctr" eaLnBrk="0" hangingPunct="0">
              <a:defRPr/>
            </a:pPr>
            <a:r>
              <a:rPr lang="fr-FR" dirty="0"/>
              <a:t>      elles seront obligatoirement des </a:t>
            </a:r>
            <a:r>
              <a:rPr lang="fr-FR" b="1" dirty="0">
                <a:solidFill>
                  <a:schemeClr val="tx1"/>
                </a:solidFill>
              </a:rPr>
              <a:t>crèmes épaisses.</a:t>
            </a:r>
            <a:endParaRPr lang="fr-FR" dirty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endParaRPr lang="fr-FR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6 -0.24144 " pathEditMode="relative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  <p:bldP spid="11" grpId="0" animBg="1" autoUpdateAnimBg="0"/>
      <p:bldP spid="11" grpId="1" animBg="1"/>
      <p:bldP spid="1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928670"/>
          <a:ext cx="9144000" cy="5500728"/>
        </p:xfrm>
        <a:graphic>
          <a:graphicData uri="http://schemas.openxmlformats.org/drawingml/2006/table">
            <a:tbl>
              <a:tblPr/>
              <a:tblGrid>
                <a:gridCol w="4571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EN CUISINE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EN PÂTISSERIE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Épinards ou carottes à la crème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Bavarois aux fruits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Farce mousseline (quenelles de poissons)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Crème chantilly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Potages Dubarry (choux fleur)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Mousses de fruits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Blanquette de veau à l’ancienne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Parfait au chocolat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Beurre nantais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solidFill>
                            <a:srgbClr val="000000"/>
                          </a:solidFill>
                          <a:latin typeface="Californian FB"/>
                          <a:ea typeface="Times New Roman"/>
                          <a:cs typeface="Times New Roman"/>
                        </a:rPr>
                        <a:t>Glaçage au chocolat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25" marR="67325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428604"/>
            <a:ext cx="23134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Utilisations des crèmes :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1571614"/>
          <a:ext cx="9144000" cy="5287686"/>
        </p:xfrm>
        <a:graphic>
          <a:graphicData uri="http://schemas.openxmlformats.org/drawingml/2006/table">
            <a:tbl>
              <a:tblPr/>
              <a:tblGrid>
                <a:gridCol w="347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00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CLASSIFICATION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DESIGNATIONS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TYPES DE YAOURTS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279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Fermes, brassés, veloutés,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ou à boire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Nature ou aromatisé est un yaourt qui a été fait directement dans son petit pot.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 yaourt ferme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Leur texture lisse, plus ou moins fluide. Il a été fait en grande cuve, puis brassé avant d’être mis en pots. 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 yaourt brassé, bulgare ou velouté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2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Sa texture liquide et mousseuse a été obtenue en battant le yaourt avant de le mettre en flacons.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yaourt à boire 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91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Saveurs et arômes à volonté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Autant de possibilités que d’imagination, une seule règle : 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les ingrédients ajoutés ne doivent pas représenter plus de </a:t>
                      </a:r>
                      <a:r>
                        <a:rPr lang="fr-FR" sz="14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30% du poids final du yaourt</a:t>
                      </a: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. Ce sont eux qui sont traités thermiquement (pasteurisés et ou stérilisés) avant d’être incorporés, mais jamais le yaourt, dont la flore doit rester intacte.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Les yaourts nature, sucrés, aromatisés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Les yaourts aux fruits, aux petits morceaux de gâteaux (moins de 30 % d'éléments ajoutés)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63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2000" b="1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Maigres, nature, au lait entier, toujours légers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La quantité de matière grasse dans un yaourt est toujours faible ou très faible.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Un pot de contient :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marL="21590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Pour un yaourt maigre, de matière grasse,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marL="21590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Pour un yaourt nature standard, 2 g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 marL="21590">
                        <a:lnSpc>
                          <a:spcPct val="80000"/>
                        </a:lnSpc>
                        <a:spcAft>
                          <a:spcPts val="375"/>
                        </a:spcAft>
                      </a:pPr>
                      <a:r>
                        <a:rPr lang="fr-FR" sz="1400" dirty="0">
                          <a:solidFill>
                            <a:srgbClr val="042757"/>
                          </a:solidFill>
                          <a:latin typeface="Californian FB"/>
                          <a:ea typeface="Times New Roman"/>
                          <a:cs typeface="Arial"/>
                        </a:rPr>
                        <a:t>Pour un yaourt au lait entier, 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785794"/>
            <a:ext cx="83872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Ensemencé par deux bactéries lactiques :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	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Streptococcus thermophilius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	Lactobacillius bulgaricus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Times New Roman" pitchFamily="18" charset="0"/>
              </a:rPr>
              <a:t>Le lait subit une fermentation acide à 45°C pendant 2 heures ce qui le transforme en yaourt. Ce dernier est alors refroidi rapidement.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142852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3- LES YAOURTS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1588</Words>
  <Application>Microsoft Office PowerPoint</Application>
  <PresentationFormat>Affichage à l'écran (4:3)</PresentationFormat>
  <Paragraphs>240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Californian FB</vt:lpstr>
      <vt:lpstr>Constantia</vt:lpstr>
      <vt:lpstr>Times New Roman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LUCAS</dc:creator>
  <cp:lastModifiedBy>Damien DEPOUX</cp:lastModifiedBy>
  <cp:revision>29</cp:revision>
  <dcterms:created xsi:type="dcterms:W3CDTF">2009-08-25T15:17:24Z</dcterms:created>
  <dcterms:modified xsi:type="dcterms:W3CDTF">2020-04-02T17:45:03Z</dcterms:modified>
</cp:coreProperties>
</file>