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75" r:id="rId4"/>
    <p:sldId id="277" r:id="rId5"/>
    <p:sldId id="279" r:id="rId6"/>
    <p:sldId id="28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87" autoAdjust="0"/>
  </p:normalViewPr>
  <p:slideViewPr>
    <p:cSldViewPr>
      <p:cViewPr>
        <p:scale>
          <a:sx n="120" d="100"/>
          <a:sy n="120" d="100"/>
        </p:scale>
        <p:origin x="-12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7E273F-8DCC-4261-809D-4428CD434F79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8CADDD-2DB5-48DE-B213-960EFD64B1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34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DC52-B770-4A3C-9ED4-7C89F5A540EF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DDBE-EA94-49C4-8752-65CA75CDB5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A5B8-7F42-4370-8344-D2C8094751E0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244FC-D791-44FC-8711-D6091D8336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3BAC3-D6AE-4E88-A21D-45B0709BC187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A118-E1FA-45F6-8B72-370BADE664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9BB1-B46F-4818-81B1-ABD17C9D2D70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FCECA-869A-412E-99D0-3E73822EFD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7853-EEBD-42CE-8B66-161B88403CE0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9201-B80A-4E22-A4F6-F53A162B08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302E-63AF-4EDB-9DD1-A2AF27E6AFB4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E020-8F7F-4B56-AF55-96C8AA2C94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DE0E7-9E74-489F-A1EE-D8B0AC6D2DB7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CDF00-16F9-47E0-B11D-2F00E9C5B0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C29F-1BF3-418D-9DA8-3F4247628C12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2EDC-4449-4CE7-8D2A-71E3C023D5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CBE4-9B2A-4345-8E06-9933DBD75886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4110D-A480-4AB4-8333-92B2DBC8B3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303B-88BA-4799-A4A1-C612A5BE4EAC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D2693-1802-4FDA-A277-AFBF002268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A14A-F5C4-4BB1-817A-90A4775390FC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6888-5195-4995-958E-F45B187CFB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97262E8-86B1-4579-A930-6BA98591DDB2}" type="datetimeFigureOut">
              <a:rPr lang="fr-FR"/>
              <a:pPr>
                <a:defRPr/>
              </a:pPr>
              <a:t>15/06/2013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347A63E-52A8-477C-A93E-AC336C5C27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3500000"/>
          </a:gradFill>
        </p:spPr>
        <p:txBody>
          <a:bodyPr/>
          <a:lstStyle/>
          <a:p>
            <a:pPr eaLnBrk="1" hangingPunct="1"/>
            <a:r>
              <a:rPr lang="fr-FR" sz="3600" b="1" dirty="0">
                <a:solidFill>
                  <a:prstClr val="black"/>
                </a:solidFill>
              </a:rPr>
              <a:t>Les instruments de la politique climatique</a:t>
            </a:r>
            <a:endParaRPr lang="fr-FR" sz="3600" b="1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4824536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 économique</a:t>
            </a:r>
          </a:p>
          <a:p>
            <a:pPr algn="just">
              <a:spcBef>
                <a:spcPts val="0"/>
              </a:spcBef>
            </a:pPr>
            <a:r>
              <a:rPr lang="fr-F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Thème n°3 </a:t>
            </a:r>
            <a:r>
              <a:rPr lang="fr-F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000" b="1" dirty="0" smtClean="0">
                <a:solidFill>
                  <a:schemeClr val="tx1"/>
                </a:solidFill>
                <a:latin typeface="Arial"/>
              </a:rPr>
              <a:t>Économie </a:t>
            </a:r>
            <a:r>
              <a:rPr lang="fr-FR" sz="2000" b="1" dirty="0">
                <a:solidFill>
                  <a:schemeClr val="tx1"/>
                </a:solidFill>
                <a:latin typeface="Arial"/>
              </a:rPr>
              <a:t>du développement durable</a:t>
            </a:r>
            <a:endParaRPr lang="fr-F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fr-F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Quels instruments économiques pour la politique </a:t>
            </a:r>
            <a:r>
              <a:rPr lang="fr-F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climatique ?</a:t>
            </a:r>
          </a:p>
          <a:p>
            <a:pPr algn="just">
              <a:spcBef>
                <a:spcPts val="0"/>
              </a:spcBef>
            </a:pPr>
            <a:r>
              <a:rPr lang="fr-FR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L’exemple de la politique climatique permettra d’analyser les </a:t>
            </a:r>
            <a:r>
              <a:rPr lang="fr-FR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instruments </a:t>
            </a:r>
            <a:r>
              <a:rPr lang="fr-FR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dont disposent les pouvoirs publics pour mener des politiques environnementales. En lien avec </a:t>
            </a:r>
            <a:r>
              <a:rPr lang="fr-FR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programme de première sur les marchés et leurs défaillances, on montrera la complémentarité des trois </a:t>
            </a:r>
            <a:r>
              <a:rPr lang="fr-FR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types </a:t>
            </a:r>
            <a:r>
              <a:rPr lang="fr-FR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d’instruments que sont la réglementation, la taxation, les marchés de quotas d’émission</a:t>
            </a:r>
            <a:r>
              <a:rPr lang="fr-FR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3500000"/>
          </a:gradFill>
        </p:spPr>
        <p:txBody>
          <a:bodyPr/>
          <a:lstStyle/>
          <a:p>
            <a:pPr eaLnBrk="1" hangingPunct="1"/>
            <a:r>
              <a:rPr lang="fr-FR" sz="3600" b="1" dirty="0"/>
              <a:t>Avantage théorique des </a:t>
            </a:r>
            <a:r>
              <a:rPr lang="fr-FR" sz="3600" b="1" dirty="0" smtClean="0"/>
              <a:t>taxes</a:t>
            </a:r>
            <a:br>
              <a:rPr lang="fr-FR" sz="3600" b="1" dirty="0" smtClean="0"/>
            </a:br>
            <a:r>
              <a:rPr lang="fr-FR" sz="3600" b="1" dirty="0" smtClean="0"/>
              <a:t>par </a:t>
            </a:r>
            <a:r>
              <a:rPr lang="fr-FR" sz="3600" b="1" dirty="0"/>
              <a:t>rapport aux normes</a:t>
            </a:r>
            <a:endParaRPr lang="fr-FR" sz="3600" b="1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136815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On considère deux entreprises,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A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 et </a:t>
            </a:r>
            <a:r>
              <a:rPr lang="fr-FR" sz="1600" b="1" dirty="0">
                <a:solidFill>
                  <a:schemeClr val="tx2"/>
                </a:solidFill>
                <a:latin typeface="Arial"/>
                <a:ea typeface="Calibri"/>
              </a:rPr>
              <a:t>B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, appartenant à un même secteur d'activité. On suppose que </a:t>
            </a:r>
            <a:r>
              <a:rPr lang="fr-FR" sz="1600" b="1" dirty="0">
                <a:solidFill>
                  <a:schemeClr val="tx2"/>
                </a:solidFill>
                <a:latin typeface="Arial"/>
                <a:ea typeface="Calibri"/>
              </a:rPr>
              <a:t>B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 utilise une technologie de dépollution plus performante que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A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, ce qui se traduit par un coût marginal de dépollution pour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l'entreprise A 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(</a:t>
            </a:r>
            <a:r>
              <a:rPr lang="fr-FR" sz="1600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CmDA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)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plus élevé que celui de </a:t>
            </a:r>
            <a:r>
              <a:rPr lang="fr-FR" sz="1600" b="1" dirty="0">
                <a:solidFill>
                  <a:schemeClr val="tx2"/>
                </a:solidFill>
                <a:latin typeface="Arial"/>
                <a:ea typeface="Calibri"/>
              </a:rPr>
              <a:t>l'entreprise B</a:t>
            </a: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Calibri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(</a:t>
            </a:r>
            <a:r>
              <a:rPr lang="fr-FR" sz="1600" b="1" dirty="0" err="1">
                <a:solidFill>
                  <a:schemeClr val="tx2"/>
                </a:solidFill>
                <a:latin typeface="Arial"/>
                <a:ea typeface="Calibri"/>
              </a:rPr>
              <a:t>CmDB</a:t>
            </a: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) à objectif de dépollution </a:t>
            </a:r>
            <a:r>
              <a:rPr lang="fr-FR" sz="1600" b="1" dirty="0" smtClean="0">
                <a:solidFill>
                  <a:schemeClr val="tx1"/>
                </a:solidFill>
                <a:latin typeface="Arial"/>
                <a:ea typeface="Calibri"/>
              </a:rPr>
              <a:t>donné.</a:t>
            </a:r>
          </a:p>
          <a:p>
            <a:pPr algn="r">
              <a:spcAft>
                <a:spcPts val="0"/>
              </a:spcAft>
            </a:pPr>
            <a:r>
              <a:rPr lang="fr-FR" sz="1600" b="1" dirty="0" smtClean="0">
                <a:solidFill>
                  <a:schemeClr val="tx1"/>
                </a:solidFill>
                <a:latin typeface="Arial"/>
                <a:cs typeface="Arial" pitchFamily="34" charset="0"/>
              </a:rPr>
              <a:t>Manuel Belin, p 189.</a:t>
            </a:r>
            <a:endParaRPr lang="fr-F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276630" y="2520247"/>
            <a:ext cx="8687858" cy="3985994"/>
            <a:chOff x="276630" y="2520247"/>
            <a:chExt cx="8687858" cy="3985994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971600" y="2880000"/>
              <a:ext cx="0" cy="3430969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972002" y="6300001"/>
              <a:ext cx="5040158" cy="10968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276630" y="2520247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Coût</a:t>
              </a:r>
              <a:r>
                <a:rPr lang="fr-FR" b="1" dirty="0" smtClean="0"/>
                <a:t> </a:t>
              </a:r>
              <a:r>
                <a:rPr lang="fr-FR" sz="1400" b="1" dirty="0" smtClean="0"/>
                <a:t>marginal de dépollution</a:t>
              </a:r>
              <a:endParaRPr lang="fr-FR" sz="1400" b="1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012160" y="5983021"/>
              <a:ext cx="2952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Quantité d’émissions polluantes</a:t>
              </a:r>
            </a:p>
            <a:p>
              <a:r>
                <a:rPr lang="fr-FR" sz="1400" b="1" dirty="0"/>
                <a:t>(</a:t>
              </a:r>
              <a:r>
                <a:rPr lang="fr-FR" sz="1400" b="1" dirty="0" smtClean="0"/>
                <a:t>en tonnes)</a:t>
              </a:r>
              <a:endParaRPr lang="fr-FR" sz="1400" b="1" dirty="0"/>
            </a:p>
          </p:txBody>
        </p:sp>
      </p:grpSp>
      <p:cxnSp>
        <p:nvCxnSpPr>
          <p:cNvPr id="13" name="Connecteur droit 12"/>
          <p:cNvCxnSpPr/>
          <p:nvPr/>
        </p:nvCxnSpPr>
        <p:spPr>
          <a:xfrm>
            <a:off x="899592" y="342900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00000" y="486916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2000" y="325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600 €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1520" y="471527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300 €</a:t>
            </a:r>
            <a:endParaRPr lang="fr-FR" sz="1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47232" y="612000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0</a:t>
            </a:r>
            <a:endParaRPr lang="fr-FR" sz="1400" b="1" dirty="0"/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971600" y="3429000"/>
            <a:ext cx="4320480" cy="287100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972283" y="4869160"/>
            <a:ext cx="4319797" cy="1441809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80000" y="3240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CmDA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080000" y="4572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tx2"/>
                </a:solidFill>
                <a:latin typeface="Arial"/>
                <a:ea typeface="Calibri"/>
              </a:rPr>
              <a:t>CmDB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6804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600</a:t>
            </a:r>
            <a:endParaRPr lang="fr-FR" sz="14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076056" y="2757397"/>
            <a:ext cx="3672408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/>
              <a:t>Sans intervention publique, les deux entreprises émettent 600 tonnes de polluants, car c’est à ce niveau que leur coût marginal de dépollution s’annule. En effet, cela ne leur coûte rien de réduire leurs émissions jusqu’à ce niveau. </a:t>
            </a:r>
          </a:p>
          <a:p>
            <a:pPr algn="just"/>
            <a:r>
              <a:rPr lang="fr-FR" sz="1400" b="1" dirty="0"/>
              <a:t>Si aucune contrainte ne leur est imposée, elles n’ont aucune incitation à réduire leur pollution en deçà de ce niveau, car toute réduction leur coûterait une somme </a:t>
            </a:r>
            <a:r>
              <a:rPr lang="fr-FR" sz="1400" b="1" dirty="0" smtClean="0"/>
              <a:t>positive.</a:t>
            </a:r>
            <a:endParaRPr lang="fr-FR" dirty="0"/>
          </a:p>
        </p:txBody>
      </p:sp>
      <p:cxnSp>
        <p:nvCxnSpPr>
          <p:cNvPr id="36" name="Connecteur droit avec flèche 35"/>
          <p:cNvCxnSpPr>
            <a:stCxn id="31" idx="2"/>
          </p:cNvCxnSpPr>
          <p:nvPr/>
        </p:nvCxnSpPr>
        <p:spPr>
          <a:xfrm flipH="1">
            <a:off x="5292080" y="5435053"/>
            <a:ext cx="1620180" cy="838835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3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3500000"/>
          </a:gradFill>
        </p:spPr>
        <p:txBody>
          <a:bodyPr/>
          <a:lstStyle/>
          <a:p>
            <a:pPr eaLnBrk="1" hangingPunct="1"/>
            <a:r>
              <a:rPr lang="fr-FR" sz="3600" b="1" dirty="0" smtClean="0"/>
              <a:t>Effets de la mise en place d’une norme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136815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La puissance publique souhaite diviser par deux le niveau total des émissions polluantes ; elle a le choix entre appliquer une norme (approche par les quantités) ou une taxe (approche par les prix</a:t>
            </a:r>
            <a:r>
              <a:rPr lang="fr-FR" sz="1600" b="1" dirty="0" smtClean="0">
                <a:solidFill>
                  <a:schemeClr val="tx1"/>
                </a:solidFill>
                <a:latin typeface="Arial"/>
                <a:ea typeface="Calibri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norme oblige les deux usines à réduire leurs émissions de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moitié.</a:t>
            </a:r>
          </a:p>
        </p:txBody>
      </p:sp>
      <p:grpSp>
        <p:nvGrpSpPr>
          <p:cNvPr id="37" name="Groupe 36"/>
          <p:cNvGrpSpPr/>
          <p:nvPr/>
        </p:nvGrpSpPr>
        <p:grpSpPr>
          <a:xfrm>
            <a:off x="276630" y="2520247"/>
            <a:ext cx="8687858" cy="3985994"/>
            <a:chOff x="276630" y="2520247"/>
            <a:chExt cx="8687858" cy="3985994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971600" y="2880000"/>
              <a:ext cx="0" cy="3430969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H="1" flipV="1">
              <a:off x="972002" y="6300001"/>
              <a:ext cx="5040158" cy="10968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276630" y="2520247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Coût</a:t>
              </a:r>
              <a:r>
                <a:rPr lang="fr-FR" b="1" dirty="0" smtClean="0"/>
                <a:t> </a:t>
              </a:r>
              <a:r>
                <a:rPr lang="fr-FR" sz="1400" b="1" dirty="0" smtClean="0"/>
                <a:t>marginal de dépollution</a:t>
              </a:r>
              <a:endParaRPr lang="fr-FR" sz="1400" b="1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012160" y="5983021"/>
              <a:ext cx="2952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Quantité d’émissions polluantes</a:t>
              </a:r>
            </a:p>
            <a:p>
              <a:r>
                <a:rPr lang="fr-FR" sz="1400" b="1" dirty="0"/>
                <a:t>(</a:t>
              </a:r>
              <a:r>
                <a:rPr lang="fr-FR" sz="1400" b="1" dirty="0" smtClean="0"/>
                <a:t>en tonnes)</a:t>
              </a:r>
              <a:endParaRPr lang="fr-FR" sz="1400" b="1" dirty="0"/>
            </a:p>
          </p:txBody>
        </p:sp>
      </p:grpSp>
      <p:cxnSp>
        <p:nvCxnSpPr>
          <p:cNvPr id="13" name="Connecteur droit 12"/>
          <p:cNvCxnSpPr/>
          <p:nvPr/>
        </p:nvCxnSpPr>
        <p:spPr>
          <a:xfrm>
            <a:off x="899592" y="342900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00000" y="486916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00000" y="558924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2000" y="325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600 €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1520" y="471527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300 €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2000" y="541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tx2"/>
                </a:solidFill>
              </a:rPr>
              <a:t>150 €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7232" y="612000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0</a:t>
            </a:r>
            <a:endParaRPr lang="fr-FR" sz="1400" b="1" dirty="0"/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971600" y="3429000"/>
            <a:ext cx="4320480" cy="287100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972283" y="4869160"/>
            <a:ext cx="4319797" cy="1441809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80000" y="3240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CmDA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080000" y="4572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tx2"/>
                </a:solidFill>
                <a:latin typeface="Arial"/>
                <a:ea typeface="Calibri"/>
              </a:rPr>
              <a:t>CmDB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6804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600</a:t>
            </a:r>
            <a:endParaRPr lang="fr-FR" sz="14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925348" y="2412525"/>
            <a:ext cx="4031028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Après application de la norme, les deux entreprises émettent chacune  </a:t>
            </a:r>
            <a:r>
              <a:rPr lang="fr-FR" sz="1400" b="1" dirty="0" smtClean="0">
                <a:solidFill>
                  <a:srgbClr val="C00000"/>
                </a:solidFill>
              </a:rPr>
              <a:t>300 tonnes</a:t>
            </a:r>
            <a:r>
              <a:rPr lang="fr-FR" sz="1400" b="1" dirty="0" smtClean="0"/>
              <a:t> de pollution. L’objectif de dépollution est atteint (600 tonnes au lieu de 1 200).</a:t>
            </a:r>
            <a:endParaRPr lang="fr-FR" dirty="0"/>
          </a:p>
        </p:txBody>
      </p:sp>
      <p:cxnSp>
        <p:nvCxnSpPr>
          <p:cNvPr id="36" name="Connecteur droit avec flèche 35"/>
          <p:cNvCxnSpPr>
            <a:stCxn id="31" idx="1"/>
          </p:cNvCxnSpPr>
          <p:nvPr/>
        </p:nvCxnSpPr>
        <p:spPr>
          <a:xfrm flipH="1">
            <a:off x="3132182" y="2889579"/>
            <a:ext cx="793166" cy="120664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3131840" y="4096225"/>
            <a:ext cx="0" cy="22147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80780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2"/>
                </a:solidFill>
              </a:rPr>
              <a:t>3</a:t>
            </a:r>
            <a:r>
              <a:rPr lang="fr-FR" sz="1400" b="1" dirty="0" smtClean="0">
                <a:solidFill>
                  <a:schemeClr val="accent2"/>
                </a:solidFill>
              </a:rPr>
              <a:t>00</a:t>
            </a:r>
            <a:endParaRPr lang="fr-FR" sz="1400" b="1" dirty="0">
              <a:solidFill>
                <a:schemeClr val="accent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972283" y="4864500"/>
            <a:ext cx="215955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972624" y="5589240"/>
            <a:ext cx="2159557" cy="0"/>
          </a:xfrm>
          <a:prstGeom prst="line">
            <a:avLst/>
          </a:prstGeom>
          <a:ln w="28575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le rectangle 1"/>
          <p:cNvSpPr/>
          <p:nvPr/>
        </p:nvSpPr>
        <p:spPr>
          <a:xfrm>
            <a:off x="3131840" y="4884546"/>
            <a:ext cx="2160240" cy="1409388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rectangle 3"/>
          <p:cNvSpPr/>
          <p:nvPr/>
        </p:nvSpPr>
        <p:spPr>
          <a:xfrm>
            <a:off x="3131840" y="5590064"/>
            <a:ext cx="2160240" cy="717310"/>
          </a:xfrm>
          <a:prstGeom prst="rtTriangl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rayée 31"/>
          <p:cNvSpPr/>
          <p:nvPr/>
        </p:nvSpPr>
        <p:spPr>
          <a:xfrm rot="10800000">
            <a:off x="3925348" y="6419977"/>
            <a:ext cx="576000" cy="216024"/>
          </a:xfrm>
          <a:prstGeom prst="striped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508103" y="3492902"/>
            <a:ext cx="3443605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Dans le cas de la norme, la somme des coûts marginaux de dépollution est de </a:t>
            </a:r>
            <a:r>
              <a:rPr lang="fr-FR" sz="1400" b="1" dirty="0" smtClean="0">
                <a:solidFill>
                  <a:schemeClr val="tx2"/>
                </a:solidFill>
              </a:rPr>
              <a:t>150 € (entreprise B)</a:t>
            </a:r>
            <a:r>
              <a:rPr lang="fr-FR" sz="1400" b="1" dirty="0" smtClean="0"/>
              <a:t> + </a:t>
            </a: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300 € (entreprise A)</a:t>
            </a:r>
            <a:r>
              <a:rPr lang="fr-FR" sz="1400" b="1" dirty="0" smtClean="0"/>
              <a:t> soit 450 €.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08102" y="4511099"/>
            <a:ext cx="3456385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fr-FR" sz="1400" b="1" dirty="0">
                <a:solidFill>
                  <a:prstClr val="black"/>
                </a:solidFill>
              </a:rPr>
              <a:t>L’entreprise qui a les coûts marginaux de dépollution les plus élevés contribuent le plus à la dépollution (la surface du </a:t>
            </a:r>
            <a:r>
              <a:rPr lang="fr-FR" sz="1400" b="1" dirty="0">
                <a:solidFill>
                  <a:srgbClr val="F79646">
                    <a:lumMod val="75000"/>
                  </a:srgbClr>
                </a:solidFill>
              </a:rPr>
              <a:t>triangle orange</a:t>
            </a:r>
            <a:r>
              <a:rPr lang="fr-FR" sz="1400" b="1" dirty="0">
                <a:solidFill>
                  <a:prstClr val="black"/>
                </a:solidFill>
              </a:rPr>
              <a:t> est deux fois plus importante que celle du </a:t>
            </a:r>
            <a:r>
              <a:rPr lang="fr-FR" sz="1400" b="1" dirty="0">
                <a:solidFill>
                  <a:srgbClr val="1F497D"/>
                </a:solidFill>
              </a:rPr>
              <a:t>triangle bleu</a:t>
            </a:r>
            <a:r>
              <a:rPr lang="fr-FR" sz="1400" b="1" dirty="0">
                <a:solidFill>
                  <a:prstClr val="black"/>
                </a:solidFill>
              </a:rPr>
              <a:t>).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7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1" grpId="0" animBg="1"/>
      <p:bldP spid="27" grpId="0"/>
      <p:bldP spid="2" grpId="0" animBg="1"/>
      <p:bldP spid="4" grpId="0" animBg="1"/>
      <p:bldP spid="32" grpId="0" animBg="1"/>
      <p:bldP spid="3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3500000"/>
          </a:gradFill>
        </p:spPr>
        <p:txBody>
          <a:bodyPr/>
          <a:lstStyle/>
          <a:p>
            <a:pPr eaLnBrk="1" hangingPunct="1"/>
            <a:r>
              <a:rPr lang="fr-FR" sz="3600" b="1" dirty="0"/>
              <a:t>Effets de la mise en place </a:t>
            </a:r>
            <a:r>
              <a:rPr lang="fr-FR" sz="3600" b="1" dirty="0" smtClean="0"/>
              <a:t>d’une taxe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971600" y="2880000"/>
            <a:ext cx="0" cy="3430969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 flipV="1">
            <a:off x="972002" y="6300001"/>
            <a:ext cx="5040158" cy="10968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6630" y="252024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Coût</a:t>
            </a:r>
            <a:r>
              <a:rPr lang="fr-FR" b="1" dirty="0" smtClean="0"/>
              <a:t> </a:t>
            </a:r>
            <a:r>
              <a:rPr lang="fr-FR" sz="1400" b="1" dirty="0" smtClean="0"/>
              <a:t>marginal de dépollution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12160" y="6049359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Quantité d’émissions polluantes</a:t>
            </a:r>
          </a:p>
          <a:p>
            <a:r>
              <a:rPr lang="fr-FR" sz="1400" b="1" dirty="0"/>
              <a:t>(</a:t>
            </a:r>
            <a:r>
              <a:rPr lang="fr-FR" sz="1400" b="1" dirty="0" smtClean="0"/>
              <a:t>en tonnes)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899592" y="342900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00000" y="486916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2000" y="325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600 €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1520" y="471527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300 €</a:t>
            </a:r>
            <a:endParaRPr lang="fr-FR" sz="1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47232" y="612000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0</a:t>
            </a:r>
            <a:endParaRPr lang="fr-FR" sz="1400" b="1" dirty="0"/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971600" y="3429001"/>
            <a:ext cx="4320480" cy="2871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972283" y="4869160"/>
            <a:ext cx="4319797" cy="1441809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80000" y="3240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CmDA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080000" y="4572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tx2"/>
                </a:solidFill>
                <a:latin typeface="Arial"/>
                <a:ea typeface="Calibri"/>
              </a:rPr>
              <a:t>CmDB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6804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600</a:t>
            </a:r>
            <a:endParaRPr lang="fr-FR" sz="1400" b="1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136815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La puissance publique souhaite diviser par deux le niveau total des émissions polluantes ; elle a le choix entre appliquer une norme (approche par les quantités) ou une taxe (approche par les prix</a:t>
            </a:r>
            <a:r>
              <a:rPr lang="fr-FR" sz="1600" b="1" dirty="0" smtClean="0">
                <a:solidFill>
                  <a:schemeClr val="tx1"/>
                </a:solidFill>
                <a:latin typeface="Arial"/>
                <a:ea typeface="Calibri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taxe de 200 euros sur les émissions polluantes est appliquée pour chaque tonne </a:t>
            </a: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produite.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971600" y="5327995"/>
            <a:ext cx="3672408" cy="469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52000" y="51741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200 €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606986" y="2923083"/>
            <a:ext cx="3285494" cy="2292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 smtClean="0"/>
              <a:t>Après application de la taxe de 200 €, </a:t>
            </a:r>
            <a:r>
              <a:rPr lang="fr-FR" sz="1300" b="1" dirty="0" smtClean="0">
                <a:solidFill>
                  <a:schemeClr val="tx2"/>
                </a:solidFill>
              </a:rPr>
              <a:t>l’entreprise B</a:t>
            </a:r>
            <a:r>
              <a:rPr lang="fr-FR" sz="1300" b="1" dirty="0" smtClean="0"/>
              <a:t> émet </a:t>
            </a:r>
            <a:r>
              <a:rPr lang="fr-FR" sz="1300" b="1" dirty="0">
                <a:solidFill>
                  <a:schemeClr val="tx2"/>
                </a:solidFill>
              </a:rPr>
              <a:t>2</a:t>
            </a:r>
            <a:r>
              <a:rPr lang="fr-FR" sz="1300" b="1" dirty="0" smtClean="0">
                <a:solidFill>
                  <a:schemeClr val="tx2"/>
                </a:solidFill>
              </a:rPr>
              <a:t>00 tonnes</a:t>
            </a:r>
            <a:r>
              <a:rPr lang="fr-FR" sz="1300" b="1" dirty="0" smtClean="0"/>
              <a:t> de pollution et </a:t>
            </a:r>
            <a:r>
              <a:rPr lang="fr-FR" sz="1300" b="1" dirty="0" smtClean="0">
                <a:solidFill>
                  <a:schemeClr val="accent6">
                    <a:lumMod val="75000"/>
                  </a:schemeClr>
                </a:solidFill>
              </a:rPr>
              <a:t>l’entreprise A</a:t>
            </a:r>
            <a:r>
              <a:rPr lang="fr-FR" sz="1300" b="1" dirty="0" smtClean="0"/>
              <a:t> émet  </a:t>
            </a:r>
            <a:r>
              <a:rPr lang="fr-FR" sz="1300" b="1" dirty="0" smtClean="0">
                <a:solidFill>
                  <a:schemeClr val="accent6">
                    <a:lumMod val="75000"/>
                  </a:schemeClr>
                </a:solidFill>
              </a:rPr>
              <a:t>400 tonnes</a:t>
            </a:r>
            <a:r>
              <a:rPr lang="fr-FR" sz="1300" b="1" dirty="0" smtClean="0"/>
              <a:t>. En effet, chaque entreprise égalise le montant de la taxe à son coût marginal de dépollution.</a:t>
            </a:r>
          </a:p>
          <a:p>
            <a:pPr algn="just"/>
            <a:r>
              <a:rPr lang="fr-FR" sz="1300" b="1" dirty="0" smtClean="0"/>
              <a:t>L’objectif de réduction des émissions est atteint (</a:t>
            </a:r>
            <a:r>
              <a:rPr lang="fr-FR" sz="1200" b="1" dirty="0" smtClean="0"/>
              <a:t>600 </a:t>
            </a:r>
            <a:r>
              <a:rPr lang="fr-FR" sz="1200" b="1" dirty="0"/>
              <a:t>tonnes au lieu de 1 </a:t>
            </a:r>
            <a:r>
              <a:rPr lang="fr-FR" sz="1200" b="1" dirty="0" smtClean="0"/>
              <a:t>200</a:t>
            </a:r>
            <a:r>
              <a:rPr lang="fr-FR" sz="1300" b="1" dirty="0" smtClean="0"/>
              <a:t>).</a:t>
            </a:r>
          </a:p>
          <a:p>
            <a:pPr algn="just"/>
            <a:r>
              <a:rPr lang="fr-FR" sz="1300" b="1" dirty="0"/>
              <a:t>Dans le cas de la taxe, la somme des coûts marginaux de dépollution est de 200 € + 200 € soit 400 </a:t>
            </a:r>
            <a:r>
              <a:rPr lang="fr-FR" sz="1300" b="1" dirty="0" smtClean="0"/>
              <a:t>€.</a:t>
            </a:r>
            <a:endParaRPr lang="fr-FR" sz="1300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2411760" y="5363999"/>
            <a:ext cx="0" cy="936002"/>
          </a:xfrm>
          <a:prstGeom prst="line">
            <a:avLst/>
          </a:prstGeom>
          <a:ln w="28575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851920" y="5374967"/>
            <a:ext cx="0" cy="93600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27884" y="6354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00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088000" y="6354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</a:rPr>
              <a:t>2</a:t>
            </a:r>
            <a:r>
              <a:rPr lang="fr-FR" sz="1400" b="1" dirty="0" smtClean="0">
                <a:solidFill>
                  <a:schemeClr val="tx2"/>
                </a:solidFill>
              </a:rPr>
              <a:t>00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39" name="Connecteur droit avec flèche 38"/>
          <p:cNvCxnSpPr>
            <a:stCxn id="32" idx="1"/>
          </p:cNvCxnSpPr>
          <p:nvPr/>
        </p:nvCxnSpPr>
        <p:spPr>
          <a:xfrm flipH="1">
            <a:off x="4644008" y="4069551"/>
            <a:ext cx="962978" cy="130541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86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3500000"/>
          </a:gradFill>
        </p:spPr>
        <p:txBody>
          <a:bodyPr/>
          <a:lstStyle/>
          <a:p>
            <a:pPr eaLnBrk="1" hangingPunct="1"/>
            <a:r>
              <a:rPr lang="fr-FR" sz="3600" b="1" dirty="0" smtClean="0"/>
              <a:t>Comparaison de l’efficacité des deux instruments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971600" y="2880000"/>
            <a:ext cx="0" cy="3430969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 flipV="1">
            <a:off x="972002" y="6300001"/>
            <a:ext cx="5040158" cy="10968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6630" y="252024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Coût</a:t>
            </a:r>
            <a:r>
              <a:rPr lang="fr-FR" b="1" dirty="0" smtClean="0"/>
              <a:t> </a:t>
            </a:r>
            <a:r>
              <a:rPr lang="fr-FR" sz="1400" b="1" dirty="0" smtClean="0"/>
              <a:t>marginal de dépollution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12160" y="6049359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Quantité d’émissions polluantes</a:t>
            </a:r>
          </a:p>
          <a:p>
            <a:r>
              <a:rPr lang="fr-FR" sz="1400" b="1" dirty="0"/>
              <a:t>(</a:t>
            </a:r>
            <a:r>
              <a:rPr lang="fr-FR" sz="1400" b="1" dirty="0" smtClean="0"/>
              <a:t>en tonnes)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899592" y="342900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00000" y="486916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00000" y="558924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2000" y="325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600 €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1520" y="471527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300 €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2000" y="541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tx2"/>
                </a:solidFill>
              </a:rPr>
              <a:t>150 €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7232" y="612000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0</a:t>
            </a:r>
            <a:endParaRPr lang="fr-FR" sz="1400" b="1" dirty="0"/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971600" y="3429001"/>
            <a:ext cx="4320480" cy="2871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972283" y="4869160"/>
            <a:ext cx="4319797" cy="1441809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80000" y="3240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CmDA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080000" y="4572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tx2"/>
                </a:solidFill>
                <a:latin typeface="Arial"/>
                <a:ea typeface="Calibri"/>
              </a:rPr>
              <a:t>CmDB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6804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600</a:t>
            </a:r>
            <a:endParaRPr lang="fr-FR" sz="1400" b="1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108012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La puissance publique souhaite diviser par deux le niveau total des émissions polluantes ; elle a le choix entre appliquer une norme (approche par les quantités) ou une taxe (approche par les prix</a:t>
            </a:r>
            <a:r>
              <a:rPr lang="fr-FR" sz="1600" b="1" dirty="0" smtClean="0">
                <a:solidFill>
                  <a:schemeClr val="tx1"/>
                </a:solidFill>
                <a:latin typeface="Arial"/>
                <a:ea typeface="Calibri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Quel est l’instrument le plus efficace ?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971600" y="5327995"/>
            <a:ext cx="3672408" cy="469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52000" y="51741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200 €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2411760" y="5363999"/>
            <a:ext cx="0" cy="936002"/>
          </a:xfrm>
          <a:prstGeom prst="line">
            <a:avLst/>
          </a:prstGeom>
          <a:ln w="28575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851920" y="5374967"/>
            <a:ext cx="0" cy="93600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27884" y="6354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00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088000" y="6354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</a:rPr>
              <a:t>2</a:t>
            </a:r>
            <a:r>
              <a:rPr lang="fr-FR" sz="1400" b="1" dirty="0" smtClean="0">
                <a:solidFill>
                  <a:schemeClr val="tx2"/>
                </a:solidFill>
              </a:rPr>
              <a:t>00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3131840" y="4096225"/>
            <a:ext cx="0" cy="22147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80780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00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517994" y="5197592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Taxe sur les émissions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779934" y="3774606"/>
            <a:ext cx="21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Norme de réduction d’émissions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968000" y="2304000"/>
            <a:ext cx="4104000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 smtClean="0"/>
              <a:t>La taxe est plus efficace que la norme puisqu’elle permet d’atteindre le même objectif de dépollution (-600 tonnes) mais à un moindre coût pour la collectivité (-400 € contre -450 €).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68044" y="3310771"/>
            <a:ext cx="4104072" cy="18928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300" b="1" dirty="0"/>
              <a:t>Par ailleurs, la répartition de l’effort de dépollution diffère :</a:t>
            </a:r>
          </a:p>
          <a:p>
            <a:pPr algn="just"/>
            <a:r>
              <a:rPr lang="fr-FR" sz="1300" b="1" dirty="0"/>
              <a:t> -&gt; 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</a:rPr>
              <a:t>-200 tonnes pour l’entreprise A au lieu de -300 </a:t>
            </a:r>
            <a:r>
              <a:rPr lang="fr-FR" sz="1300" b="1" dirty="0" smtClean="0">
                <a:solidFill>
                  <a:schemeClr val="accent6">
                    <a:lumMod val="75000"/>
                  </a:schemeClr>
                </a:solidFill>
              </a:rPr>
              <a:t>tonnes avec la norme</a:t>
            </a:r>
            <a:r>
              <a:rPr lang="fr-FR" sz="1300" b="1" dirty="0" smtClean="0"/>
              <a:t>,</a:t>
            </a:r>
            <a:endParaRPr lang="fr-FR" sz="1300" b="1" dirty="0"/>
          </a:p>
          <a:p>
            <a:pPr algn="just"/>
            <a:r>
              <a:rPr lang="fr-FR" sz="1300" b="1" dirty="0"/>
              <a:t> -&gt; </a:t>
            </a:r>
            <a:r>
              <a:rPr lang="fr-FR" sz="1300" b="1" dirty="0">
                <a:solidFill>
                  <a:schemeClr val="tx2"/>
                </a:solidFill>
              </a:rPr>
              <a:t>-400 tonnes pour l’entreprise B au lieu de -300 </a:t>
            </a:r>
            <a:r>
              <a:rPr lang="fr-FR" sz="1300" b="1" dirty="0" smtClean="0">
                <a:solidFill>
                  <a:schemeClr val="tx2"/>
                </a:solidFill>
              </a:rPr>
              <a:t>tonnes avec la norme</a:t>
            </a:r>
            <a:r>
              <a:rPr lang="fr-FR" sz="1300" b="1" dirty="0" smtClean="0"/>
              <a:t>.</a:t>
            </a:r>
            <a:endParaRPr lang="fr-FR" sz="1300" b="1" dirty="0"/>
          </a:p>
          <a:p>
            <a:pPr algn="just"/>
            <a:r>
              <a:rPr lang="fr-FR" sz="1300" b="1" dirty="0"/>
              <a:t>L’entreprise (</a:t>
            </a:r>
            <a:r>
              <a:rPr lang="fr-FR" sz="1300" b="1" dirty="0">
                <a:solidFill>
                  <a:schemeClr val="tx2"/>
                </a:solidFill>
              </a:rPr>
              <a:t>B</a:t>
            </a:r>
            <a:r>
              <a:rPr lang="fr-FR" sz="1300" b="1" dirty="0"/>
              <a:t>) qui a le coût de dépollution le plus faible est celle qui contribue le plus à l’effort de dépollution.</a:t>
            </a:r>
          </a:p>
        </p:txBody>
      </p:sp>
      <p:cxnSp>
        <p:nvCxnSpPr>
          <p:cNvPr id="32" name="Connecteur droit 31"/>
          <p:cNvCxnSpPr/>
          <p:nvPr/>
        </p:nvCxnSpPr>
        <p:spPr>
          <a:xfrm flipH="1">
            <a:off x="972283" y="4864500"/>
            <a:ext cx="215955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972624" y="5589240"/>
            <a:ext cx="2159557" cy="0"/>
          </a:xfrm>
          <a:prstGeom prst="line">
            <a:avLst/>
          </a:prstGeom>
          <a:ln w="28575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1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0" grpId="0"/>
      <p:bldP spid="35" grpId="0"/>
      <p:bldP spid="38" grpId="0"/>
      <p:bldP spid="34" grpId="0"/>
      <p:bldP spid="36" grpId="0"/>
      <p:bldP spid="37" grpId="0"/>
      <p:bldP spid="40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3500000"/>
          </a:gradFill>
        </p:spPr>
        <p:txBody>
          <a:bodyPr/>
          <a:lstStyle/>
          <a:p>
            <a:pPr eaLnBrk="1" hangingPunct="1"/>
            <a:r>
              <a:rPr lang="fr-FR" sz="3600" b="1" dirty="0" smtClean="0"/>
              <a:t>Comparaison de l’efficacité des deux instruments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971600" y="2880000"/>
            <a:ext cx="0" cy="3430969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 flipV="1">
            <a:off x="972002" y="6300001"/>
            <a:ext cx="5040158" cy="10968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6630" y="252024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Coût</a:t>
            </a:r>
            <a:r>
              <a:rPr lang="fr-FR" b="1" dirty="0" smtClean="0"/>
              <a:t> </a:t>
            </a:r>
            <a:r>
              <a:rPr lang="fr-FR" sz="1400" b="1" dirty="0" smtClean="0"/>
              <a:t>marginal de dépollution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12160" y="6049359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Quantité d’émissions polluantes</a:t>
            </a:r>
          </a:p>
          <a:p>
            <a:r>
              <a:rPr lang="fr-FR" sz="1400" b="1" dirty="0"/>
              <a:t>(</a:t>
            </a:r>
            <a:r>
              <a:rPr lang="fr-FR" sz="1400" b="1" dirty="0" smtClean="0"/>
              <a:t>en tonnes)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899592" y="342900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00000" y="486916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00000" y="5589240"/>
            <a:ext cx="14401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2000" y="325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600 €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1520" y="471527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300 €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2000" y="5418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tx2"/>
                </a:solidFill>
              </a:rPr>
              <a:t>150 €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7232" y="612000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0</a:t>
            </a:r>
            <a:endParaRPr lang="fr-FR" sz="1400" b="1" dirty="0"/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971600" y="3429001"/>
            <a:ext cx="4320480" cy="2871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80000" y="3240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</a:rPr>
              <a:t>CmDA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080000" y="4572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tx2"/>
                </a:solidFill>
                <a:latin typeface="Arial"/>
                <a:ea typeface="Calibri"/>
              </a:rPr>
              <a:t>CmDB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6804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600</a:t>
            </a:r>
            <a:endParaRPr lang="fr-FR" sz="1400" b="1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115212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/>
                <a:ea typeface="Calibri"/>
              </a:rPr>
              <a:t>La puissance publique souhaite diviser par deux le niveau total des émissions polluantes ; elle a le choix entre appliquer une norme (approche par les quantités) ou une taxe (approche par les prix</a:t>
            </a:r>
            <a:r>
              <a:rPr lang="fr-FR" sz="1600" b="1" dirty="0" smtClean="0">
                <a:solidFill>
                  <a:schemeClr val="tx1"/>
                </a:solidFill>
                <a:latin typeface="Arial"/>
                <a:ea typeface="Calibri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fr-F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Quel est l’instrument le plus efficace ?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52000" y="51741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200 €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2411760" y="5363999"/>
            <a:ext cx="0" cy="936002"/>
          </a:xfrm>
          <a:prstGeom prst="line">
            <a:avLst/>
          </a:prstGeom>
          <a:ln w="28575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851920" y="5374967"/>
            <a:ext cx="0" cy="93600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27884" y="6354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00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088000" y="63540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</a:rPr>
              <a:t>2</a:t>
            </a:r>
            <a:r>
              <a:rPr lang="fr-FR" sz="1400" b="1" dirty="0" smtClean="0">
                <a:solidFill>
                  <a:schemeClr val="tx2"/>
                </a:solidFill>
              </a:rPr>
              <a:t>00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3131840" y="4096225"/>
            <a:ext cx="0" cy="22147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807804" y="63523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00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517994" y="5197592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Taxe sur les émissions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779934" y="3774606"/>
            <a:ext cx="21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Norme de réduction d’émissions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895630" y="2711696"/>
            <a:ext cx="4104000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 smtClean="0"/>
              <a:t>La solution de la taxe est collectivement moins coûteuse.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144146" y="4908916"/>
            <a:ext cx="707853" cy="1391085"/>
            <a:chOff x="3144146" y="4908916"/>
            <a:chExt cx="707853" cy="1391085"/>
          </a:xfrm>
        </p:grpSpPr>
        <p:sp>
          <p:nvSpPr>
            <p:cNvPr id="12" name="Triangle rectangle 11"/>
            <p:cNvSpPr/>
            <p:nvPr/>
          </p:nvSpPr>
          <p:spPr>
            <a:xfrm>
              <a:off x="3144146" y="4908916"/>
              <a:ext cx="707853" cy="455083"/>
            </a:xfrm>
            <a:custGeom>
              <a:avLst/>
              <a:gdLst>
                <a:gd name="connsiteX0" fmla="*/ 0 w 684000"/>
                <a:gd name="connsiteY0" fmla="*/ 494839 h 494839"/>
                <a:gd name="connsiteX1" fmla="*/ 0 w 684000"/>
                <a:gd name="connsiteY1" fmla="*/ 0 h 494839"/>
                <a:gd name="connsiteX2" fmla="*/ 684000 w 684000"/>
                <a:gd name="connsiteY2" fmla="*/ 494839 h 494839"/>
                <a:gd name="connsiteX3" fmla="*/ 0 w 684000"/>
                <a:gd name="connsiteY3" fmla="*/ 494839 h 494839"/>
                <a:gd name="connsiteX0" fmla="*/ 23853 w 707853"/>
                <a:gd name="connsiteY0" fmla="*/ 478937 h 478937"/>
                <a:gd name="connsiteX1" fmla="*/ 0 w 707853"/>
                <a:gd name="connsiteY1" fmla="*/ 0 h 478937"/>
                <a:gd name="connsiteX2" fmla="*/ 707853 w 707853"/>
                <a:gd name="connsiteY2" fmla="*/ 478937 h 478937"/>
                <a:gd name="connsiteX3" fmla="*/ 23853 w 707853"/>
                <a:gd name="connsiteY3" fmla="*/ 478937 h 478937"/>
                <a:gd name="connsiteX0" fmla="*/ 0 w 684000"/>
                <a:gd name="connsiteY0" fmla="*/ 478937 h 478937"/>
                <a:gd name="connsiteX1" fmla="*/ 0 w 684000"/>
                <a:gd name="connsiteY1" fmla="*/ 0 h 478937"/>
                <a:gd name="connsiteX2" fmla="*/ 684000 w 684000"/>
                <a:gd name="connsiteY2" fmla="*/ 478937 h 478937"/>
                <a:gd name="connsiteX3" fmla="*/ 0 w 684000"/>
                <a:gd name="connsiteY3" fmla="*/ 478937 h 478937"/>
                <a:gd name="connsiteX0" fmla="*/ 23853 w 707853"/>
                <a:gd name="connsiteY0" fmla="*/ 455083 h 455083"/>
                <a:gd name="connsiteX1" fmla="*/ 0 w 707853"/>
                <a:gd name="connsiteY1" fmla="*/ 0 h 455083"/>
                <a:gd name="connsiteX2" fmla="*/ 707853 w 707853"/>
                <a:gd name="connsiteY2" fmla="*/ 455083 h 455083"/>
                <a:gd name="connsiteX3" fmla="*/ 23853 w 707853"/>
                <a:gd name="connsiteY3" fmla="*/ 455083 h 45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853" h="455083">
                  <a:moveTo>
                    <a:pt x="23853" y="455083"/>
                  </a:moveTo>
                  <a:lnTo>
                    <a:pt x="0" y="0"/>
                  </a:lnTo>
                  <a:lnTo>
                    <a:pt x="707853" y="455083"/>
                  </a:lnTo>
                  <a:lnTo>
                    <a:pt x="23853" y="455083"/>
                  </a:lnTo>
                  <a:close/>
                </a:path>
              </a:pathLst>
            </a:custGeom>
            <a:pattFill prst="wdDnDiag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68000" y="5363999"/>
              <a:ext cx="660032" cy="936002"/>
            </a:xfrm>
            <a:prstGeom prst="rect">
              <a:avLst/>
            </a:prstGeom>
            <a:pattFill prst="wdDnDiag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2422800" y="5363999"/>
            <a:ext cx="705600" cy="936001"/>
            <a:chOff x="2411760" y="5363999"/>
            <a:chExt cx="725854" cy="936001"/>
          </a:xfrm>
          <a:pattFill prst="wdUpDiag">
            <a:fgClr>
              <a:schemeClr val="tx2"/>
            </a:fgClr>
            <a:bgClr>
              <a:schemeClr val="bg1"/>
            </a:bgClr>
          </a:pattFill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sp>
          <p:nvSpPr>
            <p:cNvPr id="28" name="Triangle rectangle 27"/>
            <p:cNvSpPr/>
            <p:nvPr/>
          </p:nvSpPr>
          <p:spPr>
            <a:xfrm>
              <a:off x="2411760" y="5363999"/>
              <a:ext cx="725854" cy="237600"/>
            </a:xfrm>
            <a:custGeom>
              <a:avLst/>
              <a:gdLst>
                <a:gd name="connsiteX0" fmla="*/ 0 w 702000"/>
                <a:gd name="connsiteY0" fmla="*/ 207889 h 207889"/>
                <a:gd name="connsiteX1" fmla="*/ 0 w 702000"/>
                <a:gd name="connsiteY1" fmla="*/ 0 h 207889"/>
                <a:gd name="connsiteX2" fmla="*/ 702000 w 702000"/>
                <a:gd name="connsiteY2" fmla="*/ 207889 h 207889"/>
                <a:gd name="connsiteX3" fmla="*/ 0 w 702000"/>
                <a:gd name="connsiteY3" fmla="*/ 207889 h 207889"/>
                <a:gd name="connsiteX0" fmla="*/ 0 w 702000"/>
                <a:gd name="connsiteY0" fmla="*/ 207889 h 231743"/>
                <a:gd name="connsiteX1" fmla="*/ 0 w 702000"/>
                <a:gd name="connsiteY1" fmla="*/ 0 h 231743"/>
                <a:gd name="connsiteX2" fmla="*/ 702000 w 702000"/>
                <a:gd name="connsiteY2" fmla="*/ 231743 h 231743"/>
                <a:gd name="connsiteX3" fmla="*/ 0 w 702000"/>
                <a:gd name="connsiteY3" fmla="*/ 207889 h 231743"/>
                <a:gd name="connsiteX0" fmla="*/ 0 w 725854"/>
                <a:gd name="connsiteY0" fmla="*/ 207889 h 207889"/>
                <a:gd name="connsiteX1" fmla="*/ 0 w 725854"/>
                <a:gd name="connsiteY1" fmla="*/ 0 h 207889"/>
                <a:gd name="connsiteX2" fmla="*/ 725854 w 725854"/>
                <a:gd name="connsiteY2" fmla="*/ 207889 h 207889"/>
                <a:gd name="connsiteX3" fmla="*/ 0 w 725854"/>
                <a:gd name="connsiteY3" fmla="*/ 207889 h 207889"/>
                <a:gd name="connsiteX0" fmla="*/ 0 w 725854"/>
                <a:gd name="connsiteY0" fmla="*/ 231743 h 231743"/>
                <a:gd name="connsiteX1" fmla="*/ 0 w 725854"/>
                <a:gd name="connsiteY1" fmla="*/ 0 h 231743"/>
                <a:gd name="connsiteX2" fmla="*/ 725854 w 725854"/>
                <a:gd name="connsiteY2" fmla="*/ 231743 h 231743"/>
                <a:gd name="connsiteX3" fmla="*/ 0 w 725854"/>
                <a:gd name="connsiteY3" fmla="*/ 231743 h 23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854" h="231743">
                  <a:moveTo>
                    <a:pt x="0" y="231743"/>
                  </a:moveTo>
                  <a:lnTo>
                    <a:pt x="0" y="0"/>
                  </a:lnTo>
                  <a:lnTo>
                    <a:pt x="725854" y="231743"/>
                  </a:lnTo>
                  <a:lnTo>
                    <a:pt x="0" y="23174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12029" y="5580000"/>
              <a:ext cx="70173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39" name="Connecteur droit 38"/>
          <p:cNvCxnSpPr/>
          <p:nvPr/>
        </p:nvCxnSpPr>
        <p:spPr>
          <a:xfrm flipH="1">
            <a:off x="972283" y="4864500"/>
            <a:ext cx="215955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895630" y="3258000"/>
            <a:ext cx="4104000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 smtClean="0">
                <a:solidFill>
                  <a:schemeClr val="tx2"/>
                </a:solidFill>
              </a:rPr>
              <a:t>Le coût supplémentaire induit pour l’entreprise B (200 € - 150 € = 50 €)</a:t>
            </a:r>
            <a:r>
              <a:rPr lang="fr-FR" sz="1300" b="1" dirty="0" smtClean="0"/>
              <a:t>…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895630" y="3823170"/>
            <a:ext cx="4104000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 smtClean="0"/>
              <a:t>…</a:t>
            </a:r>
            <a:r>
              <a:rPr lang="fr-FR" sz="1300" b="1" dirty="0" smtClean="0">
                <a:solidFill>
                  <a:schemeClr val="accent6">
                    <a:lumMod val="75000"/>
                  </a:schemeClr>
                </a:solidFill>
              </a:rPr>
              <a:t>est inférieur au coût économisé par l’entreprise A (200 € - 300 € = - 100 €).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991275" y="53020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</a:rPr>
              <a:t>+50 €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91275" y="4941332"/>
            <a:ext cx="74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-100 €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2" name="Connecteur droit 41"/>
          <p:cNvCxnSpPr/>
          <p:nvPr/>
        </p:nvCxnSpPr>
        <p:spPr>
          <a:xfrm flipH="1">
            <a:off x="936000" y="5590800"/>
            <a:ext cx="2159557" cy="0"/>
          </a:xfrm>
          <a:prstGeom prst="line">
            <a:avLst/>
          </a:prstGeom>
          <a:ln w="28575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71600" y="5327995"/>
            <a:ext cx="3672408" cy="469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972283" y="4869160"/>
            <a:ext cx="4319797" cy="1441809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3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0" grpId="0" animBg="1"/>
      <p:bldP spid="43" grpId="0" animBg="1"/>
      <p:bldP spid="45" grpId="0" animBg="1"/>
      <p:bldP spid="46" grpId="0"/>
      <p:bldP spid="4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914</Words>
  <Application>Microsoft Office PowerPoint</Application>
  <PresentationFormat>Affichage à l'écran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instruments de la politique climatique</vt:lpstr>
      <vt:lpstr>Avantage théorique des taxes par rapport aux normes</vt:lpstr>
      <vt:lpstr>Effets de la mise en place d’une norme</vt:lpstr>
      <vt:lpstr>Effets de la mise en place d’une taxe</vt:lpstr>
      <vt:lpstr>Comparaison de l’efficacité des deux instruments</vt:lpstr>
      <vt:lpstr>Comparaison de l’efficacité des deux instruments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</dc:creator>
  <cp:lastModifiedBy>François</cp:lastModifiedBy>
  <cp:revision>223</cp:revision>
  <dcterms:created xsi:type="dcterms:W3CDTF">2010-10-25T12:57:40Z</dcterms:created>
  <dcterms:modified xsi:type="dcterms:W3CDTF">2013-06-15T10:41:09Z</dcterms:modified>
</cp:coreProperties>
</file>