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activeX/activeX4.xml" ContentType="application/vnd.ms-office.activeX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ms-office.activeX"/>
  <Override PartName="/ppt/activeX/activeX5.xml" ContentType="application/vnd.ms-office.activeX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activeX/activeX3.xml" ContentType="application/vnd.ms-office.activeX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activeX/activeX1.xml" ContentType="application/vnd.ms-office.activeX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2" r:id="rId3"/>
    <p:sldId id="263" r:id="rId4"/>
    <p:sldId id="271" r:id="rId5"/>
    <p:sldId id="258" r:id="rId6"/>
    <p:sldId id="269" r:id="rId7"/>
    <p:sldId id="260" r:id="rId8"/>
    <p:sldId id="270" r:id="rId9"/>
    <p:sldId id="261" r:id="rId10"/>
    <p:sldId id="274" r:id="rId11"/>
    <p:sldId id="264" r:id="rId12"/>
    <p:sldId id="266" r:id="rId13"/>
    <p:sldId id="267" r:id="rId14"/>
    <p:sldId id="268" r:id="rId15"/>
    <p:sldId id="272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5" r:id="rId26"/>
    <p:sldId id="284" r:id="rId27"/>
    <p:sldId id="286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25" autoAdjust="0"/>
    <p:restoredTop sz="94660"/>
  </p:normalViewPr>
  <p:slideViewPr>
    <p:cSldViewPr>
      <p:cViewPr varScale="1">
        <p:scale>
          <a:sx n="82" d="100"/>
          <a:sy n="82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00CB2C-F572-4B87-B316-317F0E257C75}" type="datetimeFigureOut">
              <a:rPr lang="fr-FR" smtClean="0"/>
              <a:pPr/>
              <a:t>09/03/2012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E9B25-7D43-44D4-AF94-B232DED74E3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E9B25-7D43-44D4-AF94-B232DED74E36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E9B25-7D43-44D4-AF94-B232DED74E36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E9B25-7D43-44D4-AF94-B232DED74E36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E9B25-7D43-44D4-AF94-B232DED74E36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E9B25-7D43-44D4-AF94-B232DED74E36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E9B25-7D43-44D4-AF94-B232DED74E36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E9B25-7D43-44D4-AF94-B232DED74E36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E9B25-7D43-44D4-AF94-B232DED74E36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E9B25-7D43-44D4-AF94-B232DED74E36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E9B25-7D43-44D4-AF94-B232DED74E36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E9B25-7D43-44D4-AF94-B232DED74E36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E9B25-7D43-44D4-AF94-B232DED74E36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E9B25-7D43-44D4-AF94-B232DED74E36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E9B25-7D43-44D4-AF94-B232DED74E36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E9B25-7D43-44D4-AF94-B232DED74E36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E9B25-7D43-44D4-AF94-B232DED74E36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E9B25-7D43-44D4-AF94-B232DED74E36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8047-601E-4E8A-BBDA-58CD1AB86F86}" type="datetimeFigureOut">
              <a:rPr lang="fr-FR" smtClean="0"/>
              <a:pPr/>
              <a:t>09/03/2012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7A5A7-6B5A-4345-8434-90248117BDE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8047-601E-4E8A-BBDA-58CD1AB86F86}" type="datetimeFigureOut">
              <a:rPr lang="fr-FR" smtClean="0"/>
              <a:pPr/>
              <a:t>09/03/2012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7A5A7-6B5A-4345-8434-90248117BDE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8047-601E-4E8A-BBDA-58CD1AB86F86}" type="datetimeFigureOut">
              <a:rPr lang="fr-FR" smtClean="0"/>
              <a:pPr/>
              <a:t>09/03/2012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7A5A7-6B5A-4345-8434-90248117BDE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8047-601E-4E8A-BBDA-58CD1AB86F86}" type="datetimeFigureOut">
              <a:rPr lang="fr-FR" smtClean="0"/>
              <a:pPr/>
              <a:t>09/03/2012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7A5A7-6B5A-4345-8434-90248117BDE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8047-601E-4E8A-BBDA-58CD1AB86F86}" type="datetimeFigureOut">
              <a:rPr lang="fr-FR" smtClean="0"/>
              <a:pPr/>
              <a:t>09/03/2012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7A5A7-6B5A-4345-8434-90248117BDE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8047-601E-4E8A-BBDA-58CD1AB86F86}" type="datetimeFigureOut">
              <a:rPr lang="fr-FR" smtClean="0"/>
              <a:pPr/>
              <a:t>09/03/2012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7A5A7-6B5A-4345-8434-90248117BDE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8047-601E-4E8A-BBDA-58CD1AB86F86}" type="datetimeFigureOut">
              <a:rPr lang="fr-FR" smtClean="0"/>
              <a:pPr/>
              <a:t>09/03/2012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7A5A7-6B5A-4345-8434-90248117BDE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8047-601E-4E8A-BBDA-58CD1AB86F86}" type="datetimeFigureOut">
              <a:rPr lang="fr-FR" smtClean="0"/>
              <a:pPr/>
              <a:t>09/03/2012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7A5A7-6B5A-4345-8434-90248117BDE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8047-601E-4E8A-BBDA-58CD1AB86F86}" type="datetimeFigureOut">
              <a:rPr lang="fr-FR" smtClean="0"/>
              <a:pPr/>
              <a:t>09/03/2012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7A5A7-6B5A-4345-8434-90248117BDE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8047-601E-4E8A-BBDA-58CD1AB86F86}" type="datetimeFigureOut">
              <a:rPr lang="fr-FR" smtClean="0"/>
              <a:pPr/>
              <a:t>09/03/2012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7A5A7-6B5A-4345-8434-90248117BDE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8047-601E-4E8A-BBDA-58CD1AB86F86}" type="datetimeFigureOut">
              <a:rPr lang="fr-FR" smtClean="0"/>
              <a:pPr/>
              <a:t>09/03/2012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7A5A7-6B5A-4345-8434-90248117BDE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D8047-601E-4E8A-BBDA-58CD1AB86F86}" type="datetimeFigureOut">
              <a:rPr lang="fr-FR" smtClean="0"/>
              <a:pPr/>
              <a:t>09/03/2012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7A5A7-6B5A-4345-8434-90248117BDE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sus\Documents\Arnaud\travail\Groupe%20de%20travail\TICE\march&#233;%20pour%20site\Sica,%20production%20de%20l&#233;gumes%20et%20horticulture%20en%20Bretagne%20%20%20Le%20march&#233;%20au%20cadran.wmv" TargetMode="Externa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5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4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6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7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051720" y="2060848"/>
            <a:ext cx="4968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>
                <a:solidFill>
                  <a:schemeClr val="tx2">
                    <a:lumMod val="75000"/>
                  </a:schemeClr>
                </a:solidFill>
              </a:rPr>
              <a:t>L’équilibre</a:t>
            </a:r>
            <a:r>
              <a:rPr lang="fr-FR" sz="4000" b="1" dirty="0" smtClean="0">
                <a:solidFill>
                  <a:schemeClr val="tx2">
                    <a:lumMod val="75000"/>
                  </a:schemeClr>
                </a:solidFill>
              </a:rPr>
              <a:t> du marché</a:t>
            </a:r>
            <a:endParaRPr lang="fr-FR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39552" y="5445224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tx2">
                    <a:lumMod val="75000"/>
                  </a:schemeClr>
                </a:solidFill>
              </a:rPr>
              <a:t>Académie d’Orléans-Tours         Arnaud </a:t>
            </a:r>
            <a:r>
              <a:rPr lang="fr-FR" sz="3200" b="1" dirty="0" err="1" smtClean="0">
                <a:solidFill>
                  <a:schemeClr val="tx2">
                    <a:lumMod val="75000"/>
                  </a:schemeClr>
                </a:solidFill>
              </a:rPr>
              <a:t>Pellissier</a:t>
            </a:r>
            <a:endParaRPr lang="fr-FR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avec flèche 5"/>
          <p:cNvCxnSpPr/>
          <p:nvPr/>
        </p:nvCxnSpPr>
        <p:spPr>
          <a:xfrm rot="5400000" flipH="1" flipV="1">
            <a:off x="-1402285" y="3643661"/>
            <a:ext cx="4751388" cy="15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974202" y="6020149"/>
            <a:ext cx="5506518" cy="113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V="1">
            <a:off x="1007542" y="1987699"/>
            <a:ext cx="4248150" cy="31686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1008112" y="1916832"/>
            <a:ext cx="4032250" cy="37433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8" name="ZoneTexte 14"/>
          <p:cNvSpPr txBox="1">
            <a:spLocks noChangeArrowheads="1"/>
          </p:cNvSpPr>
          <p:nvPr/>
        </p:nvSpPr>
        <p:spPr bwMode="auto">
          <a:xfrm>
            <a:off x="5220072" y="1844824"/>
            <a:ext cx="1152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Offre</a:t>
            </a:r>
          </a:p>
        </p:txBody>
      </p:sp>
      <p:sp>
        <p:nvSpPr>
          <p:cNvPr id="15369" name="ZoneTexte 16"/>
          <p:cNvSpPr txBox="1">
            <a:spLocks noChangeArrowheads="1"/>
          </p:cNvSpPr>
          <p:nvPr/>
        </p:nvSpPr>
        <p:spPr bwMode="auto">
          <a:xfrm>
            <a:off x="5256584" y="5445224"/>
            <a:ext cx="1368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dirty="0">
                <a:solidFill>
                  <a:schemeClr val="tx2"/>
                </a:solidFill>
              </a:rPr>
              <a:t>Demande</a:t>
            </a:r>
          </a:p>
        </p:txBody>
      </p:sp>
      <p:sp>
        <p:nvSpPr>
          <p:cNvPr id="15370" name="ZoneTexte 17"/>
          <p:cNvSpPr txBox="1">
            <a:spLocks noChangeArrowheads="1"/>
          </p:cNvSpPr>
          <p:nvPr/>
        </p:nvSpPr>
        <p:spPr bwMode="auto">
          <a:xfrm>
            <a:off x="395536" y="260648"/>
            <a:ext cx="64807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="1" dirty="0" smtClean="0"/>
              <a:t>LE SURPLUS DU CONSOMMATEUR ET DU PRODUCTEUR</a:t>
            </a:r>
            <a:endParaRPr lang="fr-FR" b="1" dirty="0"/>
          </a:p>
        </p:txBody>
      </p:sp>
      <p:cxnSp>
        <p:nvCxnSpPr>
          <p:cNvPr id="20" name="Connecteur droit 19"/>
          <p:cNvCxnSpPr/>
          <p:nvPr/>
        </p:nvCxnSpPr>
        <p:spPr>
          <a:xfrm>
            <a:off x="2952328" y="3717032"/>
            <a:ext cx="0" cy="23044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H="1" flipV="1">
            <a:off x="1008112" y="3717032"/>
            <a:ext cx="1906118" cy="136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3" name="ZoneTexte 22"/>
          <p:cNvSpPr txBox="1">
            <a:spLocks noChangeArrowheads="1"/>
          </p:cNvSpPr>
          <p:nvPr/>
        </p:nvSpPr>
        <p:spPr bwMode="auto">
          <a:xfrm>
            <a:off x="0" y="3573016"/>
            <a:ext cx="8640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dirty="0"/>
              <a:t>p</a:t>
            </a:r>
            <a:r>
              <a:rPr lang="fr-FR" dirty="0" smtClean="0"/>
              <a:t>*= 5€</a:t>
            </a:r>
            <a:endParaRPr lang="fr-FR" dirty="0"/>
          </a:p>
        </p:txBody>
      </p:sp>
      <p:sp>
        <p:nvSpPr>
          <p:cNvPr id="15374" name="ZoneTexte 23"/>
          <p:cNvSpPr txBox="1">
            <a:spLocks noChangeArrowheads="1"/>
          </p:cNvSpPr>
          <p:nvPr/>
        </p:nvSpPr>
        <p:spPr bwMode="auto">
          <a:xfrm>
            <a:off x="2592288" y="6165304"/>
            <a:ext cx="10081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dirty="0"/>
              <a:t>q</a:t>
            </a:r>
            <a:r>
              <a:rPr lang="fr-FR" dirty="0" smtClean="0"/>
              <a:t>* = 17 t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467544" y="692696"/>
            <a:ext cx="9366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dirty="0" smtClean="0"/>
              <a:t>p</a:t>
            </a:r>
            <a:r>
              <a:rPr lang="fr-FR" dirty="0" smtClean="0">
                <a:latin typeface="+mn-lt"/>
              </a:rPr>
              <a:t>rix</a:t>
            </a:r>
          </a:p>
          <a:p>
            <a:pPr>
              <a:defRPr/>
            </a:pPr>
            <a:r>
              <a:rPr lang="fr-FR" dirty="0" smtClean="0"/>
              <a:t>€/kg</a:t>
            </a:r>
            <a:endParaRPr lang="fr-FR" dirty="0">
              <a:latin typeface="+mn-lt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768752" y="5805264"/>
            <a:ext cx="115093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dirty="0" smtClean="0"/>
              <a:t>q</a:t>
            </a:r>
            <a:r>
              <a:rPr lang="fr-FR" dirty="0" smtClean="0">
                <a:latin typeface="+mn-lt"/>
              </a:rPr>
              <a:t>uantités</a:t>
            </a:r>
          </a:p>
          <a:p>
            <a:pPr>
              <a:defRPr/>
            </a:pPr>
            <a:r>
              <a:rPr lang="fr-FR" dirty="0" smtClean="0"/>
              <a:t>en tonnes</a:t>
            </a:r>
            <a:endParaRPr lang="fr-FR" dirty="0">
              <a:latin typeface="+mn-lt"/>
            </a:endParaRPr>
          </a:p>
        </p:txBody>
      </p:sp>
      <p:sp>
        <p:nvSpPr>
          <p:cNvPr id="30" name="Triangle isocèle 29"/>
          <p:cNvSpPr/>
          <p:nvPr/>
        </p:nvSpPr>
        <p:spPr>
          <a:xfrm>
            <a:off x="971600" y="1916832"/>
            <a:ext cx="1980728" cy="1800200"/>
          </a:xfrm>
          <a:prstGeom prst="triangle">
            <a:avLst>
              <a:gd name="adj" fmla="val 11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2699792" y="692696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consommateur était prêt à payer plus cher le kilo de mirabelles tout en en consommant moins.  Il est donc gagnant d’avoir échangé au prix du marché. Cette zone bleue représente le surplus du consommateur.</a:t>
            </a:r>
            <a:endParaRPr lang="fr-FR" dirty="0"/>
          </a:p>
        </p:txBody>
      </p:sp>
      <p:sp>
        <p:nvSpPr>
          <p:cNvPr id="32" name="ZoneTexte 31"/>
          <p:cNvSpPr txBox="1"/>
          <p:nvPr/>
        </p:nvSpPr>
        <p:spPr>
          <a:xfrm>
            <a:off x="4499992" y="3284984"/>
            <a:ext cx="4320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producteur était prêt à vendre son kilo de mirabelles moins cher tout en en vendant moins. Il est aussi gagnant d’avoir échangé aux conditions du marché. Cette zone rouge représente le surplus du producteur.</a:t>
            </a:r>
            <a:endParaRPr lang="fr-FR" dirty="0"/>
          </a:p>
        </p:txBody>
      </p:sp>
      <p:sp>
        <p:nvSpPr>
          <p:cNvPr id="33" name="Triangle isocèle 32"/>
          <p:cNvSpPr/>
          <p:nvPr/>
        </p:nvSpPr>
        <p:spPr>
          <a:xfrm rot="10800000">
            <a:off x="971600" y="3717032"/>
            <a:ext cx="2016224" cy="1440160"/>
          </a:xfrm>
          <a:prstGeom prst="triangle">
            <a:avLst>
              <a:gd name="adj" fmla="val 9879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Flèche droite 33"/>
          <p:cNvSpPr/>
          <p:nvPr/>
        </p:nvSpPr>
        <p:spPr>
          <a:xfrm rot="7673339">
            <a:off x="2025261" y="2206770"/>
            <a:ext cx="987660" cy="1440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Flèche courbée vers le haut 34"/>
          <p:cNvSpPr/>
          <p:nvPr/>
        </p:nvSpPr>
        <p:spPr>
          <a:xfrm flipH="1">
            <a:off x="1907704" y="4725144"/>
            <a:ext cx="2880320" cy="504056"/>
          </a:xfrm>
          <a:prstGeom prst="curvedUpArrow">
            <a:avLst>
              <a:gd name="adj1" fmla="val 25000"/>
              <a:gd name="adj2" fmla="val 50000"/>
              <a:gd name="adj3" fmla="val 2270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/>
      <p:bldP spid="33" grpId="0" animBg="1"/>
      <p:bldP spid="34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2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47664" y="2276872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Les conditions d’offre et de demande peuvent changer. Cela aura un impact sur le prix et la quantité d’équilibre</a:t>
            </a:r>
            <a:r>
              <a:rPr lang="fr-FR" dirty="0" smtClean="0"/>
              <a:t>.</a:t>
            </a:r>
            <a:endParaRPr lang="fr-FR" dirty="0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avec flèche 5"/>
          <p:cNvCxnSpPr/>
          <p:nvPr/>
        </p:nvCxnSpPr>
        <p:spPr>
          <a:xfrm rot="5400000" flipH="1" flipV="1">
            <a:off x="-1259285" y="3571653"/>
            <a:ext cx="4751388" cy="15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1117202" y="5948141"/>
            <a:ext cx="6480175" cy="15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971550" y="620713"/>
            <a:ext cx="9366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dirty="0">
                <a:latin typeface="+mn-lt"/>
              </a:rPr>
              <a:t>prix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949677" y="6019578"/>
            <a:ext cx="115093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dirty="0">
                <a:latin typeface="+mn-lt"/>
              </a:rPr>
              <a:t>quantités</a:t>
            </a:r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2052240" y="1842866"/>
            <a:ext cx="4248150" cy="31686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1187624" y="2132856"/>
            <a:ext cx="4032250" cy="37433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8" name="ZoneTexte 14"/>
          <p:cNvSpPr txBox="1">
            <a:spLocks noChangeArrowheads="1"/>
          </p:cNvSpPr>
          <p:nvPr/>
        </p:nvSpPr>
        <p:spPr bwMode="auto">
          <a:xfrm>
            <a:off x="5652120" y="1340768"/>
            <a:ext cx="1152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Offre</a:t>
            </a:r>
          </a:p>
        </p:txBody>
      </p:sp>
      <p:sp>
        <p:nvSpPr>
          <p:cNvPr id="15369" name="ZoneTexte 16"/>
          <p:cNvSpPr txBox="1">
            <a:spLocks noChangeArrowheads="1"/>
          </p:cNvSpPr>
          <p:nvPr/>
        </p:nvSpPr>
        <p:spPr bwMode="auto">
          <a:xfrm>
            <a:off x="4716016" y="5949280"/>
            <a:ext cx="1368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Demande 1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15370" name="ZoneTexte 17"/>
          <p:cNvSpPr txBox="1">
            <a:spLocks noChangeArrowheads="1"/>
          </p:cNvSpPr>
          <p:nvPr/>
        </p:nvSpPr>
        <p:spPr bwMode="auto">
          <a:xfrm>
            <a:off x="971600" y="188640"/>
            <a:ext cx="50403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dirty="0" smtClean="0"/>
              <a:t>IMPACTS D’UN CHANGEMENT DE LA DEMANDE</a:t>
            </a:r>
            <a:endParaRPr lang="fr-FR" b="1" dirty="0"/>
          </a:p>
        </p:txBody>
      </p:sp>
      <p:cxnSp>
        <p:nvCxnSpPr>
          <p:cNvPr id="20" name="Connecteur droit 19"/>
          <p:cNvCxnSpPr/>
          <p:nvPr/>
        </p:nvCxnSpPr>
        <p:spPr>
          <a:xfrm rot="5400000">
            <a:off x="2808683" y="4759897"/>
            <a:ext cx="2376488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rot="10800000">
            <a:off x="1117202" y="3571653"/>
            <a:ext cx="2879725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3" name="ZoneTexte 22"/>
          <p:cNvSpPr txBox="1">
            <a:spLocks noChangeArrowheads="1"/>
          </p:cNvSpPr>
          <p:nvPr/>
        </p:nvSpPr>
        <p:spPr bwMode="auto">
          <a:xfrm>
            <a:off x="539552" y="4077072"/>
            <a:ext cx="431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dirty="0"/>
              <a:t>p*</a:t>
            </a:r>
          </a:p>
        </p:txBody>
      </p:sp>
      <p:sp>
        <p:nvSpPr>
          <p:cNvPr id="15374" name="ZoneTexte 23"/>
          <p:cNvSpPr txBox="1">
            <a:spLocks noChangeArrowheads="1"/>
          </p:cNvSpPr>
          <p:nvPr/>
        </p:nvSpPr>
        <p:spPr bwMode="auto">
          <a:xfrm>
            <a:off x="2915816" y="6093296"/>
            <a:ext cx="431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dirty="0"/>
              <a:t>q*</a:t>
            </a:r>
          </a:p>
        </p:txBody>
      </p:sp>
      <p:cxnSp>
        <p:nvCxnSpPr>
          <p:cNvPr id="25" name="Connecteur droit 24"/>
          <p:cNvCxnSpPr/>
          <p:nvPr/>
        </p:nvCxnSpPr>
        <p:spPr>
          <a:xfrm rot="5400000">
            <a:off x="2361802" y="5033741"/>
            <a:ext cx="18288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>
            <a:spLocks noChangeArrowheads="1"/>
          </p:cNvSpPr>
          <p:nvPr/>
        </p:nvSpPr>
        <p:spPr bwMode="auto">
          <a:xfrm>
            <a:off x="3851920" y="6093296"/>
            <a:ext cx="647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dirty="0"/>
              <a:t>q*²</a:t>
            </a:r>
          </a:p>
        </p:txBody>
      </p:sp>
      <p:cxnSp>
        <p:nvCxnSpPr>
          <p:cNvPr id="28" name="Connecteur droit 27"/>
          <p:cNvCxnSpPr/>
          <p:nvPr/>
        </p:nvCxnSpPr>
        <p:spPr>
          <a:xfrm rot="10800000">
            <a:off x="1117202" y="4074891"/>
            <a:ext cx="2124075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>
            <a:spLocks noChangeArrowheads="1"/>
          </p:cNvSpPr>
          <p:nvPr/>
        </p:nvSpPr>
        <p:spPr bwMode="auto">
          <a:xfrm>
            <a:off x="467544" y="3284984"/>
            <a:ext cx="5032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dirty="0"/>
              <a:t>p*²</a:t>
            </a:r>
          </a:p>
        </p:txBody>
      </p:sp>
      <p:cxnSp>
        <p:nvCxnSpPr>
          <p:cNvPr id="19" name="Connecteur droit 18"/>
          <p:cNvCxnSpPr/>
          <p:nvPr/>
        </p:nvCxnSpPr>
        <p:spPr>
          <a:xfrm>
            <a:off x="1187624" y="2132856"/>
            <a:ext cx="4032250" cy="37433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16"/>
          <p:cNvSpPr txBox="1">
            <a:spLocks noChangeArrowheads="1"/>
          </p:cNvSpPr>
          <p:nvPr/>
        </p:nvSpPr>
        <p:spPr bwMode="auto">
          <a:xfrm>
            <a:off x="5940152" y="5373216"/>
            <a:ext cx="1368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dirty="0">
                <a:solidFill>
                  <a:schemeClr val="tx2"/>
                </a:solidFill>
              </a:rPr>
              <a:t>Demande 2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6516216" y="332656"/>
            <a:ext cx="26277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Des scientifiques annoncent qu’une consommation élevée de mirabelle permet d’éviter certaines maladies. Cette annonce encourage les consommateurs à acheter des mirabelles. A chaque niveau de prix, les quantités demandées augmentent. </a:t>
            </a:r>
          </a:p>
          <a:p>
            <a:pPr algn="just"/>
            <a:r>
              <a:rPr lang="fr-FR" dirty="0" smtClean="0"/>
              <a:t>La courbe de demande se déplace  vers la droite.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6588224" y="4221088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Le prix et la quantité d’équilibre augmentent.</a:t>
            </a:r>
            <a:endParaRPr lang="fr-FR" b="1" dirty="0"/>
          </a:p>
        </p:txBody>
      </p:sp>
      <p:sp>
        <p:nvSpPr>
          <p:cNvPr id="26" name="Flèche droite 25"/>
          <p:cNvSpPr/>
          <p:nvPr/>
        </p:nvSpPr>
        <p:spPr>
          <a:xfrm>
            <a:off x="3347864" y="6237312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lèche vers le bas 28"/>
          <p:cNvSpPr/>
          <p:nvPr/>
        </p:nvSpPr>
        <p:spPr>
          <a:xfrm flipV="1">
            <a:off x="683568" y="3645024"/>
            <a:ext cx="14401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advTm="4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-7.5E-6 -5.6211E-7 L 0.07864 -0.07333 " pathEditMode="fixed" ptsTypes="AA">
                                      <p:cBhvr>
                                        <p:cTn id="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21" grpId="0"/>
      <p:bldP spid="24" grpId="0"/>
      <p:bldP spid="26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avec flèche 5"/>
          <p:cNvCxnSpPr/>
          <p:nvPr/>
        </p:nvCxnSpPr>
        <p:spPr>
          <a:xfrm rot="5400000" flipH="1" flipV="1">
            <a:off x="-1475309" y="3571653"/>
            <a:ext cx="4751388" cy="15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901178" y="5948141"/>
            <a:ext cx="6480175" cy="15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180453" y="979266"/>
            <a:ext cx="9366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dirty="0">
                <a:latin typeface="+mn-lt"/>
              </a:rPr>
              <a:t>prix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733653" y="6019578"/>
            <a:ext cx="115093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dirty="0">
                <a:latin typeface="+mn-lt"/>
              </a:rPr>
              <a:t>quantités</a:t>
            </a:r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2051720" y="2492896"/>
            <a:ext cx="4248150" cy="31686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1764778" y="1699991"/>
            <a:ext cx="4032250" cy="37433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6" name="ZoneTexte 14"/>
          <p:cNvSpPr txBox="1">
            <a:spLocks noChangeArrowheads="1"/>
          </p:cNvSpPr>
          <p:nvPr/>
        </p:nvSpPr>
        <p:spPr bwMode="auto">
          <a:xfrm>
            <a:off x="6156176" y="2492896"/>
            <a:ext cx="1152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Offre</a:t>
            </a:r>
          </a:p>
        </p:txBody>
      </p:sp>
      <p:sp>
        <p:nvSpPr>
          <p:cNvPr id="17417" name="ZoneTexte 16"/>
          <p:cNvSpPr txBox="1">
            <a:spLocks noChangeArrowheads="1"/>
          </p:cNvSpPr>
          <p:nvPr/>
        </p:nvSpPr>
        <p:spPr bwMode="auto">
          <a:xfrm>
            <a:off x="6012928" y="5300441"/>
            <a:ext cx="1368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chemeClr val="tx2"/>
                </a:solidFill>
              </a:rPr>
              <a:t>Demande</a:t>
            </a:r>
          </a:p>
        </p:txBody>
      </p:sp>
      <p:sp>
        <p:nvSpPr>
          <p:cNvPr id="17418" name="ZoneTexte 17"/>
          <p:cNvSpPr txBox="1">
            <a:spLocks noChangeArrowheads="1"/>
          </p:cNvSpPr>
          <p:nvPr/>
        </p:nvSpPr>
        <p:spPr bwMode="auto">
          <a:xfrm>
            <a:off x="683568" y="260648"/>
            <a:ext cx="50403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dirty="0" smtClean="0"/>
              <a:t>IMPACTS D’UN CHANGEMENT D’OFFRE</a:t>
            </a:r>
            <a:endParaRPr lang="fr-FR" b="1" dirty="0"/>
          </a:p>
        </p:txBody>
      </p:sp>
      <p:cxnSp>
        <p:nvCxnSpPr>
          <p:cNvPr id="20" name="Connecteur droit 19"/>
          <p:cNvCxnSpPr/>
          <p:nvPr/>
        </p:nvCxnSpPr>
        <p:spPr>
          <a:xfrm>
            <a:off x="3419872" y="3284984"/>
            <a:ext cx="0" cy="266429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H="1">
            <a:off x="899593" y="3284984"/>
            <a:ext cx="2520279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1" name="ZoneTexte 22"/>
          <p:cNvSpPr txBox="1">
            <a:spLocks noChangeArrowheads="1"/>
          </p:cNvSpPr>
          <p:nvPr/>
        </p:nvSpPr>
        <p:spPr bwMode="auto">
          <a:xfrm>
            <a:off x="323528" y="3789040"/>
            <a:ext cx="431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dirty="0"/>
              <a:t>p*</a:t>
            </a:r>
          </a:p>
        </p:txBody>
      </p:sp>
      <p:sp>
        <p:nvSpPr>
          <p:cNvPr id="17422" name="ZoneTexte 23"/>
          <p:cNvSpPr txBox="1">
            <a:spLocks noChangeArrowheads="1"/>
          </p:cNvSpPr>
          <p:nvPr/>
        </p:nvSpPr>
        <p:spPr bwMode="auto">
          <a:xfrm>
            <a:off x="4067944" y="6021288"/>
            <a:ext cx="431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dirty="0"/>
              <a:t>q*</a:t>
            </a:r>
          </a:p>
        </p:txBody>
      </p:sp>
      <p:cxnSp>
        <p:nvCxnSpPr>
          <p:cNvPr id="19" name="Connecteur droit 18"/>
          <p:cNvCxnSpPr/>
          <p:nvPr/>
        </p:nvCxnSpPr>
        <p:spPr>
          <a:xfrm>
            <a:off x="4248000" y="4032000"/>
            <a:ext cx="0" cy="19080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H="1">
            <a:off x="864000" y="4005064"/>
            <a:ext cx="3384376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3"/>
          <p:cNvSpPr txBox="1">
            <a:spLocks noChangeArrowheads="1"/>
          </p:cNvSpPr>
          <p:nvPr/>
        </p:nvSpPr>
        <p:spPr bwMode="auto">
          <a:xfrm>
            <a:off x="3203848" y="6021288"/>
            <a:ext cx="574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dirty="0"/>
              <a:t>q*²</a:t>
            </a:r>
          </a:p>
        </p:txBody>
      </p:sp>
      <p:sp>
        <p:nvSpPr>
          <p:cNvPr id="29" name="ZoneTexte 22"/>
          <p:cNvSpPr txBox="1">
            <a:spLocks noChangeArrowheads="1"/>
          </p:cNvSpPr>
          <p:nvPr/>
        </p:nvSpPr>
        <p:spPr bwMode="auto">
          <a:xfrm>
            <a:off x="323528" y="3068960"/>
            <a:ext cx="5762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dirty="0"/>
              <a:t>p*²</a:t>
            </a:r>
          </a:p>
        </p:txBody>
      </p:sp>
      <p:cxnSp>
        <p:nvCxnSpPr>
          <p:cNvPr id="21" name="Connecteur droit 20"/>
          <p:cNvCxnSpPr/>
          <p:nvPr/>
        </p:nvCxnSpPr>
        <p:spPr>
          <a:xfrm flipV="1">
            <a:off x="2051720" y="2492896"/>
            <a:ext cx="4248150" cy="31686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14"/>
          <p:cNvSpPr txBox="1">
            <a:spLocks noChangeArrowheads="1"/>
          </p:cNvSpPr>
          <p:nvPr/>
        </p:nvSpPr>
        <p:spPr bwMode="auto">
          <a:xfrm>
            <a:off x="4932040" y="1340768"/>
            <a:ext cx="1152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Offre 2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6876256" y="332656"/>
            <a:ext cx="22677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De mauvaises conditions météorologiques ont réduit les récoltes. Pour chaque niveau de prix, l’offre de mirabelle est donc plus faible. La courbe d’offre se déplace vers la gauche.</a:t>
            </a:r>
            <a:endParaRPr lang="fr-FR" dirty="0"/>
          </a:p>
        </p:txBody>
      </p:sp>
      <p:sp>
        <p:nvSpPr>
          <p:cNvPr id="32" name="ZoneTexte 31"/>
          <p:cNvSpPr txBox="1"/>
          <p:nvPr/>
        </p:nvSpPr>
        <p:spPr>
          <a:xfrm>
            <a:off x="6911752" y="3789040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Le prix d’équilibre augmente et la quantité d’équilibre diminue.</a:t>
            </a:r>
            <a:endParaRPr lang="fr-FR" b="1" dirty="0"/>
          </a:p>
        </p:txBody>
      </p:sp>
      <p:sp>
        <p:nvSpPr>
          <p:cNvPr id="33" name="Flèche droite 32"/>
          <p:cNvSpPr/>
          <p:nvPr/>
        </p:nvSpPr>
        <p:spPr>
          <a:xfrm flipH="1">
            <a:off x="3635896" y="6165304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Flèche vers le bas 33"/>
          <p:cNvSpPr/>
          <p:nvPr/>
        </p:nvSpPr>
        <p:spPr>
          <a:xfrm flipV="1">
            <a:off x="611560" y="3429000"/>
            <a:ext cx="14401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advTm="4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2.77778E-6 -4.44444E-6 L -0.09045 -0.1048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" y="-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9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24" grpId="0"/>
      <p:bldP spid="32" grpId="0"/>
      <p:bldP spid="33" grpId="0" animBg="1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avec flèche 5"/>
          <p:cNvCxnSpPr/>
          <p:nvPr/>
        </p:nvCxnSpPr>
        <p:spPr>
          <a:xfrm rot="5400000" flipH="1" flipV="1">
            <a:off x="-1259285" y="3571653"/>
            <a:ext cx="4751388" cy="15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1117202" y="5948141"/>
            <a:ext cx="6480175" cy="15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971550" y="620713"/>
            <a:ext cx="9366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dirty="0">
                <a:latin typeface="+mn-lt"/>
              </a:rPr>
              <a:t>prix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949677" y="6019578"/>
            <a:ext cx="115093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dirty="0">
                <a:latin typeface="+mn-lt"/>
              </a:rPr>
              <a:t>quantités</a:t>
            </a:r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2051720" y="2492896"/>
            <a:ext cx="4248150" cy="31686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1187624" y="2132856"/>
            <a:ext cx="4032250" cy="37433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8" name="ZoneTexte 14"/>
          <p:cNvSpPr txBox="1">
            <a:spLocks noChangeArrowheads="1"/>
          </p:cNvSpPr>
          <p:nvPr/>
        </p:nvSpPr>
        <p:spPr bwMode="auto">
          <a:xfrm>
            <a:off x="5004048" y="1484784"/>
            <a:ext cx="1152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Offre 2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5369" name="ZoneTexte 16"/>
          <p:cNvSpPr txBox="1">
            <a:spLocks noChangeArrowheads="1"/>
          </p:cNvSpPr>
          <p:nvPr/>
        </p:nvSpPr>
        <p:spPr bwMode="auto">
          <a:xfrm>
            <a:off x="4716016" y="5949280"/>
            <a:ext cx="1368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Demande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15370" name="ZoneTexte 17"/>
          <p:cNvSpPr txBox="1">
            <a:spLocks noChangeArrowheads="1"/>
          </p:cNvSpPr>
          <p:nvPr/>
        </p:nvSpPr>
        <p:spPr bwMode="auto">
          <a:xfrm>
            <a:off x="467544" y="188640"/>
            <a:ext cx="6192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="1" dirty="0" smtClean="0"/>
              <a:t>IMPACTS D’UN CHANGEMENT DE L’OFFRE ET DE LA DEMANDE</a:t>
            </a:r>
            <a:endParaRPr lang="fr-FR" b="1" dirty="0"/>
          </a:p>
        </p:txBody>
      </p:sp>
      <p:cxnSp>
        <p:nvCxnSpPr>
          <p:cNvPr id="20" name="Connecteur droit 19"/>
          <p:cNvCxnSpPr/>
          <p:nvPr/>
        </p:nvCxnSpPr>
        <p:spPr>
          <a:xfrm>
            <a:off x="3557089" y="3189689"/>
            <a:ext cx="6799" cy="275959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H="1">
            <a:off x="1115617" y="3212976"/>
            <a:ext cx="2448271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3" name="ZoneTexte 22"/>
          <p:cNvSpPr txBox="1">
            <a:spLocks noChangeArrowheads="1"/>
          </p:cNvSpPr>
          <p:nvPr/>
        </p:nvSpPr>
        <p:spPr bwMode="auto">
          <a:xfrm>
            <a:off x="539552" y="4221088"/>
            <a:ext cx="431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dirty="0"/>
              <a:t>p*</a:t>
            </a:r>
          </a:p>
        </p:txBody>
      </p:sp>
      <p:sp>
        <p:nvSpPr>
          <p:cNvPr id="15374" name="ZoneTexte 23"/>
          <p:cNvSpPr txBox="1">
            <a:spLocks noChangeArrowheads="1"/>
          </p:cNvSpPr>
          <p:nvPr/>
        </p:nvSpPr>
        <p:spPr bwMode="auto">
          <a:xfrm>
            <a:off x="3635896" y="6021288"/>
            <a:ext cx="431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dirty="0"/>
              <a:t>q*</a:t>
            </a:r>
          </a:p>
        </p:txBody>
      </p:sp>
      <p:cxnSp>
        <p:nvCxnSpPr>
          <p:cNvPr id="25" name="Connecteur droit 24"/>
          <p:cNvCxnSpPr/>
          <p:nvPr/>
        </p:nvCxnSpPr>
        <p:spPr>
          <a:xfrm flipH="1">
            <a:off x="3635896" y="4437112"/>
            <a:ext cx="21608" cy="151216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>
            <a:spLocks noChangeArrowheads="1"/>
          </p:cNvSpPr>
          <p:nvPr/>
        </p:nvSpPr>
        <p:spPr bwMode="auto">
          <a:xfrm>
            <a:off x="3131840" y="6021288"/>
            <a:ext cx="57547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dirty="0"/>
              <a:t>q*²</a:t>
            </a:r>
          </a:p>
        </p:txBody>
      </p:sp>
      <p:cxnSp>
        <p:nvCxnSpPr>
          <p:cNvPr id="28" name="Connecteur droit 27"/>
          <p:cNvCxnSpPr/>
          <p:nvPr/>
        </p:nvCxnSpPr>
        <p:spPr>
          <a:xfrm flipH="1">
            <a:off x="1115616" y="4437112"/>
            <a:ext cx="2556124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>
            <a:spLocks noChangeArrowheads="1"/>
          </p:cNvSpPr>
          <p:nvPr/>
        </p:nvSpPr>
        <p:spPr bwMode="auto">
          <a:xfrm>
            <a:off x="539552" y="2996952"/>
            <a:ext cx="5032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dirty="0"/>
              <a:t>p*²</a:t>
            </a:r>
          </a:p>
        </p:txBody>
      </p:sp>
      <p:cxnSp>
        <p:nvCxnSpPr>
          <p:cNvPr id="19" name="Connecteur droit 18"/>
          <p:cNvCxnSpPr/>
          <p:nvPr/>
        </p:nvCxnSpPr>
        <p:spPr>
          <a:xfrm>
            <a:off x="1187624" y="2132856"/>
            <a:ext cx="4032250" cy="37433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16"/>
          <p:cNvSpPr txBox="1">
            <a:spLocks noChangeArrowheads="1"/>
          </p:cNvSpPr>
          <p:nvPr/>
        </p:nvSpPr>
        <p:spPr bwMode="auto">
          <a:xfrm>
            <a:off x="5508104" y="5373216"/>
            <a:ext cx="1368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dirty="0">
                <a:solidFill>
                  <a:schemeClr val="tx2"/>
                </a:solidFill>
              </a:rPr>
              <a:t>Demande 2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6588224" y="332656"/>
            <a:ext cx="2555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deux effets précédents se combinent, les deux courbes se déplacent.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6588224" y="1556792"/>
            <a:ext cx="2555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L’impact sur la quantité d’équilibre dépendra  du déplacement relatif des courbes d’offre et de demande. Ici, elle diminue légèrement. </a:t>
            </a:r>
            <a:endParaRPr lang="fr-FR" b="1" dirty="0"/>
          </a:p>
        </p:txBody>
      </p:sp>
      <p:sp>
        <p:nvSpPr>
          <p:cNvPr id="26" name="Flèche droite 25"/>
          <p:cNvSpPr/>
          <p:nvPr/>
        </p:nvSpPr>
        <p:spPr>
          <a:xfrm flipH="1">
            <a:off x="3563888" y="6309320"/>
            <a:ext cx="14401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lèche vers le bas 28"/>
          <p:cNvSpPr/>
          <p:nvPr/>
        </p:nvSpPr>
        <p:spPr>
          <a:xfrm flipV="1">
            <a:off x="683568" y="3429000"/>
            <a:ext cx="144016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1" name="Connecteur droit 30"/>
          <p:cNvCxnSpPr/>
          <p:nvPr/>
        </p:nvCxnSpPr>
        <p:spPr>
          <a:xfrm flipV="1">
            <a:off x="2051720" y="2492896"/>
            <a:ext cx="4248150" cy="31686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14"/>
          <p:cNvSpPr txBox="1">
            <a:spLocks noChangeArrowheads="1"/>
          </p:cNvSpPr>
          <p:nvPr/>
        </p:nvSpPr>
        <p:spPr bwMode="auto">
          <a:xfrm>
            <a:off x="5940153" y="2780928"/>
            <a:ext cx="72008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Offre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6588224" y="3429000"/>
            <a:ext cx="25557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En revanche, l’effet sur le prix est certain : il augmente car la réduction de l’offre et la hausse de la demande poussent tous les deux  le prix vers le haut.</a:t>
            </a:r>
            <a:endParaRPr lang="fr-FR" dirty="0"/>
          </a:p>
        </p:txBody>
      </p:sp>
    </p:spTree>
  </p:cSld>
  <p:clrMapOvr>
    <a:masterClrMapping/>
  </p:clrMapOvr>
  <p:transition advTm="4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7.5E-6 -5.6211E-7 L 0.07864 -0.07333 " pathEditMode="relative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4444E-6 L -0.09045 -0.1048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" y="-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3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/>
      <p:bldP spid="27" grpId="0"/>
      <p:bldP spid="30" grpId="0"/>
      <p:bldP spid="21" grpId="0"/>
      <p:bldP spid="24" grpId="0"/>
      <p:bldP spid="26" grpId="0" animBg="1"/>
      <p:bldP spid="29" grpId="0" animBg="1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3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2348880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La demande et l’offre se rencontre sur un marché. Cette confrontation détermine un prix d’équilibre et des quantités d’équilibre. Chaque modification des conditions d’offre et/ou  de demande entraîne une modification du prix et /ou des quantités d’équilibre</a:t>
            </a:r>
            <a:endParaRPr lang="fr-FR" sz="2400" b="1" dirty="0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3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1844824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QUELQUES EXERCICES D’AUTOÉVALUATION</a:t>
            </a:r>
          </a:p>
          <a:p>
            <a:pPr algn="ctr"/>
            <a:endParaRPr lang="fr-FR" sz="2400" b="1" dirty="0" smtClean="0"/>
          </a:p>
          <a:p>
            <a:pPr algn="ctr"/>
            <a:r>
              <a:rPr lang="fr-FR" sz="2400" b="1" dirty="0" smtClean="0"/>
              <a:t>Réfléchissez aux affirmations, elles sont vraies ou fausses. N’hésitez pas à tracer au brouillon un marché pour vous aider dans votre réflexion. Cliquez ensuite sur les boutons « Vrai » ou « Faux »</a:t>
            </a:r>
            <a:endParaRPr lang="fr-FR" sz="2400" b="1" dirty="0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692696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L’offre est une fonction croissante du prix.</a:t>
            </a:r>
            <a:endParaRPr lang="fr-FR" dirty="0"/>
          </a:p>
        </p:txBody>
      </p:sp>
      <p:sp>
        <p:nvSpPr>
          <p:cNvPr id="3" name="Rectangle à coins arrondis 2"/>
          <p:cNvSpPr/>
          <p:nvPr/>
        </p:nvSpPr>
        <p:spPr>
          <a:xfrm>
            <a:off x="827584" y="1484784"/>
            <a:ext cx="129614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hlinkClick r:id="" action="ppaction://hlinkshowjump?jump=nextslide"/>
              </a:rPr>
              <a:t>Vrai</a:t>
            </a:r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3347864" y="1484784"/>
            <a:ext cx="129614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hlinkClick r:id="" action="ppaction://hlinkshowjump?jump=nextslide"/>
              </a:rPr>
              <a:t>Faux</a:t>
            </a:r>
            <a:endParaRPr lang="fr-FR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692696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L’offre est une fonction croissante du prix </a:t>
            </a:r>
            <a:endParaRPr lang="fr-FR" dirty="0"/>
          </a:p>
        </p:txBody>
      </p:sp>
      <p:cxnSp>
        <p:nvCxnSpPr>
          <p:cNvPr id="31" name="Connecteur droit avec flèche 30"/>
          <p:cNvCxnSpPr/>
          <p:nvPr/>
        </p:nvCxnSpPr>
        <p:spPr>
          <a:xfrm rot="5400000" flipH="1" flipV="1">
            <a:off x="-1404886" y="3644800"/>
            <a:ext cx="4751388" cy="15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>
            <a:off x="971600" y="6021288"/>
            <a:ext cx="6480175" cy="15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V="1">
            <a:off x="1906638" y="1916013"/>
            <a:ext cx="4248150" cy="31686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14"/>
          <p:cNvSpPr txBox="1">
            <a:spLocks noChangeArrowheads="1"/>
          </p:cNvSpPr>
          <p:nvPr/>
        </p:nvSpPr>
        <p:spPr bwMode="auto">
          <a:xfrm>
            <a:off x="5362501" y="1485923"/>
            <a:ext cx="1152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Offre</a:t>
            </a:r>
          </a:p>
        </p:txBody>
      </p:sp>
      <p:cxnSp>
        <p:nvCxnSpPr>
          <p:cNvPr id="35" name="Connecteur droit 34"/>
          <p:cNvCxnSpPr/>
          <p:nvPr/>
        </p:nvCxnSpPr>
        <p:spPr>
          <a:xfrm>
            <a:off x="5651525" y="2276524"/>
            <a:ext cx="0" cy="374441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H="1">
            <a:off x="971007" y="2276524"/>
            <a:ext cx="4680518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22"/>
          <p:cNvSpPr txBox="1">
            <a:spLocks noChangeArrowheads="1"/>
          </p:cNvSpPr>
          <p:nvPr/>
        </p:nvSpPr>
        <p:spPr bwMode="auto">
          <a:xfrm>
            <a:off x="250925" y="2060500"/>
            <a:ext cx="5758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dirty="0" smtClean="0"/>
              <a:t>p₂</a:t>
            </a:r>
            <a:endParaRPr lang="fr-FR" dirty="0"/>
          </a:p>
        </p:txBody>
      </p:sp>
      <p:cxnSp>
        <p:nvCxnSpPr>
          <p:cNvPr id="38" name="Connecteur droit 37"/>
          <p:cNvCxnSpPr/>
          <p:nvPr/>
        </p:nvCxnSpPr>
        <p:spPr>
          <a:xfrm rot="5400000">
            <a:off x="2216200" y="5106888"/>
            <a:ext cx="18288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>
            <a:spLocks noChangeArrowheads="1"/>
          </p:cNvSpPr>
          <p:nvPr/>
        </p:nvSpPr>
        <p:spPr bwMode="auto">
          <a:xfrm>
            <a:off x="2915816" y="6093296"/>
            <a:ext cx="647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dirty="0" smtClean="0"/>
              <a:t>q₁</a:t>
            </a:r>
            <a:endParaRPr lang="fr-FR" dirty="0"/>
          </a:p>
        </p:txBody>
      </p:sp>
      <p:cxnSp>
        <p:nvCxnSpPr>
          <p:cNvPr id="40" name="Connecteur droit 39"/>
          <p:cNvCxnSpPr/>
          <p:nvPr/>
        </p:nvCxnSpPr>
        <p:spPr>
          <a:xfrm rot="10800000">
            <a:off x="971600" y="4148038"/>
            <a:ext cx="2124075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/>
          <p:cNvSpPr txBox="1">
            <a:spLocks noChangeArrowheads="1"/>
          </p:cNvSpPr>
          <p:nvPr/>
        </p:nvSpPr>
        <p:spPr bwMode="auto">
          <a:xfrm>
            <a:off x="322536" y="4003923"/>
            <a:ext cx="5032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dirty="0" smtClean="0"/>
              <a:t>p₁</a:t>
            </a:r>
            <a:endParaRPr lang="fr-FR" dirty="0"/>
          </a:p>
        </p:txBody>
      </p:sp>
      <p:sp>
        <p:nvSpPr>
          <p:cNvPr id="42" name="ZoneTexte 41"/>
          <p:cNvSpPr txBox="1">
            <a:spLocks noChangeArrowheads="1"/>
          </p:cNvSpPr>
          <p:nvPr/>
        </p:nvSpPr>
        <p:spPr bwMode="auto">
          <a:xfrm>
            <a:off x="5364088" y="6093296"/>
            <a:ext cx="647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dirty="0" smtClean="0"/>
              <a:t>q₂</a:t>
            </a:r>
            <a:endParaRPr lang="fr-FR" dirty="0"/>
          </a:p>
        </p:txBody>
      </p:sp>
      <p:sp>
        <p:nvSpPr>
          <p:cNvPr id="43" name="ZoneTexte 42"/>
          <p:cNvSpPr txBox="1"/>
          <p:nvPr/>
        </p:nvSpPr>
        <p:spPr>
          <a:xfrm>
            <a:off x="395536" y="1124744"/>
            <a:ext cx="9366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dirty="0" smtClean="0"/>
              <a:t>p</a:t>
            </a:r>
            <a:r>
              <a:rPr lang="fr-FR" dirty="0" smtClean="0">
                <a:latin typeface="+mn-lt"/>
              </a:rPr>
              <a:t>rix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7523336" y="5876131"/>
            <a:ext cx="115093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dirty="0" smtClean="0"/>
              <a:t>q</a:t>
            </a:r>
            <a:r>
              <a:rPr lang="fr-FR" dirty="0" smtClean="0">
                <a:latin typeface="+mn-lt"/>
              </a:rPr>
              <a:t>uantités</a:t>
            </a:r>
          </a:p>
        </p:txBody>
      </p:sp>
      <p:sp>
        <p:nvSpPr>
          <p:cNvPr id="45" name="Flèche droite 44"/>
          <p:cNvSpPr/>
          <p:nvPr/>
        </p:nvSpPr>
        <p:spPr>
          <a:xfrm rot="16200000">
            <a:off x="107504" y="3068960"/>
            <a:ext cx="93610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Flèche droite 45"/>
          <p:cNvSpPr/>
          <p:nvPr/>
        </p:nvSpPr>
        <p:spPr>
          <a:xfrm>
            <a:off x="3779912" y="6165304"/>
            <a:ext cx="93610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Flèche droite 46"/>
          <p:cNvSpPr/>
          <p:nvPr/>
        </p:nvSpPr>
        <p:spPr>
          <a:xfrm rot="19264307">
            <a:off x="3167778" y="3339073"/>
            <a:ext cx="93610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ZoneTexte 47"/>
          <p:cNvSpPr txBox="1"/>
          <p:nvPr/>
        </p:nvSpPr>
        <p:spPr>
          <a:xfrm>
            <a:off x="6660232" y="1412776"/>
            <a:ext cx="17281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Vrai.</a:t>
            </a:r>
          </a:p>
          <a:p>
            <a:r>
              <a:rPr lang="fr-FR" b="1" dirty="0" smtClean="0"/>
              <a:t>Lorsque le prix augmente, les quantités offertes sur le marché augmentent aussi.</a:t>
            </a:r>
            <a:endParaRPr lang="fr-FR" b="1" dirty="0"/>
          </a:p>
        </p:txBody>
      </p:sp>
      <p:sp>
        <p:nvSpPr>
          <p:cNvPr id="49" name="Rectangle à coins arrondis 48"/>
          <p:cNvSpPr/>
          <p:nvPr/>
        </p:nvSpPr>
        <p:spPr>
          <a:xfrm>
            <a:off x="7308304" y="4869160"/>
            <a:ext cx="129614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hlinkClick r:id="" action="ppaction://hlinkshowjump?jump=nextslide"/>
              </a:rPr>
              <a:t>suivant</a:t>
            </a:r>
            <a:endParaRPr lang="fr-FR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41" grpId="0"/>
      <p:bldP spid="42" grpId="0"/>
      <p:bldP spid="45" grpId="0" animBg="1"/>
      <p:bldP spid="46" grpId="0" animBg="1"/>
      <p:bldP spid="47" grpId="0" animBg="1"/>
      <p:bldP spid="48" grpId="0"/>
      <p:bldP spid="4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27584" y="692696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Si à chaque niveau de prix, les quantités demandées diminuent, le prix d’équilibre augmente. </a:t>
            </a:r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827584" y="1484784"/>
            <a:ext cx="129614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hlinkClick r:id="" action="ppaction://hlinkshowjump?jump=nextslide"/>
              </a:rPr>
              <a:t>Vrai</a:t>
            </a:r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3347864" y="1484784"/>
            <a:ext cx="129614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hlinkClick r:id="" action="ppaction://hlinkshowjump?jump=nextslide"/>
              </a:rPr>
              <a:t>Faux</a:t>
            </a:r>
            <a:endParaRPr lang="fr-FR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476672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Un exemple de marché : le marché au cadran de St Pol de Léon</a:t>
            </a:r>
            <a:endParaRPr lang="fr-FR" sz="2400" b="1" dirty="0"/>
          </a:p>
        </p:txBody>
      </p:sp>
      <p:pic>
        <p:nvPicPr>
          <p:cNvPr id="4" name="Sica, production de légumes et horticulture en Bretagne   Le marché au cadran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586368" y="1196752"/>
            <a:ext cx="5971264" cy="4464496"/>
          </a:xfrm>
          <a:prstGeom prst="rect">
            <a:avLst/>
          </a:prstGeom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6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27584" y="692696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Si à chaque niveau de prix, les quantités demandées diminuent, le prix d’équilibre augmente.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588224" y="1628800"/>
            <a:ext cx="20162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Faux.</a:t>
            </a:r>
          </a:p>
          <a:p>
            <a:r>
              <a:rPr lang="fr-FR" b="1" dirty="0" smtClean="0"/>
              <a:t>Si la demande diminue, alors que l’offre ne change pas, le prix et la quantité d’équilibre baisseront.</a:t>
            </a:r>
            <a:endParaRPr lang="fr-FR" b="1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7308304" y="4869160"/>
            <a:ext cx="129614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hlinkClick r:id="" action="ppaction://hlinkshowjump?jump=nextslide"/>
              </a:rPr>
              <a:t>suivant</a:t>
            </a:r>
            <a:endParaRPr lang="fr-FR" dirty="0"/>
          </a:p>
        </p:txBody>
      </p:sp>
    </p:spTree>
    <p:controls>
      <p:control spid="2051" name="ShockwaveFlash1" r:id="rId2" imgW="5110230" imgH="4103676"/>
    </p:controls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27584" y="692696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Si à chaque niveau de prix, les quantités offertes augmentent, le prix d’équilibre augmente. </a:t>
            </a:r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827584" y="1484784"/>
            <a:ext cx="129614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hlinkClick r:id="" action="ppaction://hlinkshowjump?jump=nextslide"/>
              </a:rPr>
              <a:t>Vrai</a:t>
            </a:r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3347864" y="1484784"/>
            <a:ext cx="129614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hlinkClick r:id="" action="ppaction://hlinkshowjump?jump=nextslide"/>
              </a:rPr>
              <a:t>Faux</a:t>
            </a:r>
            <a:endParaRPr lang="fr-FR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27584" y="692696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Si à chaque niveau de prix, les quantités offertes augmentent, le prix d’équilibre augmente. 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588224" y="1628800"/>
            <a:ext cx="20162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Faux.</a:t>
            </a:r>
          </a:p>
          <a:p>
            <a:r>
              <a:rPr lang="fr-FR" b="1" dirty="0" smtClean="0"/>
              <a:t>Si l’offre augmente, alors que le demande  ne change pas, le prix d’équilibre baissera, la quantité d’équilibre augmentera.</a:t>
            </a:r>
            <a:endParaRPr lang="fr-FR" b="1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7308304" y="4869160"/>
            <a:ext cx="129614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hlinkClick r:id="" action="ppaction://hlinkshowjump?jump=nextslide"/>
              </a:rPr>
              <a:t>suivant</a:t>
            </a:r>
            <a:endParaRPr lang="fr-FR" dirty="0"/>
          </a:p>
        </p:txBody>
      </p:sp>
    </p:spTree>
    <p:controls>
      <p:control spid="3074" name="ShockwaveFlash1" r:id="rId2" imgW="5472458" imgH="3600000"/>
    </p:controls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27584" y="692696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Si à chaque niveau de prix, les quantités offertes augmentent et  les quantités demandées baissent , le prix d’équilibre baisse. </a:t>
            </a:r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827584" y="1484784"/>
            <a:ext cx="129614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hlinkClick r:id="" action="ppaction://hlinkshowjump?jump=nextslide"/>
              </a:rPr>
              <a:t>Vrai</a:t>
            </a:r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3347864" y="1484784"/>
            <a:ext cx="129614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hlinkClick r:id="" action="ppaction://hlinkshowjump?jump=nextslide"/>
              </a:rPr>
              <a:t>Faux</a:t>
            </a:r>
            <a:endParaRPr lang="fr-FR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27584" y="692696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Si à chaque niveau de prix, les quantités offertes augmentent et que les quantités demandées baissent , le prix d’équilibre baisse. 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588224" y="1556792"/>
            <a:ext cx="23042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Vrai.</a:t>
            </a:r>
          </a:p>
          <a:p>
            <a:r>
              <a:rPr lang="fr-FR" b="1" dirty="0" smtClean="0"/>
              <a:t>Si l’offre augmente, alors que le demande  baisse, les deux évolutions pousseront le prix à la baisse. L’effet sur la quantité d’équilibre  est indéterminée, elle dépendra de l’évolution relative de l’offre et de la demande.</a:t>
            </a:r>
            <a:endParaRPr lang="fr-FR" b="1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7452320" y="5517232"/>
            <a:ext cx="129614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hlinkClick r:id="" action="ppaction://hlinkshowjump?jump=nextslide"/>
              </a:rPr>
              <a:t>suivant</a:t>
            </a:r>
            <a:endParaRPr lang="fr-FR" dirty="0"/>
          </a:p>
        </p:txBody>
      </p:sp>
    </p:spTree>
    <p:controls>
      <p:control spid="5122" name="ShockwaveFlash1" r:id="rId2" imgW="5545791" imgH="3887771"/>
    </p:controls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27584" y="692696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Si à chaque niveau de prix, les quantités offertes baissent et  les quantités demandées baissent , le prix d’équilibre baisse. </a:t>
            </a:r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827584" y="1484784"/>
            <a:ext cx="129614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hlinkClick r:id="" action="ppaction://hlinkshowjump?jump=nextslide"/>
              </a:rPr>
              <a:t>Vrai</a:t>
            </a:r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3347864" y="1484784"/>
            <a:ext cx="129614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hlinkClick r:id="" action="ppaction://hlinkshowjump?jump=nextslide"/>
              </a:rPr>
              <a:t>Faux</a:t>
            </a:r>
            <a:endParaRPr lang="fr-FR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27584" y="260648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Si à chaque niveau de prix, les quantités offertes baissent  et les quantités demandées baissent , le prix d’équilibre baisse. 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0" y="4221088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L’effet sur les prix dépend ici des variations relatives de l’offre et de la demande. </a:t>
            </a:r>
          </a:p>
          <a:p>
            <a:endParaRPr lang="fr-FR" b="1" dirty="0" smtClean="0"/>
          </a:p>
          <a:p>
            <a:r>
              <a:rPr lang="fr-FR" b="1" dirty="0" smtClean="0"/>
              <a:t>La baisse de l’offre exerce une pression à la hausse sur les prix tandis que la baisse de la demande exerce une pression à la baisse sur les prix. L’effet sur les prix n’est donc pas certain. Dans l’animation 1, le prix d’équilibre baisse, tandis que dans l’animation 2, il augmente.</a:t>
            </a:r>
          </a:p>
          <a:p>
            <a:endParaRPr lang="fr-FR" b="1" dirty="0" smtClean="0"/>
          </a:p>
          <a:p>
            <a:r>
              <a:rPr lang="fr-FR" b="1" dirty="0" smtClean="0"/>
              <a:t> En revanche, l’effet sur les quantités est certain : elles baisseront car les évolutions de l’offre et de la demande les poussent à la baisse.</a:t>
            </a:r>
            <a:endParaRPr lang="fr-FR" b="1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7380312" y="6497960"/>
            <a:ext cx="129614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hlinkClick r:id="" action="ppaction://hlinkshowjump?jump=nextslide"/>
              </a:rPr>
              <a:t>suivant</a:t>
            </a:r>
            <a:endParaRPr lang="fr-FR" dirty="0"/>
          </a:p>
        </p:txBody>
      </p:sp>
    </p:spTree>
    <p:controls>
      <p:control spid="6146" name="ShockwaveFlash1" r:id="rId2" imgW="4103676" imgH="2952381"/>
      <p:control spid="6147" name="ShockwaveFlash2" r:id="rId3" imgW="4319239" imgH="2951600"/>
    </p:controls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3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1844824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Merci de votre attention.</a:t>
            </a:r>
          </a:p>
          <a:p>
            <a:pPr algn="ctr"/>
            <a:endParaRPr lang="fr-FR" sz="24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1547664" y="306896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hlinkClick r:id="rId4" action="ppaction://hlinksldjump"/>
              </a:rPr>
              <a:t>Revoir l’ensemble du diaporama</a:t>
            </a:r>
            <a:endParaRPr lang="fr-FR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1547664" y="3861048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hlinkClick r:id="rId5" action="ppaction://hlinksldjump"/>
              </a:rPr>
              <a:t>Refaire les exercices d’autoévaluation</a:t>
            </a:r>
            <a:endParaRPr lang="fr-FR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4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99592" y="980728"/>
            <a:ext cx="74168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 smtClean="0"/>
              <a:t>Sur ce marché, les </a:t>
            </a:r>
            <a:r>
              <a:rPr lang="fr-FR" sz="2000" b="1" u="sng" dirty="0" smtClean="0"/>
              <a:t>offreurs</a:t>
            </a:r>
            <a:r>
              <a:rPr lang="fr-FR" sz="2000" b="1" dirty="0" smtClean="0"/>
              <a:t> sont les producteurs de fruits et légumes, leur but est de vendre le plus cher possible pour maximiser leurs profits. </a:t>
            </a:r>
          </a:p>
          <a:p>
            <a:pPr algn="just"/>
            <a:r>
              <a:rPr lang="fr-FR" sz="2000" b="1" dirty="0" smtClean="0"/>
              <a:t>L’</a:t>
            </a:r>
            <a:r>
              <a:rPr lang="fr-FR" sz="2000" b="1" u="sng" dirty="0" smtClean="0"/>
              <a:t>offre</a:t>
            </a:r>
            <a:r>
              <a:rPr lang="fr-FR" sz="2000" b="1" dirty="0" smtClean="0"/>
              <a:t> représente les quantités que les producteurs sont prêts à livrer sur le marché pour chaque niveau de prix.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971600" y="3645024"/>
            <a:ext cx="72728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 smtClean="0"/>
              <a:t>Les </a:t>
            </a:r>
            <a:r>
              <a:rPr lang="fr-FR" sz="2000" b="1" u="sng" dirty="0" smtClean="0"/>
              <a:t>demandeurs</a:t>
            </a:r>
            <a:r>
              <a:rPr lang="fr-FR" sz="2000" b="1" dirty="0" smtClean="0"/>
              <a:t> sont les négociants, ils représentent les consommateurs. Le consommateur cherche à acheter au plus bas prix pour maximiser la satisfaction de ses besoins.</a:t>
            </a:r>
          </a:p>
          <a:p>
            <a:pPr algn="just"/>
            <a:r>
              <a:rPr lang="fr-FR" sz="2000" b="1" dirty="0" smtClean="0"/>
              <a:t>La </a:t>
            </a:r>
            <a:r>
              <a:rPr lang="fr-FR" sz="2000" b="1" u="sng" dirty="0" smtClean="0"/>
              <a:t>demande</a:t>
            </a:r>
            <a:r>
              <a:rPr lang="fr-FR" sz="2000" b="1" dirty="0" smtClean="0"/>
              <a:t> représente les quantités que les demandeurs sont prêts à acheter pour chaque niveau de prix.</a:t>
            </a:r>
            <a:endParaRPr lang="fr-FR" sz="2000" b="1" dirty="0"/>
          </a:p>
        </p:txBody>
      </p:sp>
    </p:spTree>
  </p:cSld>
  <p:clrMapOvr>
    <a:masterClrMapping/>
  </p:clrMapOvr>
  <p:transition advTm="33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1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43608" y="2852936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La rencontre de l’offre et de la demande permet la détermination d’un prix qui égalise les quantités offertes et demandées.</a:t>
            </a:r>
            <a:endParaRPr lang="fr-FR" sz="20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1115616" y="6093296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Pour la suite, nous prendrons  l’exemple du marché des mirabelles.</a:t>
            </a:r>
            <a:endParaRPr lang="fr-FR" dirty="0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avec flèche 5"/>
          <p:cNvCxnSpPr/>
          <p:nvPr/>
        </p:nvCxnSpPr>
        <p:spPr>
          <a:xfrm rot="5400000" flipH="1" flipV="1">
            <a:off x="-1188268" y="3357116"/>
            <a:ext cx="4751388" cy="15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1188219" y="5733604"/>
            <a:ext cx="6480175" cy="15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467544" y="620688"/>
            <a:ext cx="9366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dirty="0" smtClean="0"/>
              <a:t>p</a:t>
            </a:r>
            <a:r>
              <a:rPr lang="fr-FR" dirty="0" smtClean="0">
                <a:latin typeface="+mn-lt"/>
              </a:rPr>
              <a:t>rix</a:t>
            </a:r>
          </a:p>
          <a:p>
            <a:pPr>
              <a:defRPr/>
            </a:pPr>
            <a:r>
              <a:rPr lang="fr-FR" dirty="0" smtClean="0"/>
              <a:t>€/kg</a:t>
            </a:r>
            <a:endParaRPr lang="fr-FR" dirty="0">
              <a:latin typeface="+mn-lt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524750" y="5661025"/>
            <a:ext cx="115093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dirty="0" smtClean="0"/>
              <a:t>q</a:t>
            </a:r>
            <a:r>
              <a:rPr lang="fr-FR" dirty="0" smtClean="0">
                <a:latin typeface="+mn-lt"/>
              </a:rPr>
              <a:t>uantités</a:t>
            </a:r>
          </a:p>
          <a:p>
            <a:pPr>
              <a:defRPr/>
            </a:pPr>
            <a:r>
              <a:rPr lang="fr-FR" dirty="0" smtClean="0"/>
              <a:t>en tonnes</a:t>
            </a:r>
            <a:endParaRPr lang="fr-FR" dirty="0">
              <a:latin typeface="+mn-lt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>
            <a:off x="2051819" y="1485454"/>
            <a:ext cx="4032250" cy="37433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9" name="ZoneTexte 16"/>
          <p:cNvSpPr txBox="1">
            <a:spLocks noChangeArrowheads="1"/>
          </p:cNvSpPr>
          <p:nvPr/>
        </p:nvSpPr>
        <p:spPr bwMode="auto">
          <a:xfrm>
            <a:off x="6299969" y="5085904"/>
            <a:ext cx="1368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dirty="0">
                <a:solidFill>
                  <a:schemeClr val="tx2"/>
                </a:solidFill>
              </a:rPr>
              <a:t>Demande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1403648" y="26064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LA DEMANDE DE MIRABELLES</a:t>
            </a:r>
            <a:endParaRPr lang="fr-FR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5652120" y="404664"/>
            <a:ext cx="31683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Plus le prix du kilo de mirabelles est élevé, plus les consommateurs satisferont leurs besoins en consommant d’autres fruits. Plus le prix augmente, plus la demande est faible. </a:t>
            </a:r>
          </a:p>
          <a:p>
            <a:r>
              <a:rPr lang="fr-FR" dirty="0" smtClean="0"/>
              <a:t>Plus le prix baisse, plus les ménages peuvent satisfaire leurs besoins de fruits avec des mirabelles, donc  la demande augmente à chaque niveau de prix .  </a:t>
            </a:r>
          </a:p>
          <a:p>
            <a:r>
              <a:rPr lang="fr-FR" dirty="0" smtClean="0"/>
              <a:t>La demande est une fonction décroissante du prix.</a:t>
            </a:r>
            <a:endParaRPr lang="fr-FR" dirty="0"/>
          </a:p>
        </p:txBody>
      </p:sp>
    </p:spTree>
  </p:cSld>
  <p:clrMapOvr>
    <a:masterClrMapping/>
  </p:clrMapOvr>
  <p:transition advTm="2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avec flèche 5"/>
          <p:cNvCxnSpPr/>
          <p:nvPr/>
        </p:nvCxnSpPr>
        <p:spPr>
          <a:xfrm rot="5400000" flipH="1" flipV="1">
            <a:off x="-1188268" y="3357116"/>
            <a:ext cx="4751388" cy="15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1188219" y="5733604"/>
            <a:ext cx="6480175" cy="15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467544" y="620688"/>
            <a:ext cx="9366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dirty="0" smtClean="0"/>
              <a:t>p</a:t>
            </a:r>
            <a:r>
              <a:rPr lang="fr-FR" dirty="0" smtClean="0">
                <a:latin typeface="+mn-lt"/>
              </a:rPr>
              <a:t>rix</a:t>
            </a:r>
          </a:p>
          <a:p>
            <a:pPr>
              <a:defRPr/>
            </a:pPr>
            <a:r>
              <a:rPr lang="fr-FR" dirty="0" smtClean="0"/>
              <a:t>€/kg</a:t>
            </a:r>
            <a:endParaRPr lang="fr-FR" dirty="0">
              <a:latin typeface="+mn-lt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524750" y="5661025"/>
            <a:ext cx="115093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dirty="0" smtClean="0"/>
              <a:t>q</a:t>
            </a:r>
            <a:r>
              <a:rPr lang="fr-FR" dirty="0" smtClean="0">
                <a:latin typeface="+mn-lt"/>
              </a:rPr>
              <a:t>uantités</a:t>
            </a:r>
          </a:p>
          <a:p>
            <a:pPr>
              <a:defRPr/>
            </a:pPr>
            <a:r>
              <a:rPr lang="fr-FR" dirty="0" smtClean="0"/>
              <a:t>en tonnes</a:t>
            </a:r>
            <a:endParaRPr lang="fr-FR" dirty="0">
              <a:latin typeface="+mn-lt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>
            <a:off x="2051819" y="1485454"/>
            <a:ext cx="4032250" cy="37433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9" name="ZoneTexte 16"/>
          <p:cNvSpPr txBox="1">
            <a:spLocks noChangeArrowheads="1"/>
          </p:cNvSpPr>
          <p:nvPr/>
        </p:nvSpPr>
        <p:spPr bwMode="auto">
          <a:xfrm>
            <a:off x="6299969" y="5085904"/>
            <a:ext cx="1368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dirty="0">
                <a:solidFill>
                  <a:schemeClr val="tx2"/>
                </a:solidFill>
              </a:rPr>
              <a:t>Demande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5076056" y="4365104"/>
            <a:ext cx="0" cy="129614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H="1">
            <a:off x="1187625" y="2348880"/>
            <a:ext cx="1800199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3" name="ZoneTexte 22"/>
          <p:cNvSpPr txBox="1">
            <a:spLocks noChangeArrowheads="1"/>
          </p:cNvSpPr>
          <p:nvPr/>
        </p:nvSpPr>
        <p:spPr bwMode="auto">
          <a:xfrm>
            <a:off x="539552" y="2204864"/>
            <a:ext cx="5040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dirty="0" smtClean="0"/>
              <a:t>8 €</a:t>
            </a:r>
            <a:endParaRPr lang="fr-FR" dirty="0"/>
          </a:p>
        </p:txBody>
      </p:sp>
      <p:sp>
        <p:nvSpPr>
          <p:cNvPr id="15374" name="ZoneTexte 23"/>
          <p:cNvSpPr txBox="1">
            <a:spLocks noChangeArrowheads="1"/>
          </p:cNvSpPr>
          <p:nvPr/>
        </p:nvSpPr>
        <p:spPr bwMode="auto">
          <a:xfrm>
            <a:off x="4788024" y="5805264"/>
            <a:ext cx="5760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dirty="0" smtClean="0"/>
              <a:t>20 t</a:t>
            </a:r>
            <a:endParaRPr lang="fr-FR" dirty="0"/>
          </a:p>
        </p:txBody>
      </p:sp>
      <p:cxnSp>
        <p:nvCxnSpPr>
          <p:cNvPr id="25" name="Connecteur droit 24"/>
          <p:cNvCxnSpPr/>
          <p:nvPr/>
        </p:nvCxnSpPr>
        <p:spPr>
          <a:xfrm>
            <a:off x="2987824" y="2420888"/>
            <a:ext cx="0" cy="334096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>
            <a:spLocks noChangeArrowheads="1"/>
          </p:cNvSpPr>
          <p:nvPr/>
        </p:nvSpPr>
        <p:spPr bwMode="auto">
          <a:xfrm>
            <a:off x="2771800" y="5805264"/>
            <a:ext cx="6480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dirty="0" smtClean="0"/>
              <a:t>12 t</a:t>
            </a:r>
            <a:endParaRPr lang="fr-FR" dirty="0"/>
          </a:p>
        </p:txBody>
      </p:sp>
      <p:cxnSp>
        <p:nvCxnSpPr>
          <p:cNvPr id="28" name="Connecteur droit 27"/>
          <p:cNvCxnSpPr/>
          <p:nvPr/>
        </p:nvCxnSpPr>
        <p:spPr>
          <a:xfrm flipH="1">
            <a:off x="1187624" y="4365104"/>
            <a:ext cx="3888434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>
            <a:spLocks noChangeArrowheads="1"/>
          </p:cNvSpPr>
          <p:nvPr/>
        </p:nvSpPr>
        <p:spPr bwMode="auto">
          <a:xfrm>
            <a:off x="539552" y="4149080"/>
            <a:ext cx="5032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dirty="0" smtClean="0"/>
              <a:t>2 €</a:t>
            </a:r>
            <a:endParaRPr lang="fr-FR" dirty="0"/>
          </a:p>
        </p:txBody>
      </p:sp>
      <p:sp>
        <p:nvSpPr>
          <p:cNvPr id="34" name="ZoneTexte 33"/>
          <p:cNvSpPr txBox="1"/>
          <p:nvPr/>
        </p:nvSpPr>
        <p:spPr>
          <a:xfrm>
            <a:off x="1403648" y="26064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LA DEMANDE DE MIRABELLES</a:t>
            </a:r>
            <a:endParaRPr lang="fr-FR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5508104" y="1916832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Si le  prix est à 8 €, seulement 12 tonnes de mirabelles seront demandées sur le marché.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5508104" y="620688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Si le prix est 2 €, 20 tonnes de mirabelles seront demandées sur le marché.</a:t>
            </a:r>
            <a:endParaRPr lang="fr-FR" dirty="0"/>
          </a:p>
        </p:txBody>
      </p:sp>
    </p:spTree>
  </p:cSld>
  <p:clrMapOvr>
    <a:masterClrMapping/>
  </p:clrMapOvr>
  <p:transition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3" grpId="0"/>
      <p:bldP spid="15374" grpId="0"/>
      <p:bldP spid="27" grpId="0"/>
      <p:bldP spid="30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avec flèche 5"/>
          <p:cNvCxnSpPr/>
          <p:nvPr/>
        </p:nvCxnSpPr>
        <p:spPr>
          <a:xfrm rot="5400000" flipH="1" flipV="1">
            <a:off x="-1403895" y="3573933"/>
            <a:ext cx="4751388" cy="15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972592" y="5950421"/>
            <a:ext cx="6480175" cy="15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V="1">
            <a:off x="1907630" y="1845146"/>
            <a:ext cx="4248150" cy="31686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8" name="ZoneTexte 14"/>
          <p:cNvSpPr txBox="1">
            <a:spLocks noChangeArrowheads="1"/>
          </p:cNvSpPr>
          <p:nvPr/>
        </p:nvSpPr>
        <p:spPr bwMode="auto">
          <a:xfrm>
            <a:off x="5363493" y="1415056"/>
            <a:ext cx="1152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Offre</a:t>
            </a:r>
          </a:p>
        </p:txBody>
      </p:sp>
      <p:sp>
        <p:nvSpPr>
          <p:cNvPr id="15370" name="ZoneTexte 17"/>
          <p:cNvSpPr txBox="1">
            <a:spLocks noChangeArrowheads="1"/>
          </p:cNvSpPr>
          <p:nvPr/>
        </p:nvSpPr>
        <p:spPr bwMode="auto">
          <a:xfrm>
            <a:off x="1979712" y="188640"/>
            <a:ext cx="28083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="1" dirty="0" smtClean="0"/>
              <a:t>L’OFFRE DE MIRABELLE</a:t>
            </a:r>
            <a:endParaRPr lang="fr-FR" b="1" dirty="0"/>
          </a:p>
        </p:txBody>
      </p:sp>
      <p:sp>
        <p:nvSpPr>
          <p:cNvPr id="31" name="ZoneTexte 30"/>
          <p:cNvSpPr txBox="1"/>
          <p:nvPr/>
        </p:nvSpPr>
        <p:spPr>
          <a:xfrm>
            <a:off x="6300192" y="1340768"/>
            <a:ext cx="25922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Plus le prix des mirabelles est élevé, plus la perspective de profits encourage les offreurs à produire. Inversement, lorsque le prix des mirabelles est faible, la faible perspective de profit incite les offreurs à produire d’autres fruits. L’offre est une fonction croissante du prix. 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323528" y="764704"/>
            <a:ext cx="9366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dirty="0" smtClean="0"/>
              <a:t>p</a:t>
            </a:r>
            <a:r>
              <a:rPr lang="fr-FR" dirty="0" smtClean="0">
                <a:latin typeface="+mn-lt"/>
              </a:rPr>
              <a:t>rix</a:t>
            </a:r>
          </a:p>
          <a:p>
            <a:pPr>
              <a:defRPr/>
            </a:pPr>
            <a:r>
              <a:rPr lang="fr-FR" dirty="0" smtClean="0"/>
              <a:t>€/kg</a:t>
            </a:r>
            <a:endParaRPr lang="fr-FR" dirty="0">
              <a:latin typeface="+mn-lt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524328" y="5805264"/>
            <a:ext cx="115093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dirty="0" smtClean="0"/>
              <a:t>q</a:t>
            </a:r>
            <a:r>
              <a:rPr lang="fr-FR" dirty="0" smtClean="0">
                <a:latin typeface="+mn-lt"/>
              </a:rPr>
              <a:t>uantités</a:t>
            </a:r>
          </a:p>
          <a:p>
            <a:pPr>
              <a:defRPr/>
            </a:pPr>
            <a:r>
              <a:rPr lang="fr-FR" dirty="0" smtClean="0"/>
              <a:t>en tonnes</a:t>
            </a:r>
            <a:endParaRPr lang="fr-FR" dirty="0">
              <a:latin typeface="+mn-lt"/>
            </a:endParaRPr>
          </a:p>
        </p:txBody>
      </p:sp>
    </p:spTree>
  </p:cSld>
  <p:clrMapOvr>
    <a:masterClrMapping/>
  </p:clrMapOvr>
  <p:transition advTm="2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avec flèche 5"/>
          <p:cNvCxnSpPr/>
          <p:nvPr/>
        </p:nvCxnSpPr>
        <p:spPr>
          <a:xfrm rot="5400000" flipH="1" flipV="1">
            <a:off x="-1403895" y="3573933"/>
            <a:ext cx="4751388" cy="15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972592" y="5950421"/>
            <a:ext cx="6480175" cy="15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V="1">
            <a:off x="1907630" y="1845146"/>
            <a:ext cx="4248150" cy="31686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8" name="ZoneTexte 14"/>
          <p:cNvSpPr txBox="1">
            <a:spLocks noChangeArrowheads="1"/>
          </p:cNvSpPr>
          <p:nvPr/>
        </p:nvSpPr>
        <p:spPr bwMode="auto">
          <a:xfrm>
            <a:off x="5363493" y="1415056"/>
            <a:ext cx="1152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Offre</a:t>
            </a:r>
          </a:p>
        </p:txBody>
      </p:sp>
      <p:sp>
        <p:nvSpPr>
          <p:cNvPr id="15370" name="ZoneTexte 17"/>
          <p:cNvSpPr txBox="1">
            <a:spLocks noChangeArrowheads="1"/>
          </p:cNvSpPr>
          <p:nvPr/>
        </p:nvSpPr>
        <p:spPr bwMode="auto">
          <a:xfrm>
            <a:off x="1979712" y="188640"/>
            <a:ext cx="28083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="1" dirty="0" smtClean="0"/>
              <a:t>L’OFFRE DE MIRABELLE</a:t>
            </a:r>
            <a:endParaRPr lang="fr-FR" b="1" dirty="0"/>
          </a:p>
        </p:txBody>
      </p:sp>
      <p:cxnSp>
        <p:nvCxnSpPr>
          <p:cNvPr id="20" name="Connecteur droit 19"/>
          <p:cNvCxnSpPr/>
          <p:nvPr/>
        </p:nvCxnSpPr>
        <p:spPr>
          <a:xfrm>
            <a:off x="5652517" y="2205657"/>
            <a:ext cx="0" cy="374441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H="1">
            <a:off x="971999" y="2205657"/>
            <a:ext cx="4680518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3" name="ZoneTexte 22"/>
          <p:cNvSpPr txBox="1">
            <a:spLocks noChangeArrowheads="1"/>
          </p:cNvSpPr>
          <p:nvPr/>
        </p:nvSpPr>
        <p:spPr bwMode="auto">
          <a:xfrm>
            <a:off x="251917" y="1989633"/>
            <a:ext cx="5758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dirty="0" smtClean="0"/>
              <a:t>9 €</a:t>
            </a:r>
            <a:endParaRPr lang="fr-FR" dirty="0"/>
          </a:p>
        </p:txBody>
      </p:sp>
      <p:cxnSp>
        <p:nvCxnSpPr>
          <p:cNvPr id="25" name="Connecteur droit 24"/>
          <p:cNvCxnSpPr/>
          <p:nvPr/>
        </p:nvCxnSpPr>
        <p:spPr>
          <a:xfrm rot="5400000">
            <a:off x="2217192" y="5036021"/>
            <a:ext cx="18288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>
            <a:spLocks noChangeArrowheads="1"/>
          </p:cNvSpPr>
          <p:nvPr/>
        </p:nvSpPr>
        <p:spPr bwMode="auto">
          <a:xfrm>
            <a:off x="2699792" y="6093296"/>
            <a:ext cx="647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dirty="0" smtClean="0"/>
              <a:t>13 t</a:t>
            </a:r>
            <a:endParaRPr lang="fr-FR" dirty="0"/>
          </a:p>
        </p:txBody>
      </p:sp>
      <p:cxnSp>
        <p:nvCxnSpPr>
          <p:cNvPr id="28" name="Connecteur droit 27"/>
          <p:cNvCxnSpPr/>
          <p:nvPr/>
        </p:nvCxnSpPr>
        <p:spPr>
          <a:xfrm rot="10800000">
            <a:off x="972592" y="4077171"/>
            <a:ext cx="2124075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>
            <a:spLocks noChangeArrowheads="1"/>
          </p:cNvSpPr>
          <p:nvPr/>
        </p:nvSpPr>
        <p:spPr bwMode="auto">
          <a:xfrm>
            <a:off x="323528" y="3933056"/>
            <a:ext cx="5032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dirty="0" smtClean="0"/>
              <a:t>2 €</a:t>
            </a:r>
            <a:endParaRPr lang="fr-FR" dirty="0"/>
          </a:p>
        </p:txBody>
      </p:sp>
      <p:sp>
        <p:nvSpPr>
          <p:cNvPr id="29" name="ZoneTexte 28"/>
          <p:cNvSpPr txBox="1">
            <a:spLocks noChangeArrowheads="1"/>
          </p:cNvSpPr>
          <p:nvPr/>
        </p:nvSpPr>
        <p:spPr bwMode="auto">
          <a:xfrm>
            <a:off x="5220469" y="6166097"/>
            <a:ext cx="647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dirty="0" smtClean="0"/>
              <a:t>22 t</a:t>
            </a:r>
            <a:endParaRPr lang="fr-FR" dirty="0"/>
          </a:p>
        </p:txBody>
      </p:sp>
      <p:sp>
        <p:nvSpPr>
          <p:cNvPr id="31" name="ZoneTexte 30"/>
          <p:cNvSpPr txBox="1"/>
          <p:nvPr/>
        </p:nvSpPr>
        <p:spPr>
          <a:xfrm>
            <a:off x="6300192" y="1340768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Si le prix est de 2€, les offreurs seront prêts à livrer sur le marché 13 t de mirabelles.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323528" y="764704"/>
            <a:ext cx="9366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dirty="0" smtClean="0"/>
              <a:t>p</a:t>
            </a:r>
            <a:r>
              <a:rPr lang="fr-FR" dirty="0" smtClean="0">
                <a:latin typeface="+mn-lt"/>
              </a:rPr>
              <a:t>rix</a:t>
            </a:r>
          </a:p>
          <a:p>
            <a:pPr>
              <a:defRPr/>
            </a:pPr>
            <a:r>
              <a:rPr lang="fr-FR" dirty="0" smtClean="0"/>
              <a:t>€/kg</a:t>
            </a:r>
            <a:endParaRPr lang="fr-FR" dirty="0">
              <a:latin typeface="+mn-lt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524328" y="5805264"/>
            <a:ext cx="115093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dirty="0" smtClean="0"/>
              <a:t>q</a:t>
            </a:r>
            <a:r>
              <a:rPr lang="fr-FR" dirty="0" smtClean="0">
                <a:latin typeface="+mn-lt"/>
              </a:rPr>
              <a:t>uantités</a:t>
            </a:r>
          </a:p>
          <a:p>
            <a:pPr>
              <a:defRPr/>
            </a:pPr>
            <a:r>
              <a:rPr lang="fr-FR" dirty="0" smtClean="0"/>
              <a:t>en tonnes</a:t>
            </a:r>
            <a:endParaRPr lang="fr-FR" dirty="0">
              <a:latin typeface="+mn-lt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372200" y="2996952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Si le prix est de 9 €, les offreurs seront prêts à livrer sur le marché 22 t de mirabelles.</a:t>
            </a:r>
            <a:endParaRPr lang="fr-FR" dirty="0"/>
          </a:p>
        </p:txBody>
      </p:sp>
    </p:spTree>
  </p:cSld>
  <p:clrMapOvr>
    <a:masterClrMapping/>
  </p:clrMapOvr>
  <p:transition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3" grpId="0"/>
      <p:bldP spid="27" grpId="0"/>
      <p:bldP spid="30" grpId="0"/>
      <p:bldP spid="29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avec flèche 5"/>
          <p:cNvCxnSpPr/>
          <p:nvPr/>
        </p:nvCxnSpPr>
        <p:spPr>
          <a:xfrm rot="5400000" flipH="1" flipV="1">
            <a:off x="-1582813" y="3643661"/>
            <a:ext cx="4751388" cy="15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793674" y="6020149"/>
            <a:ext cx="6480175" cy="15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V="1">
            <a:off x="1728712" y="1914874"/>
            <a:ext cx="4248150" cy="31686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1657274" y="1771999"/>
            <a:ext cx="4032250" cy="37433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8" name="ZoneTexte 14"/>
          <p:cNvSpPr txBox="1">
            <a:spLocks noChangeArrowheads="1"/>
          </p:cNvSpPr>
          <p:nvPr/>
        </p:nvSpPr>
        <p:spPr bwMode="auto">
          <a:xfrm>
            <a:off x="5760640" y="1484784"/>
            <a:ext cx="1152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Offre</a:t>
            </a:r>
          </a:p>
        </p:txBody>
      </p:sp>
      <p:sp>
        <p:nvSpPr>
          <p:cNvPr id="15369" name="ZoneTexte 16"/>
          <p:cNvSpPr txBox="1">
            <a:spLocks noChangeArrowheads="1"/>
          </p:cNvSpPr>
          <p:nvPr/>
        </p:nvSpPr>
        <p:spPr bwMode="auto">
          <a:xfrm>
            <a:off x="5688632" y="5517232"/>
            <a:ext cx="1368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dirty="0">
                <a:solidFill>
                  <a:schemeClr val="tx2"/>
                </a:solidFill>
              </a:rPr>
              <a:t>Demande</a:t>
            </a:r>
          </a:p>
        </p:txBody>
      </p:sp>
      <p:sp>
        <p:nvSpPr>
          <p:cNvPr id="15370" name="ZoneTexte 17"/>
          <p:cNvSpPr txBox="1">
            <a:spLocks noChangeArrowheads="1"/>
          </p:cNvSpPr>
          <p:nvPr/>
        </p:nvSpPr>
        <p:spPr bwMode="auto">
          <a:xfrm>
            <a:off x="1835696" y="260648"/>
            <a:ext cx="50403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dirty="0" smtClean="0"/>
              <a:t>L’EQUILIBRE DU MARCHE</a:t>
            </a:r>
            <a:endParaRPr lang="fr-FR" b="1" dirty="0"/>
          </a:p>
        </p:txBody>
      </p:sp>
      <p:cxnSp>
        <p:nvCxnSpPr>
          <p:cNvPr id="20" name="Connecteur droit 19"/>
          <p:cNvCxnSpPr/>
          <p:nvPr/>
        </p:nvCxnSpPr>
        <p:spPr>
          <a:xfrm rot="5400000">
            <a:off x="2485155" y="4831905"/>
            <a:ext cx="2376488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rot="10800000">
            <a:off x="793674" y="3643661"/>
            <a:ext cx="2879725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3" name="ZoneTexte 22"/>
          <p:cNvSpPr txBox="1">
            <a:spLocks noChangeArrowheads="1"/>
          </p:cNvSpPr>
          <p:nvPr/>
        </p:nvSpPr>
        <p:spPr bwMode="auto">
          <a:xfrm>
            <a:off x="0" y="3427761"/>
            <a:ext cx="8640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dirty="0"/>
              <a:t>p</a:t>
            </a:r>
            <a:r>
              <a:rPr lang="fr-FR" dirty="0" smtClean="0"/>
              <a:t>*= 5€</a:t>
            </a:r>
            <a:endParaRPr lang="fr-FR" dirty="0"/>
          </a:p>
        </p:txBody>
      </p:sp>
      <p:sp>
        <p:nvSpPr>
          <p:cNvPr id="15374" name="ZoneTexte 23"/>
          <p:cNvSpPr txBox="1">
            <a:spLocks noChangeArrowheads="1"/>
          </p:cNvSpPr>
          <p:nvPr/>
        </p:nvSpPr>
        <p:spPr bwMode="auto">
          <a:xfrm>
            <a:off x="3384376" y="6165304"/>
            <a:ext cx="10081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dirty="0"/>
              <a:t>q</a:t>
            </a:r>
            <a:r>
              <a:rPr lang="fr-FR" dirty="0" smtClean="0"/>
              <a:t>* = 17 t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6660232" y="1556792"/>
            <a:ext cx="21602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 marché est en équilibre lorsqu’à un niveau de prix, les quantités demandées et offertes sont égales.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467544" y="620688"/>
            <a:ext cx="9366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dirty="0" smtClean="0"/>
              <a:t>p</a:t>
            </a:r>
            <a:r>
              <a:rPr lang="fr-FR" dirty="0" smtClean="0">
                <a:latin typeface="+mn-lt"/>
              </a:rPr>
              <a:t>rix</a:t>
            </a:r>
          </a:p>
          <a:p>
            <a:pPr>
              <a:defRPr/>
            </a:pPr>
            <a:r>
              <a:rPr lang="fr-FR" dirty="0" smtClean="0"/>
              <a:t>€/kg</a:t>
            </a:r>
            <a:endParaRPr lang="fr-FR" dirty="0">
              <a:latin typeface="+mn-lt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380312" y="5805264"/>
            <a:ext cx="115093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dirty="0" smtClean="0"/>
              <a:t>q</a:t>
            </a:r>
            <a:r>
              <a:rPr lang="fr-FR" dirty="0" smtClean="0">
                <a:latin typeface="+mn-lt"/>
              </a:rPr>
              <a:t>uantités</a:t>
            </a:r>
          </a:p>
          <a:p>
            <a:pPr>
              <a:defRPr/>
            </a:pPr>
            <a:r>
              <a:rPr lang="fr-FR" dirty="0" smtClean="0"/>
              <a:t>en tonnes</a:t>
            </a:r>
            <a:endParaRPr lang="fr-FR" dirty="0">
              <a:latin typeface="+mn-lt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660232" y="3645024"/>
            <a:ext cx="20882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Ici, le prix d’équilibre (p*) est de 5 € et les quantités d’équilibre (q*) sont de 17 t.</a:t>
            </a:r>
            <a:endParaRPr lang="fr-FR" b="1" dirty="0"/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3" grpId="0"/>
      <p:bldP spid="15374" grpId="0"/>
      <p:bldP spid="18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1322</Words>
  <Application>Microsoft Office PowerPoint</Application>
  <PresentationFormat>Affichage à l'écran (4:3)</PresentationFormat>
  <Paragraphs>180</Paragraphs>
  <Slides>27</Slides>
  <Notes>17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equilibre__marche</dc:title>
  <dc:creator>asus</dc:creator>
  <cp:lastModifiedBy>asus</cp:lastModifiedBy>
  <cp:revision>78</cp:revision>
  <dcterms:created xsi:type="dcterms:W3CDTF">2012-01-26T10:31:48Z</dcterms:created>
  <dcterms:modified xsi:type="dcterms:W3CDTF">2012-03-09T09:27:58Z</dcterms:modified>
</cp:coreProperties>
</file>