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0" r:id="rId2"/>
    <p:sldId id="266" r:id="rId3"/>
    <p:sldId id="269" r:id="rId4"/>
    <p:sldId id="265" r:id="rId5"/>
    <p:sldId id="263" r:id="rId6"/>
    <p:sldId id="257" r:id="rId7"/>
    <p:sldId id="264" r:id="rId8"/>
    <p:sldId id="258" r:id="rId9"/>
    <p:sldId id="259" r:id="rId10"/>
    <p:sldId id="260" r:id="rId11"/>
    <p:sldId id="267" r:id="rId12"/>
    <p:sldId id="268" r:id="rId13"/>
    <p:sldId id="271" r:id="rId14"/>
    <p:sldId id="272" r:id="rId15"/>
    <p:sldId id="273" r:id="rId16"/>
    <p:sldId id="256" r:id="rId17"/>
    <p:sldId id="262" r:id="rId18"/>
    <p:sldId id="274" r:id="rId19"/>
    <p:sldId id="275" r:id="rId20"/>
    <p:sldId id="276" r:id="rId21"/>
  </p:sldIdLst>
  <p:sldSz cx="9144000" cy="6858000" type="screen4x3"/>
  <p:notesSz cx="6858000" cy="96980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snapToObjects="1">
      <p:cViewPr>
        <p:scale>
          <a:sx n="70" d="100"/>
          <a:sy n="70" d="100"/>
        </p:scale>
        <p:origin x="-1302" y="-66"/>
      </p:cViewPr>
      <p:guideLst>
        <p:guide orient="horz" pos="845"/>
        <p:guide pos="1111"/>
      </p:guideLst>
    </p:cSldViewPr>
  </p:slideViewPr>
  <p:outlineViewPr>
    <p:cViewPr>
      <p:scale>
        <a:sx n="33" d="100"/>
        <a:sy n="33" d="100"/>
      </p:scale>
      <p:origin x="0" y="0"/>
    </p:cViewPr>
  </p:outlin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3C45E-B3AA-4A9B-B3F3-BB6ED04B2EE1}" type="doc">
      <dgm:prSet loTypeId="urn:microsoft.com/office/officeart/2005/8/layout/gear1" loCatId="relationship" qsTypeId="urn:microsoft.com/office/officeart/2005/8/quickstyle/simple1" qsCatId="simple" csTypeId="urn:microsoft.com/office/officeart/2005/8/colors/colorful5" csCatId="colorful" phldr="1"/>
      <dgm:spPr/>
    </dgm:pt>
    <dgm:pt modelId="{688E8361-78F5-4C56-9F8F-13C5557D3C9E}">
      <dgm:prSet phldrT="[Texte]" custT="1">
        <dgm:style>
          <a:lnRef idx="0">
            <a:schemeClr val="accent5"/>
          </a:lnRef>
          <a:fillRef idx="3">
            <a:schemeClr val="accent5"/>
          </a:fillRef>
          <a:effectRef idx="3">
            <a:schemeClr val="accent5"/>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000" b="1" dirty="0" smtClean="0">
              <a:solidFill>
                <a:schemeClr val="tx1"/>
              </a:solidFill>
            </a:rPr>
            <a:t>PROGRAMMES</a:t>
          </a:r>
          <a:endParaRPr lang="fr-FR" sz="2000" b="1" dirty="0">
            <a:solidFill>
              <a:schemeClr val="tx1"/>
            </a:solidFill>
          </a:endParaRPr>
        </a:p>
      </dgm:t>
    </dgm:pt>
    <dgm:pt modelId="{501EEF97-30C8-4906-8441-A9D3369502DF}" type="parTrans" cxnId="{732A2B8D-985B-456B-9269-B8FC0318C7D5}">
      <dgm:prSet/>
      <dgm:spPr/>
      <dgm:t>
        <a:bodyPr/>
        <a:lstStyle/>
        <a:p>
          <a:endParaRPr lang="fr-FR" sz="1800" b="1">
            <a:solidFill>
              <a:srgbClr val="FF0000"/>
            </a:solidFill>
          </a:endParaRPr>
        </a:p>
      </dgm:t>
    </dgm:pt>
    <dgm:pt modelId="{D5014158-34FB-41EE-A8E6-35467A3DD42F}" type="sibTrans" cxnId="{732A2B8D-985B-456B-9269-B8FC0318C7D5}">
      <dgm:prSet/>
      <dgm:spPr/>
      <dgm:t>
        <a:bodyPr/>
        <a:lstStyle/>
        <a:p>
          <a:endParaRPr lang="fr-FR" sz="1800" b="1">
            <a:solidFill>
              <a:srgbClr val="FF0000"/>
            </a:solidFill>
          </a:endParaRPr>
        </a:p>
      </dgm:t>
    </dgm:pt>
    <dgm:pt modelId="{F008814A-3CF8-4104-A74B-DCD5FE1A5342}">
      <dgm:prSet phldrT="[Texte]" custT="1">
        <dgm:style>
          <a:lnRef idx="0">
            <a:schemeClr val="accent3"/>
          </a:lnRef>
          <a:fillRef idx="3">
            <a:schemeClr val="accent3"/>
          </a:fillRef>
          <a:effectRef idx="3">
            <a:schemeClr val="accent3"/>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400" b="1" dirty="0" smtClean="0">
              <a:solidFill>
                <a:schemeClr val="tx1"/>
              </a:solidFill>
            </a:rPr>
            <a:t>CYCLES</a:t>
          </a:r>
          <a:endParaRPr lang="fr-FR" sz="2400" b="1" dirty="0">
            <a:solidFill>
              <a:schemeClr val="tx1"/>
            </a:solidFill>
          </a:endParaRPr>
        </a:p>
      </dgm:t>
    </dgm:pt>
    <dgm:pt modelId="{BBDF9D80-D573-47C4-BEE0-AD08CA68AF3A}" type="parTrans" cxnId="{FD8EAE97-0135-4D3E-A2F5-BF5F6984A7B2}">
      <dgm:prSet/>
      <dgm:spPr/>
      <dgm:t>
        <a:bodyPr/>
        <a:lstStyle/>
        <a:p>
          <a:endParaRPr lang="fr-FR" sz="1800" b="1">
            <a:solidFill>
              <a:srgbClr val="FF0000"/>
            </a:solidFill>
          </a:endParaRPr>
        </a:p>
      </dgm:t>
    </dgm:pt>
    <dgm:pt modelId="{2A37F30B-B6FD-40D5-9D51-4E47FC40A2E0}" type="sibTrans" cxnId="{FD8EAE97-0135-4D3E-A2F5-BF5F6984A7B2}">
      <dgm:prSet/>
      <dgm:spPr/>
      <dgm:t>
        <a:bodyPr/>
        <a:lstStyle/>
        <a:p>
          <a:endParaRPr lang="fr-FR" sz="1800" b="1">
            <a:solidFill>
              <a:srgbClr val="FF0000"/>
            </a:solidFill>
          </a:endParaRPr>
        </a:p>
      </dgm:t>
    </dgm:pt>
    <dgm:pt modelId="{4C24C96A-D4C1-413F-A5F2-3508D2E39B98}">
      <dgm:prSet phldrT="[Texte]" custT="1">
        <dgm:style>
          <a:lnRef idx="0">
            <a:schemeClr val="accent6"/>
          </a:lnRef>
          <a:fillRef idx="3">
            <a:schemeClr val="accent6"/>
          </a:fillRef>
          <a:effectRef idx="3">
            <a:schemeClr val="accent6"/>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400" b="1" dirty="0" smtClean="0">
              <a:solidFill>
                <a:schemeClr val="tx1"/>
              </a:solidFill>
            </a:rPr>
            <a:t>SOCLE</a:t>
          </a:r>
          <a:endParaRPr lang="fr-FR" sz="2400" b="1" dirty="0">
            <a:solidFill>
              <a:schemeClr val="tx1"/>
            </a:solidFill>
          </a:endParaRPr>
        </a:p>
      </dgm:t>
    </dgm:pt>
    <dgm:pt modelId="{E56DEEC8-41CD-441E-86F2-2B2FA98D2BDB}" type="parTrans" cxnId="{EBCA7543-8FFB-45F7-A021-4FDA86DD2BEC}">
      <dgm:prSet/>
      <dgm:spPr/>
      <dgm:t>
        <a:bodyPr/>
        <a:lstStyle/>
        <a:p>
          <a:endParaRPr lang="fr-FR" sz="1800" b="1">
            <a:solidFill>
              <a:srgbClr val="FF0000"/>
            </a:solidFill>
          </a:endParaRPr>
        </a:p>
      </dgm:t>
    </dgm:pt>
    <dgm:pt modelId="{CD4208E2-A10F-42B3-9B3B-CD0511CF7B9D}" type="sibTrans" cxnId="{EBCA7543-8FFB-45F7-A021-4FDA86DD2BEC}">
      <dgm:prSet/>
      <dgm:spPr/>
      <dgm:t>
        <a:bodyPr/>
        <a:lstStyle/>
        <a:p>
          <a:endParaRPr lang="fr-FR" sz="1800" b="1">
            <a:solidFill>
              <a:srgbClr val="FF0000"/>
            </a:solidFill>
          </a:endParaRPr>
        </a:p>
      </dgm:t>
    </dgm:pt>
    <dgm:pt modelId="{3CEE4FB5-D32A-4A59-BDBE-78476ADBF846}" type="pres">
      <dgm:prSet presAssocID="{B903C45E-B3AA-4A9B-B3F3-BB6ED04B2EE1}" presName="composite" presStyleCnt="0">
        <dgm:presLayoutVars>
          <dgm:chMax val="3"/>
          <dgm:animLvl val="lvl"/>
          <dgm:resizeHandles val="exact"/>
        </dgm:presLayoutVars>
      </dgm:prSet>
      <dgm:spPr/>
    </dgm:pt>
    <dgm:pt modelId="{F57CDF73-FD06-4CC3-9E4B-1E3271FC2E0E}" type="pres">
      <dgm:prSet presAssocID="{688E8361-78F5-4C56-9F8F-13C5557D3C9E}" presName="gear1" presStyleLbl="node1" presStyleIdx="0" presStyleCnt="3">
        <dgm:presLayoutVars>
          <dgm:chMax val="1"/>
          <dgm:bulletEnabled val="1"/>
        </dgm:presLayoutVars>
      </dgm:prSet>
      <dgm:spPr/>
      <dgm:t>
        <a:bodyPr/>
        <a:lstStyle/>
        <a:p>
          <a:endParaRPr lang="fr-FR"/>
        </a:p>
      </dgm:t>
    </dgm:pt>
    <dgm:pt modelId="{A561054C-B75E-4C4A-AEFC-D3F655684FEB}" type="pres">
      <dgm:prSet presAssocID="{688E8361-78F5-4C56-9F8F-13C5557D3C9E}" presName="gear1srcNode" presStyleLbl="node1" presStyleIdx="0" presStyleCnt="3"/>
      <dgm:spPr/>
      <dgm:t>
        <a:bodyPr/>
        <a:lstStyle/>
        <a:p>
          <a:endParaRPr lang="fr-FR"/>
        </a:p>
      </dgm:t>
    </dgm:pt>
    <dgm:pt modelId="{679A15ED-3A8F-41DE-A46C-D72DB0E9EE2C}" type="pres">
      <dgm:prSet presAssocID="{688E8361-78F5-4C56-9F8F-13C5557D3C9E}" presName="gear1dstNode" presStyleLbl="node1" presStyleIdx="0" presStyleCnt="3"/>
      <dgm:spPr/>
      <dgm:t>
        <a:bodyPr/>
        <a:lstStyle/>
        <a:p>
          <a:endParaRPr lang="fr-FR"/>
        </a:p>
      </dgm:t>
    </dgm:pt>
    <dgm:pt modelId="{C5B2E780-E5ED-4AD6-A32D-5C4910F2FFB0}" type="pres">
      <dgm:prSet presAssocID="{F008814A-3CF8-4104-A74B-DCD5FE1A5342}" presName="gear2" presStyleLbl="node1" presStyleIdx="1" presStyleCnt="3">
        <dgm:presLayoutVars>
          <dgm:chMax val="1"/>
          <dgm:bulletEnabled val="1"/>
        </dgm:presLayoutVars>
      </dgm:prSet>
      <dgm:spPr/>
      <dgm:t>
        <a:bodyPr/>
        <a:lstStyle/>
        <a:p>
          <a:endParaRPr lang="fr-FR"/>
        </a:p>
      </dgm:t>
    </dgm:pt>
    <dgm:pt modelId="{680DFA86-0F31-4617-A672-5A700831D5DF}" type="pres">
      <dgm:prSet presAssocID="{F008814A-3CF8-4104-A74B-DCD5FE1A5342}" presName="gear2srcNode" presStyleLbl="node1" presStyleIdx="1" presStyleCnt="3"/>
      <dgm:spPr/>
      <dgm:t>
        <a:bodyPr/>
        <a:lstStyle/>
        <a:p>
          <a:endParaRPr lang="fr-FR"/>
        </a:p>
      </dgm:t>
    </dgm:pt>
    <dgm:pt modelId="{FBAD8297-2C66-496A-AB52-5A648D2F3FAA}" type="pres">
      <dgm:prSet presAssocID="{F008814A-3CF8-4104-A74B-DCD5FE1A5342}" presName="gear2dstNode" presStyleLbl="node1" presStyleIdx="1" presStyleCnt="3"/>
      <dgm:spPr/>
      <dgm:t>
        <a:bodyPr/>
        <a:lstStyle/>
        <a:p>
          <a:endParaRPr lang="fr-FR"/>
        </a:p>
      </dgm:t>
    </dgm:pt>
    <dgm:pt modelId="{2576EC93-7B5F-4908-9028-459A0A36401A}" type="pres">
      <dgm:prSet presAssocID="{4C24C96A-D4C1-413F-A5F2-3508D2E39B98}" presName="gear3" presStyleLbl="node1" presStyleIdx="2" presStyleCnt="3"/>
      <dgm:spPr/>
      <dgm:t>
        <a:bodyPr/>
        <a:lstStyle/>
        <a:p>
          <a:endParaRPr lang="fr-FR"/>
        </a:p>
      </dgm:t>
    </dgm:pt>
    <dgm:pt modelId="{4F5E514B-A360-4F06-926F-1877AA39D046}" type="pres">
      <dgm:prSet presAssocID="{4C24C96A-D4C1-413F-A5F2-3508D2E39B98}" presName="gear3tx" presStyleLbl="node1" presStyleIdx="2" presStyleCnt="3">
        <dgm:presLayoutVars>
          <dgm:chMax val="1"/>
          <dgm:bulletEnabled val="1"/>
        </dgm:presLayoutVars>
      </dgm:prSet>
      <dgm:spPr/>
      <dgm:t>
        <a:bodyPr/>
        <a:lstStyle/>
        <a:p>
          <a:endParaRPr lang="fr-FR"/>
        </a:p>
      </dgm:t>
    </dgm:pt>
    <dgm:pt modelId="{5AE64581-579E-486B-913F-4CA44F937F68}" type="pres">
      <dgm:prSet presAssocID="{4C24C96A-D4C1-413F-A5F2-3508D2E39B98}" presName="gear3srcNode" presStyleLbl="node1" presStyleIdx="2" presStyleCnt="3"/>
      <dgm:spPr/>
      <dgm:t>
        <a:bodyPr/>
        <a:lstStyle/>
        <a:p>
          <a:endParaRPr lang="fr-FR"/>
        </a:p>
      </dgm:t>
    </dgm:pt>
    <dgm:pt modelId="{D0F31CBC-1A77-42D9-8557-BA921F0C9C44}" type="pres">
      <dgm:prSet presAssocID="{4C24C96A-D4C1-413F-A5F2-3508D2E39B98}" presName="gear3dstNode" presStyleLbl="node1" presStyleIdx="2" presStyleCnt="3"/>
      <dgm:spPr/>
      <dgm:t>
        <a:bodyPr/>
        <a:lstStyle/>
        <a:p>
          <a:endParaRPr lang="fr-FR"/>
        </a:p>
      </dgm:t>
    </dgm:pt>
    <dgm:pt modelId="{B3D27F22-BCC8-45E8-854E-4EE46FB92879}" type="pres">
      <dgm:prSet presAssocID="{D5014158-34FB-41EE-A8E6-35467A3DD42F}" presName="connector1" presStyleLbl="sibTrans2D1" presStyleIdx="0" presStyleCnt="3"/>
      <dgm:spPr/>
      <dgm:t>
        <a:bodyPr/>
        <a:lstStyle/>
        <a:p>
          <a:endParaRPr lang="fr-FR"/>
        </a:p>
      </dgm:t>
    </dgm:pt>
    <dgm:pt modelId="{58A2F1F7-D4ED-482D-B10C-A7D2E311CE56}" type="pres">
      <dgm:prSet presAssocID="{2A37F30B-B6FD-40D5-9D51-4E47FC40A2E0}" presName="connector2" presStyleLbl="sibTrans2D1" presStyleIdx="1" presStyleCnt="3"/>
      <dgm:spPr/>
      <dgm:t>
        <a:bodyPr/>
        <a:lstStyle/>
        <a:p>
          <a:endParaRPr lang="fr-FR"/>
        </a:p>
      </dgm:t>
    </dgm:pt>
    <dgm:pt modelId="{8E67D9C0-3F79-4B81-AADA-3FAF607487EC}" type="pres">
      <dgm:prSet presAssocID="{CD4208E2-A10F-42B3-9B3B-CD0511CF7B9D}" presName="connector3" presStyleLbl="sibTrans2D1" presStyleIdx="2" presStyleCnt="3"/>
      <dgm:spPr/>
      <dgm:t>
        <a:bodyPr/>
        <a:lstStyle/>
        <a:p>
          <a:endParaRPr lang="fr-FR"/>
        </a:p>
      </dgm:t>
    </dgm:pt>
  </dgm:ptLst>
  <dgm:cxnLst>
    <dgm:cxn modelId="{F8C1BB00-B03D-4317-811B-3AB7E8A0884D}" type="presOf" srcId="{B903C45E-B3AA-4A9B-B3F3-BB6ED04B2EE1}" destId="{3CEE4FB5-D32A-4A59-BDBE-78476ADBF846}" srcOrd="0" destOrd="0" presId="urn:microsoft.com/office/officeart/2005/8/layout/gear1"/>
    <dgm:cxn modelId="{E0B5A6F8-A75A-4F13-A491-62EAEFA4AD83}" type="presOf" srcId="{F008814A-3CF8-4104-A74B-DCD5FE1A5342}" destId="{680DFA86-0F31-4617-A672-5A700831D5DF}" srcOrd="1" destOrd="0" presId="urn:microsoft.com/office/officeart/2005/8/layout/gear1"/>
    <dgm:cxn modelId="{CE5ED28D-C214-4557-A7D0-3326A7086737}" type="presOf" srcId="{688E8361-78F5-4C56-9F8F-13C5557D3C9E}" destId="{679A15ED-3A8F-41DE-A46C-D72DB0E9EE2C}" srcOrd="2" destOrd="0" presId="urn:microsoft.com/office/officeart/2005/8/layout/gear1"/>
    <dgm:cxn modelId="{6ACB193F-95A3-4729-A1F8-27B369847502}" type="presOf" srcId="{F008814A-3CF8-4104-A74B-DCD5FE1A5342}" destId="{FBAD8297-2C66-496A-AB52-5A648D2F3FAA}" srcOrd="2" destOrd="0" presId="urn:microsoft.com/office/officeart/2005/8/layout/gear1"/>
    <dgm:cxn modelId="{6C4AAFB1-A600-4746-A74C-66F3C088349D}" type="presOf" srcId="{D5014158-34FB-41EE-A8E6-35467A3DD42F}" destId="{B3D27F22-BCC8-45E8-854E-4EE46FB92879}" srcOrd="0" destOrd="0" presId="urn:microsoft.com/office/officeart/2005/8/layout/gear1"/>
    <dgm:cxn modelId="{A3C263F7-4617-4D79-9A29-BB0B9129E178}" type="presOf" srcId="{4C24C96A-D4C1-413F-A5F2-3508D2E39B98}" destId="{4F5E514B-A360-4F06-926F-1877AA39D046}" srcOrd="1" destOrd="0" presId="urn:microsoft.com/office/officeart/2005/8/layout/gear1"/>
    <dgm:cxn modelId="{FD8EAE97-0135-4D3E-A2F5-BF5F6984A7B2}" srcId="{B903C45E-B3AA-4A9B-B3F3-BB6ED04B2EE1}" destId="{F008814A-3CF8-4104-A74B-DCD5FE1A5342}" srcOrd="1" destOrd="0" parTransId="{BBDF9D80-D573-47C4-BEE0-AD08CA68AF3A}" sibTransId="{2A37F30B-B6FD-40D5-9D51-4E47FC40A2E0}"/>
    <dgm:cxn modelId="{715BDB67-3066-4028-9BF0-6A9DA9D4F062}" type="presOf" srcId="{688E8361-78F5-4C56-9F8F-13C5557D3C9E}" destId="{A561054C-B75E-4C4A-AEFC-D3F655684FEB}" srcOrd="1" destOrd="0" presId="urn:microsoft.com/office/officeart/2005/8/layout/gear1"/>
    <dgm:cxn modelId="{3C5D00FA-B997-46D7-9A90-40AEED289BF0}" type="presOf" srcId="{688E8361-78F5-4C56-9F8F-13C5557D3C9E}" destId="{F57CDF73-FD06-4CC3-9E4B-1E3271FC2E0E}" srcOrd="0" destOrd="0" presId="urn:microsoft.com/office/officeart/2005/8/layout/gear1"/>
    <dgm:cxn modelId="{CD557829-3075-4CE6-B010-558B58AC6A49}" type="presOf" srcId="{2A37F30B-B6FD-40D5-9D51-4E47FC40A2E0}" destId="{58A2F1F7-D4ED-482D-B10C-A7D2E311CE56}" srcOrd="0" destOrd="0" presId="urn:microsoft.com/office/officeart/2005/8/layout/gear1"/>
    <dgm:cxn modelId="{D8B54C9B-DC1B-42F8-B70F-5D9C825022CB}" type="presOf" srcId="{CD4208E2-A10F-42B3-9B3B-CD0511CF7B9D}" destId="{8E67D9C0-3F79-4B81-AADA-3FAF607487EC}" srcOrd="0" destOrd="0" presId="urn:microsoft.com/office/officeart/2005/8/layout/gear1"/>
    <dgm:cxn modelId="{CC096EBE-A0A5-43D3-AE77-D5E76BE0F474}" type="presOf" srcId="{4C24C96A-D4C1-413F-A5F2-3508D2E39B98}" destId="{D0F31CBC-1A77-42D9-8557-BA921F0C9C44}" srcOrd="3" destOrd="0" presId="urn:microsoft.com/office/officeart/2005/8/layout/gear1"/>
    <dgm:cxn modelId="{EBCA7543-8FFB-45F7-A021-4FDA86DD2BEC}" srcId="{B903C45E-B3AA-4A9B-B3F3-BB6ED04B2EE1}" destId="{4C24C96A-D4C1-413F-A5F2-3508D2E39B98}" srcOrd="2" destOrd="0" parTransId="{E56DEEC8-41CD-441E-86F2-2B2FA98D2BDB}" sibTransId="{CD4208E2-A10F-42B3-9B3B-CD0511CF7B9D}"/>
    <dgm:cxn modelId="{732A2B8D-985B-456B-9269-B8FC0318C7D5}" srcId="{B903C45E-B3AA-4A9B-B3F3-BB6ED04B2EE1}" destId="{688E8361-78F5-4C56-9F8F-13C5557D3C9E}" srcOrd="0" destOrd="0" parTransId="{501EEF97-30C8-4906-8441-A9D3369502DF}" sibTransId="{D5014158-34FB-41EE-A8E6-35467A3DD42F}"/>
    <dgm:cxn modelId="{4F5791A6-D3DC-4C5F-B13C-953D4BDC7D07}" type="presOf" srcId="{4C24C96A-D4C1-413F-A5F2-3508D2E39B98}" destId="{2576EC93-7B5F-4908-9028-459A0A36401A}" srcOrd="0" destOrd="0" presId="urn:microsoft.com/office/officeart/2005/8/layout/gear1"/>
    <dgm:cxn modelId="{386C1FB4-745D-438A-94A8-86D9CE80AEA1}" type="presOf" srcId="{F008814A-3CF8-4104-A74B-DCD5FE1A5342}" destId="{C5B2E780-E5ED-4AD6-A32D-5C4910F2FFB0}" srcOrd="0" destOrd="0" presId="urn:microsoft.com/office/officeart/2005/8/layout/gear1"/>
    <dgm:cxn modelId="{6C986FD6-F76F-4EFD-9A79-68B09103B9A9}" type="presOf" srcId="{4C24C96A-D4C1-413F-A5F2-3508D2E39B98}" destId="{5AE64581-579E-486B-913F-4CA44F937F68}" srcOrd="2" destOrd="0" presId="urn:microsoft.com/office/officeart/2005/8/layout/gear1"/>
    <dgm:cxn modelId="{8E2C7774-AAB2-4CA2-BD13-50F5F94948A2}" type="presParOf" srcId="{3CEE4FB5-D32A-4A59-BDBE-78476ADBF846}" destId="{F57CDF73-FD06-4CC3-9E4B-1E3271FC2E0E}" srcOrd="0" destOrd="0" presId="urn:microsoft.com/office/officeart/2005/8/layout/gear1"/>
    <dgm:cxn modelId="{DAB28A3C-B966-42C2-94DD-C3B1907E485E}" type="presParOf" srcId="{3CEE4FB5-D32A-4A59-BDBE-78476ADBF846}" destId="{A561054C-B75E-4C4A-AEFC-D3F655684FEB}" srcOrd="1" destOrd="0" presId="urn:microsoft.com/office/officeart/2005/8/layout/gear1"/>
    <dgm:cxn modelId="{D1732742-A8E9-498A-AE69-06382DF5BDAB}" type="presParOf" srcId="{3CEE4FB5-D32A-4A59-BDBE-78476ADBF846}" destId="{679A15ED-3A8F-41DE-A46C-D72DB0E9EE2C}" srcOrd="2" destOrd="0" presId="urn:microsoft.com/office/officeart/2005/8/layout/gear1"/>
    <dgm:cxn modelId="{A16BA3C9-B1B8-4455-BC26-A77427651D77}" type="presParOf" srcId="{3CEE4FB5-D32A-4A59-BDBE-78476ADBF846}" destId="{C5B2E780-E5ED-4AD6-A32D-5C4910F2FFB0}" srcOrd="3" destOrd="0" presId="urn:microsoft.com/office/officeart/2005/8/layout/gear1"/>
    <dgm:cxn modelId="{ABD7B258-E817-4EDF-83D4-8BD224CFF3AE}" type="presParOf" srcId="{3CEE4FB5-D32A-4A59-BDBE-78476ADBF846}" destId="{680DFA86-0F31-4617-A672-5A700831D5DF}" srcOrd="4" destOrd="0" presId="urn:microsoft.com/office/officeart/2005/8/layout/gear1"/>
    <dgm:cxn modelId="{1653044A-63DA-45E7-BDA3-E3AB0FA810C7}" type="presParOf" srcId="{3CEE4FB5-D32A-4A59-BDBE-78476ADBF846}" destId="{FBAD8297-2C66-496A-AB52-5A648D2F3FAA}" srcOrd="5" destOrd="0" presId="urn:microsoft.com/office/officeart/2005/8/layout/gear1"/>
    <dgm:cxn modelId="{133BD037-FA7E-406F-9499-BCF7AE3153CA}" type="presParOf" srcId="{3CEE4FB5-D32A-4A59-BDBE-78476ADBF846}" destId="{2576EC93-7B5F-4908-9028-459A0A36401A}" srcOrd="6" destOrd="0" presId="urn:microsoft.com/office/officeart/2005/8/layout/gear1"/>
    <dgm:cxn modelId="{E18CAB7E-57B0-4D5A-8028-76D96430EA93}" type="presParOf" srcId="{3CEE4FB5-D32A-4A59-BDBE-78476ADBF846}" destId="{4F5E514B-A360-4F06-926F-1877AA39D046}" srcOrd="7" destOrd="0" presId="urn:microsoft.com/office/officeart/2005/8/layout/gear1"/>
    <dgm:cxn modelId="{4B44DC17-85A1-487F-8356-6D249FE116BF}" type="presParOf" srcId="{3CEE4FB5-D32A-4A59-BDBE-78476ADBF846}" destId="{5AE64581-579E-486B-913F-4CA44F937F68}" srcOrd="8" destOrd="0" presId="urn:microsoft.com/office/officeart/2005/8/layout/gear1"/>
    <dgm:cxn modelId="{4603D6D6-0E55-44E3-8FC6-56958D85E4CB}" type="presParOf" srcId="{3CEE4FB5-D32A-4A59-BDBE-78476ADBF846}" destId="{D0F31CBC-1A77-42D9-8557-BA921F0C9C44}" srcOrd="9" destOrd="0" presId="urn:microsoft.com/office/officeart/2005/8/layout/gear1"/>
    <dgm:cxn modelId="{252FF56E-CD4B-4FAB-A34D-3E6F6759CBD3}" type="presParOf" srcId="{3CEE4FB5-D32A-4A59-BDBE-78476ADBF846}" destId="{B3D27F22-BCC8-45E8-854E-4EE46FB92879}" srcOrd="10" destOrd="0" presId="urn:microsoft.com/office/officeart/2005/8/layout/gear1"/>
    <dgm:cxn modelId="{09877A72-FF08-4C2E-8992-1531D8109E9E}" type="presParOf" srcId="{3CEE4FB5-D32A-4A59-BDBE-78476ADBF846}" destId="{58A2F1F7-D4ED-482D-B10C-A7D2E311CE56}" srcOrd="11" destOrd="0" presId="urn:microsoft.com/office/officeart/2005/8/layout/gear1"/>
    <dgm:cxn modelId="{A2C2E9AF-B5E0-47B9-AE22-83E4CF3E31B2}" type="presParOf" srcId="{3CEE4FB5-D32A-4A59-BDBE-78476ADBF846}" destId="{8E67D9C0-3F79-4B81-AADA-3FAF607487E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CDF73-FD06-4CC3-9E4B-1E3271FC2E0E}">
      <dsp:nvSpPr>
        <dsp:cNvPr id="0" name=""/>
        <dsp:cNvSpPr/>
      </dsp:nvSpPr>
      <dsp:spPr>
        <a:xfrm>
          <a:off x="3193643" y="2365528"/>
          <a:ext cx="2891201" cy="2891201"/>
        </a:xfrm>
        <a:prstGeom prst="gear9">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5"/>
        </a:lnRef>
        <a:fillRef idx="3">
          <a:schemeClr val="accent5"/>
        </a:fillRef>
        <a:effectRef idx="3">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PROGRAMMES</a:t>
          </a:r>
          <a:endParaRPr lang="fr-FR" sz="2000" b="1" kern="1200" dirty="0">
            <a:solidFill>
              <a:schemeClr val="tx1"/>
            </a:solidFill>
          </a:endParaRPr>
        </a:p>
      </dsp:txBody>
      <dsp:txXfrm>
        <a:off x="3774903" y="3042778"/>
        <a:ext cx="1728681" cy="1486137"/>
      </dsp:txXfrm>
    </dsp:sp>
    <dsp:sp modelId="{C5B2E780-E5ED-4AD6-A32D-5C4910F2FFB0}">
      <dsp:nvSpPr>
        <dsp:cNvPr id="0" name=""/>
        <dsp:cNvSpPr/>
      </dsp:nvSpPr>
      <dsp:spPr>
        <a:xfrm>
          <a:off x="1511489" y="1682153"/>
          <a:ext cx="2102692" cy="2102692"/>
        </a:xfrm>
        <a:prstGeom prst="gear6">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tx1"/>
              </a:solidFill>
            </a:rPr>
            <a:t>CYCLES</a:t>
          </a:r>
          <a:endParaRPr lang="fr-FR" sz="2400" b="1" kern="1200" dirty="0">
            <a:solidFill>
              <a:schemeClr val="tx1"/>
            </a:solidFill>
          </a:endParaRPr>
        </a:p>
      </dsp:txBody>
      <dsp:txXfrm>
        <a:off x="2040848" y="2214711"/>
        <a:ext cx="1043974" cy="1037576"/>
      </dsp:txXfrm>
    </dsp:sp>
    <dsp:sp modelId="{2576EC93-7B5F-4908-9028-459A0A36401A}">
      <dsp:nvSpPr>
        <dsp:cNvPr id="0" name=""/>
        <dsp:cNvSpPr/>
      </dsp:nvSpPr>
      <dsp:spPr>
        <a:xfrm rot="20700000">
          <a:off x="2689212" y="231510"/>
          <a:ext cx="2060208" cy="2060208"/>
        </a:xfrm>
        <a:prstGeom prst="gear6">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tx1"/>
              </a:solidFill>
            </a:rPr>
            <a:t>SOCLE</a:t>
          </a:r>
          <a:endParaRPr lang="fr-FR" sz="2400" b="1" kern="1200" dirty="0">
            <a:solidFill>
              <a:schemeClr val="tx1"/>
            </a:solidFill>
          </a:endParaRPr>
        </a:p>
      </dsp:txBody>
      <dsp:txXfrm rot="-20700000">
        <a:off x="3141076" y="683374"/>
        <a:ext cx="1156480" cy="1156480"/>
      </dsp:txXfrm>
    </dsp:sp>
    <dsp:sp modelId="{B3D27F22-BCC8-45E8-854E-4EE46FB92879}">
      <dsp:nvSpPr>
        <dsp:cNvPr id="0" name=""/>
        <dsp:cNvSpPr/>
      </dsp:nvSpPr>
      <dsp:spPr>
        <a:xfrm>
          <a:off x="2983168" y="1922485"/>
          <a:ext cx="3700737" cy="3700737"/>
        </a:xfrm>
        <a:prstGeom prst="circularArrow">
          <a:avLst>
            <a:gd name="adj1" fmla="val 4687"/>
            <a:gd name="adj2" fmla="val 299029"/>
            <a:gd name="adj3" fmla="val 2536798"/>
            <a:gd name="adj4" fmla="val 15817526"/>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A2F1F7-D4ED-482D-B10C-A7D2E311CE56}">
      <dsp:nvSpPr>
        <dsp:cNvPr id="0" name=""/>
        <dsp:cNvSpPr/>
      </dsp:nvSpPr>
      <dsp:spPr>
        <a:xfrm>
          <a:off x="1139107" y="1212347"/>
          <a:ext cx="2688817" cy="2688817"/>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67D9C0-3F79-4B81-AADA-3FAF607487EC}">
      <dsp:nvSpPr>
        <dsp:cNvPr id="0" name=""/>
        <dsp:cNvSpPr/>
      </dsp:nvSpPr>
      <dsp:spPr>
        <a:xfrm>
          <a:off x="2212664" y="-224311"/>
          <a:ext cx="2899086" cy="2899086"/>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8490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84902"/>
          </a:xfrm>
          <a:prstGeom prst="rect">
            <a:avLst/>
          </a:prstGeom>
        </p:spPr>
        <p:txBody>
          <a:bodyPr vert="horz" lIns="91440" tIns="45720" rIns="91440" bIns="45720" rtlCol="0"/>
          <a:lstStyle>
            <a:lvl1pPr algn="r">
              <a:defRPr sz="1200"/>
            </a:lvl1pPr>
          </a:lstStyle>
          <a:p>
            <a:fld id="{6F560A8E-0DAA-4B6E-8957-AEF7791FCCB1}" type="datetimeFigureOut">
              <a:rPr lang="fr-FR" smtClean="0"/>
              <a:t>21/01/2016</a:t>
            </a:fld>
            <a:endParaRPr lang="fr-FR" dirty="0"/>
          </a:p>
        </p:txBody>
      </p:sp>
      <p:sp>
        <p:nvSpPr>
          <p:cNvPr id="4" name="Espace réservé du pied de page 3"/>
          <p:cNvSpPr>
            <a:spLocks noGrp="1"/>
          </p:cNvSpPr>
          <p:nvPr>
            <p:ph type="ftr" sz="quarter" idx="2"/>
          </p:nvPr>
        </p:nvSpPr>
        <p:spPr>
          <a:xfrm>
            <a:off x="0" y="9211453"/>
            <a:ext cx="2971800" cy="484902"/>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9211453"/>
            <a:ext cx="2971800" cy="484902"/>
          </a:xfrm>
          <a:prstGeom prst="rect">
            <a:avLst/>
          </a:prstGeom>
        </p:spPr>
        <p:txBody>
          <a:bodyPr vert="horz" lIns="91440" tIns="45720" rIns="91440" bIns="45720" rtlCol="0" anchor="b"/>
          <a:lstStyle>
            <a:lvl1pPr algn="r">
              <a:defRPr sz="1200"/>
            </a:lvl1pPr>
          </a:lstStyle>
          <a:p>
            <a:fld id="{B54B7606-6473-4FAE-B5E4-88A14E5F08F7}" type="slidenum">
              <a:rPr lang="fr-FR" smtClean="0"/>
              <a:t>‹N°›</a:t>
            </a:fld>
            <a:endParaRPr lang="fr-FR" dirty="0"/>
          </a:p>
        </p:txBody>
      </p:sp>
    </p:spTree>
    <p:extLst>
      <p:ext uri="{BB962C8B-B14F-4D97-AF65-F5344CB8AC3E}">
        <p14:creationId xmlns:p14="http://schemas.microsoft.com/office/powerpoint/2010/main" val="176290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8490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84902"/>
          </a:xfrm>
          <a:prstGeom prst="rect">
            <a:avLst/>
          </a:prstGeom>
        </p:spPr>
        <p:txBody>
          <a:bodyPr vert="horz" lIns="91440" tIns="45720" rIns="91440" bIns="45720" rtlCol="0"/>
          <a:lstStyle>
            <a:lvl1pPr algn="r">
              <a:defRPr sz="1200"/>
            </a:lvl1pPr>
          </a:lstStyle>
          <a:p>
            <a:fld id="{9370A22D-8AB3-4A48-B583-19B8D4ED1A73}" type="datetimeFigureOut">
              <a:rPr lang="fr-FR" smtClean="0"/>
              <a:t>21/01/2016</a:t>
            </a:fld>
            <a:endParaRPr lang="fr-FR" dirty="0"/>
          </a:p>
        </p:txBody>
      </p:sp>
      <p:sp>
        <p:nvSpPr>
          <p:cNvPr id="4" name="Espace réservé de l'image des diapositives 3"/>
          <p:cNvSpPr>
            <a:spLocks noGrp="1" noRot="1" noChangeAspect="1"/>
          </p:cNvSpPr>
          <p:nvPr>
            <p:ph type="sldImg" idx="2"/>
          </p:nvPr>
        </p:nvSpPr>
        <p:spPr>
          <a:xfrm>
            <a:off x="1004888" y="727075"/>
            <a:ext cx="4848225" cy="36369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606568"/>
            <a:ext cx="5486400" cy="436411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211453"/>
            <a:ext cx="2971800" cy="48490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9211453"/>
            <a:ext cx="2971800" cy="484902"/>
          </a:xfrm>
          <a:prstGeom prst="rect">
            <a:avLst/>
          </a:prstGeom>
        </p:spPr>
        <p:txBody>
          <a:bodyPr vert="horz" lIns="91440" tIns="45720" rIns="91440" bIns="45720" rtlCol="0" anchor="b"/>
          <a:lstStyle>
            <a:lvl1pPr algn="r">
              <a:defRPr sz="1200"/>
            </a:lvl1pPr>
          </a:lstStyle>
          <a:p>
            <a:fld id="{CB353177-9D7C-4A4A-84C2-B5E8EF698D69}" type="slidenum">
              <a:rPr lang="fr-FR" smtClean="0"/>
              <a:t>‹N°›</a:t>
            </a:fld>
            <a:endParaRPr lang="fr-FR" dirty="0"/>
          </a:p>
        </p:txBody>
      </p:sp>
    </p:spTree>
    <p:extLst>
      <p:ext uri="{BB962C8B-B14F-4D97-AF65-F5344CB8AC3E}">
        <p14:creationId xmlns:p14="http://schemas.microsoft.com/office/powerpoint/2010/main" val="164877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socle, les cycles et enfin les programmes</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1</a:t>
            </a:fld>
            <a:endParaRPr lang="fr-FR" dirty="0"/>
          </a:p>
        </p:txBody>
      </p:sp>
    </p:spTree>
    <p:extLst>
      <p:ext uri="{BB962C8B-B14F-4D97-AF65-F5344CB8AC3E}">
        <p14:creationId xmlns:p14="http://schemas.microsoft.com/office/powerpoint/2010/main" val="298762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domaine D5</a:t>
            </a:r>
          </a:p>
          <a:p>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10</a:t>
            </a:fld>
            <a:endParaRPr lang="fr-FR" dirty="0"/>
          </a:p>
        </p:txBody>
      </p:sp>
    </p:spTree>
    <p:extLst>
      <p:ext uri="{BB962C8B-B14F-4D97-AF65-F5344CB8AC3E}">
        <p14:creationId xmlns:p14="http://schemas.microsoft.com/office/powerpoint/2010/main" val="4041505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cycles successifs participent tous à l’acquisition du socle de connaissances, de compétences et de culture</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11</a:t>
            </a:fld>
            <a:endParaRPr lang="fr-FR" dirty="0"/>
          </a:p>
        </p:txBody>
      </p:sp>
    </p:spTree>
    <p:extLst>
      <p:ext uri="{BB962C8B-B14F-4D97-AF65-F5344CB8AC3E}">
        <p14:creationId xmlns:p14="http://schemas.microsoft.com/office/powerpoint/2010/main" val="2199024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programmes</a:t>
            </a:r>
            <a:r>
              <a:rPr lang="fr-FR" baseline="0" dirty="0" smtClean="0"/>
              <a:t> sont établis pour un cycle de formation</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12</a:t>
            </a:fld>
            <a:endParaRPr lang="fr-FR" dirty="0"/>
          </a:p>
        </p:txBody>
      </p:sp>
    </p:spTree>
    <p:extLst>
      <p:ext uri="{BB962C8B-B14F-4D97-AF65-F5344CB8AC3E}">
        <p14:creationId xmlns:p14="http://schemas.microsoft.com/office/powerpoint/2010/main" val="170909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L’organisation d’ un programme de cycle,</a:t>
            </a:r>
            <a:r>
              <a:rPr lang="fr-FR" baseline="0" dirty="0" smtClean="0"/>
              <a:t> le cycle 4 pour exemple</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13</a:t>
            </a:fld>
            <a:endParaRPr lang="fr-FR" dirty="0"/>
          </a:p>
        </p:txBody>
      </p:sp>
    </p:spTree>
    <p:extLst>
      <p:ext uri="{BB962C8B-B14F-4D97-AF65-F5344CB8AC3E}">
        <p14:creationId xmlns:p14="http://schemas.microsoft.com/office/powerpoint/2010/main" val="170909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L’organisation du socle en cinq domaines</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2</a:t>
            </a:fld>
            <a:endParaRPr lang="fr-FR" dirty="0"/>
          </a:p>
        </p:txBody>
      </p:sp>
    </p:spTree>
    <p:extLst>
      <p:ext uri="{BB962C8B-B14F-4D97-AF65-F5344CB8AC3E}">
        <p14:creationId xmlns:p14="http://schemas.microsoft.com/office/powerpoint/2010/main" val="248442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Quelques points spécifiques du nouveau socle au regard de l’ancien</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3</a:t>
            </a:fld>
            <a:endParaRPr lang="fr-FR" dirty="0"/>
          </a:p>
        </p:txBody>
      </p:sp>
    </p:spTree>
    <p:extLst>
      <p:ext uri="{BB962C8B-B14F-4D97-AF65-F5344CB8AC3E}">
        <p14:creationId xmlns:p14="http://schemas.microsoft.com/office/powerpoint/2010/main" val="146708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domaine D1 et la</a:t>
            </a:r>
            <a:r>
              <a:rPr lang="fr-FR" baseline="0" dirty="0" smtClean="0"/>
              <a:t> structure générale : Domaine, objectifs, principes….</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4</a:t>
            </a:fld>
            <a:endParaRPr lang="fr-FR" dirty="0"/>
          </a:p>
        </p:txBody>
      </p:sp>
    </p:spTree>
    <p:extLst>
      <p:ext uri="{BB962C8B-B14F-4D97-AF65-F5344CB8AC3E}">
        <p14:creationId xmlns:p14="http://schemas.microsoft.com/office/powerpoint/2010/main" val="135101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exemple de déclinaison : Domaine,</a:t>
            </a:r>
            <a:r>
              <a:rPr lang="fr-FR" baseline="0" dirty="0" smtClean="0"/>
              <a:t> objectif et opérationnalisation ou résultats attendus…</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5</a:t>
            </a:fld>
            <a:endParaRPr lang="fr-FR" dirty="0"/>
          </a:p>
        </p:txBody>
      </p:sp>
    </p:spTree>
    <p:extLst>
      <p:ext uri="{BB962C8B-B14F-4D97-AF65-F5344CB8AC3E}">
        <p14:creationId xmlns:p14="http://schemas.microsoft.com/office/powerpoint/2010/main" val="358118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domaine D2</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6</a:t>
            </a:fld>
            <a:endParaRPr lang="fr-FR" dirty="0"/>
          </a:p>
        </p:txBody>
      </p:sp>
    </p:spTree>
    <p:extLst>
      <p:ext uri="{BB962C8B-B14F-4D97-AF65-F5344CB8AC3E}">
        <p14:creationId xmlns:p14="http://schemas.microsoft.com/office/powerpoint/2010/main" val="286123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exemple en transversalité</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7</a:t>
            </a:fld>
            <a:endParaRPr lang="fr-FR" dirty="0"/>
          </a:p>
        </p:txBody>
      </p:sp>
    </p:spTree>
    <p:extLst>
      <p:ext uri="{BB962C8B-B14F-4D97-AF65-F5344CB8AC3E}">
        <p14:creationId xmlns:p14="http://schemas.microsoft.com/office/powerpoint/2010/main" val="408229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domaine D3</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8</a:t>
            </a:fld>
            <a:endParaRPr lang="fr-FR" dirty="0"/>
          </a:p>
        </p:txBody>
      </p:sp>
    </p:spTree>
    <p:extLst>
      <p:ext uri="{BB962C8B-B14F-4D97-AF65-F5344CB8AC3E}">
        <p14:creationId xmlns:p14="http://schemas.microsoft.com/office/powerpoint/2010/main" val="411962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domaine D4</a:t>
            </a:r>
          </a:p>
          <a:p>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t>9</a:t>
            </a:fld>
            <a:endParaRPr lang="fr-FR" dirty="0"/>
          </a:p>
        </p:txBody>
      </p:sp>
    </p:spTree>
    <p:extLst>
      <p:ext uri="{BB962C8B-B14F-4D97-AF65-F5344CB8AC3E}">
        <p14:creationId xmlns:p14="http://schemas.microsoft.com/office/powerpoint/2010/main" val="86982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7B9A645-48E8-43A6-A61B-26BEC4277906}" type="datetimeFigureOut">
              <a:rPr lang="fr-FR" smtClean="0"/>
              <a:t>21/01/2016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8D70BA-72CD-4F14-A79C-FE26BC2E5F28}" type="slidenum">
              <a:rPr lang="fr-FR" smtClean="0"/>
              <a:t>‹N°›</a:t>
            </a:fld>
            <a:endParaRPr lang="fr-FR" dirty="0"/>
          </a:p>
        </p:txBody>
      </p:sp>
    </p:spTree>
    <p:extLst>
      <p:ext uri="{BB962C8B-B14F-4D97-AF65-F5344CB8AC3E}">
        <p14:creationId xmlns:p14="http://schemas.microsoft.com/office/powerpoint/2010/main" val="3957167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B9A645-48E8-43A6-A61B-26BEC4277906}" type="datetimeFigureOut">
              <a:rPr lang="fr-FR" smtClean="0"/>
              <a:t>21/01/2016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8D70BA-72CD-4F14-A79C-FE26BC2E5F28}" type="slidenum">
              <a:rPr lang="fr-FR" smtClean="0"/>
              <a:t>‹N°›</a:t>
            </a:fld>
            <a:endParaRPr lang="fr-FR" dirty="0"/>
          </a:p>
        </p:txBody>
      </p:sp>
    </p:spTree>
    <p:extLst>
      <p:ext uri="{BB962C8B-B14F-4D97-AF65-F5344CB8AC3E}">
        <p14:creationId xmlns:p14="http://schemas.microsoft.com/office/powerpoint/2010/main" val="43160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B9A645-48E8-43A6-A61B-26BEC4277906}" type="datetimeFigureOut">
              <a:rPr lang="fr-FR" smtClean="0"/>
              <a:t>21/01/2016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8D70BA-72CD-4F14-A79C-FE26BC2E5F28}" type="slidenum">
              <a:rPr lang="fr-FR" smtClean="0"/>
              <a:t>‹N°›</a:t>
            </a:fld>
            <a:endParaRPr lang="fr-FR" dirty="0"/>
          </a:p>
        </p:txBody>
      </p:sp>
    </p:spTree>
    <p:extLst>
      <p:ext uri="{BB962C8B-B14F-4D97-AF65-F5344CB8AC3E}">
        <p14:creationId xmlns:p14="http://schemas.microsoft.com/office/powerpoint/2010/main" val="344064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B9A645-48E8-43A6-A61B-26BEC4277906}" type="datetimeFigureOut">
              <a:rPr lang="fr-FR" smtClean="0"/>
              <a:t>21/01/2016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8D70BA-72CD-4F14-A79C-FE26BC2E5F28}" type="slidenum">
              <a:rPr lang="fr-FR" smtClean="0"/>
              <a:t>‹N°›</a:t>
            </a:fld>
            <a:endParaRPr lang="fr-FR" dirty="0"/>
          </a:p>
        </p:txBody>
      </p:sp>
    </p:spTree>
    <p:extLst>
      <p:ext uri="{BB962C8B-B14F-4D97-AF65-F5344CB8AC3E}">
        <p14:creationId xmlns:p14="http://schemas.microsoft.com/office/powerpoint/2010/main" val="186588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7B9A645-48E8-43A6-A61B-26BEC4277906}" type="datetimeFigureOut">
              <a:rPr lang="fr-FR" smtClean="0"/>
              <a:t>21/01/2016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8D70BA-72CD-4F14-A79C-FE26BC2E5F28}" type="slidenum">
              <a:rPr lang="fr-FR" smtClean="0"/>
              <a:t>‹N°›</a:t>
            </a:fld>
            <a:endParaRPr lang="fr-FR" dirty="0"/>
          </a:p>
        </p:txBody>
      </p:sp>
    </p:spTree>
    <p:extLst>
      <p:ext uri="{BB962C8B-B14F-4D97-AF65-F5344CB8AC3E}">
        <p14:creationId xmlns:p14="http://schemas.microsoft.com/office/powerpoint/2010/main" val="306656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7B9A645-48E8-43A6-A61B-26BEC4277906}" type="datetimeFigureOut">
              <a:rPr lang="fr-FR" smtClean="0"/>
              <a:t>21/01/2016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68D70BA-72CD-4F14-A79C-FE26BC2E5F28}" type="slidenum">
              <a:rPr lang="fr-FR" smtClean="0"/>
              <a:t>‹N°›</a:t>
            </a:fld>
            <a:endParaRPr lang="fr-FR" dirty="0"/>
          </a:p>
        </p:txBody>
      </p:sp>
    </p:spTree>
    <p:extLst>
      <p:ext uri="{BB962C8B-B14F-4D97-AF65-F5344CB8AC3E}">
        <p14:creationId xmlns:p14="http://schemas.microsoft.com/office/powerpoint/2010/main" val="277091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7B9A645-48E8-43A6-A61B-26BEC4277906}" type="datetimeFigureOut">
              <a:rPr lang="fr-FR" smtClean="0"/>
              <a:t>21/01/2016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68D70BA-72CD-4F14-A79C-FE26BC2E5F28}" type="slidenum">
              <a:rPr lang="fr-FR" smtClean="0"/>
              <a:t>‹N°›</a:t>
            </a:fld>
            <a:endParaRPr lang="fr-FR" dirty="0"/>
          </a:p>
        </p:txBody>
      </p:sp>
    </p:spTree>
    <p:extLst>
      <p:ext uri="{BB962C8B-B14F-4D97-AF65-F5344CB8AC3E}">
        <p14:creationId xmlns:p14="http://schemas.microsoft.com/office/powerpoint/2010/main" val="7419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7B9A645-48E8-43A6-A61B-26BEC4277906}" type="datetimeFigureOut">
              <a:rPr lang="fr-FR" smtClean="0"/>
              <a:t>21/01/2016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68D70BA-72CD-4F14-A79C-FE26BC2E5F28}" type="slidenum">
              <a:rPr lang="fr-FR" smtClean="0"/>
              <a:t>‹N°›</a:t>
            </a:fld>
            <a:endParaRPr lang="fr-FR" dirty="0"/>
          </a:p>
        </p:txBody>
      </p:sp>
    </p:spTree>
    <p:extLst>
      <p:ext uri="{BB962C8B-B14F-4D97-AF65-F5344CB8AC3E}">
        <p14:creationId xmlns:p14="http://schemas.microsoft.com/office/powerpoint/2010/main" val="104760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B9A645-48E8-43A6-A61B-26BEC4277906}" type="datetimeFigureOut">
              <a:rPr lang="fr-FR" smtClean="0"/>
              <a:t>21/01/2016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68D70BA-72CD-4F14-A79C-FE26BC2E5F28}" type="slidenum">
              <a:rPr lang="fr-FR" smtClean="0"/>
              <a:t>‹N°›</a:t>
            </a:fld>
            <a:endParaRPr lang="fr-FR" dirty="0"/>
          </a:p>
        </p:txBody>
      </p:sp>
    </p:spTree>
    <p:extLst>
      <p:ext uri="{BB962C8B-B14F-4D97-AF65-F5344CB8AC3E}">
        <p14:creationId xmlns:p14="http://schemas.microsoft.com/office/powerpoint/2010/main" val="330237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7B9A645-48E8-43A6-A61B-26BEC4277906}" type="datetimeFigureOut">
              <a:rPr lang="fr-FR" smtClean="0"/>
              <a:t>21/01/2016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68D70BA-72CD-4F14-A79C-FE26BC2E5F28}" type="slidenum">
              <a:rPr lang="fr-FR" smtClean="0"/>
              <a:t>‹N°›</a:t>
            </a:fld>
            <a:endParaRPr lang="fr-FR" dirty="0"/>
          </a:p>
        </p:txBody>
      </p:sp>
    </p:spTree>
    <p:extLst>
      <p:ext uri="{BB962C8B-B14F-4D97-AF65-F5344CB8AC3E}">
        <p14:creationId xmlns:p14="http://schemas.microsoft.com/office/powerpoint/2010/main" val="216086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7B9A645-48E8-43A6-A61B-26BEC4277906}" type="datetimeFigureOut">
              <a:rPr lang="fr-FR" smtClean="0"/>
              <a:t>21/01/2016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68D70BA-72CD-4F14-A79C-FE26BC2E5F28}" type="slidenum">
              <a:rPr lang="fr-FR" smtClean="0"/>
              <a:t>‹N°›</a:t>
            </a:fld>
            <a:endParaRPr lang="fr-FR" dirty="0"/>
          </a:p>
        </p:txBody>
      </p:sp>
    </p:spTree>
    <p:extLst>
      <p:ext uri="{BB962C8B-B14F-4D97-AF65-F5344CB8AC3E}">
        <p14:creationId xmlns:p14="http://schemas.microsoft.com/office/powerpoint/2010/main" val="300384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9A645-48E8-43A6-A61B-26BEC4277906}" type="datetimeFigureOut">
              <a:rPr lang="fr-FR" smtClean="0"/>
              <a:t>21/01/2016</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D70BA-72CD-4F14-A79C-FE26BC2E5F28}" type="slidenum">
              <a:rPr lang="fr-FR" smtClean="0"/>
              <a:t>‹N°›</a:t>
            </a:fld>
            <a:endParaRPr lang="fr-FR" dirty="0"/>
          </a:p>
        </p:txBody>
      </p:sp>
    </p:spTree>
    <p:extLst>
      <p:ext uri="{BB962C8B-B14F-4D97-AF65-F5344CB8AC3E}">
        <p14:creationId xmlns:p14="http://schemas.microsoft.com/office/powerpoint/2010/main" val="1372613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file:///C:\Users\egazeau\Documents\Actualit&#233;s%20formation\R&#233;forme%20du%20coll&#232;ge%20+%20socle\Textes%20de%20ref&#233;rence\DP-Evaluation-des-eleves-du-CP-a-la-troisieme-Livret-scolaire_477280.pdf" TargetMode="External"/><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hyperlink" Target="file:///C:\Users\egazeau\Documents\Actualit&#233;s%20formation\R&#233;forme%20du%20coll&#232;ge%20+%20socle\Textes%20de%20ref&#233;rence\DP-Evaluation-des-eleves-du-CP-a-la-troisieme-Livret-scolaire_477280.pdf" TargetMode="Externa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968911498"/>
              </p:ext>
            </p:extLst>
          </p:nvPr>
        </p:nvGraphicFramePr>
        <p:xfrm>
          <a:off x="-684705" y="1268700"/>
          <a:ext cx="6912960" cy="5256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467430" y="692620"/>
            <a:ext cx="2304345" cy="369332"/>
          </a:xfrm>
          <a:prstGeom prst="rect">
            <a:avLst/>
          </a:prstGeom>
          <a:noFill/>
        </p:spPr>
        <p:txBody>
          <a:bodyPr wrap="square" rtlCol="0">
            <a:spAutoFit/>
          </a:bodyPr>
          <a:lstStyle/>
          <a:p>
            <a:r>
              <a:rPr lang="fr-FR" dirty="0" smtClean="0"/>
              <a:t> </a:t>
            </a:r>
            <a:endParaRPr lang="fr-FR" dirty="0"/>
          </a:p>
        </p:txBody>
      </p:sp>
      <p:sp>
        <p:nvSpPr>
          <p:cNvPr id="8" name="ZoneTexte 7"/>
          <p:cNvSpPr txBox="1"/>
          <p:nvPr/>
        </p:nvSpPr>
        <p:spPr>
          <a:xfrm>
            <a:off x="3563860" y="532444"/>
            <a:ext cx="504070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800" b="1" dirty="0" smtClean="0"/>
              <a:t>La relation programme - socle</a:t>
            </a:r>
            <a:endParaRPr lang="fr-FR" sz="2800" b="1" dirty="0"/>
          </a:p>
        </p:txBody>
      </p:sp>
      <p:sp>
        <p:nvSpPr>
          <p:cNvPr id="9" name="ZoneTexte 8"/>
          <p:cNvSpPr txBox="1"/>
          <p:nvPr/>
        </p:nvSpPr>
        <p:spPr>
          <a:xfrm>
            <a:off x="4644010" y="2188267"/>
            <a:ext cx="396055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400" b="1" dirty="0" smtClean="0"/>
              <a:t>Enseignement général et professionnel adapté</a:t>
            </a:r>
            <a:endParaRPr lang="fr-FR" sz="2400" b="1" dirty="0"/>
          </a:p>
        </p:txBody>
      </p:sp>
    </p:spTree>
    <p:extLst>
      <p:ext uri="{BB962C8B-B14F-4D97-AF65-F5344CB8AC3E}">
        <p14:creationId xmlns:p14="http://schemas.microsoft.com/office/powerpoint/2010/main" val="1085457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D5</a:t>
            </a:r>
            <a:endParaRPr lang="fr-FR" sz="1200" dirty="0">
              <a:effectLst/>
              <a:latin typeface="Arial"/>
              <a:ea typeface="MS Mincho"/>
              <a:cs typeface="Times New Roman"/>
            </a:endParaRPr>
          </a:p>
        </p:txBody>
      </p:sp>
      <p:sp>
        <p:nvSpPr>
          <p:cNvPr id="7" name="Rectangle à coins arrondis 6"/>
          <p:cNvSpPr/>
          <p:nvPr/>
        </p:nvSpPr>
        <p:spPr>
          <a:xfrm>
            <a:off x="1331550" y="215773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a:t>
            </a:r>
            <a:r>
              <a:rPr lang="fr-FR" sz="1400" b="1" dirty="0" smtClean="0">
                <a:latin typeface="Arial"/>
                <a:ea typeface="MS Mincho"/>
                <a:cs typeface="Times New Roman"/>
              </a:rPr>
              <a:t>L’espace et le temps</a:t>
            </a:r>
            <a:r>
              <a:rPr lang="fr-FR" sz="1400" b="1" dirty="0" smtClean="0">
                <a:effectLst/>
                <a:latin typeface="Arial"/>
                <a:ea typeface="MS Mincho"/>
                <a:cs typeface="Times New Roman"/>
              </a:rPr>
              <a:t> </a:t>
            </a:r>
            <a:endParaRPr lang="fr-FR" sz="1400" dirty="0">
              <a:effectLst/>
              <a:latin typeface="Arial"/>
              <a:ea typeface="MS Mincho"/>
              <a:cs typeface="Times New Roman"/>
            </a:endParaRPr>
          </a:p>
        </p:txBody>
      </p:sp>
      <p:sp>
        <p:nvSpPr>
          <p:cNvPr id="8" name="Rectangle à coins arrondis 7"/>
          <p:cNvSpPr/>
          <p:nvPr/>
        </p:nvSpPr>
        <p:spPr>
          <a:xfrm>
            <a:off x="1331550" y="3150760"/>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Organisations et représentations du monde</a:t>
            </a:r>
            <a:endParaRPr lang="fr-FR" sz="1400" dirty="0">
              <a:effectLst/>
              <a:latin typeface="Arial"/>
              <a:ea typeface="MS Mincho"/>
              <a:cs typeface="Times New Roman"/>
            </a:endParaRPr>
          </a:p>
        </p:txBody>
      </p:sp>
      <p:sp>
        <p:nvSpPr>
          <p:cNvPr id="9" name="Rectangle à coins arrondis 8"/>
          <p:cNvSpPr/>
          <p:nvPr/>
        </p:nvSpPr>
        <p:spPr>
          <a:xfrm>
            <a:off x="1331913" y="4216470"/>
            <a:ext cx="7149137"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a:t>
            </a:r>
            <a:r>
              <a:rPr lang="fr-FR" sz="1400" b="1" dirty="0" smtClean="0">
                <a:effectLst/>
                <a:latin typeface="Arial"/>
                <a:ea typeface="MS Mincho"/>
                <a:cs typeface="Times New Roman"/>
              </a:rPr>
              <a:t>:  Invention, élaboration, production</a:t>
            </a:r>
            <a:endParaRPr lang="fr-FR" sz="1400" dirty="0">
              <a:effectLst/>
              <a:latin typeface="Arial"/>
              <a:ea typeface="MS Mincho"/>
              <a:cs typeface="Times New Roman"/>
            </a:endParaRP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Les représentations du monde et de l’activité humaine</a:t>
            </a:r>
            <a:endParaRPr lang="fr-FR" sz="17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Tree>
    <p:extLst>
      <p:ext uri="{BB962C8B-B14F-4D97-AF65-F5344CB8AC3E}">
        <p14:creationId xmlns:p14="http://schemas.microsoft.com/office/powerpoint/2010/main" val="4629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1+#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7000"/>
                            </p:stCondLst>
                            <p:childTnLst>
                              <p:par>
                                <p:cTn id="33" presetID="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2000" fill="hold"/>
                                        <p:tgtEl>
                                          <p:spTgt spid="7"/>
                                        </p:tgtEl>
                                        <p:attrNameLst>
                                          <p:attrName>ppt_x</p:attrName>
                                        </p:attrNameLst>
                                      </p:cBhvr>
                                      <p:tavLst>
                                        <p:tav tm="0">
                                          <p:val>
                                            <p:strVal val="#ppt_x"/>
                                          </p:val>
                                        </p:tav>
                                        <p:tav tm="100000">
                                          <p:val>
                                            <p:strVal val="#ppt_x"/>
                                          </p:val>
                                        </p:tav>
                                      </p:tavLst>
                                    </p:anim>
                                    <p:anim calcmode="lin" valueType="num">
                                      <p:cBhvr additive="base">
                                        <p:cTn id="36" dur="20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9000"/>
                            </p:stCondLst>
                            <p:childTnLst>
                              <p:par>
                                <p:cTn id="38" presetID="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2000" fill="hold"/>
                                        <p:tgtEl>
                                          <p:spTgt spid="8"/>
                                        </p:tgtEl>
                                        <p:attrNameLst>
                                          <p:attrName>ppt_x</p:attrName>
                                        </p:attrNameLst>
                                      </p:cBhvr>
                                      <p:tavLst>
                                        <p:tav tm="0">
                                          <p:val>
                                            <p:strVal val="#ppt_x"/>
                                          </p:val>
                                        </p:tav>
                                        <p:tav tm="100000">
                                          <p:val>
                                            <p:strVal val="#ppt_x"/>
                                          </p:val>
                                        </p:tav>
                                      </p:tavLst>
                                    </p:anim>
                                    <p:anim calcmode="lin" valueType="num">
                                      <p:cBhvr additive="base">
                                        <p:cTn id="41" dur="200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110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2000" fill="hold"/>
                                        <p:tgtEl>
                                          <p:spTgt spid="9"/>
                                        </p:tgtEl>
                                        <p:attrNameLst>
                                          <p:attrName>ppt_x</p:attrName>
                                        </p:attrNameLst>
                                      </p:cBhvr>
                                      <p:tavLst>
                                        <p:tav tm="0">
                                          <p:val>
                                            <p:strVal val="#ppt_x"/>
                                          </p:val>
                                        </p:tav>
                                        <p:tav tm="100000">
                                          <p:val>
                                            <p:strVal val="#ppt_x"/>
                                          </p:val>
                                        </p:tav>
                                      </p:tavLst>
                                    </p:anim>
                                    <p:anim calcmode="lin" valueType="num">
                                      <p:cBhvr additive="base">
                                        <p:cTn id="4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4"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51618" y="3333107"/>
            <a:ext cx="2074849" cy="108015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Cycle 1</a:t>
            </a:r>
          </a:p>
          <a:p>
            <a:pPr algn="ctr"/>
            <a:r>
              <a:rPr lang="fr-FR" b="1" dirty="0"/>
              <a:t>Apprentissages</a:t>
            </a:r>
          </a:p>
          <a:p>
            <a:pPr algn="ctr"/>
            <a:r>
              <a:rPr lang="fr-FR" b="1" dirty="0"/>
              <a:t>premiers</a:t>
            </a:r>
            <a:endParaRPr lang="fr-FR" dirty="0"/>
          </a:p>
        </p:txBody>
      </p:sp>
      <p:sp>
        <p:nvSpPr>
          <p:cNvPr id="3" name="Rectangle à coins arrondis 2"/>
          <p:cNvSpPr/>
          <p:nvPr/>
        </p:nvSpPr>
        <p:spPr>
          <a:xfrm>
            <a:off x="2482476" y="3101815"/>
            <a:ext cx="2021129" cy="10801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Cycle 2</a:t>
            </a:r>
          </a:p>
          <a:p>
            <a:pPr algn="ctr"/>
            <a:r>
              <a:rPr lang="fr-FR" b="1" dirty="0"/>
              <a:t>Apprentissages</a:t>
            </a:r>
          </a:p>
          <a:p>
            <a:pPr algn="ctr"/>
            <a:r>
              <a:rPr lang="fr-FR" b="1" dirty="0" smtClean="0"/>
              <a:t>fondamentaux</a:t>
            </a:r>
            <a:endParaRPr lang="fr-FR" b="1" dirty="0"/>
          </a:p>
        </p:txBody>
      </p:sp>
      <p:sp>
        <p:nvSpPr>
          <p:cNvPr id="4" name="Rectangle à coins arrondis 3"/>
          <p:cNvSpPr/>
          <p:nvPr/>
        </p:nvSpPr>
        <p:spPr>
          <a:xfrm>
            <a:off x="6674764" y="2539113"/>
            <a:ext cx="2289846" cy="10801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t>Cycle 4</a:t>
            </a:r>
          </a:p>
          <a:p>
            <a:pPr algn="ctr"/>
            <a:r>
              <a:rPr lang="fr-FR" b="1" dirty="0" smtClean="0"/>
              <a:t>Approfondissements</a:t>
            </a:r>
            <a:endParaRPr lang="fr-FR" b="1" dirty="0"/>
          </a:p>
        </p:txBody>
      </p:sp>
      <p:sp>
        <p:nvSpPr>
          <p:cNvPr id="5" name="Rectangle à coins arrondis 4"/>
          <p:cNvSpPr/>
          <p:nvPr/>
        </p:nvSpPr>
        <p:spPr>
          <a:xfrm>
            <a:off x="4572000" y="2780910"/>
            <a:ext cx="2002608" cy="108015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t>Cycle 3</a:t>
            </a:r>
          </a:p>
          <a:p>
            <a:pPr algn="ctr"/>
            <a:r>
              <a:rPr lang="fr-FR" b="1" dirty="0" smtClean="0"/>
              <a:t>Consolidation</a:t>
            </a:r>
            <a:endParaRPr lang="fr-FR" b="1" dirty="0"/>
          </a:p>
        </p:txBody>
      </p:sp>
      <p:graphicFrame>
        <p:nvGraphicFramePr>
          <p:cNvPr id="8" name="Tableau 7"/>
          <p:cNvGraphicFramePr>
            <a:graphicFrameLocks noGrp="1"/>
          </p:cNvGraphicFramePr>
          <p:nvPr>
            <p:extLst>
              <p:ext uri="{D42A27DB-BD31-4B8C-83A1-F6EECF244321}">
                <p14:modId xmlns:p14="http://schemas.microsoft.com/office/powerpoint/2010/main" val="4282469228"/>
              </p:ext>
            </p:extLst>
          </p:nvPr>
        </p:nvGraphicFramePr>
        <p:xfrm>
          <a:off x="323406" y="4713443"/>
          <a:ext cx="8425176"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702098"/>
                <a:gridCol w="702098"/>
                <a:gridCol w="702098"/>
                <a:gridCol w="702098"/>
                <a:gridCol w="702098"/>
                <a:gridCol w="702098"/>
                <a:gridCol w="702098"/>
                <a:gridCol w="702098"/>
                <a:gridCol w="702098"/>
                <a:gridCol w="702098"/>
                <a:gridCol w="702098"/>
                <a:gridCol w="702098"/>
              </a:tblGrid>
              <a:tr h="370840">
                <a:tc>
                  <a:txBody>
                    <a:bodyPr/>
                    <a:lstStyle/>
                    <a:p>
                      <a:pPr algn="ctr"/>
                      <a:endParaRPr lang="fr-FR" sz="1600" dirty="0"/>
                    </a:p>
                  </a:txBody>
                  <a:tcPr/>
                </a:tc>
                <a:tc>
                  <a:txBody>
                    <a:bodyPr/>
                    <a:lstStyle/>
                    <a:p>
                      <a:pPr algn="ctr"/>
                      <a:endParaRPr lang="fr-FR" sz="1600" dirty="0"/>
                    </a:p>
                  </a:txBody>
                  <a:tcPr/>
                </a:tc>
                <a:tc>
                  <a:txBody>
                    <a:bodyPr/>
                    <a:lstStyle/>
                    <a:p>
                      <a:pPr algn="ctr"/>
                      <a:endParaRPr lang="fr-FR" sz="1600" dirty="0"/>
                    </a:p>
                  </a:txBody>
                  <a:tcPr/>
                </a:tc>
                <a:tc>
                  <a:txBody>
                    <a:bodyPr/>
                    <a:lstStyle/>
                    <a:p>
                      <a:pPr algn="ctr"/>
                      <a:r>
                        <a:rPr lang="fr-FR" sz="1600" dirty="0" smtClean="0"/>
                        <a:t>CP</a:t>
                      </a:r>
                      <a:endParaRPr lang="fr-FR" sz="1600" dirty="0"/>
                    </a:p>
                  </a:txBody>
                  <a:tcPr/>
                </a:tc>
                <a:tc>
                  <a:txBody>
                    <a:bodyPr/>
                    <a:lstStyle/>
                    <a:p>
                      <a:pPr algn="ctr"/>
                      <a:r>
                        <a:rPr lang="fr-FR" sz="1600" dirty="0" smtClean="0"/>
                        <a:t>CE1</a:t>
                      </a:r>
                      <a:endParaRPr lang="fr-FR" sz="1600" dirty="0"/>
                    </a:p>
                  </a:txBody>
                  <a:tcPr/>
                </a:tc>
                <a:tc>
                  <a:txBody>
                    <a:bodyPr/>
                    <a:lstStyle/>
                    <a:p>
                      <a:pPr algn="ctr"/>
                      <a:r>
                        <a:rPr lang="fr-FR" sz="1600" dirty="0" smtClean="0"/>
                        <a:t>CE2</a:t>
                      </a:r>
                      <a:endParaRPr lang="fr-FR" sz="1600" dirty="0"/>
                    </a:p>
                  </a:txBody>
                  <a:tcPr/>
                </a:tc>
                <a:tc>
                  <a:txBody>
                    <a:bodyPr/>
                    <a:lstStyle/>
                    <a:p>
                      <a:pPr algn="ctr"/>
                      <a:r>
                        <a:rPr lang="fr-FR" sz="1600" dirty="0" smtClean="0"/>
                        <a:t>CM1</a:t>
                      </a:r>
                      <a:endParaRPr lang="fr-FR" sz="1600" dirty="0"/>
                    </a:p>
                  </a:txBody>
                  <a:tcPr/>
                </a:tc>
                <a:tc>
                  <a:txBody>
                    <a:bodyPr/>
                    <a:lstStyle/>
                    <a:p>
                      <a:pPr algn="ctr"/>
                      <a:r>
                        <a:rPr lang="fr-FR" sz="1600" dirty="0" smtClean="0"/>
                        <a:t>CM2</a:t>
                      </a:r>
                      <a:endParaRPr lang="fr-FR" sz="1600" dirty="0"/>
                    </a:p>
                  </a:txBody>
                  <a:tcPr/>
                </a:tc>
                <a:tc>
                  <a:txBody>
                    <a:bodyPr/>
                    <a:lstStyle/>
                    <a:p>
                      <a:pPr algn="ctr"/>
                      <a:r>
                        <a:rPr lang="fr-FR" sz="1600" dirty="0" smtClean="0"/>
                        <a:t>6ème</a:t>
                      </a:r>
                      <a:endParaRPr lang="fr-FR" sz="1600" dirty="0"/>
                    </a:p>
                  </a:txBody>
                  <a:tcPr/>
                </a:tc>
                <a:tc>
                  <a:txBody>
                    <a:bodyPr/>
                    <a:lstStyle/>
                    <a:p>
                      <a:pPr algn="ctr"/>
                      <a:r>
                        <a:rPr lang="fr-FR" sz="1600" dirty="0" smtClean="0"/>
                        <a:t>5ème</a:t>
                      </a:r>
                      <a:endParaRPr lang="fr-FR" sz="1600" dirty="0"/>
                    </a:p>
                  </a:txBody>
                  <a:tcPr/>
                </a:tc>
                <a:tc>
                  <a:txBody>
                    <a:bodyPr/>
                    <a:lstStyle/>
                    <a:p>
                      <a:pPr algn="ctr"/>
                      <a:r>
                        <a:rPr lang="fr-FR" sz="1600" dirty="0" smtClean="0"/>
                        <a:t>4ème</a:t>
                      </a:r>
                      <a:endParaRPr lang="fr-FR" sz="1600" dirty="0"/>
                    </a:p>
                  </a:txBody>
                  <a:tcPr/>
                </a:tc>
                <a:tc>
                  <a:txBody>
                    <a:bodyPr/>
                    <a:lstStyle/>
                    <a:p>
                      <a:pPr algn="ctr"/>
                      <a:r>
                        <a:rPr lang="fr-FR" sz="1600" dirty="0" smtClean="0"/>
                        <a:t>3éme</a:t>
                      </a:r>
                      <a:endParaRPr lang="fr-FR" sz="1600" dirty="0"/>
                    </a:p>
                  </a:txBody>
                  <a:tcPr/>
                </a:tc>
              </a:tr>
            </a:tbl>
          </a:graphicData>
        </a:graphic>
      </p:graphicFrame>
      <p:sp>
        <p:nvSpPr>
          <p:cNvPr id="9" name="Rectangle à coins arrondis 8"/>
          <p:cNvSpPr/>
          <p:nvPr/>
        </p:nvSpPr>
        <p:spPr>
          <a:xfrm>
            <a:off x="2123660" y="620610"/>
            <a:ext cx="4896680" cy="10801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t>Les cycles </a:t>
            </a:r>
          </a:p>
          <a:p>
            <a:pPr algn="ctr"/>
            <a:r>
              <a:rPr lang="fr-FR" sz="2800" b="1" dirty="0" smtClean="0"/>
              <a:t>à l’école et au collège</a:t>
            </a:r>
            <a:endParaRPr lang="fr-FR" sz="2800" b="1" dirty="0"/>
          </a:p>
        </p:txBody>
      </p:sp>
      <p:sp>
        <p:nvSpPr>
          <p:cNvPr id="10" name="Rectangle à coins arrondis 9"/>
          <p:cNvSpPr/>
          <p:nvPr/>
        </p:nvSpPr>
        <p:spPr>
          <a:xfrm>
            <a:off x="351618" y="5624534"/>
            <a:ext cx="8396963" cy="661131"/>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SOCLE COMMUN DE CONNAISSANCES, DE COMPETENCES ET DE CULTURE</a:t>
            </a:r>
            <a:endParaRPr lang="fr-FR" sz="1700" b="1" dirty="0">
              <a:effectLst/>
              <a:latin typeface="Arial"/>
              <a:ea typeface="MS Mincho"/>
              <a:cs typeface="Times New Roman"/>
            </a:endParaRPr>
          </a:p>
        </p:txBody>
      </p:sp>
    </p:spTree>
    <p:extLst>
      <p:ext uri="{BB962C8B-B14F-4D97-AF65-F5344CB8AC3E}">
        <p14:creationId xmlns:p14="http://schemas.microsoft.com/office/powerpoint/2010/main" val="334756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2000"/>
                                        <p:tgtEl>
                                          <p:spTgt spid="2"/>
                                        </p:tgtEl>
                                      </p:cBhvr>
                                    </p:animEffect>
                                  </p:childTnLst>
                                </p:cTn>
                              </p:par>
                            </p:childTnLst>
                          </p:cTn>
                        </p:par>
                        <p:par>
                          <p:cTn id="17" fill="hold">
                            <p:stCondLst>
                              <p:cond delay="6000"/>
                            </p:stCondLst>
                            <p:childTnLst>
                              <p:par>
                                <p:cTn id="18" presetID="2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2000"/>
                                        <p:tgtEl>
                                          <p:spTgt spid="3"/>
                                        </p:tgtEl>
                                      </p:cBhvr>
                                    </p:animEffect>
                                  </p:childTnLst>
                                </p:cTn>
                              </p:par>
                            </p:childTnLst>
                          </p:cTn>
                        </p:par>
                        <p:par>
                          <p:cTn id="21" fill="hold">
                            <p:stCondLst>
                              <p:cond delay="8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000"/>
                                        <p:tgtEl>
                                          <p:spTgt spid="5"/>
                                        </p:tgtEl>
                                      </p:cBhvr>
                                    </p:animEffect>
                                  </p:childTnLst>
                                </p:cTn>
                              </p:par>
                            </p:childTnLst>
                          </p:cTn>
                        </p:par>
                        <p:par>
                          <p:cTn id="25" fill="hold">
                            <p:stCondLst>
                              <p:cond delay="10000"/>
                            </p:stCondLst>
                            <p:childTnLst>
                              <p:par>
                                <p:cTn id="26" presetID="22"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351618" y="5733320"/>
            <a:ext cx="8396963" cy="661131"/>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SOCLE COMMUN DE CONNAISSANCES, DE COMPETENCES ET DE CULTURE</a:t>
            </a:r>
            <a:endParaRPr lang="fr-FR" sz="1700" b="1" dirty="0">
              <a:effectLst/>
              <a:latin typeface="Arial"/>
              <a:ea typeface="MS Mincho"/>
              <a:cs typeface="Times New Roman"/>
            </a:endParaRPr>
          </a:p>
        </p:txBody>
      </p:sp>
      <p:sp>
        <p:nvSpPr>
          <p:cNvPr id="2" name="Rectangle à coins arrondis 1"/>
          <p:cNvSpPr/>
          <p:nvPr/>
        </p:nvSpPr>
        <p:spPr>
          <a:xfrm>
            <a:off x="351618" y="3333107"/>
            <a:ext cx="2074849" cy="108015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Cycle 1</a:t>
            </a:r>
          </a:p>
          <a:p>
            <a:pPr algn="ctr"/>
            <a:r>
              <a:rPr lang="fr-FR" b="1" dirty="0"/>
              <a:t>Apprentissages</a:t>
            </a:r>
          </a:p>
          <a:p>
            <a:pPr algn="ctr"/>
            <a:r>
              <a:rPr lang="fr-FR" b="1" dirty="0"/>
              <a:t>premiers</a:t>
            </a:r>
            <a:endParaRPr lang="fr-FR" dirty="0"/>
          </a:p>
        </p:txBody>
      </p:sp>
      <p:sp>
        <p:nvSpPr>
          <p:cNvPr id="3" name="Rectangle à coins arrondis 2"/>
          <p:cNvSpPr/>
          <p:nvPr/>
        </p:nvSpPr>
        <p:spPr>
          <a:xfrm>
            <a:off x="2482476" y="3101815"/>
            <a:ext cx="2021129" cy="10801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Cycle 2</a:t>
            </a:r>
          </a:p>
          <a:p>
            <a:pPr algn="ctr"/>
            <a:r>
              <a:rPr lang="fr-FR" b="1" dirty="0"/>
              <a:t>Apprentissages</a:t>
            </a:r>
          </a:p>
          <a:p>
            <a:pPr algn="ctr"/>
            <a:r>
              <a:rPr lang="fr-FR" b="1" dirty="0" smtClean="0"/>
              <a:t>fondamentaux</a:t>
            </a:r>
            <a:endParaRPr lang="fr-FR" b="1" dirty="0"/>
          </a:p>
        </p:txBody>
      </p:sp>
      <p:sp>
        <p:nvSpPr>
          <p:cNvPr id="4" name="Rectangle à coins arrondis 3"/>
          <p:cNvSpPr/>
          <p:nvPr/>
        </p:nvSpPr>
        <p:spPr>
          <a:xfrm>
            <a:off x="6674764" y="2539113"/>
            <a:ext cx="2289846" cy="10801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t>Cycle 4</a:t>
            </a:r>
          </a:p>
          <a:p>
            <a:pPr algn="ctr"/>
            <a:r>
              <a:rPr lang="fr-FR" b="1" dirty="0" smtClean="0"/>
              <a:t>Approfondissements</a:t>
            </a:r>
            <a:endParaRPr lang="fr-FR" b="1" dirty="0"/>
          </a:p>
        </p:txBody>
      </p:sp>
      <p:sp>
        <p:nvSpPr>
          <p:cNvPr id="5" name="Rectangle à coins arrondis 4"/>
          <p:cNvSpPr/>
          <p:nvPr/>
        </p:nvSpPr>
        <p:spPr>
          <a:xfrm>
            <a:off x="4572000" y="2780910"/>
            <a:ext cx="2002608" cy="108015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t>Cycle 3</a:t>
            </a:r>
          </a:p>
          <a:p>
            <a:pPr algn="ctr"/>
            <a:r>
              <a:rPr lang="fr-FR" b="1" dirty="0" smtClean="0"/>
              <a:t>Consolidation</a:t>
            </a:r>
            <a:endParaRPr lang="fr-FR" b="1" dirty="0"/>
          </a:p>
        </p:txBody>
      </p:sp>
      <p:graphicFrame>
        <p:nvGraphicFramePr>
          <p:cNvPr id="8" name="Tableau 7"/>
          <p:cNvGraphicFramePr>
            <a:graphicFrameLocks noGrp="1"/>
          </p:cNvGraphicFramePr>
          <p:nvPr>
            <p:extLst>
              <p:ext uri="{D42A27DB-BD31-4B8C-83A1-F6EECF244321}">
                <p14:modId xmlns:p14="http://schemas.microsoft.com/office/powerpoint/2010/main" val="4203739387"/>
              </p:ext>
            </p:extLst>
          </p:nvPr>
        </p:nvGraphicFramePr>
        <p:xfrm>
          <a:off x="323406" y="4713443"/>
          <a:ext cx="8425176"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702098"/>
                <a:gridCol w="702098"/>
                <a:gridCol w="702098"/>
                <a:gridCol w="702098"/>
                <a:gridCol w="702098"/>
                <a:gridCol w="702098"/>
                <a:gridCol w="702098"/>
                <a:gridCol w="702098"/>
                <a:gridCol w="702098"/>
                <a:gridCol w="702098"/>
                <a:gridCol w="702098"/>
                <a:gridCol w="702098"/>
              </a:tblGrid>
              <a:tr h="370840">
                <a:tc>
                  <a:txBody>
                    <a:bodyPr/>
                    <a:lstStyle/>
                    <a:p>
                      <a:pPr algn="ctr"/>
                      <a:endParaRPr lang="fr-FR" sz="1600" dirty="0"/>
                    </a:p>
                  </a:txBody>
                  <a:tcPr/>
                </a:tc>
                <a:tc>
                  <a:txBody>
                    <a:bodyPr/>
                    <a:lstStyle/>
                    <a:p>
                      <a:pPr algn="ctr"/>
                      <a:endParaRPr lang="fr-FR" sz="1600" dirty="0"/>
                    </a:p>
                  </a:txBody>
                  <a:tcPr/>
                </a:tc>
                <a:tc>
                  <a:txBody>
                    <a:bodyPr/>
                    <a:lstStyle/>
                    <a:p>
                      <a:pPr algn="ctr"/>
                      <a:endParaRPr lang="fr-FR" sz="1600" dirty="0"/>
                    </a:p>
                  </a:txBody>
                  <a:tcPr/>
                </a:tc>
                <a:tc>
                  <a:txBody>
                    <a:bodyPr/>
                    <a:lstStyle/>
                    <a:p>
                      <a:pPr algn="ctr"/>
                      <a:r>
                        <a:rPr lang="fr-FR" sz="1600" dirty="0" smtClean="0"/>
                        <a:t>CP</a:t>
                      </a:r>
                      <a:endParaRPr lang="fr-FR" sz="1600" dirty="0"/>
                    </a:p>
                  </a:txBody>
                  <a:tcPr/>
                </a:tc>
                <a:tc>
                  <a:txBody>
                    <a:bodyPr/>
                    <a:lstStyle/>
                    <a:p>
                      <a:pPr algn="ctr"/>
                      <a:r>
                        <a:rPr lang="fr-FR" sz="1600" dirty="0" smtClean="0"/>
                        <a:t>CE1</a:t>
                      </a:r>
                      <a:endParaRPr lang="fr-FR" sz="1600" dirty="0"/>
                    </a:p>
                  </a:txBody>
                  <a:tcPr/>
                </a:tc>
                <a:tc>
                  <a:txBody>
                    <a:bodyPr/>
                    <a:lstStyle/>
                    <a:p>
                      <a:pPr algn="ctr"/>
                      <a:r>
                        <a:rPr lang="fr-FR" sz="1600" dirty="0" smtClean="0"/>
                        <a:t>CE2</a:t>
                      </a:r>
                      <a:endParaRPr lang="fr-FR" sz="1600" dirty="0"/>
                    </a:p>
                  </a:txBody>
                  <a:tcPr/>
                </a:tc>
                <a:tc>
                  <a:txBody>
                    <a:bodyPr/>
                    <a:lstStyle/>
                    <a:p>
                      <a:pPr algn="ctr"/>
                      <a:r>
                        <a:rPr lang="fr-FR" sz="1600" dirty="0" smtClean="0"/>
                        <a:t>CM1</a:t>
                      </a:r>
                      <a:endParaRPr lang="fr-FR" sz="1600" dirty="0"/>
                    </a:p>
                  </a:txBody>
                  <a:tcPr/>
                </a:tc>
                <a:tc>
                  <a:txBody>
                    <a:bodyPr/>
                    <a:lstStyle/>
                    <a:p>
                      <a:pPr algn="ctr"/>
                      <a:r>
                        <a:rPr lang="fr-FR" sz="1600" dirty="0" smtClean="0"/>
                        <a:t>CM2</a:t>
                      </a:r>
                      <a:endParaRPr lang="fr-FR" sz="1600" dirty="0"/>
                    </a:p>
                  </a:txBody>
                  <a:tcPr/>
                </a:tc>
                <a:tc>
                  <a:txBody>
                    <a:bodyPr/>
                    <a:lstStyle/>
                    <a:p>
                      <a:pPr algn="ctr"/>
                      <a:r>
                        <a:rPr lang="fr-FR" sz="1600" dirty="0" smtClean="0"/>
                        <a:t>6ème</a:t>
                      </a:r>
                      <a:endParaRPr lang="fr-FR" sz="1600" dirty="0"/>
                    </a:p>
                  </a:txBody>
                  <a:tcPr/>
                </a:tc>
                <a:tc>
                  <a:txBody>
                    <a:bodyPr/>
                    <a:lstStyle/>
                    <a:p>
                      <a:pPr algn="ctr"/>
                      <a:r>
                        <a:rPr lang="fr-FR" sz="1600" dirty="0" smtClean="0"/>
                        <a:t>5ème</a:t>
                      </a:r>
                      <a:endParaRPr lang="fr-FR" sz="1600" dirty="0"/>
                    </a:p>
                  </a:txBody>
                  <a:tcPr/>
                </a:tc>
                <a:tc>
                  <a:txBody>
                    <a:bodyPr/>
                    <a:lstStyle/>
                    <a:p>
                      <a:pPr algn="ctr"/>
                      <a:r>
                        <a:rPr lang="fr-FR" sz="1600" dirty="0" smtClean="0"/>
                        <a:t>4ème</a:t>
                      </a:r>
                      <a:endParaRPr lang="fr-FR" sz="1600" dirty="0"/>
                    </a:p>
                  </a:txBody>
                  <a:tcPr/>
                </a:tc>
                <a:tc>
                  <a:txBody>
                    <a:bodyPr/>
                    <a:lstStyle/>
                    <a:p>
                      <a:pPr algn="ctr"/>
                      <a:r>
                        <a:rPr lang="fr-FR" sz="1600" dirty="0" smtClean="0"/>
                        <a:t>3éme</a:t>
                      </a:r>
                      <a:endParaRPr lang="fr-FR" sz="1600" dirty="0"/>
                    </a:p>
                  </a:txBody>
                  <a:tcPr/>
                </a:tc>
              </a:tr>
            </a:tbl>
          </a:graphicData>
        </a:graphic>
      </p:graphicFrame>
      <p:sp>
        <p:nvSpPr>
          <p:cNvPr id="9" name="Rectangle à coins arrondis 8"/>
          <p:cNvSpPr/>
          <p:nvPr/>
        </p:nvSpPr>
        <p:spPr>
          <a:xfrm>
            <a:off x="1115520" y="476590"/>
            <a:ext cx="4896680" cy="10801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t>Les programmes</a:t>
            </a:r>
          </a:p>
        </p:txBody>
      </p:sp>
      <p:sp>
        <p:nvSpPr>
          <p:cNvPr id="11" name="Rectangle à coins arrondis 10"/>
          <p:cNvSpPr/>
          <p:nvPr/>
        </p:nvSpPr>
        <p:spPr>
          <a:xfrm>
            <a:off x="2697512" y="2309705"/>
            <a:ext cx="1591056" cy="7921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t>Programme </a:t>
            </a:r>
          </a:p>
          <a:p>
            <a:pPr algn="ctr"/>
            <a:r>
              <a:rPr lang="fr-FR" sz="1600" b="1" dirty="0" smtClean="0"/>
              <a:t>Pour le cycle 2</a:t>
            </a:r>
          </a:p>
        </p:txBody>
      </p:sp>
      <p:sp>
        <p:nvSpPr>
          <p:cNvPr id="12" name="Rectangle à coins arrondis 11"/>
          <p:cNvSpPr/>
          <p:nvPr/>
        </p:nvSpPr>
        <p:spPr>
          <a:xfrm>
            <a:off x="4777776" y="1988800"/>
            <a:ext cx="1591056" cy="7921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t>Programme </a:t>
            </a:r>
          </a:p>
          <a:p>
            <a:pPr algn="ctr"/>
            <a:r>
              <a:rPr lang="fr-FR" sz="1600" b="1" dirty="0" smtClean="0"/>
              <a:t>Pour le cycle 3</a:t>
            </a:r>
          </a:p>
        </p:txBody>
      </p:sp>
      <p:sp>
        <p:nvSpPr>
          <p:cNvPr id="13" name="Rectangle à coins arrondis 12"/>
          <p:cNvSpPr/>
          <p:nvPr/>
        </p:nvSpPr>
        <p:spPr>
          <a:xfrm>
            <a:off x="7024159" y="1747453"/>
            <a:ext cx="1591056" cy="7921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t>Programme </a:t>
            </a:r>
          </a:p>
          <a:p>
            <a:pPr algn="ctr"/>
            <a:r>
              <a:rPr lang="fr-FR" sz="1600" b="1" dirty="0" smtClean="0"/>
              <a:t>Pour le cycle 4</a:t>
            </a:r>
          </a:p>
        </p:txBody>
      </p:sp>
      <p:sp>
        <p:nvSpPr>
          <p:cNvPr id="7" name="ZoneTexte 6"/>
          <p:cNvSpPr txBox="1"/>
          <p:nvPr/>
        </p:nvSpPr>
        <p:spPr>
          <a:xfrm>
            <a:off x="1673196" y="5255202"/>
            <a:ext cx="5832810" cy="369332"/>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b="1" dirty="0" smtClean="0"/>
              <a:t>BO spécial </a:t>
            </a:r>
            <a:r>
              <a:rPr lang="fr-FR" b="1" dirty="0"/>
              <a:t>n°11 du 26 novembre 2015 </a:t>
            </a:r>
          </a:p>
        </p:txBody>
      </p:sp>
    </p:spTree>
    <p:extLst>
      <p:ext uri="{BB962C8B-B14F-4D97-AF65-F5344CB8AC3E}">
        <p14:creationId xmlns:p14="http://schemas.microsoft.com/office/powerpoint/2010/main" val="418501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000"/>
                                        <p:tgtEl>
                                          <p:spTgt spid="8"/>
                                        </p:tgtEl>
                                      </p:cBhvr>
                                    </p:animEffect>
                                  </p:childTnLst>
                                </p:cTn>
                              </p:par>
                            </p:childTnLst>
                          </p:cTn>
                        </p:par>
                        <p:par>
                          <p:cTn id="15" fill="hold">
                            <p:stCondLst>
                              <p:cond delay="4000"/>
                            </p:stCondLst>
                            <p:childTnLst>
                              <p:par>
                                <p:cTn id="16" presetID="2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100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1000"/>
                                        <p:tgtEl>
                                          <p:spTgt spid="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10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290">
                                          <p:stCondLst>
                                            <p:cond delay="0"/>
                                          </p:stCondLst>
                                        </p:cTn>
                                        <p:tgtEl>
                                          <p:spTgt spid="11"/>
                                        </p:tgtEl>
                                      </p:cBhvr>
                                    </p:animEffect>
                                    <p:anim calcmode="lin" valueType="num">
                                      <p:cBhvr>
                                        <p:cTn id="33"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38" dur="13">
                                          <p:stCondLst>
                                            <p:cond delay="325"/>
                                          </p:stCondLst>
                                        </p:cTn>
                                        <p:tgtEl>
                                          <p:spTgt spid="11"/>
                                        </p:tgtEl>
                                      </p:cBhvr>
                                      <p:to x="100000" y="60000"/>
                                    </p:animScale>
                                    <p:animScale>
                                      <p:cBhvr>
                                        <p:cTn id="39" dur="83" decel="50000">
                                          <p:stCondLst>
                                            <p:cond delay="338"/>
                                          </p:stCondLst>
                                        </p:cTn>
                                        <p:tgtEl>
                                          <p:spTgt spid="11"/>
                                        </p:tgtEl>
                                      </p:cBhvr>
                                      <p:to x="100000" y="100000"/>
                                    </p:animScale>
                                    <p:animScale>
                                      <p:cBhvr>
                                        <p:cTn id="40" dur="13">
                                          <p:stCondLst>
                                            <p:cond delay="656"/>
                                          </p:stCondLst>
                                        </p:cTn>
                                        <p:tgtEl>
                                          <p:spTgt spid="11"/>
                                        </p:tgtEl>
                                      </p:cBhvr>
                                      <p:to x="100000" y="80000"/>
                                    </p:animScale>
                                    <p:animScale>
                                      <p:cBhvr>
                                        <p:cTn id="41" dur="83" decel="50000">
                                          <p:stCondLst>
                                            <p:cond delay="669"/>
                                          </p:stCondLst>
                                        </p:cTn>
                                        <p:tgtEl>
                                          <p:spTgt spid="11"/>
                                        </p:tgtEl>
                                      </p:cBhvr>
                                      <p:to x="100000" y="100000"/>
                                    </p:animScale>
                                    <p:animScale>
                                      <p:cBhvr>
                                        <p:cTn id="42" dur="13">
                                          <p:stCondLst>
                                            <p:cond delay="821"/>
                                          </p:stCondLst>
                                        </p:cTn>
                                        <p:tgtEl>
                                          <p:spTgt spid="11"/>
                                        </p:tgtEl>
                                      </p:cBhvr>
                                      <p:to x="100000" y="90000"/>
                                    </p:animScale>
                                    <p:animScale>
                                      <p:cBhvr>
                                        <p:cTn id="43" dur="83" decel="50000">
                                          <p:stCondLst>
                                            <p:cond delay="834"/>
                                          </p:stCondLst>
                                        </p:cTn>
                                        <p:tgtEl>
                                          <p:spTgt spid="11"/>
                                        </p:tgtEl>
                                      </p:cBhvr>
                                      <p:to x="100000" y="100000"/>
                                    </p:animScale>
                                    <p:animScale>
                                      <p:cBhvr>
                                        <p:cTn id="44" dur="13">
                                          <p:stCondLst>
                                            <p:cond delay="904"/>
                                          </p:stCondLst>
                                        </p:cTn>
                                        <p:tgtEl>
                                          <p:spTgt spid="11"/>
                                        </p:tgtEl>
                                      </p:cBhvr>
                                      <p:to x="100000" y="95000"/>
                                    </p:animScale>
                                    <p:animScale>
                                      <p:cBhvr>
                                        <p:cTn id="45" dur="83" decel="50000">
                                          <p:stCondLst>
                                            <p:cond delay="917"/>
                                          </p:stCondLst>
                                        </p:cTn>
                                        <p:tgtEl>
                                          <p:spTgt spid="11"/>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290">
                                          <p:stCondLst>
                                            <p:cond delay="0"/>
                                          </p:stCondLst>
                                        </p:cTn>
                                        <p:tgtEl>
                                          <p:spTgt spid="12"/>
                                        </p:tgtEl>
                                      </p:cBhvr>
                                    </p:animEffect>
                                    <p:anim calcmode="lin" valueType="num">
                                      <p:cBhvr>
                                        <p:cTn id="49"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0"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1"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52"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53"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54" dur="13">
                                          <p:stCondLst>
                                            <p:cond delay="325"/>
                                          </p:stCondLst>
                                        </p:cTn>
                                        <p:tgtEl>
                                          <p:spTgt spid="12"/>
                                        </p:tgtEl>
                                      </p:cBhvr>
                                      <p:to x="100000" y="60000"/>
                                    </p:animScale>
                                    <p:animScale>
                                      <p:cBhvr>
                                        <p:cTn id="55" dur="83" decel="50000">
                                          <p:stCondLst>
                                            <p:cond delay="338"/>
                                          </p:stCondLst>
                                        </p:cTn>
                                        <p:tgtEl>
                                          <p:spTgt spid="12"/>
                                        </p:tgtEl>
                                      </p:cBhvr>
                                      <p:to x="100000" y="100000"/>
                                    </p:animScale>
                                    <p:animScale>
                                      <p:cBhvr>
                                        <p:cTn id="56" dur="13">
                                          <p:stCondLst>
                                            <p:cond delay="656"/>
                                          </p:stCondLst>
                                        </p:cTn>
                                        <p:tgtEl>
                                          <p:spTgt spid="12"/>
                                        </p:tgtEl>
                                      </p:cBhvr>
                                      <p:to x="100000" y="80000"/>
                                    </p:animScale>
                                    <p:animScale>
                                      <p:cBhvr>
                                        <p:cTn id="57" dur="83" decel="50000">
                                          <p:stCondLst>
                                            <p:cond delay="669"/>
                                          </p:stCondLst>
                                        </p:cTn>
                                        <p:tgtEl>
                                          <p:spTgt spid="12"/>
                                        </p:tgtEl>
                                      </p:cBhvr>
                                      <p:to x="100000" y="100000"/>
                                    </p:animScale>
                                    <p:animScale>
                                      <p:cBhvr>
                                        <p:cTn id="58" dur="13">
                                          <p:stCondLst>
                                            <p:cond delay="821"/>
                                          </p:stCondLst>
                                        </p:cTn>
                                        <p:tgtEl>
                                          <p:spTgt spid="12"/>
                                        </p:tgtEl>
                                      </p:cBhvr>
                                      <p:to x="100000" y="90000"/>
                                    </p:animScale>
                                    <p:animScale>
                                      <p:cBhvr>
                                        <p:cTn id="59" dur="83" decel="50000">
                                          <p:stCondLst>
                                            <p:cond delay="834"/>
                                          </p:stCondLst>
                                        </p:cTn>
                                        <p:tgtEl>
                                          <p:spTgt spid="12"/>
                                        </p:tgtEl>
                                      </p:cBhvr>
                                      <p:to x="100000" y="100000"/>
                                    </p:animScale>
                                    <p:animScale>
                                      <p:cBhvr>
                                        <p:cTn id="60" dur="13">
                                          <p:stCondLst>
                                            <p:cond delay="904"/>
                                          </p:stCondLst>
                                        </p:cTn>
                                        <p:tgtEl>
                                          <p:spTgt spid="12"/>
                                        </p:tgtEl>
                                      </p:cBhvr>
                                      <p:to x="100000" y="95000"/>
                                    </p:animScale>
                                    <p:animScale>
                                      <p:cBhvr>
                                        <p:cTn id="61" dur="83" decel="50000">
                                          <p:stCondLst>
                                            <p:cond delay="917"/>
                                          </p:stCondLst>
                                        </p:cTn>
                                        <p:tgtEl>
                                          <p:spTgt spid="12"/>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290">
                                          <p:stCondLst>
                                            <p:cond delay="0"/>
                                          </p:stCondLst>
                                        </p:cTn>
                                        <p:tgtEl>
                                          <p:spTgt spid="13"/>
                                        </p:tgtEl>
                                      </p:cBhvr>
                                    </p:animEffect>
                                    <p:anim calcmode="lin" valueType="num">
                                      <p:cBhvr>
                                        <p:cTn id="65"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6"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7"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68"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69"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70" dur="13">
                                          <p:stCondLst>
                                            <p:cond delay="325"/>
                                          </p:stCondLst>
                                        </p:cTn>
                                        <p:tgtEl>
                                          <p:spTgt spid="13"/>
                                        </p:tgtEl>
                                      </p:cBhvr>
                                      <p:to x="100000" y="60000"/>
                                    </p:animScale>
                                    <p:animScale>
                                      <p:cBhvr>
                                        <p:cTn id="71" dur="83" decel="50000">
                                          <p:stCondLst>
                                            <p:cond delay="338"/>
                                          </p:stCondLst>
                                        </p:cTn>
                                        <p:tgtEl>
                                          <p:spTgt spid="13"/>
                                        </p:tgtEl>
                                      </p:cBhvr>
                                      <p:to x="100000" y="100000"/>
                                    </p:animScale>
                                    <p:animScale>
                                      <p:cBhvr>
                                        <p:cTn id="72" dur="13">
                                          <p:stCondLst>
                                            <p:cond delay="656"/>
                                          </p:stCondLst>
                                        </p:cTn>
                                        <p:tgtEl>
                                          <p:spTgt spid="13"/>
                                        </p:tgtEl>
                                      </p:cBhvr>
                                      <p:to x="100000" y="80000"/>
                                    </p:animScale>
                                    <p:animScale>
                                      <p:cBhvr>
                                        <p:cTn id="73" dur="83" decel="50000">
                                          <p:stCondLst>
                                            <p:cond delay="669"/>
                                          </p:stCondLst>
                                        </p:cTn>
                                        <p:tgtEl>
                                          <p:spTgt spid="13"/>
                                        </p:tgtEl>
                                      </p:cBhvr>
                                      <p:to x="100000" y="100000"/>
                                    </p:animScale>
                                    <p:animScale>
                                      <p:cBhvr>
                                        <p:cTn id="74" dur="13">
                                          <p:stCondLst>
                                            <p:cond delay="821"/>
                                          </p:stCondLst>
                                        </p:cTn>
                                        <p:tgtEl>
                                          <p:spTgt spid="13"/>
                                        </p:tgtEl>
                                      </p:cBhvr>
                                      <p:to x="100000" y="90000"/>
                                    </p:animScale>
                                    <p:animScale>
                                      <p:cBhvr>
                                        <p:cTn id="75" dur="83" decel="50000">
                                          <p:stCondLst>
                                            <p:cond delay="834"/>
                                          </p:stCondLst>
                                        </p:cTn>
                                        <p:tgtEl>
                                          <p:spTgt spid="13"/>
                                        </p:tgtEl>
                                      </p:cBhvr>
                                      <p:to x="100000" y="100000"/>
                                    </p:animScale>
                                    <p:animScale>
                                      <p:cBhvr>
                                        <p:cTn id="76" dur="13">
                                          <p:stCondLst>
                                            <p:cond delay="904"/>
                                          </p:stCondLst>
                                        </p:cTn>
                                        <p:tgtEl>
                                          <p:spTgt spid="13"/>
                                        </p:tgtEl>
                                      </p:cBhvr>
                                      <p:to x="100000" y="95000"/>
                                    </p:animScale>
                                    <p:animScale>
                                      <p:cBhvr>
                                        <p:cTn id="77" dur="83" decel="50000">
                                          <p:stCondLst>
                                            <p:cond delay="917"/>
                                          </p:stCondLst>
                                        </p:cTn>
                                        <p:tgtEl>
                                          <p:spTgt spid="13"/>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circle(in)">
                                      <p:cBhvr>
                                        <p:cTn id="8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P spid="4" grpId="0" animBg="1"/>
      <p:bldP spid="5" grpId="0" animBg="1"/>
      <p:bldP spid="9" grpId="0" animBg="1"/>
      <p:bldP spid="11" grpId="0" animBg="1"/>
      <p:bldP spid="12" grpId="0" animBg="1"/>
      <p:bldP spid="1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4587468" y="252400"/>
            <a:ext cx="4090096" cy="79211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t>Cycle </a:t>
            </a:r>
            <a:r>
              <a:rPr lang="fr-FR" b="1" dirty="0" smtClean="0"/>
              <a:t>4 - Approfondissements</a:t>
            </a:r>
            <a:endParaRPr lang="fr-FR" b="1" dirty="0"/>
          </a:p>
        </p:txBody>
      </p:sp>
      <p:sp>
        <p:nvSpPr>
          <p:cNvPr id="13" name="Rectangle à coins arrondis 12"/>
          <p:cNvSpPr/>
          <p:nvPr/>
        </p:nvSpPr>
        <p:spPr>
          <a:xfrm>
            <a:off x="540208" y="260560"/>
            <a:ext cx="1800250" cy="7921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Programme </a:t>
            </a:r>
          </a:p>
          <a:p>
            <a:pPr algn="ctr"/>
            <a:r>
              <a:rPr lang="fr-FR" b="1" dirty="0"/>
              <a:t>p</a:t>
            </a:r>
            <a:r>
              <a:rPr lang="fr-FR" b="1" dirty="0" smtClean="0"/>
              <a:t>our le cycle 4</a:t>
            </a:r>
          </a:p>
        </p:txBody>
      </p:sp>
      <p:sp>
        <p:nvSpPr>
          <p:cNvPr id="6" name="Rectangle à coins arrondis 5"/>
          <p:cNvSpPr/>
          <p:nvPr/>
        </p:nvSpPr>
        <p:spPr>
          <a:xfrm>
            <a:off x="558448" y="1341804"/>
            <a:ext cx="936130" cy="28845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Volet 1</a:t>
            </a:r>
            <a:endParaRPr lang="fr-FR" b="1" dirty="0"/>
          </a:p>
        </p:txBody>
      </p:sp>
      <p:sp>
        <p:nvSpPr>
          <p:cNvPr id="14" name="Rectangle à coins arrondis 13"/>
          <p:cNvSpPr/>
          <p:nvPr/>
        </p:nvSpPr>
        <p:spPr>
          <a:xfrm>
            <a:off x="558448" y="1993873"/>
            <a:ext cx="936130" cy="28845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Volet 2</a:t>
            </a:r>
            <a:endParaRPr lang="fr-FR" b="1" dirty="0"/>
          </a:p>
        </p:txBody>
      </p:sp>
      <p:sp>
        <p:nvSpPr>
          <p:cNvPr id="15" name="Rectangle à coins arrondis 14"/>
          <p:cNvSpPr/>
          <p:nvPr/>
        </p:nvSpPr>
        <p:spPr>
          <a:xfrm>
            <a:off x="558448" y="2696192"/>
            <a:ext cx="936130" cy="28845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Volet 3</a:t>
            </a:r>
            <a:endParaRPr lang="fr-FR" b="1" dirty="0"/>
          </a:p>
        </p:txBody>
      </p:sp>
      <p:sp>
        <p:nvSpPr>
          <p:cNvPr id="16" name="Rectangle à coins arrondis 15"/>
          <p:cNvSpPr/>
          <p:nvPr/>
        </p:nvSpPr>
        <p:spPr>
          <a:xfrm>
            <a:off x="1757240" y="1339113"/>
            <a:ext cx="4853438" cy="28845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smtClean="0"/>
              <a:t>Les </a:t>
            </a:r>
            <a:r>
              <a:rPr lang="fr-FR" sz="1600" b="1" dirty="0"/>
              <a:t>spécificités du cycle des </a:t>
            </a:r>
            <a:r>
              <a:rPr lang="fr-FR" sz="1600" b="1" dirty="0" smtClean="0"/>
              <a:t>approfondissements </a:t>
            </a:r>
            <a:endParaRPr lang="fr-FR" sz="1600" b="1" dirty="0"/>
          </a:p>
        </p:txBody>
      </p:sp>
      <p:sp>
        <p:nvSpPr>
          <p:cNvPr id="17" name="Rectangle à coins arrondis 16"/>
          <p:cNvSpPr/>
          <p:nvPr/>
        </p:nvSpPr>
        <p:spPr>
          <a:xfrm>
            <a:off x="1744463" y="1821921"/>
            <a:ext cx="4857878" cy="6435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a:t>Contributions essentielles des différents enseignements et champs éducatifs au socle commun</a:t>
            </a:r>
          </a:p>
        </p:txBody>
      </p:sp>
      <p:sp>
        <p:nvSpPr>
          <p:cNvPr id="18" name="Rectangle à coins arrondis 17"/>
          <p:cNvSpPr/>
          <p:nvPr/>
        </p:nvSpPr>
        <p:spPr>
          <a:xfrm>
            <a:off x="1765014" y="2696193"/>
            <a:ext cx="4857877" cy="28845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dirty="0"/>
              <a:t>les </a:t>
            </a:r>
            <a:r>
              <a:rPr lang="fr-FR" sz="1600" b="1" dirty="0" smtClean="0"/>
              <a:t>enseignements :  disciplines </a:t>
            </a:r>
            <a:r>
              <a:rPr lang="fr-FR" sz="1600" b="1" dirty="0"/>
              <a:t>et champs </a:t>
            </a:r>
            <a:r>
              <a:rPr lang="fr-FR" sz="1600" b="1" dirty="0" smtClean="0"/>
              <a:t>éducatifs</a:t>
            </a:r>
            <a:endParaRPr lang="fr-FR" sz="1600" b="1" dirty="0"/>
          </a:p>
        </p:txBody>
      </p:sp>
      <p:sp>
        <p:nvSpPr>
          <p:cNvPr id="10" name="Rectangle à coins arrondis 9"/>
          <p:cNvSpPr/>
          <p:nvPr/>
        </p:nvSpPr>
        <p:spPr>
          <a:xfrm>
            <a:off x="6711012" y="1816306"/>
            <a:ext cx="1966552" cy="6435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dirty="0" smtClean="0"/>
              <a:t>Pour chacun des domaines </a:t>
            </a:r>
          </a:p>
          <a:p>
            <a:pPr algn="ctr"/>
            <a:r>
              <a:rPr lang="fr-FR" sz="1400" b="1" dirty="0" smtClean="0"/>
              <a:t>D1, D2, D3, D4, D5</a:t>
            </a:r>
            <a:endParaRPr lang="fr-FR" sz="1400" b="1" dirty="0"/>
          </a:p>
        </p:txBody>
      </p:sp>
      <p:sp>
        <p:nvSpPr>
          <p:cNvPr id="22" name="Rectangle à coins arrondis 21"/>
          <p:cNvSpPr/>
          <p:nvPr/>
        </p:nvSpPr>
        <p:spPr>
          <a:xfrm>
            <a:off x="1751903" y="3193820"/>
            <a:ext cx="3292291" cy="21603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Français</a:t>
            </a:r>
            <a:endParaRPr lang="fr-FR" sz="1400" b="1" dirty="0"/>
          </a:p>
        </p:txBody>
      </p:sp>
      <p:sp>
        <p:nvSpPr>
          <p:cNvPr id="23" name="Rectangle à coins arrondis 22"/>
          <p:cNvSpPr/>
          <p:nvPr/>
        </p:nvSpPr>
        <p:spPr>
          <a:xfrm>
            <a:off x="1756907" y="3472553"/>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a:t>Langues vivantes étrangères et régionales</a:t>
            </a:r>
            <a:endParaRPr lang="fr-FR" sz="1400" dirty="0"/>
          </a:p>
        </p:txBody>
      </p:sp>
      <p:sp>
        <p:nvSpPr>
          <p:cNvPr id="24" name="Rectangle à coins arrondis 23"/>
          <p:cNvSpPr/>
          <p:nvPr/>
        </p:nvSpPr>
        <p:spPr>
          <a:xfrm>
            <a:off x="1763714" y="3751532"/>
            <a:ext cx="329229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a:t>Arts plastiques </a:t>
            </a:r>
            <a:endParaRPr lang="fr-FR" sz="1400" dirty="0"/>
          </a:p>
        </p:txBody>
      </p:sp>
      <p:sp>
        <p:nvSpPr>
          <p:cNvPr id="25" name="Rectangle à coins arrondis 24"/>
          <p:cNvSpPr/>
          <p:nvPr/>
        </p:nvSpPr>
        <p:spPr>
          <a:xfrm>
            <a:off x="1758661" y="4029947"/>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Education musicale</a:t>
            </a:r>
            <a:endParaRPr lang="fr-FR" sz="1400" dirty="0"/>
          </a:p>
        </p:txBody>
      </p:sp>
      <p:sp>
        <p:nvSpPr>
          <p:cNvPr id="26" name="Rectangle à coins arrondis 25"/>
          <p:cNvSpPr/>
          <p:nvPr/>
        </p:nvSpPr>
        <p:spPr>
          <a:xfrm>
            <a:off x="1763714" y="4308362"/>
            <a:ext cx="329229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Histoire des arts</a:t>
            </a:r>
            <a:endParaRPr lang="fr-FR" sz="1400" dirty="0"/>
          </a:p>
        </p:txBody>
      </p:sp>
      <p:sp>
        <p:nvSpPr>
          <p:cNvPr id="27" name="Rectangle à coins arrondis 26"/>
          <p:cNvSpPr/>
          <p:nvPr/>
        </p:nvSpPr>
        <p:spPr>
          <a:xfrm>
            <a:off x="1753395" y="4573242"/>
            <a:ext cx="3292984"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Education physique et sportive</a:t>
            </a:r>
            <a:endParaRPr lang="fr-FR" sz="1400" dirty="0"/>
          </a:p>
        </p:txBody>
      </p:sp>
      <p:sp>
        <p:nvSpPr>
          <p:cNvPr id="28" name="Rectangle à coins arrondis 27"/>
          <p:cNvSpPr/>
          <p:nvPr/>
        </p:nvSpPr>
        <p:spPr>
          <a:xfrm>
            <a:off x="1749036" y="4862542"/>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Enseignement moral et civique</a:t>
            </a:r>
            <a:endParaRPr lang="fr-FR" sz="1400" dirty="0"/>
          </a:p>
        </p:txBody>
      </p:sp>
      <p:sp>
        <p:nvSpPr>
          <p:cNvPr id="29" name="Rectangle à coins arrondis 28"/>
          <p:cNvSpPr/>
          <p:nvPr/>
        </p:nvSpPr>
        <p:spPr>
          <a:xfrm>
            <a:off x="1763816" y="5153488"/>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Histoire et géographie</a:t>
            </a:r>
            <a:endParaRPr lang="fr-FR" sz="1400" dirty="0"/>
          </a:p>
        </p:txBody>
      </p:sp>
      <p:sp>
        <p:nvSpPr>
          <p:cNvPr id="30" name="Rectangle à coins arrondis 29"/>
          <p:cNvSpPr/>
          <p:nvPr/>
        </p:nvSpPr>
        <p:spPr>
          <a:xfrm>
            <a:off x="1754191" y="5436935"/>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Physique chimie</a:t>
            </a:r>
            <a:endParaRPr lang="fr-FR" sz="1400" dirty="0"/>
          </a:p>
        </p:txBody>
      </p:sp>
      <p:sp>
        <p:nvSpPr>
          <p:cNvPr id="31" name="Rectangle à coins arrondis 30"/>
          <p:cNvSpPr/>
          <p:nvPr/>
        </p:nvSpPr>
        <p:spPr>
          <a:xfrm>
            <a:off x="1763815" y="5698532"/>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Sciences de la vie et de la terre</a:t>
            </a:r>
            <a:endParaRPr lang="fr-FR" sz="1400" dirty="0"/>
          </a:p>
        </p:txBody>
      </p:sp>
      <p:sp>
        <p:nvSpPr>
          <p:cNvPr id="32" name="Rectangle à coins arrondis 31"/>
          <p:cNvSpPr/>
          <p:nvPr/>
        </p:nvSpPr>
        <p:spPr>
          <a:xfrm>
            <a:off x="1754192" y="5949825"/>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Technologie</a:t>
            </a:r>
            <a:endParaRPr lang="fr-FR" sz="1400" dirty="0"/>
          </a:p>
        </p:txBody>
      </p:sp>
      <p:sp>
        <p:nvSpPr>
          <p:cNvPr id="33" name="Rectangle à coins arrondis 32"/>
          <p:cNvSpPr/>
          <p:nvPr/>
        </p:nvSpPr>
        <p:spPr>
          <a:xfrm>
            <a:off x="1775278" y="6224145"/>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Mathématiques</a:t>
            </a:r>
            <a:endParaRPr lang="fr-FR" sz="1400" dirty="0"/>
          </a:p>
        </p:txBody>
      </p:sp>
      <p:sp>
        <p:nvSpPr>
          <p:cNvPr id="34" name="Rectangle à coins arrondis 33"/>
          <p:cNvSpPr/>
          <p:nvPr/>
        </p:nvSpPr>
        <p:spPr>
          <a:xfrm>
            <a:off x="1766532" y="6490760"/>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Education aux médias et à l’information</a:t>
            </a:r>
            <a:endParaRPr lang="fr-FR" sz="1400" dirty="0"/>
          </a:p>
        </p:txBody>
      </p:sp>
      <p:sp>
        <p:nvSpPr>
          <p:cNvPr id="35" name="Rectangle à coins arrondis 34"/>
          <p:cNvSpPr/>
          <p:nvPr/>
        </p:nvSpPr>
        <p:spPr>
          <a:xfrm>
            <a:off x="5314498" y="3196835"/>
            <a:ext cx="2592360" cy="44969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Objectifs et organisation du programme</a:t>
            </a:r>
            <a:endParaRPr lang="fr-FR" sz="1400" dirty="0"/>
          </a:p>
        </p:txBody>
      </p:sp>
      <p:sp>
        <p:nvSpPr>
          <p:cNvPr id="36" name="Rectangle à coins arrondis 35"/>
          <p:cNvSpPr/>
          <p:nvPr/>
        </p:nvSpPr>
        <p:spPr>
          <a:xfrm>
            <a:off x="5580140" y="3748878"/>
            <a:ext cx="2592360" cy="4113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dirty="0" smtClean="0"/>
              <a:t>Compétences travaillées</a:t>
            </a:r>
            <a:endParaRPr lang="fr-FR" sz="1600" dirty="0"/>
          </a:p>
        </p:txBody>
      </p:sp>
      <p:sp>
        <p:nvSpPr>
          <p:cNvPr id="37" name="Rectangle à coins arrondis 36"/>
          <p:cNvSpPr/>
          <p:nvPr/>
        </p:nvSpPr>
        <p:spPr>
          <a:xfrm>
            <a:off x="5605899" y="4251120"/>
            <a:ext cx="2844445" cy="16987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Compétences détaillées :</a:t>
            </a:r>
          </a:p>
          <a:p>
            <a:r>
              <a:rPr lang="fr-FR" sz="1400" dirty="0" smtClean="0"/>
              <a:t>- attendus fin de cycle</a:t>
            </a:r>
          </a:p>
          <a:p>
            <a:r>
              <a:rPr lang="fr-FR" sz="1400" dirty="0" smtClean="0"/>
              <a:t>- connaissances associées, </a:t>
            </a:r>
          </a:p>
          <a:p>
            <a:pPr marL="285750" indent="-285750">
              <a:buFontTx/>
              <a:buChar char="-"/>
            </a:pPr>
            <a:r>
              <a:rPr lang="fr-FR" sz="1400" dirty="0" smtClean="0"/>
              <a:t>exemples de situations, activités  et ressources pour l’élève</a:t>
            </a:r>
          </a:p>
          <a:p>
            <a:r>
              <a:rPr lang="fr-FR" sz="1400" dirty="0" smtClean="0"/>
              <a:t>- Repères de progressivité</a:t>
            </a:r>
            <a:endParaRPr lang="fr-FR" sz="1400" dirty="0"/>
          </a:p>
        </p:txBody>
      </p:sp>
      <p:sp>
        <p:nvSpPr>
          <p:cNvPr id="40" name="Rectangle à coins arrondis 39"/>
          <p:cNvSpPr/>
          <p:nvPr/>
        </p:nvSpPr>
        <p:spPr>
          <a:xfrm>
            <a:off x="5857984" y="6107297"/>
            <a:ext cx="2819580" cy="3834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Croisements entre enseignements</a:t>
            </a:r>
            <a:endParaRPr lang="fr-FR" sz="1400" dirty="0"/>
          </a:p>
        </p:txBody>
      </p:sp>
    </p:spTree>
    <p:extLst>
      <p:ext uri="{BB962C8B-B14F-4D97-AF65-F5344CB8AC3E}">
        <p14:creationId xmlns:p14="http://schemas.microsoft.com/office/powerpoint/2010/main" val="73139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1000"/>
                                        <p:tgtEl>
                                          <p:spTgt spid="1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1000"/>
                                        <p:tgtEl>
                                          <p:spTgt spid="17"/>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1000"/>
                                        <p:tgtEl>
                                          <p:spTgt spid="18"/>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1000"/>
                                        <p:tgtEl>
                                          <p:spTgt spid="22"/>
                                        </p:tgtEl>
                                      </p:cBhvr>
                                    </p:animEffect>
                                  </p:childTnLst>
                                </p:cTn>
                              </p:par>
                            </p:childTnLst>
                          </p:cTn>
                        </p:par>
                        <p:par>
                          <p:cTn id="47" fill="hold">
                            <p:stCondLst>
                              <p:cond delay="2000"/>
                            </p:stCondLst>
                            <p:childTnLst>
                              <p:par>
                                <p:cTn id="48" presetID="22" presetClass="entr" presetSubtype="4"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1000"/>
                                        <p:tgtEl>
                                          <p:spTgt spid="23"/>
                                        </p:tgtEl>
                                      </p:cBhvr>
                                    </p:animEffect>
                                  </p:childTnLst>
                                </p:cTn>
                              </p:par>
                            </p:childTnLst>
                          </p:cTn>
                        </p:par>
                        <p:par>
                          <p:cTn id="51" fill="hold">
                            <p:stCondLst>
                              <p:cond delay="3000"/>
                            </p:stCondLst>
                            <p:childTnLst>
                              <p:par>
                                <p:cTn id="52" presetID="22" presetClass="entr" presetSubtype="4"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1000"/>
                                        <p:tgtEl>
                                          <p:spTgt spid="24"/>
                                        </p:tgtEl>
                                      </p:cBhvr>
                                    </p:animEffect>
                                  </p:childTnLst>
                                </p:cTn>
                              </p:par>
                            </p:childTnLst>
                          </p:cTn>
                        </p:par>
                        <p:par>
                          <p:cTn id="55" fill="hold">
                            <p:stCondLst>
                              <p:cond delay="4000"/>
                            </p:stCondLst>
                            <p:childTnLst>
                              <p:par>
                                <p:cTn id="56" presetID="22" presetClass="entr" presetSubtype="4"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1000"/>
                                        <p:tgtEl>
                                          <p:spTgt spid="25"/>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1000"/>
                                        <p:tgtEl>
                                          <p:spTgt spid="26"/>
                                        </p:tgtEl>
                                      </p:cBhvr>
                                    </p:animEffect>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1000"/>
                                        <p:tgtEl>
                                          <p:spTgt spid="27"/>
                                        </p:tgtEl>
                                      </p:cBhvr>
                                    </p:animEffect>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1000"/>
                                        <p:tgtEl>
                                          <p:spTgt spid="28"/>
                                        </p:tgtEl>
                                      </p:cBhvr>
                                    </p:animEffect>
                                  </p:childTnLst>
                                </p:cTn>
                              </p:par>
                            </p:childTnLst>
                          </p:cTn>
                        </p:par>
                        <p:par>
                          <p:cTn id="71" fill="hold">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1000"/>
                                        <p:tgtEl>
                                          <p:spTgt spid="29"/>
                                        </p:tgtEl>
                                      </p:cBhvr>
                                    </p:animEffect>
                                  </p:childTnLst>
                                </p:cTn>
                              </p:par>
                            </p:childTnLst>
                          </p:cTn>
                        </p:par>
                        <p:par>
                          <p:cTn id="75" fill="hold">
                            <p:stCondLst>
                              <p:cond delay="9000"/>
                            </p:stCondLst>
                            <p:childTnLst>
                              <p:par>
                                <p:cTn id="76" presetID="22" presetClass="entr" presetSubtype="4"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down)">
                                      <p:cBhvr>
                                        <p:cTn id="78" dur="1000"/>
                                        <p:tgtEl>
                                          <p:spTgt spid="30"/>
                                        </p:tgtEl>
                                      </p:cBhvr>
                                    </p:animEffect>
                                  </p:childTnLst>
                                </p:cTn>
                              </p:par>
                            </p:childTnLst>
                          </p:cTn>
                        </p:par>
                        <p:par>
                          <p:cTn id="79" fill="hold">
                            <p:stCondLst>
                              <p:cond delay="10000"/>
                            </p:stCondLst>
                            <p:childTnLst>
                              <p:par>
                                <p:cTn id="80" presetID="22" presetClass="entr" presetSubtype="4"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1000"/>
                                        <p:tgtEl>
                                          <p:spTgt spid="31"/>
                                        </p:tgtEl>
                                      </p:cBhvr>
                                    </p:animEffect>
                                  </p:childTnLst>
                                </p:cTn>
                              </p:par>
                            </p:childTnLst>
                          </p:cTn>
                        </p:par>
                        <p:par>
                          <p:cTn id="83" fill="hold">
                            <p:stCondLst>
                              <p:cond delay="11000"/>
                            </p:stCondLst>
                            <p:childTnLst>
                              <p:par>
                                <p:cTn id="84" presetID="22" presetClass="entr" presetSubtype="4"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down)">
                                      <p:cBhvr>
                                        <p:cTn id="86" dur="1000"/>
                                        <p:tgtEl>
                                          <p:spTgt spid="32"/>
                                        </p:tgtEl>
                                      </p:cBhvr>
                                    </p:animEffect>
                                  </p:childTnLst>
                                </p:cTn>
                              </p:par>
                            </p:childTnLst>
                          </p:cTn>
                        </p:par>
                        <p:par>
                          <p:cTn id="87" fill="hold">
                            <p:stCondLst>
                              <p:cond delay="12000"/>
                            </p:stCondLst>
                            <p:childTnLst>
                              <p:par>
                                <p:cTn id="88" presetID="22" presetClass="entr" presetSubtype="4"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down)">
                                      <p:cBhvr>
                                        <p:cTn id="90" dur="1000"/>
                                        <p:tgtEl>
                                          <p:spTgt spid="33"/>
                                        </p:tgtEl>
                                      </p:cBhvr>
                                    </p:animEffect>
                                  </p:childTnLst>
                                </p:cTn>
                              </p:par>
                            </p:childTnLst>
                          </p:cTn>
                        </p:par>
                        <p:par>
                          <p:cTn id="91" fill="hold">
                            <p:stCondLst>
                              <p:cond delay="13000"/>
                            </p:stCondLst>
                            <p:childTnLst>
                              <p:par>
                                <p:cTn id="92" presetID="22" presetClass="entr" presetSubtype="4" fill="hold" grpId="0"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down)">
                                      <p:cBhvr>
                                        <p:cTn id="94" dur="1000"/>
                                        <p:tgtEl>
                                          <p:spTgt spid="34"/>
                                        </p:tgtEl>
                                      </p:cBhvr>
                                    </p:animEffect>
                                  </p:childTnLst>
                                </p:cTn>
                              </p:par>
                            </p:childTnLst>
                          </p:cTn>
                        </p:par>
                        <p:par>
                          <p:cTn id="95" fill="hold">
                            <p:stCondLst>
                              <p:cond delay="14000"/>
                            </p:stCondLst>
                            <p:childTnLst>
                              <p:par>
                                <p:cTn id="96" presetID="22" presetClass="entr" presetSubtype="2"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right)">
                                      <p:cBhvr>
                                        <p:cTn id="98" dur="2000"/>
                                        <p:tgtEl>
                                          <p:spTgt spid="35"/>
                                        </p:tgtEl>
                                      </p:cBhvr>
                                    </p:animEffect>
                                  </p:childTnLst>
                                </p:cTn>
                              </p:par>
                            </p:childTnLst>
                          </p:cTn>
                        </p:par>
                        <p:par>
                          <p:cTn id="99" fill="hold">
                            <p:stCondLst>
                              <p:cond delay="16000"/>
                            </p:stCondLst>
                            <p:childTnLst>
                              <p:par>
                                <p:cTn id="100" presetID="22" presetClass="entr" presetSubtype="2"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right)">
                                      <p:cBhvr>
                                        <p:cTn id="102" dur="2000"/>
                                        <p:tgtEl>
                                          <p:spTgt spid="36"/>
                                        </p:tgtEl>
                                      </p:cBhvr>
                                    </p:animEffect>
                                  </p:childTnLst>
                                </p:cTn>
                              </p:par>
                            </p:childTnLst>
                          </p:cTn>
                        </p:par>
                        <p:par>
                          <p:cTn id="103" fill="hold">
                            <p:stCondLst>
                              <p:cond delay="18000"/>
                            </p:stCondLst>
                            <p:childTnLst>
                              <p:par>
                                <p:cTn id="104" presetID="22" presetClass="entr" presetSubtype="2"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right)">
                                      <p:cBhvr>
                                        <p:cTn id="106" dur="2000"/>
                                        <p:tgtEl>
                                          <p:spTgt spid="37"/>
                                        </p:tgtEl>
                                      </p:cBhvr>
                                    </p:animEffect>
                                  </p:childTnLst>
                                </p:cTn>
                              </p:par>
                            </p:childTnLst>
                          </p:cTn>
                        </p:par>
                        <p:par>
                          <p:cTn id="107" fill="hold">
                            <p:stCondLst>
                              <p:cond delay="20000"/>
                            </p:stCondLst>
                            <p:childTnLst>
                              <p:par>
                                <p:cTn id="108" presetID="22" presetClass="entr" presetSubtype="2"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wipe(right)">
                                      <p:cBhvr>
                                        <p:cTn id="11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6" grpId="0" animBg="1"/>
      <p:bldP spid="14" grpId="0" animBg="1"/>
      <p:bldP spid="15" grpId="0" animBg="1"/>
      <p:bldP spid="16" grpId="0" animBg="1"/>
      <p:bldP spid="17" grpId="0" animBg="1"/>
      <p:bldP spid="18" grpId="0" animBg="1"/>
      <p:bldP spid="1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0" y="260560"/>
            <a:ext cx="3744520" cy="5166490"/>
          </a:xfrm>
          <a:prstGeom prst="rect">
            <a:avLst/>
          </a:prstGeom>
        </p:spPr>
        <p:style>
          <a:lnRef idx="1">
            <a:schemeClr val="accent3"/>
          </a:lnRef>
          <a:fillRef idx="2">
            <a:schemeClr val="accent3"/>
          </a:fillRef>
          <a:effectRef idx="1">
            <a:schemeClr val="accent3"/>
          </a:effectRef>
          <a:fontRef idx="minor">
            <a:schemeClr val="dk1"/>
          </a:fontRef>
        </p:style>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520" y="2636890"/>
            <a:ext cx="4942198" cy="2976198"/>
          </a:xfrm>
          <a:prstGeom prst="rect">
            <a:avLst/>
          </a:prstGeom>
        </p:spPr>
        <p:style>
          <a:lnRef idx="1">
            <a:schemeClr val="accent3"/>
          </a:lnRef>
          <a:fillRef idx="2">
            <a:schemeClr val="accent3"/>
          </a:fillRef>
          <a:effectRef idx="1">
            <a:schemeClr val="accent3"/>
          </a:effectRef>
          <a:fontRef idx="minor">
            <a:schemeClr val="dk1"/>
          </a:fontRef>
        </p:style>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20" y="947574"/>
            <a:ext cx="4498312" cy="3336248"/>
          </a:xfrm>
          <a:prstGeom prst="rect">
            <a:avLst/>
          </a:prstGeom>
        </p:spPr>
        <p:style>
          <a:lnRef idx="1">
            <a:schemeClr val="accent5"/>
          </a:lnRef>
          <a:fillRef idx="2">
            <a:schemeClr val="accent5"/>
          </a:fillRef>
          <a:effectRef idx="1">
            <a:schemeClr val="accent5"/>
          </a:effectRef>
          <a:fontRef idx="minor">
            <a:schemeClr val="dk1"/>
          </a:fontRef>
        </p:style>
      </p:pic>
      <p:sp>
        <p:nvSpPr>
          <p:cNvPr id="7" name="Rectangle à coins arrondis 6"/>
          <p:cNvSpPr/>
          <p:nvPr/>
        </p:nvSpPr>
        <p:spPr>
          <a:xfrm>
            <a:off x="5292100" y="260560"/>
            <a:ext cx="3024420" cy="4320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Exemple : cycle 4 - Français</a:t>
            </a:r>
            <a:endParaRPr lang="fr-FR" b="1" dirty="0"/>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40" y="5083910"/>
            <a:ext cx="4893472" cy="1782893"/>
          </a:xfrm>
          <a:prstGeom prst="rect">
            <a:avLst/>
          </a:prstGeom>
        </p:spPr>
        <p:style>
          <a:lnRef idx="1">
            <a:schemeClr val="accent3"/>
          </a:lnRef>
          <a:fillRef idx="2">
            <a:schemeClr val="accent3"/>
          </a:fillRef>
          <a:effectRef idx="1">
            <a:schemeClr val="accent3"/>
          </a:effectRef>
          <a:fontRef idx="minor">
            <a:schemeClr val="dk1"/>
          </a:fontRef>
        </p:style>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07" y="3309083"/>
            <a:ext cx="3739254" cy="3481778"/>
          </a:xfrm>
          <a:prstGeom prst="rect">
            <a:avLst/>
          </a:prstGeom>
        </p:spPr>
        <p:style>
          <a:lnRef idx="1">
            <a:schemeClr val="accent3"/>
          </a:lnRef>
          <a:fillRef idx="2">
            <a:schemeClr val="accent3"/>
          </a:fillRef>
          <a:effectRef idx="1">
            <a:schemeClr val="accent3"/>
          </a:effectRef>
          <a:fontRef idx="minor">
            <a:schemeClr val="dk1"/>
          </a:fontRef>
        </p:style>
      </p:pic>
      <p:sp>
        <p:nvSpPr>
          <p:cNvPr id="8" name="Ellipse 7"/>
          <p:cNvSpPr/>
          <p:nvPr/>
        </p:nvSpPr>
        <p:spPr>
          <a:xfrm>
            <a:off x="316042" y="704829"/>
            <a:ext cx="1807618" cy="504070"/>
          </a:xfrm>
          <a:prstGeom prst="ellipse">
            <a:avLst/>
          </a:prstGeom>
          <a:no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73793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5753023" y="260560"/>
            <a:ext cx="3024420" cy="65128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Exemple :  Français</a:t>
            </a:r>
          </a:p>
          <a:p>
            <a:pPr algn="ctr"/>
            <a:r>
              <a:rPr lang="fr-FR" b="1" dirty="0" smtClean="0"/>
              <a:t>Cycles  2 – 3 - 4</a:t>
            </a:r>
            <a:endParaRPr lang="fr-FR" b="1" dirty="0"/>
          </a:p>
        </p:txBody>
      </p:sp>
      <p:sp>
        <p:nvSpPr>
          <p:cNvPr id="8" name="Rectangle à coins arrondis 7"/>
          <p:cNvSpPr/>
          <p:nvPr/>
        </p:nvSpPr>
        <p:spPr>
          <a:xfrm>
            <a:off x="467430" y="260560"/>
            <a:ext cx="3672510" cy="4320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Progressivité des apprentissages</a:t>
            </a:r>
            <a:endParaRPr lang="fr-FR" b="1"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84" y="975242"/>
            <a:ext cx="4129201" cy="5472760"/>
          </a:xfrm>
          <a:prstGeom prst="rect">
            <a:avLst/>
          </a:prstGeom>
        </p:spPr>
        <p:style>
          <a:lnRef idx="1">
            <a:schemeClr val="accent2"/>
          </a:lnRef>
          <a:fillRef idx="2">
            <a:schemeClr val="accent2"/>
          </a:fillRef>
          <a:effectRef idx="1">
            <a:schemeClr val="accent2"/>
          </a:effectRef>
          <a:fontRef idx="minor">
            <a:schemeClr val="dk1"/>
          </a:fontRef>
        </p:style>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488" y="1119569"/>
            <a:ext cx="4267200" cy="5477871"/>
          </a:xfrm>
          <a:prstGeom prst="rect">
            <a:avLst/>
          </a:prstGeom>
        </p:spPr>
        <p:style>
          <a:lnRef idx="1">
            <a:schemeClr val="accent2"/>
          </a:lnRef>
          <a:fillRef idx="2">
            <a:schemeClr val="accent2"/>
          </a:fillRef>
          <a:effectRef idx="1">
            <a:schemeClr val="accent2"/>
          </a:effectRef>
          <a:fontRef idx="minor">
            <a:schemeClr val="dk1"/>
          </a:fontRef>
        </p:style>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59" y="1176247"/>
            <a:ext cx="4003257" cy="5565213"/>
          </a:xfrm>
          <a:prstGeom prst="rect">
            <a:avLst/>
          </a:prstGeom>
        </p:spPr>
        <p:style>
          <a:lnRef idx="1">
            <a:schemeClr val="accent2"/>
          </a:lnRef>
          <a:fillRef idx="2">
            <a:schemeClr val="accent2"/>
          </a:fillRef>
          <a:effectRef idx="1">
            <a:schemeClr val="accent2"/>
          </a:effectRef>
          <a:fontRef idx="minor">
            <a:schemeClr val="dk1"/>
          </a:fontRef>
        </p:style>
      </p:pic>
      <p:sp>
        <p:nvSpPr>
          <p:cNvPr id="11" name="Ellipse 10"/>
          <p:cNvSpPr/>
          <p:nvPr/>
        </p:nvSpPr>
        <p:spPr>
          <a:xfrm>
            <a:off x="239084" y="911841"/>
            <a:ext cx="1164476" cy="429597"/>
          </a:xfrm>
          <a:prstGeom prst="ellipse">
            <a:avLst/>
          </a:prstGeom>
          <a:no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2" name="Ellipse 11"/>
          <p:cNvSpPr/>
          <p:nvPr/>
        </p:nvSpPr>
        <p:spPr>
          <a:xfrm>
            <a:off x="5057790" y="1119569"/>
            <a:ext cx="1164476" cy="429597"/>
          </a:xfrm>
          <a:prstGeom prst="ellipse">
            <a:avLst/>
          </a:prstGeom>
          <a:no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3" name="Ellipse 12"/>
          <p:cNvSpPr/>
          <p:nvPr/>
        </p:nvSpPr>
        <p:spPr>
          <a:xfrm>
            <a:off x="2520488" y="1064240"/>
            <a:ext cx="1164476" cy="429597"/>
          </a:xfrm>
          <a:prstGeom prst="ellipse">
            <a:avLst/>
          </a:prstGeom>
          <a:no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4" name="Ellipse 13"/>
          <p:cNvSpPr/>
          <p:nvPr/>
        </p:nvSpPr>
        <p:spPr>
          <a:xfrm>
            <a:off x="25826" y="2492870"/>
            <a:ext cx="1164476" cy="429597"/>
          </a:xfrm>
          <a:prstGeom prst="ellipse">
            <a:avLst/>
          </a:prstGeom>
          <a:no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5" name="Ellipse 14"/>
          <p:cNvSpPr/>
          <p:nvPr/>
        </p:nvSpPr>
        <p:spPr>
          <a:xfrm>
            <a:off x="2303684" y="2701166"/>
            <a:ext cx="1164476" cy="429597"/>
          </a:xfrm>
          <a:prstGeom prst="ellipse">
            <a:avLst/>
          </a:prstGeom>
          <a:no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6" name="Ellipse 15"/>
          <p:cNvSpPr/>
          <p:nvPr/>
        </p:nvSpPr>
        <p:spPr>
          <a:xfrm>
            <a:off x="4788030" y="2670730"/>
            <a:ext cx="1164476" cy="429597"/>
          </a:xfrm>
          <a:prstGeom prst="ellipse">
            <a:avLst/>
          </a:prstGeom>
          <a:no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57548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2000"/>
                                        <p:tgtEl>
                                          <p:spTgt spid="9"/>
                                        </p:tgtEl>
                                      </p:cBhvr>
                                    </p:animEffect>
                                  </p:childTnLst>
                                </p:cTn>
                              </p:par>
                            </p:childTnLst>
                          </p:cTn>
                        </p:par>
                        <p:par>
                          <p:cTn id="21" fill="hold">
                            <p:stCondLst>
                              <p:cond delay="4000"/>
                            </p:stCondLst>
                            <p:childTnLst>
                              <p:par>
                                <p:cTn id="22" presetID="22" presetClass="entr" presetSubtype="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000"/>
                                        <p:tgtEl>
                                          <p:spTgt spid="11"/>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1000"/>
                                        <p:tgtEl>
                                          <p:spTgt spid="13"/>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0"/>
                                        <p:tgtEl>
                                          <p:spTgt spid="12"/>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1000"/>
                                        <p:tgtEl>
                                          <p:spTgt spid="14"/>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D1</a:t>
            </a:r>
            <a:endParaRPr lang="fr-FR" sz="1200" dirty="0">
              <a:effectLst/>
              <a:latin typeface="Arial"/>
              <a:ea typeface="MS Mincho"/>
              <a:cs typeface="Times New Roman"/>
            </a:endParaRPr>
          </a:p>
        </p:txBody>
      </p:sp>
      <p:sp>
        <p:nvSpPr>
          <p:cNvPr id="7" name="Rectangle à coins arrondis 6"/>
          <p:cNvSpPr/>
          <p:nvPr/>
        </p:nvSpPr>
        <p:spPr>
          <a:xfrm>
            <a:off x="1331550" y="215773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200" b="1" dirty="0">
                <a:effectLst/>
                <a:latin typeface="Arial"/>
                <a:ea typeface="MS Mincho"/>
                <a:cs typeface="Times New Roman"/>
              </a:rPr>
              <a:t>Objectif : </a:t>
            </a:r>
            <a:r>
              <a:rPr lang="fr-FR" sz="1200" b="1" dirty="0" smtClean="0">
                <a:effectLst/>
                <a:latin typeface="Arial"/>
                <a:ea typeface="MS Mincho"/>
                <a:cs typeface="Times New Roman"/>
              </a:rPr>
              <a:t> Comprendre</a:t>
            </a:r>
            <a:r>
              <a:rPr lang="fr-FR" sz="1200" b="1" dirty="0">
                <a:effectLst/>
                <a:latin typeface="Arial"/>
                <a:ea typeface="MS Mincho"/>
                <a:cs typeface="Times New Roman"/>
              </a:rPr>
              <a:t>, s'exprimer en utilisant la langue française à l'oral et à </a:t>
            </a:r>
            <a:r>
              <a:rPr lang="fr-FR" sz="1200" b="1" dirty="0" smtClean="0">
                <a:effectLst/>
                <a:latin typeface="Arial"/>
                <a:ea typeface="MS Mincho"/>
                <a:cs typeface="Times New Roman"/>
              </a:rPr>
              <a:t>l'écrit </a:t>
            </a:r>
            <a:endParaRPr lang="fr-FR" sz="1200" dirty="0">
              <a:effectLst/>
              <a:latin typeface="Arial"/>
              <a:ea typeface="MS Mincho"/>
              <a:cs typeface="Times New Roman"/>
            </a:endParaRPr>
          </a:p>
        </p:txBody>
      </p:sp>
      <p:sp>
        <p:nvSpPr>
          <p:cNvPr id="8" name="Rectangle à coins arrondis 7"/>
          <p:cNvSpPr/>
          <p:nvPr/>
        </p:nvSpPr>
        <p:spPr>
          <a:xfrm>
            <a:off x="1331550" y="3150760"/>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200" b="1" dirty="0">
                <a:effectLst/>
                <a:latin typeface="Arial"/>
                <a:ea typeface="MS Mincho"/>
                <a:cs typeface="Times New Roman"/>
              </a:rPr>
              <a:t>Objectif : </a:t>
            </a:r>
            <a:r>
              <a:rPr lang="fr-FR" sz="1200" b="1" dirty="0" smtClean="0">
                <a:effectLst/>
                <a:latin typeface="Arial"/>
                <a:ea typeface="MS Mincho"/>
                <a:cs typeface="Times New Roman"/>
              </a:rPr>
              <a:t> Comprendre</a:t>
            </a:r>
            <a:r>
              <a:rPr lang="fr-FR" sz="1200" b="1" dirty="0">
                <a:effectLst/>
                <a:latin typeface="Arial"/>
                <a:ea typeface="MS Mincho"/>
                <a:cs typeface="Times New Roman"/>
              </a:rPr>
              <a:t>, s'exprimer en utilisant une langue étrangère</a:t>
            </a:r>
            <a:endParaRPr lang="fr-FR" sz="1200" dirty="0">
              <a:effectLst/>
              <a:latin typeface="Arial"/>
              <a:ea typeface="MS Mincho"/>
              <a:cs typeface="Times New Roman"/>
            </a:endParaRPr>
          </a:p>
        </p:txBody>
      </p:sp>
      <p:sp>
        <p:nvSpPr>
          <p:cNvPr id="9" name="Rectangle à coins arrondis 8"/>
          <p:cNvSpPr/>
          <p:nvPr/>
        </p:nvSpPr>
        <p:spPr>
          <a:xfrm>
            <a:off x="1331913" y="4216470"/>
            <a:ext cx="7149137"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806450" indent="-806450">
              <a:spcAft>
                <a:spcPts val="0"/>
              </a:spcAft>
            </a:pPr>
            <a:r>
              <a:rPr lang="fr-FR" sz="1200" b="1" dirty="0">
                <a:effectLst/>
                <a:latin typeface="Arial"/>
                <a:ea typeface="MS Mincho"/>
                <a:cs typeface="Times New Roman"/>
              </a:rPr>
              <a:t>Objectif : </a:t>
            </a:r>
            <a:r>
              <a:rPr lang="fr-FR" sz="1200" b="1" dirty="0" smtClean="0">
                <a:effectLst/>
                <a:latin typeface="Arial"/>
                <a:ea typeface="MS Mincho"/>
                <a:cs typeface="Times New Roman"/>
              </a:rPr>
              <a:t> Comprendre</a:t>
            </a:r>
            <a:r>
              <a:rPr lang="fr-FR" sz="1200" b="1" dirty="0">
                <a:effectLst/>
                <a:latin typeface="Arial"/>
                <a:ea typeface="MS Mincho"/>
                <a:cs typeface="Times New Roman"/>
              </a:rPr>
              <a:t>, s'exprimer en utilisant les langages mathématiques, scientifiques et informatiques</a:t>
            </a:r>
            <a:endParaRPr lang="fr-FR" sz="1200" dirty="0">
              <a:effectLst/>
              <a:latin typeface="Arial"/>
              <a:ea typeface="MS Mincho"/>
              <a:cs typeface="Times New Roman"/>
            </a:endParaRPr>
          </a:p>
        </p:txBody>
      </p:sp>
      <p:sp>
        <p:nvSpPr>
          <p:cNvPr id="10" name="Rectangle à coins arrondis 9"/>
          <p:cNvSpPr/>
          <p:nvPr/>
        </p:nvSpPr>
        <p:spPr>
          <a:xfrm>
            <a:off x="1333024" y="5288181"/>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200" b="1" dirty="0">
                <a:effectLst/>
                <a:latin typeface="Arial"/>
                <a:ea typeface="MS Mincho"/>
                <a:cs typeface="Times New Roman"/>
              </a:rPr>
              <a:t>Objectif : </a:t>
            </a:r>
            <a:r>
              <a:rPr lang="fr-FR" sz="1200" b="1" dirty="0" smtClean="0">
                <a:effectLst/>
                <a:latin typeface="Arial"/>
                <a:ea typeface="MS Mincho"/>
                <a:cs typeface="Times New Roman"/>
              </a:rPr>
              <a:t> Comprendre</a:t>
            </a:r>
            <a:r>
              <a:rPr lang="fr-FR" sz="1200" b="1" dirty="0">
                <a:effectLst/>
                <a:latin typeface="Arial"/>
                <a:ea typeface="MS Mincho"/>
                <a:cs typeface="Times New Roman"/>
              </a:rPr>
              <a:t>, s'exprimer en utilisant les langages des arts et du corps</a:t>
            </a:r>
            <a:endParaRPr lang="fr-FR" sz="1200" dirty="0">
              <a:effectLst/>
              <a:latin typeface="Arial"/>
              <a:ea typeface="MS Mincho"/>
              <a:cs typeface="Times New Roman"/>
            </a:endParaRP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langages pour penser et communiquer</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pic>
        <p:nvPicPr>
          <p:cNvPr id="12" name="Image 1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707880" y="1710127"/>
            <a:ext cx="3992370" cy="5031333"/>
          </a:xfrm>
          <a:prstGeom prst="round2DiagRect">
            <a:avLst>
              <a:gd name="adj1" fmla="val 16667"/>
              <a:gd name="adj2" fmla="val 0"/>
            </a:avLst>
          </a:prstGeom>
          <a:noFill/>
          <a:ln w="88900" cap="sq">
            <a:solidFill>
              <a:srgbClr val="FFFFFF"/>
            </a:solidFill>
            <a:miter lim="800000"/>
          </a:ln>
          <a:effectLst>
            <a:outerShdw blurRad="254000" algn="tl" rotWithShape="0">
              <a:srgbClr val="000000">
                <a:alpha val="43000"/>
              </a:srgbClr>
            </a:outerShdw>
          </a:effectLst>
        </p:spPr>
      </p:pic>
      <p:sp>
        <p:nvSpPr>
          <p:cNvPr id="11" name="Ellipse 10"/>
          <p:cNvSpPr/>
          <p:nvPr/>
        </p:nvSpPr>
        <p:spPr>
          <a:xfrm>
            <a:off x="7148519" y="741784"/>
            <a:ext cx="1440200" cy="134959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b="1" dirty="0">
                <a:effectLst/>
                <a:latin typeface="Arial"/>
                <a:ea typeface="MS Mincho"/>
                <a:cs typeface="Times New Roman"/>
              </a:rPr>
              <a:t>Cycle 4</a:t>
            </a:r>
            <a:endParaRPr lang="fr-FR" dirty="0">
              <a:effectLst/>
              <a:latin typeface="Arial"/>
              <a:ea typeface="MS Mincho"/>
              <a:cs typeface="Times New Roman"/>
            </a:endParaRPr>
          </a:p>
        </p:txBody>
      </p:sp>
      <p:sp>
        <p:nvSpPr>
          <p:cNvPr id="16" name="Explosion 1 15"/>
          <p:cNvSpPr/>
          <p:nvPr/>
        </p:nvSpPr>
        <p:spPr>
          <a:xfrm>
            <a:off x="4644010" y="2852920"/>
            <a:ext cx="360050" cy="43206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xplosion 1 16"/>
          <p:cNvSpPr/>
          <p:nvPr/>
        </p:nvSpPr>
        <p:spPr>
          <a:xfrm>
            <a:off x="4644010" y="3779043"/>
            <a:ext cx="360050" cy="43206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Explosion 1 17"/>
          <p:cNvSpPr/>
          <p:nvPr/>
        </p:nvSpPr>
        <p:spPr>
          <a:xfrm>
            <a:off x="4608841" y="4564489"/>
            <a:ext cx="360050" cy="43206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Explosion 1 18"/>
          <p:cNvSpPr/>
          <p:nvPr/>
        </p:nvSpPr>
        <p:spPr>
          <a:xfrm>
            <a:off x="4796410" y="5697315"/>
            <a:ext cx="360050" cy="43206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5783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par>
                          <p:cTn id="28" fill="hold">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1+#ppt_w/2"/>
                                          </p:val>
                                        </p:tav>
                                        <p:tav tm="100000">
                                          <p:val>
                                            <p:strVal val="#ppt_x"/>
                                          </p:val>
                                        </p:tav>
                                      </p:tavLst>
                                    </p:anim>
                                    <p:anim calcmode="lin" valueType="num">
                                      <p:cBhvr additive="base">
                                        <p:cTn id="3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2000" fill="hold"/>
                                        <p:tgtEl>
                                          <p:spTgt spid="8"/>
                                        </p:tgtEl>
                                        <p:attrNameLst>
                                          <p:attrName>ppt_x</p:attrName>
                                        </p:attrNameLst>
                                      </p:cBhvr>
                                      <p:tavLst>
                                        <p:tav tm="0">
                                          <p:val>
                                            <p:strVal val="#ppt_x"/>
                                          </p:val>
                                        </p:tav>
                                        <p:tav tm="100000">
                                          <p:val>
                                            <p:strVal val="#ppt_x"/>
                                          </p:val>
                                        </p:tav>
                                      </p:tavLst>
                                    </p:anim>
                                    <p:anim calcmode="lin" valueType="num">
                                      <p:cBhvr additive="base">
                                        <p:cTn id="43" dur="20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000" fill="hold"/>
                                        <p:tgtEl>
                                          <p:spTgt spid="9"/>
                                        </p:tgtEl>
                                        <p:attrNameLst>
                                          <p:attrName>ppt_x</p:attrName>
                                        </p:attrNameLst>
                                      </p:cBhvr>
                                      <p:tavLst>
                                        <p:tav tm="0">
                                          <p:val>
                                            <p:strVal val="#ppt_x"/>
                                          </p:val>
                                        </p:tav>
                                        <p:tav tm="100000">
                                          <p:val>
                                            <p:strVal val="#ppt_x"/>
                                          </p:val>
                                        </p:tav>
                                      </p:tavLst>
                                    </p:anim>
                                    <p:anim calcmode="lin" valueType="num">
                                      <p:cBhvr additive="base">
                                        <p:cTn id="48" dur="20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6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2000" fill="hold"/>
                                        <p:tgtEl>
                                          <p:spTgt spid="10"/>
                                        </p:tgtEl>
                                        <p:attrNameLst>
                                          <p:attrName>ppt_x</p:attrName>
                                        </p:attrNameLst>
                                      </p:cBhvr>
                                      <p:tavLst>
                                        <p:tav tm="0">
                                          <p:val>
                                            <p:strVal val="#ppt_x"/>
                                          </p:val>
                                        </p:tav>
                                        <p:tav tm="100000">
                                          <p:val>
                                            <p:strVal val="#ppt_x"/>
                                          </p:val>
                                        </p:tav>
                                      </p:tavLst>
                                    </p:anim>
                                    <p:anim calcmode="lin" valueType="num">
                                      <p:cBhvr additive="base">
                                        <p:cTn id="53"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2000"/>
                                        <p:tgtEl>
                                          <p:spTgt spid="11"/>
                                        </p:tgtEl>
                                      </p:cBhvr>
                                    </p:animEffect>
                                  </p:childTnLst>
                                </p:cTn>
                              </p:par>
                            </p:childTnLst>
                          </p:cTn>
                        </p:par>
                        <p:par>
                          <p:cTn id="59" fill="hold">
                            <p:stCondLst>
                              <p:cond delay="2000"/>
                            </p:stCondLst>
                            <p:childTnLst>
                              <p:par>
                                <p:cTn id="60" presetID="2" presetClass="entr" presetSubtype="4"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2000" fill="hold"/>
                                        <p:tgtEl>
                                          <p:spTgt spid="12"/>
                                        </p:tgtEl>
                                        <p:attrNameLst>
                                          <p:attrName>ppt_x</p:attrName>
                                        </p:attrNameLst>
                                      </p:cBhvr>
                                      <p:tavLst>
                                        <p:tav tm="0">
                                          <p:val>
                                            <p:strVal val="#ppt_x"/>
                                          </p:val>
                                        </p:tav>
                                        <p:tav tm="100000">
                                          <p:val>
                                            <p:strVal val="#ppt_x"/>
                                          </p:val>
                                        </p:tav>
                                      </p:tavLst>
                                    </p:anim>
                                    <p:anim calcmode="lin" valueType="num">
                                      <p:cBhvr additive="base">
                                        <p:cTn id="63" dur="2000" fill="hold"/>
                                        <p:tgtEl>
                                          <p:spTgt spid="1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26"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290">
                                          <p:stCondLst>
                                            <p:cond delay="0"/>
                                          </p:stCondLst>
                                        </p:cTn>
                                        <p:tgtEl>
                                          <p:spTgt spid="16"/>
                                        </p:tgtEl>
                                      </p:cBhvr>
                                    </p:animEffect>
                                    <p:anim calcmode="lin" valueType="num">
                                      <p:cBhvr>
                                        <p:cTn id="68"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73" dur="13">
                                          <p:stCondLst>
                                            <p:cond delay="325"/>
                                          </p:stCondLst>
                                        </p:cTn>
                                        <p:tgtEl>
                                          <p:spTgt spid="16"/>
                                        </p:tgtEl>
                                      </p:cBhvr>
                                      <p:to x="100000" y="60000"/>
                                    </p:animScale>
                                    <p:animScale>
                                      <p:cBhvr>
                                        <p:cTn id="74" dur="83" decel="50000">
                                          <p:stCondLst>
                                            <p:cond delay="338"/>
                                          </p:stCondLst>
                                        </p:cTn>
                                        <p:tgtEl>
                                          <p:spTgt spid="16"/>
                                        </p:tgtEl>
                                      </p:cBhvr>
                                      <p:to x="100000" y="100000"/>
                                    </p:animScale>
                                    <p:animScale>
                                      <p:cBhvr>
                                        <p:cTn id="75" dur="13">
                                          <p:stCondLst>
                                            <p:cond delay="656"/>
                                          </p:stCondLst>
                                        </p:cTn>
                                        <p:tgtEl>
                                          <p:spTgt spid="16"/>
                                        </p:tgtEl>
                                      </p:cBhvr>
                                      <p:to x="100000" y="80000"/>
                                    </p:animScale>
                                    <p:animScale>
                                      <p:cBhvr>
                                        <p:cTn id="76" dur="83" decel="50000">
                                          <p:stCondLst>
                                            <p:cond delay="669"/>
                                          </p:stCondLst>
                                        </p:cTn>
                                        <p:tgtEl>
                                          <p:spTgt spid="16"/>
                                        </p:tgtEl>
                                      </p:cBhvr>
                                      <p:to x="100000" y="100000"/>
                                    </p:animScale>
                                    <p:animScale>
                                      <p:cBhvr>
                                        <p:cTn id="77" dur="13">
                                          <p:stCondLst>
                                            <p:cond delay="821"/>
                                          </p:stCondLst>
                                        </p:cTn>
                                        <p:tgtEl>
                                          <p:spTgt spid="16"/>
                                        </p:tgtEl>
                                      </p:cBhvr>
                                      <p:to x="100000" y="90000"/>
                                    </p:animScale>
                                    <p:animScale>
                                      <p:cBhvr>
                                        <p:cTn id="78" dur="83" decel="50000">
                                          <p:stCondLst>
                                            <p:cond delay="834"/>
                                          </p:stCondLst>
                                        </p:cTn>
                                        <p:tgtEl>
                                          <p:spTgt spid="16"/>
                                        </p:tgtEl>
                                      </p:cBhvr>
                                      <p:to x="100000" y="100000"/>
                                    </p:animScale>
                                    <p:animScale>
                                      <p:cBhvr>
                                        <p:cTn id="79" dur="13">
                                          <p:stCondLst>
                                            <p:cond delay="904"/>
                                          </p:stCondLst>
                                        </p:cTn>
                                        <p:tgtEl>
                                          <p:spTgt spid="16"/>
                                        </p:tgtEl>
                                      </p:cBhvr>
                                      <p:to x="100000" y="95000"/>
                                    </p:animScale>
                                    <p:animScale>
                                      <p:cBhvr>
                                        <p:cTn id="80" dur="83" decel="50000">
                                          <p:stCondLst>
                                            <p:cond delay="917"/>
                                          </p:stCondLst>
                                        </p:cTn>
                                        <p:tgtEl>
                                          <p:spTgt spid="16"/>
                                        </p:tgtEl>
                                      </p:cBhvr>
                                      <p:to x="100000" y="100000"/>
                                    </p:animScale>
                                  </p:childTnLst>
                                </p:cTn>
                              </p:par>
                            </p:childTnLst>
                          </p:cTn>
                        </p:par>
                        <p:par>
                          <p:cTn id="81" fill="hold">
                            <p:stCondLst>
                              <p:cond delay="5000"/>
                            </p:stCondLst>
                            <p:childTnLst>
                              <p:par>
                                <p:cTn id="82" presetID="26"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290">
                                          <p:stCondLst>
                                            <p:cond delay="0"/>
                                          </p:stCondLst>
                                        </p:cTn>
                                        <p:tgtEl>
                                          <p:spTgt spid="17"/>
                                        </p:tgtEl>
                                      </p:cBhvr>
                                    </p:animEffect>
                                    <p:anim calcmode="lin" valueType="num">
                                      <p:cBhvr>
                                        <p:cTn id="85"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6"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7"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88"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89"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90" dur="13">
                                          <p:stCondLst>
                                            <p:cond delay="325"/>
                                          </p:stCondLst>
                                        </p:cTn>
                                        <p:tgtEl>
                                          <p:spTgt spid="17"/>
                                        </p:tgtEl>
                                      </p:cBhvr>
                                      <p:to x="100000" y="60000"/>
                                    </p:animScale>
                                    <p:animScale>
                                      <p:cBhvr>
                                        <p:cTn id="91" dur="83" decel="50000">
                                          <p:stCondLst>
                                            <p:cond delay="338"/>
                                          </p:stCondLst>
                                        </p:cTn>
                                        <p:tgtEl>
                                          <p:spTgt spid="17"/>
                                        </p:tgtEl>
                                      </p:cBhvr>
                                      <p:to x="100000" y="100000"/>
                                    </p:animScale>
                                    <p:animScale>
                                      <p:cBhvr>
                                        <p:cTn id="92" dur="13">
                                          <p:stCondLst>
                                            <p:cond delay="656"/>
                                          </p:stCondLst>
                                        </p:cTn>
                                        <p:tgtEl>
                                          <p:spTgt spid="17"/>
                                        </p:tgtEl>
                                      </p:cBhvr>
                                      <p:to x="100000" y="80000"/>
                                    </p:animScale>
                                    <p:animScale>
                                      <p:cBhvr>
                                        <p:cTn id="93" dur="83" decel="50000">
                                          <p:stCondLst>
                                            <p:cond delay="669"/>
                                          </p:stCondLst>
                                        </p:cTn>
                                        <p:tgtEl>
                                          <p:spTgt spid="17"/>
                                        </p:tgtEl>
                                      </p:cBhvr>
                                      <p:to x="100000" y="100000"/>
                                    </p:animScale>
                                    <p:animScale>
                                      <p:cBhvr>
                                        <p:cTn id="94" dur="13">
                                          <p:stCondLst>
                                            <p:cond delay="821"/>
                                          </p:stCondLst>
                                        </p:cTn>
                                        <p:tgtEl>
                                          <p:spTgt spid="17"/>
                                        </p:tgtEl>
                                      </p:cBhvr>
                                      <p:to x="100000" y="90000"/>
                                    </p:animScale>
                                    <p:animScale>
                                      <p:cBhvr>
                                        <p:cTn id="95" dur="83" decel="50000">
                                          <p:stCondLst>
                                            <p:cond delay="834"/>
                                          </p:stCondLst>
                                        </p:cTn>
                                        <p:tgtEl>
                                          <p:spTgt spid="17"/>
                                        </p:tgtEl>
                                      </p:cBhvr>
                                      <p:to x="100000" y="100000"/>
                                    </p:animScale>
                                    <p:animScale>
                                      <p:cBhvr>
                                        <p:cTn id="96" dur="13">
                                          <p:stCondLst>
                                            <p:cond delay="904"/>
                                          </p:stCondLst>
                                        </p:cTn>
                                        <p:tgtEl>
                                          <p:spTgt spid="17"/>
                                        </p:tgtEl>
                                      </p:cBhvr>
                                      <p:to x="100000" y="95000"/>
                                    </p:animScale>
                                    <p:animScale>
                                      <p:cBhvr>
                                        <p:cTn id="97" dur="83" decel="50000">
                                          <p:stCondLst>
                                            <p:cond delay="917"/>
                                          </p:stCondLst>
                                        </p:cTn>
                                        <p:tgtEl>
                                          <p:spTgt spid="17"/>
                                        </p:tgtEl>
                                      </p:cBhvr>
                                      <p:to x="100000" y="100000"/>
                                    </p:animScale>
                                  </p:childTnLst>
                                </p:cTn>
                              </p:par>
                            </p:childTnLst>
                          </p:cTn>
                        </p:par>
                        <p:par>
                          <p:cTn id="98" fill="hold">
                            <p:stCondLst>
                              <p:cond delay="6000"/>
                            </p:stCondLst>
                            <p:childTnLst>
                              <p:par>
                                <p:cTn id="99" presetID="26" presetClass="entr" presetSubtype="0"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down)">
                                      <p:cBhvr>
                                        <p:cTn id="101" dur="290">
                                          <p:stCondLst>
                                            <p:cond delay="0"/>
                                          </p:stCondLst>
                                        </p:cTn>
                                        <p:tgtEl>
                                          <p:spTgt spid="18"/>
                                        </p:tgtEl>
                                      </p:cBhvr>
                                    </p:animEffect>
                                    <p:anim calcmode="lin" valueType="num">
                                      <p:cBhvr>
                                        <p:cTn id="10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0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0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07" dur="13">
                                          <p:stCondLst>
                                            <p:cond delay="325"/>
                                          </p:stCondLst>
                                        </p:cTn>
                                        <p:tgtEl>
                                          <p:spTgt spid="18"/>
                                        </p:tgtEl>
                                      </p:cBhvr>
                                      <p:to x="100000" y="60000"/>
                                    </p:animScale>
                                    <p:animScale>
                                      <p:cBhvr>
                                        <p:cTn id="108" dur="83" decel="50000">
                                          <p:stCondLst>
                                            <p:cond delay="338"/>
                                          </p:stCondLst>
                                        </p:cTn>
                                        <p:tgtEl>
                                          <p:spTgt spid="18"/>
                                        </p:tgtEl>
                                      </p:cBhvr>
                                      <p:to x="100000" y="100000"/>
                                    </p:animScale>
                                    <p:animScale>
                                      <p:cBhvr>
                                        <p:cTn id="109" dur="13">
                                          <p:stCondLst>
                                            <p:cond delay="656"/>
                                          </p:stCondLst>
                                        </p:cTn>
                                        <p:tgtEl>
                                          <p:spTgt spid="18"/>
                                        </p:tgtEl>
                                      </p:cBhvr>
                                      <p:to x="100000" y="80000"/>
                                    </p:animScale>
                                    <p:animScale>
                                      <p:cBhvr>
                                        <p:cTn id="110" dur="83" decel="50000">
                                          <p:stCondLst>
                                            <p:cond delay="669"/>
                                          </p:stCondLst>
                                        </p:cTn>
                                        <p:tgtEl>
                                          <p:spTgt spid="18"/>
                                        </p:tgtEl>
                                      </p:cBhvr>
                                      <p:to x="100000" y="100000"/>
                                    </p:animScale>
                                    <p:animScale>
                                      <p:cBhvr>
                                        <p:cTn id="111" dur="13">
                                          <p:stCondLst>
                                            <p:cond delay="821"/>
                                          </p:stCondLst>
                                        </p:cTn>
                                        <p:tgtEl>
                                          <p:spTgt spid="18"/>
                                        </p:tgtEl>
                                      </p:cBhvr>
                                      <p:to x="100000" y="90000"/>
                                    </p:animScale>
                                    <p:animScale>
                                      <p:cBhvr>
                                        <p:cTn id="112" dur="83" decel="50000">
                                          <p:stCondLst>
                                            <p:cond delay="834"/>
                                          </p:stCondLst>
                                        </p:cTn>
                                        <p:tgtEl>
                                          <p:spTgt spid="18"/>
                                        </p:tgtEl>
                                      </p:cBhvr>
                                      <p:to x="100000" y="100000"/>
                                    </p:animScale>
                                    <p:animScale>
                                      <p:cBhvr>
                                        <p:cTn id="113" dur="13">
                                          <p:stCondLst>
                                            <p:cond delay="904"/>
                                          </p:stCondLst>
                                        </p:cTn>
                                        <p:tgtEl>
                                          <p:spTgt spid="18"/>
                                        </p:tgtEl>
                                      </p:cBhvr>
                                      <p:to x="100000" y="95000"/>
                                    </p:animScale>
                                    <p:animScale>
                                      <p:cBhvr>
                                        <p:cTn id="114" dur="83" decel="50000">
                                          <p:stCondLst>
                                            <p:cond delay="917"/>
                                          </p:stCondLst>
                                        </p:cTn>
                                        <p:tgtEl>
                                          <p:spTgt spid="18"/>
                                        </p:tgtEl>
                                      </p:cBhvr>
                                      <p:to x="100000" y="100000"/>
                                    </p:animScale>
                                  </p:childTnLst>
                                </p:cTn>
                              </p:par>
                            </p:childTnLst>
                          </p:cTn>
                        </p:par>
                        <p:par>
                          <p:cTn id="115" fill="hold">
                            <p:stCondLst>
                              <p:cond delay="7000"/>
                            </p:stCondLst>
                            <p:childTnLst>
                              <p:par>
                                <p:cTn id="116" presetID="26" presetClass="entr" presetSubtype="0" fill="hold" grpId="0" nodeType="afterEffect">
                                  <p:stCondLst>
                                    <p:cond delay="0"/>
                                  </p:stCondLst>
                                  <p:childTnLst>
                                    <p:set>
                                      <p:cBhvr>
                                        <p:cTn id="117" dur="1" fill="hold">
                                          <p:stCondLst>
                                            <p:cond delay="0"/>
                                          </p:stCondLst>
                                        </p:cTn>
                                        <p:tgtEl>
                                          <p:spTgt spid="19"/>
                                        </p:tgtEl>
                                        <p:attrNameLst>
                                          <p:attrName>style.visibility</p:attrName>
                                        </p:attrNameLst>
                                      </p:cBhvr>
                                      <p:to>
                                        <p:strVal val="visible"/>
                                      </p:to>
                                    </p:set>
                                    <p:animEffect transition="in" filter="wipe(down)">
                                      <p:cBhvr>
                                        <p:cTn id="118" dur="290">
                                          <p:stCondLst>
                                            <p:cond delay="0"/>
                                          </p:stCondLst>
                                        </p:cTn>
                                        <p:tgtEl>
                                          <p:spTgt spid="19"/>
                                        </p:tgtEl>
                                      </p:cBhvr>
                                    </p:animEffect>
                                    <p:anim calcmode="lin" valueType="num">
                                      <p:cBhvr>
                                        <p:cTn id="119"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0"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1"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22"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23"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24" dur="13">
                                          <p:stCondLst>
                                            <p:cond delay="325"/>
                                          </p:stCondLst>
                                        </p:cTn>
                                        <p:tgtEl>
                                          <p:spTgt spid="19"/>
                                        </p:tgtEl>
                                      </p:cBhvr>
                                      <p:to x="100000" y="60000"/>
                                    </p:animScale>
                                    <p:animScale>
                                      <p:cBhvr>
                                        <p:cTn id="125" dur="83" decel="50000">
                                          <p:stCondLst>
                                            <p:cond delay="338"/>
                                          </p:stCondLst>
                                        </p:cTn>
                                        <p:tgtEl>
                                          <p:spTgt spid="19"/>
                                        </p:tgtEl>
                                      </p:cBhvr>
                                      <p:to x="100000" y="100000"/>
                                    </p:animScale>
                                    <p:animScale>
                                      <p:cBhvr>
                                        <p:cTn id="126" dur="13">
                                          <p:stCondLst>
                                            <p:cond delay="656"/>
                                          </p:stCondLst>
                                        </p:cTn>
                                        <p:tgtEl>
                                          <p:spTgt spid="19"/>
                                        </p:tgtEl>
                                      </p:cBhvr>
                                      <p:to x="100000" y="80000"/>
                                    </p:animScale>
                                    <p:animScale>
                                      <p:cBhvr>
                                        <p:cTn id="127" dur="83" decel="50000">
                                          <p:stCondLst>
                                            <p:cond delay="669"/>
                                          </p:stCondLst>
                                        </p:cTn>
                                        <p:tgtEl>
                                          <p:spTgt spid="19"/>
                                        </p:tgtEl>
                                      </p:cBhvr>
                                      <p:to x="100000" y="100000"/>
                                    </p:animScale>
                                    <p:animScale>
                                      <p:cBhvr>
                                        <p:cTn id="128" dur="13">
                                          <p:stCondLst>
                                            <p:cond delay="821"/>
                                          </p:stCondLst>
                                        </p:cTn>
                                        <p:tgtEl>
                                          <p:spTgt spid="19"/>
                                        </p:tgtEl>
                                      </p:cBhvr>
                                      <p:to x="100000" y="90000"/>
                                    </p:animScale>
                                    <p:animScale>
                                      <p:cBhvr>
                                        <p:cTn id="129" dur="83" decel="50000">
                                          <p:stCondLst>
                                            <p:cond delay="834"/>
                                          </p:stCondLst>
                                        </p:cTn>
                                        <p:tgtEl>
                                          <p:spTgt spid="19"/>
                                        </p:tgtEl>
                                      </p:cBhvr>
                                      <p:to x="100000" y="100000"/>
                                    </p:animScale>
                                    <p:animScale>
                                      <p:cBhvr>
                                        <p:cTn id="130" dur="13">
                                          <p:stCondLst>
                                            <p:cond delay="904"/>
                                          </p:stCondLst>
                                        </p:cTn>
                                        <p:tgtEl>
                                          <p:spTgt spid="19"/>
                                        </p:tgtEl>
                                      </p:cBhvr>
                                      <p:to x="100000" y="95000"/>
                                    </p:animScale>
                                    <p:animScale>
                                      <p:cBhvr>
                                        <p:cTn id="131" dur="83" decel="50000">
                                          <p:stCondLst>
                                            <p:cond delay="917"/>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3" grpId="0" animBg="1"/>
      <p:bldP spid="11"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D2</a:t>
            </a:r>
            <a:endParaRPr lang="fr-FR" sz="1200" dirty="0">
              <a:effectLst/>
              <a:latin typeface="Arial"/>
              <a:ea typeface="MS Mincho"/>
              <a:cs typeface="Times New Roman"/>
            </a:endParaRPr>
          </a:p>
        </p:txBody>
      </p:sp>
      <p:sp>
        <p:nvSpPr>
          <p:cNvPr id="7" name="Rectangle à coins arrondis 6"/>
          <p:cNvSpPr/>
          <p:nvPr/>
        </p:nvSpPr>
        <p:spPr>
          <a:xfrm>
            <a:off x="1331550" y="215773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200" b="1" dirty="0">
                <a:effectLst/>
                <a:latin typeface="Arial"/>
                <a:ea typeface="MS Mincho"/>
                <a:cs typeface="Times New Roman"/>
              </a:rPr>
              <a:t>Objectif : </a:t>
            </a:r>
            <a:r>
              <a:rPr lang="fr-FR" sz="1200" b="1" dirty="0" smtClean="0">
                <a:effectLst/>
                <a:latin typeface="Arial"/>
                <a:ea typeface="MS Mincho"/>
                <a:cs typeface="Times New Roman"/>
              </a:rPr>
              <a:t> </a:t>
            </a:r>
            <a:r>
              <a:rPr lang="fr-FR" sz="1200" b="1" dirty="0" smtClean="0">
                <a:latin typeface="Arial"/>
                <a:ea typeface="MS Mincho"/>
                <a:cs typeface="Times New Roman"/>
              </a:rPr>
              <a:t>Organisation du travail personnel</a:t>
            </a:r>
            <a:r>
              <a:rPr lang="fr-FR" sz="1200" b="1" dirty="0" smtClean="0">
                <a:effectLst/>
                <a:latin typeface="Arial"/>
                <a:ea typeface="MS Mincho"/>
                <a:cs typeface="Times New Roman"/>
              </a:rPr>
              <a:t> </a:t>
            </a:r>
            <a:endParaRPr lang="fr-FR" sz="1200" dirty="0">
              <a:effectLst/>
              <a:latin typeface="Arial"/>
              <a:ea typeface="MS Mincho"/>
              <a:cs typeface="Times New Roman"/>
            </a:endParaRPr>
          </a:p>
        </p:txBody>
      </p:sp>
      <p:sp>
        <p:nvSpPr>
          <p:cNvPr id="8" name="Rectangle à coins arrondis 7"/>
          <p:cNvSpPr/>
          <p:nvPr/>
        </p:nvSpPr>
        <p:spPr>
          <a:xfrm>
            <a:off x="1331550" y="3150760"/>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200" b="1" dirty="0">
                <a:effectLst/>
                <a:latin typeface="Arial"/>
                <a:ea typeface="MS Mincho"/>
                <a:cs typeface="Times New Roman"/>
              </a:rPr>
              <a:t>Objectif : </a:t>
            </a:r>
            <a:r>
              <a:rPr lang="fr-FR" sz="1200" b="1" dirty="0" smtClean="0">
                <a:effectLst/>
                <a:latin typeface="Arial"/>
                <a:ea typeface="MS Mincho"/>
                <a:cs typeface="Times New Roman"/>
              </a:rPr>
              <a:t> </a:t>
            </a:r>
            <a:r>
              <a:rPr lang="fr-FR" sz="1200" b="1" dirty="0" smtClean="0">
                <a:latin typeface="Arial"/>
                <a:ea typeface="MS Mincho"/>
                <a:cs typeface="Times New Roman"/>
              </a:rPr>
              <a:t>Coopération et réalisation de projets</a:t>
            </a:r>
            <a:endParaRPr lang="fr-FR" sz="1200" dirty="0">
              <a:effectLst/>
              <a:latin typeface="Arial"/>
              <a:ea typeface="MS Mincho"/>
              <a:cs typeface="Times New Roman"/>
            </a:endParaRPr>
          </a:p>
        </p:txBody>
      </p:sp>
      <p:sp>
        <p:nvSpPr>
          <p:cNvPr id="9" name="Rectangle à coins arrondis 8"/>
          <p:cNvSpPr/>
          <p:nvPr/>
        </p:nvSpPr>
        <p:spPr>
          <a:xfrm>
            <a:off x="1331913" y="4216470"/>
            <a:ext cx="7149137"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200" b="1" dirty="0">
                <a:effectLst/>
                <a:latin typeface="Arial"/>
                <a:ea typeface="MS Mincho"/>
                <a:cs typeface="Times New Roman"/>
              </a:rPr>
              <a:t>Objectif </a:t>
            </a:r>
            <a:r>
              <a:rPr lang="fr-FR" sz="1200" b="1" dirty="0" smtClean="0">
                <a:effectLst/>
                <a:latin typeface="Arial"/>
                <a:ea typeface="MS Mincho"/>
                <a:cs typeface="Times New Roman"/>
              </a:rPr>
              <a:t>:  Médias, démarches de recherche et de traitement de l’information</a:t>
            </a:r>
            <a:endParaRPr lang="fr-FR" sz="1200" dirty="0">
              <a:effectLst/>
              <a:latin typeface="Arial"/>
              <a:ea typeface="MS Mincho"/>
              <a:cs typeface="Times New Roman"/>
            </a:endParaRPr>
          </a:p>
        </p:txBody>
      </p:sp>
      <p:sp>
        <p:nvSpPr>
          <p:cNvPr id="10" name="Rectangle à coins arrondis 9"/>
          <p:cNvSpPr/>
          <p:nvPr/>
        </p:nvSpPr>
        <p:spPr>
          <a:xfrm>
            <a:off x="1333024" y="5288181"/>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200" b="1" dirty="0">
                <a:effectLst/>
                <a:latin typeface="Arial"/>
                <a:ea typeface="MS Mincho"/>
                <a:cs typeface="Times New Roman"/>
              </a:rPr>
              <a:t>Objectif : </a:t>
            </a:r>
            <a:r>
              <a:rPr lang="fr-FR" sz="1200" b="1" dirty="0" smtClean="0">
                <a:effectLst/>
                <a:latin typeface="Arial"/>
                <a:ea typeface="MS Mincho"/>
                <a:cs typeface="Times New Roman"/>
              </a:rPr>
              <a:t> </a:t>
            </a:r>
            <a:r>
              <a:rPr lang="fr-FR" sz="1200" b="1" dirty="0" smtClean="0">
                <a:latin typeface="Arial"/>
                <a:ea typeface="MS Mincho"/>
                <a:cs typeface="Times New Roman"/>
              </a:rPr>
              <a:t>Outils numériques pour échanger et communiquer</a:t>
            </a:r>
            <a:endParaRPr lang="fr-FR" sz="1200" dirty="0">
              <a:effectLst/>
              <a:latin typeface="Arial"/>
              <a:ea typeface="MS Mincho"/>
              <a:cs typeface="Times New Roman"/>
            </a:endParaRP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a:t>
            </a:r>
            <a:r>
              <a:rPr lang="fr-FR" b="1" dirty="0" smtClean="0">
                <a:latin typeface="Arial"/>
                <a:ea typeface="MS Mincho"/>
                <a:cs typeface="Times New Roman"/>
              </a:rPr>
              <a:t>méthodes et outils pour apprendre</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618" y="1591023"/>
            <a:ext cx="3907348" cy="5266978"/>
          </a:xfrm>
          <a:prstGeom prst="rect">
            <a:avLst/>
          </a:prstGeom>
          <a:ln w="228600" cap="sq" cmpd="thickThin">
            <a:noFill/>
            <a:prstDash val="solid"/>
            <a:miter lim="800000"/>
          </a:ln>
          <a:effectLst>
            <a:innerShdw blurRad="76200">
              <a:srgbClr val="000000"/>
            </a:innerShdw>
          </a:effectLst>
        </p:spPr>
      </p:pic>
      <p:sp>
        <p:nvSpPr>
          <p:cNvPr id="16" name="Explosion 1 15"/>
          <p:cNvSpPr/>
          <p:nvPr/>
        </p:nvSpPr>
        <p:spPr>
          <a:xfrm>
            <a:off x="4979797" y="2718700"/>
            <a:ext cx="360050" cy="43206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xplosion 1 16"/>
          <p:cNvSpPr/>
          <p:nvPr/>
        </p:nvSpPr>
        <p:spPr>
          <a:xfrm>
            <a:off x="5159822" y="5665444"/>
            <a:ext cx="360050" cy="43206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p:cNvSpPr/>
          <p:nvPr/>
        </p:nvSpPr>
        <p:spPr>
          <a:xfrm>
            <a:off x="7148519" y="741784"/>
            <a:ext cx="1440200" cy="134959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b="1" dirty="0">
                <a:effectLst/>
                <a:latin typeface="Arial"/>
                <a:ea typeface="MS Mincho"/>
                <a:cs typeface="Times New Roman"/>
              </a:rPr>
              <a:t>Cycle 4</a:t>
            </a:r>
            <a:endParaRPr lang="fr-FR" dirty="0">
              <a:effectLst/>
              <a:latin typeface="Arial"/>
              <a:ea typeface="MS Mincho"/>
              <a:cs typeface="Times New Roman"/>
            </a:endParaRPr>
          </a:p>
        </p:txBody>
      </p:sp>
    </p:spTree>
    <p:extLst>
      <p:ext uri="{BB962C8B-B14F-4D97-AF65-F5344CB8AC3E}">
        <p14:creationId xmlns:p14="http://schemas.microsoft.com/office/powerpoint/2010/main" val="186576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par>
                          <p:cTn id="28" fill="hold">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1+#ppt_w/2"/>
                                          </p:val>
                                        </p:tav>
                                        <p:tav tm="100000">
                                          <p:val>
                                            <p:strVal val="#ppt_x"/>
                                          </p:val>
                                        </p:tav>
                                      </p:tavLst>
                                    </p:anim>
                                    <p:anim calcmode="lin" valueType="num">
                                      <p:cBhvr additive="base">
                                        <p:cTn id="3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2000" fill="hold"/>
                                        <p:tgtEl>
                                          <p:spTgt spid="8"/>
                                        </p:tgtEl>
                                        <p:attrNameLst>
                                          <p:attrName>ppt_x</p:attrName>
                                        </p:attrNameLst>
                                      </p:cBhvr>
                                      <p:tavLst>
                                        <p:tav tm="0">
                                          <p:val>
                                            <p:strVal val="#ppt_x"/>
                                          </p:val>
                                        </p:tav>
                                        <p:tav tm="100000">
                                          <p:val>
                                            <p:strVal val="#ppt_x"/>
                                          </p:val>
                                        </p:tav>
                                      </p:tavLst>
                                    </p:anim>
                                    <p:anim calcmode="lin" valueType="num">
                                      <p:cBhvr additive="base">
                                        <p:cTn id="43" dur="20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000" fill="hold"/>
                                        <p:tgtEl>
                                          <p:spTgt spid="9"/>
                                        </p:tgtEl>
                                        <p:attrNameLst>
                                          <p:attrName>ppt_x</p:attrName>
                                        </p:attrNameLst>
                                      </p:cBhvr>
                                      <p:tavLst>
                                        <p:tav tm="0">
                                          <p:val>
                                            <p:strVal val="#ppt_x"/>
                                          </p:val>
                                        </p:tav>
                                        <p:tav tm="100000">
                                          <p:val>
                                            <p:strVal val="#ppt_x"/>
                                          </p:val>
                                        </p:tav>
                                      </p:tavLst>
                                    </p:anim>
                                    <p:anim calcmode="lin" valueType="num">
                                      <p:cBhvr additive="base">
                                        <p:cTn id="48" dur="20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6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2000" fill="hold"/>
                                        <p:tgtEl>
                                          <p:spTgt spid="10"/>
                                        </p:tgtEl>
                                        <p:attrNameLst>
                                          <p:attrName>ppt_x</p:attrName>
                                        </p:attrNameLst>
                                      </p:cBhvr>
                                      <p:tavLst>
                                        <p:tav tm="0">
                                          <p:val>
                                            <p:strVal val="#ppt_x"/>
                                          </p:val>
                                        </p:tav>
                                        <p:tav tm="100000">
                                          <p:val>
                                            <p:strVal val="#ppt_x"/>
                                          </p:val>
                                        </p:tav>
                                      </p:tavLst>
                                    </p:anim>
                                    <p:anim calcmode="lin" valueType="num">
                                      <p:cBhvr additive="base">
                                        <p:cTn id="53"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2000"/>
                                        <p:tgtEl>
                                          <p:spTgt spid="11"/>
                                        </p:tgtEl>
                                      </p:cBhvr>
                                    </p:animEffect>
                                  </p:childTnLst>
                                </p:cTn>
                              </p:par>
                            </p:childTnLst>
                          </p:cTn>
                        </p:par>
                        <p:par>
                          <p:cTn id="59" fill="hold">
                            <p:stCondLst>
                              <p:cond delay="2000"/>
                            </p:stCondLst>
                            <p:childTnLst>
                              <p:par>
                                <p:cTn id="60" presetID="2" presetClass="entr" presetSubtype="4"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2000" fill="hold"/>
                                        <p:tgtEl>
                                          <p:spTgt spid="2"/>
                                        </p:tgtEl>
                                        <p:attrNameLst>
                                          <p:attrName>ppt_x</p:attrName>
                                        </p:attrNameLst>
                                      </p:cBhvr>
                                      <p:tavLst>
                                        <p:tav tm="0">
                                          <p:val>
                                            <p:strVal val="#ppt_x"/>
                                          </p:val>
                                        </p:tav>
                                        <p:tav tm="100000">
                                          <p:val>
                                            <p:strVal val="#ppt_x"/>
                                          </p:val>
                                        </p:tav>
                                      </p:tavLst>
                                    </p:anim>
                                    <p:anim calcmode="lin" valueType="num">
                                      <p:cBhvr additive="base">
                                        <p:cTn id="63" dur="2000" fill="hold"/>
                                        <p:tgtEl>
                                          <p:spTgt spid="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26"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290">
                                          <p:stCondLst>
                                            <p:cond delay="0"/>
                                          </p:stCondLst>
                                        </p:cTn>
                                        <p:tgtEl>
                                          <p:spTgt spid="16"/>
                                        </p:tgtEl>
                                      </p:cBhvr>
                                    </p:animEffect>
                                    <p:anim calcmode="lin" valueType="num">
                                      <p:cBhvr>
                                        <p:cTn id="68"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73" dur="13">
                                          <p:stCondLst>
                                            <p:cond delay="325"/>
                                          </p:stCondLst>
                                        </p:cTn>
                                        <p:tgtEl>
                                          <p:spTgt spid="16"/>
                                        </p:tgtEl>
                                      </p:cBhvr>
                                      <p:to x="100000" y="60000"/>
                                    </p:animScale>
                                    <p:animScale>
                                      <p:cBhvr>
                                        <p:cTn id="74" dur="83" decel="50000">
                                          <p:stCondLst>
                                            <p:cond delay="338"/>
                                          </p:stCondLst>
                                        </p:cTn>
                                        <p:tgtEl>
                                          <p:spTgt spid="16"/>
                                        </p:tgtEl>
                                      </p:cBhvr>
                                      <p:to x="100000" y="100000"/>
                                    </p:animScale>
                                    <p:animScale>
                                      <p:cBhvr>
                                        <p:cTn id="75" dur="13">
                                          <p:stCondLst>
                                            <p:cond delay="656"/>
                                          </p:stCondLst>
                                        </p:cTn>
                                        <p:tgtEl>
                                          <p:spTgt spid="16"/>
                                        </p:tgtEl>
                                      </p:cBhvr>
                                      <p:to x="100000" y="80000"/>
                                    </p:animScale>
                                    <p:animScale>
                                      <p:cBhvr>
                                        <p:cTn id="76" dur="83" decel="50000">
                                          <p:stCondLst>
                                            <p:cond delay="669"/>
                                          </p:stCondLst>
                                        </p:cTn>
                                        <p:tgtEl>
                                          <p:spTgt spid="16"/>
                                        </p:tgtEl>
                                      </p:cBhvr>
                                      <p:to x="100000" y="100000"/>
                                    </p:animScale>
                                    <p:animScale>
                                      <p:cBhvr>
                                        <p:cTn id="77" dur="13">
                                          <p:stCondLst>
                                            <p:cond delay="821"/>
                                          </p:stCondLst>
                                        </p:cTn>
                                        <p:tgtEl>
                                          <p:spTgt spid="16"/>
                                        </p:tgtEl>
                                      </p:cBhvr>
                                      <p:to x="100000" y="90000"/>
                                    </p:animScale>
                                    <p:animScale>
                                      <p:cBhvr>
                                        <p:cTn id="78" dur="83" decel="50000">
                                          <p:stCondLst>
                                            <p:cond delay="834"/>
                                          </p:stCondLst>
                                        </p:cTn>
                                        <p:tgtEl>
                                          <p:spTgt spid="16"/>
                                        </p:tgtEl>
                                      </p:cBhvr>
                                      <p:to x="100000" y="100000"/>
                                    </p:animScale>
                                    <p:animScale>
                                      <p:cBhvr>
                                        <p:cTn id="79" dur="13">
                                          <p:stCondLst>
                                            <p:cond delay="904"/>
                                          </p:stCondLst>
                                        </p:cTn>
                                        <p:tgtEl>
                                          <p:spTgt spid="16"/>
                                        </p:tgtEl>
                                      </p:cBhvr>
                                      <p:to x="100000" y="95000"/>
                                    </p:animScale>
                                    <p:animScale>
                                      <p:cBhvr>
                                        <p:cTn id="80" dur="83" decel="50000">
                                          <p:stCondLst>
                                            <p:cond delay="917"/>
                                          </p:stCondLst>
                                        </p:cTn>
                                        <p:tgtEl>
                                          <p:spTgt spid="16"/>
                                        </p:tgtEl>
                                      </p:cBhvr>
                                      <p:to x="100000" y="100000"/>
                                    </p:animScale>
                                  </p:childTnLst>
                                </p:cTn>
                              </p:par>
                            </p:childTnLst>
                          </p:cTn>
                        </p:par>
                        <p:par>
                          <p:cTn id="81" fill="hold">
                            <p:stCondLst>
                              <p:cond delay="5000"/>
                            </p:stCondLst>
                            <p:childTnLst>
                              <p:par>
                                <p:cTn id="82" presetID="26"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290">
                                          <p:stCondLst>
                                            <p:cond delay="0"/>
                                          </p:stCondLst>
                                        </p:cTn>
                                        <p:tgtEl>
                                          <p:spTgt spid="17"/>
                                        </p:tgtEl>
                                      </p:cBhvr>
                                    </p:animEffect>
                                    <p:anim calcmode="lin" valueType="num">
                                      <p:cBhvr>
                                        <p:cTn id="85"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6"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7"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88"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89"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90" dur="13">
                                          <p:stCondLst>
                                            <p:cond delay="325"/>
                                          </p:stCondLst>
                                        </p:cTn>
                                        <p:tgtEl>
                                          <p:spTgt spid="17"/>
                                        </p:tgtEl>
                                      </p:cBhvr>
                                      <p:to x="100000" y="60000"/>
                                    </p:animScale>
                                    <p:animScale>
                                      <p:cBhvr>
                                        <p:cTn id="91" dur="83" decel="50000">
                                          <p:stCondLst>
                                            <p:cond delay="338"/>
                                          </p:stCondLst>
                                        </p:cTn>
                                        <p:tgtEl>
                                          <p:spTgt spid="17"/>
                                        </p:tgtEl>
                                      </p:cBhvr>
                                      <p:to x="100000" y="100000"/>
                                    </p:animScale>
                                    <p:animScale>
                                      <p:cBhvr>
                                        <p:cTn id="92" dur="13">
                                          <p:stCondLst>
                                            <p:cond delay="656"/>
                                          </p:stCondLst>
                                        </p:cTn>
                                        <p:tgtEl>
                                          <p:spTgt spid="17"/>
                                        </p:tgtEl>
                                      </p:cBhvr>
                                      <p:to x="100000" y="80000"/>
                                    </p:animScale>
                                    <p:animScale>
                                      <p:cBhvr>
                                        <p:cTn id="93" dur="83" decel="50000">
                                          <p:stCondLst>
                                            <p:cond delay="669"/>
                                          </p:stCondLst>
                                        </p:cTn>
                                        <p:tgtEl>
                                          <p:spTgt spid="17"/>
                                        </p:tgtEl>
                                      </p:cBhvr>
                                      <p:to x="100000" y="100000"/>
                                    </p:animScale>
                                    <p:animScale>
                                      <p:cBhvr>
                                        <p:cTn id="94" dur="13">
                                          <p:stCondLst>
                                            <p:cond delay="821"/>
                                          </p:stCondLst>
                                        </p:cTn>
                                        <p:tgtEl>
                                          <p:spTgt spid="17"/>
                                        </p:tgtEl>
                                      </p:cBhvr>
                                      <p:to x="100000" y="90000"/>
                                    </p:animScale>
                                    <p:animScale>
                                      <p:cBhvr>
                                        <p:cTn id="95" dur="83" decel="50000">
                                          <p:stCondLst>
                                            <p:cond delay="834"/>
                                          </p:stCondLst>
                                        </p:cTn>
                                        <p:tgtEl>
                                          <p:spTgt spid="17"/>
                                        </p:tgtEl>
                                      </p:cBhvr>
                                      <p:to x="100000" y="100000"/>
                                    </p:animScale>
                                    <p:animScale>
                                      <p:cBhvr>
                                        <p:cTn id="96" dur="13">
                                          <p:stCondLst>
                                            <p:cond delay="904"/>
                                          </p:stCondLst>
                                        </p:cTn>
                                        <p:tgtEl>
                                          <p:spTgt spid="17"/>
                                        </p:tgtEl>
                                      </p:cBhvr>
                                      <p:to x="100000" y="95000"/>
                                    </p:animScale>
                                    <p:animScale>
                                      <p:cBhvr>
                                        <p:cTn id="97" dur="83" decel="50000">
                                          <p:stCondLst>
                                            <p:cond delay="917"/>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3" grpId="0" animBg="1"/>
      <p:bldP spid="16" grpId="0" animBg="1"/>
      <p:bldP spid="1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39" y="579416"/>
            <a:ext cx="3848100" cy="5600700"/>
          </a:xfrm>
          <a:prstGeom prst="rect">
            <a:avLst/>
          </a:prstGeom>
        </p:spPr>
      </p:pic>
      <p:sp>
        <p:nvSpPr>
          <p:cNvPr id="2" name="Rectangle à coins arrondis 1"/>
          <p:cNvSpPr/>
          <p:nvPr/>
        </p:nvSpPr>
        <p:spPr>
          <a:xfrm>
            <a:off x="4932050" y="327381"/>
            <a:ext cx="3168440" cy="50407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400" b="1" dirty="0" smtClean="0"/>
              <a:t>L’évaluation / Socle</a:t>
            </a:r>
            <a:endParaRPr lang="fr-FR" sz="2400" b="1" dirty="0"/>
          </a:p>
        </p:txBody>
      </p:sp>
      <p:sp>
        <p:nvSpPr>
          <p:cNvPr id="3" name="Bouton d'action : Informations 2">
            <a:hlinkClick r:id="rId3" action="ppaction://hlinkfile" highlightClick="1"/>
          </p:cNvPr>
          <p:cNvSpPr/>
          <p:nvPr/>
        </p:nvSpPr>
        <p:spPr>
          <a:xfrm>
            <a:off x="8280514" y="365980"/>
            <a:ext cx="468065" cy="426871"/>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289" y="1058509"/>
            <a:ext cx="3800475" cy="5600700"/>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5074" y="1303539"/>
            <a:ext cx="3810000" cy="5572125"/>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1070824323"/>
              </p:ext>
            </p:extLst>
          </p:nvPr>
        </p:nvGraphicFramePr>
        <p:xfrm>
          <a:off x="323406" y="4713443"/>
          <a:ext cx="8425176" cy="370840"/>
        </p:xfrm>
        <a:graphic>
          <a:graphicData uri="http://schemas.openxmlformats.org/drawingml/2006/table">
            <a:tbl>
              <a:tblPr firstRow="1" bandRow="1">
                <a:tableStyleId>{5C22544A-7EE6-4342-B048-85BDC9FD1C3A}</a:tableStyleId>
              </a:tblPr>
              <a:tblGrid>
                <a:gridCol w="702098"/>
                <a:gridCol w="702098"/>
                <a:gridCol w="702098"/>
                <a:gridCol w="702098"/>
                <a:gridCol w="702098"/>
                <a:gridCol w="702098"/>
                <a:gridCol w="702098"/>
                <a:gridCol w="702098"/>
                <a:gridCol w="702098"/>
                <a:gridCol w="702098"/>
                <a:gridCol w="702098"/>
                <a:gridCol w="702098"/>
              </a:tblGrid>
              <a:tr h="370840">
                <a:tc>
                  <a:txBody>
                    <a:bodyPr/>
                    <a:lstStyle/>
                    <a:p>
                      <a:pPr algn="ctr"/>
                      <a:endParaRPr lang="fr-FR" sz="1600" b="1" dirty="0">
                        <a:solidFill>
                          <a:schemeClr val="tx1"/>
                        </a:solidFill>
                      </a:endParaRPr>
                    </a:p>
                  </a:txBody>
                  <a:tcPr/>
                </a:tc>
                <a:tc>
                  <a:txBody>
                    <a:bodyPr/>
                    <a:lstStyle/>
                    <a:p>
                      <a:pPr algn="ctr"/>
                      <a:endParaRPr lang="fr-FR" sz="1600" b="1" dirty="0">
                        <a:solidFill>
                          <a:schemeClr val="tx1"/>
                        </a:solidFill>
                      </a:endParaRPr>
                    </a:p>
                  </a:txBody>
                  <a:tcPr/>
                </a:tc>
                <a:tc>
                  <a:txBody>
                    <a:bodyPr/>
                    <a:lstStyle/>
                    <a:p>
                      <a:pPr algn="ctr"/>
                      <a:endParaRPr lang="fr-FR" sz="1600" b="1" dirty="0">
                        <a:solidFill>
                          <a:schemeClr val="tx1"/>
                        </a:solidFill>
                      </a:endParaRPr>
                    </a:p>
                  </a:txBody>
                  <a:tcPr/>
                </a:tc>
                <a:tc>
                  <a:txBody>
                    <a:bodyPr/>
                    <a:lstStyle/>
                    <a:p>
                      <a:pPr algn="ctr"/>
                      <a:r>
                        <a:rPr lang="fr-FR" sz="1600" dirty="0" smtClean="0"/>
                        <a:t>CP</a:t>
                      </a:r>
                      <a:endParaRPr lang="fr-FR" sz="1600" b="1" dirty="0">
                        <a:solidFill>
                          <a:schemeClr val="tx1"/>
                        </a:solidFill>
                      </a:endParaRPr>
                    </a:p>
                  </a:txBody>
                  <a:tcPr/>
                </a:tc>
                <a:tc>
                  <a:txBody>
                    <a:bodyPr/>
                    <a:lstStyle/>
                    <a:p>
                      <a:pPr algn="ctr"/>
                      <a:r>
                        <a:rPr lang="fr-FR" sz="1600" dirty="0" smtClean="0"/>
                        <a:t>CE1</a:t>
                      </a:r>
                      <a:endParaRPr lang="fr-FR" sz="1600" b="1" dirty="0">
                        <a:solidFill>
                          <a:schemeClr val="tx1"/>
                        </a:solidFill>
                      </a:endParaRPr>
                    </a:p>
                  </a:txBody>
                  <a:tcPr/>
                </a:tc>
                <a:tc>
                  <a:txBody>
                    <a:bodyPr/>
                    <a:lstStyle/>
                    <a:p>
                      <a:pPr algn="ctr"/>
                      <a:r>
                        <a:rPr lang="fr-FR" sz="1600" dirty="0" smtClean="0"/>
                        <a:t>CE2</a:t>
                      </a:r>
                      <a:endParaRPr lang="fr-FR" sz="1600" b="1" dirty="0">
                        <a:solidFill>
                          <a:schemeClr val="tx1"/>
                        </a:solidFill>
                      </a:endParaRPr>
                    </a:p>
                  </a:txBody>
                  <a:tcPr/>
                </a:tc>
                <a:tc>
                  <a:txBody>
                    <a:bodyPr/>
                    <a:lstStyle/>
                    <a:p>
                      <a:pPr algn="ctr"/>
                      <a:r>
                        <a:rPr lang="fr-FR" sz="1600" dirty="0" smtClean="0"/>
                        <a:t>CM1</a:t>
                      </a:r>
                      <a:endParaRPr lang="fr-FR" sz="1600" b="1" dirty="0">
                        <a:solidFill>
                          <a:schemeClr val="tx1"/>
                        </a:solidFill>
                      </a:endParaRPr>
                    </a:p>
                  </a:txBody>
                  <a:tcPr/>
                </a:tc>
                <a:tc>
                  <a:txBody>
                    <a:bodyPr/>
                    <a:lstStyle/>
                    <a:p>
                      <a:pPr algn="ctr"/>
                      <a:r>
                        <a:rPr lang="fr-FR" sz="1600" dirty="0" smtClean="0"/>
                        <a:t>CM2</a:t>
                      </a:r>
                      <a:endParaRPr lang="fr-FR" sz="1600" b="1" dirty="0">
                        <a:solidFill>
                          <a:schemeClr val="tx1"/>
                        </a:solidFill>
                      </a:endParaRPr>
                    </a:p>
                  </a:txBody>
                  <a:tcPr/>
                </a:tc>
                <a:tc>
                  <a:txBody>
                    <a:bodyPr/>
                    <a:lstStyle/>
                    <a:p>
                      <a:pPr algn="ctr"/>
                      <a:r>
                        <a:rPr lang="fr-FR" sz="1600" dirty="0" smtClean="0"/>
                        <a:t>6ème</a:t>
                      </a:r>
                      <a:endParaRPr lang="fr-FR" sz="1600" b="1" dirty="0">
                        <a:solidFill>
                          <a:schemeClr val="tx1"/>
                        </a:solidFill>
                      </a:endParaRPr>
                    </a:p>
                  </a:txBody>
                  <a:tcPr/>
                </a:tc>
                <a:tc>
                  <a:txBody>
                    <a:bodyPr/>
                    <a:lstStyle/>
                    <a:p>
                      <a:pPr algn="ctr"/>
                      <a:r>
                        <a:rPr lang="fr-FR" sz="1600" dirty="0" smtClean="0"/>
                        <a:t>5ème</a:t>
                      </a:r>
                      <a:endParaRPr lang="fr-FR" sz="1600" b="1" dirty="0">
                        <a:solidFill>
                          <a:schemeClr val="tx1"/>
                        </a:solidFill>
                      </a:endParaRPr>
                    </a:p>
                  </a:txBody>
                  <a:tcPr/>
                </a:tc>
                <a:tc>
                  <a:txBody>
                    <a:bodyPr/>
                    <a:lstStyle/>
                    <a:p>
                      <a:pPr algn="ctr"/>
                      <a:r>
                        <a:rPr lang="fr-FR" sz="1600" dirty="0" smtClean="0"/>
                        <a:t>4ème</a:t>
                      </a:r>
                      <a:endParaRPr lang="fr-FR" sz="1600" b="1" dirty="0">
                        <a:solidFill>
                          <a:schemeClr val="tx1"/>
                        </a:solidFill>
                      </a:endParaRPr>
                    </a:p>
                  </a:txBody>
                  <a:tcPr/>
                </a:tc>
                <a:tc>
                  <a:txBody>
                    <a:bodyPr/>
                    <a:lstStyle/>
                    <a:p>
                      <a:pPr algn="ctr"/>
                      <a:r>
                        <a:rPr lang="fr-FR" sz="1600" dirty="0" smtClean="0"/>
                        <a:t>3éme</a:t>
                      </a:r>
                      <a:endParaRPr lang="fr-FR" sz="1600" b="1" dirty="0">
                        <a:solidFill>
                          <a:schemeClr val="tx1"/>
                        </a:solidFill>
                      </a:endParaRPr>
                    </a:p>
                  </a:txBody>
                  <a:tcPr/>
                </a:tc>
              </a:tr>
            </a:tbl>
          </a:graphicData>
        </a:graphic>
      </p:graphicFrame>
      <p:sp>
        <p:nvSpPr>
          <p:cNvPr id="4" name="Rectangle à coins arrondis 3"/>
          <p:cNvSpPr/>
          <p:nvPr/>
        </p:nvSpPr>
        <p:spPr>
          <a:xfrm>
            <a:off x="323406" y="5589300"/>
            <a:ext cx="2074849" cy="108015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Cycle 1</a:t>
            </a:r>
          </a:p>
          <a:p>
            <a:pPr algn="ctr"/>
            <a:r>
              <a:rPr lang="fr-FR" b="1" dirty="0"/>
              <a:t>Apprentissages</a:t>
            </a:r>
          </a:p>
          <a:p>
            <a:pPr algn="ctr"/>
            <a:r>
              <a:rPr lang="fr-FR" b="1" dirty="0"/>
              <a:t>premiers</a:t>
            </a:r>
            <a:endParaRPr lang="fr-FR" dirty="0"/>
          </a:p>
        </p:txBody>
      </p:sp>
      <p:sp>
        <p:nvSpPr>
          <p:cNvPr id="5" name="Rectangle à coins arrondis 4"/>
          <p:cNvSpPr/>
          <p:nvPr/>
        </p:nvSpPr>
        <p:spPr>
          <a:xfrm>
            <a:off x="2460746" y="5605665"/>
            <a:ext cx="2021129" cy="10801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Cycle 2</a:t>
            </a:r>
          </a:p>
          <a:p>
            <a:pPr algn="ctr"/>
            <a:r>
              <a:rPr lang="fr-FR" b="1" dirty="0"/>
              <a:t>Apprentissages</a:t>
            </a:r>
          </a:p>
          <a:p>
            <a:pPr algn="ctr"/>
            <a:r>
              <a:rPr lang="fr-FR" b="1" dirty="0" smtClean="0"/>
              <a:t>fondamentaux</a:t>
            </a:r>
            <a:endParaRPr lang="fr-FR" b="1" dirty="0"/>
          </a:p>
        </p:txBody>
      </p:sp>
      <p:sp>
        <p:nvSpPr>
          <p:cNvPr id="6" name="Rectangle à coins arrondis 5"/>
          <p:cNvSpPr/>
          <p:nvPr/>
        </p:nvSpPr>
        <p:spPr>
          <a:xfrm>
            <a:off x="6674764" y="5589300"/>
            <a:ext cx="2289846" cy="10801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t>Cycle 4</a:t>
            </a:r>
          </a:p>
          <a:p>
            <a:pPr algn="ctr"/>
            <a:r>
              <a:rPr lang="fr-FR" b="1" dirty="0" smtClean="0"/>
              <a:t>Approfondissements</a:t>
            </a:r>
            <a:endParaRPr lang="fr-FR" b="1" dirty="0"/>
          </a:p>
        </p:txBody>
      </p:sp>
      <p:sp>
        <p:nvSpPr>
          <p:cNvPr id="7" name="Rectangle à coins arrondis 6"/>
          <p:cNvSpPr/>
          <p:nvPr/>
        </p:nvSpPr>
        <p:spPr>
          <a:xfrm>
            <a:off x="4572000" y="5605665"/>
            <a:ext cx="2002608" cy="108015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t>Cycle 3</a:t>
            </a:r>
          </a:p>
          <a:p>
            <a:pPr algn="ctr"/>
            <a:r>
              <a:rPr lang="fr-FR" b="1" dirty="0" smtClean="0"/>
              <a:t>Consolidation</a:t>
            </a:r>
            <a:endParaRPr lang="fr-FR" b="1" dirty="0"/>
          </a:p>
        </p:txBody>
      </p:sp>
      <p:sp>
        <p:nvSpPr>
          <p:cNvPr id="15" name="Ellipse 14"/>
          <p:cNvSpPr/>
          <p:nvPr/>
        </p:nvSpPr>
        <p:spPr>
          <a:xfrm>
            <a:off x="2502757" y="553304"/>
            <a:ext cx="743064" cy="4790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6" name="Ellipse 15"/>
          <p:cNvSpPr/>
          <p:nvPr/>
        </p:nvSpPr>
        <p:spPr>
          <a:xfrm>
            <a:off x="4617421" y="1191604"/>
            <a:ext cx="743064" cy="4790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Ellipse 16"/>
          <p:cNvSpPr/>
          <p:nvPr/>
        </p:nvSpPr>
        <p:spPr>
          <a:xfrm>
            <a:off x="6948330" y="1700760"/>
            <a:ext cx="743064" cy="4790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9" name="Flèche vers le bas 18"/>
          <p:cNvSpPr/>
          <p:nvPr/>
        </p:nvSpPr>
        <p:spPr>
          <a:xfrm>
            <a:off x="4355970" y="3943981"/>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0" name="Flèche vers le bas 19"/>
          <p:cNvSpPr/>
          <p:nvPr/>
        </p:nvSpPr>
        <p:spPr>
          <a:xfrm>
            <a:off x="6466593" y="3951038"/>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1" name="Flèche vers le bas 20"/>
          <p:cNvSpPr/>
          <p:nvPr/>
        </p:nvSpPr>
        <p:spPr>
          <a:xfrm>
            <a:off x="8514546" y="3951039"/>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926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000"/>
                                        <p:tgtEl>
                                          <p:spTgt spid="3"/>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childTnLst>
                          </p:cTn>
                        </p:par>
                        <p:par>
                          <p:cTn id="16" fill="hold">
                            <p:stCondLst>
                              <p:cond delay="50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10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0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2000"/>
                                        <p:tgtEl>
                                          <p:spTgt spid="11"/>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2000"/>
                                        <p:tgtEl>
                                          <p:spTgt spid="9"/>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2000"/>
                                        <p:tgtEl>
                                          <p:spTgt spid="12"/>
                                        </p:tgtEl>
                                      </p:cBhvr>
                                    </p:animEffect>
                                  </p:childTnLst>
                                </p:cTn>
                              </p:par>
                            </p:childTnLst>
                          </p:cTn>
                        </p:par>
                        <p:par>
                          <p:cTn id="42" fill="hold">
                            <p:stCondLst>
                              <p:cond delay="6000"/>
                            </p:stCondLst>
                            <p:childTnLst>
                              <p:par>
                                <p:cTn id="43" presetID="6" presetClass="entr" presetSubtype="32"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out)">
                                      <p:cBhvr>
                                        <p:cTn id="45" dur="1000"/>
                                        <p:tgtEl>
                                          <p:spTgt spid="15"/>
                                        </p:tgtEl>
                                      </p:cBhvr>
                                    </p:animEffect>
                                  </p:childTnLst>
                                </p:cTn>
                              </p:par>
                            </p:childTnLst>
                          </p:cTn>
                        </p:par>
                        <p:par>
                          <p:cTn id="46" fill="hold">
                            <p:stCondLst>
                              <p:cond delay="7000"/>
                            </p:stCondLst>
                            <p:childTnLst>
                              <p:par>
                                <p:cTn id="47" presetID="22" presetClass="entr" presetSubtype="1"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000"/>
                                        <p:tgtEl>
                                          <p:spTgt spid="19"/>
                                        </p:tgtEl>
                                      </p:cBhvr>
                                    </p:animEffect>
                                  </p:childTnLst>
                                </p:cTn>
                              </p:par>
                            </p:childTnLst>
                          </p:cTn>
                        </p:par>
                        <p:par>
                          <p:cTn id="50" fill="hold">
                            <p:stCondLst>
                              <p:cond delay="8000"/>
                            </p:stCondLst>
                            <p:childTnLst>
                              <p:par>
                                <p:cTn id="51" presetID="6" presetClass="entr" presetSubtype="32"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out)">
                                      <p:cBhvr>
                                        <p:cTn id="53" dur="1000"/>
                                        <p:tgtEl>
                                          <p:spTgt spid="16"/>
                                        </p:tgtEl>
                                      </p:cBhvr>
                                    </p:animEffect>
                                  </p:childTnLst>
                                </p:cTn>
                              </p:par>
                            </p:childTnLst>
                          </p:cTn>
                        </p:par>
                        <p:par>
                          <p:cTn id="54" fill="hold">
                            <p:stCondLst>
                              <p:cond delay="9000"/>
                            </p:stCondLst>
                            <p:childTnLst>
                              <p:par>
                                <p:cTn id="55" presetID="2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1000"/>
                                        <p:tgtEl>
                                          <p:spTgt spid="20"/>
                                        </p:tgtEl>
                                      </p:cBhvr>
                                    </p:animEffect>
                                  </p:childTnLst>
                                </p:cTn>
                              </p:par>
                            </p:childTnLst>
                          </p:cTn>
                        </p:par>
                        <p:par>
                          <p:cTn id="58" fill="hold">
                            <p:stCondLst>
                              <p:cond delay="10000"/>
                            </p:stCondLst>
                            <p:childTnLst>
                              <p:par>
                                <p:cTn id="59" presetID="6" presetClass="entr" presetSubtype="32"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ircle(out)">
                                      <p:cBhvr>
                                        <p:cTn id="61" dur="1000"/>
                                        <p:tgtEl>
                                          <p:spTgt spid="17"/>
                                        </p:tgtEl>
                                      </p:cBhvr>
                                    </p:animEffect>
                                  </p:childTnLst>
                                </p:cTn>
                              </p:par>
                            </p:childTnLst>
                          </p:cTn>
                        </p:par>
                        <p:par>
                          <p:cTn id="62" fill="hold">
                            <p:stCondLst>
                              <p:cond delay="11000"/>
                            </p:stCondLst>
                            <p:childTnLst>
                              <p:par>
                                <p:cTn id="63" presetID="22" presetClass="entr" presetSubtype="1"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up)">
                                      <p:cBhvr>
                                        <p:cTn id="6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5" grpId="0" animBg="1"/>
      <p:bldP spid="16" grpId="0" animBg="1"/>
      <p:bldP spid="17"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06" y="321274"/>
            <a:ext cx="3848100" cy="5600700"/>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880" y="1049892"/>
            <a:ext cx="3829050" cy="5600700"/>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482" y="1634688"/>
            <a:ext cx="3848100" cy="5019675"/>
          </a:xfrm>
          <a:prstGeom prst="rect">
            <a:avLst/>
          </a:prstGeom>
        </p:spPr>
      </p:pic>
      <p:sp>
        <p:nvSpPr>
          <p:cNvPr id="2" name="Rectangle à coins arrondis 1"/>
          <p:cNvSpPr/>
          <p:nvPr/>
        </p:nvSpPr>
        <p:spPr>
          <a:xfrm>
            <a:off x="4485405" y="327381"/>
            <a:ext cx="3615085" cy="50407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400" b="1" dirty="0" smtClean="0"/>
              <a:t>L’évaluation / Disciplines</a:t>
            </a:r>
            <a:endParaRPr lang="fr-FR" sz="2400" b="1" dirty="0"/>
          </a:p>
        </p:txBody>
      </p:sp>
      <p:sp>
        <p:nvSpPr>
          <p:cNvPr id="3" name="Bouton d'action : Informations 2">
            <a:hlinkClick r:id="rId5" action="ppaction://hlinkfile" highlightClick="1"/>
          </p:cNvPr>
          <p:cNvSpPr/>
          <p:nvPr/>
        </p:nvSpPr>
        <p:spPr>
          <a:xfrm>
            <a:off x="8280514" y="365980"/>
            <a:ext cx="468065" cy="426871"/>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 name="Rectangle à coins arrondis 3"/>
          <p:cNvSpPr/>
          <p:nvPr/>
        </p:nvSpPr>
        <p:spPr>
          <a:xfrm>
            <a:off x="323406" y="5589300"/>
            <a:ext cx="2074849" cy="108015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Cycle 1</a:t>
            </a:r>
          </a:p>
          <a:p>
            <a:pPr algn="ctr"/>
            <a:r>
              <a:rPr lang="fr-FR" b="1" dirty="0"/>
              <a:t>Apprentissages</a:t>
            </a:r>
          </a:p>
          <a:p>
            <a:pPr algn="ctr"/>
            <a:r>
              <a:rPr lang="fr-FR" b="1" dirty="0"/>
              <a:t>premiers</a:t>
            </a:r>
            <a:endParaRPr lang="fr-FR" dirty="0"/>
          </a:p>
        </p:txBody>
      </p:sp>
      <p:sp>
        <p:nvSpPr>
          <p:cNvPr id="5" name="Rectangle à coins arrondis 4"/>
          <p:cNvSpPr/>
          <p:nvPr/>
        </p:nvSpPr>
        <p:spPr>
          <a:xfrm>
            <a:off x="2460746" y="5605665"/>
            <a:ext cx="2021129" cy="10801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Cycle 2</a:t>
            </a:r>
          </a:p>
          <a:p>
            <a:pPr algn="ctr"/>
            <a:r>
              <a:rPr lang="fr-FR" b="1" dirty="0"/>
              <a:t>Apprentissages</a:t>
            </a:r>
          </a:p>
          <a:p>
            <a:pPr algn="ctr"/>
            <a:r>
              <a:rPr lang="fr-FR" b="1" dirty="0" smtClean="0"/>
              <a:t>fondamentaux</a:t>
            </a:r>
            <a:endParaRPr lang="fr-FR" b="1" dirty="0"/>
          </a:p>
        </p:txBody>
      </p:sp>
      <p:sp>
        <p:nvSpPr>
          <p:cNvPr id="6" name="Rectangle à coins arrondis 5"/>
          <p:cNvSpPr/>
          <p:nvPr/>
        </p:nvSpPr>
        <p:spPr>
          <a:xfrm>
            <a:off x="6674764" y="5589300"/>
            <a:ext cx="2289846" cy="10801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t>Cycle 4</a:t>
            </a:r>
          </a:p>
          <a:p>
            <a:pPr algn="ctr"/>
            <a:r>
              <a:rPr lang="fr-FR" b="1" dirty="0" smtClean="0"/>
              <a:t>Approfondissements</a:t>
            </a:r>
            <a:endParaRPr lang="fr-FR" b="1" dirty="0"/>
          </a:p>
        </p:txBody>
      </p:sp>
      <p:sp>
        <p:nvSpPr>
          <p:cNvPr id="7" name="Rectangle à coins arrondis 6"/>
          <p:cNvSpPr/>
          <p:nvPr/>
        </p:nvSpPr>
        <p:spPr>
          <a:xfrm>
            <a:off x="4572000" y="5605665"/>
            <a:ext cx="2002608" cy="108015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t>Cycle 3</a:t>
            </a:r>
          </a:p>
          <a:p>
            <a:pPr algn="ctr"/>
            <a:r>
              <a:rPr lang="fr-FR" b="1" dirty="0" smtClean="0"/>
              <a:t>Consolidation</a:t>
            </a:r>
            <a:endParaRPr lang="fr-FR" b="1" dirty="0"/>
          </a:p>
        </p:txBody>
      </p:sp>
      <p:graphicFrame>
        <p:nvGraphicFramePr>
          <p:cNvPr id="8" name="Tableau 7"/>
          <p:cNvGraphicFramePr>
            <a:graphicFrameLocks noGrp="1"/>
          </p:cNvGraphicFramePr>
          <p:nvPr>
            <p:extLst>
              <p:ext uri="{D42A27DB-BD31-4B8C-83A1-F6EECF244321}">
                <p14:modId xmlns:p14="http://schemas.microsoft.com/office/powerpoint/2010/main" val="2773285753"/>
              </p:ext>
            </p:extLst>
          </p:nvPr>
        </p:nvGraphicFramePr>
        <p:xfrm>
          <a:off x="323406" y="4713443"/>
          <a:ext cx="8425176"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702098"/>
                <a:gridCol w="702098"/>
                <a:gridCol w="702098"/>
                <a:gridCol w="702098"/>
                <a:gridCol w="702098"/>
                <a:gridCol w="702098"/>
                <a:gridCol w="702098"/>
                <a:gridCol w="702098"/>
                <a:gridCol w="702098"/>
                <a:gridCol w="702098"/>
                <a:gridCol w="702098"/>
                <a:gridCol w="702098"/>
              </a:tblGrid>
              <a:tr h="370840">
                <a:tc>
                  <a:txBody>
                    <a:bodyPr/>
                    <a:lstStyle/>
                    <a:p>
                      <a:pPr algn="ctr"/>
                      <a:endParaRPr lang="fr-FR" sz="1600" dirty="0"/>
                    </a:p>
                  </a:txBody>
                  <a:tcPr/>
                </a:tc>
                <a:tc>
                  <a:txBody>
                    <a:bodyPr/>
                    <a:lstStyle/>
                    <a:p>
                      <a:pPr algn="ctr"/>
                      <a:endParaRPr lang="fr-FR" sz="1600" dirty="0"/>
                    </a:p>
                  </a:txBody>
                  <a:tcPr/>
                </a:tc>
                <a:tc>
                  <a:txBody>
                    <a:bodyPr/>
                    <a:lstStyle/>
                    <a:p>
                      <a:pPr algn="ctr"/>
                      <a:endParaRPr lang="fr-FR" sz="1600" dirty="0"/>
                    </a:p>
                  </a:txBody>
                  <a:tcPr/>
                </a:tc>
                <a:tc>
                  <a:txBody>
                    <a:bodyPr/>
                    <a:lstStyle/>
                    <a:p>
                      <a:pPr algn="ctr"/>
                      <a:r>
                        <a:rPr lang="fr-FR" sz="1600" dirty="0" smtClean="0"/>
                        <a:t>CP</a:t>
                      </a:r>
                      <a:endParaRPr lang="fr-FR" sz="1600" dirty="0"/>
                    </a:p>
                  </a:txBody>
                  <a:tcPr/>
                </a:tc>
                <a:tc>
                  <a:txBody>
                    <a:bodyPr/>
                    <a:lstStyle/>
                    <a:p>
                      <a:pPr algn="ctr"/>
                      <a:r>
                        <a:rPr lang="fr-FR" sz="1600" dirty="0" smtClean="0"/>
                        <a:t>CE1</a:t>
                      </a:r>
                      <a:endParaRPr lang="fr-FR" sz="1600" dirty="0"/>
                    </a:p>
                  </a:txBody>
                  <a:tcPr/>
                </a:tc>
                <a:tc>
                  <a:txBody>
                    <a:bodyPr/>
                    <a:lstStyle/>
                    <a:p>
                      <a:pPr algn="ctr"/>
                      <a:r>
                        <a:rPr lang="fr-FR" sz="1600" dirty="0" smtClean="0"/>
                        <a:t>CE2</a:t>
                      </a:r>
                      <a:endParaRPr lang="fr-FR" sz="1600" dirty="0"/>
                    </a:p>
                  </a:txBody>
                  <a:tcPr/>
                </a:tc>
                <a:tc>
                  <a:txBody>
                    <a:bodyPr/>
                    <a:lstStyle/>
                    <a:p>
                      <a:pPr algn="ctr"/>
                      <a:r>
                        <a:rPr lang="fr-FR" sz="1600" dirty="0" smtClean="0"/>
                        <a:t>CM1</a:t>
                      </a:r>
                      <a:endParaRPr lang="fr-FR" sz="1600" dirty="0"/>
                    </a:p>
                  </a:txBody>
                  <a:tcPr/>
                </a:tc>
                <a:tc>
                  <a:txBody>
                    <a:bodyPr/>
                    <a:lstStyle/>
                    <a:p>
                      <a:pPr algn="ctr"/>
                      <a:r>
                        <a:rPr lang="fr-FR" sz="1600" dirty="0" smtClean="0"/>
                        <a:t>CM2</a:t>
                      </a:r>
                      <a:endParaRPr lang="fr-FR" sz="1600" dirty="0"/>
                    </a:p>
                  </a:txBody>
                  <a:tcPr/>
                </a:tc>
                <a:tc>
                  <a:txBody>
                    <a:bodyPr/>
                    <a:lstStyle/>
                    <a:p>
                      <a:pPr algn="ctr"/>
                      <a:r>
                        <a:rPr lang="fr-FR" sz="1600" dirty="0" smtClean="0"/>
                        <a:t>6ème</a:t>
                      </a:r>
                      <a:endParaRPr lang="fr-FR" sz="1600" dirty="0"/>
                    </a:p>
                  </a:txBody>
                  <a:tcPr/>
                </a:tc>
                <a:tc>
                  <a:txBody>
                    <a:bodyPr/>
                    <a:lstStyle/>
                    <a:p>
                      <a:pPr algn="ctr"/>
                      <a:r>
                        <a:rPr lang="fr-FR" sz="1600" dirty="0" smtClean="0"/>
                        <a:t>5ème</a:t>
                      </a:r>
                      <a:endParaRPr lang="fr-FR" sz="1600" dirty="0"/>
                    </a:p>
                  </a:txBody>
                  <a:tcPr/>
                </a:tc>
                <a:tc>
                  <a:txBody>
                    <a:bodyPr/>
                    <a:lstStyle/>
                    <a:p>
                      <a:pPr algn="ctr"/>
                      <a:r>
                        <a:rPr lang="fr-FR" sz="1600" dirty="0" smtClean="0"/>
                        <a:t>4ème</a:t>
                      </a:r>
                      <a:endParaRPr lang="fr-FR" sz="1600" dirty="0"/>
                    </a:p>
                  </a:txBody>
                  <a:tcPr/>
                </a:tc>
                <a:tc>
                  <a:txBody>
                    <a:bodyPr/>
                    <a:lstStyle/>
                    <a:p>
                      <a:pPr algn="ctr"/>
                      <a:r>
                        <a:rPr lang="fr-FR" sz="1600" dirty="0" smtClean="0"/>
                        <a:t>3éme</a:t>
                      </a:r>
                      <a:endParaRPr lang="fr-FR" sz="1600" dirty="0"/>
                    </a:p>
                  </a:txBody>
                  <a:tcPr/>
                </a:tc>
              </a:tr>
            </a:tbl>
          </a:graphicData>
        </a:graphic>
      </p:graphicFrame>
      <p:sp>
        <p:nvSpPr>
          <p:cNvPr id="15" name="Flèche vers le bas 14"/>
          <p:cNvSpPr/>
          <p:nvPr/>
        </p:nvSpPr>
        <p:spPr>
          <a:xfrm>
            <a:off x="4979639" y="3969933"/>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 name="Flèche vers le bas 15"/>
          <p:cNvSpPr/>
          <p:nvPr/>
        </p:nvSpPr>
        <p:spPr>
          <a:xfrm>
            <a:off x="5724160" y="3991142"/>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7" name="Flèche vers le bas 16"/>
          <p:cNvSpPr/>
          <p:nvPr/>
        </p:nvSpPr>
        <p:spPr>
          <a:xfrm>
            <a:off x="6464450" y="3991142"/>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8" name="Ellipse 17"/>
          <p:cNvSpPr/>
          <p:nvPr/>
        </p:nvSpPr>
        <p:spPr>
          <a:xfrm>
            <a:off x="2123660" y="443035"/>
            <a:ext cx="1491670" cy="6664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9" name="Ellipse 18"/>
          <p:cNvSpPr/>
          <p:nvPr/>
        </p:nvSpPr>
        <p:spPr>
          <a:xfrm>
            <a:off x="4171506" y="1106352"/>
            <a:ext cx="1491670" cy="6664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0" name="Ellipse 19"/>
          <p:cNvSpPr/>
          <p:nvPr/>
        </p:nvSpPr>
        <p:spPr>
          <a:xfrm>
            <a:off x="6648437" y="1772770"/>
            <a:ext cx="1491670" cy="6664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46551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10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0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2000"/>
                                        <p:tgtEl>
                                          <p:spTgt spid="14"/>
                                        </p:tgtEl>
                                      </p:cBhvr>
                                    </p:animEffect>
                                  </p:childTnLst>
                                </p:cTn>
                              </p:par>
                            </p:childTnLst>
                          </p:cTn>
                        </p:par>
                        <p:par>
                          <p:cTn id="34" fill="hold">
                            <p:stCondLst>
                              <p:cond delay="2000"/>
                            </p:stCondLst>
                            <p:childTnLst>
                              <p:par>
                                <p:cTn id="35" presetID="6" presetClass="entr" presetSubtype="32"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out)">
                                      <p:cBhvr>
                                        <p:cTn id="37" dur="1000"/>
                                        <p:tgtEl>
                                          <p:spTgt spid="18"/>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1000"/>
                                        <p:tgtEl>
                                          <p:spTgt spid="15"/>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2000"/>
                                        <p:tgtEl>
                                          <p:spTgt spid="13"/>
                                        </p:tgtEl>
                                      </p:cBhvr>
                                    </p:animEffect>
                                  </p:childTnLst>
                                </p:cTn>
                              </p:par>
                            </p:childTnLst>
                          </p:cTn>
                        </p:par>
                        <p:par>
                          <p:cTn id="46" fill="hold">
                            <p:stCondLst>
                              <p:cond delay="6000"/>
                            </p:stCondLst>
                            <p:childTnLst>
                              <p:par>
                                <p:cTn id="47" presetID="6" presetClass="entr" presetSubtype="32"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out)">
                                      <p:cBhvr>
                                        <p:cTn id="49" dur="1000"/>
                                        <p:tgtEl>
                                          <p:spTgt spid="19"/>
                                        </p:tgtEl>
                                      </p:cBhvr>
                                    </p:animEffect>
                                  </p:childTnLst>
                                </p:cTn>
                              </p:par>
                            </p:childTnLst>
                          </p:cTn>
                        </p:par>
                        <p:par>
                          <p:cTn id="50" fill="hold">
                            <p:stCondLst>
                              <p:cond delay="700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1000"/>
                                        <p:tgtEl>
                                          <p:spTgt spid="16"/>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2000"/>
                                        <p:tgtEl>
                                          <p:spTgt spid="12"/>
                                        </p:tgtEl>
                                      </p:cBhvr>
                                    </p:animEffect>
                                  </p:childTnLst>
                                </p:cTn>
                              </p:par>
                            </p:childTnLst>
                          </p:cTn>
                        </p:par>
                        <p:par>
                          <p:cTn id="58" fill="hold">
                            <p:stCondLst>
                              <p:cond delay="10000"/>
                            </p:stCondLst>
                            <p:childTnLst>
                              <p:par>
                                <p:cTn id="59" presetID="6" presetClass="entr" presetSubtype="32"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out)">
                                      <p:cBhvr>
                                        <p:cTn id="61" dur="1000"/>
                                        <p:tgtEl>
                                          <p:spTgt spid="20"/>
                                        </p:tgtEl>
                                      </p:cBhvr>
                                    </p:animEffect>
                                  </p:childTnLst>
                                </p:cTn>
                              </p:par>
                            </p:childTnLst>
                          </p:cTn>
                        </p:par>
                        <p:par>
                          <p:cTn id="62" fill="hold">
                            <p:stCondLst>
                              <p:cond delay="11000"/>
                            </p:stCondLst>
                            <p:childTnLst>
                              <p:par>
                                <p:cTn id="63" presetID="22" presetClass="entr" presetSubtype="1"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up)">
                                      <p:cBhvr>
                                        <p:cTn id="6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5" grpId="0" animBg="1"/>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5108" y="463549"/>
            <a:ext cx="1657350" cy="6219825"/>
          </a:xfrm>
          <a:prstGeom prst="can">
            <a:avLst>
              <a:gd name="adj" fmla="val 30173"/>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37835" y="1708383"/>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D1</a:t>
            </a:r>
            <a:endParaRPr lang="fr-FR" sz="1200" dirty="0">
              <a:effectLst/>
              <a:latin typeface="Arial"/>
              <a:ea typeface="MS Mincho"/>
              <a:cs typeface="Times New Roman"/>
            </a:endParaRPr>
          </a:p>
        </p:txBody>
      </p:sp>
      <p:sp>
        <p:nvSpPr>
          <p:cNvPr id="13" name="Rectangle à coins arrondis 12"/>
          <p:cNvSpPr/>
          <p:nvPr/>
        </p:nvSpPr>
        <p:spPr>
          <a:xfrm>
            <a:off x="2760975" y="1641709"/>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langages pour penser et communiquer</a:t>
            </a:r>
            <a:endParaRPr lang="fr-FR" sz="1200" dirty="0">
              <a:effectLst/>
              <a:latin typeface="Arial"/>
              <a:ea typeface="MS Mincho"/>
              <a:cs typeface="Times New Roman"/>
            </a:endParaRPr>
          </a:p>
        </p:txBody>
      </p:sp>
      <p:sp>
        <p:nvSpPr>
          <p:cNvPr id="3" name="Rectangle à coins arrondis 2"/>
          <p:cNvSpPr/>
          <p:nvPr/>
        </p:nvSpPr>
        <p:spPr>
          <a:xfrm>
            <a:off x="972060" y="5949350"/>
            <a:ext cx="1512210"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Domaines</a:t>
            </a:r>
            <a:endParaRPr lang="fr-FR" sz="1200" dirty="0">
              <a:latin typeface="Arial"/>
              <a:ea typeface="MS Mincho"/>
              <a:cs typeface="Times New Roman"/>
            </a:endParaRPr>
          </a:p>
        </p:txBody>
      </p:sp>
      <p:sp>
        <p:nvSpPr>
          <p:cNvPr id="11" name="Rectangle à coins arrondis 10"/>
          <p:cNvSpPr/>
          <p:nvPr/>
        </p:nvSpPr>
        <p:spPr>
          <a:xfrm>
            <a:off x="2753071" y="2479909"/>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a:t>
            </a:r>
            <a:r>
              <a:rPr lang="fr-FR" b="1" dirty="0" smtClean="0">
                <a:latin typeface="Arial"/>
                <a:ea typeface="MS Mincho"/>
                <a:cs typeface="Times New Roman"/>
              </a:rPr>
              <a:t>méthodes et outils pour apprendre</a:t>
            </a:r>
            <a:endParaRPr lang="fr-FR" sz="1200" dirty="0">
              <a:effectLst/>
              <a:latin typeface="Arial"/>
              <a:ea typeface="MS Mincho"/>
              <a:cs typeface="Times New Roman"/>
            </a:endParaRPr>
          </a:p>
        </p:txBody>
      </p:sp>
      <p:sp>
        <p:nvSpPr>
          <p:cNvPr id="12" name="Zone de texte 2"/>
          <p:cNvSpPr txBox="1"/>
          <p:nvPr/>
        </p:nvSpPr>
        <p:spPr>
          <a:xfrm>
            <a:off x="1433453" y="2546583"/>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D2</a:t>
            </a:r>
            <a:endParaRPr lang="fr-FR" sz="1200" dirty="0">
              <a:effectLst/>
              <a:latin typeface="Arial"/>
              <a:ea typeface="MS Mincho"/>
              <a:cs typeface="Times New Roman"/>
            </a:endParaRPr>
          </a:p>
        </p:txBody>
      </p:sp>
      <p:sp>
        <p:nvSpPr>
          <p:cNvPr id="15" name="Zone de texte 2"/>
          <p:cNvSpPr txBox="1"/>
          <p:nvPr/>
        </p:nvSpPr>
        <p:spPr>
          <a:xfrm>
            <a:off x="1444655" y="3397249"/>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D3</a:t>
            </a:r>
            <a:endParaRPr lang="fr-FR" sz="1200" dirty="0">
              <a:effectLst/>
              <a:latin typeface="Arial"/>
              <a:ea typeface="MS Mincho"/>
              <a:cs typeface="Times New Roman"/>
            </a:endParaRPr>
          </a:p>
        </p:txBody>
      </p:sp>
      <p:sp>
        <p:nvSpPr>
          <p:cNvPr id="16" name="Rectangle à coins arrondis 15"/>
          <p:cNvSpPr/>
          <p:nvPr/>
        </p:nvSpPr>
        <p:spPr>
          <a:xfrm>
            <a:off x="2795813" y="333057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La formation de la personne et du citoyen</a:t>
            </a:r>
            <a:endParaRPr lang="fr-FR" sz="1200" dirty="0">
              <a:effectLst/>
              <a:latin typeface="Arial"/>
              <a:ea typeface="MS Mincho"/>
              <a:cs typeface="Times New Roman"/>
            </a:endParaRPr>
          </a:p>
        </p:txBody>
      </p:sp>
      <p:sp>
        <p:nvSpPr>
          <p:cNvPr id="17" name="Rectangle à coins arrondis 16"/>
          <p:cNvSpPr/>
          <p:nvPr/>
        </p:nvSpPr>
        <p:spPr>
          <a:xfrm>
            <a:off x="2786115" y="419417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Les systèmes naturels et les systèmes techniques</a:t>
            </a:r>
            <a:endParaRPr lang="fr-FR" sz="1200" dirty="0">
              <a:effectLst/>
              <a:latin typeface="Arial"/>
              <a:ea typeface="MS Mincho"/>
              <a:cs typeface="Times New Roman"/>
            </a:endParaRPr>
          </a:p>
        </p:txBody>
      </p:sp>
      <p:sp>
        <p:nvSpPr>
          <p:cNvPr id="18" name="Zone de texte 2"/>
          <p:cNvSpPr txBox="1"/>
          <p:nvPr/>
        </p:nvSpPr>
        <p:spPr>
          <a:xfrm>
            <a:off x="1451475" y="4260849"/>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D4</a:t>
            </a:r>
            <a:endParaRPr lang="fr-FR" sz="1200" dirty="0">
              <a:effectLst/>
              <a:latin typeface="Arial"/>
              <a:ea typeface="MS Mincho"/>
              <a:cs typeface="Times New Roman"/>
            </a:endParaRPr>
          </a:p>
        </p:txBody>
      </p:sp>
      <p:sp>
        <p:nvSpPr>
          <p:cNvPr id="19" name="Rectangle à coins arrondis 18"/>
          <p:cNvSpPr/>
          <p:nvPr/>
        </p:nvSpPr>
        <p:spPr>
          <a:xfrm>
            <a:off x="2795813" y="5011526"/>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Les représentations du monde et de l’activité humaine</a:t>
            </a:r>
            <a:endParaRPr lang="fr-FR" sz="1700" dirty="0">
              <a:effectLst/>
              <a:latin typeface="Arial"/>
              <a:ea typeface="MS Mincho"/>
              <a:cs typeface="Times New Roman"/>
            </a:endParaRPr>
          </a:p>
        </p:txBody>
      </p:sp>
      <p:sp>
        <p:nvSpPr>
          <p:cNvPr id="20" name="Zone de texte 2"/>
          <p:cNvSpPr txBox="1"/>
          <p:nvPr/>
        </p:nvSpPr>
        <p:spPr>
          <a:xfrm>
            <a:off x="1444655" y="5078200"/>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D5</a:t>
            </a:r>
            <a:endParaRPr lang="fr-FR" sz="1200" dirty="0">
              <a:effectLst/>
              <a:latin typeface="Arial"/>
              <a:ea typeface="MS Mincho"/>
              <a:cs typeface="Times New Roman"/>
            </a:endParaRPr>
          </a:p>
        </p:txBody>
      </p:sp>
      <p:sp>
        <p:nvSpPr>
          <p:cNvPr id="21" name="Rectangle à coins arrondis 20"/>
          <p:cNvSpPr/>
          <p:nvPr/>
        </p:nvSpPr>
        <p:spPr>
          <a:xfrm>
            <a:off x="395420" y="463549"/>
            <a:ext cx="8353160" cy="661131"/>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SOCLE COMMUN DE CONNAISSANCES, DE COMPETENCES ET DE CULTURE</a:t>
            </a:r>
            <a:endParaRPr lang="fr-FR" sz="1700" b="1" dirty="0">
              <a:effectLst/>
              <a:latin typeface="Arial"/>
              <a:ea typeface="MS Mincho"/>
              <a:cs typeface="Times New Roman"/>
            </a:endParaRPr>
          </a:p>
        </p:txBody>
      </p:sp>
    </p:spTree>
    <p:extLst>
      <p:ext uri="{BB962C8B-B14F-4D97-AF65-F5344CB8AC3E}">
        <p14:creationId xmlns:p14="http://schemas.microsoft.com/office/powerpoint/2010/main" val="284722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2000" fill="hold"/>
                                        <p:tgtEl>
                                          <p:spTgt spid="13"/>
                                        </p:tgtEl>
                                        <p:attrNameLst>
                                          <p:attrName>ppt_x</p:attrName>
                                        </p:attrNameLst>
                                      </p:cBhvr>
                                      <p:tavLst>
                                        <p:tav tm="0">
                                          <p:val>
                                            <p:strVal val="1+#ppt_w/2"/>
                                          </p:val>
                                        </p:tav>
                                        <p:tav tm="100000">
                                          <p:val>
                                            <p:strVal val="#ppt_x"/>
                                          </p:val>
                                        </p:tav>
                                      </p:tavLst>
                                    </p:anim>
                                    <p:anim calcmode="lin" valueType="num">
                                      <p:cBhvr additive="base">
                                        <p:cTn id="30" dur="200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Effect transition="in" filter="fade">
                                      <p:cBhvr>
                                        <p:cTn id="36" dur="1000"/>
                                        <p:tgtEl>
                                          <p:spTgt spid="12"/>
                                        </p:tgtEl>
                                      </p:cBhvr>
                                    </p:animEffect>
                                  </p:childTnLst>
                                </p:cTn>
                              </p:par>
                            </p:childTnLst>
                          </p:cTn>
                        </p:par>
                        <p:par>
                          <p:cTn id="37" fill="hold">
                            <p:stCondLst>
                              <p:cond delay="4000"/>
                            </p:stCondLst>
                            <p:childTnLst>
                              <p:par>
                                <p:cTn id="38" presetID="2" presetClass="entr" presetSubtype="2"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2000" fill="hold"/>
                                        <p:tgtEl>
                                          <p:spTgt spid="11"/>
                                        </p:tgtEl>
                                        <p:attrNameLst>
                                          <p:attrName>ppt_x</p:attrName>
                                        </p:attrNameLst>
                                      </p:cBhvr>
                                      <p:tavLst>
                                        <p:tav tm="0">
                                          <p:val>
                                            <p:strVal val="1+#ppt_w/2"/>
                                          </p:val>
                                        </p:tav>
                                        <p:tav tm="100000">
                                          <p:val>
                                            <p:strVal val="#ppt_x"/>
                                          </p:val>
                                        </p:tav>
                                      </p:tavLst>
                                    </p:anim>
                                    <p:anim calcmode="lin" valueType="num">
                                      <p:cBhvr additive="base">
                                        <p:cTn id="41" dur="2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Effect transition="in" filter="fade">
                                      <p:cBhvr>
                                        <p:cTn id="47" dur="1000"/>
                                        <p:tgtEl>
                                          <p:spTgt spid="15"/>
                                        </p:tgtEl>
                                      </p:cBhvr>
                                    </p:animEffect>
                                  </p:childTnLst>
                                </p:cTn>
                              </p:par>
                            </p:childTnLst>
                          </p:cTn>
                        </p:par>
                        <p:par>
                          <p:cTn id="48" fill="hold">
                            <p:stCondLst>
                              <p:cond delay="7000"/>
                            </p:stCondLst>
                            <p:childTnLst>
                              <p:par>
                                <p:cTn id="49" presetID="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2000" fill="hold"/>
                                        <p:tgtEl>
                                          <p:spTgt spid="16"/>
                                        </p:tgtEl>
                                        <p:attrNameLst>
                                          <p:attrName>ppt_x</p:attrName>
                                        </p:attrNameLst>
                                      </p:cBhvr>
                                      <p:tavLst>
                                        <p:tav tm="0">
                                          <p:val>
                                            <p:strVal val="1+#ppt_w/2"/>
                                          </p:val>
                                        </p:tav>
                                        <p:tav tm="100000">
                                          <p:val>
                                            <p:strVal val="#ppt_x"/>
                                          </p:val>
                                        </p:tav>
                                      </p:tavLst>
                                    </p:anim>
                                    <p:anim calcmode="lin" valueType="num">
                                      <p:cBhvr additive="base">
                                        <p:cTn id="52" dur="20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5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childTnLst>
                          </p:cTn>
                        </p:par>
                        <p:par>
                          <p:cTn id="59" fill="hold">
                            <p:stCondLst>
                              <p:cond delay="10000"/>
                            </p:stCondLst>
                            <p:childTnLst>
                              <p:par>
                                <p:cTn id="60" presetID="2" presetClass="entr" presetSubtype="2"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2000" fill="hold"/>
                                        <p:tgtEl>
                                          <p:spTgt spid="17"/>
                                        </p:tgtEl>
                                        <p:attrNameLst>
                                          <p:attrName>ppt_x</p:attrName>
                                        </p:attrNameLst>
                                      </p:cBhvr>
                                      <p:tavLst>
                                        <p:tav tm="0">
                                          <p:val>
                                            <p:strVal val="1+#ppt_w/2"/>
                                          </p:val>
                                        </p:tav>
                                        <p:tav tm="100000">
                                          <p:val>
                                            <p:strVal val="#ppt_x"/>
                                          </p:val>
                                        </p:tav>
                                      </p:tavLst>
                                    </p:anim>
                                    <p:anim calcmode="lin" valueType="num">
                                      <p:cBhvr additive="base">
                                        <p:cTn id="63" dur="2000" fill="hold"/>
                                        <p:tgtEl>
                                          <p:spTgt spid="17"/>
                                        </p:tgtEl>
                                        <p:attrNameLst>
                                          <p:attrName>ppt_y</p:attrName>
                                        </p:attrNameLst>
                                      </p:cBhvr>
                                      <p:tavLst>
                                        <p:tav tm="0">
                                          <p:val>
                                            <p:strVal val="#ppt_y"/>
                                          </p:val>
                                        </p:tav>
                                        <p:tav tm="100000">
                                          <p:val>
                                            <p:strVal val="#ppt_y"/>
                                          </p:val>
                                        </p:tav>
                                      </p:tavLst>
                                    </p:anim>
                                  </p:childTnLst>
                                </p:cTn>
                              </p:par>
                            </p:childTnLst>
                          </p:cTn>
                        </p:par>
                        <p:par>
                          <p:cTn id="64" fill="hold">
                            <p:stCondLst>
                              <p:cond delay="12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Effect transition="in" filter="fade">
                                      <p:cBhvr>
                                        <p:cTn id="69" dur="1000"/>
                                        <p:tgtEl>
                                          <p:spTgt spid="20"/>
                                        </p:tgtEl>
                                      </p:cBhvr>
                                    </p:animEffect>
                                  </p:childTnLst>
                                </p:cTn>
                              </p:par>
                            </p:childTnLst>
                          </p:cTn>
                        </p:par>
                        <p:par>
                          <p:cTn id="70" fill="hold">
                            <p:stCondLst>
                              <p:cond delay="13000"/>
                            </p:stCondLst>
                            <p:childTnLst>
                              <p:par>
                                <p:cTn id="71" presetID="2" presetClass="entr" presetSubtype="2"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2000" fill="hold"/>
                                        <p:tgtEl>
                                          <p:spTgt spid="19"/>
                                        </p:tgtEl>
                                        <p:attrNameLst>
                                          <p:attrName>ppt_x</p:attrName>
                                        </p:attrNameLst>
                                      </p:cBhvr>
                                      <p:tavLst>
                                        <p:tav tm="0">
                                          <p:val>
                                            <p:strVal val="1+#ppt_w/2"/>
                                          </p:val>
                                        </p:tav>
                                        <p:tav tm="100000">
                                          <p:val>
                                            <p:strVal val="#ppt_x"/>
                                          </p:val>
                                        </p:tav>
                                      </p:tavLst>
                                    </p:anim>
                                    <p:anim calcmode="lin" valueType="num">
                                      <p:cBhvr additive="base">
                                        <p:cTn id="74" dur="2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3" grpId="0" animBg="1"/>
      <p:bldP spid="11" grpId="0" animBg="1"/>
      <p:bldP spid="12" grpId="0" animBg="1"/>
      <p:bldP spid="15" grpId="0" animBg="1"/>
      <p:bldP spid="16" grpId="0" animBg="1"/>
      <p:bldP spid="17" grpId="0" animBg="1"/>
      <p:bldP spid="18"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03560" y="1556740"/>
            <a:ext cx="5904820" cy="3600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4000" b="1" dirty="0" smtClean="0"/>
              <a:t>Merci de votre  écoute</a:t>
            </a:r>
            <a:endParaRPr lang="fr-FR" sz="4000" b="1" dirty="0"/>
          </a:p>
        </p:txBody>
      </p:sp>
    </p:spTree>
    <p:extLst>
      <p:ext uri="{BB962C8B-B14F-4D97-AF65-F5344CB8AC3E}">
        <p14:creationId xmlns:p14="http://schemas.microsoft.com/office/powerpoint/2010/main" val="384939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5108" y="463549"/>
            <a:ext cx="1657350" cy="6219825"/>
          </a:xfrm>
          <a:prstGeom prst="can">
            <a:avLst>
              <a:gd name="adj" fmla="val 30173"/>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37835" y="1708383"/>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D1</a:t>
            </a:r>
            <a:endParaRPr lang="fr-FR" sz="1200" dirty="0">
              <a:effectLst/>
              <a:latin typeface="Arial"/>
              <a:ea typeface="MS Mincho"/>
              <a:cs typeface="Times New Roman"/>
            </a:endParaRPr>
          </a:p>
        </p:txBody>
      </p:sp>
      <p:sp>
        <p:nvSpPr>
          <p:cNvPr id="13" name="Rectangle à coins arrondis 12"/>
          <p:cNvSpPr/>
          <p:nvPr/>
        </p:nvSpPr>
        <p:spPr>
          <a:xfrm>
            <a:off x="2760975" y="1797931"/>
            <a:ext cx="5848376" cy="4439459"/>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2400" b="1" dirty="0" smtClean="0">
                <a:effectLst/>
                <a:latin typeface="Arial"/>
                <a:ea typeface="MS Mincho"/>
                <a:cs typeface="Times New Roman"/>
              </a:rPr>
              <a:t>LES DOMAINES</a:t>
            </a:r>
          </a:p>
          <a:p>
            <a:pPr algn="ctr">
              <a:spcAft>
                <a:spcPts val="0"/>
              </a:spcAft>
            </a:pPr>
            <a:r>
              <a:rPr lang="fr-FR" b="1" dirty="0" smtClean="0">
                <a:effectLst/>
                <a:latin typeface="Arial"/>
                <a:ea typeface="MS Mincho"/>
                <a:cs typeface="Times New Roman"/>
              </a:rPr>
              <a:t>LES OBJECTIFS</a:t>
            </a:r>
          </a:p>
          <a:p>
            <a:pPr algn="ctr">
              <a:spcAft>
                <a:spcPts val="0"/>
              </a:spcAft>
            </a:pPr>
            <a:endParaRPr lang="fr-FR" b="1" dirty="0" smtClean="0">
              <a:effectLst/>
              <a:latin typeface="Arial"/>
              <a:ea typeface="MS Mincho"/>
              <a:cs typeface="Times New Roman"/>
            </a:endParaRPr>
          </a:p>
          <a:p>
            <a:pPr marL="171450" indent="-171450">
              <a:spcAft>
                <a:spcPts val="0"/>
              </a:spcAft>
              <a:buFontTx/>
              <a:buChar char="-"/>
            </a:pPr>
            <a:r>
              <a:rPr lang="fr-FR" b="1" dirty="0" smtClean="0">
                <a:effectLst/>
                <a:latin typeface="Arial"/>
                <a:ea typeface="MS Mincho"/>
                <a:cs typeface="Times New Roman"/>
              </a:rPr>
              <a:t>Objectifs terminaux : </a:t>
            </a:r>
          </a:p>
          <a:p>
            <a:pPr marL="1085850" lvl="2" indent="-171450">
              <a:buFontTx/>
              <a:buChar char="-"/>
            </a:pPr>
            <a:r>
              <a:rPr lang="fr-FR" b="1" dirty="0" smtClean="0">
                <a:latin typeface="Arial"/>
                <a:ea typeface="MS Mincho"/>
                <a:cs typeface="Times New Roman"/>
              </a:rPr>
              <a:t>absence </a:t>
            </a:r>
            <a:r>
              <a:rPr lang="fr-FR" b="1" dirty="0">
                <a:latin typeface="Arial"/>
                <a:ea typeface="MS Mincho"/>
                <a:cs typeface="Times New Roman"/>
              </a:rPr>
              <a:t>de palier d’acquisition</a:t>
            </a:r>
          </a:p>
          <a:p>
            <a:pPr marL="1085850" lvl="2" indent="-171450">
              <a:buFontTx/>
              <a:buChar char="-"/>
            </a:pPr>
            <a:r>
              <a:rPr lang="fr-FR" b="1" dirty="0" smtClean="0">
                <a:latin typeface="Arial"/>
                <a:ea typeface="MS Mincho"/>
                <a:cs typeface="Times New Roman"/>
              </a:rPr>
              <a:t>absence </a:t>
            </a:r>
            <a:r>
              <a:rPr lang="fr-FR" b="1" dirty="0">
                <a:latin typeface="Arial"/>
                <a:ea typeface="MS Mincho"/>
                <a:cs typeface="Times New Roman"/>
              </a:rPr>
              <a:t>de </a:t>
            </a:r>
            <a:r>
              <a:rPr lang="fr-FR" b="1" dirty="0" smtClean="0">
                <a:latin typeface="Arial"/>
                <a:ea typeface="MS Mincho"/>
                <a:cs typeface="Times New Roman"/>
              </a:rPr>
              <a:t>progressivité</a:t>
            </a:r>
          </a:p>
          <a:p>
            <a:pPr marL="1085850" lvl="2" indent="-171450">
              <a:buFontTx/>
              <a:buChar char="-"/>
            </a:pPr>
            <a:endParaRPr lang="fr-FR" b="1" dirty="0">
              <a:latin typeface="Arial"/>
              <a:ea typeface="MS Mincho"/>
              <a:cs typeface="Times New Roman"/>
            </a:endParaRPr>
          </a:p>
          <a:p>
            <a:pPr marL="171450" indent="-171450">
              <a:spcAft>
                <a:spcPts val="0"/>
              </a:spcAft>
              <a:buFontTx/>
              <a:buChar char="-"/>
            </a:pPr>
            <a:r>
              <a:rPr lang="fr-FR" b="1" dirty="0" smtClean="0">
                <a:latin typeface="Arial"/>
                <a:ea typeface="MS Mincho"/>
                <a:cs typeface="Times New Roman"/>
              </a:rPr>
              <a:t>Objectifs transversaux :</a:t>
            </a:r>
          </a:p>
          <a:p>
            <a:pPr>
              <a:spcAft>
                <a:spcPts val="0"/>
              </a:spcAft>
            </a:pPr>
            <a:r>
              <a:rPr lang="fr-FR" b="1" dirty="0" smtClean="0">
                <a:latin typeface="Arial"/>
                <a:ea typeface="MS Mincho"/>
                <a:cs typeface="Times New Roman"/>
              </a:rPr>
              <a:t>	- interdisciplinarité</a:t>
            </a:r>
          </a:p>
          <a:p>
            <a:pPr>
              <a:spcAft>
                <a:spcPts val="0"/>
              </a:spcAft>
            </a:pPr>
            <a:r>
              <a:rPr lang="fr-FR" b="1" dirty="0">
                <a:latin typeface="Arial"/>
                <a:ea typeface="MS Mincho"/>
                <a:cs typeface="Times New Roman"/>
              </a:rPr>
              <a:t>	</a:t>
            </a:r>
            <a:r>
              <a:rPr lang="fr-FR" b="1" dirty="0" smtClean="0">
                <a:latin typeface="Arial"/>
                <a:ea typeface="MS Mincho"/>
                <a:cs typeface="Times New Roman"/>
              </a:rPr>
              <a:t>- programmes disciplinaires « soclés »</a:t>
            </a:r>
          </a:p>
          <a:p>
            <a:pPr>
              <a:spcAft>
                <a:spcPts val="0"/>
              </a:spcAft>
            </a:pPr>
            <a:endParaRPr lang="fr-FR" b="1" dirty="0" smtClean="0">
              <a:latin typeface="Arial"/>
              <a:ea typeface="MS Mincho"/>
              <a:cs typeface="Times New Roman"/>
            </a:endParaRPr>
          </a:p>
          <a:p>
            <a:pPr>
              <a:spcAft>
                <a:spcPts val="0"/>
              </a:spcAft>
            </a:pPr>
            <a:endParaRPr lang="fr-FR" b="1" dirty="0">
              <a:latin typeface="Arial"/>
              <a:ea typeface="MS Mincho"/>
              <a:cs typeface="Times New Roman"/>
            </a:endParaRPr>
          </a:p>
          <a:p>
            <a:pPr algn="ctr">
              <a:spcAft>
                <a:spcPts val="0"/>
              </a:spcAft>
            </a:pPr>
            <a:r>
              <a:rPr lang="fr-FR" b="1" dirty="0" smtClean="0">
                <a:latin typeface="Arial"/>
                <a:ea typeface="MS Mincho"/>
                <a:cs typeface="Times New Roman"/>
              </a:rPr>
              <a:t>Les cycles et leurs programmes définissent la progressivité des apprentissages</a:t>
            </a:r>
          </a:p>
          <a:p>
            <a:pPr marL="171450" indent="-171450">
              <a:spcAft>
                <a:spcPts val="0"/>
              </a:spcAft>
              <a:buFontTx/>
              <a:buChar char="-"/>
            </a:pPr>
            <a:endParaRPr lang="fr-FR" b="1" dirty="0" smtClean="0">
              <a:latin typeface="Arial"/>
              <a:ea typeface="MS Mincho"/>
              <a:cs typeface="Times New Roman"/>
            </a:endParaRPr>
          </a:p>
        </p:txBody>
      </p:sp>
      <p:sp>
        <p:nvSpPr>
          <p:cNvPr id="3" name="Rectangle à coins arrondis 2"/>
          <p:cNvSpPr/>
          <p:nvPr/>
        </p:nvSpPr>
        <p:spPr>
          <a:xfrm>
            <a:off x="972060" y="5949350"/>
            <a:ext cx="1512210"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Domaines</a:t>
            </a:r>
            <a:endParaRPr lang="fr-FR" sz="1200" dirty="0">
              <a:latin typeface="Arial"/>
              <a:ea typeface="MS Mincho"/>
              <a:cs typeface="Times New Roman"/>
            </a:endParaRPr>
          </a:p>
        </p:txBody>
      </p:sp>
      <p:sp>
        <p:nvSpPr>
          <p:cNvPr id="12" name="Zone de texte 2"/>
          <p:cNvSpPr txBox="1"/>
          <p:nvPr/>
        </p:nvSpPr>
        <p:spPr>
          <a:xfrm>
            <a:off x="1433453" y="2546583"/>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D2</a:t>
            </a:r>
            <a:endParaRPr lang="fr-FR" sz="1200" dirty="0">
              <a:effectLst/>
              <a:latin typeface="Arial"/>
              <a:ea typeface="MS Mincho"/>
              <a:cs typeface="Times New Roman"/>
            </a:endParaRPr>
          </a:p>
        </p:txBody>
      </p:sp>
      <p:sp>
        <p:nvSpPr>
          <p:cNvPr id="15" name="Zone de texte 2"/>
          <p:cNvSpPr txBox="1"/>
          <p:nvPr/>
        </p:nvSpPr>
        <p:spPr>
          <a:xfrm>
            <a:off x="1444655" y="3397249"/>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D3</a:t>
            </a:r>
            <a:endParaRPr lang="fr-FR" sz="1200" dirty="0">
              <a:effectLst/>
              <a:latin typeface="Arial"/>
              <a:ea typeface="MS Mincho"/>
              <a:cs typeface="Times New Roman"/>
            </a:endParaRPr>
          </a:p>
        </p:txBody>
      </p:sp>
      <p:sp>
        <p:nvSpPr>
          <p:cNvPr id="18" name="Zone de texte 2"/>
          <p:cNvSpPr txBox="1"/>
          <p:nvPr/>
        </p:nvSpPr>
        <p:spPr>
          <a:xfrm>
            <a:off x="1451475" y="4260849"/>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D4</a:t>
            </a:r>
            <a:endParaRPr lang="fr-FR" sz="1200" dirty="0">
              <a:effectLst/>
              <a:latin typeface="Arial"/>
              <a:ea typeface="MS Mincho"/>
              <a:cs typeface="Times New Roman"/>
            </a:endParaRPr>
          </a:p>
        </p:txBody>
      </p:sp>
      <p:sp>
        <p:nvSpPr>
          <p:cNvPr id="20" name="Zone de texte 2"/>
          <p:cNvSpPr txBox="1"/>
          <p:nvPr/>
        </p:nvSpPr>
        <p:spPr>
          <a:xfrm>
            <a:off x="1444655" y="5078200"/>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D5</a:t>
            </a:r>
            <a:endParaRPr lang="fr-FR" sz="1200" dirty="0">
              <a:effectLst/>
              <a:latin typeface="Arial"/>
              <a:ea typeface="MS Mincho"/>
              <a:cs typeface="Times New Roman"/>
            </a:endParaRPr>
          </a:p>
        </p:txBody>
      </p:sp>
      <p:sp>
        <p:nvSpPr>
          <p:cNvPr id="21" name="Rectangle à coins arrondis 20"/>
          <p:cNvSpPr/>
          <p:nvPr/>
        </p:nvSpPr>
        <p:spPr>
          <a:xfrm>
            <a:off x="395420" y="463549"/>
            <a:ext cx="8353160" cy="661131"/>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SOCLE COMMUN DE CONNAISSANCES, DE COMPETENCES ET DE CULTURE</a:t>
            </a:r>
            <a:endParaRPr lang="fr-FR" sz="1700" b="1" dirty="0">
              <a:effectLst/>
              <a:latin typeface="Arial"/>
              <a:ea typeface="MS Mincho"/>
              <a:cs typeface="Times New Roman"/>
            </a:endParaRPr>
          </a:p>
        </p:txBody>
      </p:sp>
    </p:spTree>
    <p:extLst>
      <p:ext uri="{BB962C8B-B14F-4D97-AF65-F5344CB8AC3E}">
        <p14:creationId xmlns:p14="http://schemas.microsoft.com/office/powerpoint/2010/main" val="135399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3500"/>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13">
                                            <p:bg/>
                                          </p:spTgt>
                                        </p:tgtEl>
                                        <p:attrNameLst>
                                          <p:attrName>style.visibility</p:attrName>
                                        </p:attrNameLst>
                                      </p:cBhvr>
                                      <p:to>
                                        <p:strVal val="visible"/>
                                      </p:to>
                                    </p:set>
                                    <p:anim calcmode="lin" valueType="num">
                                      <p:cBhvr additive="base">
                                        <p:cTn id="52" dur="1000" fill="hold"/>
                                        <p:tgtEl>
                                          <p:spTgt spid="13">
                                            <p:bg/>
                                          </p:spTgt>
                                        </p:tgtEl>
                                        <p:attrNameLst>
                                          <p:attrName>ppt_x</p:attrName>
                                        </p:attrNameLst>
                                      </p:cBhvr>
                                      <p:tavLst>
                                        <p:tav tm="0">
                                          <p:val>
                                            <p:strVal val="#ppt_x"/>
                                          </p:val>
                                        </p:tav>
                                        <p:tav tm="100000">
                                          <p:val>
                                            <p:strVal val="#ppt_x"/>
                                          </p:val>
                                        </p:tav>
                                      </p:tavLst>
                                    </p:anim>
                                    <p:anim calcmode="lin" valueType="num">
                                      <p:cBhvr additive="base">
                                        <p:cTn id="53" dur="1000" fill="hold"/>
                                        <p:tgtEl>
                                          <p:spTgt spid="13">
                                            <p:bg/>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additive="base">
                                        <p:cTn id="5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13">
                                            <p:txEl>
                                              <p:pRg st="0" end="0"/>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3">
                                            <p:txEl>
                                              <p:pRg st="1" end="1"/>
                                            </p:txEl>
                                          </p:spTgt>
                                        </p:tgtEl>
                                        <p:attrNameLst>
                                          <p:attrName>style.visibility</p:attrName>
                                        </p:attrNameLst>
                                      </p:cBhvr>
                                      <p:to>
                                        <p:strVal val="visible"/>
                                      </p:to>
                                    </p:set>
                                    <p:anim calcmode="lin" valueType="num">
                                      <p:cBhvr additive="base">
                                        <p:cTn id="6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13">
                                            <p:txEl>
                                              <p:pRg st="1" end="1"/>
                                            </p:txEl>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3">
                                            <p:txEl>
                                              <p:pRg st="3" end="3"/>
                                            </p:txEl>
                                          </p:spTgt>
                                        </p:tgtEl>
                                        <p:attrNameLst>
                                          <p:attrName>style.visibility</p:attrName>
                                        </p:attrNameLst>
                                      </p:cBhvr>
                                      <p:to>
                                        <p:strVal val="visible"/>
                                      </p:to>
                                    </p:set>
                                    <p:anim calcmode="lin" valueType="num">
                                      <p:cBhvr additive="base">
                                        <p:cTn id="6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65" dur="1000" fill="hold"/>
                                        <p:tgtEl>
                                          <p:spTgt spid="13">
                                            <p:txEl>
                                              <p:pRg st="3" end="3"/>
                                            </p:txEl>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3">
                                            <p:txEl>
                                              <p:pRg st="4" end="4"/>
                                            </p:txEl>
                                          </p:spTgt>
                                        </p:tgtEl>
                                        <p:attrNameLst>
                                          <p:attrName>style.visibility</p:attrName>
                                        </p:attrNameLst>
                                      </p:cBhvr>
                                      <p:to>
                                        <p:strVal val="visible"/>
                                      </p:to>
                                    </p:set>
                                    <p:anim calcmode="lin" valueType="num">
                                      <p:cBhvr additive="base">
                                        <p:cTn id="6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9" dur="1000" fill="hold"/>
                                        <p:tgtEl>
                                          <p:spTgt spid="13">
                                            <p:txEl>
                                              <p:pRg st="4" end="4"/>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3">
                                            <p:txEl>
                                              <p:pRg st="5" end="5"/>
                                            </p:txEl>
                                          </p:spTgt>
                                        </p:tgtEl>
                                        <p:attrNameLst>
                                          <p:attrName>style.visibility</p:attrName>
                                        </p:attrNameLst>
                                      </p:cBhvr>
                                      <p:to>
                                        <p:strVal val="visible"/>
                                      </p:to>
                                    </p:set>
                                    <p:anim calcmode="lin" valueType="num">
                                      <p:cBhvr additive="base">
                                        <p:cTn id="72"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13">
                                            <p:txEl>
                                              <p:pRg st="5" end="5"/>
                                            </p:tx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
                                            <p:txEl>
                                              <p:pRg st="7" end="7"/>
                                            </p:txEl>
                                          </p:spTgt>
                                        </p:tgtEl>
                                        <p:attrNameLst>
                                          <p:attrName>style.visibility</p:attrName>
                                        </p:attrNameLst>
                                      </p:cBhvr>
                                      <p:to>
                                        <p:strVal val="visible"/>
                                      </p:to>
                                    </p:set>
                                    <p:anim calcmode="lin" valueType="num">
                                      <p:cBhvr additive="base">
                                        <p:cTn id="7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77" dur="1000" fill="hold"/>
                                        <p:tgtEl>
                                          <p:spTgt spid="13">
                                            <p:txEl>
                                              <p:pRg st="7" end="7"/>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3">
                                            <p:txEl>
                                              <p:pRg st="8" end="8"/>
                                            </p:txEl>
                                          </p:spTgt>
                                        </p:tgtEl>
                                        <p:attrNameLst>
                                          <p:attrName>style.visibility</p:attrName>
                                        </p:attrNameLst>
                                      </p:cBhvr>
                                      <p:to>
                                        <p:strVal val="visible"/>
                                      </p:to>
                                    </p:set>
                                    <p:anim calcmode="lin" valueType="num">
                                      <p:cBhvr additive="base">
                                        <p:cTn id="80"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13">
                                            <p:txEl>
                                              <p:pRg st="8" end="8"/>
                                            </p:txEl>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3">
                                            <p:txEl>
                                              <p:pRg st="9" end="9"/>
                                            </p:txEl>
                                          </p:spTgt>
                                        </p:tgtEl>
                                        <p:attrNameLst>
                                          <p:attrName>style.visibility</p:attrName>
                                        </p:attrNameLst>
                                      </p:cBhvr>
                                      <p:to>
                                        <p:strVal val="visible"/>
                                      </p:to>
                                    </p:set>
                                    <p:anim calcmode="lin" valueType="num">
                                      <p:cBhvr additive="base">
                                        <p:cTn id="84"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85" dur="1000" fill="hold"/>
                                        <p:tgtEl>
                                          <p:spTgt spid="13">
                                            <p:txEl>
                                              <p:pRg st="9" end="9"/>
                                            </p:txEl>
                                          </p:spTgt>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3">
                                            <p:txEl>
                                              <p:pRg st="12" end="12"/>
                                            </p:txEl>
                                          </p:spTgt>
                                        </p:tgtEl>
                                        <p:attrNameLst>
                                          <p:attrName>style.visibility</p:attrName>
                                        </p:attrNameLst>
                                      </p:cBhvr>
                                      <p:to>
                                        <p:strVal val="visible"/>
                                      </p:to>
                                    </p:set>
                                    <p:anim calcmode="lin" valueType="num">
                                      <p:cBhvr additive="base">
                                        <p:cTn id="88" dur="1000" fill="hold"/>
                                        <p:tgtEl>
                                          <p:spTgt spid="13">
                                            <p:txEl>
                                              <p:pRg st="12" end="12"/>
                                            </p:txEl>
                                          </p:spTgt>
                                        </p:tgtEl>
                                        <p:attrNameLst>
                                          <p:attrName>ppt_x</p:attrName>
                                        </p:attrNameLst>
                                      </p:cBhvr>
                                      <p:tavLst>
                                        <p:tav tm="0">
                                          <p:val>
                                            <p:strVal val="#ppt_x"/>
                                          </p:val>
                                        </p:tav>
                                        <p:tav tm="100000">
                                          <p:val>
                                            <p:strVal val="#ppt_x"/>
                                          </p:val>
                                        </p:tav>
                                      </p:tavLst>
                                    </p:anim>
                                    <p:anim calcmode="lin" valueType="num">
                                      <p:cBhvr additive="base">
                                        <p:cTn id="89" dur="1000" fill="hold"/>
                                        <p:tgtEl>
                                          <p:spTgt spid="1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build="allAtOnce" animBg="1"/>
      <p:bldP spid="3" grpId="0" animBg="1"/>
      <p:bldP spid="12" grpId="0" animBg="1"/>
      <p:bldP spid="15" grpId="0" animBg="1"/>
      <p:bldP spid="18"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D1</a:t>
            </a:r>
            <a:endParaRPr lang="fr-FR" sz="1200" dirty="0">
              <a:effectLst/>
              <a:latin typeface="Arial"/>
              <a:ea typeface="MS Mincho"/>
              <a:cs typeface="Times New Roman"/>
            </a:endParaRPr>
          </a:p>
        </p:txBody>
      </p:sp>
      <p:sp>
        <p:nvSpPr>
          <p:cNvPr id="7" name="Rectangle à coins arrondis 6"/>
          <p:cNvSpPr/>
          <p:nvPr/>
        </p:nvSpPr>
        <p:spPr>
          <a:xfrm>
            <a:off x="1331550" y="215773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300" b="1" dirty="0">
                <a:effectLst/>
                <a:latin typeface="Arial"/>
                <a:ea typeface="MS Mincho"/>
                <a:cs typeface="Times New Roman"/>
              </a:rPr>
              <a:t>Objectif : </a:t>
            </a:r>
            <a:r>
              <a:rPr lang="fr-FR" sz="1300" b="1" dirty="0" smtClean="0">
                <a:effectLst/>
                <a:latin typeface="Arial"/>
                <a:ea typeface="MS Mincho"/>
                <a:cs typeface="Times New Roman"/>
              </a:rPr>
              <a:t> Comprendre</a:t>
            </a:r>
            <a:r>
              <a:rPr lang="fr-FR" sz="1300" b="1" dirty="0">
                <a:effectLst/>
                <a:latin typeface="Arial"/>
                <a:ea typeface="MS Mincho"/>
                <a:cs typeface="Times New Roman"/>
              </a:rPr>
              <a:t>, s'exprimer en utilisant la langue française à l'oral et à </a:t>
            </a:r>
            <a:r>
              <a:rPr lang="fr-FR" sz="1300" b="1" dirty="0" smtClean="0">
                <a:effectLst/>
                <a:latin typeface="Arial"/>
                <a:ea typeface="MS Mincho"/>
                <a:cs typeface="Times New Roman"/>
              </a:rPr>
              <a:t>l'écrit </a:t>
            </a:r>
            <a:endParaRPr lang="fr-FR" sz="1300" dirty="0">
              <a:effectLst/>
              <a:latin typeface="Arial"/>
              <a:ea typeface="MS Mincho"/>
              <a:cs typeface="Times New Roman"/>
            </a:endParaRPr>
          </a:p>
        </p:txBody>
      </p:sp>
      <p:sp>
        <p:nvSpPr>
          <p:cNvPr id="8" name="Rectangle à coins arrondis 7"/>
          <p:cNvSpPr/>
          <p:nvPr/>
        </p:nvSpPr>
        <p:spPr>
          <a:xfrm>
            <a:off x="1331550" y="3150760"/>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300" b="1" dirty="0">
                <a:effectLst/>
                <a:latin typeface="Arial"/>
                <a:ea typeface="MS Mincho"/>
                <a:cs typeface="Times New Roman"/>
              </a:rPr>
              <a:t>Objectif : </a:t>
            </a:r>
            <a:r>
              <a:rPr lang="fr-FR" sz="1300" b="1" dirty="0" smtClean="0">
                <a:effectLst/>
                <a:latin typeface="Arial"/>
                <a:ea typeface="MS Mincho"/>
                <a:cs typeface="Times New Roman"/>
              </a:rPr>
              <a:t> Comprendre</a:t>
            </a:r>
            <a:r>
              <a:rPr lang="fr-FR" sz="1300" b="1" dirty="0">
                <a:effectLst/>
                <a:latin typeface="Arial"/>
                <a:ea typeface="MS Mincho"/>
                <a:cs typeface="Times New Roman"/>
              </a:rPr>
              <a:t>, s'exprimer en utilisant une langue étrangère</a:t>
            </a:r>
            <a:endParaRPr lang="fr-FR" sz="1300" dirty="0">
              <a:effectLst/>
              <a:latin typeface="Arial"/>
              <a:ea typeface="MS Mincho"/>
              <a:cs typeface="Times New Roman"/>
            </a:endParaRPr>
          </a:p>
        </p:txBody>
      </p:sp>
      <p:sp>
        <p:nvSpPr>
          <p:cNvPr id="9" name="Rectangle à coins arrondis 8"/>
          <p:cNvSpPr/>
          <p:nvPr/>
        </p:nvSpPr>
        <p:spPr>
          <a:xfrm>
            <a:off x="1331913" y="4216470"/>
            <a:ext cx="7149137"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806450" indent="-806450">
              <a:spcAft>
                <a:spcPts val="0"/>
              </a:spcAft>
            </a:pPr>
            <a:r>
              <a:rPr lang="fr-FR" sz="1300" b="1" dirty="0">
                <a:effectLst/>
                <a:latin typeface="Arial"/>
                <a:ea typeface="MS Mincho"/>
                <a:cs typeface="Times New Roman"/>
              </a:rPr>
              <a:t>Objectif : </a:t>
            </a:r>
            <a:r>
              <a:rPr lang="fr-FR" sz="1300" b="1" dirty="0" smtClean="0">
                <a:effectLst/>
                <a:latin typeface="Arial"/>
                <a:ea typeface="MS Mincho"/>
                <a:cs typeface="Times New Roman"/>
              </a:rPr>
              <a:t> Comprendre</a:t>
            </a:r>
            <a:r>
              <a:rPr lang="fr-FR" sz="1300" b="1" dirty="0">
                <a:effectLst/>
                <a:latin typeface="Arial"/>
                <a:ea typeface="MS Mincho"/>
                <a:cs typeface="Times New Roman"/>
              </a:rPr>
              <a:t>, s'exprimer en utilisant les langages mathématiques, scientifiques et informatiques</a:t>
            </a:r>
            <a:endParaRPr lang="fr-FR" sz="1300" dirty="0">
              <a:effectLst/>
              <a:latin typeface="Arial"/>
              <a:ea typeface="MS Mincho"/>
              <a:cs typeface="Times New Roman"/>
            </a:endParaRPr>
          </a:p>
        </p:txBody>
      </p:sp>
      <p:sp>
        <p:nvSpPr>
          <p:cNvPr id="10" name="Rectangle à coins arrondis 9"/>
          <p:cNvSpPr/>
          <p:nvPr/>
        </p:nvSpPr>
        <p:spPr>
          <a:xfrm>
            <a:off x="1333024" y="5288181"/>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300" b="1" dirty="0">
                <a:effectLst/>
                <a:latin typeface="Arial"/>
                <a:ea typeface="MS Mincho"/>
                <a:cs typeface="Times New Roman"/>
              </a:rPr>
              <a:t>Objectif : </a:t>
            </a:r>
            <a:r>
              <a:rPr lang="fr-FR" sz="1300" b="1" dirty="0" smtClean="0">
                <a:effectLst/>
                <a:latin typeface="Arial"/>
                <a:ea typeface="MS Mincho"/>
                <a:cs typeface="Times New Roman"/>
              </a:rPr>
              <a:t> Comprendre</a:t>
            </a:r>
            <a:r>
              <a:rPr lang="fr-FR" sz="1300" b="1" dirty="0">
                <a:effectLst/>
                <a:latin typeface="Arial"/>
                <a:ea typeface="MS Mincho"/>
                <a:cs typeface="Times New Roman"/>
              </a:rPr>
              <a:t>, s'exprimer en utilisant les langages des arts et du corps</a:t>
            </a:r>
            <a:endParaRPr lang="fr-FR" sz="1300" dirty="0">
              <a:effectLst/>
              <a:latin typeface="Arial"/>
              <a:ea typeface="MS Mincho"/>
              <a:cs typeface="Times New Roman"/>
            </a:endParaRP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langages pour penser et communiquer</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Tree>
    <p:extLst>
      <p:ext uri="{BB962C8B-B14F-4D97-AF65-F5344CB8AC3E}">
        <p14:creationId xmlns:p14="http://schemas.microsoft.com/office/powerpoint/2010/main" val="280823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par>
                          <p:cTn id="28" fill="hold">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1+#ppt_w/2"/>
                                          </p:val>
                                        </p:tav>
                                        <p:tav tm="100000">
                                          <p:val>
                                            <p:strVal val="#ppt_x"/>
                                          </p:val>
                                        </p:tav>
                                      </p:tavLst>
                                    </p:anim>
                                    <p:anim calcmode="lin" valueType="num">
                                      <p:cBhvr additive="base">
                                        <p:cTn id="3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2000" fill="hold"/>
                                        <p:tgtEl>
                                          <p:spTgt spid="8"/>
                                        </p:tgtEl>
                                        <p:attrNameLst>
                                          <p:attrName>ppt_x</p:attrName>
                                        </p:attrNameLst>
                                      </p:cBhvr>
                                      <p:tavLst>
                                        <p:tav tm="0">
                                          <p:val>
                                            <p:strVal val="#ppt_x"/>
                                          </p:val>
                                        </p:tav>
                                        <p:tav tm="100000">
                                          <p:val>
                                            <p:strVal val="#ppt_x"/>
                                          </p:val>
                                        </p:tav>
                                      </p:tavLst>
                                    </p:anim>
                                    <p:anim calcmode="lin" valueType="num">
                                      <p:cBhvr additive="base">
                                        <p:cTn id="43" dur="20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000" fill="hold"/>
                                        <p:tgtEl>
                                          <p:spTgt spid="9"/>
                                        </p:tgtEl>
                                        <p:attrNameLst>
                                          <p:attrName>ppt_x</p:attrName>
                                        </p:attrNameLst>
                                      </p:cBhvr>
                                      <p:tavLst>
                                        <p:tav tm="0">
                                          <p:val>
                                            <p:strVal val="#ppt_x"/>
                                          </p:val>
                                        </p:tav>
                                        <p:tav tm="100000">
                                          <p:val>
                                            <p:strVal val="#ppt_x"/>
                                          </p:val>
                                        </p:tav>
                                      </p:tavLst>
                                    </p:anim>
                                    <p:anim calcmode="lin" valueType="num">
                                      <p:cBhvr additive="base">
                                        <p:cTn id="48" dur="20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6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2000" fill="hold"/>
                                        <p:tgtEl>
                                          <p:spTgt spid="10"/>
                                        </p:tgtEl>
                                        <p:attrNameLst>
                                          <p:attrName>ppt_x</p:attrName>
                                        </p:attrNameLst>
                                      </p:cBhvr>
                                      <p:tavLst>
                                        <p:tav tm="0">
                                          <p:val>
                                            <p:strVal val="#ppt_x"/>
                                          </p:val>
                                        </p:tav>
                                        <p:tav tm="100000">
                                          <p:val>
                                            <p:strVal val="#ppt_x"/>
                                          </p:val>
                                        </p:tav>
                                      </p:tavLst>
                                    </p:anim>
                                    <p:anim calcmode="lin" valueType="num">
                                      <p:cBhvr additive="base">
                                        <p:cTn id="53"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D1</a:t>
            </a:r>
            <a:endParaRPr lang="fr-FR" sz="1200" dirty="0">
              <a:effectLst/>
              <a:latin typeface="Arial"/>
              <a:ea typeface="MS Mincho"/>
              <a:cs typeface="Times New Roman"/>
            </a:endParaRPr>
          </a:p>
        </p:txBody>
      </p:sp>
      <p:sp>
        <p:nvSpPr>
          <p:cNvPr id="7" name="Rectangle à coins arrondis 6"/>
          <p:cNvSpPr/>
          <p:nvPr/>
        </p:nvSpPr>
        <p:spPr>
          <a:xfrm>
            <a:off x="1333024" y="177277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300" b="1" dirty="0">
                <a:effectLst/>
                <a:latin typeface="Arial"/>
                <a:ea typeface="MS Mincho"/>
                <a:cs typeface="Times New Roman"/>
              </a:rPr>
              <a:t>Objectif : </a:t>
            </a:r>
            <a:r>
              <a:rPr lang="fr-FR" sz="1300" b="1" dirty="0" smtClean="0">
                <a:effectLst/>
                <a:latin typeface="Arial"/>
                <a:ea typeface="MS Mincho"/>
                <a:cs typeface="Times New Roman"/>
              </a:rPr>
              <a:t> Comprendre</a:t>
            </a:r>
            <a:r>
              <a:rPr lang="fr-FR" sz="1300" b="1" dirty="0">
                <a:effectLst/>
                <a:latin typeface="Arial"/>
                <a:ea typeface="MS Mincho"/>
                <a:cs typeface="Times New Roman"/>
              </a:rPr>
              <a:t>, s'exprimer en utilisant la langue française à l'oral et à </a:t>
            </a:r>
            <a:r>
              <a:rPr lang="fr-FR" sz="1300" b="1" dirty="0" smtClean="0">
                <a:effectLst/>
                <a:latin typeface="Arial"/>
                <a:ea typeface="MS Mincho"/>
                <a:cs typeface="Times New Roman"/>
              </a:rPr>
              <a:t>l'écrit </a:t>
            </a:r>
            <a:endParaRPr lang="fr-FR" sz="1300" dirty="0">
              <a:effectLst/>
              <a:latin typeface="Arial"/>
              <a:ea typeface="MS Mincho"/>
              <a:cs typeface="Times New Roman"/>
            </a:endParaRPr>
          </a:p>
        </p:txBody>
      </p:sp>
      <p:sp>
        <p:nvSpPr>
          <p:cNvPr id="10" name="Rectangle à coins arrondis 9"/>
          <p:cNvSpPr/>
          <p:nvPr/>
        </p:nvSpPr>
        <p:spPr>
          <a:xfrm>
            <a:off x="1333024" y="2420860"/>
            <a:ext cx="7149136" cy="3384470"/>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400" b="1" dirty="0">
                <a:solidFill>
                  <a:srgbClr val="FF0000"/>
                </a:solidFill>
              </a:rPr>
              <a:t>L'élève parle, communique, argumente </a:t>
            </a:r>
            <a:r>
              <a:rPr lang="fr-FR" sz="1400" dirty="0"/>
              <a:t>à l'oral de façon claire et organisée ; il adapte son niveau de langue et son discours à la situation, il écoute et prend en compte ses interlocuteurs.</a:t>
            </a:r>
          </a:p>
          <a:p>
            <a:r>
              <a:rPr lang="fr-FR" sz="1400" b="1" dirty="0">
                <a:solidFill>
                  <a:srgbClr val="FF0000"/>
                </a:solidFill>
              </a:rPr>
              <a:t>Il adapte sa lecture et la module </a:t>
            </a:r>
            <a:r>
              <a:rPr lang="fr-FR" sz="1400" dirty="0"/>
              <a:t>en fonction de la nature et de la difficulté du texte. Pour construire ou vérifier le sens de ce qu'il lit, il combine avec pertinence et de façon critique les informations explicites et implicites issues de sa lecture. Il découvre le plaisir de lire.</a:t>
            </a:r>
          </a:p>
          <a:p>
            <a:r>
              <a:rPr lang="fr-FR" sz="1400" b="1" dirty="0">
                <a:solidFill>
                  <a:srgbClr val="FF0000"/>
                </a:solidFill>
              </a:rPr>
              <a:t>L'élève s'exprime à l'écrit pour raconter, décrire, expliquer ou argumenter </a:t>
            </a:r>
            <a:r>
              <a:rPr lang="fr-FR" sz="1400" dirty="0"/>
              <a:t>de façon claire et organisée. Lorsque c'est nécessaire, il reprend ses écrits pour rechercher la formulation qui convient le mieux et préciser ses intentions et sa pensée.</a:t>
            </a:r>
          </a:p>
          <a:p>
            <a:r>
              <a:rPr lang="fr-FR" sz="1400" b="1" dirty="0">
                <a:solidFill>
                  <a:srgbClr val="FF0000"/>
                </a:solidFill>
              </a:rPr>
              <a:t>Il utilise à bon escient les principales règles grammaticales et orthographiques</a:t>
            </a:r>
            <a:r>
              <a:rPr lang="fr-FR" sz="1400" dirty="0"/>
              <a:t>. Il emploie à l'écrit comme à l'oral un vocabulaire juste et précis.</a:t>
            </a:r>
          </a:p>
          <a:p>
            <a:r>
              <a:rPr lang="fr-FR" sz="1400" dirty="0"/>
              <a:t>Dans des situations variées, il recourt, de manière spontanée et avec efficacité, à la lecture comme à l'écriture.</a:t>
            </a:r>
          </a:p>
          <a:p>
            <a:r>
              <a:rPr lang="fr-FR" sz="1400" b="1" dirty="0">
                <a:solidFill>
                  <a:srgbClr val="FF0000"/>
                </a:solidFill>
              </a:rPr>
              <a:t>Il apprend que la langue française a des origines diverses </a:t>
            </a:r>
            <a:r>
              <a:rPr lang="fr-FR" sz="1400" dirty="0"/>
              <a:t>et qu'elle est toujours en évolution. Il est sensibilisé à son histoire et à ses origines latines et grecques.</a:t>
            </a: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langages pour penser et communiquer</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Tree>
    <p:extLst>
      <p:ext uri="{BB962C8B-B14F-4D97-AF65-F5344CB8AC3E}">
        <p14:creationId xmlns:p14="http://schemas.microsoft.com/office/powerpoint/2010/main" val="186337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1+#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2000" fill="hold"/>
                                        <p:tgtEl>
                                          <p:spTgt spid="7"/>
                                        </p:tgtEl>
                                        <p:attrNameLst>
                                          <p:attrName>ppt_x</p:attrName>
                                        </p:attrNameLst>
                                      </p:cBhvr>
                                      <p:tavLst>
                                        <p:tav tm="0">
                                          <p:val>
                                            <p:strVal val="#ppt_x"/>
                                          </p:val>
                                        </p:tav>
                                        <p:tav tm="100000">
                                          <p:val>
                                            <p:strVal val="#ppt_x"/>
                                          </p:val>
                                        </p:tav>
                                      </p:tavLst>
                                    </p:anim>
                                    <p:anim calcmode="lin" valueType="num">
                                      <p:cBhvr additive="base">
                                        <p:cTn id="37" dur="20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 fill="hold"/>
                                        <p:tgtEl>
                                          <p:spTgt spid="10"/>
                                        </p:tgtEl>
                                        <p:attrNameLst>
                                          <p:attrName>ppt_x</p:attrName>
                                        </p:attrNameLst>
                                      </p:cBhvr>
                                      <p:tavLst>
                                        <p:tav tm="0">
                                          <p:val>
                                            <p:strVal val="#ppt_x"/>
                                          </p:val>
                                        </p:tav>
                                        <p:tav tm="100000">
                                          <p:val>
                                            <p:strVal val="#ppt_x"/>
                                          </p:val>
                                        </p:tav>
                                      </p:tavLst>
                                    </p:anim>
                                    <p:anim calcmode="lin" valueType="num">
                                      <p:cBhvr additive="base">
                                        <p:cTn id="4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3" grpId="0" animBg="1"/>
      <p:bldP spid="14"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D2</a:t>
            </a:r>
            <a:endParaRPr lang="fr-FR" sz="1200" dirty="0">
              <a:effectLst/>
              <a:latin typeface="Arial"/>
              <a:ea typeface="MS Mincho"/>
              <a:cs typeface="Times New Roman"/>
            </a:endParaRPr>
          </a:p>
        </p:txBody>
      </p:sp>
      <p:sp>
        <p:nvSpPr>
          <p:cNvPr id="7" name="Rectangle à coins arrondis 6"/>
          <p:cNvSpPr/>
          <p:nvPr/>
        </p:nvSpPr>
        <p:spPr>
          <a:xfrm>
            <a:off x="1331550" y="215773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a:t>
            </a:r>
            <a:r>
              <a:rPr lang="fr-FR" sz="1400" b="1" dirty="0" smtClean="0">
                <a:latin typeface="Arial"/>
                <a:ea typeface="MS Mincho"/>
                <a:cs typeface="Times New Roman"/>
              </a:rPr>
              <a:t>Organisation du travail personnel</a:t>
            </a:r>
            <a:r>
              <a:rPr lang="fr-FR" sz="1400" b="1" dirty="0" smtClean="0">
                <a:effectLst/>
                <a:latin typeface="Arial"/>
                <a:ea typeface="MS Mincho"/>
                <a:cs typeface="Times New Roman"/>
              </a:rPr>
              <a:t> </a:t>
            </a:r>
            <a:endParaRPr lang="fr-FR" sz="1400" dirty="0">
              <a:effectLst/>
              <a:latin typeface="Arial"/>
              <a:ea typeface="MS Mincho"/>
              <a:cs typeface="Times New Roman"/>
            </a:endParaRPr>
          </a:p>
        </p:txBody>
      </p:sp>
      <p:sp>
        <p:nvSpPr>
          <p:cNvPr id="8" name="Rectangle à coins arrondis 7"/>
          <p:cNvSpPr/>
          <p:nvPr/>
        </p:nvSpPr>
        <p:spPr>
          <a:xfrm>
            <a:off x="1331550" y="3150760"/>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a:t>
            </a:r>
            <a:r>
              <a:rPr lang="fr-FR" sz="1400" b="1" dirty="0" smtClean="0">
                <a:latin typeface="Arial"/>
                <a:ea typeface="MS Mincho"/>
                <a:cs typeface="Times New Roman"/>
              </a:rPr>
              <a:t>Coopération et réalisation de projets</a:t>
            </a:r>
            <a:endParaRPr lang="fr-FR" sz="1400" dirty="0">
              <a:effectLst/>
              <a:latin typeface="Arial"/>
              <a:ea typeface="MS Mincho"/>
              <a:cs typeface="Times New Roman"/>
            </a:endParaRPr>
          </a:p>
        </p:txBody>
      </p:sp>
      <p:sp>
        <p:nvSpPr>
          <p:cNvPr id="9" name="Rectangle à coins arrondis 8"/>
          <p:cNvSpPr/>
          <p:nvPr/>
        </p:nvSpPr>
        <p:spPr>
          <a:xfrm>
            <a:off x="1331913" y="4216470"/>
            <a:ext cx="7149137"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a:t>
            </a:r>
            <a:r>
              <a:rPr lang="fr-FR" sz="1400" b="1" dirty="0" smtClean="0">
                <a:effectLst/>
                <a:latin typeface="Arial"/>
                <a:ea typeface="MS Mincho"/>
                <a:cs typeface="Times New Roman"/>
              </a:rPr>
              <a:t>:  Médias, démarches de recherche et de traitement de l’information</a:t>
            </a:r>
            <a:endParaRPr lang="fr-FR" sz="1400" dirty="0">
              <a:effectLst/>
              <a:latin typeface="Arial"/>
              <a:ea typeface="MS Mincho"/>
              <a:cs typeface="Times New Roman"/>
            </a:endParaRPr>
          </a:p>
        </p:txBody>
      </p:sp>
      <p:sp>
        <p:nvSpPr>
          <p:cNvPr id="10" name="Rectangle à coins arrondis 9"/>
          <p:cNvSpPr/>
          <p:nvPr/>
        </p:nvSpPr>
        <p:spPr>
          <a:xfrm>
            <a:off x="1333024" y="5288181"/>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a:t>
            </a:r>
            <a:r>
              <a:rPr lang="fr-FR" sz="1400" b="1" dirty="0" smtClean="0">
                <a:latin typeface="Arial"/>
                <a:ea typeface="MS Mincho"/>
                <a:cs typeface="Times New Roman"/>
              </a:rPr>
              <a:t>Outils numériques pour échanger et communiquer</a:t>
            </a:r>
            <a:endParaRPr lang="fr-FR" sz="1400" dirty="0">
              <a:effectLst/>
              <a:latin typeface="Arial"/>
              <a:ea typeface="MS Mincho"/>
              <a:cs typeface="Times New Roman"/>
            </a:endParaRP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a:t>
            </a:r>
            <a:r>
              <a:rPr lang="fr-FR" b="1" dirty="0" smtClean="0">
                <a:latin typeface="Arial"/>
                <a:ea typeface="MS Mincho"/>
                <a:cs typeface="Times New Roman"/>
              </a:rPr>
              <a:t>méthodes et outils pour apprendre</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Tree>
    <p:extLst>
      <p:ext uri="{BB962C8B-B14F-4D97-AF65-F5344CB8AC3E}">
        <p14:creationId xmlns:p14="http://schemas.microsoft.com/office/powerpoint/2010/main" val="334024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1+#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2000" fill="hold"/>
                                        <p:tgtEl>
                                          <p:spTgt spid="7"/>
                                        </p:tgtEl>
                                        <p:attrNameLst>
                                          <p:attrName>ppt_x</p:attrName>
                                        </p:attrNameLst>
                                      </p:cBhvr>
                                      <p:tavLst>
                                        <p:tav tm="0">
                                          <p:val>
                                            <p:strVal val="#ppt_x"/>
                                          </p:val>
                                        </p:tav>
                                        <p:tav tm="100000">
                                          <p:val>
                                            <p:strVal val="#ppt_x"/>
                                          </p:val>
                                        </p:tav>
                                      </p:tavLst>
                                    </p:anim>
                                    <p:anim calcmode="lin" valueType="num">
                                      <p:cBhvr additive="base">
                                        <p:cTn id="37" dur="20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2000" fill="hold"/>
                                        <p:tgtEl>
                                          <p:spTgt spid="8"/>
                                        </p:tgtEl>
                                        <p:attrNameLst>
                                          <p:attrName>ppt_x</p:attrName>
                                        </p:attrNameLst>
                                      </p:cBhvr>
                                      <p:tavLst>
                                        <p:tav tm="0">
                                          <p:val>
                                            <p:strVal val="#ppt_x"/>
                                          </p:val>
                                        </p:tav>
                                        <p:tav tm="100000">
                                          <p:val>
                                            <p:strVal val="#ppt_x"/>
                                          </p:val>
                                        </p:tav>
                                      </p:tavLst>
                                    </p:anim>
                                    <p:anim calcmode="lin" valueType="num">
                                      <p:cBhvr additive="base">
                                        <p:cTn id="42" dur="20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2000" fill="hold"/>
                                        <p:tgtEl>
                                          <p:spTgt spid="9"/>
                                        </p:tgtEl>
                                        <p:attrNameLst>
                                          <p:attrName>ppt_x</p:attrName>
                                        </p:attrNameLst>
                                      </p:cBhvr>
                                      <p:tavLst>
                                        <p:tav tm="0">
                                          <p:val>
                                            <p:strVal val="#ppt_x"/>
                                          </p:val>
                                        </p:tav>
                                        <p:tav tm="100000">
                                          <p:val>
                                            <p:strVal val="#ppt_x"/>
                                          </p:val>
                                        </p:tav>
                                      </p:tavLst>
                                    </p:anim>
                                    <p:anim calcmode="lin" valueType="num">
                                      <p:cBhvr additive="base">
                                        <p:cTn id="47" dur="20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2000" fill="hold"/>
                                        <p:tgtEl>
                                          <p:spTgt spid="10"/>
                                        </p:tgtEl>
                                        <p:attrNameLst>
                                          <p:attrName>ppt_x</p:attrName>
                                        </p:attrNameLst>
                                      </p:cBhvr>
                                      <p:tavLst>
                                        <p:tav tm="0">
                                          <p:val>
                                            <p:strVal val="#ppt_x"/>
                                          </p:val>
                                        </p:tav>
                                        <p:tav tm="100000">
                                          <p:val>
                                            <p:strVal val="#ppt_x"/>
                                          </p:val>
                                        </p:tav>
                                      </p:tavLst>
                                    </p:anim>
                                    <p:anim calcmode="lin" valueType="num">
                                      <p:cBhvr additive="base">
                                        <p:cTn id="5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D2</a:t>
            </a:r>
            <a:endParaRPr lang="fr-FR" sz="1200" dirty="0">
              <a:effectLst/>
              <a:latin typeface="Arial"/>
              <a:ea typeface="MS Mincho"/>
              <a:cs typeface="Times New Roman"/>
            </a:endParaRPr>
          </a:p>
        </p:txBody>
      </p:sp>
      <p:sp>
        <p:nvSpPr>
          <p:cNvPr id="7" name="Rectangle à coins arrondis 6"/>
          <p:cNvSpPr/>
          <p:nvPr/>
        </p:nvSpPr>
        <p:spPr>
          <a:xfrm>
            <a:off x="1343402" y="1914842"/>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400" b="1" dirty="0">
                <a:effectLst/>
                <a:latin typeface="Arial"/>
                <a:ea typeface="MS Mincho"/>
                <a:cs typeface="Times New Roman"/>
              </a:rPr>
              <a:t>Objectif : </a:t>
            </a:r>
            <a:r>
              <a:rPr lang="fr-FR" sz="1400" b="1" dirty="0" smtClean="0">
                <a:effectLst/>
                <a:latin typeface="Arial"/>
                <a:ea typeface="MS Mincho"/>
                <a:cs typeface="Times New Roman"/>
              </a:rPr>
              <a:t> </a:t>
            </a:r>
            <a:r>
              <a:rPr lang="fr-FR" sz="1400" b="1" dirty="0">
                <a:latin typeface="Arial"/>
                <a:ea typeface="MS Mincho"/>
                <a:cs typeface="Times New Roman"/>
              </a:rPr>
              <a:t>Coopération et réalisation de </a:t>
            </a:r>
            <a:r>
              <a:rPr lang="fr-FR" sz="1400" b="1" dirty="0" smtClean="0">
                <a:latin typeface="Arial"/>
                <a:ea typeface="MS Mincho"/>
                <a:cs typeface="Times New Roman"/>
              </a:rPr>
              <a:t>projets</a:t>
            </a:r>
            <a:endParaRPr lang="fr-FR" sz="1400" dirty="0">
              <a:latin typeface="Arial"/>
              <a:ea typeface="MS Mincho"/>
              <a:cs typeface="Times New Roman"/>
            </a:endParaRPr>
          </a:p>
        </p:txBody>
      </p:sp>
      <p:sp>
        <p:nvSpPr>
          <p:cNvPr id="10" name="Rectangle à coins arrondis 9"/>
          <p:cNvSpPr/>
          <p:nvPr/>
        </p:nvSpPr>
        <p:spPr>
          <a:xfrm>
            <a:off x="1343581" y="2636890"/>
            <a:ext cx="7149136" cy="3096430"/>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600" b="1" dirty="0">
                <a:solidFill>
                  <a:srgbClr val="FF0000"/>
                </a:solidFill>
              </a:rPr>
              <a:t>L'élève travaille en équipe, partage des tâches,</a:t>
            </a:r>
            <a:r>
              <a:rPr lang="fr-FR" sz="1600" dirty="0"/>
              <a:t> s'engage dans un dialogue constructif, accepte la contradiction tout en défendant son point de vue, fait preuve de diplomatie, négocie et recherche un consensus.</a:t>
            </a:r>
          </a:p>
          <a:p>
            <a:r>
              <a:rPr lang="fr-FR" sz="1600" b="1" dirty="0">
                <a:solidFill>
                  <a:srgbClr val="FF0000"/>
                </a:solidFill>
              </a:rPr>
              <a:t>Il apprend à gérer un projet</a:t>
            </a:r>
            <a:r>
              <a:rPr lang="fr-FR" sz="1600" dirty="0"/>
              <a:t>, qu'il soit individuel ou collectif. Il en planifie les tâches, en fixe les étapes et évalue l'atteinte des objectifs.</a:t>
            </a:r>
          </a:p>
          <a:p>
            <a:r>
              <a:rPr lang="fr-FR" sz="1600" b="1" dirty="0">
                <a:solidFill>
                  <a:srgbClr val="FF0000"/>
                </a:solidFill>
              </a:rPr>
              <a:t>L'élève sait que la classe, l'école, l'établissement sont des lieux de collaboration</a:t>
            </a:r>
            <a:r>
              <a:rPr lang="fr-FR" sz="1600" dirty="0"/>
              <a:t>, d'entraide et de mutualisation des savoirs. </a:t>
            </a:r>
            <a:r>
              <a:rPr lang="fr-FR" sz="1600" b="1" dirty="0">
                <a:solidFill>
                  <a:srgbClr val="FF0000"/>
                </a:solidFill>
              </a:rPr>
              <a:t>Il aide celui qui ne sait pas </a:t>
            </a:r>
            <a:r>
              <a:rPr lang="fr-FR" sz="1600" dirty="0"/>
              <a:t>comme il apprend des autres. L'utilisation des outils numériques contribue à ces modalités d'organisation, d'échange et de collaboration.</a:t>
            </a: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a:t>
            </a:r>
            <a:r>
              <a:rPr lang="fr-FR" b="1" dirty="0" smtClean="0">
                <a:latin typeface="Arial"/>
                <a:ea typeface="MS Mincho"/>
                <a:cs typeface="Times New Roman"/>
              </a:rPr>
              <a:t>méthodes et outils pour apprendre</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Tree>
    <p:extLst>
      <p:ext uri="{BB962C8B-B14F-4D97-AF65-F5344CB8AC3E}">
        <p14:creationId xmlns:p14="http://schemas.microsoft.com/office/powerpoint/2010/main" val="111901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1+#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2000" fill="hold"/>
                                        <p:tgtEl>
                                          <p:spTgt spid="7"/>
                                        </p:tgtEl>
                                        <p:attrNameLst>
                                          <p:attrName>ppt_x</p:attrName>
                                        </p:attrNameLst>
                                      </p:cBhvr>
                                      <p:tavLst>
                                        <p:tav tm="0">
                                          <p:val>
                                            <p:strVal val="#ppt_x"/>
                                          </p:val>
                                        </p:tav>
                                        <p:tav tm="100000">
                                          <p:val>
                                            <p:strVal val="#ppt_x"/>
                                          </p:val>
                                        </p:tav>
                                      </p:tavLst>
                                    </p:anim>
                                    <p:anim calcmode="lin" valueType="num">
                                      <p:cBhvr additive="base">
                                        <p:cTn id="37" dur="20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 fill="hold"/>
                                        <p:tgtEl>
                                          <p:spTgt spid="10"/>
                                        </p:tgtEl>
                                        <p:attrNameLst>
                                          <p:attrName>ppt_x</p:attrName>
                                        </p:attrNameLst>
                                      </p:cBhvr>
                                      <p:tavLst>
                                        <p:tav tm="0">
                                          <p:val>
                                            <p:strVal val="#ppt_x"/>
                                          </p:val>
                                        </p:tav>
                                        <p:tav tm="100000">
                                          <p:val>
                                            <p:strVal val="#ppt_x"/>
                                          </p:val>
                                        </p:tav>
                                      </p:tavLst>
                                    </p:anim>
                                    <p:anim calcmode="lin" valueType="num">
                                      <p:cBhvr additive="base">
                                        <p:cTn id="4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3" grpId="0" animBg="1"/>
      <p:bldP spid="1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D3</a:t>
            </a:r>
            <a:endParaRPr lang="fr-FR" sz="1200" dirty="0">
              <a:effectLst/>
              <a:latin typeface="Arial"/>
              <a:ea typeface="MS Mincho"/>
              <a:cs typeface="Times New Roman"/>
            </a:endParaRPr>
          </a:p>
        </p:txBody>
      </p:sp>
      <p:sp>
        <p:nvSpPr>
          <p:cNvPr id="7" name="Rectangle à coins arrondis 6"/>
          <p:cNvSpPr/>
          <p:nvPr/>
        </p:nvSpPr>
        <p:spPr>
          <a:xfrm>
            <a:off x="1331550" y="215773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a:t>
            </a:r>
            <a:r>
              <a:rPr lang="fr-FR" sz="1400" b="1" dirty="0" smtClean="0">
                <a:latin typeface="Arial"/>
                <a:ea typeface="MS Mincho"/>
                <a:cs typeface="Times New Roman"/>
              </a:rPr>
              <a:t>Expression de la sensibilité et des opinions, respect des autres</a:t>
            </a:r>
            <a:r>
              <a:rPr lang="fr-FR" sz="1400" b="1" dirty="0" smtClean="0">
                <a:effectLst/>
                <a:latin typeface="Arial"/>
                <a:ea typeface="MS Mincho"/>
                <a:cs typeface="Times New Roman"/>
              </a:rPr>
              <a:t> </a:t>
            </a:r>
            <a:endParaRPr lang="fr-FR" sz="1400" dirty="0">
              <a:effectLst/>
              <a:latin typeface="Arial"/>
              <a:ea typeface="MS Mincho"/>
              <a:cs typeface="Times New Roman"/>
            </a:endParaRPr>
          </a:p>
        </p:txBody>
      </p:sp>
      <p:sp>
        <p:nvSpPr>
          <p:cNvPr id="8" name="Rectangle à coins arrondis 7"/>
          <p:cNvSpPr/>
          <p:nvPr/>
        </p:nvSpPr>
        <p:spPr>
          <a:xfrm>
            <a:off x="1331550" y="3150760"/>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La règle et le droit</a:t>
            </a:r>
            <a:endParaRPr lang="fr-FR" sz="1400" dirty="0">
              <a:effectLst/>
              <a:latin typeface="Arial"/>
              <a:ea typeface="MS Mincho"/>
              <a:cs typeface="Times New Roman"/>
            </a:endParaRPr>
          </a:p>
        </p:txBody>
      </p:sp>
      <p:sp>
        <p:nvSpPr>
          <p:cNvPr id="9" name="Rectangle à coins arrondis 8"/>
          <p:cNvSpPr/>
          <p:nvPr/>
        </p:nvSpPr>
        <p:spPr>
          <a:xfrm>
            <a:off x="1331913" y="4216470"/>
            <a:ext cx="7149137"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a:t>
            </a:r>
            <a:r>
              <a:rPr lang="fr-FR" sz="1400" b="1" dirty="0" smtClean="0">
                <a:effectLst/>
                <a:latin typeface="Arial"/>
                <a:ea typeface="MS Mincho"/>
                <a:cs typeface="Times New Roman"/>
              </a:rPr>
              <a:t>:  Réflexion et discernement</a:t>
            </a:r>
            <a:endParaRPr lang="fr-FR" sz="1400" dirty="0">
              <a:effectLst/>
              <a:latin typeface="Arial"/>
              <a:ea typeface="MS Mincho"/>
              <a:cs typeface="Times New Roman"/>
            </a:endParaRPr>
          </a:p>
        </p:txBody>
      </p:sp>
      <p:sp>
        <p:nvSpPr>
          <p:cNvPr id="10" name="Rectangle à coins arrondis 9"/>
          <p:cNvSpPr/>
          <p:nvPr/>
        </p:nvSpPr>
        <p:spPr>
          <a:xfrm>
            <a:off x="1333024" y="5288181"/>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a:t>
            </a:r>
            <a:r>
              <a:rPr lang="fr-FR" sz="1400" b="1" dirty="0" smtClean="0">
                <a:latin typeface="Arial"/>
                <a:ea typeface="MS Mincho"/>
                <a:cs typeface="Times New Roman"/>
              </a:rPr>
              <a:t>Responsabilité, sens de l’engagement et de l’initiative</a:t>
            </a:r>
            <a:endParaRPr lang="fr-FR" sz="1400" dirty="0">
              <a:effectLst/>
              <a:latin typeface="Arial"/>
              <a:ea typeface="MS Mincho"/>
              <a:cs typeface="Times New Roman"/>
            </a:endParaRP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La formation de la personne et du citoyen</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Tree>
    <p:extLst>
      <p:ext uri="{BB962C8B-B14F-4D97-AF65-F5344CB8AC3E}">
        <p14:creationId xmlns:p14="http://schemas.microsoft.com/office/powerpoint/2010/main" val="348697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1+#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7000"/>
                            </p:stCondLst>
                            <p:childTnLst>
                              <p:par>
                                <p:cTn id="33" presetID="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2000" fill="hold"/>
                                        <p:tgtEl>
                                          <p:spTgt spid="7"/>
                                        </p:tgtEl>
                                        <p:attrNameLst>
                                          <p:attrName>ppt_x</p:attrName>
                                        </p:attrNameLst>
                                      </p:cBhvr>
                                      <p:tavLst>
                                        <p:tav tm="0">
                                          <p:val>
                                            <p:strVal val="#ppt_x"/>
                                          </p:val>
                                        </p:tav>
                                        <p:tav tm="100000">
                                          <p:val>
                                            <p:strVal val="#ppt_x"/>
                                          </p:val>
                                        </p:tav>
                                      </p:tavLst>
                                    </p:anim>
                                    <p:anim calcmode="lin" valueType="num">
                                      <p:cBhvr additive="base">
                                        <p:cTn id="36" dur="20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9000"/>
                            </p:stCondLst>
                            <p:childTnLst>
                              <p:par>
                                <p:cTn id="38" presetID="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2000" fill="hold"/>
                                        <p:tgtEl>
                                          <p:spTgt spid="8"/>
                                        </p:tgtEl>
                                        <p:attrNameLst>
                                          <p:attrName>ppt_x</p:attrName>
                                        </p:attrNameLst>
                                      </p:cBhvr>
                                      <p:tavLst>
                                        <p:tav tm="0">
                                          <p:val>
                                            <p:strVal val="#ppt_x"/>
                                          </p:val>
                                        </p:tav>
                                        <p:tav tm="100000">
                                          <p:val>
                                            <p:strVal val="#ppt_x"/>
                                          </p:val>
                                        </p:tav>
                                      </p:tavLst>
                                    </p:anim>
                                    <p:anim calcmode="lin" valueType="num">
                                      <p:cBhvr additive="base">
                                        <p:cTn id="41" dur="200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110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2000" fill="hold"/>
                                        <p:tgtEl>
                                          <p:spTgt spid="9"/>
                                        </p:tgtEl>
                                        <p:attrNameLst>
                                          <p:attrName>ppt_x</p:attrName>
                                        </p:attrNameLst>
                                      </p:cBhvr>
                                      <p:tavLst>
                                        <p:tav tm="0">
                                          <p:val>
                                            <p:strVal val="#ppt_x"/>
                                          </p:val>
                                        </p:tav>
                                        <p:tav tm="100000">
                                          <p:val>
                                            <p:strVal val="#ppt_x"/>
                                          </p:val>
                                        </p:tav>
                                      </p:tavLst>
                                    </p:anim>
                                    <p:anim calcmode="lin" valueType="num">
                                      <p:cBhvr additive="base">
                                        <p:cTn id="46" dur="20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13000"/>
                            </p:stCondLst>
                            <p:childTnLst>
                              <p:par>
                                <p:cTn id="48" presetID="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2000" fill="hold"/>
                                        <p:tgtEl>
                                          <p:spTgt spid="10"/>
                                        </p:tgtEl>
                                        <p:attrNameLst>
                                          <p:attrName>ppt_x</p:attrName>
                                        </p:attrNameLst>
                                      </p:cBhvr>
                                      <p:tavLst>
                                        <p:tav tm="0">
                                          <p:val>
                                            <p:strVal val="#ppt_x"/>
                                          </p:val>
                                        </p:tav>
                                        <p:tav tm="100000">
                                          <p:val>
                                            <p:strVal val="#ppt_x"/>
                                          </p:val>
                                        </p:tav>
                                      </p:tavLst>
                                    </p:anim>
                                    <p:anim calcmode="lin" valueType="num">
                                      <p:cBhvr additive="base">
                                        <p:cTn id="51"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D4</a:t>
            </a:r>
            <a:endParaRPr lang="fr-FR" sz="1200" dirty="0">
              <a:effectLst/>
              <a:latin typeface="Arial"/>
              <a:ea typeface="MS Mincho"/>
              <a:cs typeface="Times New Roman"/>
            </a:endParaRPr>
          </a:p>
        </p:txBody>
      </p:sp>
      <p:sp>
        <p:nvSpPr>
          <p:cNvPr id="7" name="Rectangle à coins arrondis 6"/>
          <p:cNvSpPr/>
          <p:nvPr/>
        </p:nvSpPr>
        <p:spPr>
          <a:xfrm>
            <a:off x="1331550" y="215773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Démarches scientifiques </a:t>
            </a:r>
            <a:endParaRPr lang="fr-FR" sz="1400" dirty="0">
              <a:effectLst/>
              <a:latin typeface="Arial"/>
              <a:ea typeface="MS Mincho"/>
              <a:cs typeface="Times New Roman"/>
            </a:endParaRPr>
          </a:p>
        </p:txBody>
      </p:sp>
      <p:sp>
        <p:nvSpPr>
          <p:cNvPr id="8" name="Rectangle à coins arrondis 7"/>
          <p:cNvSpPr/>
          <p:nvPr/>
        </p:nvSpPr>
        <p:spPr>
          <a:xfrm>
            <a:off x="1331550" y="3150760"/>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Conception, création, réalisation</a:t>
            </a:r>
            <a:endParaRPr lang="fr-FR" sz="1400" dirty="0">
              <a:effectLst/>
              <a:latin typeface="Arial"/>
              <a:ea typeface="MS Mincho"/>
              <a:cs typeface="Times New Roman"/>
            </a:endParaRPr>
          </a:p>
        </p:txBody>
      </p:sp>
      <p:sp>
        <p:nvSpPr>
          <p:cNvPr id="9" name="Rectangle à coins arrondis 8"/>
          <p:cNvSpPr/>
          <p:nvPr/>
        </p:nvSpPr>
        <p:spPr>
          <a:xfrm>
            <a:off x="1331913" y="4216470"/>
            <a:ext cx="7149137"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a:t>
            </a:r>
            <a:r>
              <a:rPr lang="fr-FR" sz="1400" b="1" dirty="0" smtClean="0">
                <a:effectLst/>
                <a:latin typeface="Arial"/>
                <a:ea typeface="MS Mincho"/>
                <a:cs typeface="Times New Roman"/>
              </a:rPr>
              <a:t>:  Responsabilités individuelles et collectives</a:t>
            </a:r>
            <a:endParaRPr lang="fr-FR" sz="1400" dirty="0">
              <a:effectLst/>
              <a:latin typeface="Arial"/>
              <a:ea typeface="MS Mincho"/>
              <a:cs typeface="Times New Roman"/>
            </a:endParaRP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Les systèmes naturels et les systèmes techniques</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Tree>
    <p:extLst>
      <p:ext uri="{BB962C8B-B14F-4D97-AF65-F5344CB8AC3E}">
        <p14:creationId xmlns:p14="http://schemas.microsoft.com/office/powerpoint/2010/main" val="243674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1+#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7000"/>
                            </p:stCondLst>
                            <p:childTnLst>
                              <p:par>
                                <p:cTn id="33" presetID="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2000" fill="hold"/>
                                        <p:tgtEl>
                                          <p:spTgt spid="7"/>
                                        </p:tgtEl>
                                        <p:attrNameLst>
                                          <p:attrName>ppt_x</p:attrName>
                                        </p:attrNameLst>
                                      </p:cBhvr>
                                      <p:tavLst>
                                        <p:tav tm="0">
                                          <p:val>
                                            <p:strVal val="#ppt_x"/>
                                          </p:val>
                                        </p:tav>
                                        <p:tav tm="100000">
                                          <p:val>
                                            <p:strVal val="#ppt_x"/>
                                          </p:val>
                                        </p:tav>
                                      </p:tavLst>
                                    </p:anim>
                                    <p:anim calcmode="lin" valueType="num">
                                      <p:cBhvr additive="base">
                                        <p:cTn id="36" dur="20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9000"/>
                            </p:stCondLst>
                            <p:childTnLst>
                              <p:par>
                                <p:cTn id="38" presetID="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2000" fill="hold"/>
                                        <p:tgtEl>
                                          <p:spTgt spid="8"/>
                                        </p:tgtEl>
                                        <p:attrNameLst>
                                          <p:attrName>ppt_x</p:attrName>
                                        </p:attrNameLst>
                                      </p:cBhvr>
                                      <p:tavLst>
                                        <p:tav tm="0">
                                          <p:val>
                                            <p:strVal val="#ppt_x"/>
                                          </p:val>
                                        </p:tav>
                                        <p:tav tm="100000">
                                          <p:val>
                                            <p:strVal val="#ppt_x"/>
                                          </p:val>
                                        </p:tav>
                                      </p:tavLst>
                                    </p:anim>
                                    <p:anim calcmode="lin" valueType="num">
                                      <p:cBhvr additive="base">
                                        <p:cTn id="41" dur="200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110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2000" fill="hold"/>
                                        <p:tgtEl>
                                          <p:spTgt spid="9"/>
                                        </p:tgtEl>
                                        <p:attrNameLst>
                                          <p:attrName>ppt_x</p:attrName>
                                        </p:attrNameLst>
                                      </p:cBhvr>
                                      <p:tavLst>
                                        <p:tav tm="0">
                                          <p:val>
                                            <p:strVal val="#ppt_x"/>
                                          </p:val>
                                        </p:tav>
                                        <p:tav tm="100000">
                                          <p:val>
                                            <p:strVal val="#ppt_x"/>
                                          </p:val>
                                        </p:tav>
                                      </p:tavLst>
                                    </p:anim>
                                    <p:anim calcmode="lin" valueType="num">
                                      <p:cBhvr additive="base">
                                        <p:cTn id="4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4" grpId="0" animBg="1"/>
      <p:bldP spid="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1103</Words>
  <Application>Microsoft Office PowerPoint</Application>
  <PresentationFormat>Affichage à l'écran (4:3)</PresentationFormat>
  <Paragraphs>266</Paragraphs>
  <Slides>20</Slides>
  <Notes>13</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Etienne GAZEAU</dc:creator>
  <cp:lastModifiedBy>Etienne GAZEAU</cp:lastModifiedBy>
  <cp:revision>126</cp:revision>
  <cp:lastPrinted>2016-01-20T06:41:15Z</cp:lastPrinted>
  <dcterms:created xsi:type="dcterms:W3CDTF">2016-01-08T13:50:32Z</dcterms:created>
  <dcterms:modified xsi:type="dcterms:W3CDTF">2016-01-21T13:54:56Z</dcterms:modified>
</cp:coreProperties>
</file>