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66" r:id="rId4"/>
    <p:sldId id="265" r:id="rId5"/>
    <p:sldId id="264" r:id="rId6"/>
    <p:sldId id="258" r:id="rId7"/>
    <p:sldId id="260" r:id="rId8"/>
    <p:sldId id="262"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D40"/>
    <a:srgbClr val="53C396"/>
    <a:srgbClr val="095D8C"/>
    <a:srgbClr val="095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69" d="100"/>
          <a:sy n="69" d="100"/>
        </p:scale>
        <p:origin x="11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9C78351-92C0-4ECA-B70E-31A19FD114A1}" type="datetimeFigureOut">
              <a:rPr lang="fr-FR" smtClean="0"/>
              <a:t>27/03/2020</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9E3CDB3-CA01-4785-B44F-5F6B36E8977B}" type="slidenum">
              <a:rPr lang="fr-FR" smtClean="0"/>
              <a:t>‹N°›</a:t>
            </a:fld>
            <a:endParaRPr lang="fr-FR"/>
          </a:p>
        </p:txBody>
      </p:sp>
    </p:spTree>
    <p:extLst>
      <p:ext uri="{BB962C8B-B14F-4D97-AF65-F5344CB8AC3E}">
        <p14:creationId xmlns:p14="http://schemas.microsoft.com/office/powerpoint/2010/main" val="125569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3046BA4-D405-4348-98C6-F373A6CB5372}" type="datetime1">
              <a:rPr lang="fr-FR" smtClean="0"/>
              <a:t>27/03/2020</a:t>
            </a:fld>
            <a:endParaRPr lang="fr-FR"/>
          </a:p>
        </p:txBody>
      </p:sp>
      <p:sp>
        <p:nvSpPr>
          <p:cNvPr id="5" name="Footer Placeholder 4"/>
          <p:cNvSpPr>
            <a:spLocks noGrp="1"/>
          </p:cNvSpPr>
          <p:nvPr>
            <p:ph type="ftr" sz="quarter" idx="11"/>
          </p:nvPr>
        </p:nvSpPr>
        <p:spPr/>
        <p:txBody>
          <a:bodyPr/>
          <a:lstStyle/>
          <a:p>
            <a:r>
              <a:rPr lang="fr-FR" smtClean="0"/>
              <a:t>Sabine TESSIER , IEN  - continuité pédagogique  DSDEN37- Mars 2020</a:t>
            </a:r>
            <a:endParaRPr lang="en-US" dirty="0"/>
          </a:p>
        </p:txBody>
      </p:sp>
      <p:sp>
        <p:nvSpPr>
          <p:cNvPr id="6" name="Slide Number Placeholder 5"/>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240954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ABE8D1E-A096-4736-B445-67301057CB9B}" type="datetime1">
              <a:rPr lang="fr-FR" smtClean="0"/>
              <a:t>27/03/2020</a:t>
            </a:fld>
            <a:endParaRPr lang="fr-FR"/>
          </a:p>
        </p:txBody>
      </p:sp>
      <p:sp>
        <p:nvSpPr>
          <p:cNvPr id="5" name="Footer Placeholder 4"/>
          <p:cNvSpPr>
            <a:spLocks noGrp="1"/>
          </p:cNvSpPr>
          <p:nvPr>
            <p:ph type="ftr" sz="quarter" idx="11"/>
          </p:nvPr>
        </p:nvSpPr>
        <p:spPr/>
        <p:txBody>
          <a:bodyPr/>
          <a:lstStyle/>
          <a:p>
            <a:r>
              <a:rPr lang="fr-FR" smtClean="0"/>
              <a:t>Sabine TESSIER , IEN  - continuité pédagogique  DSDEN37- Mars 2020</a:t>
            </a:r>
            <a:endParaRPr lang="fr-FR"/>
          </a:p>
        </p:txBody>
      </p:sp>
      <p:sp>
        <p:nvSpPr>
          <p:cNvPr id="6" name="Slide Number Placeholder 5"/>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318416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2B0305-99C0-4CC9-8C4B-8BED83ADC4C5}" type="datetime1">
              <a:rPr lang="fr-FR" smtClean="0"/>
              <a:t>27/03/2020</a:t>
            </a:fld>
            <a:endParaRPr lang="fr-FR"/>
          </a:p>
        </p:txBody>
      </p:sp>
      <p:sp>
        <p:nvSpPr>
          <p:cNvPr id="5" name="Footer Placeholder 4"/>
          <p:cNvSpPr>
            <a:spLocks noGrp="1"/>
          </p:cNvSpPr>
          <p:nvPr>
            <p:ph type="ftr" sz="quarter" idx="11"/>
          </p:nvPr>
        </p:nvSpPr>
        <p:spPr/>
        <p:txBody>
          <a:bodyPr/>
          <a:lstStyle/>
          <a:p>
            <a:r>
              <a:rPr lang="fr-FR" smtClean="0"/>
              <a:t>Sabine TESSIER , IEN  - continuité pédagogique  DSDEN37- Mars 2020</a:t>
            </a:r>
            <a:endParaRPr lang="fr-FR"/>
          </a:p>
        </p:txBody>
      </p:sp>
      <p:sp>
        <p:nvSpPr>
          <p:cNvPr id="6" name="Slide Number Placeholder 5"/>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400529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1118655-C83F-427E-8AD4-1935462A4D97}" type="datetime1">
              <a:rPr lang="fr-FR" smtClean="0"/>
              <a:t>27/03/2020</a:t>
            </a:fld>
            <a:endParaRPr lang="fr-FR"/>
          </a:p>
        </p:txBody>
      </p:sp>
      <p:sp>
        <p:nvSpPr>
          <p:cNvPr id="5" name="Footer Placeholder 4"/>
          <p:cNvSpPr>
            <a:spLocks noGrp="1"/>
          </p:cNvSpPr>
          <p:nvPr>
            <p:ph type="ftr" sz="quarter" idx="11"/>
          </p:nvPr>
        </p:nvSpPr>
        <p:spPr/>
        <p:txBody>
          <a:bodyPr/>
          <a:lstStyle/>
          <a:p>
            <a:r>
              <a:rPr lang="fr-FR" smtClean="0"/>
              <a:t>Sabine TESSIER , IEN  - continuité pédagogique  DSDEN37- Mars 2020</a:t>
            </a:r>
            <a:endParaRPr lang="fr-FR"/>
          </a:p>
        </p:txBody>
      </p:sp>
      <p:sp>
        <p:nvSpPr>
          <p:cNvPr id="6" name="Slide Number Placeholder 5"/>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195492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083988E-FC37-43DF-B163-963004AC5513}" type="datetime1">
              <a:rPr lang="fr-FR" smtClean="0"/>
              <a:t>27/03/2020</a:t>
            </a:fld>
            <a:endParaRPr lang="fr-FR"/>
          </a:p>
        </p:txBody>
      </p:sp>
      <p:sp>
        <p:nvSpPr>
          <p:cNvPr id="5" name="Footer Placeholder 4"/>
          <p:cNvSpPr>
            <a:spLocks noGrp="1"/>
          </p:cNvSpPr>
          <p:nvPr>
            <p:ph type="ftr" sz="quarter" idx="11"/>
          </p:nvPr>
        </p:nvSpPr>
        <p:spPr/>
        <p:txBody>
          <a:bodyPr/>
          <a:lstStyle/>
          <a:p>
            <a:r>
              <a:rPr lang="fr-FR" smtClean="0"/>
              <a:t>Sabine TESSIER , IEN  - continuité pédagogique  DSDEN37- Mars 2020</a:t>
            </a:r>
            <a:endParaRPr lang="fr-FR"/>
          </a:p>
        </p:txBody>
      </p:sp>
      <p:sp>
        <p:nvSpPr>
          <p:cNvPr id="6" name="Slide Number Placeholder 5"/>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41293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CF5BC63-A25E-449E-AB90-844A64DA4F7C}" type="datetime1">
              <a:rPr lang="fr-FR" smtClean="0"/>
              <a:t>27/03/2020</a:t>
            </a:fld>
            <a:endParaRPr lang="fr-FR"/>
          </a:p>
        </p:txBody>
      </p:sp>
      <p:sp>
        <p:nvSpPr>
          <p:cNvPr id="6" name="Footer Placeholder 5"/>
          <p:cNvSpPr>
            <a:spLocks noGrp="1"/>
          </p:cNvSpPr>
          <p:nvPr>
            <p:ph type="ftr" sz="quarter" idx="11"/>
          </p:nvPr>
        </p:nvSpPr>
        <p:spPr/>
        <p:txBody>
          <a:bodyPr/>
          <a:lstStyle/>
          <a:p>
            <a:r>
              <a:rPr lang="fr-FR" smtClean="0"/>
              <a:t>Sabine TESSIER , IEN  - continuité pédagogique  DSDEN37- Mars 2020</a:t>
            </a:r>
            <a:endParaRPr lang="fr-FR"/>
          </a:p>
        </p:txBody>
      </p:sp>
      <p:sp>
        <p:nvSpPr>
          <p:cNvPr id="7" name="Slide Number Placeholder 6"/>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392818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CA2FE39-0547-45DB-899E-76389C07914C}" type="datetime1">
              <a:rPr lang="fr-FR" smtClean="0"/>
              <a:t>27/03/2020</a:t>
            </a:fld>
            <a:endParaRPr lang="fr-FR"/>
          </a:p>
        </p:txBody>
      </p:sp>
      <p:sp>
        <p:nvSpPr>
          <p:cNvPr id="8" name="Footer Placeholder 7"/>
          <p:cNvSpPr>
            <a:spLocks noGrp="1"/>
          </p:cNvSpPr>
          <p:nvPr>
            <p:ph type="ftr" sz="quarter" idx="11"/>
          </p:nvPr>
        </p:nvSpPr>
        <p:spPr/>
        <p:txBody>
          <a:bodyPr/>
          <a:lstStyle/>
          <a:p>
            <a:r>
              <a:rPr lang="fr-FR" smtClean="0"/>
              <a:t>Sabine TESSIER , IEN  - continuité pédagogique  DSDEN37- Mars 2020</a:t>
            </a:r>
            <a:endParaRPr lang="fr-FR"/>
          </a:p>
        </p:txBody>
      </p:sp>
      <p:sp>
        <p:nvSpPr>
          <p:cNvPr id="9" name="Slide Number Placeholder 8"/>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302492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EBCA56-C96B-4B09-AD7C-56717A7E4574}" type="datetime1">
              <a:rPr lang="fr-FR" smtClean="0"/>
              <a:t>27/03/2020</a:t>
            </a:fld>
            <a:endParaRPr lang="fr-FR"/>
          </a:p>
        </p:txBody>
      </p:sp>
      <p:sp>
        <p:nvSpPr>
          <p:cNvPr id="4" name="Footer Placeholder 3"/>
          <p:cNvSpPr>
            <a:spLocks noGrp="1"/>
          </p:cNvSpPr>
          <p:nvPr>
            <p:ph type="ftr" sz="quarter" idx="11"/>
          </p:nvPr>
        </p:nvSpPr>
        <p:spPr/>
        <p:txBody>
          <a:bodyPr/>
          <a:lstStyle/>
          <a:p>
            <a:r>
              <a:rPr lang="fr-FR" smtClean="0"/>
              <a:t>Sabine TESSIER , IEN  - continuité pédagogique  DSDEN37- Mars 2020</a:t>
            </a:r>
            <a:endParaRPr lang="fr-FR"/>
          </a:p>
        </p:txBody>
      </p:sp>
      <p:sp>
        <p:nvSpPr>
          <p:cNvPr id="5" name="Slide Number Placeholder 4"/>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262198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A933B-1F9F-421F-BB0E-0B79E8E0B06B}" type="datetime1">
              <a:rPr lang="fr-FR" smtClean="0"/>
              <a:t>27/03/2020</a:t>
            </a:fld>
            <a:endParaRPr lang="fr-FR"/>
          </a:p>
        </p:txBody>
      </p:sp>
      <p:sp>
        <p:nvSpPr>
          <p:cNvPr id="3" name="Footer Placeholder 2"/>
          <p:cNvSpPr>
            <a:spLocks noGrp="1"/>
          </p:cNvSpPr>
          <p:nvPr>
            <p:ph type="ftr" sz="quarter" idx="11"/>
          </p:nvPr>
        </p:nvSpPr>
        <p:spPr/>
        <p:txBody>
          <a:bodyPr/>
          <a:lstStyle/>
          <a:p>
            <a:r>
              <a:rPr lang="fr-FR" smtClean="0"/>
              <a:t>Sabine TESSIER , IEN  - continuité pédagogique  DSDEN37- Mars 2020</a:t>
            </a:r>
            <a:endParaRPr lang="fr-FR"/>
          </a:p>
        </p:txBody>
      </p:sp>
      <p:sp>
        <p:nvSpPr>
          <p:cNvPr id="4" name="Slide Number Placeholder 3"/>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117484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FF8DB47-03A9-4428-B0AB-EB6737781055}" type="datetime1">
              <a:rPr lang="fr-FR" smtClean="0"/>
              <a:t>27/03/2020</a:t>
            </a:fld>
            <a:endParaRPr lang="fr-FR"/>
          </a:p>
        </p:txBody>
      </p:sp>
      <p:sp>
        <p:nvSpPr>
          <p:cNvPr id="6" name="Footer Placeholder 5"/>
          <p:cNvSpPr>
            <a:spLocks noGrp="1"/>
          </p:cNvSpPr>
          <p:nvPr>
            <p:ph type="ftr" sz="quarter" idx="11"/>
          </p:nvPr>
        </p:nvSpPr>
        <p:spPr/>
        <p:txBody>
          <a:bodyPr/>
          <a:lstStyle/>
          <a:p>
            <a:r>
              <a:rPr lang="fr-FR" smtClean="0"/>
              <a:t>Sabine TESSIER , IEN  - continuité pédagogique  DSDEN37- Mars 2020</a:t>
            </a:r>
            <a:endParaRPr lang="fr-FR"/>
          </a:p>
        </p:txBody>
      </p:sp>
      <p:sp>
        <p:nvSpPr>
          <p:cNvPr id="7" name="Slide Number Placeholder 6"/>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79310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4F3C8B3-6C47-4EC2-A605-995AB9B6540E}" type="datetime1">
              <a:rPr lang="fr-FR" smtClean="0"/>
              <a:t>27/03/2020</a:t>
            </a:fld>
            <a:endParaRPr lang="fr-FR"/>
          </a:p>
        </p:txBody>
      </p:sp>
      <p:sp>
        <p:nvSpPr>
          <p:cNvPr id="6" name="Footer Placeholder 5"/>
          <p:cNvSpPr>
            <a:spLocks noGrp="1"/>
          </p:cNvSpPr>
          <p:nvPr>
            <p:ph type="ftr" sz="quarter" idx="11"/>
          </p:nvPr>
        </p:nvSpPr>
        <p:spPr/>
        <p:txBody>
          <a:bodyPr/>
          <a:lstStyle/>
          <a:p>
            <a:r>
              <a:rPr lang="fr-FR" smtClean="0"/>
              <a:t>Sabine TESSIER , IEN  - continuité pédagogique  DSDEN37- Mars 2020</a:t>
            </a:r>
            <a:endParaRPr lang="fr-FR"/>
          </a:p>
        </p:txBody>
      </p:sp>
      <p:sp>
        <p:nvSpPr>
          <p:cNvPr id="7" name="Slide Number Placeholder 6"/>
          <p:cNvSpPr>
            <a:spLocks noGrp="1"/>
          </p:cNvSpPr>
          <p:nvPr>
            <p:ph type="sldNum" sz="quarter" idx="12"/>
          </p:nvPr>
        </p:nvSpPr>
        <p:spPr/>
        <p:txBody>
          <a:bodyPr/>
          <a:lstStyle/>
          <a:p>
            <a:fld id="{6B4669B5-A881-47B7-9A63-1B4C630CC9A9}" type="slidenum">
              <a:rPr lang="fr-FR" smtClean="0"/>
              <a:t>‹N°›</a:t>
            </a:fld>
            <a:endParaRPr lang="fr-FR"/>
          </a:p>
        </p:txBody>
      </p:sp>
    </p:spTree>
    <p:extLst>
      <p:ext uri="{BB962C8B-B14F-4D97-AF65-F5344CB8AC3E}">
        <p14:creationId xmlns:p14="http://schemas.microsoft.com/office/powerpoint/2010/main" val="102700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FA63F-7D1F-4D8D-8BAD-A25FEC6494D4}" type="datetime1">
              <a:rPr lang="fr-FR" smtClean="0"/>
              <a:t>27/03/2020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Sabine TESSIER , IEN  - continuité pédagogique  DSDEN37- Mars 2020</a:t>
            </a:r>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669B5-A881-47B7-9A63-1B4C630CC9A9}" type="slidenum">
              <a:rPr lang="fr-FR" smtClean="0"/>
              <a:t>‹N°›</a:t>
            </a:fld>
            <a:endParaRPr lang="fr-FR"/>
          </a:p>
        </p:txBody>
      </p:sp>
    </p:spTree>
    <p:extLst>
      <p:ext uri="{BB962C8B-B14F-4D97-AF65-F5344CB8AC3E}">
        <p14:creationId xmlns:p14="http://schemas.microsoft.com/office/powerpoint/2010/main" val="808267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youtu.be/cM6opeQN9H0" TargetMode="External"/><Relationship Id="rId7" Type="http://schemas.openxmlformats.org/officeDocument/2006/relationships/image" Target="../media/image6.jpeg"/><Relationship Id="rId2" Type="http://schemas.openxmlformats.org/officeDocument/2006/relationships/hyperlink" Target="https://youtu.be/n3zt0Aj0hZo"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youtu.be/vQmVBVJeDZM" TargetMode="External"/><Relationship Id="rId4" Type="http://schemas.openxmlformats.org/officeDocument/2006/relationships/hyperlink" Target="https://youtu.be/AoGOZ48jM0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r="12331"/>
          <a:stretch/>
        </p:blipFill>
        <p:spPr>
          <a:xfrm>
            <a:off x="478957" y="203848"/>
            <a:ext cx="1401050" cy="1523352"/>
          </a:xfrm>
          <a:prstGeom prst="rect">
            <a:avLst/>
          </a:prstGeom>
        </p:spPr>
      </p:pic>
      <p:pic>
        <p:nvPicPr>
          <p:cNvPr id="6" name="Image 5"/>
          <p:cNvPicPr>
            <a:picLocks noChangeAspect="1"/>
          </p:cNvPicPr>
          <p:nvPr/>
        </p:nvPicPr>
        <p:blipFill rotWithShape="1">
          <a:blip r:embed="rId3"/>
          <a:srcRect r="27764"/>
          <a:stretch/>
        </p:blipFill>
        <p:spPr>
          <a:xfrm>
            <a:off x="3545711" y="873087"/>
            <a:ext cx="2457349" cy="774259"/>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700" y="502841"/>
            <a:ext cx="1408095" cy="1408095"/>
          </a:xfrm>
          <a:prstGeom prst="rect">
            <a:avLst/>
          </a:prstGeom>
        </p:spPr>
      </p:pic>
      <p:grpSp>
        <p:nvGrpSpPr>
          <p:cNvPr id="77" name="Groupe 76"/>
          <p:cNvGrpSpPr/>
          <p:nvPr/>
        </p:nvGrpSpPr>
        <p:grpSpPr>
          <a:xfrm>
            <a:off x="126039" y="2105105"/>
            <a:ext cx="8542473" cy="1430576"/>
            <a:chOff x="-1223" y="1899903"/>
            <a:chExt cx="9145222" cy="2860211"/>
          </a:xfrm>
        </p:grpSpPr>
        <p:sp>
          <p:nvSpPr>
            <p:cNvPr id="4" name="Rectangle 3"/>
            <p:cNvSpPr/>
            <p:nvPr/>
          </p:nvSpPr>
          <p:spPr>
            <a:xfrm>
              <a:off x="-1223" y="1899903"/>
              <a:ext cx="4636006" cy="2860211"/>
            </a:xfrm>
            <a:prstGeom prst="rect">
              <a:avLst/>
            </a:prstGeom>
            <a:solidFill>
              <a:srgbClr val="095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4634782" y="1900708"/>
              <a:ext cx="4509217" cy="2859405"/>
            </a:xfrm>
            <a:prstGeom prst="rect">
              <a:avLst/>
            </a:prstGeom>
            <a:solidFill>
              <a:srgbClr val="8D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ctrTitle"/>
          </p:nvPr>
        </p:nvSpPr>
        <p:spPr>
          <a:xfrm>
            <a:off x="773982" y="2237186"/>
            <a:ext cx="8218792" cy="972245"/>
          </a:xfrm>
        </p:spPr>
        <p:txBody>
          <a:bodyPr>
            <a:noAutofit/>
          </a:bodyPr>
          <a:lstStyle/>
          <a:p>
            <a:r>
              <a:rPr lang="fr-FR" sz="3200" b="1" dirty="0" smtClean="0">
                <a:solidFill>
                  <a:schemeClr val="bg1"/>
                </a:solidFill>
                <a:effectLst>
                  <a:outerShdw blurRad="38100" dist="38100" dir="2700000" algn="tl">
                    <a:srgbClr val="000000">
                      <a:alpha val="43137"/>
                    </a:srgbClr>
                  </a:outerShdw>
                </a:effectLst>
                <a:latin typeface="Archive" panose="02000506040000020004" pitchFamily="50" charset="0"/>
              </a:rPr>
              <a:t>COMMENT APAISER VOTRE ENFANT , </a:t>
            </a:r>
            <a:br>
              <a:rPr lang="fr-FR" sz="3200" b="1" dirty="0" smtClean="0">
                <a:solidFill>
                  <a:schemeClr val="bg1"/>
                </a:solidFill>
                <a:effectLst>
                  <a:outerShdw blurRad="38100" dist="38100" dir="2700000" algn="tl">
                    <a:srgbClr val="000000">
                      <a:alpha val="43137"/>
                    </a:srgbClr>
                  </a:outerShdw>
                </a:effectLst>
                <a:latin typeface="Archive" panose="02000506040000020004" pitchFamily="50" charset="0"/>
              </a:rPr>
            </a:br>
            <a:r>
              <a:rPr lang="fr-FR" sz="3200" b="1" dirty="0" smtClean="0">
                <a:solidFill>
                  <a:schemeClr val="bg1"/>
                </a:solidFill>
                <a:effectLst>
                  <a:outerShdw blurRad="38100" dist="38100" dir="2700000" algn="tl">
                    <a:srgbClr val="000000">
                      <a:alpha val="43137"/>
                    </a:srgbClr>
                  </a:outerShdw>
                </a:effectLst>
                <a:latin typeface="Archive" panose="02000506040000020004" pitchFamily="50" charset="0"/>
              </a:rPr>
              <a:t>EN CLASSE OU A LA MAISON? </a:t>
            </a:r>
            <a:endParaRPr lang="fr-FR" sz="3200" b="1" dirty="0">
              <a:solidFill>
                <a:schemeClr val="bg1"/>
              </a:solidFill>
              <a:effectLst>
                <a:outerShdw blurRad="38100" dist="38100" dir="2700000" algn="tl">
                  <a:srgbClr val="000000">
                    <a:alpha val="43137"/>
                  </a:srgbClr>
                </a:outerShdw>
              </a:effectLst>
              <a:latin typeface="Archive" panose="02000506040000020004" pitchFamily="50" charset="0"/>
            </a:endParaRPr>
          </a:p>
        </p:txBody>
      </p:sp>
      <p:sp>
        <p:nvSpPr>
          <p:cNvPr id="3" name="ZoneTexte 2"/>
          <p:cNvSpPr txBox="1"/>
          <p:nvPr/>
        </p:nvSpPr>
        <p:spPr>
          <a:xfrm>
            <a:off x="126039" y="5956045"/>
            <a:ext cx="8866735" cy="646331"/>
          </a:xfrm>
          <a:prstGeom prst="rect">
            <a:avLst/>
          </a:prstGeom>
          <a:noFill/>
        </p:spPr>
        <p:txBody>
          <a:bodyPr wrap="square" rtlCol="0">
            <a:spAutoFit/>
          </a:bodyPr>
          <a:lstStyle/>
          <a:p>
            <a:pPr algn="ctr"/>
            <a:r>
              <a:rPr lang="fr-FR" sz="1100" dirty="0" smtClean="0"/>
              <a:t>Sabine TESSIER , IEN préélémentaire</a:t>
            </a:r>
          </a:p>
          <a:p>
            <a:pPr algn="ctr"/>
            <a:r>
              <a:rPr lang="fr-FR" sz="1400" dirty="0" smtClean="0"/>
              <a:t>Pour  continuité pédagogique  DSDEN37</a:t>
            </a:r>
          </a:p>
          <a:p>
            <a:pPr algn="ctr"/>
            <a:r>
              <a:rPr lang="fr-FR" sz="1100" dirty="0" smtClean="0"/>
              <a:t>Mars 2020</a:t>
            </a:r>
            <a:endParaRPr lang="fr-FR" sz="1100"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007" y="3855959"/>
            <a:ext cx="4086759" cy="1184568"/>
          </a:xfrm>
          <a:prstGeom prst="rect">
            <a:avLst/>
          </a:prstGeom>
        </p:spPr>
      </p:pic>
      <p:sp>
        <p:nvSpPr>
          <p:cNvPr id="8" name="Espace réservé du pied de page 7"/>
          <p:cNvSpPr>
            <a:spLocks noGrp="1"/>
          </p:cNvSpPr>
          <p:nvPr>
            <p:ph type="ftr" sz="quarter" idx="11"/>
          </p:nvPr>
        </p:nvSpPr>
        <p:spPr/>
        <p:txBody>
          <a:bodyPr/>
          <a:lstStyle/>
          <a:p>
            <a:r>
              <a:rPr lang="fr-FR" smtClean="0"/>
              <a:t>Sabine TESSIER , IEN  - continuité pédagogique  DSDEN37- Mars 2020</a:t>
            </a:r>
            <a:endParaRPr lang="en-US" dirty="0"/>
          </a:p>
        </p:txBody>
      </p:sp>
    </p:spTree>
    <p:extLst>
      <p:ext uri="{BB962C8B-B14F-4D97-AF65-F5344CB8AC3E}">
        <p14:creationId xmlns:p14="http://schemas.microsoft.com/office/powerpoint/2010/main" val="283752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p:cNvSpPr/>
          <p:nvPr/>
        </p:nvSpPr>
        <p:spPr>
          <a:xfrm>
            <a:off x="314326" y="215901"/>
            <a:ext cx="8288762" cy="578426"/>
          </a:xfrm>
          <a:prstGeom prst="rect">
            <a:avLst/>
          </a:prstGeom>
          <a:solidFill>
            <a:srgbClr val="8D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14325" y="86096"/>
            <a:ext cx="8422916" cy="791728"/>
          </a:xfrm>
        </p:spPr>
        <p:txBody>
          <a:bodyPr/>
          <a:lstStyle/>
          <a:p>
            <a:pPr algn="ctr"/>
            <a:r>
              <a:rPr lang="fr-FR" dirty="0" smtClean="0">
                <a:solidFill>
                  <a:schemeClr val="bg1"/>
                </a:solidFill>
                <a:latin typeface="Archive" panose="02000506040000020004" pitchFamily="50" charset="0"/>
              </a:rPr>
              <a:t>    </a:t>
            </a:r>
            <a:r>
              <a:rPr lang="fr-FR" sz="4000" dirty="0" smtClean="0">
                <a:solidFill>
                  <a:srgbClr val="FFC000"/>
                </a:solidFill>
                <a:latin typeface="Archive" panose="02000506040000020004" pitchFamily="50" charset="0"/>
              </a:rPr>
              <a:t>MOT AUX PARENTS</a:t>
            </a:r>
            <a:r>
              <a:rPr lang="fr-FR" dirty="0" smtClean="0">
                <a:solidFill>
                  <a:srgbClr val="FFC000"/>
                </a:solidFill>
                <a:latin typeface="Archive" panose="02000506040000020004" pitchFamily="50" charset="0"/>
              </a:rPr>
              <a:t>   </a:t>
            </a:r>
            <a:endParaRPr lang="fr-FR" dirty="0">
              <a:solidFill>
                <a:srgbClr val="FFC000"/>
              </a:solidFill>
              <a:latin typeface="Archive" panose="02000506040000020004" pitchFamily="50" charset="0"/>
            </a:endParaRPr>
          </a:p>
        </p:txBody>
      </p:sp>
      <p:sp>
        <p:nvSpPr>
          <p:cNvPr id="3" name="Espace réservé du contenu 2"/>
          <p:cNvSpPr>
            <a:spLocks noGrp="1"/>
          </p:cNvSpPr>
          <p:nvPr>
            <p:ph idx="1"/>
          </p:nvPr>
        </p:nvSpPr>
        <p:spPr>
          <a:xfrm>
            <a:off x="193231" y="1018717"/>
            <a:ext cx="8665104" cy="5696119"/>
          </a:xfrm>
        </p:spPr>
        <p:txBody>
          <a:bodyPr>
            <a:noAutofit/>
          </a:bodyPr>
          <a:lstStyle/>
          <a:p>
            <a:pPr algn="just"/>
            <a:r>
              <a:rPr lang="fr-FR" sz="1400" dirty="0" smtClean="0">
                <a:latin typeface="Arial" panose="020B0604020202020204" pitchFamily="34" charset="0"/>
                <a:cs typeface="Arial" panose="020B0604020202020204" pitchFamily="34" charset="0"/>
              </a:rPr>
              <a:t>Il se peut que votre enfant « explose » en cette période de confinement. La vidéo suivante du site Eduquer différemment vous aidera à comprendre pourquoi (durée 8 min</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a:t>
            </a:r>
            <a:r>
              <a:rPr lang="fr-FR" sz="1400" u="sng" dirty="0" smtClean="0">
                <a:solidFill>
                  <a:srgbClr val="0070C0"/>
                </a:solidFill>
                <a:latin typeface="Arial" panose="020B0604020202020204" pitchFamily="34" charset="0"/>
                <a:cs typeface="Arial" panose="020B0604020202020204" pitchFamily="34" charset="0"/>
              </a:rPr>
              <a:t>https://youtu.be/X4jmSd6DC78</a:t>
            </a:r>
          </a:p>
          <a:p>
            <a:pPr algn="just"/>
            <a:r>
              <a:rPr lang="fr-FR" sz="1400" dirty="0" smtClean="0">
                <a:latin typeface="Arial" panose="020B0604020202020204" pitchFamily="34" charset="0"/>
                <a:cs typeface="Arial" panose="020B0604020202020204" pitchFamily="34" charset="0"/>
              </a:rPr>
              <a:t>La </a:t>
            </a:r>
            <a:r>
              <a:rPr lang="fr-FR" sz="1400" dirty="0" smtClean="0">
                <a:latin typeface="Arial" panose="020B0604020202020204" pitchFamily="34" charset="0"/>
                <a:cs typeface="Arial" panose="020B0604020202020204" pitchFamily="34" charset="0"/>
              </a:rPr>
              <a:t>dépense physique est </a:t>
            </a:r>
            <a:r>
              <a:rPr lang="fr-FR" sz="1400" dirty="0" smtClean="0">
                <a:latin typeface="Arial" panose="020B0604020202020204" pitchFamily="34" charset="0"/>
                <a:cs typeface="Arial" panose="020B0604020202020204" pitchFamily="34" charset="0"/>
              </a:rPr>
              <a:t>importante </a:t>
            </a:r>
            <a:r>
              <a:rPr lang="fr-FR" sz="1400" dirty="0" smtClean="0">
                <a:latin typeface="Arial" panose="020B0604020202020204" pitchFamily="34" charset="0"/>
                <a:cs typeface="Arial" panose="020B0604020202020204" pitchFamily="34" charset="0"/>
              </a:rPr>
              <a:t>pour le jeune </a:t>
            </a:r>
            <a:r>
              <a:rPr lang="fr-FR" sz="1400" dirty="0" smtClean="0">
                <a:latin typeface="Arial" panose="020B0604020202020204" pitchFamily="34" charset="0"/>
                <a:cs typeface="Arial" panose="020B0604020202020204" pitchFamily="34" charset="0"/>
              </a:rPr>
              <a:t>enfant. </a:t>
            </a:r>
            <a:r>
              <a:rPr lang="fr-FR" sz="1400" dirty="0" smtClean="0">
                <a:latin typeface="Arial" panose="020B0604020202020204" pitchFamily="34" charset="0"/>
                <a:cs typeface="Arial" panose="020B0604020202020204" pitchFamily="34" charset="0"/>
              </a:rPr>
              <a:t>Elle le sera d’autant plus en cette période de confinement si vous habitez en appartement . Il va être nécessaire de prévoir des plages comprenant des exercices de relaxation et de décontraction corporelle. Ils vont permettre à votre enfant de se calmer en cette période particulière et d’être disponible pour les apprentissages scolaires.</a:t>
            </a:r>
          </a:p>
          <a:p>
            <a:pPr algn="just"/>
            <a:r>
              <a:rPr lang="fr-FR" sz="1400" dirty="0" smtClean="0">
                <a:latin typeface="Arial" panose="020B0604020202020204" pitchFamily="34" charset="0"/>
                <a:cs typeface="Arial" panose="020B0604020202020204" pitchFamily="34" charset="0"/>
              </a:rPr>
              <a:t> A vous de trouver ce qui convient le mieux à votre enfant. Vous pouvez varier les exercices, par exemple en en proposant 2 par jour et en reprenant un exercice de la veille qui a bien fonctionné. Une plage de 10/15 minutes est suffisante ; vous pouvez la renouveler une ou deux fois dans la journée.</a:t>
            </a:r>
          </a:p>
          <a:p>
            <a:pPr algn="just"/>
            <a:r>
              <a:rPr lang="fr-FR" sz="1400" b="1" dirty="0" smtClean="0">
                <a:latin typeface="Arial" panose="020B0604020202020204" pitchFamily="34" charset="0"/>
                <a:cs typeface="Arial" panose="020B0604020202020204" pitchFamily="34" charset="0"/>
              </a:rPr>
              <a:t>Il existe de nombreux liens vidéo à visionner </a:t>
            </a:r>
            <a:r>
              <a:rPr lang="fr-FR" sz="1400" dirty="0" smtClean="0">
                <a:latin typeface="Arial" panose="020B0604020202020204" pitchFamily="34" charset="0"/>
                <a:cs typeface="Arial" panose="020B0604020202020204" pitchFamily="34" charset="0"/>
              </a:rPr>
              <a:t>en direct, si souhaité  En voici un qui permet de mener une activité avec ou sans support audio. Vous pouvez visionner les exercices seul avant  pour les mémoriser et les expliquer ensuite avec des mots simples à votre enfant.  Il est inutile de donner des explications trop « savantes » aux enfants . Celles-ci  sont destinées aux adultes. Par contre, faire ce genre d’exercices est l’occasion d’expliquer et de travailler le lexique du schéma corporel  (ventre, genou, poignet, pied, nuque</a:t>
            </a:r>
            <a:r>
              <a:rPr lang="fr-FR" sz="1400" smtClean="0">
                <a:latin typeface="Arial" panose="020B0604020202020204" pitchFamily="34" charset="0"/>
                <a:cs typeface="Arial" panose="020B0604020202020204" pitchFamily="34" charset="0"/>
              </a:rPr>
              <a:t>, </a:t>
            </a:r>
            <a:r>
              <a:rPr lang="fr-FR" sz="1400" smtClean="0">
                <a:latin typeface="Arial" panose="020B0604020202020204" pitchFamily="34" charset="0"/>
                <a:cs typeface="Arial" panose="020B0604020202020204" pitchFamily="34" charset="0"/>
              </a:rPr>
              <a:t>front, etc</a:t>
            </a:r>
            <a:r>
              <a:rPr lang="fr-FR" sz="1400" dirty="0" smtClean="0">
                <a:latin typeface="Arial" panose="020B0604020202020204" pitchFamily="34" charset="0"/>
                <a:cs typeface="Arial" panose="020B0604020202020204" pitchFamily="34" charset="0"/>
              </a:rPr>
              <a:t>.)</a:t>
            </a:r>
          </a:p>
          <a:p>
            <a:pPr algn="just"/>
            <a:r>
              <a:rPr lang="fr-FR" sz="1400"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hlinkClick r:id="rId2"/>
              </a:rPr>
              <a:t>https://</a:t>
            </a:r>
            <a:r>
              <a:rPr lang="fr-FR" sz="1400" dirty="0" smtClean="0">
                <a:latin typeface="Arial" panose="020B0604020202020204" pitchFamily="34" charset="0"/>
                <a:cs typeface="Arial" panose="020B0604020202020204" pitchFamily="34" charset="0"/>
                <a:hlinkClick r:id="rId2"/>
              </a:rPr>
              <a:t>youtu.be/n3zt0Aj0hZo</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Séance </a:t>
            </a:r>
            <a:r>
              <a:rPr lang="fr-FR" sz="1400" dirty="0" smtClean="0">
                <a:latin typeface="Arial" panose="020B0604020202020204" pitchFamily="34" charset="0"/>
                <a:cs typeface="Arial" panose="020B0604020202020204" pitchFamily="34" charset="0"/>
              </a:rPr>
              <a:t>de sophrologie à partir de 3 ans, de Florence LEMAIRE                 – durée environ 14 min-</a:t>
            </a:r>
          </a:p>
          <a:p>
            <a:r>
              <a:rPr lang="fr-FR" sz="1400" dirty="0">
                <a:latin typeface="Arial" panose="020B0604020202020204" pitchFamily="34" charset="0"/>
                <a:cs typeface="Arial" panose="020B0604020202020204" pitchFamily="34" charset="0"/>
                <a:hlinkClick r:id="rId3"/>
              </a:rPr>
              <a:t>https://</a:t>
            </a:r>
            <a:r>
              <a:rPr lang="fr-FR" sz="1400" dirty="0" smtClean="0">
                <a:latin typeface="Arial" panose="020B0604020202020204" pitchFamily="34" charset="0"/>
                <a:cs typeface="Arial" panose="020B0604020202020204" pitchFamily="34" charset="0"/>
                <a:hlinkClick r:id="rId3"/>
              </a:rPr>
              <a:t>youtu.be/cM6opeQN9H0</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 Le </a:t>
            </a:r>
            <a:r>
              <a:rPr lang="fr-FR" sz="1400" dirty="0">
                <a:latin typeface="Arial" panose="020B0604020202020204" pitchFamily="34" charset="0"/>
                <a:cs typeface="Arial" panose="020B0604020202020204" pitchFamily="34" charset="0"/>
              </a:rPr>
              <a:t>yoga est une pratique idéale pour aider vos enfants à se détendre. Delphine Bourdet, sophrologue et professeur de yoga, vous montre des postures de yoga ludiques et relaxantes que vous pouvez pratiquer avec </a:t>
            </a:r>
            <a:r>
              <a:rPr lang="fr-FR" sz="1400" dirty="0" smtClean="0">
                <a:latin typeface="Arial" panose="020B0604020202020204" pitchFamily="34" charset="0"/>
                <a:cs typeface="Arial" panose="020B0604020202020204" pitchFamily="34" charset="0"/>
              </a:rPr>
              <a:t>vos enfants,  </a:t>
            </a:r>
            <a:r>
              <a:rPr lang="fr-FR" sz="1400" dirty="0">
                <a:latin typeface="Arial" panose="020B0604020202020204" pitchFamily="34" charset="0"/>
                <a:cs typeface="Arial" panose="020B0604020202020204" pitchFamily="34" charset="0"/>
              </a:rPr>
              <a:t>dès l'âge de 3 ans. </a:t>
            </a:r>
            <a:r>
              <a:rPr lang="fr-FR" sz="1400" dirty="0" smtClean="0">
                <a:latin typeface="Arial" panose="020B0604020202020204" pitchFamily="34" charset="0"/>
                <a:cs typeface="Arial" panose="020B0604020202020204" pitchFamily="34" charset="0"/>
              </a:rPr>
              <a:t> -durée environ 17 min-</a:t>
            </a:r>
          </a:p>
          <a:p>
            <a:r>
              <a:rPr lang="fr-FR" sz="1400" dirty="0" smtClean="0">
                <a:latin typeface="Arial" panose="020B0604020202020204" pitchFamily="34" charset="0"/>
                <a:cs typeface="Arial" panose="020B0604020202020204" pitchFamily="34" charset="0"/>
                <a:hlinkClick r:id="rId4"/>
              </a:rPr>
              <a:t>https://youtu.be/AoGOZ48jM0g</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-à faire plutôt le matin pour enfant à partir de 5 ans-</a:t>
            </a:r>
          </a:p>
          <a:p>
            <a:pPr algn="just"/>
            <a:r>
              <a:rPr lang="fr-FR" sz="1400" dirty="0">
                <a:latin typeface="Arial" panose="020B0604020202020204" pitchFamily="34" charset="0"/>
                <a:cs typeface="Arial" panose="020B0604020202020204" pitchFamily="34" charset="0"/>
                <a:hlinkClick r:id="rId5"/>
              </a:rPr>
              <a:t>https://</a:t>
            </a:r>
            <a:r>
              <a:rPr lang="fr-FR" sz="1400" dirty="0" smtClean="0">
                <a:latin typeface="Arial" panose="020B0604020202020204" pitchFamily="34" charset="0"/>
                <a:cs typeface="Arial" panose="020B0604020202020204" pitchFamily="34" charset="0"/>
                <a:hlinkClick r:id="rId5"/>
              </a:rPr>
              <a:t>youtu.be/vQmVBVJeDZM</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 </a:t>
            </a:r>
            <a:r>
              <a:rPr lang="fr-FR" sz="1400" dirty="0" smtClean="0">
                <a:latin typeface="Arial" panose="020B0604020202020204" pitchFamily="34" charset="0"/>
                <a:cs typeface="Arial" panose="020B0604020202020204" pitchFamily="34" charset="0"/>
              </a:rPr>
              <a:t>idem, à faire plutôt le soir-    (durée: 10 </a:t>
            </a:r>
            <a:r>
              <a:rPr lang="fr-FR" sz="1400" dirty="0" smtClean="0">
                <a:latin typeface="Arial" panose="020B0604020202020204" pitchFamily="34" charset="0"/>
                <a:cs typeface="Arial" panose="020B0604020202020204" pitchFamily="34" charset="0"/>
              </a:rPr>
              <a:t>min)</a:t>
            </a:r>
            <a:endParaRPr lang="fr-FR" sz="1200" b="1" dirty="0">
              <a:latin typeface="Arial" panose="020B0604020202020204" pitchFamily="34" charset="0"/>
              <a:cs typeface="Arial" panose="020B0604020202020204" pitchFamily="34" charset="0"/>
            </a:endParaRPr>
          </a:p>
          <a:p>
            <a:endParaRPr lang="fr-FR" sz="1200" b="1" dirty="0" smtClean="0">
              <a:latin typeface="Arial" panose="020B0604020202020204" pitchFamily="34" charset="0"/>
              <a:cs typeface="Arial" panose="020B0604020202020204" pitchFamily="34" charset="0"/>
            </a:endParaRPr>
          </a:p>
        </p:txBody>
      </p:sp>
      <p:pic>
        <p:nvPicPr>
          <p:cNvPr id="11" name="Picture 2" descr="Le garçon pacifié en dessin animé est assis sur le sol en position de lotus, traversant ses jambes et pliant ses doigts dans un geste de yoga. Illustration vectorielle de yoga pour enfa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4151" y="5526773"/>
            <a:ext cx="785632" cy="8118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and drawing cartoon character happy kids medi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666" y="5921042"/>
            <a:ext cx="855867" cy="88439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1495967" y="6244551"/>
            <a:ext cx="6059632" cy="365125"/>
          </a:xfrm>
        </p:spPr>
        <p:txBody>
          <a:bodyPr/>
          <a:lstStyle/>
          <a:p>
            <a:r>
              <a:rPr lang="fr-FR" dirty="0" smtClean="0"/>
              <a:t>Sabine TESSIER , IEN  mission maternelle - continuité pédagogique  DSDEN37- Mars 2020</a:t>
            </a:r>
            <a:endParaRPr lang="fr-FR" dirty="0"/>
          </a:p>
        </p:txBody>
      </p:sp>
    </p:spTree>
    <p:extLst>
      <p:ext uri="{BB962C8B-B14F-4D97-AF65-F5344CB8AC3E}">
        <p14:creationId xmlns:p14="http://schemas.microsoft.com/office/powerpoint/2010/main" val="239094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729" y="365126"/>
            <a:ext cx="9039271" cy="1325563"/>
          </a:xfrm>
        </p:spPr>
        <p:txBody>
          <a:bodyPr>
            <a:normAutofit/>
          </a:bodyPr>
          <a:lstStyle/>
          <a:p>
            <a:r>
              <a:rPr lang="fr-FR" sz="1400" b="1" dirty="0" smtClean="0">
                <a:latin typeface="Arial" panose="020B0604020202020204" pitchFamily="34" charset="0"/>
                <a:cs typeface="Arial" panose="020B0604020202020204" pitchFamily="34" charset="0"/>
              </a:rPr>
              <a:t>SI VOTRE ENFANT S’ÉNERVE, VOICI ÉGALEMENT DES IDEES POUR RÉGULER SES DÉBORDEMENTS</a:t>
            </a:r>
            <a:r>
              <a:rPr lang="fr-FR" sz="1400" dirty="0" smtClean="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29" y="2185990"/>
            <a:ext cx="4807528" cy="389688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058" y="1343218"/>
            <a:ext cx="4753942" cy="4753942"/>
          </a:xfrm>
          <a:prstGeom prst="rect">
            <a:avLst/>
          </a:prstGeom>
        </p:spPr>
      </p:pic>
      <p:sp>
        <p:nvSpPr>
          <p:cNvPr id="5" name="Rectangle 4"/>
          <p:cNvSpPr/>
          <p:nvPr/>
        </p:nvSpPr>
        <p:spPr>
          <a:xfrm>
            <a:off x="3390076" y="5174734"/>
            <a:ext cx="1829624" cy="261610"/>
          </a:xfrm>
          <a:prstGeom prst="rect">
            <a:avLst/>
          </a:prstGeom>
        </p:spPr>
        <p:txBody>
          <a:bodyPr wrap="square">
            <a:spAutoFit/>
          </a:bodyPr>
          <a:lstStyle/>
          <a:p>
            <a:r>
              <a:rPr lang="fr-FR" sz="1100" dirty="0"/>
              <a:t>Si vous avez un jardin</a:t>
            </a:r>
          </a:p>
        </p:txBody>
      </p:sp>
      <p:sp>
        <p:nvSpPr>
          <p:cNvPr id="6" name="Espace réservé du pied de page 5"/>
          <p:cNvSpPr>
            <a:spLocks noGrp="1"/>
          </p:cNvSpPr>
          <p:nvPr>
            <p:ph type="ftr" sz="quarter" idx="11"/>
          </p:nvPr>
        </p:nvSpPr>
        <p:spPr/>
        <p:txBody>
          <a:bodyPr/>
          <a:lstStyle/>
          <a:p>
            <a:r>
              <a:rPr lang="fr-FR" smtClean="0"/>
              <a:t>Sabine TESSIER , IEN  - continuité pédagogique  DSDEN37- Mars 2020</a:t>
            </a:r>
            <a:endParaRPr lang="fr-FR"/>
          </a:p>
        </p:txBody>
      </p:sp>
    </p:spTree>
    <p:extLst>
      <p:ext uri="{BB962C8B-B14F-4D97-AF65-F5344CB8AC3E}">
        <p14:creationId xmlns:p14="http://schemas.microsoft.com/office/powerpoint/2010/main" val="262250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7" y="127000"/>
            <a:ext cx="4187022" cy="6851490"/>
          </a:xfrm>
          <a:prstGeom prst="rect">
            <a:avLst/>
          </a:prstGeom>
        </p:spPr>
      </p:pic>
      <p:sp>
        <p:nvSpPr>
          <p:cNvPr id="6" name="Rectangle 5"/>
          <p:cNvSpPr/>
          <p:nvPr/>
        </p:nvSpPr>
        <p:spPr>
          <a:xfrm>
            <a:off x="4065788" y="941631"/>
            <a:ext cx="2395206" cy="461665"/>
          </a:xfrm>
          <a:prstGeom prst="rect">
            <a:avLst/>
          </a:prstGeom>
          <a:noFill/>
        </p:spPr>
        <p:txBody>
          <a:bodyPr wrap="none" lIns="91440" tIns="45720" rIns="91440" bIns="45720">
            <a:spAutoFit/>
          </a:bodyPr>
          <a:lstStyle/>
          <a:p>
            <a:pPr algn="ctr"/>
            <a:r>
              <a:rPr lang="fr-FR"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OU A LA MAISON</a:t>
            </a:r>
            <a:endParaRPr lang="fr-FR"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619" y="4519848"/>
            <a:ext cx="2455164" cy="1579489"/>
          </a:xfrm>
          <a:prstGeom prst="rect">
            <a:avLst/>
          </a:prstGeom>
        </p:spPr>
      </p:pic>
      <p:sp>
        <p:nvSpPr>
          <p:cNvPr id="8" name="ZoneTexte 7"/>
          <p:cNvSpPr txBox="1"/>
          <p:nvPr/>
        </p:nvSpPr>
        <p:spPr>
          <a:xfrm>
            <a:off x="5263391" y="1466087"/>
            <a:ext cx="3401621" cy="3139321"/>
          </a:xfrm>
          <a:prstGeom prst="rect">
            <a:avLst/>
          </a:prstGeom>
          <a:noFill/>
        </p:spPr>
        <p:txBody>
          <a:bodyPr wrap="square" rtlCol="0">
            <a:spAutoFit/>
          </a:bodyPr>
          <a:lstStyle/>
          <a:p>
            <a:pPr algn="just"/>
            <a:r>
              <a:rPr lang="fr-FR" dirty="0" smtClean="0"/>
              <a:t>Le mobilier peut être exploité: faire des déplacements calmes et mesurés </a:t>
            </a:r>
            <a:r>
              <a:rPr lang="fr-FR" dirty="0" smtClean="0"/>
              <a:t>–par ex. marcher à reculons jusqu’à sa chambre-, </a:t>
            </a:r>
            <a:r>
              <a:rPr lang="fr-FR" dirty="0" err="1" smtClean="0"/>
              <a:t>passersous</a:t>
            </a:r>
            <a:r>
              <a:rPr lang="fr-FR" dirty="0" smtClean="0"/>
              <a:t> </a:t>
            </a:r>
            <a:r>
              <a:rPr lang="fr-FR" dirty="0" smtClean="0"/>
              <a:t>une chaise, sur la chaise, à côté , à droite ou à gauche pour les plus grands… Se cacher, se réfugier  dans un carton cabane que l’on aura pu décorer au préalable: autant d’activités qui canalisent l’énergie des enfants. </a:t>
            </a:r>
            <a:endParaRPr lang="fr-FR" dirty="0"/>
          </a:p>
        </p:txBody>
      </p:sp>
      <p:sp>
        <p:nvSpPr>
          <p:cNvPr id="2" name="Espace réservé du pied de page 1"/>
          <p:cNvSpPr>
            <a:spLocks noGrp="1"/>
          </p:cNvSpPr>
          <p:nvPr>
            <p:ph type="ftr" sz="quarter" idx="11"/>
          </p:nvPr>
        </p:nvSpPr>
        <p:spPr>
          <a:xfrm>
            <a:off x="5421151" y="6236278"/>
            <a:ext cx="3086100" cy="365125"/>
          </a:xfrm>
        </p:spPr>
        <p:txBody>
          <a:bodyPr/>
          <a:lstStyle/>
          <a:p>
            <a:r>
              <a:rPr lang="fr-FR" dirty="0" smtClean="0"/>
              <a:t>Sabine TESSIER , IEN  - continuité pédagogique  DSDEN37- Mars 2020</a:t>
            </a:r>
            <a:endParaRPr lang="fr-FR" dirty="0"/>
          </a:p>
        </p:txBody>
      </p:sp>
    </p:spTree>
    <p:extLst>
      <p:ext uri="{BB962C8B-B14F-4D97-AF65-F5344CB8AC3E}">
        <p14:creationId xmlns:p14="http://schemas.microsoft.com/office/powerpoint/2010/main" val="55517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 y="609600"/>
            <a:ext cx="8424672" cy="5047536"/>
          </a:xfrm>
          <a:prstGeom prst="rect">
            <a:avLst/>
          </a:prstGeom>
        </p:spPr>
        <p:txBody>
          <a:bodyPr wrap="square">
            <a:spAutoFit/>
          </a:bodyPr>
          <a:lstStyle/>
          <a:p>
            <a:pPr marL="342900" indent="-342900" algn="just">
              <a:buAutoNum type="arabicParenR"/>
            </a:pPr>
            <a:r>
              <a:rPr lang="fr-FR" sz="1400" b="1" dirty="0" smtClean="0">
                <a:latin typeface="Arial" panose="020B0604020202020204" pitchFamily="34" charset="0"/>
                <a:cs typeface="Arial" panose="020B0604020202020204" pitchFamily="34" charset="0"/>
              </a:rPr>
              <a:t>ACTIVITÉS DE RELAXATION PROPOSÉS PAR L’ACADÉMIE DE ROUEN:</a:t>
            </a:r>
          </a:p>
          <a:p>
            <a:pPr marL="342900" indent="-342900" algn="just">
              <a:buAutoNum type="arabicParenR"/>
            </a:pPr>
            <a:endParaRPr lang="fr-FR" sz="1400" b="1" dirty="0" smtClean="0">
              <a:latin typeface="Arial" panose="020B0604020202020204" pitchFamily="34" charset="0"/>
              <a:cs typeface="Arial" panose="020B0604020202020204" pitchFamily="34" charset="0"/>
            </a:endParaRPr>
          </a:p>
          <a:p>
            <a:pPr algn="just"/>
            <a:r>
              <a:rPr lang="fr-FR" sz="1400" b="1" dirty="0" smtClean="0">
                <a:latin typeface="Arial" panose="020B0604020202020204" pitchFamily="34" charset="0"/>
                <a:cs typeface="Arial" panose="020B0604020202020204" pitchFamily="34" charset="0"/>
              </a:rPr>
              <a:t>A) Exercice </a:t>
            </a:r>
            <a:r>
              <a:rPr lang="fr-FR" sz="1400" b="1" dirty="0">
                <a:latin typeface="Arial" panose="020B0604020202020204" pitchFamily="34" charset="0"/>
                <a:cs typeface="Arial" panose="020B0604020202020204" pitchFamily="34" charset="0"/>
              </a:rPr>
              <a:t>de respiration :</a:t>
            </a:r>
          </a:p>
          <a:p>
            <a:pPr algn="just"/>
            <a:r>
              <a:rPr lang="fr-FR" sz="1400" dirty="0">
                <a:latin typeface="Arial" panose="020B0604020202020204" pitchFamily="34" charset="0"/>
                <a:cs typeface="Arial" panose="020B0604020202020204" pitchFamily="34" charset="0"/>
              </a:rPr>
              <a:t>Intérêt : calmer</a:t>
            </a:r>
          </a:p>
          <a:p>
            <a:pPr algn="just"/>
            <a:r>
              <a:rPr lang="fr-FR" sz="1400" u="sng" dirty="0">
                <a:latin typeface="Arial" panose="020B0604020202020204" pitchFamily="34" charset="0"/>
                <a:cs typeface="Arial" panose="020B0604020202020204" pitchFamily="34" charset="0"/>
              </a:rPr>
              <a:t>Déroulement </a:t>
            </a:r>
            <a:r>
              <a:rPr lang="fr-FR" sz="1400" dirty="0">
                <a:latin typeface="Arial" panose="020B0604020202020204" pitchFamily="34" charset="0"/>
                <a:cs typeface="Arial" panose="020B0604020202020204" pitchFamily="34" charset="0"/>
              </a:rPr>
              <a:t>: Etre confortablement assis, éventuellement les yeux fermés, les mains sur les genoux. Inspirer lentement par le nez, en gonflant le ventre, les poumons. Puis vider les poumons doucement sans faire de bruit, lentement. Avoir une respiration calme, se sentir calme, chercher à percevoir les bruits alentours</a:t>
            </a:r>
            <a:r>
              <a:rPr lang="fr-FR" sz="1400" dirty="0" smtClean="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b="1" dirty="0" smtClean="0">
                <a:latin typeface="Arial" panose="020B0604020202020204" pitchFamily="34" charset="0"/>
                <a:cs typeface="Arial" panose="020B0604020202020204" pitchFamily="34" charset="0"/>
              </a:rPr>
              <a:t>B) La </a:t>
            </a:r>
            <a:r>
              <a:rPr lang="fr-FR" sz="1400" b="1" dirty="0">
                <a:latin typeface="Arial" panose="020B0604020202020204" pitchFamily="34" charset="0"/>
                <a:cs typeface="Arial" panose="020B0604020202020204" pitchFamily="34" charset="0"/>
              </a:rPr>
              <a:t>respiration rafraîchissante :</a:t>
            </a:r>
          </a:p>
          <a:p>
            <a:pPr algn="just"/>
            <a:r>
              <a:rPr lang="fr-FR" sz="1400" dirty="0">
                <a:latin typeface="Arial" panose="020B0604020202020204" pitchFamily="34" charset="0"/>
                <a:cs typeface="Arial" panose="020B0604020202020204" pitchFamily="34" charset="0"/>
              </a:rPr>
              <a:t>Intérêt : calmer</a:t>
            </a:r>
          </a:p>
          <a:p>
            <a:pPr algn="just"/>
            <a:r>
              <a:rPr lang="fr-FR" sz="1400" u="sng" dirty="0">
                <a:latin typeface="Arial" panose="020B0604020202020204" pitchFamily="34" charset="0"/>
                <a:cs typeface="Arial" panose="020B0604020202020204" pitchFamily="34" charset="0"/>
              </a:rPr>
              <a:t>Déroulement </a:t>
            </a:r>
            <a:r>
              <a:rPr lang="fr-FR" sz="1400" dirty="0">
                <a:latin typeface="Arial" panose="020B0604020202020204" pitchFamily="34" charset="0"/>
                <a:cs typeface="Arial" panose="020B0604020202020204" pitchFamily="34" charset="0"/>
              </a:rPr>
              <a:t>: Allongé, debout ou assis, l’enfant sort la langue et l'enroule sur elle-même</a:t>
            </a:r>
            <a:r>
              <a:rPr lang="fr-FR" sz="1400" dirty="0" smtClean="0">
                <a:latin typeface="Arial" panose="020B0604020202020204" pitchFamily="34" charset="0"/>
                <a:cs typeface="Arial" panose="020B0604020202020204" pitchFamily="34" charset="0"/>
              </a:rPr>
              <a:t>.</a:t>
            </a:r>
          </a:p>
          <a:p>
            <a:pPr algn="just"/>
            <a:r>
              <a:rPr lang="fr-FR" sz="1400" dirty="0" smtClean="0">
                <a:latin typeface="Arial" panose="020B0604020202020204" pitchFamily="34" charset="0"/>
                <a:cs typeface="Arial" panose="020B0604020202020204" pitchFamily="34" charset="0"/>
              </a:rPr>
              <a:t>Puis </a:t>
            </a:r>
            <a:r>
              <a:rPr lang="fr-FR" sz="1400" dirty="0">
                <a:latin typeface="Arial" panose="020B0604020202020204" pitchFamily="34" charset="0"/>
                <a:cs typeface="Arial" panose="020B0604020202020204" pitchFamily="34" charset="0"/>
              </a:rPr>
              <a:t>il respire profondément par la bouche : est-ce qu'il sent comme sa respiration devient fraîche </a:t>
            </a:r>
            <a:r>
              <a:rPr lang="fr-FR" sz="1400" dirty="0" smtClean="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b="1" dirty="0" smtClean="0">
                <a:latin typeface="Arial" panose="020B0604020202020204" pitchFamily="34" charset="0"/>
                <a:cs typeface="Arial" panose="020B0604020202020204" pitchFamily="34" charset="0"/>
              </a:rPr>
              <a:t>C) Le bâillement </a:t>
            </a:r>
            <a:r>
              <a:rPr lang="fr-FR" sz="1400" b="1" dirty="0">
                <a:latin typeface="Arial" panose="020B0604020202020204" pitchFamily="34" charset="0"/>
                <a:cs typeface="Arial" panose="020B0604020202020204" pitchFamily="34" charset="0"/>
              </a:rPr>
              <a:t>énergétique</a:t>
            </a:r>
          </a:p>
          <a:p>
            <a:pPr algn="just"/>
            <a:r>
              <a:rPr lang="fr-FR" sz="1400" dirty="0">
                <a:latin typeface="Arial" panose="020B0604020202020204" pitchFamily="34" charset="0"/>
                <a:cs typeface="Arial" panose="020B0604020202020204" pitchFamily="34" charset="0"/>
              </a:rPr>
              <a:t>Intérêt : se calmer, se détendre</a:t>
            </a:r>
          </a:p>
          <a:p>
            <a:pPr algn="just"/>
            <a:r>
              <a:rPr lang="fr-FR" sz="1400" u="sng" dirty="0">
                <a:latin typeface="Arial" panose="020B0604020202020204" pitchFamily="34" charset="0"/>
                <a:cs typeface="Arial" panose="020B0604020202020204" pitchFamily="34" charset="0"/>
              </a:rPr>
              <a:t>Déroulement </a:t>
            </a:r>
            <a:r>
              <a:rPr lang="fr-FR" sz="1400" dirty="0">
                <a:latin typeface="Arial" panose="020B0604020202020204" pitchFamily="34" charset="0"/>
                <a:cs typeface="Arial" panose="020B0604020202020204" pitchFamily="34" charset="0"/>
              </a:rPr>
              <a:t>: Fermer les poings. Avec les phalanges repliées, masser toute la mâchoire inférieure en </a:t>
            </a:r>
            <a:r>
              <a:rPr lang="fr-FR" sz="1400" dirty="0" smtClean="0">
                <a:latin typeface="Arial" panose="020B0604020202020204" pitchFamily="34" charset="0"/>
                <a:cs typeface="Arial" panose="020B0604020202020204" pitchFamily="34" charset="0"/>
              </a:rPr>
              <a:t>appuyant fortement</a:t>
            </a:r>
            <a:r>
              <a:rPr lang="fr-FR" sz="1400" dirty="0">
                <a:latin typeface="Arial" panose="020B0604020202020204" pitchFamily="34" charset="0"/>
                <a:cs typeface="Arial" panose="020B0604020202020204" pitchFamily="34" charset="0"/>
              </a:rPr>
              <a:t>. Cela provoque des séries de bâillements qui apportent la détente</a:t>
            </a:r>
            <a:r>
              <a:rPr lang="fr-FR" sz="1400" dirty="0" smtClean="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b="1" dirty="0" smtClean="0">
                <a:latin typeface="Arial" panose="020B0604020202020204" pitchFamily="34" charset="0"/>
                <a:cs typeface="Arial" panose="020B0604020202020204" pitchFamily="34" charset="0"/>
              </a:rPr>
              <a:t>D) La </a:t>
            </a:r>
            <a:r>
              <a:rPr lang="fr-FR" sz="1400" b="1" dirty="0">
                <a:latin typeface="Arial" panose="020B0604020202020204" pitchFamily="34" charset="0"/>
                <a:cs typeface="Arial" panose="020B0604020202020204" pitchFamily="34" charset="0"/>
              </a:rPr>
              <a:t>détente spontanée</a:t>
            </a:r>
          </a:p>
          <a:p>
            <a:pPr algn="just"/>
            <a:r>
              <a:rPr lang="fr-FR" sz="1400" dirty="0">
                <a:latin typeface="Arial" panose="020B0604020202020204" pitchFamily="34" charset="0"/>
                <a:cs typeface="Arial" panose="020B0604020202020204" pitchFamily="34" charset="0"/>
              </a:rPr>
              <a:t>Intérêt : se détendre physiquement</a:t>
            </a:r>
          </a:p>
          <a:p>
            <a:pPr algn="just"/>
            <a:r>
              <a:rPr lang="fr-FR" sz="1400" u="sng" dirty="0">
                <a:latin typeface="Arial" panose="020B0604020202020204" pitchFamily="34" charset="0"/>
                <a:cs typeface="Arial" panose="020B0604020202020204" pitchFamily="34" charset="0"/>
              </a:rPr>
              <a:t>Déroulement : </a:t>
            </a:r>
            <a:r>
              <a:rPr lang="fr-FR" sz="1400" dirty="0">
                <a:latin typeface="Arial" panose="020B0604020202020204" pitchFamily="34" charset="0"/>
                <a:cs typeface="Arial" panose="020B0604020202020204" pitchFamily="34" charset="0"/>
              </a:rPr>
              <a:t>Secouer les bras, les jambes en mouvements désordonnés. Laisser le dos, la nuque, se courber, se tordre comme on le désire. Faire quelques étirements des membres, du </a:t>
            </a:r>
            <a:r>
              <a:rPr lang="fr-FR" sz="1400" dirty="0" smtClean="0">
                <a:latin typeface="Arial" panose="020B0604020202020204" pitchFamily="34" charset="0"/>
                <a:cs typeface="Arial" panose="020B0604020202020204" pitchFamily="34" charset="0"/>
              </a:rPr>
              <a:t>dos.</a:t>
            </a:r>
            <a:endParaRPr lang="fr-FR" sz="14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812" y="121920"/>
            <a:ext cx="784581" cy="1444752"/>
          </a:xfrm>
          <a:prstGeom prst="rect">
            <a:avLst/>
          </a:prstGeom>
        </p:spPr>
      </p:pic>
      <p:sp>
        <p:nvSpPr>
          <p:cNvPr id="2" name="Espace réservé du pied de page 1"/>
          <p:cNvSpPr>
            <a:spLocks noGrp="1"/>
          </p:cNvSpPr>
          <p:nvPr>
            <p:ph type="ftr" sz="quarter" idx="11"/>
          </p:nvPr>
        </p:nvSpPr>
        <p:spPr/>
        <p:txBody>
          <a:bodyPr/>
          <a:lstStyle/>
          <a:p>
            <a:r>
              <a:rPr lang="fr-FR" smtClean="0"/>
              <a:t>Sabine TESSIER , IEN  - continuité pédagogique  DSDEN37- Mars 2020</a:t>
            </a:r>
            <a:endParaRPr lang="fr-FR"/>
          </a:p>
        </p:txBody>
      </p:sp>
    </p:spTree>
    <p:extLst>
      <p:ext uri="{BB962C8B-B14F-4D97-AF65-F5344CB8AC3E}">
        <p14:creationId xmlns:p14="http://schemas.microsoft.com/office/powerpoint/2010/main" val="366609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488" y="146305"/>
            <a:ext cx="8668784" cy="4832092"/>
          </a:xfrm>
          <a:prstGeom prst="rect">
            <a:avLst/>
          </a:prstGeom>
        </p:spPr>
        <p:txBody>
          <a:bodyPr wrap="square">
            <a:spAutoFit/>
          </a:bodyPr>
          <a:lstStyle/>
          <a:p>
            <a:r>
              <a:rPr lang="fr-FR" sz="1400" b="1" dirty="0" smtClean="0">
                <a:latin typeface="Arial" panose="020B0604020202020204" pitchFamily="34" charset="0"/>
                <a:cs typeface="Arial" panose="020B0604020202020204" pitchFamily="34" charset="0"/>
              </a:rPr>
              <a:t>E) </a:t>
            </a:r>
            <a:r>
              <a:rPr lang="fr-FR" sz="1400" b="1" dirty="0">
                <a:latin typeface="Arial" panose="020B0604020202020204" pitchFamily="34" charset="0"/>
                <a:cs typeface="Arial" panose="020B0604020202020204" pitchFamily="34" charset="0"/>
              </a:rPr>
              <a:t>L’éléphant :</a:t>
            </a:r>
          </a:p>
          <a:p>
            <a:r>
              <a:rPr lang="fr-FR" sz="1400" dirty="0">
                <a:latin typeface="Arial" panose="020B0604020202020204" pitchFamily="34" charset="0"/>
                <a:cs typeface="Arial" panose="020B0604020202020204" pitchFamily="34" charset="0"/>
              </a:rPr>
              <a:t>Intérêt : coordination, concentration</a:t>
            </a:r>
          </a:p>
          <a:p>
            <a:r>
              <a:rPr lang="fr-FR" sz="1400" u="sng" dirty="0">
                <a:latin typeface="Arial" panose="020B0604020202020204" pitchFamily="34" charset="0"/>
                <a:cs typeface="Arial" panose="020B0604020202020204" pitchFamily="34" charset="0"/>
              </a:rPr>
              <a:t>Déroulement </a:t>
            </a:r>
            <a:r>
              <a:rPr lang="fr-FR" sz="1400" dirty="0" smtClean="0">
                <a:latin typeface="Arial" panose="020B0604020202020204" pitchFamily="34" charset="0"/>
                <a:cs typeface="Arial" panose="020B0604020202020204" pitchFamily="34" charset="0"/>
              </a:rPr>
              <a:t>: Mettre </a:t>
            </a:r>
            <a:r>
              <a:rPr lang="fr-FR" sz="1400" dirty="0">
                <a:latin typeface="Arial" panose="020B0604020202020204" pitchFamily="34" charset="0"/>
                <a:cs typeface="Arial" panose="020B0604020202020204" pitchFamily="34" charset="0"/>
              </a:rPr>
              <a:t>l’oreille gauche sur l’épaule gauche, suffisamment près pour qu’une feuille de papier puisse tenir</a:t>
            </a:r>
          </a:p>
          <a:p>
            <a:r>
              <a:rPr lang="fr-FR" sz="1400" dirty="0">
                <a:latin typeface="Arial" panose="020B0604020202020204" pitchFamily="34" charset="0"/>
                <a:cs typeface="Arial" panose="020B0604020202020204" pitchFamily="34" charset="0"/>
              </a:rPr>
              <a:t>entre les deux. Tendre le bras gauche comme si c’était une trompe. Les genoux décontractés, le bras trace</a:t>
            </a:r>
          </a:p>
          <a:p>
            <a:r>
              <a:rPr lang="fr-FR" sz="1400" dirty="0">
                <a:latin typeface="Arial" panose="020B0604020202020204" pitchFamily="34" charset="0"/>
                <a:cs typeface="Arial" panose="020B0604020202020204" pitchFamily="34" charset="0"/>
              </a:rPr>
              <a:t>un huit couché dans le champ médian en commençant par le milieu pour aller vers la gauche. Les yeux</a:t>
            </a:r>
          </a:p>
          <a:p>
            <a:r>
              <a:rPr lang="fr-FR" sz="1400" dirty="0">
                <a:latin typeface="Arial" panose="020B0604020202020204" pitchFamily="34" charset="0"/>
                <a:cs typeface="Arial" panose="020B0604020202020204" pitchFamily="34" charset="0"/>
              </a:rPr>
              <a:t>suivent le mouvement. Pour une meilleure efficacité, le mouvement doit être effectué lentement, de trois</a:t>
            </a:r>
          </a:p>
          <a:p>
            <a:r>
              <a:rPr lang="fr-FR" sz="1400" dirty="0">
                <a:latin typeface="Arial" panose="020B0604020202020204" pitchFamily="34" charset="0"/>
                <a:cs typeface="Arial" panose="020B0604020202020204" pitchFamily="34" charset="0"/>
              </a:rPr>
              <a:t>à cinq fois l’oreille gauche sur l’épaule gauche puis de l’autre côté</a:t>
            </a:r>
            <a:r>
              <a:rPr lang="fr-FR" sz="1400" dirty="0" smtClean="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b="1" dirty="0" smtClean="0">
                <a:latin typeface="Arial" panose="020B0604020202020204" pitchFamily="34" charset="0"/>
                <a:cs typeface="Arial" panose="020B0604020202020204" pitchFamily="34" charset="0"/>
              </a:rPr>
              <a:t>F) </a:t>
            </a:r>
            <a:r>
              <a:rPr lang="fr-FR" sz="1400" b="1" dirty="0">
                <a:latin typeface="Arial" panose="020B0604020202020204" pitchFamily="34" charset="0"/>
                <a:cs typeface="Arial" panose="020B0604020202020204" pitchFamily="34" charset="0"/>
              </a:rPr>
              <a:t>Le clown :</a:t>
            </a:r>
          </a:p>
          <a:p>
            <a:r>
              <a:rPr lang="fr-FR" sz="1400" dirty="0">
                <a:latin typeface="Arial" panose="020B0604020202020204" pitchFamily="34" charset="0"/>
                <a:cs typeface="Arial" panose="020B0604020202020204" pitchFamily="34" charset="0"/>
              </a:rPr>
              <a:t>Intérêt : détend les muscles du visage</a:t>
            </a:r>
          </a:p>
          <a:p>
            <a:r>
              <a:rPr lang="fr-FR" sz="1400" u="sng" dirty="0">
                <a:latin typeface="Arial" panose="020B0604020202020204" pitchFamily="34" charset="0"/>
                <a:cs typeface="Arial" panose="020B0604020202020204" pitchFamily="34" charset="0"/>
              </a:rPr>
              <a:t>Déroulement</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 </a:t>
            </a:r>
            <a:r>
              <a:rPr lang="fr-FR" sz="1400" dirty="0">
                <a:latin typeface="Arial" panose="020B0604020202020204" pitchFamily="34" charset="0"/>
                <a:cs typeface="Arial" panose="020B0604020202020204" pitchFamily="34" charset="0"/>
              </a:rPr>
              <a:t>La langue : faire claquer la langue contre le palais. Faire avec la langue le tour de l’intérieur de la bouche </a:t>
            </a:r>
            <a:r>
              <a:rPr lang="fr-FR" sz="1400" dirty="0" smtClean="0">
                <a:latin typeface="Arial" panose="020B0604020202020204" pitchFamily="34" charset="0"/>
                <a:cs typeface="Arial" panose="020B0604020202020204" pitchFamily="34" charset="0"/>
              </a:rPr>
              <a:t>; commencer </a:t>
            </a:r>
            <a:r>
              <a:rPr lang="fr-FR" sz="1400" dirty="0">
                <a:latin typeface="Arial" panose="020B0604020202020204" pitchFamily="34" charset="0"/>
                <a:cs typeface="Arial" panose="020B0604020202020204" pitchFamily="34" charset="0"/>
              </a:rPr>
              <a:t>par le palais puis les dents d’un côté, le bas de la bouche, les dents de l’autre côté.</a:t>
            </a:r>
          </a:p>
          <a:p>
            <a:r>
              <a:rPr lang="fr-FR" sz="1400" dirty="0">
                <a:latin typeface="Arial" panose="020B0604020202020204" pitchFamily="34" charset="0"/>
                <a:cs typeface="Arial" panose="020B0604020202020204" pitchFamily="34" charset="0"/>
              </a:rPr>
              <a:t>- Tirer la langue très fort, essayer de toucher le nez.</a:t>
            </a:r>
          </a:p>
          <a:p>
            <a:r>
              <a:rPr lang="fr-FR" sz="1400" dirty="0">
                <a:latin typeface="Arial" panose="020B0604020202020204" pitchFamily="34" charset="0"/>
                <a:cs typeface="Arial" panose="020B0604020202020204" pitchFamily="34" charset="0"/>
              </a:rPr>
              <a:t>- Le nez : yeux ouverts, plisser les narines très fort ; relâcher (plusieurs fois)</a:t>
            </a:r>
          </a:p>
          <a:p>
            <a:r>
              <a:rPr lang="fr-FR" sz="1400" dirty="0">
                <a:latin typeface="Arial" panose="020B0604020202020204" pitchFamily="34" charset="0"/>
                <a:cs typeface="Arial" panose="020B0604020202020204" pitchFamily="34" charset="0"/>
              </a:rPr>
              <a:t>- Fermer les yeux très fort, relâcher (plusieurs fois)</a:t>
            </a:r>
          </a:p>
          <a:p>
            <a:r>
              <a:rPr lang="fr-FR" sz="1400" dirty="0">
                <a:latin typeface="Arial" panose="020B0604020202020204" pitchFamily="34" charset="0"/>
                <a:cs typeface="Arial" panose="020B0604020202020204" pitchFamily="34" charset="0"/>
              </a:rPr>
              <a:t>- Fermer les yeux, sans contraction (doucement) et diriger le regard vers l’avant</a:t>
            </a:r>
          </a:p>
          <a:p>
            <a:pPr marL="285750" indent="-285750">
              <a:buFontTx/>
              <a:buChar char="-"/>
            </a:pPr>
            <a:r>
              <a:rPr lang="fr-FR" sz="1400" dirty="0" smtClean="0">
                <a:latin typeface="Arial" panose="020B0604020202020204" pitchFamily="34" charset="0"/>
                <a:cs typeface="Arial" panose="020B0604020202020204" pitchFamily="34" charset="0"/>
              </a:rPr>
              <a:t>Terminer </a:t>
            </a:r>
            <a:r>
              <a:rPr lang="fr-FR" sz="1400" dirty="0">
                <a:latin typeface="Arial" panose="020B0604020202020204" pitchFamily="34" charset="0"/>
                <a:cs typeface="Arial" panose="020B0604020202020204" pitchFamily="34" charset="0"/>
              </a:rPr>
              <a:t>en posant les mains sans appuyer sur les yeux ouverts, les fermer, rester quelques instants ainsi</a:t>
            </a:r>
            <a:r>
              <a:rPr lang="fr-FR" sz="1400" dirty="0" smtClean="0">
                <a:latin typeface="Arial" panose="020B0604020202020204" pitchFamily="34" charset="0"/>
                <a:cs typeface="Arial" panose="020B0604020202020204" pitchFamily="34" charset="0"/>
              </a:rPr>
              <a:t>.</a:t>
            </a:r>
          </a:p>
          <a:p>
            <a:pPr marL="285750" indent="-285750">
              <a:buFontTx/>
              <a:buChar char="-"/>
            </a:pPr>
            <a:endParaRPr lang="fr-FR" sz="1400" dirty="0" smtClean="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3" name="Rectangle 2"/>
          <p:cNvSpPr/>
          <p:nvPr/>
        </p:nvSpPr>
        <p:spPr>
          <a:xfrm>
            <a:off x="377952" y="4582835"/>
            <a:ext cx="8656320" cy="2031325"/>
          </a:xfrm>
          <a:prstGeom prst="rect">
            <a:avLst/>
          </a:prstGeom>
        </p:spPr>
        <p:txBody>
          <a:bodyPr wrap="square">
            <a:spAutoFit/>
          </a:bodyPr>
          <a:lstStyle/>
          <a:p>
            <a:r>
              <a:rPr lang="fr-FR" sz="1400" b="1" dirty="0" smtClean="0">
                <a:latin typeface="Arial" panose="020B0604020202020204" pitchFamily="34" charset="0"/>
                <a:cs typeface="Arial" panose="020B0604020202020204" pitchFamily="34" charset="0"/>
              </a:rPr>
              <a:t>G) </a:t>
            </a:r>
            <a:r>
              <a:rPr lang="fr-FR" sz="1400" b="1" dirty="0">
                <a:latin typeface="Arial" panose="020B0604020202020204" pitchFamily="34" charset="0"/>
                <a:cs typeface="Arial" panose="020B0604020202020204" pitchFamily="34" charset="0"/>
              </a:rPr>
              <a:t>Le masque :</a:t>
            </a:r>
          </a:p>
          <a:p>
            <a:r>
              <a:rPr lang="fr-FR" sz="1400" dirty="0">
                <a:latin typeface="Arial" panose="020B0604020202020204" pitchFamily="34" charset="0"/>
                <a:cs typeface="Arial" panose="020B0604020202020204" pitchFamily="34" charset="0"/>
              </a:rPr>
              <a:t>Intérêt : détend les muscles du visage</a:t>
            </a:r>
          </a:p>
          <a:p>
            <a:r>
              <a:rPr lang="fr-FR" sz="1400" u="sng" dirty="0">
                <a:latin typeface="Arial" panose="020B0604020202020204" pitchFamily="34" charset="0"/>
                <a:cs typeface="Arial" panose="020B0604020202020204" pitchFamily="34" charset="0"/>
              </a:rPr>
              <a:t>Déroulement</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Ouvrir </a:t>
            </a:r>
            <a:r>
              <a:rPr lang="fr-FR" sz="1400" dirty="0">
                <a:latin typeface="Arial" panose="020B0604020202020204" pitchFamily="34" charset="0"/>
                <a:cs typeface="Arial" panose="020B0604020202020204" pitchFamily="34" charset="0"/>
              </a:rPr>
              <a:t>la bouche lentement ; la refermer (cela peut provoquer des bâillements).</a:t>
            </a:r>
          </a:p>
          <a:p>
            <a:r>
              <a:rPr lang="fr-FR" sz="1400" dirty="0">
                <a:latin typeface="Arial" panose="020B0604020202020204" pitchFamily="34" charset="0"/>
                <a:cs typeface="Arial" panose="020B0604020202020204" pitchFamily="34" charset="0"/>
              </a:rPr>
              <a:t>Sourire en serrant les dents, relâcher, plusieurs fois.</a:t>
            </a:r>
          </a:p>
          <a:p>
            <a:r>
              <a:rPr lang="fr-FR" sz="1400" dirty="0">
                <a:latin typeface="Arial" panose="020B0604020202020204" pitchFamily="34" charset="0"/>
                <a:cs typeface="Arial" panose="020B0604020202020204" pitchFamily="34" charset="0"/>
              </a:rPr>
              <a:t>Remonter les commissures des lèvres, le plus haut possible (les yeux sont presque fermés), relâcher,</a:t>
            </a:r>
          </a:p>
          <a:p>
            <a:r>
              <a:rPr lang="fr-FR" sz="1400" dirty="0">
                <a:latin typeface="Arial" panose="020B0604020202020204" pitchFamily="34" charset="0"/>
                <a:cs typeface="Arial" panose="020B0604020202020204" pitchFamily="34" charset="0"/>
              </a:rPr>
              <a:t>plusieurs fois.</a:t>
            </a:r>
          </a:p>
          <a:p>
            <a:r>
              <a:rPr lang="fr-FR" sz="1400" dirty="0">
                <a:latin typeface="Arial" panose="020B0604020202020204" pitchFamily="34" charset="0"/>
                <a:cs typeface="Arial" panose="020B0604020202020204" pitchFamily="34" charset="0"/>
              </a:rPr>
              <a:t>A l’inverse faire la moue, les commissures des lèvres sont tombantes ; plusieurs fois.</a:t>
            </a:r>
          </a:p>
          <a:p>
            <a:r>
              <a:rPr lang="fr-FR" sz="1400" dirty="0">
                <a:latin typeface="Arial" panose="020B0604020202020204" pitchFamily="34" charset="0"/>
                <a:cs typeface="Arial" panose="020B0604020202020204" pitchFamily="34" charset="0"/>
              </a:rPr>
              <a:t>Ouvrir la bouche en grand rapidement, plusieurs fois</a:t>
            </a:r>
          </a:p>
          <a:p>
            <a:r>
              <a:rPr lang="fr-FR" sz="1400" dirty="0">
                <a:latin typeface="Arial" panose="020B0604020202020204" pitchFamily="34" charset="0"/>
                <a:cs typeface="Arial" panose="020B0604020202020204" pitchFamily="34" charset="0"/>
              </a:rPr>
              <a:t>Détendre son visage en fermant les yeux et en laissant le corps et le visage immobiles.</a:t>
            </a:r>
          </a:p>
        </p:txBody>
      </p:sp>
      <p:pic>
        <p:nvPicPr>
          <p:cNvPr id="4098" name="Picture 2" descr="Pitre, Cirque, Amusement, Clown, Cahier De Colori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6272" y="1723865"/>
            <a:ext cx="775060" cy="82426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a:xfrm>
            <a:off x="2770909" y="6555957"/>
            <a:ext cx="4959075" cy="302043"/>
          </a:xfrm>
        </p:spPr>
        <p:txBody>
          <a:bodyPr/>
          <a:lstStyle/>
          <a:p>
            <a:r>
              <a:rPr lang="fr-FR" smtClean="0"/>
              <a:t>Sabine TESSIER , IEN  - continuité pédagogique  DSDEN37- Mars 2020</a:t>
            </a:r>
            <a:endParaRPr lang="fr-FR"/>
          </a:p>
        </p:txBody>
      </p:sp>
    </p:spTree>
    <p:extLst>
      <p:ext uri="{BB962C8B-B14F-4D97-AF65-F5344CB8AC3E}">
        <p14:creationId xmlns:p14="http://schemas.microsoft.com/office/powerpoint/2010/main" val="232969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912" y="518351"/>
            <a:ext cx="8241792" cy="2893100"/>
          </a:xfrm>
          <a:prstGeom prst="rect">
            <a:avLst/>
          </a:prstGeom>
        </p:spPr>
        <p:txBody>
          <a:bodyPr wrap="square">
            <a:spAutoFit/>
          </a:bodyPr>
          <a:lstStyle/>
          <a:p>
            <a:r>
              <a:rPr lang="fr-FR" sz="1400" b="1" dirty="0" smtClean="0">
                <a:latin typeface="Arial" panose="020B0604020202020204" pitchFamily="34" charset="0"/>
                <a:cs typeface="Arial" panose="020B0604020202020204" pitchFamily="34" charset="0"/>
              </a:rPr>
              <a:t>I )  </a:t>
            </a:r>
            <a:r>
              <a:rPr lang="fr-FR" sz="1400" b="1" dirty="0">
                <a:latin typeface="Arial" panose="020B0604020202020204" pitchFamily="34" charset="0"/>
                <a:cs typeface="Arial" panose="020B0604020202020204" pitchFamily="34" charset="0"/>
              </a:rPr>
              <a:t>La fourmi </a:t>
            </a:r>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Intérêt : décontraction des mains , des bras</a:t>
            </a:r>
          </a:p>
          <a:p>
            <a:r>
              <a:rPr lang="fr-FR" sz="1400" u="sng" dirty="0">
                <a:latin typeface="Arial" panose="020B0604020202020204" pitchFamily="34" charset="0"/>
                <a:cs typeface="Arial" panose="020B0604020202020204" pitchFamily="34" charset="0"/>
              </a:rPr>
              <a:t>Déroulement :</a:t>
            </a:r>
          </a:p>
          <a:p>
            <a:r>
              <a:rPr lang="fr-FR" sz="1400" dirty="0">
                <a:latin typeface="Arial" panose="020B0604020202020204" pitchFamily="34" charset="0"/>
                <a:cs typeface="Arial" panose="020B0604020202020204" pitchFamily="34" charset="0"/>
              </a:rPr>
              <a:t>debout, les bras le long du corps</a:t>
            </a:r>
          </a:p>
          <a:p>
            <a:r>
              <a:rPr lang="fr-FR" sz="1400" dirty="0">
                <a:latin typeface="Arial" panose="020B0604020202020204" pitchFamily="34" charset="0"/>
                <a:cs typeface="Arial" panose="020B0604020202020204" pitchFamily="34" charset="0"/>
              </a:rPr>
              <a:t>Toucher avec une main son épaule, son coude, son poignet, les pliures des doigts, le bout des doigts </a:t>
            </a:r>
            <a:r>
              <a:rPr lang="fr-FR" sz="1400" dirty="0" smtClean="0">
                <a:latin typeface="Arial" panose="020B0604020202020204" pitchFamily="34" charset="0"/>
                <a:cs typeface="Arial" panose="020B0604020202020204" pitchFamily="34" charset="0"/>
              </a:rPr>
              <a:t>de même </a:t>
            </a:r>
            <a:r>
              <a:rPr lang="fr-FR" sz="1400" dirty="0">
                <a:latin typeface="Arial" panose="020B0604020202020204" pitchFamily="34" charset="0"/>
                <a:cs typeface="Arial" panose="020B0604020202020204" pitchFamily="34" charset="0"/>
              </a:rPr>
              <a:t>avec l’autre main</a:t>
            </a:r>
          </a:p>
          <a:p>
            <a:r>
              <a:rPr lang="fr-FR" sz="1400" dirty="0">
                <a:latin typeface="Arial" panose="020B0604020202020204" pitchFamily="34" charset="0"/>
                <a:cs typeface="Arial" panose="020B0604020202020204" pitchFamily="34" charset="0"/>
              </a:rPr>
              <a:t>Les bras le long du corps, fermer les yeux et imaginer qu’une fourmi partant de l’épaule descend</a:t>
            </a:r>
          </a:p>
          <a:p>
            <a:r>
              <a:rPr lang="fr-FR" sz="1400" dirty="0">
                <a:latin typeface="Arial" panose="020B0604020202020204" pitchFamily="34" charset="0"/>
                <a:cs typeface="Arial" panose="020B0604020202020204" pitchFamily="34" charset="0"/>
              </a:rPr>
              <a:t>doucement jusqu’au bout des doigts. Inversement la fourmi part du bout des doigts et remonte jusqu’à</a:t>
            </a:r>
          </a:p>
          <a:p>
            <a:r>
              <a:rPr lang="fr-FR" sz="1400" dirty="0">
                <a:latin typeface="Arial" panose="020B0604020202020204" pitchFamily="34" charset="0"/>
                <a:cs typeface="Arial" panose="020B0604020202020204" pitchFamily="34" charset="0"/>
              </a:rPr>
              <a:t>l’épaule, ouvrir les yeux (dire : « je la sens sur mon épaule, elle descend, descend, je la sens sur mon coude</a:t>
            </a:r>
            <a:r>
              <a:rPr lang="fr-FR" sz="1400" dirty="0" smtClean="0">
                <a:latin typeface="Arial" panose="020B0604020202020204" pitchFamily="34" charset="0"/>
                <a:cs typeface="Arial" panose="020B0604020202020204" pitchFamily="34" charset="0"/>
              </a:rPr>
              <a:t>, elle </a:t>
            </a:r>
            <a:r>
              <a:rPr lang="fr-FR" sz="1400" dirty="0">
                <a:latin typeface="Arial" panose="020B0604020202020204" pitchFamily="34" charset="0"/>
                <a:cs typeface="Arial" panose="020B0604020202020204" pitchFamily="34" charset="0"/>
              </a:rPr>
              <a:t>descend...</a:t>
            </a:r>
          </a:p>
          <a:p>
            <a:r>
              <a:rPr lang="fr-FR" sz="1400" dirty="0">
                <a:latin typeface="Arial" panose="020B0604020202020204" pitchFamily="34" charset="0"/>
                <a:cs typeface="Arial" panose="020B0604020202020204" pitchFamily="34" charset="0"/>
              </a:rPr>
              <a:t>Balancer les 2 bras ensemble sur le côté de droite à gauche plusieurs fois. De même d’avant en arrière</a:t>
            </a:r>
          </a:p>
          <a:p>
            <a:r>
              <a:rPr lang="fr-FR" sz="1400" dirty="0">
                <a:latin typeface="Arial" panose="020B0604020202020204" pitchFamily="34" charset="0"/>
                <a:cs typeface="Arial" panose="020B0604020202020204" pitchFamily="34" charset="0"/>
              </a:rPr>
              <a:t>Les bras pendants, les fourmis sont au bout des doigts, on veut les faire tomber.</a:t>
            </a:r>
          </a:p>
        </p:txBody>
      </p:sp>
      <p:sp>
        <p:nvSpPr>
          <p:cNvPr id="4" name="Rectangle 3"/>
          <p:cNvSpPr/>
          <p:nvPr/>
        </p:nvSpPr>
        <p:spPr>
          <a:xfrm>
            <a:off x="438912" y="3411451"/>
            <a:ext cx="8241792" cy="2462213"/>
          </a:xfrm>
          <a:prstGeom prst="rect">
            <a:avLst/>
          </a:prstGeom>
        </p:spPr>
        <p:txBody>
          <a:bodyPr wrap="square">
            <a:spAutoFit/>
          </a:bodyPr>
          <a:lstStyle/>
          <a:p>
            <a:r>
              <a:rPr lang="fr-FR" sz="1400" b="1" dirty="0" smtClean="0">
                <a:latin typeface="Arial" panose="020B0604020202020204" pitchFamily="34" charset="0"/>
                <a:cs typeface="Arial" panose="020B0604020202020204" pitchFamily="34" charset="0"/>
              </a:rPr>
              <a:t>J) </a:t>
            </a:r>
            <a:r>
              <a:rPr lang="fr-FR" sz="1400" b="1" dirty="0">
                <a:latin typeface="Arial" panose="020B0604020202020204" pitchFamily="34" charset="0"/>
                <a:cs typeface="Arial" panose="020B0604020202020204" pitchFamily="34" charset="0"/>
              </a:rPr>
              <a:t>La boule :</a:t>
            </a:r>
          </a:p>
          <a:p>
            <a:r>
              <a:rPr lang="fr-FR" sz="1400" dirty="0">
                <a:latin typeface="Arial" panose="020B0604020202020204" pitchFamily="34" charset="0"/>
                <a:cs typeface="Arial" panose="020B0604020202020204" pitchFamily="34" charset="0"/>
              </a:rPr>
              <a:t>Intérêt : assouplit main et poignet. Apporte au corps une détente générale.</a:t>
            </a:r>
          </a:p>
          <a:p>
            <a:r>
              <a:rPr lang="fr-FR" sz="1400" u="sng" dirty="0">
                <a:latin typeface="Arial" panose="020B0604020202020204" pitchFamily="34" charset="0"/>
                <a:cs typeface="Arial" panose="020B0604020202020204" pitchFamily="34" charset="0"/>
              </a:rPr>
              <a:t>Déroulement</a:t>
            </a:r>
            <a:r>
              <a:rPr lang="fr-FR" sz="1400" dirty="0">
                <a:latin typeface="Arial" panose="020B0604020202020204" pitchFamily="34" charset="0"/>
                <a:cs typeface="Arial" panose="020B0604020202020204" pitchFamily="34" charset="0"/>
              </a:rPr>
              <a:t> : Avec une clémentine (ou balle de tennis)</a:t>
            </a:r>
          </a:p>
          <a:p>
            <a:r>
              <a:rPr lang="fr-FR" sz="1400" dirty="0">
                <a:latin typeface="Arial" panose="020B0604020202020204" pitchFamily="34" charset="0"/>
                <a:cs typeface="Arial" panose="020B0604020202020204" pitchFamily="34" charset="0"/>
              </a:rPr>
              <a:t>La malaxer vigoureusement.</a:t>
            </a:r>
          </a:p>
          <a:p>
            <a:r>
              <a:rPr lang="fr-FR" sz="1400" dirty="0">
                <a:latin typeface="Arial" panose="020B0604020202020204" pitchFamily="34" charset="0"/>
                <a:cs typeface="Arial" panose="020B0604020202020204" pitchFamily="34" charset="0"/>
              </a:rPr>
              <a:t>La prendre entre les 2 mains et la faire tourner avec la paume droite dans un sens puis dans l’autre, puis avec l’autre paume.</a:t>
            </a:r>
          </a:p>
          <a:p>
            <a:r>
              <a:rPr lang="fr-FR" sz="1400" dirty="0">
                <a:latin typeface="Arial" panose="020B0604020202020204" pitchFamily="34" charset="0"/>
                <a:cs typeface="Arial" panose="020B0604020202020204" pitchFamily="34" charset="0"/>
              </a:rPr>
              <a:t>La poser sur le sol ou sur la table, la faire tourner dans un sens puis dans l’autre puis avec l’autre paume.</a:t>
            </a:r>
          </a:p>
          <a:p>
            <a:r>
              <a:rPr lang="fr-FR" sz="1400" dirty="0">
                <a:latin typeface="Arial" panose="020B0604020202020204" pitchFamily="34" charset="0"/>
                <a:cs typeface="Arial" panose="020B0604020202020204" pitchFamily="34" charset="0"/>
              </a:rPr>
              <a:t>Prendre une 2</a:t>
            </a:r>
            <a:r>
              <a:rPr lang="fr-FR" sz="1400" baseline="30000" dirty="0">
                <a:latin typeface="Arial" panose="020B0604020202020204" pitchFamily="34" charset="0"/>
                <a:cs typeface="Arial" panose="020B0604020202020204" pitchFamily="34" charset="0"/>
              </a:rPr>
              <a:t>ème</a:t>
            </a:r>
            <a:r>
              <a:rPr lang="fr-FR" sz="1400" dirty="0">
                <a:latin typeface="Arial" panose="020B0604020202020204" pitchFamily="34" charset="0"/>
                <a:cs typeface="Arial" panose="020B0604020202020204" pitchFamily="34" charset="0"/>
              </a:rPr>
              <a:t> boule, faire l’exercice avec les 2 mains : les deux mains tournent dans le même sens, à droite à gauche, puis en sens contraire</a:t>
            </a:r>
          </a:p>
          <a:p>
            <a:r>
              <a:rPr lang="fr-FR" sz="1400" dirty="0">
                <a:latin typeface="Arial" panose="020B0604020202020204" pitchFamily="34" charset="0"/>
                <a:cs typeface="Arial" panose="020B0604020202020204" pitchFamily="34" charset="0"/>
              </a:rPr>
              <a:t>Terminer en posant les 2 mains détendues sur chaque boule</a:t>
            </a:r>
            <a:endParaRPr lang="fr-FR" sz="1400" dirty="0"/>
          </a:p>
        </p:txBody>
      </p:sp>
      <p:sp>
        <p:nvSpPr>
          <p:cNvPr id="2" name="Espace réservé du pied de page 1"/>
          <p:cNvSpPr>
            <a:spLocks noGrp="1"/>
          </p:cNvSpPr>
          <p:nvPr>
            <p:ph type="ftr" sz="quarter" idx="11"/>
          </p:nvPr>
        </p:nvSpPr>
        <p:spPr>
          <a:xfrm>
            <a:off x="1579418" y="6374824"/>
            <a:ext cx="5902614" cy="330776"/>
          </a:xfrm>
        </p:spPr>
        <p:txBody>
          <a:bodyPr/>
          <a:lstStyle/>
          <a:p>
            <a:r>
              <a:rPr lang="fr-FR" dirty="0" smtClean="0"/>
              <a:t>Sabine TESSIER , IEN mission maternelle   - continuité pédagogique  DSDEN37- Mars 2020</a:t>
            </a:r>
            <a:endParaRPr lang="fr-FR" dirty="0"/>
          </a:p>
        </p:txBody>
      </p:sp>
    </p:spTree>
    <p:extLst>
      <p:ext uri="{BB962C8B-B14F-4D97-AF65-F5344CB8AC3E}">
        <p14:creationId xmlns:p14="http://schemas.microsoft.com/office/powerpoint/2010/main" val="34622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2" y="155984"/>
            <a:ext cx="8412480" cy="5693866"/>
          </a:xfrm>
          <a:prstGeom prst="rect">
            <a:avLst/>
          </a:prstGeom>
        </p:spPr>
        <p:txBody>
          <a:bodyPr wrap="square">
            <a:spAutoFit/>
          </a:bodyPr>
          <a:lstStyle/>
          <a:p>
            <a:r>
              <a:rPr lang="fr-FR" sz="1400" b="1" dirty="0" smtClean="0">
                <a:latin typeface="Arial" panose="020B0604020202020204" pitchFamily="34" charset="0"/>
                <a:cs typeface="Arial" panose="020B0604020202020204" pitchFamily="34" charset="0"/>
              </a:rPr>
              <a:t>K) </a:t>
            </a:r>
            <a:r>
              <a:rPr lang="fr-FR" sz="1400" b="1" dirty="0">
                <a:latin typeface="Arial" panose="020B0604020202020204" pitchFamily="34" charset="0"/>
                <a:cs typeface="Arial" panose="020B0604020202020204" pitchFamily="34" charset="0"/>
              </a:rPr>
              <a:t>Le chef indien :</a:t>
            </a:r>
          </a:p>
          <a:p>
            <a:r>
              <a:rPr lang="fr-FR" sz="1400" dirty="0">
                <a:latin typeface="Arial" panose="020B0604020202020204" pitchFamily="34" charset="0"/>
                <a:cs typeface="Arial" panose="020B0604020202020204" pitchFamily="34" charset="0"/>
              </a:rPr>
              <a:t>Intérêt : dynamise, fortifie les jambes , permet une bonne tenue du dos .</a:t>
            </a:r>
          </a:p>
          <a:p>
            <a:r>
              <a:rPr lang="fr-FR" sz="1400" u="sng" dirty="0">
                <a:latin typeface="Arial" panose="020B0604020202020204" pitchFamily="34" charset="0"/>
                <a:cs typeface="Arial" panose="020B0604020202020204" pitchFamily="34" charset="0"/>
              </a:rPr>
              <a:t>Déroulement</a:t>
            </a:r>
            <a:r>
              <a:rPr lang="fr-FR" sz="1400" dirty="0">
                <a:latin typeface="Arial" panose="020B0604020202020204" pitchFamily="34" charset="0"/>
                <a:cs typeface="Arial" panose="020B0604020202020204" pitchFamily="34" charset="0"/>
              </a:rPr>
              <a:t> :</a:t>
            </a:r>
          </a:p>
          <a:p>
            <a:r>
              <a:rPr lang="fr-FR" sz="1400" dirty="0">
                <a:latin typeface="Arial" panose="020B0604020202020204" pitchFamily="34" charset="0"/>
                <a:cs typeface="Arial" panose="020B0604020202020204" pitchFamily="34" charset="0"/>
              </a:rPr>
              <a:t>Assis par terre, le dos bien droit, les jambes allongées.</a:t>
            </a:r>
          </a:p>
          <a:p>
            <a:r>
              <a:rPr lang="fr-FR" sz="1400" dirty="0">
                <a:latin typeface="Arial" panose="020B0604020202020204" pitchFamily="34" charset="0"/>
                <a:cs typeface="Arial" panose="020B0604020202020204" pitchFamily="34" charset="0"/>
              </a:rPr>
              <a:t>Plier les genoux en les faisant partir sur le côté et placer les plantes de pieds l’une contre l’autre.</a:t>
            </a:r>
          </a:p>
          <a:p>
            <a:r>
              <a:rPr lang="fr-FR" sz="1400" dirty="0">
                <a:latin typeface="Arial" panose="020B0604020202020204" pitchFamily="34" charset="0"/>
                <a:cs typeface="Arial" panose="020B0604020202020204" pitchFamily="34" charset="0"/>
              </a:rPr>
              <a:t>Tenir les orteils avec les mains, ramener les pieds le plus près possible du corps</a:t>
            </a:r>
          </a:p>
          <a:p>
            <a:r>
              <a:rPr lang="fr-FR" sz="1400" dirty="0">
                <a:latin typeface="Arial" panose="020B0604020202020204" pitchFamily="34" charset="0"/>
                <a:cs typeface="Arial" panose="020B0604020202020204" pitchFamily="34" charset="0"/>
              </a:rPr>
              <a:t>Ecarter les cuisses, essayer d’appuyer les genoux sur le sol</a:t>
            </a:r>
          </a:p>
          <a:p>
            <a:r>
              <a:rPr lang="fr-FR" sz="1400" dirty="0">
                <a:latin typeface="Arial" panose="020B0604020202020204" pitchFamily="34" charset="0"/>
                <a:cs typeface="Arial" panose="020B0604020202020204" pitchFamily="34" charset="0"/>
              </a:rPr>
              <a:t>Rester ainsi quelques secondes, le dos bien droit</a:t>
            </a:r>
          </a:p>
          <a:p>
            <a:r>
              <a:rPr lang="fr-FR" sz="1400" dirty="0">
                <a:latin typeface="Arial" panose="020B0604020202020204" pitchFamily="34" charset="0"/>
                <a:cs typeface="Arial" panose="020B0604020202020204" pitchFamily="34" charset="0"/>
              </a:rPr>
              <a:t>Allonger les jambes les détendre. Recommencer 2 ou 3 fois</a:t>
            </a:r>
            <a:r>
              <a:rPr lang="fr-FR" sz="1400" dirty="0" smtClean="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b="1" dirty="0" smtClean="0">
                <a:latin typeface="Arial" panose="020B0604020202020204" pitchFamily="34" charset="0"/>
                <a:cs typeface="Arial" panose="020B0604020202020204" pitchFamily="34" charset="0"/>
              </a:rPr>
              <a:t>L) </a:t>
            </a:r>
            <a:r>
              <a:rPr lang="fr-FR" sz="1400" b="1" dirty="0">
                <a:latin typeface="Arial" panose="020B0604020202020204" pitchFamily="34" charset="0"/>
                <a:cs typeface="Arial" panose="020B0604020202020204" pitchFamily="34" charset="0"/>
              </a:rPr>
              <a:t>Mes pieds </a:t>
            </a:r>
            <a:r>
              <a:rPr lang="fr-FR" sz="1400" b="1" dirty="0" smtClean="0">
                <a:latin typeface="Arial" panose="020B0604020202020204" pitchFamily="34" charset="0"/>
                <a:cs typeface="Arial" panose="020B0604020202020204" pitchFamily="34" charset="0"/>
              </a:rPr>
              <a:t>: (à partir de 5 ans)</a:t>
            </a:r>
            <a:endParaRPr lang="fr-FR" sz="1400" b="1"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Intérêt : calme en faisant porter l’attention sur une partie du corps. Il fait prendre conscience de toutes </a:t>
            </a:r>
            <a:r>
              <a:rPr lang="fr-FR" sz="1400" dirty="0" smtClean="0">
                <a:latin typeface="Arial" panose="020B0604020202020204" pitchFamily="34" charset="0"/>
                <a:cs typeface="Arial" panose="020B0604020202020204" pitchFamily="34" charset="0"/>
              </a:rPr>
              <a:t>les parties </a:t>
            </a:r>
            <a:r>
              <a:rPr lang="fr-FR" sz="1400" dirty="0">
                <a:latin typeface="Arial" panose="020B0604020202020204" pitchFamily="34" charset="0"/>
                <a:cs typeface="Arial" panose="020B0604020202020204" pitchFamily="34" charset="0"/>
              </a:rPr>
              <a:t>de ses pieds.</a:t>
            </a:r>
          </a:p>
          <a:p>
            <a:r>
              <a:rPr lang="fr-FR" sz="1400" u="sng" dirty="0">
                <a:latin typeface="Arial" panose="020B0604020202020204" pitchFamily="34" charset="0"/>
                <a:cs typeface="Arial" panose="020B0604020202020204" pitchFamily="34" charset="0"/>
              </a:rPr>
              <a:t>Déroulement</a:t>
            </a:r>
            <a:r>
              <a:rPr lang="fr-FR" sz="1400" dirty="0">
                <a:latin typeface="Arial" panose="020B0604020202020204" pitchFamily="34" charset="0"/>
                <a:cs typeface="Arial" panose="020B0604020202020204" pitchFamily="34" charset="0"/>
              </a:rPr>
              <a:t> : assis sur une chaise, poser les pieds à plat sur le sol</a:t>
            </a:r>
          </a:p>
          <a:p>
            <a:r>
              <a:rPr lang="fr-FR" sz="1400" dirty="0">
                <a:latin typeface="Arial" panose="020B0604020202020204" pitchFamily="34" charset="0"/>
                <a:cs typeface="Arial" panose="020B0604020202020204" pitchFamily="34" charset="0"/>
              </a:rPr>
              <a:t>Appuyer le talon, puis la plante, puis les orteils et relâcher progressivement la pression en commençant </a:t>
            </a:r>
            <a:r>
              <a:rPr lang="fr-FR" sz="1400" dirty="0" smtClean="0">
                <a:latin typeface="Arial" panose="020B0604020202020204" pitchFamily="34" charset="0"/>
                <a:cs typeface="Arial" panose="020B0604020202020204" pitchFamily="34" charset="0"/>
              </a:rPr>
              <a:t>par les </a:t>
            </a:r>
            <a:r>
              <a:rPr lang="fr-FR" sz="1400" dirty="0">
                <a:latin typeface="Arial" panose="020B0604020202020204" pitchFamily="34" charset="0"/>
                <a:cs typeface="Arial" panose="020B0604020202020204" pitchFamily="34" charset="0"/>
              </a:rPr>
              <a:t>orteils (3 fois).</a:t>
            </a:r>
          </a:p>
          <a:p>
            <a:r>
              <a:rPr lang="fr-FR" sz="1400" dirty="0">
                <a:latin typeface="Arial" panose="020B0604020202020204" pitchFamily="34" charset="0"/>
                <a:cs typeface="Arial" panose="020B0604020202020204" pitchFamily="34" charset="0"/>
              </a:rPr>
              <a:t>Soulever les pieds du sol, les secouer rapidement, leur faire faire un mouvement de rotation (plusieurs</a:t>
            </a:r>
          </a:p>
          <a:p>
            <a:r>
              <a:rPr lang="fr-FR" sz="1400" dirty="0">
                <a:latin typeface="Arial" panose="020B0604020202020204" pitchFamily="34" charset="0"/>
                <a:cs typeface="Arial" panose="020B0604020202020204" pitchFamily="34" charset="0"/>
              </a:rPr>
              <a:t>fois)</a:t>
            </a:r>
          </a:p>
          <a:p>
            <a:r>
              <a:rPr lang="fr-FR" sz="1400" dirty="0">
                <a:latin typeface="Arial" panose="020B0604020202020204" pitchFamily="34" charset="0"/>
                <a:cs typeface="Arial" panose="020B0604020202020204" pitchFamily="34" charset="0"/>
              </a:rPr>
              <a:t>Assis par terre, jambes allongées, attraper les orteils : main droite attrape tous les orteils du pied gauche </a:t>
            </a:r>
            <a:r>
              <a:rPr lang="fr-FR" sz="1400" dirty="0" smtClean="0">
                <a:latin typeface="Arial" panose="020B0604020202020204" pitchFamily="34" charset="0"/>
                <a:cs typeface="Arial" panose="020B0604020202020204" pitchFamily="34" charset="0"/>
              </a:rPr>
              <a:t>et les </a:t>
            </a:r>
            <a:r>
              <a:rPr lang="fr-FR" sz="1400" dirty="0">
                <a:latin typeface="Arial" panose="020B0604020202020204" pitchFamily="34" charset="0"/>
                <a:cs typeface="Arial" panose="020B0604020202020204" pitchFamily="34" charset="0"/>
              </a:rPr>
              <a:t>tirer vers soi.</a:t>
            </a:r>
          </a:p>
          <a:p>
            <a:r>
              <a:rPr lang="fr-FR" sz="1400" dirty="0">
                <a:latin typeface="Arial" panose="020B0604020202020204" pitchFamily="34" charset="0"/>
                <a:cs typeface="Arial" panose="020B0604020202020204" pitchFamily="34" charset="0"/>
              </a:rPr>
              <a:t>Faire la même chose avec l’autre pied</a:t>
            </a:r>
          </a:p>
          <a:p>
            <a:r>
              <a:rPr lang="fr-FR" sz="1400" dirty="0">
                <a:latin typeface="Arial" panose="020B0604020202020204" pitchFamily="34" charset="0"/>
                <a:cs typeface="Arial" panose="020B0604020202020204" pitchFamily="34" charset="0"/>
              </a:rPr>
              <a:t>Prendre les orteils les uns après les autres et les tirer à soi de la même manière.</a:t>
            </a:r>
          </a:p>
          <a:p>
            <a:r>
              <a:rPr lang="fr-FR" sz="1400" dirty="0">
                <a:latin typeface="Arial" panose="020B0604020202020204" pitchFamily="34" charset="0"/>
                <a:cs typeface="Arial" panose="020B0604020202020204" pitchFamily="34" charset="0"/>
              </a:rPr>
              <a:t>Attraper un objet souple (foulard...) avec ses orteils puis relâcher.</a:t>
            </a:r>
          </a:p>
          <a:p>
            <a:r>
              <a:rPr lang="fr-FR" sz="1400" dirty="0">
                <a:latin typeface="Arial" panose="020B0604020202020204" pitchFamily="34" charset="0"/>
                <a:cs typeface="Arial" panose="020B0604020202020204" pitchFamily="34" charset="0"/>
              </a:rPr>
              <a:t>Allongé par terre fermer les yeux, bouger lentement et souplement les doigts de pieds. Rester immobile</a:t>
            </a:r>
          </a:p>
          <a:p>
            <a:r>
              <a:rPr lang="fr-FR" sz="1400" dirty="0">
                <a:latin typeface="Arial" panose="020B0604020202020204" pitchFamily="34" charset="0"/>
                <a:cs typeface="Arial" panose="020B0604020202020204" pitchFamily="34" charset="0"/>
              </a:rPr>
              <a:t>quelques instants.</a:t>
            </a:r>
          </a:p>
        </p:txBody>
      </p:sp>
      <p:sp>
        <p:nvSpPr>
          <p:cNvPr id="3" name="Espace réservé du pied de page 2"/>
          <p:cNvSpPr>
            <a:spLocks noGrp="1"/>
          </p:cNvSpPr>
          <p:nvPr>
            <p:ph type="ftr" sz="quarter" idx="11"/>
          </p:nvPr>
        </p:nvSpPr>
        <p:spPr/>
        <p:txBody>
          <a:bodyPr/>
          <a:lstStyle/>
          <a:p>
            <a:r>
              <a:rPr lang="fr-FR" smtClean="0"/>
              <a:t>Sabine TESSIER , IEN  - continuité pédagogique  DSDEN37- Mars 2020</a:t>
            </a:r>
            <a:endParaRPr lang="fr-FR"/>
          </a:p>
        </p:txBody>
      </p:sp>
    </p:spTree>
    <p:extLst>
      <p:ext uri="{BB962C8B-B14F-4D97-AF65-F5344CB8AC3E}">
        <p14:creationId xmlns:p14="http://schemas.microsoft.com/office/powerpoint/2010/main" val="1510439854"/>
      </p:ext>
    </p:extLst>
  </p:cSld>
  <p:clrMapOvr>
    <a:masterClrMapping/>
  </p:clrMapOvr>
</p:sld>
</file>

<file path=ppt/theme/theme1.xml><?xml version="1.0" encoding="utf-8"?>
<a:theme xmlns:a="http://schemas.openxmlformats.org/drawingml/2006/main" name="Office Theme">
  <a:themeElements>
    <a:clrScheme name="Personnalisé 4">
      <a:dk1>
        <a:sysClr val="windowText" lastClr="000000"/>
      </a:dk1>
      <a:lt1>
        <a:sysClr val="window" lastClr="FFFFFF"/>
      </a:lt1>
      <a:dk2>
        <a:srgbClr val="44546A"/>
      </a:dk2>
      <a:lt2>
        <a:srgbClr val="E7E6E6"/>
      </a:lt2>
      <a:accent1>
        <a:srgbClr val="5AA1D8"/>
      </a:accent1>
      <a:accent2>
        <a:srgbClr val="EE7444"/>
      </a:accent2>
      <a:accent3>
        <a:srgbClr val="855772"/>
      </a:accent3>
      <a:accent4>
        <a:srgbClr val="E96667"/>
      </a:accent4>
      <a:accent5>
        <a:srgbClr val="00A6BE"/>
      </a:accent5>
      <a:accent6>
        <a:srgbClr val="5AB88F"/>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812</TotalTime>
  <Words>1320</Words>
  <Application>Microsoft Office PowerPoint</Application>
  <PresentationFormat>Affichage à l'écran (4:3)</PresentationFormat>
  <Paragraphs>108</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Archive</vt:lpstr>
      <vt:lpstr>Arial</vt:lpstr>
      <vt:lpstr>Calibri</vt:lpstr>
      <vt:lpstr>Calibri Light</vt:lpstr>
      <vt:lpstr>Office Theme</vt:lpstr>
      <vt:lpstr>COMMENT APAISER VOTRE ENFANT ,  EN CLASSE OU A LA MAISON? </vt:lpstr>
      <vt:lpstr>    MOT AUX PARENTS   </vt:lpstr>
      <vt:lpstr>SI VOTRE ENFANT S’ÉNERVE, VOICI ÉGALEMENT DES IDEES POUR RÉGULER SES DÉBORDEMENTS: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Nancy RADY</dc:creator>
  <cp:lastModifiedBy>utilisateur</cp:lastModifiedBy>
  <cp:revision>68</cp:revision>
  <cp:lastPrinted>2020-03-12T13:21:45Z</cp:lastPrinted>
  <dcterms:created xsi:type="dcterms:W3CDTF">2019-08-27T10:23:17Z</dcterms:created>
  <dcterms:modified xsi:type="dcterms:W3CDTF">2020-03-27T10:00:55Z</dcterms:modified>
</cp:coreProperties>
</file>