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7" r:id="rId3"/>
    <p:sldId id="260" r:id="rId4"/>
    <p:sldId id="263" r:id="rId5"/>
    <p:sldId id="270" r:id="rId6"/>
    <p:sldId id="262" r:id="rId7"/>
    <p:sldId id="258" r:id="rId8"/>
    <p:sldId id="268" r:id="rId9"/>
    <p:sldId id="269" r:id="rId10"/>
    <p:sldId id="265" r:id="rId11"/>
    <p:sldId id="26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D40"/>
    <a:srgbClr val="53C396"/>
    <a:srgbClr val="095D8C"/>
    <a:srgbClr val="095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1913-07D8-47BE-B6D7-8181F08588E1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5082-3F46-4DEC-B705-807E43BEC2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52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partir</a:t>
            </a:r>
            <a:r>
              <a:rPr lang="fr-FR" baseline="0" dirty="0" smtClean="0"/>
              <a:t> </a:t>
            </a:r>
            <a:r>
              <a:rPr lang="fr-FR" dirty="0" smtClean="0"/>
              <a:t>de ce matériau fictionnel (albums…), faire émerger la notion de besoin des personnages.</a:t>
            </a:r>
          </a:p>
          <a:p>
            <a:r>
              <a:rPr lang="fr-FR" dirty="0" smtClean="0"/>
              <a:t>Les émotions nous renseignent sur nos besoins.</a:t>
            </a:r>
          </a:p>
          <a:p>
            <a:r>
              <a:rPr lang="fr-FR" dirty="0" smtClean="0"/>
              <a:t>Définition projetée: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besoins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recouvrent l’ensemble de tout ce qui parait être nécessaire à une personne.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sont légitimes, universels, et ne sont ni bons ni mauvais.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besoin désigne une abstraction, ce n’est pas quelque chose que l’on peut faire, ni prendre, ni toucher.</a:t>
            </a:r>
          </a:p>
          <a:p>
            <a:endParaRPr lang="fr-FR" dirty="0" smtClean="0"/>
          </a:p>
          <a:p>
            <a:r>
              <a:rPr lang="fr-FR" dirty="0" smtClean="0"/>
              <a:t>Jeu de cartes</a:t>
            </a:r>
          </a:p>
          <a:p>
            <a:r>
              <a:rPr lang="fr-FR" dirty="0" smtClean="0"/>
              <a:t>Cet outil permet d’identifier certains de nos besoins, d’évaluer dans quelle mesure ceux-ci sont satisfaits… et de</a:t>
            </a:r>
            <a:r>
              <a:rPr lang="fr-FR" baseline="0" dirty="0" smtClean="0"/>
              <a:t> chercher des stratégies pour </a:t>
            </a:r>
            <a:r>
              <a:rPr lang="fr-FR" dirty="0" smtClean="0"/>
              <a:t>nourrir des besoins insatisfaits. </a:t>
            </a:r>
          </a:p>
          <a:p>
            <a:r>
              <a:rPr lang="fr-FR" dirty="0" smtClean="0"/>
              <a:t>Il permet également de garder en tête quels sont les besoins fondamentaux qui nous animent et comment en prendre soin au quotidien</a:t>
            </a:r>
          </a:p>
          <a:p>
            <a:r>
              <a:rPr lang="fr-FR" dirty="0" smtClean="0"/>
              <a:t>(comme une sorte d’outil “préventif” de la violence). </a:t>
            </a:r>
          </a:p>
          <a:p>
            <a:r>
              <a:rPr lang="fr-FR" dirty="0" smtClean="0"/>
              <a:t>C’est un</a:t>
            </a:r>
            <a:r>
              <a:rPr lang="fr-FR" baseline="0" dirty="0" smtClean="0"/>
              <a:t> outil à destination des adultes.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Notre premier besoin est de connaître</a:t>
            </a:r>
            <a:r>
              <a:rPr lang="fr-FR" baseline="0" dirty="0" smtClean="0"/>
              <a:t> nos besoins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quotidien, toute l’année, à partir des émotions exprimées par les élèves, les aider à clarifier leurs propres besoins (et notamment ceux insatisfaits )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  <a:p>
            <a:r>
              <a:rPr lang="fr-FR" dirty="0" smtClean="0"/>
              <a:t>Pour nous y aider : </a:t>
            </a:r>
          </a:p>
          <a:p>
            <a:r>
              <a:rPr lang="fr-FR" dirty="0" smtClean="0"/>
              <a:t>La </a:t>
            </a:r>
            <a:r>
              <a:rPr lang="fr-FR" b="1" dirty="0" smtClean="0"/>
              <a:t>communication non violente</a:t>
            </a:r>
            <a:r>
              <a:rPr lang="fr-FR" dirty="0" smtClean="0"/>
              <a:t> (CNV) est un processus élaboré par Marshall </a:t>
            </a:r>
            <a:r>
              <a:rPr lang="fr-FR" dirty="0" err="1" smtClean="0"/>
              <a:t>B.Rosenberg</a:t>
            </a:r>
            <a:r>
              <a:rPr lang="fr-FR" dirty="0" smtClean="0"/>
              <a:t> dans les années 1970 . </a:t>
            </a:r>
          </a:p>
          <a:p>
            <a:r>
              <a:rPr lang="fr-FR" dirty="0" smtClean="0"/>
              <a:t>Il</a:t>
            </a:r>
            <a:r>
              <a:rPr lang="fr-FR" baseline="0" dirty="0" smtClean="0"/>
              <a:t> est fondé sur la prise de conscience de ce qui facilite ou entrave la communication.</a:t>
            </a:r>
          </a:p>
          <a:p>
            <a:r>
              <a:rPr lang="fr-FR" dirty="0" smtClean="0"/>
              <a:t>L’empathie est au cœur de la CNV</a:t>
            </a:r>
          </a:p>
          <a:p>
            <a:r>
              <a:rPr lang="fr-FR" dirty="0" smtClean="0"/>
              <a:t>L'expression « </a:t>
            </a:r>
            <a:r>
              <a:rPr lang="fr-FR" i="1" dirty="0" smtClean="0"/>
              <a:t>non violente</a:t>
            </a:r>
            <a:r>
              <a:rPr lang="fr-FR" dirty="0" smtClean="0"/>
              <a:t> » est une référence au mouvement de Gandhi et signifie ici le fait de communiquer avec l'autre sans lui nuire.</a:t>
            </a:r>
          </a:p>
          <a:p>
            <a:r>
              <a:rPr lang="fr-FR" dirty="0" smtClean="0"/>
              <a:t>(bibliographie CNV dans les documents joints)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EA578-FA93-421D-B146-F0BDB6D9A3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5899-E0BB-4994-9323-75C49ED0F6B1}" type="datetime1">
              <a:rPr lang="fr-FR" smtClean="0"/>
              <a:t>06/04/2020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54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339-BC7E-4563-B573-137885ECDAF7}" type="datetime1">
              <a:rPr lang="fr-FR" smtClean="0"/>
              <a:t>06/04/2020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16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891C-EA33-49ED-844F-DC4EE5E9A13E}" type="datetime1">
              <a:rPr lang="fr-FR" smtClean="0"/>
              <a:t>06/04/2020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29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4243-DA54-4B55-98C1-673570D9CADD}" type="datetime1">
              <a:rPr lang="fr-FR" smtClean="0"/>
              <a:t>06/04/2020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2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DD9-E5AF-40D0-AD62-19671E1B7DC5}" type="datetime1">
              <a:rPr lang="fr-FR" smtClean="0"/>
              <a:t>06/04/2020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AD34-3C37-4597-9A92-02E3FF3DF438}" type="datetime1">
              <a:rPr lang="fr-FR" smtClean="0"/>
              <a:t>06/04/2020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18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214D-9E8E-4401-9C5F-36DC3FE6F52A}" type="datetime1">
              <a:rPr lang="fr-FR" smtClean="0"/>
              <a:t>06/04/2020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8E5A-60A3-403F-86E2-5B5AC400BBF7}" type="datetime1">
              <a:rPr lang="fr-FR" smtClean="0"/>
              <a:t>06/04/2020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98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64DB-A57C-4446-B13E-E425EA4E2231}" type="datetime1">
              <a:rPr lang="fr-FR" smtClean="0"/>
              <a:t>06/04/2020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8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BCC2-F71C-42A6-A8A0-2E2FB173F246}" type="datetime1">
              <a:rPr lang="fr-FR" smtClean="0"/>
              <a:t>06/04/2020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0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E59-E102-451E-A911-4FF0AB09AD17}" type="datetime1">
              <a:rPr lang="fr-FR" smtClean="0"/>
              <a:t>06/04/2020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00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8A8B-4421-4969-9D91-D838746806EE}" type="datetime1">
              <a:rPr lang="fr-FR" smtClean="0"/>
              <a:t>06/04/2020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Continuité pédaggique - Mission maternelle 37 - Sabine TESSIER, IEN préélémentaire- Mars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69B5-A881-47B7-9A63-1B4C630CC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2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12331"/>
          <a:stretch/>
        </p:blipFill>
        <p:spPr>
          <a:xfrm>
            <a:off x="645285" y="225135"/>
            <a:ext cx="1359005" cy="14776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27764"/>
          <a:stretch/>
        </p:blipFill>
        <p:spPr>
          <a:xfrm>
            <a:off x="3344904" y="4962708"/>
            <a:ext cx="2457349" cy="7742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2" y="163745"/>
            <a:ext cx="1539027" cy="1539027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>
            <a:off x="26486" y="2183943"/>
            <a:ext cx="9145222" cy="1885005"/>
            <a:chOff x="-1223" y="1899903"/>
            <a:chExt cx="9145222" cy="2860211"/>
          </a:xfrm>
        </p:grpSpPr>
        <p:sp>
          <p:nvSpPr>
            <p:cNvPr id="4" name="Rectangle 3"/>
            <p:cNvSpPr/>
            <p:nvPr/>
          </p:nvSpPr>
          <p:spPr>
            <a:xfrm>
              <a:off x="-1223" y="1899903"/>
              <a:ext cx="4636006" cy="2860211"/>
            </a:xfrm>
            <a:prstGeom prst="rect">
              <a:avLst/>
            </a:prstGeom>
            <a:solidFill>
              <a:srgbClr val="095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34782" y="1900708"/>
              <a:ext cx="4509217" cy="2859405"/>
            </a:xfrm>
            <a:prstGeom prst="rect">
              <a:avLst/>
            </a:prstGeom>
            <a:solidFill>
              <a:srgbClr val="8D2D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1619" y="2073098"/>
            <a:ext cx="8218792" cy="2089703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  <a:t>LANGAGES MS/GS</a:t>
            </a:r>
            <a:b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</a:b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  <a:t>MIEUX VIVRE LE CONFINEMENT…</a:t>
            </a:r>
            <a:b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</a:b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  <a:t> ET SI ON EN PARLAIT ? </a:t>
            </a:r>
            <a:b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e" panose="02000506040000020004" pitchFamily="50" charset="0"/>
              </a:rPr>
            </a:b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ve" panose="02000506040000020004" pitchFamily="50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44437" y="6132945"/>
            <a:ext cx="6354618" cy="383060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préélémentaire- Mars 2020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37" y="279529"/>
            <a:ext cx="2514600" cy="18192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7" y="4267470"/>
            <a:ext cx="2466975" cy="18478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0" y="4235617"/>
            <a:ext cx="2340576" cy="18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7" y="996345"/>
            <a:ext cx="2688242" cy="20525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726" y="996344"/>
            <a:ext cx="2685469" cy="20436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87" y="3048876"/>
            <a:ext cx="2688242" cy="2029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829" y="3048876"/>
            <a:ext cx="2677033" cy="20296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726" y="3048875"/>
            <a:ext cx="2696747" cy="2046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693" y="996345"/>
            <a:ext cx="2677032" cy="204397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3393" y="5347855"/>
            <a:ext cx="8485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besoins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recouvrent l’ensemble de tout ce qui parait être nécessaire à une personne.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sont légitimes, universels, et ne sont ni bons ni mauvais. 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besoin désigne une abstraction, ce n’est pas quelque chose que l’on peut faire, ni prendre, ni toucher .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Marshall B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Rosenberg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fondateur de la CNV (Communication Non Violente)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61334" y="5095150"/>
            <a:ext cx="32047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Sources des visuels: blog </a:t>
            </a:r>
            <a:r>
              <a:rPr lang="fr-FR" sz="600" i="1" dirty="0"/>
              <a:t>apprendre à éduquer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885" y="301995"/>
            <a:ext cx="8134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Annexe pour parents : LES BESOINS FONDAMENTAUX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9771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796" y="0"/>
            <a:ext cx="8219786" cy="942109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 une photo ou dessine ce que tu as vu dehors en ce moment. Tu peux envoyer ta production à la classe 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87203"/>
              </p:ext>
            </p:extLst>
          </p:nvPr>
        </p:nvGraphicFramePr>
        <p:xfrm>
          <a:off x="295563" y="812800"/>
          <a:ext cx="8552873" cy="5532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52873">
                  <a:extLst>
                    <a:ext uri="{9D8B030D-6E8A-4147-A177-3AD203B41FA5}">
                      <a16:colId xmlns:a16="http://schemas.microsoft.com/office/drawing/2014/main" val="4023809875"/>
                    </a:ext>
                  </a:extLst>
                </a:gridCol>
              </a:tblGrid>
              <a:tr h="55325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0736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63419" y="6345382"/>
            <a:ext cx="8451272" cy="376094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 - Mars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6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314326" y="215901"/>
            <a:ext cx="8288762" cy="744681"/>
          </a:xfrm>
          <a:prstGeom prst="rect">
            <a:avLst/>
          </a:prstGeom>
          <a:solidFill>
            <a:srgbClr val="8D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5" y="86096"/>
            <a:ext cx="8422916" cy="105921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rchive" panose="02000506040000020004" pitchFamily="50" charset="0"/>
              </a:rPr>
              <a:t>MOT AUX PARENTS</a:t>
            </a:r>
            <a:endParaRPr lang="fr-FR" dirty="0">
              <a:solidFill>
                <a:schemeClr val="bg1"/>
              </a:solidFill>
              <a:latin typeface="Archive" panose="02000506040000020004" pitchFamily="50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00150" y="6349152"/>
            <a:ext cx="6881668" cy="393393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 - Mars 2020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14324" y="1127334"/>
            <a:ext cx="57065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Il est important d’expliquer à votre jeune enfant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avec des mots simples et sans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propos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anxiogènes, ce qu’est le confinement : « 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Tout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le monde doit rester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la maison car un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traîne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l’air en ce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moment et se transmet par des gouttelettes de salive.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Les gens peuvent se le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transmettre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s’ils se touchent, se parlent de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trop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près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ne font pas attention. C’est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cela que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beaucoup portent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masque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et qu’on ne peut pas sortir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dehors,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sauf pour aller acheter de la nourriture ou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aller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chez le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docteur.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n’a pas le droit d’aller à l’école et l’on  doit rester le plus possible à la maison. Pour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plus de précisions, vous pouvez vous référer, page suivante,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-document sur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gestes barrières proposé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l’AGEEM (Association Générale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Enseignants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Ecoles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et classes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Maternelles publiques).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l’occasion, avec curiosité et intérêt, 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de prendre le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temps d’observer de votre balcon ou de votre fenêtre ce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qui se passe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dehors. Echangez sur les ressentis de votre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enfant et questionnez-le.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Que remarques-tu par rapport à d’habitude ? Comment te sens-tu en ce moment ? Est-ce que cela te gêne ? Pourquoi ? De quoi as-tu le plus besoin en ce moment ? Que rêves-tu de  faire quand le confinement sera fini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 etc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. »</a:t>
            </a:r>
          </a:p>
          <a:p>
            <a:pPr algn="just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annexes fournies pourront vous servir de support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Enfin, évitez de parler du nombre de morts, des problèmes dans les hôpitaux ou de la peur de la population. Cela veut dire qu’il vaut  mieux, qu’il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faut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écouter le journal télévisé lorsque votre enfant est couché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98" y="1275115"/>
            <a:ext cx="2931214" cy="4351338"/>
          </a:xfrm>
        </p:spPr>
      </p:pic>
    </p:spTree>
    <p:extLst>
      <p:ext uri="{BB962C8B-B14F-4D97-AF65-F5344CB8AC3E}">
        <p14:creationId xmlns:p14="http://schemas.microsoft.com/office/powerpoint/2010/main" val="269520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29673" y="6345383"/>
            <a:ext cx="7546109" cy="376094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 - Mars 2020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2" y="117187"/>
            <a:ext cx="5347855" cy="60434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12" y="1163782"/>
            <a:ext cx="3539613" cy="21966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69" y="3833091"/>
            <a:ext cx="2039647" cy="20396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353287" y="0"/>
            <a:ext cx="337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Cette affiche peut être expliquée à  un enfant de GS.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97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73892"/>
            <a:ext cx="3916217" cy="120996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peu de lexique…</a:t>
            </a:r>
            <a:endParaRPr lang="fr-FR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199" y="1685352"/>
            <a:ext cx="8783782" cy="4482702"/>
          </a:xfrm>
        </p:spPr>
        <p:txBody>
          <a:bodyPr>
            <a:normAutofit/>
          </a:bodyPr>
          <a:lstStyle/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fonction de l’âge de votre enfant, saisissez l’occasion de lui apprendre des mots ou expressions nouvelles: </a:t>
            </a:r>
            <a:endParaRPr lang="fr-FR" sz="1200" b="1" dirty="0" smtClean="0"/>
          </a:p>
          <a:p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08727" y="6289965"/>
            <a:ext cx="6871855" cy="431512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préélémentaire- Mars 2020</a:t>
            </a:r>
            <a:endParaRPr lang="fr-FR" dirty="0"/>
          </a:p>
        </p:txBody>
      </p:sp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8" y="241718"/>
            <a:ext cx="5375563" cy="1236619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35707"/>
              </p:ext>
            </p:extLst>
          </p:nvPr>
        </p:nvGraphicFramePr>
        <p:xfrm>
          <a:off x="420254" y="1875157"/>
          <a:ext cx="8349672" cy="484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7855">
                  <a:extLst>
                    <a:ext uri="{9D8B030D-6E8A-4147-A177-3AD203B41FA5}">
                      <a16:colId xmlns:a16="http://schemas.microsoft.com/office/drawing/2014/main" val="787291544"/>
                    </a:ext>
                  </a:extLst>
                </a:gridCol>
                <a:gridCol w="2799981">
                  <a:extLst>
                    <a:ext uri="{9D8B030D-6E8A-4147-A177-3AD203B41FA5}">
                      <a16:colId xmlns:a16="http://schemas.microsoft.com/office/drawing/2014/main" val="1350250806"/>
                    </a:ext>
                  </a:extLst>
                </a:gridCol>
                <a:gridCol w="2741836">
                  <a:extLst>
                    <a:ext uri="{9D8B030D-6E8A-4147-A177-3AD203B41FA5}">
                      <a16:colId xmlns:a16="http://schemas.microsoft.com/office/drawing/2014/main" val="3801202229"/>
                    </a:ext>
                  </a:extLst>
                </a:gridCol>
              </a:tblGrid>
              <a:tr h="35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EMOTIONS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COVID19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OBSERVATIONS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290207"/>
                  </a:ext>
                </a:extLst>
              </a:tr>
              <a:tr h="436155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J’ai peur</a:t>
                      </a:r>
                    </a:p>
                    <a:p>
                      <a:pPr algn="ctr"/>
                      <a:r>
                        <a:rPr lang="fr-FR" dirty="0" smtClean="0"/>
                        <a:t>Je m’ennuie</a:t>
                      </a:r>
                    </a:p>
                    <a:p>
                      <a:pPr algn="ctr"/>
                      <a:r>
                        <a:rPr lang="fr-FR" dirty="0" smtClean="0"/>
                        <a:t>Je me sens seul</a:t>
                      </a:r>
                    </a:p>
                    <a:p>
                      <a:pPr algn="ctr"/>
                      <a:r>
                        <a:rPr lang="fr-FR" dirty="0" smtClean="0"/>
                        <a:t>Je suis en colère</a:t>
                      </a:r>
                    </a:p>
                    <a:p>
                      <a:pPr algn="ctr"/>
                      <a:r>
                        <a:rPr lang="fr-FR" dirty="0" smtClean="0"/>
                        <a:t>Je suis fatigué</a:t>
                      </a:r>
                    </a:p>
                    <a:p>
                      <a:pPr algn="ctr"/>
                      <a:r>
                        <a:rPr lang="fr-FR" dirty="0" smtClean="0"/>
                        <a:t>Je suis jaloux</a:t>
                      </a:r>
                    </a:p>
                    <a:p>
                      <a:pPr algn="ctr"/>
                      <a:r>
                        <a:rPr lang="fr-FR" dirty="0" smtClean="0"/>
                        <a:t>Je suis heureux</a:t>
                      </a:r>
                    </a:p>
                    <a:p>
                      <a:pPr algn="ctr"/>
                      <a:r>
                        <a:rPr lang="fr-FR" dirty="0" smtClean="0"/>
                        <a:t>Je suis timide</a:t>
                      </a:r>
                    </a:p>
                    <a:p>
                      <a:pPr algn="ctr"/>
                      <a:r>
                        <a:rPr lang="fr-FR" dirty="0" smtClean="0"/>
                        <a:t>Je suis bavard</a:t>
                      </a:r>
                    </a:p>
                    <a:p>
                      <a:pPr algn="ctr"/>
                      <a:r>
                        <a:rPr lang="fr-FR" dirty="0" smtClean="0"/>
                        <a:t>Je suis fier</a:t>
                      </a:r>
                    </a:p>
                    <a:p>
                      <a:pPr algn="ctr"/>
                      <a:r>
                        <a:rPr lang="fr-FR" dirty="0" smtClean="0"/>
                        <a:t>Je suis triste</a:t>
                      </a:r>
                    </a:p>
                    <a:p>
                      <a:pPr algn="ctr"/>
                      <a:r>
                        <a:rPr lang="fr-FR" dirty="0" smtClean="0"/>
                        <a:t>Je me sens bizarre</a:t>
                      </a:r>
                    </a:p>
                    <a:p>
                      <a:pPr algn="ctr"/>
                      <a:r>
                        <a:rPr lang="fr-FR" dirty="0" smtClean="0"/>
                        <a:t>Je suis calme</a:t>
                      </a:r>
                    </a:p>
                    <a:p>
                      <a:pPr algn="ctr"/>
                      <a:r>
                        <a:rPr lang="fr-FR" dirty="0" smtClean="0"/>
                        <a:t>Je suis énervé</a:t>
                      </a:r>
                    </a:p>
                    <a:p>
                      <a:pPr algn="ctr"/>
                      <a:r>
                        <a:rPr lang="fr-FR" dirty="0" smtClean="0"/>
                        <a:t>J’ai envie de pleurer</a:t>
                      </a:r>
                    </a:p>
                    <a:p>
                      <a:pPr algn="ctr"/>
                      <a:r>
                        <a:rPr lang="fr-FR" dirty="0" smtClean="0"/>
                        <a:t>Je suis ennuyé, embêté…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 confinement </a:t>
                      </a:r>
                    </a:p>
                    <a:p>
                      <a:pPr algn="ctr"/>
                      <a:r>
                        <a:rPr lang="fr-FR" dirty="0" smtClean="0"/>
                        <a:t>un masque</a:t>
                      </a:r>
                    </a:p>
                    <a:p>
                      <a:pPr algn="ctr"/>
                      <a:r>
                        <a:rPr lang="fr-FR" dirty="0" smtClean="0"/>
                        <a:t>une attestation </a:t>
                      </a:r>
                    </a:p>
                    <a:p>
                      <a:pPr algn="ctr"/>
                      <a:r>
                        <a:rPr lang="fr-FR" dirty="0" smtClean="0"/>
                        <a:t>une interdiction</a:t>
                      </a:r>
                    </a:p>
                    <a:p>
                      <a:pPr algn="ctr"/>
                      <a:r>
                        <a:rPr lang="fr-FR" dirty="0" smtClean="0"/>
                        <a:t>une autorisation</a:t>
                      </a:r>
                    </a:p>
                    <a:p>
                      <a:pPr algn="ctr"/>
                      <a:r>
                        <a:rPr lang="fr-FR" dirty="0" smtClean="0"/>
                        <a:t>un virus, un microbe</a:t>
                      </a:r>
                    </a:p>
                    <a:p>
                      <a:pPr algn="ctr"/>
                      <a:r>
                        <a:rPr lang="fr-FR" dirty="0" smtClean="0"/>
                        <a:t>une </a:t>
                      </a:r>
                      <a:r>
                        <a:rPr lang="fr-FR" dirty="0" smtClean="0"/>
                        <a:t>maladie, la toux</a:t>
                      </a:r>
                    </a:p>
                    <a:p>
                      <a:pPr algn="ctr"/>
                      <a:r>
                        <a:rPr lang="fr-FR" dirty="0" smtClean="0"/>
                        <a:t>une gouttelette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la température</a:t>
                      </a:r>
                    </a:p>
                    <a:p>
                      <a:pPr algn="ctr"/>
                      <a:r>
                        <a:rPr lang="fr-FR" dirty="0" smtClean="0"/>
                        <a:t>être contagieux</a:t>
                      </a:r>
                    </a:p>
                    <a:p>
                      <a:pPr algn="ctr"/>
                      <a:r>
                        <a:rPr lang="fr-FR" dirty="0" smtClean="0"/>
                        <a:t>l’école à la maison</a:t>
                      </a:r>
                    </a:p>
                    <a:p>
                      <a:pPr algn="ctr"/>
                      <a:r>
                        <a:rPr lang="fr-FR" dirty="0" smtClean="0"/>
                        <a:t>le télétravail</a:t>
                      </a:r>
                    </a:p>
                    <a:p>
                      <a:pPr algn="ctr"/>
                      <a:r>
                        <a:rPr lang="fr-FR" dirty="0" smtClean="0"/>
                        <a:t>être malade</a:t>
                      </a:r>
                    </a:p>
                    <a:p>
                      <a:pPr algn="ctr"/>
                      <a:r>
                        <a:rPr lang="fr-FR" dirty="0" smtClean="0"/>
                        <a:t>être en bonne santé</a:t>
                      </a:r>
                    </a:p>
                    <a:p>
                      <a:pPr algn="ctr"/>
                      <a:r>
                        <a:rPr lang="fr-FR" dirty="0" smtClean="0"/>
                        <a:t>se faire livrer les courses</a:t>
                      </a:r>
                    </a:p>
                    <a:p>
                      <a:pPr algn="ctr"/>
                      <a:r>
                        <a:rPr lang="fr-FR" dirty="0" smtClean="0"/>
                        <a:t>l’entraide…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C’est calme</a:t>
                      </a:r>
                    </a:p>
                    <a:p>
                      <a:pPr algn="ctr"/>
                      <a:r>
                        <a:rPr lang="fr-FR" dirty="0" smtClean="0"/>
                        <a:t>Il n’y a aucun bruit</a:t>
                      </a:r>
                    </a:p>
                    <a:p>
                      <a:pPr algn="ctr"/>
                      <a:r>
                        <a:rPr lang="fr-FR" dirty="0" smtClean="0"/>
                        <a:t>Ça sent bon</a:t>
                      </a:r>
                    </a:p>
                    <a:p>
                      <a:pPr algn="ctr"/>
                      <a:r>
                        <a:rPr lang="fr-FR" dirty="0" smtClean="0"/>
                        <a:t>Les magasins sont fermés</a:t>
                      </a:r>
                    </a:p>
                    <a:p>
                      <a:pPr algn="ctr"/>
                      <a:r>
                        <a:rPr lang="fr-FR" dirty="0" smtClean="0"/>
                        <a:t>Les rues sont vides, </a:t>
                      </a:r>
                    </a:p>
                    <a:p>
                      <a:pPr algn="ctr"/>
                      <a:r>
                        <a:rPr lang="fr-FR" dirty="0" smtClean="0"/>
                        <a:t>les rues sont désertes</a:t>
                      </a:r>
                    </a:p>
                    <a:p>
                      <a:pPr algn="ctr"/>
                      <a:r>
                        <a:rPr lang="fr-FR" dirty="0" smtClean="0"/>
                        <a:t>Je ne vois personne</a:t>
                      </a:r>
                    </a:p>
                    <a:p>
                      <a:pPr algn="ctr"/>
                      <a:r>
                        <a:rPr lang="fr-FR" dirty="0" smtClean="0"/>
                        <a:t>Les arbres sont en fleurs</a:t>
                      </a:r>
                    </a:p>
                    <a:p>
                      <a:pPr algn="ctr"/>
                      <a:r>
                        <a:rPr lang="fr-FR" dirty="0" smtClean="0"/>
                        <a:t>C’est le printemps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un livreur</a:t>
                      </a:r>
                    </a:p>
                    <a:p>
                      <a:pPr algn="ctr"/>
                      <a:r>
                        <a:rPr lang="fr-FR" dirty="0" smtClean="0"/>
                        <a:t>un docteur</a:t>
                      </a:r>
                    </a:p>
                    <a:p>
                      <a:pPr algn="ctr"/>
                      <a:r>
                        <a:rPr lang="fr-FR" dirty="0" smtClean="0"/>
                        <a:t>un cycliste</a:t>
                      </a:r>
                    </a:p>
                    <a:p>
                      <a:pPr algn="ctr"/>
                      <a:r>
                        <a:rPr lang="fr-FR" dirty="0" smtClean="0"/>
                        <a:t>un automobiliste</a:t>
                      </a:r>
                    </a:p>
                    <a:p>
                      <a:pPr algn="ctr"/>
                      <a:r>
                        <a:rPr lang="fr-FR" dirty="0" smtClean="0"/>
                        <a:t>un chauffeur</a:t>
                      </a:r>
                    </a:p>
                    <a:p>
                      <a:pPr algn="ctr"/>
                      <a:r>
                        <a:rPr lang="fr-FR" dirty="0" smtClean="0"/>
                        <a:t>un coureur</a:t>
                      </a:r>
                    </a:p>
                    <a:p>
                      <a:pPr algn="ctr"/>
                      <a:r>
                        <a:rPr lang="fr-FR" dirty="0" smtClean="0"/>
                        <a:t>Le jardin est entretenu…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72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570181" y="6308436"/>
            <a:ext cx="6603999" cy="286328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préélémentaire- Mars 2020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21"/>
            <a:ext cx="9144000" cy="56368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27201" y="92364"/>
            <a:ext cx="6181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Bahnschrift Light" panose="020B0502040204020203" pitchFamily="34" charset="0"/>
              </a:rPr>
              <a:t>Quelques albums conseillés sur </a:t>
            </a:r>
            <a:endParaRPr lang="fr-FR" sz="32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4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945" y="193965"/>
            <a:ext cx="7970405" cy="150552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JEU DES DIFFERENCES </a:t>
            </a:r>
            <a:br>
              <a:rPr lang="fr-F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à compléter ensemble sous forme de dictée à l’adulte.</a:t>
            </a:r>
            <a:br>
              <a:rPr lang="fr-F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dis ce 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je 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remarque.</a:t>
            </a:r>
            <a:b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356166"/>
              </p:ext>
            </p:extLst>
          </p:nvPr>
        </p:nvGraphicFramePr>
        <p:xfrm>
          <a:off x="600940" y="1626119"/>
          <a:ext cx="7886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332">
                  <a:extLst>
                    <a:ext uri="{9D8B030D-6E8A-4147-A177-3AD203B41FA5}">
                      <a16:colId xmlns:a16="http://schemas.microsoft.com/office/drawing/2014/main" val="4192555910"/>
                    </a:ext>
                  </a:extLst>
                </a:gridCol>
                <a:gridCol w="4100368">
                  <a:extLst>
                    <a:ext uri="{9D8B030D-6E8A-4147-A177-3AD203B41FA5}">
                      <a16:colId xmlns:a16="http://schemas.microsoft.com/office/drawing/2014/main" val="94513701"/>
                    </a:ext>
                  </a:extLst>
                </a:gridCol>
              </a:tblGrid>
              <a:tr h="3288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PENDANT LE CONFINEMENT</a:t>
                      </a:r>
                    </a:p>
                    <a:p>
                      <a:pPr algn="ctr"/>
                      <a:r>
                        <a:rPr lang="fr-FR" dirty="0" smtClean="0"/>
                        <a:t>-en ce moment-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645671"/>
                  </a:ext>
                </a:extLst>
              </a:tr>
              <a:tr h="3288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79537"/>
                  </a:ext>
                </a:extLst>
              </a:tr>
              <a:tr h="3288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87525"/>
                  </a:ext>
                </a:extLst>
              </a:tr>
              <a:tr h="3288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78491"/>
                  </a:ext>
                </a:extLst>
              </a:tr>
              <a:tr h="3288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84839"/>
                  </a:ext>
                </a:extLst>
              </a:tr>
              <a:tr h="3288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440118"/>
                  </a:ext>
                </a:extLst>
              </a:tr>
              <a:tr h="3288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99296"/>
                  </a:ext>
                </a:extLst>
              </a:tr>
              <a:tr h="3288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43669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57381" y="6280727"/>
            <a:ext cx="6631709" cy="440749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 - Mars 2020</a:t>
            </a:r>
            <a:endParaRPr lang="fr-FR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5117415"/>
            <a:ext cx="4775701" cy="1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962" y="107056"/>
            <a:ext cx="8829964" cy="548726"/>
          </a:xfrm>
        </p:spPr>
        <p:txBody>
          <a:bodyPr>
            <a:norm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DE REPONSES POSSIBLES SUR L’OBSERVATION DES DIFFERENCES</a:t>
            </a:r>
            <a:endParaRPr lang="fr-F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82717"/>
              </p:ext>
            </p:extLst>
          </p:nvPr>
        </p:nvGraphicFramePr>
        <p:xfrm>
          <a:off x="277089" y="595745"/>
          <a:ext cx="8571347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990">
                  <a:extLst>
                    <a:ext uri="{9D8B030D-6E8A-4147-A177-3AD203B41FA5}">
                      <a16:colId xmlns:a16="http://schemas.microsoft.com/office/drawing/2014/main" val="1294918865"/>
                    </a:ext>
                  </a:extLst>
                </a:gridCol>
                <a:gridCol w="6110357">
                  <a:extLst>
                    <a:ext uri="{9D8B030D-6E8A-4147-A177-3AD203B41FA5}">
                      <a16:colId xmlns:a16="http://schemas.microsoft.com/office/drawing/2014/main" val="3776811583"/>
                    </a:ext>
                  </a:extLst>
                </a:gridCol>
              </a:tblGrid>
              <a:tr h="54494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PENDANT LE CONFINEMENT </a:t>
                      </a:r>
                    </a:p>
                    <a:p>
                      <a:pPr algn="ctr"/>
                      <a:r>
                        <a:rPr lang="fr-FR" dirty="0" smtClean="0"/>
                        <a:t>–en ce moment-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785239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Bruits de la rue (voitures, motos,  klaxon, bus, tramway…)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Rues calmes. Moins de voitures. On découvre des bruits nouveaux : chants des oiseaux, grenouilles qui chantent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par exemple. On entend mieux le bruit du vent.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53820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Bruits du ciel (avions…)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nature semble plus calme et plus propre aussi ! Moins de pollution.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79385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r>
                        <a:rPr lang="fr-FR" dirty="0" smtClean="0"/>
                        <a:t>Beaucoup de monde et d’animation  dans les rues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Quasiment personne n’est dehors.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On voit moins de monde.</a:t>
                      </a:r>
                      <a:r>
                        <a:rPr lang="fr-FR" baseline="0" dirty="0" smtClean="0"/>
                        <a:t> L</a:t>
                      </a:r>
                      <a:r>
                        <a:rPr lang="fr-FR" dirty="0" smtClean="0"/>
                        <a:t>a ville semble endormie : les cafés, les restaurants, les magasins sont fermés …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313928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r>
                        <a:rPr lang="fr-FR" dirty="0" smtClean="0"/>
                        <a:t>Les gens ne portaient pas de masque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On doit porter un masque si on se sent « malade » ou pour se protéger.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26624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r>
                        <a:rPr lang="fr-FR" dirty="0" smtClean="0"/>
                        <a:t>On pouvait sortir quand et comme on voulait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Papa et maman doivent remplir un papier, une attestation  pour sortir dans la rue.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46247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r>
                        <a:rPr lang="fr-FR" dirty="0" smtClean="0"/>
                        <a:t>On allait à l’école.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On reste à la maison et on fait les activités que l’école nous donne ou on regarde les émissions qui passent à la télévision.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50474"/>
                  </a:ext>
                </a:extLst>
              </a:tr>
              <a:tr h="482669">
                <a:tc>
                  <a:txBody>
                    <a:bodyPr/>
                    <a:lstStyle/>
                    <a:p>
                      <a:r>
                        <a:rPr lang="fr-FR" dirty="0" smtClean="0"/>
                        <a:t>Papa et/ou  maman partaient travailler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On reste à la maison et on est tout le temps ensemble. Papa et maman font du télétravail ou sont en « vacances ».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773685"/>
                  </a:ext>
                </a:extLst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49745" y="6539345"/>
            <a:ext cx="7656946" cy="182131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 - Mars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63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3273" y="6317673"/>
            <a:ext cx="8266545" cy="403803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 - Mars 2020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93052"/>
            <a:ext cx="6816436" cy="62246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273" y="2201101"/>
            <a:ext cx="1659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Plastifiez si vous le souhaitez et insérez une attache parisienne au milieu pour accrocher une flèche : cela permettra à votre enfant d’exprimer son humeur du jour.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191" y="115854"/>
            <a:ext cx="26004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ANNEXES :</a:t>
            </a:r>
            <a:r>
              <a:rPr lang="fr-FR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fr-FR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je montre comment </a:t>
            </a:r>
          </a:p>
          <a:p>
            <a:pPr algn="ctr"/>
            <a:r>
              <a:rPr lang="fr-FR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je me sens </a:t>
            </a:r>
            <a:r>
              <a:rPr lang="fr-FR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aujourd’hui</a:t>
            </a:r>
          </a:p>
          <a:p>
            <a:pPr algn="ctr"/>
            <a:r>
              <a:rPr lang="fr-FR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(2 modèles au choix)</a:t>
            </a:r>
            <a:endParaRPr lang="fr-FR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147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849746" y="6456218"/>
            <a:ext cx="8294254" cy="184727"/>
          </a:xfrm>
        </p:spPr>
        <p:txBody>
          <a:bodyPr/>
          <a:lstStyle/>
          <a:p>
            <a:r>
              <a:rPr lang="fr-FR" dirty="0" smtClean="0"/>
              <a:t>Continuité pédagogique - Mission maternelle 37 - Sabine TESSIER, IEN préélémentaire - Mars 2020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2" y="212436"/>
            <a:ext cx="7798397" cy="56397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3201" y="637309"/>
            <a:ext cx="214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Roues des émotions issues du blog « cheznounoucricri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25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A1D8"/>
      </a:accent1>
      <a:accent2>
        <a:srgbClr val="EE7444"/>
      </a:accent2>
      <a:accent3>
        <a:srgbClr val="855772"/>
      </a:accent3>
      <a:accent4>
        <a:srgbClr val="E96667"/>
      </a:accent4>
      <a:accent5>
        <a:srgbClr val="00A6BE"/>
      </a:accent5>
      <a:accent6>
        <a:srgbClr val="5AB88F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1287</TotalTime>
  <Words>992</Words>
  <Application>Microsoft Office PowerPoint</Application>
  <PresentationFormat>Affichage à l'écran (4:3)</PresentationFormat>
  <Paragraphs>128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Archive</vt:lpstr>
      <vt:lpstr>Arial</vt:lpstr>
      <vt:lpstr>Bahnschrift Light</vt:lpstr>
      <vt:lpstr>Calibri</vt:lpstr>
      <vt:lpstr>Calibri Light</vt:lpstr>
      <vt:lpstr>Office Theme</vt:lpstr>
      <vt:lpstr>LANGAGES MS/GS MIEUX VIVRE LE CONFINEMENT…  ET SI ON EN PARLAIT ?  </vt:lpstr>
      <vt:lpstr>MOT AUX PARENTS</vt:lpstr>
      <vt:lpstr>Présentation PowerPoint</vt:lpstr>
      <vt:lpstr>Un peu de lexique…</vt:lpstr>
      <vt:lpstr>Présentation PowerPoint</vt:lpstr>
      <vt:lpstr>LE JEU DES DIFFERENCES  Tableau à compléter ensemble sous forme de dictée à l’adulte. Je dis ce que je remarque. </vt:lpstr>
      <vt:lpstr>ELEMENTS DE REPONSES POSSIBLES SUR L’OBSERVATION DES DIFFERENCES</vt:lpstr>
      <vt:lpstr>Présentation PowerPoint</vt:lpstr>
      <vt:lpstr>Présentation PowerPoint</vt:lpstr>
      <vt:lpstr>Présentation PowerPoint</vt:lpstr>
      <vt:lpstr>Colle une photo ou dessine ce que tu as vu dehors en ce moment. Tu peux envoyer ta production à la classe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Nancy RADY</dc:creator>
  <cp:lastModifiedBy>utilisateur</cp:lastModifiedBy>
  <cp:revision>87</cp:revision>
  <cp:lastPrinted>2020-03-12T13:21:45Z</cp:lastPrinted>
  <dcterms:created xsi:type="dcterms:W3CDTF">2019-08-27T10:23:17Z</dcterms:created>
  <dcterms:modified xsi:type="dcterms:W3CDTF">2020-04-06T16:05:42Z</dcterms:modified>
</cp:coreProperties>
</file>