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2D40"/>
    <a:srgbClr val="53C396"/>
    <a:srgbClr val="095D8C"/>
    <a:srgbClr val="095C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28" d="100"/>
          <a:sy n="128" d="100"/>
        </p:scale>
        <p:origin x="100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AC43CDBD-D7EF-4BFB-9313-8AFF1340FACC}" type="datetimeFigureOut">
              <a:rPr lang="fr-FR" smtClean="0"/>
              <a:t>10/04/2020</a:t>
            </a:fld>
            <a:endParaRPr lang="fr-F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240954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C43CDBD-D7EF-4BFB-9313-8AFF1340FACC}" type="datetimeFigureOut">
              <a:rPr lang="fr-FR" smtClean="0"/>
              <a:t>10/04/2020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3184162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C43CDBD-D7EF-4BFB-9313-8AFF1340FACC}" type="datetimeFigureOut">
              <a:rPr lang="fr-FR" smtClean="0"/>
              <a:t>10/04/2020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400529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C43CDBD-D7EF-4BFB-9313-8AFF1340FACC}" type="datetimeFigureOut">
              <a:rPr lang="fr-FR" smtClean="0"/>
              <a:t>10/04/2020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195492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C43CDBD-D7EF-4BFB-9313-8AFF1340FACC}" type="datetimeFigureOut">
              <a:rPr lang="fr-FR" smtClean="0"/>
              <a:t>10/04/2020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41293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C43CDBD-D7EF-4BFB-9313-8AFF1340FACC}" type="datetimeFigureOut">
              <a:rPr lang="fr-FR" smtClean="0"/>
              <a:t>10/04/2020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3928187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C43CDBD-D7EF-4BFB-9313-8AFF1340FACC}" type="datetimeFigureOut">
              <a:rPr lang="fr-FR" smtClean="0"/>
              <a:t>10/04/2020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302492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C43CDBD-D7EF-4BFB-9313-8AFF1340FACC}" type="datetimeFigureOut">
              <a:rPr lang="fr-FR" smtClean="0"/>
              <a:t>10/04/2020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262198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3CDBD-D7EF-4BFB-9313-8AFF1340FACC}" type="datetimeFigureOut">
              <a:rPr lang="fr-FR" smtClean="0"/>
              <a:t>10/04/2020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117484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C43CDBD-D7EF-4BFB-9313-8AFF1340FACC}" type="datetimeFigureOut">
              <a:rPr lang="fr-FR" smtClean="0"/>
              <a:t>10/04/2020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79310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C43CDBD-D7EF-4BFB-9313-8AFF1340FACC}" type="datetimeFigureOut">
              <a:rPr lang="fr-FR" smtClean="0"/>
              <a:t>10/04/2020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4669B5-A881-47B7-9A63-1B4C630CC9A9}" type="slidenum">
              <a:rPr lang="fr-FR" smtClean="0"/>
              <a:t>‹N°›</a:t>
            </a:fld>
            <a:endParaRPr lang="fr-FR"/>
          </a:p>
        </p:txBody>
      </p:sp>
    </p:spTree>
    <p:extLst>
      <p:ext uri="{BB962C8B-B14F-4D97-AF65-F5344CB8AC3E}">
        <p14:creationId xmlns:p14="http://schemas.microsoft.com/office/powerpoint/2010/main" val="102700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3CDBD-D7EF-4BFB-9313-8AFF1340FACC}" type="datetimeFigureOut">
              <a:rPr lang="fr-FR" smtClean="0"/>
              <a:t>10/04/2020</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669B5-A881-47B7-9A63-1B4C630CC9A9}" type="slidenum">
              <a:rPr lang="fr-FR" smtClean="0"/>
              <a:t>‹N°›</a:t>
            </a:fld>
            <a:endParaRPr lang="fr-FR"/>
          </a:p>
        </p:txBody>
      </p:sp>
    </p:spTree>
    <p:extLst>
      <p:ext uri="{BB962C8B-B14F-4D97-AF65-F5344CB8AC3E}">
        <p14:creationId xmlns:p14="http://schemas.microsoft.com/office/powerpoint/2010/main" val="808267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4252" y="580208"/>
            <a:ext cx="2196835" cy="1752600"/>
          </a:xfrm>
          <a:prstGeom prst="rect">
            <a:avLst/>
          </a:prstGeom>
        </p:spPr>
      </p:pic>
      <p:pic>
        <p:nvPicPr>
          <p:cNvPr id="5" name="Image 4"/>
          <p:cNvPicPr>
            <a:picLocks noChangeAspect="1"/>
          </p:cNvPicPr>
          <p:nvPr/>
        </p:nvPicPr>
        <p:blipFill rotWithShape="1">
          <a:blip r:embed="rId3"/>
          <a:srcRect r="12331"/>
          <a:stretch/>
        </p:blipFill>
        <p:spPr>
          <a:xfrm>
            <a:off x="404507" y="0"/>
            <a:ext cx="1255892" cy="1365523"/>
          </a:xfrm>
          <a:prstGeom prst="rect">
            <a:avLst/>
          </a:prstGeom>
        </p:spPr>
      </p:pic>
      <p:pic>
        <p:nvPicPr>
          <p:cNvPr id="6" name="Image 5"/>
          <p:cNvPicPr>
            <a:picLocks noChangeAspect="1"/>
          </p:cNvPicPr>
          <p:nvPr/>
        </p:nvPicPr>
        <p:blipFill rotWithShape="1">
          <a:blip r:embed="rId4"/>
          <a:srcRect r="27764"/>
          <a:stretch/>
        </p:blipFill>
        <p:spPr>
          <a:xfrm>
            <a:off x="257157" y="5769406"/>
            <a:ext cx="2457349" cy="774259"/>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9951" y="182563"/>
            <a:ext cx="1408095" cy="1408095"/>
          </a:xfrm>
          <a:prstGeom prst="rect">
            <a:avLst/>
          </a:prstGeom>
        </p:spPr>
      </p:pic>
      <p:grpSp>
        <p:nvGrpSpPr>
          <p:cNvPr id="77" name="Groupe 76"/>
          <p:cNvGrpSpPr/>
          <p:nvPr/>
        </p:nvGrpSpPr>
        <p:grpSpPr>
          <a:xfrm>
            <a:off x="126039" y="2105104"/>
            <a:ext cx="9145222" cy="1885005"/>
            <a:chOff x="-1223" y="1899903"/>
            <a:chExt cx="9145222" cy="2860211"/>
          </a:xfrm>
        </p:grpSpPr>
        <p:sp>
          <p:nvSpPr>
            <p:cNvPr id="4" name="Rectangle 3"/>
            <p:cNvSpPr/>
            <p:nvPr/>
          </p:nvSpPr>
          <p:spPr>
            <a:xfrm>
              <a:off x="-1223" y="1899903"/>
              <a:ext cx="4636006" cy="2860211"/>
            </a:xfrm>
            <a:prstGeom prst="rect">
              <a:avLst/>
            </a:prstGeom>
            <a:solidFill>
              <a:srgbClr val="095D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p:cNvSpPr/>
            <p:nvPr/>
          </p:nvSpPr>
          <p:spPr>
            <a:xfrm>
              <a:off x="4634782" y="1900708"/>
              <a:ext cx="4509217" cy="2859405"/>
            </a:xfrm>
            <a:prstGeom prst="rect">
              <a:avLst/>
            </a:prstGeom>
            <a:solidFill>
              <a:srgbClr val="8D2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 name="Titre 1"/>
          <p:cNvSpPr>
            <a:spLocks noGrp="1"/>
          </p:cNvSpPr>
          <p:nvPr>
            <p:ph type="ctrTitle"/>
          </p:nvPr>
        </p:nvSpPr>
        <p:spPr>
          <a:xfrm>
            <a:off x="773982" y="2237186"/>
            <a:ext cx="8218792" cy="972245"/>
          </a:xfrm>
        </p:spPr>
        <p:txBody>
          <a:bodyPr>
            <a:noAutofit/>
          </a:bodyPr>
          <a:lstStyle/>
          <a:p>
            <a:r>
              <a:rPr lang="fr-FR" sz="3200" b="1" dirty="0" smtClean="0">
                <a:solidFill>
                  <a:schemeClr val="bg1"/>
                </a:solidFill>
                <a:effectLst>
                  <a:outerShdw blurRad="38100" dist="38100" dir="2700000" algn="tl">
                    <a:srgbClr val="000000">
                      <a:alpha val="43137"/>
                    </a:srgbClr>
                  </a:outerShdw>
                </a:effectLst>
                <a:latin typeface="Archive" panose="02000506040000020004" pitchFamily="50" charset="0"/>
              </a:rPr>
              <a:t>COMMENT GERER LA JOURNEE DE  VOTRE ENFANT? </a:t>
            </a:r>
            <a:endParaRPr lang="fr-FR" sz="3200" b="1" dirty="0">
              <a:solidFill>
                <a:schemeClr val="bg1"/>
              </a:solidFill>
              <a:effectLst>
                <a:outerShdw blurRad="38100" dist="38100" dir="2700000" algn="tl">
                  <a:srgbClr val="000000">
                    <a:alpha val="43137"/>
                  </a:srgbClr>
                </a:outerShdw>
              </a:effectLst>
              <a:latin typeface="Archive" panose="02000506040000020004" pitchFamily="50" charset="0"/>
            </a:endParaRPr>
          </a:p>
        </p:txBody>
      </p:sp>
      <p:sp>
        <p:nvSpPr>
          <p:cNvPr id="3" name="ZoneTexte 2"/>
          <p:cNvSpPr txBox="1"/>
          <p:nvPr/>
        </p:nvSpPr>
        <p:spPr>
          <a:xfrm>
            <a:off x="3395387" y="5941091"/>
            <a:ext cx="5597387" cy="430887"/>
          </a:xfrm>
          <a:prstGeom prst="rect">
            <a:avLst/>
          </a:prstGeom>
          <a:noFill/>
        </p:spPr>
        <p:txBody>
          <a:bodyPr wrap="square" rtlCol="0">
            <a:spAutoFit/>
          </a:bodyPr>
          <a:lstStyle/>
          <a:p>
            <a:pPr algn="ctr"/>
            <a:r>
              <a:rPr lang="fr-FR" sz="1100" b="1" dirty="0" smtClean="0">
                <a:latin typeface="Arial" panose="020B0604020202020204" pitchFamily="34" charset="0"/>
                <a:cs typeface="Arial" panose="020B0604020202020204" pitchFamily="34" charset="0"/>
              </a:rPr>
              <a:t>Continuité pédagogique  Mars 2020 - Sabine TESSIER , IEN préélémentaire</a:t>
            </a:r>
          </a:p>
          <a:p>
            <a:pPr algn="ctr"/>
            <a:r>
              <a:rPr lang="fr-FR" sz="1100" b="1" dirty="0" smtClean="0">
                <a:latin typeface="Arial" panose="020B0604020202020204" pitchFamily="34" charset="0"/>
                <a:cs typeface="Arial" panose="020B0604020202020204" pitchFamily="34" charset="0"/>
              </a:rPr>
              <a:t>D’après Claire LECONTE, chronobiologiste </a:t>
            </a:r>
            <a:endParaRPr lang="fr-FR" sz="1100" b="1" dirty="0">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4269" y="4172541"/>
            <a:ext cx="1455549" cy="1342464"/>
          </a:xfrm>
          <a:prstGeom prst="rect">
            <a:avLst/>
          </a:prstGeom>
        </p:spPr>
      </p:pic>
    </p:spTree>
    <p:extLst>
      <p:ext uri="{BB962C8B-B14F-4D97-AF65-F5344CB8AC3E}">
        <p14:creationId xmlns:p14="http://schemas.microsoft.com/office/powerpoint/2010/main" val="2837520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Rectangle 223"/>
          <p:cNvSpPr/>
          <p:nvPr/>
        </p:nvSpPr>
        <p:spPr>
          <a:xfrm>
            <a:off x="314325" y="215900"/>
            <a:ext cx="8288762" cy="755162"/>
          </a:xfrm>
          <a:prstGeom prst="rect">
            <a:avLst/>
          </a:prstGeom>
          <a:solidFill>
            <a:srgbClr val="8D2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314325" y="86096"/>
            <a:ext cx="8422916" cy="908420"/>
          </a:xfrm>
        </p:spPr>
        <p:txBody>
          <a:bodyPr/>
          <a:lstStyle/>
          <a:p>
            <a:pPr algn="ctr"/>
            <a:r>
              <a:rPr lang="fr-FR" dirty="0" smtClean="0">
                <a:solidFill>
                  <a:schemeClr val="bg1"/>
                </a:solidFill>
                <a:latin typeface="Archive" panose="02000506040000020004" pitchFamily="50" charset="0"/>
              </a:rPr>
              <a:t>    </a:t>
            </a:r>
            <a:r>
              <a:rPr lang="fr-FR" sz="4000" dirty="0" smtClean="0">
                <a:solidFill>
                  <a:schemeClr val="bg1"/>
                </a:solidFill>
                <a:latin typeface="Archive" panose="02000506040000020004" pitchFamily="50" charset="0"/>
              </a:rPr>
              <a:t>MOT AUX PARENTS</a:t>
            </a:r>
            <a:r>
              <a:rPr lang="fr-FR" dirty="0" smtClean="0">
                <a:solidFill>
                  <a:schemeClr val="bg1"/>
                </a:solidFill>
                <a:latin typeface="Archive" panose="02000506040000020004" pitchFamily="50" charset="0"/>
              </a:rPr>
              <a:t>   </a:t>
            </a:r>
            <a:endParaRPr lang="fr-FR" dirty="0">
              <a:solidFill>
                <a:schemeClr val="bg1"/>
              </a:solidFill>
              <a:latin typeface="Archive" panose="02000506040000020004" pitchFamily="50" charset="0"/>
            </a:endParaRPr>
          </a:p>
        </p:txBody>
      </p:sp>
      <p:sp>
        <p:nvSpPr>
          <p:cNvPr id="3" name="Espace réservé du contenu 2"/>
          <p:cNvSpPr>
            <a:spLocks noGrp="1"/>
          </p:cNvSpPr>
          <p:nvPr>
            <p:ph idx="1"/>
          </p:nvPr>
        </p:nvSpPr>
        <p:spPr>
          <a:xfrm>
            <a:off x="103906" y="1100866"/>
            <a:ext cx="8843754" cy="5757134"/>
          </a:xfrm>
        </p:spPr>
        <p:txBody>
          <a:bodyPr>
            <a:noAutofit/>
          </a:bodyPr>
          <a:lstStyle/>
          <a:p>
            <a:pPr algn="just"/>
            <a:r>
              <a:rPr lang="fr-FR" sz="1400" dirty="0" smtClean="0">
                <a:latin typeface="Arial" panose="020B0604020202020204" pitchFamily="34" charset="0"/>
                <a:cs typeface="Arial" panose="020B0604020202020204" pitchFamily="34" charset="0"/>
              </a:rPr>
              <a:t>Vous allez, durant ces prochaines semaines, passer beaucoup de temps avec votre enfant. C’est l’occasion de parler avec lui. </a:t>
            </a:r>
            <a:r>
              <a:rPr lang="fr-FR" sz="1400" dirty="0">
                <a:latin typeface="Arial" panose="020B0604020202020204" pitchFamily="34" charset="0"/>
                <a:cs typeface="Arial" panose="020B0604020202020204" pitchFamily="34" charset="0"/>
              </a:rPr>
              <a:t>Saisissez cette </a:t>
            </a:r>
            <a:r>
              <a:rPr lang="fr-FR" sz="1400" dirty="0" smtClean="0">
                <a:latin typeface="Arial" panose="020B0604020202020204" pitchFamily="34" charset="0"/>
                <a:cs typeface="Arial" panose="020B0604020202020204" pitchFamily="34" charset="0"/>
              </a:rPr>
              <a:t>opportunité</a:t>
            </a:r>
            <a:r>
              <a:rPr lang="fr-FR" sz="800" b="1" dirty="0" smtClean="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Si votre enfant vous questionne sur la situation actuelle, dites-lui simplement qu’un gros virus circule et qu’il vaut mieux rester en sécurité chez soi. D’après Claire LECONTE, les petits  enfants sont capables de comprendre cela.</a:t>
            </a:r>
          </a:p>
          <a:p>
            <a:pPr algn="just">
              <a:lnSpc>
                <a:spcPct val="100000"/>
              </a:lnSpc>
            </a:pPr>
            <a:r>
              <a:rPr lang="fr-FR" sz="1400" dirty="0" smtClean="0">
                <a:latin typeface="Arial" panose="020B0604020202020204" pitchFamily="34" charset="0"/>
                <a:cs typeface="Arial" panose="020B0604020202020204" pitchFamily="34" charset="0"/>
              </a:rPr>
              <a:t>Il est important de respecter le sommeil de votre enfant. Pour cela, il va être essentiel de le réveiller et de le coucher à la même heure pour instaurer une régularité dans ses phases de sommeil. On sait que c’est lors de la première partie de la nuit que le système immunitaire se régénère le plus.</a:t>
            </a:r>
          </a:p>
          <a:p>
            <a:pPr algn="just"/>
            <a:r>
              <a:rPr lang="fr-FR" sz="1400" dirty="0" smtClean="0">
                <a:latin typeface="Arial" panose="020B0604020202020204" pitchFamily="34" charset="0"/>
                <a:cs typeface="Arial" panose="020B0604020202020204" pitchFamily="34" charset="0"/>
              </a:rPr>
              <a:t>Placer les apprentissages plutôt le matin (travail écrit, graphisme, etc.) car l’enfant  montre une grande disponibilité pour apprendre. en début de journée On privilégiera les jeux l’après-midi (jeux de société, jeux à règles, jeux à gages; par ex: monter deux fois l’escalier ou marcher à reculons jusqu’à sa chambre-ce </a:t>
            </a:r>
            <a:r>
              <a:rPr lang="fr-FR" sz="1400" dirty="0">
                <a:latin typeface="Arial" panose="020B0604020202020204" pitchFamily="34" charset="0"/>
                <a:cs typeface="Arial" panose="020B0604020202020204" pitchFamily="34" charset="0"/>
              </a:rPr>
              <a:t>qui fait pratiquer de l’exercice aussi- , </a:t>
            </a:r>
            <a:r>
              <a:rPr lang="fr-FR" sz="1400" dirty="0" smtClean="0">
                <a:latin typeface="Arial" panose="020B0604020202020204" pitchFamily="34" charset="0"/>
                <a:cs typeface="Arial" panose="020B0604020202020204" pitchFamily="34" charset="0"/>
              </a:rPr>
              <a:t>etc.). C’est aussi l’occasion de faire de la cuisine en famille, de tester de nouvelles recettes…Les moments de repas (goûter également) doivent être ritualisés.</a:t>
            </a:r>
          </a:p>
          <a:p>
            <a:pPr algn="just"/>
            <a:r>
              <a:rPr lang="fr-FR" sz="1400" dirty="0" smtClean="0">
                <a:latin typeface="Arial" panose="020B0604020202020204" pitchFamily="34" charset="0"/>
                <a:cs typeface="Arial" panose="020B0604020202020204" pitchFamily="34" charset="0"/>
              </a:rPr>
              <a:t>Ne pas hésiter à demander à votre enfant de se reposer après les temps de repas. Une écoute instrumentale  douce (Mozart par exemple) peut l’aider à se détendre.</a:t>
            </a:r>
          </a:p>
          <a:p>
            <a:pPr algn="just"/>
            <a:r>
              <a:rPr lang="fr-FR" sz="1400" dirty="0" smtClean="0">
                <a:latin typeface="Arial" panose="020B0604020202020204" pitchFamily="34" charset="0"/>
                <a:cs typeface="Arial" panose="020B0604020202020204" pitchFamily="34" charset="0"/>
              </a:rPr>
              <a:t>Ce n’est </a:t>
            </a:r>
            <a:r>
              <a:rPr lang="fr-FR" sz="1400" dirty="0">
                <a:latin typeface="Arial" panose="020B0604020202020204" pitchFamily="34" charset="0"/>
                <a:cs typeface="Arial" panose="020B0604020202020204" pitchFamily="34" charset="0"/>
              </a:rPr>
              <a:t>pas grave si votre enfant s’ennuie. C’est une activité à part entière. C’est </a:t>
            </a:r>
            <a:r>
              <a:rPr lang="fr-FR" sz="1400" dirty="0" smtClean="0">
                <a:latin typeface="Arial" panose="020B0604020202020204" pitchFamily="34" charset="0"/>
                <a:cs typeface="Arial" panose="020B0604020202020204" pitchFamily="34" charset="0"/>
              </a:rPr>
              <a:t>un </a:t>
            </a:r>
            <a:r>
              <a:rPr lang="fr-FR" sz="1400" dirty="0">
                <a:latin typeface="Arial" panose="020B0604020202020204" pitchFamily="34" charset="0"/>
                <a:cs typeface="Arial" panose="020B0604020202020204" pitchFamily="34" charset="0"/>
              </a:rPr>
              <a:t>moment où l’enfant regarde autour de lui ce qui se passe. Il observe et apprend ainsi beaucoup  de choses.</a:t>
            </a:r>
          </a:p>
          <a:p>
            <a:pPr algn="just"/>
            <a:r>
              <a:rPr lang="fr-FR" sz="1400" dirty="0" smtClean="0">
                <a:latin typeface="Arial" panose="020B0604020202020204" pitchFamily="34" charset="0"/>
                <a:cs typeface="Arial" panose="020B0604020202020204" pitchFamily="34" charset="0"/>
              </a:rPr>
              <a:t>C’est </a:t>
            </a:r>
            <a:r>
              <a:rPr lang="fr-FR" sz="1400" dirty="0">
                <a:latin typeface="Arial" panose="020B0604020202020204" pitchFamily="34" charset="0"/>
                <a:cs typeface="Arial" panose="020B0604020202020204" pitchFamily="34" charset="0"/>
              </a:rPr>
              <a:t>enfin l’occasion pour les plus jeunes de travailler sur la propreté en toute intimité</a:t>
            </a:r>
            <a:r>
              <a:rPr lang="fr-FR" sz="1400" dirty="0" smtClean="0">
                <a:latin typeface="Arial" panose="020B0604020202020204" pitchFamily="34" charset="0"/>
                <a:cs typeface="Arial" panose="020B0604020202020204" pitchFamily="34" charset="0"/>
              </a:rPr>
              <a:t>. </a:t>
            </a:r>
            <a:r>
              <a:rPr lang="fr-FR" sz="1400" dirty="0">
                <a:latin typeface="Arial" panose="020B0604020202020204" pitchFamily="34" charset="0"/>
                <a:cs typeface="Arial" panose="020B0604020202020204" pitchFamily="34" charset="0"/>
              </a:rPr>
              <a:t>Etre à la maison va être l’occasion de gagner en autonomie à </a:t>
            </a:r>
            <a:r>
              <a:rPr lang="fr-FR" sz="1400" dirty="0" smtClean="0">
                <a:latin typeface="Arial" panose="020B0604020202020204" pitchFamily="34" charset="0"/>
                <a:cs typeface="Arial" panose="020B0604020202020204" pitchFamily="34" charset="0"/>
              </a:rPr>
              <a:t>ce niveau-là et à son rythme. Rien ne sert de brusquer l’enfant qui acquiert la propreté de jour entre 2 et 3 ans et la propreté diurne vers 5 ans.</a:t>
            </a:r>
          </a:p>
          <a:p>
            <a:pPr algn="just"/>
            <a:r>
              <a:rPr lang="fr-FR" sz="1400" dirty="0" smtClean="0">
                <a:latin typeface="Arial" panose="020B0604020202020204" pitchFamily="34" charset="0"/>
                <a:cs typeface="Arial" panose="020B0604020202020204" pitchFamily="34" charset="0"/>
              </a:rPr>
              <a:t>Enfin</a:t>
            </a:r>
            <a:r>
              <a:rPr lang="fr-FR" sz="1400" dirty="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 avant </a:t>
            </a:r>
            <a:r>
              <a:rPr lang="fr-FR" sz="1400" dirty="0">
                <a:latin typeface="Arial" panose="020B0604020202020204" pitchFamily="34" charset="0"/>
                <a:cs typeface="Arial" panose="020B0604020202020204" pitchFamily="34" charset="0"/>
              </a:rPr>
              <a:t>3 </a:t>
            </a:r>
            <a:r>
              <a:rPr lang="fr-FR" sz="1400" dirty="0" smtClean="0">
                <a:latin typeface="Arial" panose="020B0604020202020204" pitchFamily="34" charset="0"/>
                <a:cs typeface="Arial" panose="020B0604020202020204" pitchFamily="34" charset="0"/>
              </a:rPr>
              <a:t>ans: pas d’écrans; entre </a:t>
            </a:r>
            <a:r>
              <a:rPr lang="fr-FR" sz="1400" dirty="0">
                <a:latin typeface="Arial" panose="020B0604020202020204" pitchFamily="34" charset="0"/>
                <a:cs typeface="Arial" panose="020B0604020202020204" pitchFamily="34" charset="0"/>
              </a:rPr>
              <a:t>3 et 6 ans </a:t>
            </a:r>
            <a:r>
              <a:rPr lang="fr-FR" sz="1400" dirty="0" smtClean="0">
                <a:latin typeface="Arial" panose="020B0604020202020204" pitchFamily="34" charset="0"/>
                <a:cs typeface="Arial" panose="020B0604020202020204" pitchFamily="34" charset="0"/>
              </a:rPr>
              <a:t>: limiter et définir la durée dans un contrat clair avec votre enfant (par exemple, lui confier un minuteur). </a:t>
            </a:r>
            <a:r>
              <a:rPr lang="fr-FR" sz="1400" dirty="0">
                <a:latin typeface="Arial" panose="020B0604020202020204" pitchFamily="34" charset="0"/>
                <a:cs typeface="Arial" panose="020B0604020202020204" pitchFamily="34" charset="0"/>
              </a:rPr>
              <a:t>Privilégier les moments de coloriages, de manipulations (jeux de construction, pâte à modeler, objets divers –</a:t>
            </a:r>
            <a:r>
              <a:rPr lang="fr-FR" sz="1400" i="1" dirty="0">
                <a:latin typeface="Arial" panose="020B0604020202020204" pitchFamily="34" charset="0"/>
                <a:cs typeface="Arial" panose="020B0604020202020204" pitchFamily="34" charset="0"/>
              </a:rPr>
              <a:t>les bouchons de lait offrent des heures de jeux </a:t>
            </a:r>
            <a:r>
              <a:rPr lang="fr-FR" sz="1400" dirty="0">
                <a:latin typeface="Arial" panose="020B0604020202020204" pitchFamily="34" charset="0"/>
                <a:cs typeface="Arial" panose="020B0604020202020204" pitchFamily="34" charset="0"/>
              </a:rPr>
              <a:t>– et les </a:t>
            </a:r>
            <a:r>
              <a:rPr lang="fr-FR" sz="1400" dirty="0" smtClean="0">
                <a:latin typeface="Arial" panose="020B0604020202020204" pitchFamily="34" charset="0"/>
                <a:cs typeface="Arial" panose="020B0604020202020204" pitchFamily="34" charset="0"/>
              </a:rPr>
              <a:t>livres  - cf. diapositive suivante « </a:t>
            </a:r>
            <a:r>
              <a:rPr lang="fr-FR" sz="1400" i="1" dirty="0" smtClean="0">
                <a:latin typeface="Arial" panose="020B0604020202020204" pitchFamily="34" charset="0"/>
                <a:cs typeface="Arial" panose="020B0604020202020204" pitchFamily="34" charset="0"/>
              </a:rPr>
              <a:t>Conseils sur les écrans</a:t>
            </a:r>
            <a:r>
              <a:rPr lang="fr-FR" sz="1400" dirty="0" smtClean="0">
                <a:latin typeface="Arial" panose="020B0604020202020204" pitchFamily="34" charset="0"/>
                <a:cs typeface="Arial" panose="020B0604020202020204" pitchFamily="34" charset="0"/>
              </a:rPr>
              <a:t> », de Serge TISSERON, psychiatre</a:t>
            </a:r>
            <a:r>
              <a:rPr lang="fr-FR" sz="1400" smtClean="0">
                <a:latin typeface="Arial" panose="020B0604020202020204" pitchFamily="34" charset="0"/>
                <a:cs typeface="Arial" panose="020B0604020202020204" pitchFamily="34" charset="0"/>
              </a:rPr>
              <a:t>.                                            </a:t>
            </a:r>
            <a:r>
              <a:rPr lang="fr-FR" sz="800" b="1" smtClean="0">
                <a:latin typeface="Arial" panose="020B0604020202020204" pitchFamily="34" charset="0"/>
                <a:cs typeface="Arial" panose="020B0604020202020204" pitchFamily="34" charset="0"/>
              </a:rPr>
              <a:t>S </a:t>
            </a:r>
            <a:r>
              <a:rPr lang="fr-FR" sz="800" b="1" dirty="0" smtClean="0">
                <a:latin typeface="Arial" panose="020B0604020202020204" pitchFamily="34" charset="0"/>
                <a:cs typeface="Arial" panose="020B0604020202020204" pitchFamily="34" charset="0"/>
              </a:rPr>
              <a:t>TESSIER  Mars 2020                                                        </a:t>
            </a:r>
            <a:endParaRPr lang="fr-FR" sz="800" dirty="0" smtClean="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2394" y="251671"/>
            <a:ext cx="867351" cy="719391"/>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2545" y="236350"/>
            <a:ext cx="964437" cy="716968"/>
          </a:xfrm>
          <a:prstGeom prst="rect">
            <a:avLst/>
          </a:prstGeom>
        </p:spPr>
      </p:pic>
    </p:spTree>
    <p:extLst>
      <p:ext uri="{BB962C8B-B14F-4D97-AF65-F5344CB8AC3E}">
        <p14:creationId xmlns:p14="http://schemas.microsoft.com/office/powerpoint/2010/main" val="2390949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062716" y="0"/>
            <a:ext cx="4822825" cy="6729413"/>
          </a:xfrm>
        </p:spPr>
      </p:pic>
    </p:spTree>
    <p:extLst>
      <p:ext uri="{BB962C8B-B14F-4D97-AF65-F5344CB8AC3E}">
        <p14:creationId xmlns:p14="http://schemas.microsoft.com/office/powerpoint/2010/main" val="3241817943"/>
      </p:ext>
    </p:extLst>
  </p:cSld>
  <p:clrMapOvr>
    <a:masterClrMapping/>
  </p:clrMapOvr>
</p:sld>
</file>

<file path=ppt/theme/theme1.xml><?xml version="1.0" encoding="utf-8"?>
<a:theme xmlns:a="http://schemas.openxmlformats.org/drawingml/2006/main" name="Office Theme">
  <a:themeElements>
    <a:clrScheme name="Personnalisé 4">
      <a:dk1>
        <a:sysClr val="windowText" lastClr="000000"/>
      </a:dk1>
      <a:lt1>
        <a:sysClr val="window" lastClr="FFFFFF"/>
      </a:lt1>
      <a:dk2>
        <a:srgbClr val="44546A"/>
      </a:dk2>
      <a:lt2>
        <a:srgbClr val="E7E6E6"/>
      </a:lt2>
      <a:accent1>
        <a:srgbClr val="5AA1D8"/>
      </a:accent1>
      <a:accent2>
        <a:srgbClr val="EE7444"/>
      </a:accent2>
      <a:accent3>
        <a:srgbClr val="855772"/>
      </a:accent3>
      <a:accent4>
        <a:srgbClr val="E96667"/>
      </a:accent4>
      <a:accent5>
        <a:srgbClr val="00A6BE"/>
      </a:accent5>
      <a:accent6>
        <a:srgbClr val="5AB88F"/>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602</TotalTime>
  <Words>454</Words>
  <Application>Microsoft Office PowerPoint</Application>
  <PresentationFormat>Affichage à l'écran (4:3)</PresentationFormat>
  <Paragraphs>11</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Archive</vt:lpstr>
      <vt:lpstr>Arial</vt:lpstr>
      <vt:lpstr>Calibri</vt:lpstr>
      <vt:lpstr>Calibri Light</vt:lpstr>
      <vt:lpstr>Office Theme</vt:lpstr>
      <vt:lpstr>COMMENT GERER LA JOURNEE DE  VOTRE ENFANT? </vt:lpstr>
      <vt:lpstr>    MOT AUX PARENTS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Nancy RADY</dc:creator>
  <cp:lastModifiedBy>Vanessa Boulay</cp:lastModifiedBy>
  <cp:revision>57</cp:revision>
  <cp:lastPrinted>2020-03-12T13:21:45Z</cp:lastPrinted>
  <dcterms:created xsi:type="dcterms:W3CDTF">2019-08-27T10:23:17Z</dcterms:created>
  <dcterms:modified xsi:type="dcterms:W3CDTF">2020-04-10T11:51:54Z</dcterms:modified>
</cp:coreProperties>
</file>