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93" r:id="rId3"/>
    <p:sldId id="258" r:id="rId4"/>
    <p:sldId id="259" r:id="rId5"/>
    <p:sldId id="260" r:id="rId6"/>
    <p:sldId id="261" r:id="rId7"/>
    <p:sldId id="266" r:id="rId8"/>
    <p:sldId id="269" r:id="rId9"/>
    <p:sldId id="263" r:id="rId10"/>
    <p:sldId id="265" r:id="rId11"/>
    <p:sldId id="271" r:id="rId12"/>
    <p:sldId id="272" r:id="rId13"/>
    <p:sldId id="273" r:id="rId14"/>
    <p:sldId id="276" r:id="rId15"/>
    <p:sldId id="306" r:id="rId16"/>
    <p:sldId id="307" r:id="rId17"/>
    <p:sldId id="314" r:id="rId18"/>
    <p:sldId id="311" r:id="rId19"/>
    <p:sldId id="315" r:id="rId20"/>
    <p:sldId id="30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4172-95B4-4E31-BAC2-C441B0BE5007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46AF-9589-4627-BD66-E8B45884CD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72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5180A-FD28-4217-B67D-29007374239F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CB90-F69D-4A0F-AA0F-99D260F7F4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475707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 DEVELOPPEMENT COGNITIF DE L’ENFANT DE 3-6 ANS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en 5 QUESTIONS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056784" cy="1752600"/>
          </a:xfrm>
        </p:spPr>
        <p:txBody>
          <a:bodyPr>
            <a:normAutofit fontScale="77500" lnSpcReduction="20000"/>
          </a:bodyPr>
          <a:lstStyle/>
          <a:p>
            <a:r>
              <a:rPr lang="fr-FR" sz="3400" dirty="0" smtClean="0">
                <a:solidFill>
                  <a:schemeClr val="bg2">
                    <a:lumMod val="10000"/>
                  </a:schemeClr>
                </a:solidFill>
              </a:rPr>
              <a:t>Valérie PENNEQUIN</a:t>
            </a:r>
          </a:p>
          <a:p>
            <a:r>
              <a:rPr lang="fr-FR" sz="3400" dirty="0" smtClean="0">
                <a:solidFill>
                  <a:schemeClr val="bg2">
                    <a:lumMod val="10000"/>
                  </a:schemeClr>
                </a:solidFill>
              </a:rPr>
              <a:t>Professeure de Psychologie du Développement</a:t>
            </a:r>
          </a:p>
          <a:p>
            <a:endParaRPr lang="fr-FR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Université de Tours</a:t>
            </a:r>
          </a:p>
          <a:p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Laboratoire EA2114 Psychologie des Ages de la Vie et Adaptation</a:t>
            </a:r>
          </a:p>
          <a:p>
            <a:endParaRPr lang="fr-FR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8" y="5373216"/>
            <a:ext cx="149767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69" y="5234448"/>
            <a:ext cx="1436762" cy="65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ð"/>
              <a:defRPr/>
            </a:pPr>
            <a:r>
              <a:rPr lang="fr-FR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développement cognitif n’est pas linéaire mais discontinu</a:t>
            </a:r>
            <a:r>
              <a:rPr lang="fr-FR" sz="3600" dirty="0" smtClean="0">
                <a:solidFill>
                  <a:srgbClr val="FF0000"/>
                </a:solidFill>
              </a:rPr>
              <a:t>, avec des progrès importants et rapides, mais aussi avec des régressions à certains moments du développement.</a:t>
            </a:r>
          </a:p>
          <a:p>
            <a:pPr marL="0" indent="0" eaLnBrk="1" hangingPunct="1">
              <a:buNone/>
              <a:defRPr/>
            </a:pPr>
            <a:endParaRPr lang="fr-FR" sz="3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ð"/>
              <a:defRPr/>
            </a:pPr>
            <a:r>
              <a:rPr lang="fr-FR" sz="3600" dirty="0" smtClean="0">
                <a:solidFill>
                  <a:srgbClr val="FF0000"/>
                </a:solidFill>
              </a:rPr>
              <a:t>L’efficience cognitive dépend du contexte</a:t>
            </a:r>
          </a:p>
          <a:p>
            <a:pPr eaLnBrk="1" hangingPunct="1">
              <a:buFontTx/>
              <a:buNone/>
              <a:defRPr/>
            </a:pPr>
            <a:endParaRPr lang="fr-F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7982" y="11247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conception piagétienne </a:t>
            </a:r>
            <a:r>
              <a:rPr lang="fr-FR" sz="2400" dirty="0" smtClean="0"/>
              <a:t>: processus d’assimilation/</a:t>
            </a:r>
            <a:r>
              <a:rPr lang="fr-FR" sz="2400" dirty="0" err="1" smtClean="0"/>
              <a:t>accomodation</a:t>
            </a:r>
            <a:r>
              <a:rPr lang="fr-FR" sz="2400" dirty="0" smtClean="0"/>
              <a:t> et équilibration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b="1" dirty="0" smtClean="0"/>
              <a:t>conception traitement de l’information </a:t>
            </a:r>
            <a:r>
              <a:rPr lang="fr-FR" sz="2400" dirty="0" smtClean="0"/>
              <a:t>avec </a:t>
            </a:r>
            <a:r>
              <a:rPr lang="fr-FR" sz="2400" dirty="0" smtClean="0"/>
              <a:t>3 </a:t>
            </a:r>
            <a:r>
              <a:rPr lang="fr-FR" sz="2400" dirty="0" smtClean="0"/>
              <a:t>mécanismes de changements :</a:t>
            </a:r>
          </a:p>
          <a:p>
            <a:pPr lvl="1">
              <a:buFontTx/>
              <a:buChar char="-"/>
            </a:pPr>
            <a:r>
              <a:rPr lang="fr-FR" sz="2400" dirty="0" smtClean="0"/>
              <a:t> Automatisation</a:t>
            </a:r>
          </a:p>
          <a:p>
            <a:pPr lvl="1">
              <a:buFontTx/>
              <a:buChar char="-"/>
            </a:pPr>
            <a:r>
              <a:rPr lang="fr-FR" sz="2400" dirty="0" smtClean="0"/>
              <a:t> Encodage</a:t>
            </a:r>
          </a:p>
          <a:p>
            <a:pPr lvl="1"/>
            <a:r>
              <a:rPr lang="fr-FR" sz="2400" dirty="0" smtClean="0"/>
              <a:t>- </a:t>
            </a:r>
            <a:r>
              <a:rPr lang="fr-FR" sz="2400" dirty="0" smtClean="0"/>
              <a:t>Généralisation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00070" y="3478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rgbClr val="FF0000"/>
                </a:solidFill>
              </a:rPr>
              <a:t>3</a:t>
            </a:r>
            <a:r>
              <a:rPr lang="fr-FR" sz="2800" b="1" cap="all" dirty="0" smtClean="0">
                <a:solidFill>
                  <a:srgbClr val="FF0000"/>
                </a:solidFill>
              </a:rPr>
              <a:t>- </a:t>
            </a:r>
            <a:r>
              <a:rPr lang="fr-FR" sz="2800" b="1" u="sng" cap="all" dirty="0">
                <a:solidFill>
                  <a:srgbClr val="FF0000"/>
                </a:solidFill>
              </a:rPr>
              <a:t>Comment les changements se produisent-ils</a:t>
            </a:r>
            <a:r>
              <a:rPr lang="fr-FR" sz="2800" b="1" cap="all" dirty="0">
                <a:solidFill>
                  <a:srgbClr val="FF0000"/>
                </a:solidFill>
              </a:rPr>
              <a:t> </a:t>
            </a:r>
            <a:r>
              <a:rPr lang="fr-FR" sz="2400" b="1" cap="all" dirty="0" smtClean="0">
                <a:solidFill>
                  <a:srgbClr val="FF0000"/>
                </a:solidFill>
              </a:rPr>
              <a:t>?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5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1 - L’Automatisation</a:t>
            </a:r>
          </a:p>
          <a:p>
            <a:r>
              <a:rPr lang="fr-FR" sz="2400" i="1" dirty="0" smtClean="0"/>
              <a:t>Case</a:t>
            </a:r>
            <a:r>
              <a:rPr lang="fr-FR" sz="2400" dirty="0" smtClean="0"/>
              <a:t> : 2 facteurs de </a:t>
            </a:r>
            <a:r>
              <a:rPr lang="fr-FR" sz="2400" dirty="0" err="1" smtClean="0"/>
              <a:t>dvpt</a:t>
            </a:r>
            <a:r>
              <a:rPr lang="fr-FR" sz="2400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Dvpt</a:t>
            </a:r>
            <a:r>
              <a:rPr lang="fr-FR" sz="2400" dirty="0" smtClean="0"/>
              <a:t> de la </a:t>
            </a:r>
            <a:r>
              <a:rPr lang="fr-FR" sz="2400" dirty="0" err="1" smtClean="0"/>
              <a:t>myélinisation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Entraînement </a:t>
            </a:r>
          </a:p>
          <a:p>
            <a:endParaRPr lang="fr-FR" sz="2400" dirty="0" smtClean="0"/>
          </a:p>
          <a:p>
            <a:r>
              <a:rPr lang="fr-FR" sz="1400" dirty="0" smtClean="0"/>
              <a:t>processus 							</a:t>
            </a:r>
            <a:r>
              <a:rPr lang="fr-FR" sz="1400" dirty="0" err="1" smtClean="0"/>
              <a:t>processus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contrôlés							automatiques</a:t>
            </a:r>
          </a:p>
          <a:p>
            <a:r>
              <a:rPr lang="fr-FR" sz="1400" dirty="0" smtClean="0"/>
              <a:t> </a:t>
            </a:r>
          </a:p>
          <a:p>
            <a:r>
              <a:rPr lang="fr-FR" sz="1400" dirty="0" smtClean="0"/>
              <a:t>attention ++							attention - -	</a:t>
            </a:r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2400" dirty="0"/>
              <a:t>D</a:t>
            </a:r>
            <a:r>
              <a:rPr lang="fr-FR" sz="2400" dirty="0" smtClean="0"/>
              <a:t>es processus au départ contrôlés, peuvent devenir automatiques grâce à l'expérience et à la maturation neuronale.</a:t>
            </a:r>
          </a:p>
          <a:p>
            <a:endParaRPr lang="fr-FR" sz="2400" dirty="0" smtClean="0"/>
          </a:p>
          <a:p>
            <a:r>
              <a:rPr lang="fr-FR" sz="2400" dirty="0" smtClean="0"/>
              <a:t>Une fois automatisés, processus difficiles à inhiber. 	</a:t>
            </a:r>
            <a:endParaRPr lang="fr-FR" sz="1400" dirty="0" smtClean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11560" y="2780928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 – L’encodage</a:t>
            </a:r>
          </a:p>
          <a:p>
            <a:endParaRPr lang="fr-FR" sz="2400" dirty="0"/>
          </a:p>
          <a:p>
            <a:r>
              <a:rPr lang="fr-FR" sz="2400" dirty="0" smtClean="0"/>
              <a:t>Notion d’images mentales visuelles, auditives, gustatives, olfactives, </a:t>
            </a:r>
            <a:r>
              <a:rPr lang="fr-FR" sz="2400" dirty="0"/>
              <a:t>kinesthésiques, </a:t>
            </a:r>
            <a:r>
              <a:rPr lang="fr-FR" sz="2400" dirty="0" smtClean="0"/>
              <a:t>motrices.</a:t>
            </a:r>
          </a:p>
          <a:p>
            <a:endParaRPr lang="fr-FR" sz="2400" dirty="0"/>
          </a:p>
          <a:p>
            <a:r>
              <a:rPr lang="fr-FR" sz="2400" dirty="0" smtClean="0"/>
              <a:t>Plus l’encodage est profond, meilleure est la mémorisation.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2809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 </a:t>
            </a:r>
            <a:r>
              <a:rPr lang="fr-FR" sz="2400" b="1" dirty="0" smtClean="0"/>
              <a:t>– </a:t>
            </a:r>
            <a:r>
              <a:rPr lang="fr-FR" sz="2400" b="1" dirty="0" smtClean="0"/>
              <a:t>La généralisation</a:t>
            </a:r>
          </a:p>
          <a:p>
            <a:endParaRPr lang="fr-FR" sz="900" dirty="0"/>
          </a:p>
          <a:p>
            <a:r>
              <a:rPr lang="fr-FR" sz="2400" dirty="0"/>
              <a:t>Extension des connaissances acquises dans un contexte à d'autres </a:t>
            </a:r>
            <a:r>
              <a:rPr lang="fr-FR" sz="2400" dirty="0" smtClean="0"/>
              <a:t>contextes</a:t>
            </a:r>
          </a:p>
          <a:p>
            <a:endParaRPr lang="fr-FR" sz="800" dirty="0"/>
          </a:p>
          <a:p>
            <a:r>
              <a:rPr lang="fr-FR" sz="2400" dirty="0" smtClean="0"/>
              <a:t>Importance du </a:t>
            </a:r>
            <a:r>
              <a:rPr lang="fr-FR" sz="2400" dirty="0" err="1" smtClean="0"/>
              <a:t>dvpt</a:t>
            </a:r>
            <a:r>
              <a:rPr lang="fr-FR" sz="2400" dirty="0" smtClean="0"/>
              <a:t> du raisonnement </a:t>
            </a:r>
            <a:r>
              <a:rPr lang="fr-FR" sz="2400" i="1" dirty="0" smtClean="0"/>
              <a:t>analogique</a:t>
            </a:r>
            <a:r>
              <a:rPr lang="fr-FR" sz="2400" dirty="0" smtClean="0"/>
              <a:t> et du raisonnement </a:t>
            </a:r>
            <a:r>
              <a:rPr lang="fr-FR" sz="2400" i="1" dirty="0" smtClean="0"/>
              <a:t>inductif</a:t>
            </a:r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484784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A  - La théorie de l’attachement   </a:t>
            </a:r>
            <a:r>
              <a:rPr lang="fr-FR" sz="2400" b="1" i="1" dirty="0" smtClean="0"/>
              <a:t>John Bowlby (1957) et Mary Ainsworth (1967)</a:t>
            </a:r>
          </a:p>
          <a:p>
            <a:endParaRPr lang="fr-FR" sz="2400" dirty="0" smtClean="0"/>
          </a:p>
          <a:p>
            <a:r>
              <a:rPr lang="fr-FR" sz="2400" u="sng" dirty="0" smtClean="0"/>
              <a:t>Importance du lien mère-enfant  </a:t>
            </a:r>
            <a:r>
              <a:rPr lang="fr-FR" sz="2400" dirty="0" smtClean="0"/>
              <a:t>: tendance innée à avoir des comportements pour établir et maintenir le lien avec la mère (cris, pleurs, sourire, agrippement). </a:t>
            </a:r>
          </a:p>
          <a:p>
            <a:endParaRPr lang="fr-FR" sz="2400" dirty="0"/>
          </a:p>
          <a:p>
            <a:r>
              <a:rPr lang="fr-FR" sz="2400" dirty="0" smtClean="0"/>
              <a:t>L’attachement est nécessaire à l’apprentissage de l’autonomie. </a:t>
            </a:r>
          </a:p>
          <a:p>
            <a:r>
              <a:rPr lang="fr-FR" sz="2400" dirty="0"/>
              <a:t> Au fur et à mesure du développement de l’enfant, il pourra se contenter d’accessibilité, de disponibilité et d’évocation de sa figure d’attachement</a:t>
            </a:r>
            <a:r>
              <a:rPr lang="fr-FR" sz="2400" dirty="0" smtClean="0"/>
              <a:t>.</a:t>
            </a:r>
          </a:p>
          <a:p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376788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>
                <a:solidFill>
                  <a:srgbClr val="FF0000"/>
                </a:solidFill>
              </a:rPr>
              <a:t>4</a:t>
            </a:r>
            <a:r>
              <a:rPr lang="fr-FR" sz="2400" b="1" cap="all" dirty="0" smtClean="0">
                <a:solidFill>
                  <a:srgbClr val="FF0000"/>
                </a:solidFill>
              </a:rPr>
              <a:t> </a:t>
            </a:r>
            <a:r>
              <a:rPr lang="fr-FR" sz="2400" b="1" cap="all" dirty="0">
                <a:solidFill>
                  <a:srgbClr val="FF0000"/>
                </a:solidFill>
              </a:rPr>
              <a:t>- </a:t>
            </a:r>
            <a:r>
              <a:rPr lang="fr-FR" sz="2400" b="1" u="sng" cap="all" dirty="0">
                <a:solidFill>
                  <a:srgbClr val="FF0000"/>
                </a:solidFill>
              </a:rPr>
              <a:t>Comment le monde social contribue-t-il au </a:t>
            </a:r>
            <a:r>
              <a:rPr lang="fr-FR" sz="2400" b="1" u="sng" cap="all" dirty="0" err="1">
                <a:solidFill>
                  <a:srgbClr val="FF0000"/>
                </a:solidFill>
              </a:rPr>
              <a:t>dvpt</a:t>
            </a:r>
            <a:r>
              <a:rPr lang="fr-FR" sz="2400" b="1" u="sng" cap="all" dirty="0">
                <a:solidFill>
                  <a:srgbClr val="FF0000"/>
                </a:solidFill>
              </a:rPr>
              <a:t> cognitif </a:t>
            </a:r>
            <a:r>
              <a:rPr lang="fr-FR" sz="2400" b="1" cap="all" dirty="0">
                <a:solidFill>
                  <a:srgbClr val="FF0000"/>
                </a:solidFill>
              </a:rPr>
              <a:t>?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5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Ainsworth (1967) identifie 3 styles d’attachement </a:t>
            </a:r>
            <a:r>
              <a:rPr lang="fr-FR" sz="2400" dirty="0" smtClean="0"/>
              <a:t>: </a:t>
            </a: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Enfants «</a:t>
            </a:r>
            <a:r>
              <a:rPr lang="fr-FR" sz="2400" b="1" dirty="0"/>
              <a:t> sécures</a:t>
            </a:r>
            <a:r>
              <a:rPr lang="fr-FR" sz="2400" dirty="0"/>
              <a:t> » (confiants, sécurisés)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Enfants « </a:t>
            </a:r>
            <a:r>
              <a:rPr lang="fr-FR" sz="2400" b="1" dirty="0" err="1"/>
              <a:t>insécures</a:t>
            </a:r>
            <a:r>
              <a:rPr lang="fr-FR" sz="2400" dirty="0"/>
              <a:t> » (</a:t>
            </a:r>
            <a:r>
              <a:rPr lang="fr-FR" sz="2400" dirty="0" err="1"/>
              <a:t>évitants</a:t>
            </a:r>
            <a:r>
              <a:rPr lang="fr-FR" sz="2400" dirty="0"/>
              <a:t>, anxieux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Enfants « </a:t>
            </a:r>
            <a:r>
              <a:rPr lang="fr-FR" sz="2400" b="1" dirty="0" smtClean="0"/>
              <a:t>anxieux-résistants</a:t>
            </a:r>
            <a:r>
              <a:rPr lang="fr-FR" sz="2400" dirty="0" smtClean="0"/>
              <a:t> ou anxieux-ambivalents» 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</a:t>
            </a:r>
            <a:r>
              <a:rPr lang="fr-FR" sz="2400" dirty="0" smtClean="0"/>
              <a:t>nfants </a:t>
            </a:r>
            <a:r>
              <a:rPr lang="fr-FR" sz="2400" dirty="0"/>
              <a:t>« </a:t>
            </a:r>
            <a:r>
              <a:rPr lang="fr-FR" sz="2400" b="1" dirty="0"/>
              <a:t>désorganisés/désorientés 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8695" y="285293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La notion de </a:t>
            </a:r>
            <a:r>
              <a:rPr lang="fr-FR" sz="2400" u="sng" dirty="0" smtClean="0">
                <a:solidFill>
                  <a:srgbClr val="FF0000"/>
                </a:solidFill>
              </a:rPr>
              <a:t>Modèles Internes Opérants </a:t>
            </a:r>
            <a:r>
              <a:rPr lang="fr-FR" sz="2400" dirty="0" smtClean="0"/>
              <a:t>: intériorisation des régularités dans les échanges pour former des modèles à l’image de ce qu’il vit (croyances, schémas). Interprétation des nouvelles situations à la lumière des anciennes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De ces MOI naissent l’estime de soi, la confiance en autrui. 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Nécessité de remise à jour des MOI si changement d’environnement.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596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prendreaeduquer.fr/wp-content/uploads/2015/07/attachement-sec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06974" cy="62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1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92696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Comment répondre aux besoins d’attachement et d’exploration de l’enfant ?</a:t>
            </a:r>
          </a:p>
          <a:p>
            <a:endParaRPr lang="fr-FR" sz="2400" dirty="0"/>
          </a:p>
          <a:p>
            <a:pPr fontAlgn="base"/>
            <a:r>
              <a:rPr lang="fr-FR" sz="2400" dirty="0" smtClean="0"/>
              <a:t>- le </a:t>
            </a:r>
            <a:r>
              <a:rPr lang="fr-FR" sz="2400" dirty="0"/>
              <a:t>partage </a:t>
            </a:r>
            <a:r>
              <a:rPr lang="fr-FR" sz="2400" dirty="0" smtClean="0"/>
              <a:t>émotionnel (verbalisation et accueil de l’émotion)</a:t>
            </a:r>
            <a:endParaRPr lang="fr-FR" sz="2400" dirty="0"/>
          </a:p>
          <a:p>
            <a:pPr fontAlgn="base"/>
            <a:r>
              <a:rPr lang="fr-FR" sz="2400" dirty="0" smtClean="0"/>
              <a:t>- la </a:t>
            </a:r>
            <a:r>
              <a:rPr lang="fr-FR" sz="2400" dirty="0"/>
              <a:t>consolation</a:t>
            </a:r>
          </a:p>
          <a:p>
            <a:pPr fontAlgn="base"/>
            <a:r>
              <a:rPr lang="fr-FR" sz="2400" dirty="0" smtClean="0"/>
              <a:t>- le </a:t>
            </a:r>
            <a:r>
              <a:rPr lang="fr-FR" sz="2400" dirty="0"/>
              <a:t>soutien</a:t>
            </a:r>
          </a:p>
          <a:p>
            <a:pPr fontAlgn="base"/>
            <a:r>
              <a:rPr lang="fr-FR" sz="2400" dirty="0" smtClean="0"/>
              <a:t>- la </a:t>
            </a:r>
            <a:r>
              <a:rPr lang="fr-FR" sz="2400" dirty="0"/>
              <a:t>proposition de solutions</a:t>
            </a:r>
          </a:p>
          <a:p>
            <a:pPr fontAlgn="base"/>
            <a:r>
              <a:rPr lang="fr-FR" sz="2400" dirty="0" smtClean="0"/>
              <a:t>- l’aide </a:t>
            </a:r>
            <a:r>
              <a:rPr lang="fr-FR" sz="2400" dirty="0"/>
              <a:t>apportée à l’enfant plus grand pour qu’il trouve lui même ses </a:t>
            </a:r>
            <a:r>
              <a:rPr lang="fr-FR" sz="2400" dirty="0" smtClean="0"/>
              <a:t>solutions</a:t>
            </a:r>
            <a:endParaRPr lang="fr-FR" sz="2400" dirty="0"/>
          </a:p>
          <a:p>
            <a:pPr fontAlgn="base"/>
            <a:r>
              <a:rPr lang="fr-FR" sz="2400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2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B - Les styles parentaux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Style parental autocratique </a:t>
            </a:r>
            <a:r>
              <a:rPr lang="fr-FR" sz="2400" dirty="0" smtClean="0"/>
              <a:t>: niveau élevé de contrôle et faible de sensibilité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Style parental démocratique </a:t>
            </a:r>
            <a:r>
              <a:rPr lang="fr-FR" sz="2400" dirty="0" smtClean="0"/>
              <a:t>: niveaux élevés de contrôle et de sensibilité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Style parental indulgent et permissif </a:t>
            </a:r>
            <a:r>
              <a:rPr lang="fr-FR" sz="2400" dirty="0" smtClean="0"/>
              <a:t>: faible niveau de contrôle et haut de sensibilité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Style parental négligent </a:t>
            </a:r>
            <a:r>
              <a:rPr lang="fr-FR" sz="2400" dirty="0" smtClean="0"/>
              <a:t>: manque de contrôle et de sensibilité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443711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/>
              <a:t>Bornstein</a:t>
            </a:r>
            <a:r>
              <a:rPr lang="fr-FR" sz="2400" i="1" dirty="0" smtClean="0"/>
              <a:t> &amp; </a:t>
            </a:r>
            <a:r>
              <a:rPr lang="fr-FR" sz="2400" i="1" dirty="0" err="1" smtClean="0"/>
              <a:t>Bornstein</a:t>
            </a:r>
            <a:r>
              <a:rPr lang="fr-FR" sz="2400" i="1" dirty="0" smtClean="0"/>
              <a:t> </a:t>
            </a:r>
            <a:r>
              <a:rPr lang="fr-FR" sz="2400" dirty="0" smtClean="0"/>
              <a:t>(2014) : </a:t>
            </a:r>
          </a:p>
          <a:p>
            <a:r>
              <a:rPr lang="fr-FR" sz="2400" dirty="0" smtClean="0"/>
              <a:t>Style démocratique associé à de meilleures relations sociales, moins de drogue à l’adolescence, plus grand bien-être en début d’âge adulte.</a:t>
            </a:r>
          </a:p>
        </p:txBody>
      </p:sp>
    </p:spTree>
    <p:extLst>
      <p:ext uri="{BB962C8B-B14F-4D97-AF65-F5344CB8AC3E}">
        <p14:creationId xmlns:p14="http://schemas.microsoft.com/office/powerpoint/2010/main" val="8991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980728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QUELLES CAPACITES SONT INNEES ?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LE DEVELOPPEMENT PROGRESSE-T-IL PAR STADES ?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COMMENT LES CHANGEMENTS SE PRODUISENT-ILS ?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COMMENT LE MONDE SOCIAL CONTRIBUE-T-IL AU DVPT COGNITIF ?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ructure du cerveau d'un enfant de 3 a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7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404664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rgbClr val="FF0000"/>
                </a:solidFill>
              </a:rPr>
              <a:t>1 </a:t>
            </a:r>
            <a:r>
              <a:rPr lang="fr-FR" sz="2800" b="1" cap="all" dirty="0" smtClean="0">
                <a:solidFill>
                  <a:srgbClr val="FF0000"/>
                </a:solidFill>
              </a:rPr>
              <a:t>– </a:t>
            </a:r>
            <a:r>
              <a:rPr lang="fr-FR" sz="2800" b="1" u="sng" cap="all" dirty="0" smtClean="0">
                <a:solidFill>
                  <a:srgbClr val="FF0000"/>
                </a:solidFill>
              </a:rPr>
              <a:t>QUELLES CAPACITES SONT INNEES</a:t>
            </a:r>
            <a:r>
              <a:rPr lang="fr-FR" sz="2800" b="1" cap="all" dirty="0" smtClean="0">
                <a:solidFill>
                  <a:srgbClr val="FF0000"/>
                </a:solidFill>
              </a:rPr>
              <a:t> ?</a:t>
            </a:r>
            <a:endParaRPr lang="fr-FR" sz="28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221625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800" dirty="0" smtClean="0"/>
              <a:t>17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et 18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 : Capacités d’association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/>
              <a:t> </a:t>
            </a:r>
            <a:r>
              <a:rPr lang="fr-FR" sz="2800" dirty="0" smtClean="0"/>
              <a:t>Piaget (1920-1970) : capacités perceptives et motrices importantes. L’action permet le </a:t>
            </a:r>
            <a:r>
              <a:rPr lang="fr-FR" sz="2800" dirty="0" err="1" smtClean="0"/>
              <a:t>dvpt</a:t>
            </a:r>
            <a:r>
              <a:rPr lang="fr-FR" sz="2800" dirty="0" smtClean="0"/>
              <a:t> de l’intelligence.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/>
              <a:t> </a:t>
            </a:r>
            <a:r>
              <a:rPr lang="fr-FR" sz="2800" dirty="0" err="1" smtClean="0"/>
              <a:t>Spelke</a:t>
            </a:r>
            <a:r>
              <a:rPr lang="fr-FR" sz="2800" dirty="0" smtClean="0"/>
              <a:t> (1994) </a:t>
            </a:r>
            <a:r>
              <a:rPr lang="fr-FR" sz="2800" dirty="0"/>
              <a:t>; </a:t>
            </a:r>
            <a:r>
              <a:rPr lang="fr-FR" sz="2800" dirty="0" err="1" smtClean="0"/>
              <a:t>Baillargeon</a:t>
            </a:r>
            <a:r>
              <a:rPr lang="fr-FR" sz="2800" dirty="0" smtClean="0"/>
              <a:t> (1994) ; </a:t>
            </a:r>
            <a:r>
              <a:rPr lang="fr-FR" sz="2800" dirty="0" err="1" smtClean="0"/>
              <a:t>Wynn</a:t>
            </a:r>
            <a:r>
              <a:rPr lang="fr-FR" sz="2800" dirty="0" smtClean="0"/>
              <a:t> (1992) : capacités conceptuelles précoces ( numériques, catégorielles)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Mécanismes généraux d’apprentissage : imitation</a:t>
            </a:r>
          </a:p>
          <a:p>
            <a:pPr>
              <a:buFont typeface="Arial" pitchFamily="34" charset="0"/>
              <a:buChar char="•"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4868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rgbClr val="FF0000"/>
                </a:solidFill>
              </a:rPr>
              <a:t>2</a:t>
            </a:r>
            <a:r>
              <a:rPr lang="fr-FR" sz="2800" b="1" cap="all" dirty="0" smtClean="0">
                <a:solidFill>
                  <a:srgbClr val="FF0000"/>
                </a:solidFill>
              </a:rPr>
              <a:t> </a:t>
            </a:r>
            <a:r>
              <a:rPr lang="fr-FR" sz="2800" b="1" cap="all" dirty="0">
                <a:solidFill>
                  <a:srgbClr val="FF0000"/>
                </a:solidFill>
              </a:rPr>
              <a:t>- </a:t>
            </a:r>
            <a:r>
              <a:rPr lang="fr-FR" sz="2800" b="1" u="sng" cap="all" dirty="0">
                <a:solidFill>
                  <a:srgbClr val="FF0000"/>
                </a:solidFill>
              </a:rPr>
              <a:t>Le développement progresse-t-il par stades</a:t>
            </a:r>
            <a:r>
              <a:rPr lang="fr-FR" sz="2800" b="1" cap="all" dirty="0">
                <a:solidFill>
                  <a:srgbClr val="FF0000"/>
                </a:solidFill>
              </a:rPr>
              <a:t> </a:t>
            </a:r>
            <a:r>
              <a:rPr lang="fr-FR" sz="2800" b="1" cap="all" dirty="0" smtClean="0">
                <a:solidFill>
                  <a:srgbClr val="FF0000"/>
                </a:solidFill>
              </a:rPr>
              <a:t>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6054" y="141277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Piaget</a:t>
            </a:r>
          </a:p>
          <a:p>
            <a:r>
              <a:rPr lang="fr-FR" sz="2800" dirty="0" smtClean="0"/>
              <a:t>-  des </a:t>
            </a:r>
            <a:r>
              <a:rPr lang="fr-FR" sz="2800" dirty="0"/>
              <a:t>changements qualitatifs de la </a:t>
            </a:r>
            <a:r>
              <a:rPr lang="fr-FR" sz="2800" dirty="0" smtClean="0"/>
              <a:t>pensée. </a:t>
            </a:r>
            <a:endParaRPr lang="fr-FR" sz="2800" dirty="0"/>
          </a:p>
          <a:p>
            <a:r>
              <a:rPr lang="fr-FR" sz="2800" dirty="0"/>
              <a:t>- des changements simultanés sur plusieurs concepts. </a:t>
            </a:r>
          </a:p>
          <a:p>
            <a:r>
              <a:rPr lang="fr-FR" sz="2800" dirty="0"/>
              <a:t>- une progression </a:t>
            </a:r>
            <a:r>
              <a:rPr lang="fr-FR" sz="2800" dirty="0" smtClean="0"/>
              <a:t>soudaine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 smtClean="0"/>
              <a:t>une </a:t>
            </a:r>
            <a:r>
              <a:rPr lang="fr-FR" sz="2800" dirty="0"/>
              <a:t>organisation </a:t>
            </a:r>
            <a:r>
              <a:rPr lang="fr-FR" sz="2800" dirty="0" smtClean="0"/>
              <a:t>cohérente</a:t>
            </a:r>
          </a:p>
          <a:p>
            <a:pPr>
              <a:buFontTx/>
              <a:buChar char="-"/>
            </a:pPr>
            <a:endParaRPr lang="fr-FR" sz="2800" dirty="0"/>
          </a:p>
          <a:p>
            <a:r>
              <a:rPr lang="fr-FR" sz="2800" i="1" dirty="0" err="1" smtClean="0"/>
              <a:t>Houdé</a:t>
            </a:r>
            <a:r>
              <a:rPr lang="fr-FR" sz="2800" i="1" dirty="0" smtClean="0"/>
              <a:t> </a:t>
            </a:r>
            <a:r>
              <a:rPr lang="fr-FR" sz="2800" dirty="0" smtClean="0"/>
              <a:t>et l’importance de l’</a:t>
            </a:r>
            <a:r>
              <a:rPr lang="fr-FR" sz="2800" b="1" dirty="0" smtClean="0"/>
              <a:t>inhibition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04813"/>
            <a:ext cx="8425184" cy="4525962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fr-FR" sz="2800" b="1" dirty="0" smtClean="0">
                <a:solidFill>
                  <a:srgbClr val="7030A0"/>
                </a:solidFill>
              </a:rPr>
              <a:t>Illustration expérimentale avec la Conservation du nombre</a:t>
            </a:r>
          </a:p>
          <a:p>
            <a:pPr marL="533400" indent="-533400" eaLnBrk="1" hangingPunct="1">
              <a:buFontTx/>
              <a:buNone/>
            </a:pPr>
            <a:endParaRPr lang="fr-FR" sz="2800" dirty="0" smtClean="0"/>
          </a:p>
          <a:p>
            <a:pPr marL="533400" indent="-533400" eaLnBrk="1" hangingPunct="1">
              <a:buFontTx/>
              <a:buNone/>
            </a:pPr>
            <a:r>
              <a:rPr lang="fr-FR" sz="2800" i="1" dirty="0" err="1" smtClean="0">
                <a:sym typeface="Wingdings" pitchFamily="2" charset="2"/>
              </a:rPr>
              <a:t>Wynn</a:t>
            </a:r>
            <a:r>
              <a:rPr lang="fr-FR" sz="2800" dirty="0" smtClean="0">
                <a:sym typeface="Wingdings" pitchFamily="2" charset="2"/>
              </a:rPr>
              <a:t> (1992) : capacités </a:t>
            </a:r>
            <a:r>
              <a:rPr lang="fr-FR" sz="2800" dirty="0" err="1" smtClean="0">
                <a:sym typeface="Wingdings" pitchFamily="2" charset="2"/>
              </a:rPr>
              <a:t>protonumériques</a:t>
            </a:r>
            <a:r>
              <a:rPr lang="fr-FR" sz="2800" dirty="0" smtClean="0">
                <a:sym typeface="Wingdings" pitchFamily="2" charset="2"/>
              </a:rPr>
              <a:t>  : </a:t>
            </a:r>
            <a:r>
              <a:rPr lang="fr-FR" sz="2400" dirty="0" smtClean="0">
                <a:sym typeface="Wingdings" pitchFamily="2" charset="2"/>
              </a:rPr>
              <a:t>protocole de fixation de l’événement impossible</a:t>
            </a:r>
          </a:p>
          <a:p>
            <a:pPr marL="533400" indent="-533400" eaLnBrk="1" hangingPunct="1">
              <a:buFontTx/>
              <a:buNone/>
            </a:pPr>
            <a:endParaRPr lang="fr-FR" sz="2800" dirty="0" smtClean="0">
              <a:sym typeface="Wingdings" pitchFamily="2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FR" sz="2800" i="1" dirty="0" err="1" smtClean="0">
                <a:sym typeface="Wingdings" pitchFamily="2" charset="2"/>
              </a:rPr>
              <a:t>Houdé</a:t>
            </a:r>
            <a:r>
              <a:rPr lang="fr-FR" sz="2800" i="1" dirty="0" smtClean="0">
                <a:sym typeface="Wingdings" pitchFamily="2" charset="2"/>
              </a:rPr>
              <a:t> </a:t>
            </a:r>
            <a:r>
              <a:rPr lang="fr-FR" sz="2800" dirty="0" smtClean="0">
                <a:sym typeface="Wingdings" pitchFamily="2" charset="2"/>
              </a:rPr>
              <a:t>(1997) : protocole similaire mais verbal </a:t>
            </a:r>
          </a:p>
          <a:p>
            <a:pPr marL="533400" indent="-533400" eaLnBrk="1" hangingPunct="1">
              <a:buFontTx/>
              <a:buNone/>
            </a:pPr>
            <a:r>
              <a:rPr lang="fr-FR" sz="2800" dirty="0">
                <a:sym typeface="Wingdings" pitchFamily="2" charset="2"/>
              </a:rPr>
              <a:t>	</a:t>
            </a:r>
            <a:r>
              <a:rPr lang="fr-FR" sz="2800" dirty="0" smtClean="0">
                <a:sym typeface="Wingdings" pitchFamily="2" charset="2"/>
              </a:rPr>
              <a:t>: </a:t>
            </a:r>
            <a:r>
              <a:rPr lang="fr-FR" sz="2400" dirty="0" smtClean="0">
                <a:sym typeface="Wingdings" pitchFamily="2" charset="2"/>
              </a:rPr>
              <a:t>l’</a:t>
            </a:r>
            <a:r>
              <a:rPr lang="fr-FR" sz="2400" dirty="0" err="1" smtClean="0">
                <a:sym typeface="Wingdings" pitchFamily="2" charset="2"/>
              </a:rPr>
              <a:t>enft</a:t>
            </a:r>
            <a:r>
              <a:rPr lang="fr-FR" sz="2400" dirty="0" smtClean="0">
                <a:sym typeface="Wingdings" pitchFamily="2" charset="2"/>
              </a:rPr>
              <a:t> dit si « ça va » ou « ça ne va pas »</a:t>
            </a:r>
          </a:p>
          <a:p>
            <a:pPr marL="533400" indent="-533400" eaLnBrk="1" hangingPunct="1">
              <a:buFontTx/>
              <a:buNone/>
            </a:pPr>
            <a:endParaRPr lang="fr-FR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533400" indent="-533400" eaLnBrk="1" hangingPunct="1">
              <a:buFontTx/>
              <a:buNone/>
            </a:pPr>
            <a:endParaRPr lang="fr-F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bars 001.jpg"/>
          <p:cNvPicPr>
            <a:picLocks noChangeAspect="1"/>
          </p:cNvPicPr>
          <p:nvPr/>
        </p:nvPicPr>
        <p:blipFill>
          <a:blip r:embed="rId2" cstate="print"/>
          <a:srcRect l="21997" t="12195" r="41129" b="78958"/>
          <a:stretch>
            <a:fillRect/>
          </a:stretch>
        </p:blipFill>
        <p:spPr bwMode="auto">
          <a:xfrm>
            <a:off x="533400" y="115888"/>
            <a:ext cx="7854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babars 001.jpg"/>
          <p:cNvPicPr>
            <a:picLocks noChangeAspect="1"/>
          </p:cNvPicPr>
          <p:nvPr/>
        </p:nvPicPr>
        <p:blipFill>
          <a:blip r:embed="rId2" cstate="print"/>
          <a:srcRect l="21767" t="21042" r="60001" b="69962"/>
          <a:stretch>
            <a:fillRect/>
          </a:stretch>
        </p:blipFill>
        <p:spPr bwMode="auto">
          <a:xfrm>
            <a:off x="395288" y="3284538"/>
            <a:ext cx="4032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babars 001.jpg"/>
          <p:cNvPicPr>
            <a:picLocks noChangeAspect="1"/>
          </p:cNvPicPr>
          <p:nvPr/>
        </p:nvPicPr>
        <p:blipFill>
          <a:blip r:embed="rId2" cstate="print"/>
          <a:srcRect l="39999" t="21042" r="41656" b="69962"/>
          <a:stretch>
            <a:fillRect/>
          </a:stretch>
        </p:blipFill>
        <p:spPr bwMode="auto">
          <a:xfrm>
            <a:off x="4643438" y="3284538"/>
            <a:ext cx="40576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9269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err="1" smtClean="0"/>
              <a:t>Houdé</a:t>
            </a:r>
            <a:r>
              <a:rPr lang="fr-FR" sz="2800" dirty="0" smtClean="0"/>
              <a:t> : les </a:t>
            </a:r>
            <a:r>
              <a:rPr lang="fr-FR" sz="2800" dirty="0" err="1" smtClean="0"/>
              <a:t>enfts</a:t>
            </a:r>
            <a:r>
              <a:rPr lang="fr-FR" sz="2800" dirty="0" smtClean="0"/>
              <a:t> de 2 ans ont des performances de calcul  </a:t>
            </a:r>
            <a:r>
              <a:rPr lang="fr-FR" sz="2800" b="1" dirty="0" smtClean="0">
                <a:solidFill>
                  <a:srgbClr val="7030A0"/>
                </a:solidFill>
              </a:rPr>
              <a:t>&lt; </a:t>
            </a:r>
            <a:r>
              <a:rPr lang="fr-FR" sz="2800" dirty="0" smtClean="0"/>
              <a:t>aux </a:t>
            </a:r>
            <a:r>
              <a:rPr lang="fr-FR" sz="2800" dirty="0" err="1" smtClean="0"/>
              <a:t>enfts</a:t>
            </a:r>
            <a:r>
              <a:rPr lang="fr-FR" sz="2800" dirty="0" smtClean="0"/>
              <a:t> de 4 mois !!!!</a:t>
            </a:r>
          </a:p>
          <a:p>
            <a:r>
              <a:rPr lang="fr-FR" sz="2800" dirty="0" smtClean="0">
                <a:solidFill>
                  <a:srgbClr val="7030A0"/>
                </a:solidFill>
              </a:rPr>
              <a:t>L’enfant échoue avec le langage ce qu’il réussit avec les yeux !!</a:t>
            </a:r>
          </a:p>
          <a:p>
            <a:r>
              <a:rPr lang="fr-FR" sz="2800" dirty="0" smtClean="0">
                <a:solidFill>
                  <a:srgbClr val="7030A0"/>
                </a:solidFill>
              </a:rPr>
              <a:t>Et échec que chez les </a:t>
            </a:r>
            <a:r>
              <a:rPr lang="fr-FR" sz="2800" dirty="0" err="1" smtClean="0">
                <a:solidFill>
                  <a:srgbClr val="7030A0"/>
                </a:solidFill>
              </a:rPr>
              <a:t>enfts</a:t>
            </a:r>
            <a:r>
              <a:rPr lang="fr-FR" sz="2800" dirty="0" smtClean="0">
                <a:solidFill>
                  <a:srgbClr val="7030A0"/>
                </a:solidFill>
              </a:rPr>
              <a:t> français, pas les anglais ! </a:t>
            </a:r>
          </a:p>
          <a:p>
            <a:endParaRPr lang="fr-FR" sz="2800" dirty="0">
              <a:solidFill>
                <a:srgbClr val="7030A0"/>
              </a:solidFill>
            </a:endParaRPr>
          </a:p>
          <a:p>
            <a:r>
              <a:rPr lang="fr-FR" sz="2800" dirty="0" smtClean="0"/>
              <a:t>Explication dans le langage : </a:t>
            </a:r>
          </a:p>
          <a:p>
            <a:r>
              <a:rPr lang="fr-FR" sz="2800" dirty="0" smtClean="0"/>
              <a:t>En français, « un/plusieurs » = 1, 2…. alors que</a:t>
            </a:r>
          </a:p>
          <a:p>
            <a:r>
              <a:rPr lang="fr-FR" sz="2800" dirty="0" smtClean="0"/>
              <a:t>en anglais « a/</a:t>
            </a:r>
            <a:r>
              <a:rPr lang="fr-FR" sz="2800" dirty="0" err="1" smtClean="0"/>
              <a:t>some</a:t>
            </a:r>
            <a:r>
              <a:rPr lang="fr-FR" sz="2800" dirty="0" smtClean="0"/>
              <a:t> » ≠ one, </a:t>
            </a:r>
            <a:r>
              <a:rPr lang="fr-FR" sz="2800" dirty="0" err="1" smtClean="0"/>
              <a:t>two</a:t>
            </a:r>
            <a:r>
              <a:rPr lang="fr-FR" sz="2800" dirty="0" smtClean="0"/>
              <a:t>, </a:t>
            </a:r>
            <a:r>
              <a:rPr lang="fr-FR" sz="2800" dirty="0" err="1" smtClean="0"/>
              <a:t>three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bars 001.jpg"/>
          <p:cNvPicPr>
            <a:picLocks noChangeAspect="1"/>
          </p:cNvPicPr>
          <p:nvPr/>
        </p:nvPicPr>
        <p:blipFill>
          <a:blip r:embed="rId2" cstate="print"/>
          <a:srcRect l="21616" t="50267" r="60172" b="38853"/>
          <a:stretch>
            <a:fillRect/>
          </a:stretch>
        </p:blipFill>
        <p:spPr bwMode="auto">
          <a:xfrm>
            <a:off x="179388" y="1844675"/>
            <a:ext cx="43386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babars 001.jpg"/>
          <p:cNvPicPr>
            <a:picLocks noChangeAspect="1"/>
          </p:cNvPicPr>
          <p:nvPr/>
        </p:nvPicPr>
        <p:blipFill>
          <a:blip r:embed="rId2" cstate="print"/>
          <a:srcRect l="39828" t="50267" r="41524" b="38853"/>
          <a:stretch>
            <a:fillRect/>
          </a:stretch>
        </p:blipFill>
        <p:spPr bwMode="auto">
          <a:xfrm>
            <a:off x="4746625" y="1844675"/>
            <a:ext cx="4397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23528" y="332656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Comparaison des compétences de calcul avec 2 protocoles différents : </a:t>
            </a:r>
            <a:br>
              <a:rPr lang="fr-FR" sz="2000" dirty="0" smtClean="0"/>
            </a:br>
            <a:r>
              <a:rPr lang="fr-FR" sz="2000" dirty="0" smtClean="0"/>
              <a:t> - protocole de </a:t>
            </a:r>
            <a:r>
              <a:rPr lang="fr-FR" sz="2000" b="1" i="1" dirty="0" err="1" smtClean="0"/>
              <a:t>Wynn</a:t>
            </a:r>
            <a:r>
              <a:rPr lang="fr-FR" sz="2000" dirty="0" smtClean="0"/>
              <a:t>  de l’événement impossible (réponse verbale)</a:t>
            </a:r>
            <a:br>
              <a:rPr lang="fr-FR" sz="2000" dirty="0" smtClean="0"/>
            </a:br>
            <a:r>
              <a:rPr lang="fr-FR" sz="2000" dirty="0" smtClean="0"/>
              <a:t> - protocole de </a:t>
            </a:r>
            <a:r>
              <a:rPr lang="fr-FR" sz="2000" b="1" i="1" dirty="0" smtClean="0"/>
              <a:t>Piaget</a:t>
            </a:r>
            <a:r>
              <a:rPr lang="fr-FR" sz="2000" dirty="0" smtClean="0"/>
              <a:t> de conservation du nombre (réponse verbale)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result babars 001.jpg"/>
          <p:cNvPicPr>
            <a:picLocks noChangeAspect="1"/>
          </p:cNvPicPr>
          <p:nvPr/>
        </p:nvPicPr>
        <p:blipFill>
          <a:blip r:embed="rId2" cstate="print"/>
          <a:srcRect l="39667" t="40550" r="28687" b="39790"/>
          <a:stretch>
            <a:fillRect/>
          </a:stretch>
        </p:blipFill>
        <p:spPr bwMode="auto">
          <a:xfrm>
            <a:off x="1187450" y="1169988"/>
            <a:ext cx="66579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250825" y="333375"/>
            <a:ext cx="84248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Performances moyennes</a:t>
            </a:r>
            <a:r>
              <a:rPr lang="fr-FR" sz="2000"/>
              <a:t> </a:t>
            </a:r>
            <a:r>
              <a:rPr lang="fr-FR" sz="2000">
                <a:solidFill>
                  <a:schemeClr val="bg1"/>
                </a:solidFill>
              </a:rPr>
              <a:t>à l’épreuve « d’événement impossible » et à l’épreuve de Conservation du nb selon l’âge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660</Words>
  <Application>Microsoft Office PowerPoint</Application>
  <PresentationFormat>Affichage à l'écran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Thème Office</vt:lpstr>
      <vt:lpstr>LE DEVELOPPEMENT COGNITIF DE L’ENFANT DE 3-6 ANS  en 5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PENSEE DE L’ENFANT  en 6 QUESTIONS</dc:title>
  <dc:creator>Valèrie</dc:creator>
  <cp:lastModifiedBy>Valerie Pennequin</cp:lastModifiedBy>
  <cp:revision>88</cp:revision>
  <dcterms:created xsi:type="dcterms:W3CDTF">2012-02-18T15:00:33Z</dcterms:created>
  <dcterms:modified xsi:type="dcterms:W3CDTF">2019-03-21T18:18:10Z</dcterms:modified>
</cp:coreProperties>
</file>