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4"/>
  </p:notesMasterIdLst>
  <p:sldIdLst>
    <p:sldId id="256" r:id="rId2"/>
    <p:sldId id="265" r:id="rId3"/>
    <p:sldId id="263" r:id="rId4"/>
    <p:sldId id="262" r:id="rId5"/>
    <p:sldId id="258" r:id="rId6"/>
    <p:sldId id="268" r:id="rId7"/>
    <p:sldId id="270" r:id="rId8"/>
    <p:sldId id="266" r:id="rId9"/>
    <p:sldId id="267" r:id="rId10"/>
    <p:sldId id="271" r:id="rId11"/>
    <p:sldId id="272" r:id="rId12"/>
    <p:sldId id="273"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123666-EFE5-44D4-AC8E-888261207AA9}" type="datetimeFigureOut">
              <a:rPr lang="fr-FR" smtClean="0"/>
              <a:t>16/09/2021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2CF9C2-EE18-4401-93BB-C4CC4430B6FF}" type="slidenum">
              <a:rPr lang="fr-FR" smtClean="0"/>
              <a:t>‹N°›</a:t>
            </a:fld>
            <a:endParaRPr lang="fr-FR"/>
          </a:p>
        </p:txBody>
      </p:sp>
    </p:spTree>
    <p:extLst>
      <p:ext uri="{BB962C8B-B14F-4D97-AF65-F5344CB8AC3E}">
        <p14:creationId xmlns:p14="http://schemas.microsoft.com/office/powerpoint/2010/main" val="3564607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i="1" dirty="0"/>
          </a:p>
        </p:txBody>
      </p:sp>
      <p:sp>
        <p:nvSpPr>
          <p:cNvPr id="4" name="Espace réservé du numéro de diapositive 3"/>
          <p:cNvSpPr>
            <a:spLocks noGrp="1"/>
          </p:cNvSpPr>
          <p:nvPr>
            <p:ph type="sldNum" sz="quarter" idx="10"/>
          </p:nvPr>
        </p:nvSpPr>
        <p:spPr/>
        <p:txBody>
          <a:bodyPr/>
          <a:lstStyle/>
          <a:p>
            <a:fld id="{762CF9C2-EE18-4401-93BB-C4CC4430B6FF}" type="slidenum">
              <a:rPr lang="fr-FR" smtClean="0"/>
              <a:t>7</a:t>
            </a:fld>
            <a:endParaRPr lang="fr-FR"/>
          </a:p>
        </p:txBody>
      </p:sp>
    </p:spTree>
    <p:extLst>
      <p:ext uri="{BB962C8B-B14F-4D97-AF65-F5344CB8AC3E}">
        <p14:creationId xmlns:p14="http://schemas.microsoft.com/office/powerpoint/2010/main" val="3507838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9/16/2021</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‹N°›</a:t>
            </a:fld>
            <a:endParaRPr lang="en-US" dirty="0"/>
          </a:p>
        </p:txBody>
      </p:sp>
    </p:spTree>
    <p:extLst>
      <p:ext uri="{BB962C8B-B14F-4D97-AF65-F5344CB8AC3E}">
        <p14:creationId xmlns:p14="http://schemas.microsoft.com/office/powerpoint/2010/main" val="197585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9/16/2021</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‹N°›</a:t>
            </a:fld>
            <a:endParaRPr lang="en-US"/>
          </a:p>
        </p:txBody>
      </p:sp>
    </p:spTree>
    <p:extLst>
      <p:ext uri="{BB962C8B-B14F-4D97-AF65-F5344CB8AC3E}">
        <p14:creationId xmlns:p14="http://schemas.microsoft.com/office/powerpoint/2010/main" val="2583702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9/16/2021</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‹N°›</a:t>
            </a:fld>
            <a:endParaRPr lang="en-US"/>
          </a:p>
        </p:txBody>
      </p:sp>
    </p:spTree>
    <p:extLst>
      <p:ext uri="{BB962C8B-B14F-4D97-AF65-F5344CB8AC3E}">
        <p14:creationId xmlns:p14="http://schemas.microsoft.com/office/powerpoint/2010/main" val="94072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9/16/2021</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‹N°›</a:t>
            </a:fld>
            <a:endParaRPr lang="en-US"/>
          </a:p>
        </p:txBody>
      </p:sp>
    </p:spTree>
    <p:extLst>
      <p:ext uri="{BB962C8B-B14F-4D97-AF65-F5344CB8AC3E}">
        <p14:creationId xmlns:p14="http://schemas.microsoft.com/office/powerpoint/2010/main" val="3026289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9/16/2021</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‹N°›</a:t>
            </a:fld>
            <a:endParaRPr lang="en-US"/>
          </a:p>
        </p:txBody>
      </p:sp>
    </p:spTree>
    <p:extLst>
      <p:ext uri="{BB962C8B-B14F-4D97-AF65-F5344CB8AC3E}">
        <p14:creationId xmlns:p14="http://schemas.microsoft.com/office/powerpoint/2010/main" val="62989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9/16/2021</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‹N°›</a:t>
            </a:fld>
            <a:endParaRPr lang="en-US"/>
          </a:p>
        </p:txBody>
      </p:sp>
    </p:spTree>
    <p:extLst>
      <p:ext uri="{BB962C8B-B14F-4D97-AF65-F5344CB8AC3E}">
        <p14:creationId xmlns:p14="http://schemas.microsoft.com/office/powerpoint/2010/main" val="466868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9/16/2021</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‹N°›</a:t>
            </a:fld>
            <a:endParaRPr lang="en-US"/>
          </a:p>
        </p:txBody>
      </p:sp>
    </p:spTree>
    <p:extLst>
      <p:ext uri="{BB962C8B-B14F-4D97-AF65-F5344CB8AC3E}">
        <p14:creationId xmlns:p14="http://schemas.microsoft.com/office/powerpoint/2010/main" val="612031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9/16/2021</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‹N°›</a:t>
            </a:fld>
            <a:endParaRPr lang="en-US"/>
          </a:p>
        </p:txBody>
      </p:sp>
    </p:spTree>
    <p:extLst>
      <p:ext uri="{BB962C8B-B14F-4D97-AF65-F5344CB8AC3E}">
        <p14:creationId xmlns:p14="http://schemas.microsoft.com/office/powerpoint/2010/main" val="2995937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9/16/2021</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‹N°›</a:t>
            </a:fld>
            <a:endParaRPr lang="en-US"/>
          </a:p>
        </p:txBody>
      </p:sp>
    </p:spTree>
    <p:extLst>
      <p:ext uri="{BB962C8B-B14F-4D97-AF65-F5344CB8AC3E}">
        <p14:creationId xmlns:p14="http://schemas.microsoft.com/office/powerpoint/2010/main" val="738858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9/16/2021</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‹N°›</a:t>
            </a:fld>
            <a:endParaRPr lang="en-US"/>
          </a:p>
        </p:txBody>
      </p:sp>
    </p:spTree>
    <p:extLst>
      <p:ext uri="{BB962C8B-B14F-4D97-AF65-F5344CB8AC3E}">
        <p14:creationId xmlns:p14="http://schemas.microsoft.com/office/powerpoint/2010/main" val="1433731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9/16/2021</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‹N°›</a:t>
            </a:fld>
            <a:endParaRPr lang="en-US"/>
          </a:p>
        </p:txBody>
      </p:sp>
    </p:spTree>
    <p:extLst>
      <p:ext uri="{BB962C8B-B14F-4D97-AF65-F5344CB8AC3E}">
        <p14:creationId xmlns:p14="http://schemas.microsoft.com/office/powerpoint/2010/main" val="1252543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9/16/2021</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‹N°›</a:t>
            </a:fld>
            <a:endParaRPr lang="en-US" dirty="0"/>
          </a:p>
        </p:txBody>
      </p:sp>
    </p:spTree>
    <p:extLst>
      <p:ext uri="{BB962C8B-B14F-4D97-AF65-F5344CB8AC3E}">
        <p14:creationId xmlns:p14="http://schemas.microsoft.com/office/powerpoint/2010/main" val="1025424593"/>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E433FEA1-E0F8-43CF-91D5-6A98CD36D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76CF5E1-2828-4AF9-95A3-BA958267315C}"/>
              </a:ext>
            </a:extLst>
          </p:cNvPr>
          <p:cNvSpPr>
            <a:spLocks noGrp="1"/>
          </p:cNvSpPr>
          <p:nvPr>
            <p:ph type="ctrTitle"/>
          </p:nvPr>
        </p:nvSpPr>
        <p:spPr>
          <a:xfrm>
            <a:off x="1397711" y="595902"/>
            <a:ext cx="9396578" cy="1124073"/>
          </a:xfrm>
        </p:spPr>
        <p:txBody>
          <a:bodyPr anchor="b">
            <a:normAutofit fontScale="90000"/>
          </a:bodyPr>
          <a:lstStyle/>
          <a:p>
            <a:pPr algn="ctr"/>
            <a:r>
              <a:rPr lang="fr-FR" dirty="0"/>
              <a:t>Organisation du contrôle continu au baccalauréat :</a:t>
            </a:r>
            <a:br>
              <a:rPr lang="fr-FR" dirty="0"/>
            </a:br>
            <a:r>
              <a:rPr lang="fr-FR" dirty="0"/>
              <a:t>Le projet d’évaluation de l’établissement</a:t>
            </a:r>
          </a:p>
        </p:txBody>
      </p:sp>
      <p:sp>
        <p:nvSpPr>
          <p:cNvPr id="3" name="Sous-titre 2">
            <a:extLst>
              <a:ext uri="{FF2B5EF4-FFF2-40B4-BE49-F238E27FC236}">
                <a16:creationId xmlns:a16="http://schemas.microsoft.com/office/drawing/2014/main" id="{3D3D0A27-3D82-4678-AA7A-58987141BF4A}"/>
              </a:ext>
            </a:extLst>
          </p:cNvPr>
          <p:cNvSpPr>
            <a:spLocks noGrp="1"/>
          </p:cNvSpPr>
          <p:nvPr>
            <p:ph type="subTitle" idx="1"/>
          </p:nvPr>
        </p:nvSpPr>
        <p:spPr>
          <a:xfrm>
            <a:off x="1742038" y="1895599"/>
            <a:ext cx="8647952" cy="681942"/>
          </a:xfrm>
        </p:spPr>
        <p:txBody>
          <a:bodyPr anchor="t">
            <a:normAutofit/>
          </a:bodyPr>
          <a:lstStyle/>
          <a:p>
            <a:pPr algn="ctr"/>
            <a:r>
              <a:rPr lang="fr-FR" sz="2900" b="1" dirty="0">
                <a:latin typeface="+mj-lt"/>
                <a:ea typeface="+mj-ea"/>
                <a:cs typeface="+mj-cs"/>
              </a:rPr>
              <a:t>Enseignement du Français</a:t>
            </a:r>
          </a:p>
        </p:txBody>
      </p:sp>
      <p:sp>
        <p:nvSpPr>
          <p:cNvPr id="29" name="Freeform: Shape 28">
            <a:extLst>
              <a:ext uri="{FF2B5EF4-FFF2-40B4-BE49-F238E27FC236}">
                <a16:creationId xmlns:a16="http://schemas.microsoft.com/office/drawing/2014/main" id="{A9AE6A41-32AB-41F7-90EF-073C089C61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3439950"/>
            <a:ext cx="10500930" cy="3417723"/>
          </a:xfrm>
          <a:custGeom>
            <a:avLst/>
            <a:gdLst>
              <a:gd name="connsiteX0" fmla="*/ 1559664 w 10500930"/>
              <a:gd name="connsiteY0" fmla="*/ 3417723 h 3417723"/>
              <a:gd name="connsiteX1" fmla="*/ 0 w 10500930"/>
              <a:gd name="connsiteY1" fmla="*/ 3417723 h 3417723"/>
              <a:gd name="connsiteX2" fmla="*/ 0 w 10500930"/>
              <a:gd name="connsiteY2" fmla="*/ 2944791 h 3417723"/>
              <a:gd name="connsiteX3" fmla="*/ 193582 w 10500930"/>
              <a:gd name="connsiteY3" fmla="*/ 3053540 h 3417723"/>
              <a:gd name="connsiteX4" fmla="*/ 1423717 w 10500930"/>
              <a:gd name="connsiteY4" fmla="*/ 3410968 h 3417723"/>
              <a:gd name="connsiteX5" fmla="*/ 10500930 w 10500930"/>
              <a:gd name="connsiteY5" fmla="*/ 3417723 h 3417723"/>
              <a:gd name="connsiteX6" fmla="*/ 1994489 w 10500930"/>
              <a:gd name="connsiteY6" fmla="*/ 3417723 h 3417723"/>
              <a:gd name="connsiteX7" fmla="*/ 2130396 w 10500930"/>
              <a:gd name="connsiteY7" fmla="*/ 3410970 h 3417723"/>
              <a:gd name="connsiteX8" fmla="*/ 5243003 w 10500930"/>
              <a:gd name="connsiteY8" fmla="*/ 328636 h 3417723"/>
              <a:gd name="connsiteX9" fmla="*/ 5258816 w 10500930"/>
              <a:gd name="connsiteY9" fmla="*/ 0 h 3417723"/>
              <a:gd name="connsiteX10" fmla="*/ 10500930 w 10500930"/>
              <a:gd name="connsiteY10" fmla="*/ 0 h 3417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00930" h="3417723">
                <a:moveTo>
                  <a:pt x="1559664" y="3417723"/>
                </a:moveTo>
                <a:lnTo>
                  <a:pt x="0" y="3417723"/>
                </a:lnTo>
                <a:lnTo>
                  <a:pt x="0" y="2944791"/>
                </a:lnTo>
                <a:lnTo>
                  <a:pt x="193582" y="3053540"/>
                </a:lnTo>
                <a:cubicBezTo>
                  <a:pt x="569241" y="3242876"/>
                  <a:pt x="984418" y="3367068"/>
                  <a:pt x="1423717" y="3410968"/>
                </a:cubicBezTo>
                <a:close/>
                <a:moveTo>
                  <a:pt x="10500930" y="3417723"/>
                </a:moveTo>
                <a:lnTo>
                  <a:pt x="1994489" y="3417723"/>
                </a:lnTo>
                <a:lnTo>
                  <a:pt x="2130396" y="3410970"/>
                </a:lnTo>
                <a:cubicBezTo>
                  <a:pt x="3777767" y="3246345"/>
                  <a:pt x="5085919" y="1952612"/>
                  <a:pt x="5243003" y="328636"/>
                </a:cubicBezTo>
                <a:lnTo>
                  <a:pt x="5258816" y="0"/>
                </a:lnTo>
                <a:lnTo>
                  <a:pt x="1050093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Rectangle 34">
            <a:extLst>
              <a:ext uri="{FF2B5EF4-FFF2-40B4-BE49-F238E27FC236}">
                <a16:creationId xmlns:a16="http://schemas.microsoft.com/office/drawing/2014/main" id="{A3F5937F-9524-421C-ACE9-BB237B773D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7400" y="3405873"/>
            <a:ext cx="3417721" cy="3485877"/>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2C65D78F-1248-459A-A8FE-DED2F4A25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927617" y="3439950"/>
            <a:ext cx="3264378" cy="3417721"/>
          </a:xfrm>
          <a:custGeom>
            <a:avLst/>
            <a:gdLst>
              <a:gd name="connsiteX0" fmla="*/ 3264378 w 3264378"/>
              <a:gd name="connsiteY0" fmla="*/ 3417721 h 3417721"/>
              <a:gd name="connsiteX1" fmla="*/ 0 w 3264378"/>
              <a:gd name="connsiteY1" fmla="*/ 3417721 h 3417721"/>
              <a:gd name="connsiteX2" fmla="*/ 0 w 3264378"/>
              <a:gd name="connsiteY2" fmla="*/ 0 h 3417721"/>
              <a:gd name="connsiteX3" fmla="*/ 11 w 3264378"/>
              <a:gd name="connsiteY3" fmla="*/ 0 h 3417721"/>
              <a:gd name="connsiteX4" fmla="*/ 15824 w 3264378"/>
              <a:gd name="connsiteY4" fmla="*/ 328633 h 3417721"/>
              <a:gd name="connsiteX5" fmla="*/ 3128431 w 3264378"/>
              <a:gd name="connsiteY5" fmla="*/ 3410966 h 3417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64378" h="3417721">
                <a:moveTo>
                  <a:pt x="3264378" y="3417721"/>
                </a:moveTo>
                <a:lnTo>
                  <a:pt x="0" y="3417721"/>
                </a:lnTo>
                <a:lnTo>
                  <a:pt x="0" y="0"/>
                </a:lnTo>
                <a:lnTo>
                  <a:pt x="11" y="0"/>
                </a:lnTo>
                <a:lnTo>
                  <a:pt x="15824" y="328633"/>
                </a:lnTo>
                <a:cubicBezTo>
                  <a:pt x="172908" y="1952608"/>
                  <a:pt x="1481060" y="3246341"/>
                  <a:pt x="3128431" y="3410966"/>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Lignes et points connectés représentant un réseau">
            <a:extLst>
              <a:ext uri="{FF2B5EF4-FFF2-40B4-BE49-F238E27FC236}">
                <a16:creationId xmlns:a16="http://schemas.microsoft.com/office/drawing/2014/main" id="{52AE6945-B307-4B3C-A18E-E8687C315F86}"/>
              </a:ext>
            </a:extLst>
          </p:cNvPr>
          <p:cNvPicPr>
            <a:picLocks noChangeAspect="1"/>
          </p:cNvPicPr>
          <p:nvPr/>
        </p:nvPicPr>
        <p:blipFill rotWithShape="1">
          <a:blip r:embed="rId2"/>
          <a:srcRect t="4931" r="1" b="7528"/>
          <a:stretch/>
        </p:blipFill>
        <p:spPr>
          <a:xfrm>
            <a:off x="5235128" y="3428672"/>
            <a:ext cx="6963551" cy="3429000"/>
          </a:xfrm>
          <a:custGeom>
            <a:avLst/>
            <a:gdLst/>
            <a:ahLst/>
            <a:cxnLst/>
            <a:rect l="l" t="t" r="r" b="b"/>
            <a:pathLst>
              <a:path w="6963551" h="3417723">
                <a:moveTo>
                  <a:pt x="3484731" y="0"/>
                </a:moveTo>
                <a:lnTo>
                  <a:pt x="3484731" y="294"/>
                </a:lnTo>
                <a:lnTo>
                  <a:pt x="3835115" y="17647"/>
                </a:lnTo>
                <a:cubicBezTo>
                  <a:pt x="5592311" y="192669"/>
                  <a:pt x="6963551" y="1648141"/>
                  <a:pt x="6963551" y="3417723"/>
                </a:cubicBezTo>
                <a:lnTo>
                  <a:pt x="3478820" y="3417723"/>
                </a:lnTo>
                <a:lnTo>
                  <a:pt x="3478820" y="3417721"/>
                </a:lnTo>
                <a:lnTo>
                  <a:pt x="0" y="3417721"/>
                </a:lnTo>
                <a:cubicBezTo>
                  <a:pt x="0" y="1648139"/>
                  <a:pt x="1371240" y="192667"/>
                  <a:pt x="3128436" y="17645"/>
                </a:cubicBezTo>
                <a:lnTo>
                  <a:pt x="3478820" y="292"/>
                </a:lnTo>
                <a:lnTo>
                  <a:pt x="3478820" y="2"/>
                </a:lnTo>
                <a:lnTo>
                  <a:pt x="3481755" y="147"/>
                </a:lnTo>
                <a:close/>
              </a:path>
            </a:pathLst>
          </a:custGeom>
        </p:spPr>
      </p:pic>
    </p:spTree>
    <p:extLst>
      <p:ext uri="{BB962C8B-B14F-4D97-AF65-F5344CB8AC3E}">
        <p14:creationId xmlns:p14="http://schemas.microsoft.com/office/powerpoint/2010/main" val="3069388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D3EA8A-7BF5-4BEF-A627-7EA3D2E25842}"/>
              </a:ext>
            </a:extLst>
          </p:cNvPr>
          <p:cNvSpPr>
            <a:spLocks noGrp="1"/>
          </p:cNvSpPr>
          <p:nvPr>
            <p:ph type="title"/>
          </p:nvPr>
        </p:nvSpPr>
        <p:spPr>
          <a:xfrm>
            <a:off x="1080000" y="720434"/>
            <a:ext cx="9950103" cy="720000"/>
          </a:xfrm>
        </p:spPr>
        <p:txBody>
          <a:bodyPr/>
          <a:lstStyle/>
          <a:p>
            <a:r>
              <a:rPr lang="fr-FR" dirty="0"/>
              <a:t>4. Deux points de vigilance </a:t>
            </a:r>
          </a:p>
        </p:txBody>
      </p:sp>
      <p:sp>
        <p:nvSpPr>
          <p:cNvPr id="3" name="Espace réservé du contenu 2">
            <a:extLst>
              <a:ext uri="{FF2B5EF4-FFF2-40B4-BE49-F238E27FC236}">
                <a16:creationId xmlns:a16="http://schemas.microsoft.com/office/drawing/2014/main" id="{3F277F19-4C17-4096-926C-4EF080EE579B}"/>
              </a:ext>
            </a:extLst>
          </p:cNvPr>
          <p:cNvSpPr>
            <a:spLocks noGrp="1"/>
          </p:cNvSpPr>
          <p:nvPr>
            <p:ph idx="1"/>
          </p:nvPr>
        </p:nvSpPr>
        <p:spPr>
          <a:xfrm>
            <a:off x="1080000" y="1800000"/>
            <a:ext cx="9950103" cy="4214720"/>
          </a:xfrm>
        </p:spPr>
        <p:txBody>
          <a:bodyPr>
            <a:normAutofit/>
          </a:bodyPr>
          <a:lstStyle/>
          <a:p>
            <a:pPr marL="0" indent="0">
              <a:buNone/>
            </a:pPr>
            <a:r>
              <a:rPr lang="fr-FR" sz="2000" b="1" dirty="0"/>
              <a:t>Un équilibre à trouver entre pratiques individuelle et collective</a:t>
            </a:r>
          </a:p>
          <a:p>
            <a:pPr marL="0" indent="0">
              <a:buNone/>
            </a:pPr>
            <a:endParaRPr lang="fr-FR" sz="2000" b="1" dirty="0"/>
          </a:p>
          <a:p>
            <a:pPr marL="0" indent="0">
              <a:buNone/>
            </a:pPr>
            <a:r>
              <a:rPr lang="fr-FR" dirty="0"/>
              <a:t>Si la recherche du « fonds commun » est nécessaire, elle ne doit pas conduire à ce que les équipes s’accordent obligatoirement sur tous les exercices qu’ils programment d’évaluer à chaque trimestre. La discipline est vivante grâce à la diversité de ses exercices mais elle peut aussi être vivante grâce à la diversité de ses professeurs, à condition que cette diversité n’aille pas à l’encontre des principes communs qui président à l’évaluation.</a:t>
            </a:r>
          </a:p>
          <a:p>
            <a:pPr marL="0" indent="0">
              <a:buNone/>
            </a:pPr>
            <a:r>
              <a:rPr lang="fr-FR" dirty="0"/>
              <a:t>En somme, il s’agit pour chaque équipe d’édifier et d’habiter une « maison commune », tout à la fois fondée sur des règles et garante de l’appropriation du programme et de ses objectifs par chacun.</a:t>
            </a:r>
          </a:p>
          <a:p>
            <a:endParaRPr lang="fr-FR" dirty="0"/>
          </a:p>
        </p:txBody>
      </p:sp>
    </p:spTree>
    <p:extLst>
      <p:ext uri="{BB962C8B-B14F-4D97-AF65-F5344CB8AC3E}">
        <p14:creationId xmlns:p14="http://schemas.microsoft.com/office/powerpoint/2010/main" val="1646746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D3EA8A-7BF5-4BEF-A627-7EA3D2E25842}"/>
              </a:ext>
            </a:extLst>
          </p:cNvPr>
          <p:cNvSpPr>
            <a:spLocks noGrp="1"/>
          </p:cNvSpPr>
          <p:nvPr>
            <p:ph type="title"/>
          </p:nvPr>
        </p:nvSpPr>
        <p:spPr>
          <a:xfrm>
            <a:off x="1080000" y="720434"/>
            <a:ext cx="9950103" cy="720000"/>
          </a:xfrm>
        </p:spPr>
        <p:txBody>
          <a:bodyPr>
            <a:normAutofit/>
          </a:bodyPr>
          <a:lstStyle/>
          <a:p>
            <a:r>
              <a:rPr lang="fr-FR" dirty="0"/>
              <a:t>5. </a:t>
            </a:r>
            <a:r>
              <a:rPr lang="fr-FR" u="sng" dirty="0"/>
              <a:t>La progressivité des apprentissages</a:t>
            </a:r>
            <a:endParaRPr lang="fr-FR" dirty="0"/>
          </a:p>
        </p:txBody>
      </p:sp>
      <p:sp>
        <p:nvSpPr>
          <p:cNvPr id="3" name="Espace réservé du contenu 2">
            <a:extLst>
              <a:ext uri="{FF2B5EF4-FFF2-40B4-BE49-F238E27FC236}">
                <a16:creationId xmlns:a16="http://schemas.microsoft.com/office/drawing/2014/main" id="{3F277F19-4C17-4096-926C-4EF080EE579B}"/>
              </a:ext>
            </a:extLst>
          </p:cNvPr>
          <p:cNvSpPr>
            <a:spLocks noGrp="1"/>
          </p:cNvSpPr>
          <p:nvPr>
            <p:ph idx="1"/>
          </p:nvPr>
        </p:nvSpPr>
        <p:spPr>
          <a:xfrm>
            <a:off x="1080000" y="1800000"/>
            <a:ext cx="9950103" cy="4214720"/>
          </a:xfrm>
        </p:spPr>
        <p:txBody>
          <a:bodyPr>
            <a:normAutofit fontScale="85000" lnSpcReduction="10000"/>
          </a:bodyPr>
          <a:lstStyle/>
          <a:p>
            <a:pPr marL="0" indent="0">
              <a:lnSpc>
                <a:spcPct val="140000"/>
              </a:lnSpc>
              <a:buNone/>
            </a:pPr>
            <a:r>
              <a:rPr lang="fr-FR" dirty="0"/>
              <a:t>Dans le prolongement de ce qui est inscrit dans le programme d’enseignement, le Guide de l’évaluation (DGESCO-IGESR) donne des précisions sur la manière d’entendre la progressivité des apprentissages.</a:t>
            </a:r>
          </a:p>
          <a:p>
            <a:r>
              <a:rPr lang="fr-FR" dirty="0"/>
              <a:t>La progressivité des apprentissages s’applique avant tout aux compétences et à leur développement : il est souhaitable que les équipes s’entendent sur les observables retenus pour évaluer ces compétences et sur l’évolution des attendus au fur et à mesure des années de seconde et de première. (on peut en ce sens s’appuyer sur le document « Travailler les compétences d’écrit au lycée »)</a:t>
            </a:r>
          </a:p>
          <a:p>
            <a:r>
              <a:rPr lang="fr-FR" dirty="0"/>
              <a:t>La progressivité ne doit pas être envisagée en premier lieu sous l’angle des typologies d’exercices (ex : d’abord la dissertation, puis le commentaire), ou sous l’angle de « morceaux » d’exercice (ex : savoir faire une introduction), progressivement compilés, qui risqueraient de faire perdre de vue aux élèves le sens ce qu’ils font.</a:t>
            </a:r>
          </a:p>
          <a:p>
            <a:r>
              <a:rPr lang="fr-FR" dirty="0"/>
              <a:t>La progressivité doit être sous-tendue par un travail d’explicitation sur les compétences évaluées, les critères retenus pour l’évaluation et les attendus, que ce soit en amont de l’évaluation (suffisamment de temps avant l’évaluation pour que l’élève puisse être averti) ou en aval de l’évaluation (par le biais des appréciations qui accompagnent l’évaluation et qui permettent à l’élève d’identifier les points sur lesquels il doit progresser).</a:t>
            </a:r>
          </a:p>
        </p:txBody>
      </p:sp>
    </p:spTree>
    <p:extLst>
      <p:ext uri="{BB962C8B-B14F-4D97-AF65-F5344CB8AC3E}">
        <p14:creationId xmlns:p14="http://schemas.microsoft.com/office/powerpoint/2010/main" val="1435800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4F608A-2C64-4CB5-B321-F8EC9118B90D}"/>
              </a:ext>
            </a:extLst>
          </p:cNvPr>
          <p:cNvSpPr>
            <a:spLocks noGrp="1"/>
          </p:cNvSpPr>
          <p:nvPr>
            <p:ph type="title"/>
          </p:nvPr>
        </p:nvSpPr>
        <p:spPr>
          <a:xfrm>
            <a:off x="360000" y="720000"/>
            <a:ext cx="11521440" cy="720000"/>
          </a:xfrm>
        </p:spPr>
        <p:txBody>
          <a:bodyPr/>
          <a:lstStyle/>
          <a:p>
            <a:r>
              <a:rPr lang="fr-FR" dirty="0"/>
              <a:t>Les textes</a:t>
            </a:r>
          </a:p>
        </p:txBody>
      </p:sp>
      <p:sp>
        <p:nvSpPr>
          <p:cNvPr id="3" name="Espace réservé du contenu 2">
            <a:extLst>
              <a:ext uri="{FF2B5EF4-FFF2-40B4-BE49-F238E27FC236}">
                <a16:creationId xmlns:a16="http://schemas.microsoft.com/office/drawing/2014/main" id="{1152E277-4526-4387-BD21-5F687EFA430C}"/>
              </a:ext>
            </a:extLst>
          </p:cNvPr>
          <p:cNvSpPr>
            <a:spLocks noGrp="1"/>
          </p:cNvSpPr>
          <p:nvPr>
            <p:ph idx="1"/>
          </p:nvPr>
        </p:nvSpPr>
        <p:spPr>
          <a:xfrm>
            <a:off x="1080000" y="1800000"/>
            <a:ext cx="9950103" cy="3847870"/>
          </a:xfrm>
        </p:spPr>
        <p:txBody>
          <a:bodyPr>
            <a:normAutofit/>
          </a:bodyPr>
          <a:lstStyle/>
          <a:p>
            <a:pPr marL="0" indent="0">
              <a:buNone/>
            </a:pPr>
            <a:r>
              <a:rPr lang="fr-FR" b="1" u="sng" dirty="0"/>
              <a:t>L’évolution du cadre réglementaire en 4 textes </a:t>
            </a:r>
            <a:r>
              <a:rPr lang="fr-FR" dirty="0"/>
              <a:t>:</a:t>
            </a:r>
          </a:p>
          <a:p>
            <a:r>
              <a:rPr lang="fr-FR" dirty="0"/>
              <a:t>Le décret n°2021-983 du 27 juillet 2021 modifiant les dispositions du code de l’éducation relatives au baccalauréat général et au baccalauréat technologique</a:t>
            </a:r>
          </a:p>
          <a:p>
            <a:r>
              <a:rPr lang="fr-FR" dirty="0"/>
              <a:t>L’arrêté du 27 juillet 2021 portant adaptations des modalités d’organisation du baccalauréat général et technologique à compter de la session 2022</a:t>
            </a:r>
          </a:p>
          <a:p>
            <a:r>
              <a:rPr lang="fr-FR" dirty="0"/>
              <a:t>La note de service du 28-7-2021 publiée au B.O.E.N. du 29 juillet 2021 sur les modalités d’évaluation des candidats à compter de la session 2022</a:t>
            </a:r>
          </a:p>
          <a:p>
            <a:r>
              <a:rPr lang="fr-FR" dirty="0"/>
              <a:t>Le Guide de l’évaluation des apprentissages et des acquis des élèves dans le cadre de la réforme du lycée général et technologique (DGESCO-IGESR)</a:t>
            </a:r>
          </a:p>
        </p:txBody>
      </p:sp>
    </p:spTree>
    <p:extLst>
      <p:ext uri="{BB962C8B-B14F-4D97-AF65-F5344CB8AC3E}">
        <p14:creationId xmlns:p14="http://schemas.microsoft.com/office/powerpoint/2010/main" val="1971152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4F608A-2C64-4CB5-B321-F8EC9118B90D}"/>
              </a:ext>
            </a:extLst>
          </p:cNvPr>
          <p:cNvSpPr>
            <a:spLocks noGrp="1"/>
          </p:cNvSpPr>
          <p:nvPr>
            <p:ph type="title"/>
          </p:nvPr>
        </p:nvSpPr>
        <p:spPr>
          <a:xfrm>
            <a:off x="360000" y="720434"/>
            <a:ext cx="11521440" cy="720000"/>
          </a:xfrm>
        </p:spPr>
        <p:txBody>
          <a:bodyPr/>
          <a:lstStyle/>
          <a:p>
            <a:r>
              <a:rPr lang="fr-FR" dirty="0"/>
              <a:t>1. Le projet d’évaluation -  Les enjeux</a:t>
            </a:r>
          </a:p>
        </p:txBody>
      </p:sp>
      <p:sp>
        <p:nvSpPr>
          <p:cNvPr id="3" name="Espace réservé du contenu 2">
            <a:extLst>
              <a:ext uri="{FF2B5EF4-FFF2-40B4-BE49-F238E27FC236}">
                <a16:creationId xmlns:a16="http://schemas.microsoft.com/office/drawing/2014/main" id="{1152E277-4526-4387-BD21-5F687EFA430C}"/>
              </a:ext>
            </a:extLst>
          </p:cNvPr>
          <p:cNvSpPr>
            <a:spLocks noGrp="1"/>
          </p:cNvSpPr>
          <p:nvPr>
            <p:ph idx="1"/>
          </p:nvPr>
        </p:nvSpPr>
        <p:spPr>
          <a:xfrm>
            <a:off x="1080000" y="1800000"/>
            <a:ext cx="9950103" cy="4470400"/>
          </a:xfrm>
        </p:spPr>
        <p:txBody>
          <a:bodyPr>
            <a:normAutofit/>
          </a:bodyPr>
          <a:lstStyle/>
          <a:p>
            <a:r>
              <a:rPr lang="fr-FR" sz="2400" b="1" dirty="0"/>
              <a:t>Pour garantir l’équité entre les candidats et sécuriser les enseignants, les établissements doivent concevoir un projet d’évaluation de l’établissement.</a:t>
            </a:r>
          </a:p>
          <a:p>
            <a:pPr marL="0" indent="0">
              <a:buNone/>
            </a:pPr>
            <a:endParaRPr lang="fr-FR" sz="2400" b="1" dirty="0"/>
          </a:p>
          <a:p>
            <a:r>
              <a:rPr lang="fr-FR" sz="2400" b="1" dirty="0"/>
              <a:t>Ce projet définit des « </a:t>
            </a:r>
            <a:r>
              <a:rPr lang="fr-FR" sz="2400" dirty="0"/>
              <a:t> principes communs, garants de l'égalité entre les candidats, tout en conservant les marges d'autonomie indispensables pour respecter la progression pédagogique adaptée à chaque classe ou groupe d'élèves. </a:t>
            </a:r>
            <a:r>
              <a:rPr lang="fr-FR" sz="2400" b="1" dirty="0"/>
              <a:t>» (note de service du 28-7-2021)</a:t>
            </a:r>
          </a:p>
          <a:p>
            <a:pPr lvl="1"/>
            <a:endParaRPr lang="fr-FR" dirty="0"/>
          </a:p>
          <a:p>
            <a:pPr lvl="1"/>
            <a:endParaRPr lang="fr-FR" dirty="0"/>
          </a:p>
        </p:txBody>
      </p:sp>
    </p:spTree>
    <p:extLst>
      <p:ext uri="{BB962C8B-B14F-4D97-AF65-F5344CB8AC3E}">
        <p14:creationId xmlns:p14="http://schemas.microsoft.com/office/powerpoint/2010/main" val="3872427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4F608A-2C64-4CB5-B321-F8EC9118B90D}"/>
              </a:ext>
            </a:extLst>
          </p:cNvPr>
          <p:cNvSpPr>
            <a:spLocks noGrp="1"/>
          </p:cNvSpPr>
          <p:nvPr>
            <p:ph type="title"/>
          </p:nvPr>
        </p:nvSpPr>
        <p:spPr>
          <a:xfrm>
            <a:off x="360000" y="720434"/>
            <a:ext cx="11521440" cy="720000"/>
          </a:xfrm>
        </p:spPr>
        <p:txBody>
          <a:bodyPr/>
          <a:lstStyle/>
          <a:p>
            <a:r>
              <a:rPr lang="fr-FR" dirty="0"/>
              <a:t>1. Le projet d’évaluation - Le cadre réglementaire</a:t>
            </a:r>
          </a:p>
        </p:txBody>
      </p:sp>
      <p:sp>
        <p:nvSpPr>
          <p:cNvPr id="3" name="Espace réservé du contenu 2">
            <a:extLst>
              <a:ext uri="{FF2B5EF4-FFF2-40B4-BE49-F238E27FC236}">
                <a16:creationId xmlns:a16="http://schemas.microsoft.com/office/drawing/2014/main" id="{1152E277-4526-4387-BD21-5F687EFA430C}"/>
              </a:ext>
            </a:extLst>
          </p:cNvPr>
          <p:cNvSpPr>
            <a:spLocks noGrp="1"/>
          </p:cNvSpPr>
          <p:nvPr>
            <p:ph idx="1"/>
          </p:nvPr>
        </p:nvSpPr>
        <p:spPr>
          <a:xfrm>
            <a:off x="1080000" y="1800000"/>
            <a:ext cx="9950103" cy="4132350"/>
          </a:xfrm>
        </p:spPr>
        <p:txBody>
          <a:bodyPr>
            <a:normAutofit/>
          </a:bodyPr>
          <a:lstStyle/>
          <a:p>
            <a:pPr marL="0" indent="0">
              <a:buNone/>
            </a:pPr>
            <a:r>
              <a:rPr lang="fr-FR" b="1" u="sng" dirty="0"/>
              <a:t>L’évolution du cadre réglementaire – qu’est-ce qui change ?</a:t>
            </a:r>
          </a:p>
          <a:p>
            <a:r>
              <a:rPr lang="fr-FR" b="1" dirty="0"/>
              <a:t>Suppression des épreuves communes (dites EC – précédemment nommées E3C)</a:t>
            </a:r>
          </a:p>
          <a:p>
            <a:r>
              <a:rPr lang="fr-FR" b="1" dirty="0"/>
              <a:t>Nouveau mode de calcul de la note du baccalauréat :</a:t>
            </a:r>
          </a:p>
          <a:p>
            <a:endParaRPr lang="fr-FR" dirty="0"/>
          </a:p>
        </p:txBody>
      </p:sp>
      <p:graphicFrame>
        <p:nvGraphicFramePr>
          <p:cNvPr id="4" name="Tableau 4">
            <a:extLst>
              <a:ext uri="{FF2B5EF4-FFF2-40B4-BE49-F238E27FC236}">
                <a16:creationId xmlns:a16="http://schemas.microsoft.com/office/drawing/2014/main" id="{802B470E-061E-4D1F-BBCE-1C9F45B2D7D7}"/>
              </a:ext>
            </a:extLst>
          </p:cNvPr>
          <p:cNvGraphicFramePr>
            <a:graphicFrameLocks noGrp="1"/>
          </p:cNvGraphicFramePr>
          <p:nvPr>
            <p:extLst>
              <p:ext uri="{D42A27DB-BD31-4B8C-83A1-F6EECF244321}">
                <p14:modId xmlns:p14="http://schemas.microsoft.com/office/powerpoint/2010/main" val="3808255212"/>
              </p:ext>
            </p:extLst>
          </p:nvPr>
        </p:nvGraphicFramePr>
        <p:xfrm>
          <a:off x="482600" y="3477030"/>
          <a:ext cx="11226800" cy="2656840"/>
        </p:xfrm>
        <a:graphic>
          <a:graphicData uri="http://schemas.openxmlformats.org/drawingml/2006/table">
            <a:tbl>
              <a:tblPr firstRow="1" bandRow="1">
                <a:tableStyleId>{5C22544A-7EE6-4342-B048-85BDC9FD1C3A}</a:tableStyleId>
              </a:tblPr>
              <a:tblGrid>
                <a:gridCol w="5613400">
                  <a:extLst>
                    <a:ext uri="{9D8B030D-6E8A-4147-A177-3AD203B41FA5}">
                      <a16:colId xmlns:a16="http://schemas.microsoft.com/office/drawing/2014/main" val="2594037788"/>
                    </a:ext>
                  </a:extLst>
                </a:gridCol>
                <a:gridCol w="5613400">
                  <a:extLst>
                    <a:ext uri="{9D8B030D-6E8A-4147-A177-3AD203B41FA5}">
                      <a16:colId xmlns:a16="http://schemas.microsoft.com/office/drawing/2014/main" val="2936388895"/>
                    </a:ext>
                  </a:extLst>
                </a:gridCol>
              </a:tblGrid>
              <a:tr h="370840">
                <a:tc>
                  <a:txBody>
                    <a:bodyPr/>
                    <a:lstStyle/>
                    <a:p>
                      <a:pPr algn="ctr"/>
                      <a:r>
                        <a:rPr lang="fr-FR" dirty="0"/>
                        <a:t>Contrôle continu = 40%</a:t>
                      </a:r>
                    </a:p>
                  </a:txBody>
                  <a:tcPr/>
                </a:tc>
                <a:tc>
                  <a:txBody>
                    <a:bodyPr/>
                    <a:lstStyle/>
                    <a:p>
                      <a:pPr algn="ctr"/>
                      <a:r>
                        <a:rPr lang="fr-FR" dirty="0"/>
                        <a:t>Epreuves terminales = 60%</a:t>
                      </a:r>
                    </a:p>
                  </a:txBody>
                  <a:tcPr/>
                </a:tc>
                <a:extLst>
                  <a:ext uri="{0D108BD9-81ED-4DB2-BD59-A6C34878D82A}">
                    <a16:rowId xmlns:a16="http://schemas.microsoft.com/office/drawing/2014/main" val="2321606133"/>
                  </a:ext>
                </a:extLst>
              </a:tr>
              <a:tr h="370840">
                <a:tc>
                  <a:txBody>
                    <a:bodyPr/>
                    <a:lstStyle/>
                    <a:p>
                      <a:pPr marL="285750" indent="-285750">
                        <a:buFont typeface="Arial" panose="020B0604020202020204" pitchFamily="34" charset="0"/>
                        <a:buChar char="•"/>
                      </a:pPr>
                      <a:r>
                        <a:rPr lang="fr-FR" sz="1600" dirty="0"/>
                        <a:t>Moyennes annuelles du cycle terminal (1</a:t>
                      </a:r>
                      <a:r>
                        <a:rPr lang="fr-FR" sz="1600" baseline="30000" dirty="0"/>
                        <a:t>ère</a:t>
                      </a:r>
                      <a:r>
                        <a:rPr lang="fr-FR" sz="1600" dirty="0"/>
                        <a:t> + </a:t>
                      </a:r>
                      <a:r>
                        <a:rPr lang="fr-FR" sz="1600" dirty="0" err="1"/>
                        <a:t>Tle</a:t>
                      </a:r>
                      <a:r>
                        <a:rPr lang="fr-FR" sz="1600" dirty="0"/>
                        <a:t>) en H-G, enseignement scientifique (G) / mathématiques (T), LVA, LVB, CCF de l’EPS = </a:t>
                      </a:r>
                      <a:r>
                        <a:rPr lang="fr-FR" sz="1600" dirty="0" err="1"/>
                        <a:t>coeff</a:t>
                      </a:r>
                      <a:r>
                        <a:rPr lang="fr-FR" sz="1600" dirty="0"/>
                        <a:t>. 30</a:t>
                      </a:r>
                    </a:p>
                    <a:p>
                      <a:pPr marL="285750" indent="-285750">
                        <a:buFont typeface="Arial" panose="020B0604020202020204" pitchFamily="34" charset="0"/>
                        <a:buChar char="•"/>
                      </a:pPr>
                      <a:r>
                        <a:rPr lang="fr-FR" sz="1600" dirty="0"/>
                        <a:t>Moyenne annuelle de l’enseignement de spécialité suivi uniquement en 1</a:t>
                      </a:r>
                      <a:r>
                        <a:rPr lang="fr-FR" sz="1600" baseline="30000" dirty="0"/>
                        <a:t>ère</a:t>
                      </a:r>
                      <a:r>
                        <a:rPr lang="fr-FR" sz="1600" dirty="0"/>
                        <a:t> = </a:t>
                      </a:r>
                      <a:r>
                        <a:rPr lang="fr-FR" sz="1600" dirty="0" err="1"/>
                        <a:t>coeff</a:t>
                      </a:r>
                      <a:r>
                        <a:rPr lang="fr-FR" sz="1600" dirty="0"/>
                        <a:t>. 8</a:t>
                      </a:r>
                    </a:p>
                    <a:p>
                      <a:pPr marL="285750" indent="-285750">
                        <a:buFont typeface="Arial" panose="020B0604020202020204" pitchFamily="34" charset="0"/>
                        <a:buChar char="•"/>
                      </a:pPr>
                      <a:r>
                        <a:rPr lang="fr-FR" sz="1600" dirty="0"/>
                        <a:t>Moyennes annuelles de l’EMC du cycle terminale = </a:t>
                      </a:r>
                      <a:r>
                        <a:rPr lang="fr-FR" sz="1600" dirty="0" err="1"/>
                        <a:t>coeff</a:t>
                      </a:r>
                      <a:r>
                        <a:rPr lang="fr-FR" sz="1600" dirty="0"/>
                        <a:t>. 2</a:t>
                      </a:r>
                    </a:p>
                    <a:p>
                      <a:pPr marL="285750" indent="-285750">
                        <a:buFont typeface="Arial" panose="020B0604020202020204" pitchFamily="34" charset="0"/>
                        <a:buChar char="•"/>
                      </a:pPr>
                      <a:r>
                        <a:rPr lang="fr-FR" sz="1600" dirty="0"/>
                        <a:t>Moyennes annuelles d’option = </a:t>
                      </a:r>
                      <a:r>
                        <a:rPr lang="fr-FR" sz="1600" dirty="0" err="1"/>
                        <a:t>coeff</a:t>
                      </a:r>
                      <a:r>
                        <a:rPr lang="fr-FR" sz="1600" dirty="0"/>
                        <a:t>. 2 pour chaque année (1</a:t>
                      </a:r>
                      <a:r>
                        <a:rPr lang="fr-FR" sz="1600" baseline="30000" dirty="0"/>
                        <a:t>ère</a:t>
                      </a:r>
                      <a:r>
                        <a:rPr lang="fr-FR" sz="1600" dirty="0"/>
                        <a:t> / </a:t>
                      </a:r>
                      <a:r>
                        <a:rPr lang="fr-FR" sz="1600" dirty="0" err="1"/>
                        <a:t>Tle</a:t>
                      </a:r>
                      <a:r>
                        <a:rPr lang="fr-FR" sz="1600" dirty="0"/>
                        <a:t>)</a:t>
                      </a:r>
                    </a:p>
                  </a:txBody>
                  <a:tcPr/>
                </a:tc>
                <a:tc>
                  <a:txBody>
                    <a:bodyPr/>
                    <a:lstStyle/>
                    <a:p>
                      <a:pPr marL="285750" indent="-285750">
                        <a:buFont typeface="Arial" panose="020B0604020202020204" pitchFamily="34" charset="0"/>
                        <a:buChar char="•"/>
                      </a:pPr>
                      <a:r>
                        <a:rPr lang="fr-FR" sz="1600" dirty="0"/>
                        <a:t>Epreuves anticipées de français = </a:t>
                      </a:r>
                      <a:r>
                        <a:rPr lang="fr-FR" sz="1600" dirty="0" err="1"/>
                        <a:t>coeff</a:t>
                      </a:r>
                      <a:r>
                        <a:rPr lang="fr-FR" sz="1600" dirty="0"/>
                        <a:t>. 5+5</a:t>
                      </a:r>
                    </a:p>
                    <a:p>
                      <a:pPr marL="285750" indent="-285750">
                        <a:buFont typeface="Arial" panose="020B0604020202020204" pitchFamily="34" charset="0"/>
                        <a:buChar char="•"/>
                      </a:pPr>
                      <a:r>
                        <a:rPr lang="fr-FR" sz="1600" dirty="0"/>
                        <a:t>Epreuves de spécialité de terminale = </a:t>
                      </a:r>
                      <a:r>
                        <a:rPr lang="fr-FR" sz="1600" dirty="0" err="1"/>
                        <a:t>coeff</a:t>
                      </a:r>
                      <a:r>
                        <a:rPr lang="fr-FR" sz="1600" dirty="0"/>
                        <a:t>. 16+16</a:t>
                      </a:r>
                    </a:p>
                    <a:p>
                      <a:pPr marL="285750" indent="-285750">
                        <a:buFont typeface="Arial" panose="020B0604020202020204" pitchFamily="34" charset="0"/>
                        <a:buChar char="•"/>
                      </a:pPr>
                      <a:r>
                        <a:rPr lang="fr-FR" sz="1600" dirty="0"/>
                        <a:t>Epreuve de philosophie = </a:t>
                      </a:r>
                      <a:r>
                        <a:rPr lang="fr-FR" sz="1600" dirty="0" err="1"/>
                        <a:t>coeff</a:t>
                      </a:r>
                      <a:r>
                        <a:rPr lang="fr-FR" sz="1600" dirty="0"/>
                        <a:t>. 8 (G) / </a:t>
                      </a:r>
                      <a:r>
                        <a:rPr lang="fr-FR" sz="1600" dirty="0" err="1"/>
                        <a:t>coeff</a:t>
                      </a:r>
                      <a:r>
                        <a:rPr lang="fr-FR" sz="1600" dirty="0"/>
                        <a:t>. 4 (T)</a:t>
                      </a:r>
                    </a:p>
                    <a:p>
                      <a:pPr marL="285750" indent="-285750">
                        <a:buFont typeface="Arial" panose="020B0604020202020204" pitchFamily="34" charset="0"/>
                        <a:buChar char="•"/>
                      </a:pPr>
                      <a:r>
                        <a:rPr lang="fr-FR" sz="1600" dirty="0"/>
                        <a:t>Epreuve de Grand Oral = </a:t>
                      </a:r>
                      <a:r>
                        <a:rPr lang="fr-FR" sz="1600" dirty="0" err="1"/>
                        <a:t>coeff</a:t>
                      </a:r>
                      <a:r>
                        <a:rPr lang="fr-FR" sz="1600" dirty="0"/>
                        <a:t>. 10 (G) / </a:t>
                      </a:r>
                      <a:r>
                        <a:rPr lang="fr-FR" sz="1600" dirty="0" err="1"/>
                        <a:t>coeff</a:t>
                      </a:r>
                      <a:r>
                        <a:rPr lang="fr-FR" sz="1600" dirty="0"/>
                        <a:t>. 14 (T)</a:t>
                      </a:r>
                    </a:p>
                  </a:txBody>
                  <a:tcPr/>
                </a:tc>
                <a:extLst>
                  <a:ext uri="{0D108BD9-81ED-4DB2-BD59-A6C34878D82A}">
                    <a16:rowId xmlns:a16="http://schemas.microsoft.com/office/drawing/2014/main" val="2561420965"/>
                  </a:ext>
                </a:extLst>
              </a:tr>
            </a:tbl>
          </a:graphicData>
        </a:graphic>
      </p:graphicFrame>
    </p:spTree>
    <p:extLst>
      <p:ext uri="{BB962C8B-B14F-4D97-AF65-F5344CB8AC3E}">
        <p14:creationId xmlns:p14="http://schemas.microsoft.com/office/powerpoint/2010/main" val="2179158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4F608A-2C64-4CB5-B321-F8EC9118B90D}"/>
              </a:ext>
            </a:extLst>
          </p:cNvPr>
          <p:cNvSpPr>
            <a:spLocks noGrp="1"/>
          </p:cNvSpPr>
          <p:nvPr>
            <p:ph type="title"/>
          </p:nvPr>
        </p:nvSpPr>
        <p:spPr>
          <a:xfrm>
            <a:off x="360000" y="720434"/>
            <a:ext cx="11521440" cy="720000"/>
          </a:xfrm>
        </p:spPr>
        <p:txBody>
          <a:bodyPr/>
          <a:lstStyle/>
          <a:p>
            <a:r>
              <a:rPr lang="fr-FR" dirty="0"/>
              <a:t>1. Le projet d’évaluation – et le Français ?</a:t>
            </a:r>
          </a:p>
        </p:txBody>
      </p:sp>
      <p:sp>
        <p:nvSpPr>
          <p:cNvPr id="3" name="Espace réservé du contenu 2">
            <a:extLst>
              <a:ext uri="{FF2B5EF4-FFF2-40B4-BE49-F238E27FC236}">
                <a16:creationId xmlns:a16="http://schemas.microsoft.com/office/drawing/2014/main" id="{1152E277-4526-4387-BD21-5F687EFA430C}"/>
              </a:ext>
            </a:extLst>
          </p:cNvPr>
          <p:cNvSpPr>
            <a:spLocks noGrp="1"/>
          </p:cNvSpPr>
          <p:nvPr>
            <p:ph idx="1"/>
          </p:nvPr>
        </p:nvSpPr>
        <p:spPr>
          <a:xfrm>
            <a:off x="1080000" y="1800000"/>
            <a:ext cx="9950103" cy="3929150"/>
          </a:xfrm>
        </p:spPr>
        <p:txBody>
          <a:bodyPr>
            <a:normAutofit/>
          </a:bodyPr>
          <a:lstStyle/>
          <a:p>
            <a:r>
              <a:rPr lang="fr-FR" dirty="0"/>
              <a:t>Le Français est évalué dans le cadre d’épreuves terminales (les épreuves de l’EAF) et les moyennes de Français ne sont donc pas compatibilisées dans le calcul du contrôle continu.</a:t>
            </a:r>
          </a:p>
          <a:p>
            <a:pPr marL="0" indent="0">
              <a:buNone/>
            </a:pPr>
            <a:r>
              <a:rPr lang="fr-FR" u="sng" dirty="0"/>
              <a:t>Enjeux de la concertation pour les professeurs de Français</a:t>
            </a:r>
          </a:p>
          <a:p>
            <a:r>
              <a:rPr lang="fr-FR" dirty="0"/>
              <a:t>Il est tout à fait nécessaire que les professeurs de Français participent pleinement au travail de concertation qui accompagne l’élaboration du projet d’évaluation de l’établissement :</a:t>
            </a:r>
          </a:p>
          <a:p>
            <a:pPr marL="560070" lvl="1" indent="-285750">
              <a:buFont typeface="Arial" panose="020B0604020202020204" pitchFamily="34" charset="0"/>
              <a:buChar char="•"/>
            </a:pPr>
            <a:r>
              <a:rPr lang="fr-FR" dirty="0"/>
              <a:t>Parce que les moyennes de Français sont prises en compte dans </a:t>
            </a:r>
            <a:r>
              <a:rPr lang="fr-FR" dirty="0" err="1"/>
              <a:t>Parcoursup</a:t>
            </a:r>
            <a:endParaRPr lang="fr-FR" dirty="0"/>
          </a:p>
          <a:p>
            <a:pPr marL="560070" lvl="1" indent="-285750">
              <a:buFont typeface="Arial" panose="020B0604020202020204" pitchFamily="34" charset="0"/>
              <a:buChar char="•"/>
            </a:pPr>
            <a:r>
              <a:rPr lang="fr-FR" dirty="0"/>
              <a:t>Parce qu’il est important de garantir autant que possible un cadre évaluatif cohérent pour l’élève afin de favoriser sa réussite (compréhension des objectifs, planification, motivation…)</a:t>
            </a:r>
          </a:p>
          <a:p>
            <a:pPr marL="560070" lvl="1" indent="-285750">
              <a:buFont typeface="Arial" panose="020B0604020202020204" pitchFamily="34" charset="0"/>
              <a:buChar char="•"/>
            </a:pPr>
            <a:r>
              <a:rPr lang="fr-FR" dirty="0"/>
              <a:t>Parce que le projet d’évaluation de l’établissement protège les pratiques évaluatives des professeurs et a vocation à limiter les réclamations d’élèves ou de familles.</a:t>
            </a:r>
          </a:p>
        </p:txBody>
      </p:sp>
    </p:spTree>
    <p:extLst>
      <p:ext uri="{BB962C8B-B14F-4D97-AF65-F5344CB8AC3E}">
        <p14:creationId xmlns:p14="http://schemas.microsoft.com/office/powerpoint/2010/main" val="2872539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D3EA8A-7BF5-4BEF-A627-7EA3D2E25842}"/>
              </a:ext>
            </a:extLst>
          </p:cNvPr>
          <p:cNvSpPr>
            <a:spLocks noGrp="1"/>
          </p:cNvSpPr>
          <p:nvPr>
            <p:ph type="title"/>
          </p:nvPr>
        </p:nvSpPr>
        <p:spPr>
          <a:xfrm>
            <a:off x="1080000" y="720434"/>
            <a:ext cx="9950103" cy="720000"/>
          </a:xfrm>
        </p:spPr>
        <p:txBody>
          <a:bodyPr/>
          <a:lstStyle/>
          <a:p>
            <a:r>
              <a:rPr lang="fr-FR" dirty="0"/>
              <a:t>2. Qu’évalue-t-on en Français ?</a:t>
            </a:r>
          </a:p>
        </p:txBody>
      </p:sp>
      <p:sp>
        <p:nvSpPr>
          <p:cNvPr id="3" name="Espace réservé du contenu 2">
            <a:extLst>
              <a:ext uri="{FF2B5EF4-FFF2-40B4-BE49-F238E27FC236}">
                <a16:creationId xmlns:a16="http://schemas.microsoft.com/office/drawing/2014/main" id="{3F277F19-4C17-4096-926C-4EF080EE579B}"/>
              </a:ext>
            </a:extLst>
          </p:cNvPr>
          <p:cNvSpPr>
            <a:spLocks noGrp="1"/>
          </p:cNvSpPr>
          <p:nvPr>
            <p:ph idx="1"/>
          </p:nvPr>
        </p:nvSpPr>
        <p:spPr>
          <a:xfrm>
            <a:off x="1080000" y="1798320"/>
            <a:ext cx="10108798" cy="4561840"/>
          </a:xfrm>
        </p:spPr>
        <p:txBody>
          <a:bodyPr>
            <a:normAutofit lnSpcReduction="10000"/>
          </a:bodyPr>
          <a:lstStyle/>
          <a:p>
            <a:pPr marL="0" indent="0">
              <a:buNone/>
            </a:pPr>
            <a:r>
              <a:rPr lang="fr-FR" b="1" u="sng" dirty="0"/>
              <a:t>Un objectif commun en vue du baccalauréat : le Livret scolaire du lycée (LSL)</a:t>
            </a:r>
          </a:p>
          <a:p>
            <a:pPr marL="0" indent="0">
              <a:buNone/>
            </a:pPr>
            <a:r>
              <a:rPr lang="fr-FR" dirty="0"/>
              <a:t>Le Livret scolaire du lycée (voie G et T) constitue le cadre de référence commun pour l’évaluation annuelle des candidats et garantit l’équité de traitement entre eux. </a:t>
            </a:r>
          </a:p>
          <a:p>
            <a:pPr marL="0" indent="0">
              <a:buNone/>
            </a:pPr>
            <a:r>
              <a:rPr lang="fr-FR" dirty="0"/>
              <a:t>Il mentionne </a:t>
            </a:r>
            <a:r>
              <a:rPr lang="fr-FR" b="1" dirty="0"/>
              <a:t>5 compétences </a:t>
            </a:r>
            <a:r>
              <a:rPr lang="fr-FR" dirty="0"/>
              <a:t>évaluées au titre de l’enseignement de Français.</a:t>
            </a:r>
          </a:p>
          <a:p>
            <a:r>
              <a:rPr lang="fr-FR" dirty="0"/>
              <a:t> Savoir lire de manière approfondie en vue de l’étude des œuvres</a:t>
            </a:r>
          </a:p>
          <a:p>
            <a:r>
              <a:rPr lang="fr-FR" dirty="0"/>
              <a:t>Maîtriser des connaissances et une culture littéraires</a:t>
            </a:r>
          </a:p>
          <a:p>
            <a:r>
              <a:rPr lang="fr-FR" dirty="0"/>
              <a:t>Organiser sa pensée et exercer son jugement pour argumenter efficacement</a:t>
            </a:r>
          </a:p>
          <a:p>
            <a:r>
              <a:rPr lang="fr-FR" dirty="0"/>
              <a:t>S’exprimer à l’écrit avec correction, clarté et rigueur</a:t>
            </a:r>
          </a:p>
          <a:p>
            <a:r>
              <a:rPr lang="fr-FR" dirty="0"/>
              <a:t>S’exprimer à l’oral avec correction, clarté et rigueur</a:t>
            </a:r>
          </a:p>
          <a:p>
            <a:pPr marL="0" indent="0">
              <a:buNone/>
            </a:pPr>
            <a:r>
              <a:rPr lang="fr-FR" i="1" dirty="0"/>
              <a:t>N.B. :  Ces différentes compétences peuvent être mobilisées et développées dans le cadre de divers exercices ; un même exercice peut bien sûr mobiliser différentes compétences.</a:t>
            </a:r>
          </a:p>
        </p:txBody>
      </p:sp>
    </p:spTree>
    <p:extLst>
      <p:ext uri="{BB962C8B-B14F-4D97-AF65-F5344CB8AC3E}">
        <p14:creationId xmlns:p14="http://schemas.microsoft.com/office/powerpoint/2010/main" val="235098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D3EA8A-7BF5-4BEF-A627-7EA3D2E25842}"/>
              </a:ext>
            </a:extLst>
          </p:cNvPr>
          <p:cNvSpPr>
            <a:spLocks noGrp="1"/>
          </p:cNvSpPr>
          <p:nvPr>
            <p:ph type="title"/>
          </p:nvPr>
        </p:nvSpPr>
        <p:spPr>
          <a:xfrm>
            <a:off x="1080000" y="720434"/>
            <a:ext cx="9950103" cy="720000"/>
          </a:xfrm>
        </p:spPr>
        <p:txBody>
          <a:bodyPr/>
          <a:lstStyle/>
          <a:p>
            <a:r>
              <a:rPr lang="fr-FR" dirty="0"/>
              <a:t>3. Comment évalue-t-on en Français ?</a:t>
            </a:r>
          </a:p>
        </p:txBody>
      </p:sp>
      <p:sp>
        <p:nvSpPr>
          <p:cNvPr id="3" name="Espace réservé du contenu 2">
            <a:extLst>
              <a:ext uri="{FF2B5EF4-FFF2-40B4-BE49-F238E27FC236}">
                <a16:creationId xmlns:a16="http://schemas.microsoft.com/office/drawing/2014/main" id="{3F277F19-4C17-4096-926C-4EF080EE579B}"/>
              </a:ext>
            </a:extLst>
          </p:cNvPr>
          <p:cNvSpPr>
            <a:spLocks noGrp="1"/>
          </p:cNvSpPr>
          <p:nvPr>
            <p:ph idx="1"/>
          </p:nvPr>
        </p:nvSpPr>
        <p:spPr>
          <a:xfrm>
            <a:off x="1080000" y="1798320"/>
            <a:ext cx="10108798" cy="4561840"/>
          </a:xfrm>
        </p:spPr>
        <p:txBody>
          <a:bodyPr>
            <a:normAutofit fontScale="85000" lnSpcReduction="20000"/>
          </a:bodyPr>
          <a:lstStyle/>
          <a:p>
            <a:pPr marL="0" indent="0">
              <a:lnSpc>
                <a:spcPct val="130000"/>
              </a:lnSpc>
              <a:buNone/>
            </a:pPr>
            <a:r>
              <a:rPr lang="fr-FR" sz="2300" b="1" u="sng" dirty="0"/>
              <a:t>Rappel sur le programme d’enseignement en Français</a:t>
            </a:r>
          </a:p>
          <a:p>
            <a:pPr marL="0" indent="0">
              <a:buNone/>
            </a:pPr>
            <a:r>
              <a:rPr lang="fr-FR" dirty="0"/>
              <a:t>A la lecture du programme d’enseignement de Français, on peut retrouver trois grands principes qui doivent organiser la réflexion concertée au sujet des évaluations en Français :</a:t>
            </a:r>
          </a:p>
          <a:p>
            <a:r>
              <a:rPr lang="fr-FR" b="1" dirty="0"/>
              <a:t>La diversification</a:t>
            </a:r>
          </a:p>
          <a:p>
            <a:pPr marL="0" indent="0">
              <a:buNone/>
            </a:pPr>
            <a:r>
              <a:rPr lang="fr-FR" dirty="0"/>
              <a:t>Le programme précise que « les travaux approfondis et variés conduits au fil de l’année doivent permettre une approche vivante des apprentissages » (p.13).</a:t>
            </a:r>
          </a:p>
          <a:p>
            <a:pPr marL="0" indent="0">
              <a:buNone/>
            </a:pPr>
            <a:r>
              <a:rPr lang="fr-FR" dirty="0"/>
              <a:t>Cette diversification vaut aussi pour l’évaluation des compétences en langue : « Il est […] essentiel de concilier la réitération qui permet l’automatisation et la motivation qui se nourrit de plaisir de comprendre et de progresser » (p.7)</a:t>
            </a:r>
          </a:p>
          <a:p>
            <a:r>
              <a:rPr lang="fr-FR" b="1" dirty="0"/>
              <a:t>La progressivité</a:t>
            </a:r>
          </a:p>
          <a:p>
            <a:pPr marL="0" indent="0">
              <a:buNone/>
            </a:pPr>
            <a:r>
              <a:rPr lang="fr-FR" dirty="0"/>
              <a:t>« Tout au long de l’année, les évaluations, conçues pour mesurer les progrès des élèves, sont programmées régulièrement en cours et en fin de chaque étude » (p.13)</a:t>
            </a:r>
          </a:p>
          <a:p>
            <a:r>
              <a:rPr lang="fr-FR" b="1" dirty="0"/>
              <a:t>L’explicitation</a:t>
            </a:r>
          </a:p>
          <a:p>
            <a:pPr marL="0" indent="0">
              <a:buNone/>
            </a:pPr>
            <a:r>
              <a:rPr lang="fr-FR" dirty="0"/>
              <a:t>« Le professeur prend soin de concevoir des exercices calibrés en </a:t>
            </a:r>
            <a:r>
              <a:rPr lang="fr-FR"/>
              <a:t>fonction d’objectifs </a:t>
            </a:r>
            <a:r>
              <a:rPr lang="fr-FR" dirty="0"/>
              <a:t>précis et explicites pour les élèves » (p.7)</a:t>
            </a:r>
          </a:p>
          <a:p>
            <a:pPr marL="0" indent="0">
              <a:buNone/>
            </a:pPr>
            <a:endParaRPr lang="fr-FR" i="1" dirty="0"/>
          </a:p>
          <a:p>
            <a:pPr marL="0" indent="0">
              <a:buNone/>
            </a:pPr>
            <a:endParaRPr lang="fr-FR" dirty="0"/>
          </a:p>
        </p:txBody>
      </p:sp>
    </p:spTree>
    <p:extLst>
      <p:ext uri="{BB962C8B-B14F-4D97-AF65-F5344CB8AC3E}">
        <p14:creationId xmlns:p14="http://schemas.microsoft.com/office/powerpoint/2010/main" val="689976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D3EA8A-7BF5-4BEF-A627-7EA3D2E25842}"/>
              </a:ext>
            </a:extLst>
          </p:cNvPr>
          <p:cNvSpPr>
            <a:spLocks noGrp="1"/>
          </p:cNvSpPr>
          <p:nvPr>
            <p:ph type="title"/>
          </p:nvPr>
        </p:nvSpPr>
        <p:spPr>
          <a:xfrm>
            <a:off x="1080000" y="720434"/>
            <a:ext cx="9950103" cy="720000"/>
          </a:xfrm>
        </p:spPr>
        <p:txBody>
          <a:bodyPr/>
          <a:lstStyle/>
          <a:p>
            <a:r>
              <a:rPr lang="fr-FR" dirty="0"/>
              <a:t>3. Comment évalue-t-on en Français ?</a:t>
            </a:r>
          </a:p>
        </p:txBody>
      </p:sp>
      <p:sp>
        <p:nvSpPr>
          <p:cNvPr id="3" name="Espace réservé du contenu 2">
            <a:extLst>
              <a:ext uri="{FF2B5EF4-FFF2-40B4-BE49-F238E27FC236}">
                <a16:creationId xmlns:a16="http://schemas.microsoft.com/office/drawing/2014/main" id="{3F277F19-4C17-4096-926C-4EF080EE579B}"/>
              </a:ext>
            </a:extLst>
          </p:cNvPr>
          <p:cNvSpPr>
            <a:spLocks noGrp="1"/>
          </p:cNvSpPr>
          <p:nvPr>
            <p:ph idx="1"/>
          </p:nvPr>
        </p:nvSpPr>
        <p:spPr>
          <a:xfrm>
            <a:off x="1080000" y="1798320"/>
            <a:ext cx="10108798" cy="4561840"/>
          </a:xfrm>
        </p:spPr>
        <p:txBody>
          <a:bodyPr>
            <a:normAutofit/>
          </a:bodyPr>
          <a:lstStyle/>
          <a:p>
            <a:pPr marL="0" indent="0">
              <a:lnSpc>
                <a:spcPct val="130000"/>
              </a:lnSpc>
              <a:buNone/>
            </a:pPr>
            <a:r>
              <a:rPr lang="fr-FR" sz="2100" b="1" u="sng" dirty="0"/>
              <a:t>Complément du Guide de l’évaluation - Le nombre des évaluations</a:t>
            </a:r>
          </a:p>
          <a:p>
            <a:pPr marL="0" indent="0">
              <a:buNone/>
            </a:pPr>
            <a:r>
              <a:rPr lang="fr-FR" dirty="0"/>
              <a:t>En complément du programme d’enseignement, le Guide de l’évaluation (DGESCO-IGESR) donne des recommandations sur le nombre des évaluations en Français par trimestre et fixe ainsi un cadre national commun pour l’enseignement du Français :</a:t>
            </a:r>
          </a:p>
          <a:p>
            <a:r>
              <a:rPr lang="fr-FR" dirty="0"/>
              <a:t>« Une moyenne trimestrielle ou semestrielle, pour être significative, repose sur </a:t>
            </a:r>
            <a:r>
              <a:rPr lang="fr-FR" b="1" dirty="0"/>
              <a:t>un minimum </a:t>
            </a:r>
            <a:r>
              <a:rPr lang="fr-FR" dirty="0"/>
              <a:t>de trois notes d’écrit (dont au moins une évaluant un devoir sur table) et une note d’oral »</a:t>
            </a:r>
          </a:p>
          <a:p>
            <a:r>
              <a:rPr lang="fr-FR" dirty="0"/>
              <a:t>Il est recommandé de :  </a:t>
            </a:r>
          </a:p>
          <a:p>
            <a:pPr marL="560070" lvl="1" indent="-285750">
              <a:buFont typeface="Arial" panose="020B0604020202020204" pitchFamily="34" charset="0"/>
              <a:buChar char="•"/>
            </a:pPr>
            <a:r>
              <a:rPr lang="fr-FR" dirty="0"/>
              <a:t>S’assurer que ce socle minimum commun d’évaluations (3+1) est bien mis en œuvre (sauf cas exceptionnels) </a:t>
            </a:r>
          </a:p>
          <a:p>
            <a:pPr marL="560070" lvl="1" indent="-285750">
              <a:buFont typeface="Arial" panose="020B0604020202020204" pitchFamily="34" charset="0"/>
              <a:buChar char="•"/>
            </a:pPr>
            <a:r>
              <a:rPr lang="fr-FR" dirty="0"/>
              <a:t>S’appuyer sur ce socle minimum commun d’évaluations pour favoriser des points de contacts entre les différents professeurs de Français de l’établissement pour s’entendre sur des typologies communes d’évaluation (ex: 1 ou 2 sur les 4)</a:t>
            </a:r>
          </a:p>
          <a:p>
            <a:pPr marL="0" indent="0">
              <a:buNone/>
            </a:pPr>
            <a:endParaRPr lang="fr-FR" dirty="0"/>
          </a:p>
        </p:txBody>
      </p:sp>
    </p:spTree>
    <p:extLst>
      <p:ext uri="{BB962C8B-B14F-4D97-AF65-F5344CB8AC3E}">
        <p14:creationId xmlns:p14="http://schemas.microsoft.com/office/powerpoint/2010/main" val="1648750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D3EA8A-7BF5-4BEF-A627-7EA3D2E25842}"/>
              </a:ext>
            </a:extLst>
          </p:cNvPr>
          <p:cNvSpPr>
            <a:spLocks noGrp="1"/>
          </p:cNvSpPr>
          <p:nvPr>
            <p:ph type="title"/>
          </p:nvPr>
        </p:nvSpPr>
        <p:spPr>
          <a:xfrm>
            <a:off x="1080000" y="720434"/>
            <a:ext cx="9950103" cy="720000"/>
          </a:xfrm>
        </p:spPr>
        <p:txBody>
          <a:bodyPr/>
          <a:lstStyle/>
          <a:p>
            <a:r>
              <a:rPr lang="fr-FR" dirty="0"/>
              <a:t>3. Comment évalue-t-on en Français ?</a:t>
            </a:r>
          </a:p>
        </p:txBody>
      </p:sp>
      <p:sp>
        <p:nvSpPr>
          <p:cNvPr id="3" name="Espace réservé du contenu 2">
            <a:extLst>
              <a:ext uri="{FF2B5EF4-FFF2-40B4-BE49-F238E27FC236}">
                <a16:creationId xmlns:a16="http://schemas.microsoft.com/office/drawing/2014/main" id="{3F277F19-4C17-4096-926C-4EF080EE579B}"/>
              </a:ext>
            </a:extLst>
          </p:cNvPr>
          <p:cNvSpPr>
            <a:spLocks noGrp="1"/>
          </p:cNvSpPr>
          <p:nvPr>
            <p:ph idx="1"/>
          </p:nvPr>
        </p:nvSpPr>
        <p:spPr>
          <a:xfrm>
            <a:off x="1080000" y="1800000"/>
            <a:ext cx="9950103" cy="4214720"/>
          </a:xfrm>
        </p:spPr>
        <p:txBody>
          <a:bodyPr>
            <a:normAutofit fontScale="85000" lnSpcReduction="10000"/>
          </a:bodyPr>
          <a:lstStyle/>
          <a:p>
            <a:pPr marL="0" indent="0">
              <a:lnSpc>
                <a:spcPct val="140000"/>
              </a:lnSpc>
              <a:buNone/>
            </a:pPr>
            <a:r>
              <a:rPr lang="fr-FR" sz="1900" b="1" u="sng" dirty="0"/>
              <a:t>Complément du Guide de l’évaluation - La typologie des exercices évalués</a:t>
            </a:r>
          </a:p>
          <a:p>
            <a:pPr marL="0" indent="0">
              <a:buNone/>
            </a:pPr>
            <a:r>
              <a:rPr lang="fr-FR" dirty="0"/>
              <a:t>Dans le prolongement de ce qui est inscrit dans le programme d’enseignement, le Guide de l’évaluation (DGESCO-IGESR) recommande de recourir à des exercices de formes variées et donne des détails sur les exercices possibles.</a:t>
            </a:r>
          </a:p>
          <a:p>
            <a:pPr marL="0" indent="0">
              <a:buNone/>
            </a:pPr>
            <a:r>
              <a:rPr lang="fr-FR" i="1" dirty="0"/>
              <a:t>Exemple de variables possibles </a:t>
            </a:r>
            <a:r>
              <a:rPr lang="fr-FR" dirty="0"/>
              <a:t>:</a:t>
            </a:r>
          </a:p>
          <a:p>
            <a:r>
              <a:rPr lang="fr-FR" dirty="0"/>
              <a:t>Evaluation d’un exercice oral / d’un exercice écrit</a:t>
            </a:r>
          </a:p>
          <a:p>
            <a:r>
              <a:rPr lang="fr-FR" dirty="0"/>
              <a:t>Evaluation d’un exercice canonique (ex: commentaire, dissertation, contraction, essai, explication de texte à l’oral) / évaluation d’un exercice non canonique (ex: écrit d’appropriation, écriture d’invention, production créative audio ou vidéo)</a:t>
            </a:r>
          </a:p>
          <a:p>
            <a:r>
              <a:rPr lang="fr-FR" dirty="0"/>
              <a:t>Evaluation d’un exercice complet / évaluation d’un écrit intermédiaire d’entrainement</a:t>
            </a:r>
          </a:p>
          <a:p>
            <a:r>
              <a:rPr lang="fr-FR" dirty="0"/>
              <a:t>Evaluation de travaux réalisés en classe / évaluation de travaux réalisés hors la classe</a:t>
            </a:r>
          </a:p>
          <a:p>
            <a:r>
              <a:rPr lang="fr-FR" dirty="0"/>
              <a:t>Evaluation de travaux individuels / évaluation de travaux de groupe / évaluation de devoirs interclasses</a:t>
            </a:r>
          </a:p>
          <a:p>
            <a:endParaRPr lang="fr-FR" dirty="0"/>
          </a:p>
        </p:txBody>
      </p:sp>
    </p:spTree>
    <p:extLst>
      <p:ext uri="{BB962C8B-B14F-4D97-AF65-F5344CB8AC3E}">
        <p14:creationId xmlns:p14="http://schemas.microsoft.com/office/powerpoint/2010/main" val="630144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D3EA8A-7BF5-4BEF-A627-7EA3D2E25842}"/>
              </a:ext>
            </a:extLst>
          </p:cNvPr>
          <p:cNvSpPr>
            <a:spLocks noGrp="1"/>
          </p:cNvSpPr>
          <p:nvPr>
            <p:ph type="title"/>
          </p:nvPr>
        </p:nvSpPr>
        <p:spPr>
          <a:xfrm>
            <a:off x="1080000" y="720434"/>
            <a:ext cx="9950103" cy="720000"/>
          </a:xfrm>
        </p:spPr>
        <p:txBody>
          <a:bodyPr/>
          <a:lstStyle/>
          <a:p>
            <a:r>
              <a:rPr lang="fr-FR" dirty="0"/>
              <a:t>4. Deux points de vigilance </a:t>
            </a:r>
          </a:p>
        </p:txBody>
      </p:sp>
      <p:sp>
        <p:nvSpPr>
          <p:cNvPr id="3" name="Espace réservé du contenu 2">
            <a:extLst>
              <a:ext uri="{FF2B5EF4-FFF2-40B4-BE49-F238E27FC236}">
                <a16:creationId xmlns:a16="http://schemas.microsoft.com/office/drawing/2014/main" id="{3F277F19-4C17-4096-926C-4EF080EE579B}"/>
              </a:ext>
            </a:extLst>
          </p:cNvPr>
          <p:cNvSpPr>
            <a:spLocks noGrp="1"/>
          </p:cNvSpPr>
          <p:nvPr>
            <p:ph idx="1"/>
          </p:nvPr>
        </p:nvSpPr>
        <p:spPr>
          <a:xfrm>
            <a:off x="1080000" y="1800000"/>
            <a:ext cx="9950103" cy="4214720"/>
          </a:xfrm>
        </p:spPr>
        <p:txBody>
          <a:bodyPr>
            <a:normAutofit/>
          </a:bodyPr>
          <a:lstStyle/>
          <a:p>
            <a:pPr marL="0" indent="0">
              <a:buNone/>
            </a:pPr>
            <a:r>
              <a:rPr lang="fr-FR" sz="2000" b="1" dirty="0"/>
              <a:t>Un équilibre à trouver entre diversité des évaluations et resserrement autour des exercices canoniques des EAF</a:t>
            </a:r>
          </a:p>
          <a:p>
            <a:pPr marL="0" indent="0">
              <a:buNone/>
            </a:pPr>
            <a:r>
              <a:rPr lang="fr-FR" dirty="0"/>
              <a:t>Les exercices évalués en Français peuvent être de nature très variable. Ce foisonnement peut conduire à une difficulté chez les élèves et leurs parents à saisir le « fonds commun » de la discipline. Il est donc nécessaire de trouver suffisamment de points de rencontre au sein d’une équipe pour garantir que le fil de l’enseignement du Français soit suivi par les élèves et les familles.</a:t>
            </a:r>
          </a:p>
          <a:p>
            <a:pPr marL="0" indent="0">
              <a:buNone/>
            </a:pPr>
            <a:r>
              <a:rPr lang="fr-FR" dirty="0"/>
              <a:t>A l’inverse, cette recherche d’un « fonds commun » ne doit pas provoquer un resserrement exclusif aux exercices canoniques du baccalauréat : un équilibre doit nécessairement être trouvé pour garder la discipline vivante. </a:t>
            </a:r>
          </a:p>
          <a:p>
            <a:pPr marL="342900" indent="-342900">
              <a:buFont typeface="+mj-lt"/>
              <a:buAutoNum type="alphaUcPeriod" startAt="2"/>
            </a:pPr>
            <a:endParaRPr lang="fr-FR" dirty="0"/>
          </a:p>
          <a:p>
            <a:pPr marL="0" indent="0">
              <a:buNone/>
            </a:pPr>
            <a:endParaRPr lang="fr-FR" dirty="0"/>
          </a:p>
          <a:p>
            <a:endParaRPr lang="fr-FR" dirty="0"/>
          </a:p>
        </p:txBody>
      </p:sp>
    </p:spTree>
    <p:extLst>
      <p:ext uri="{BB962C8B-B14F-4D97-AF65-F5344CB8AC3E}">
        <p14:creationId xmlns:p14="http://schemas.microsoft.com/office/powerpoint/2010/main" val="2647571149"/>
      </p:ext>
    </p:extLst>
  </p:cSld>
  <p:clrMapOvr>
    <a:masterClrMapping/>
  </p:clrMapOvr>
</p:sld>
</file>

<file path=ppt/theme/theme1.xml><?xml version="1.0" encoding="utf-8"?>
<a:theme xmlns:a="http://schemas.openxmlformats.org/drawingml/2006/main" name="BlocksVTI">
  <a:themeElements>
    <a:clrScheme name="Blue">
      <a:dk1>
        <a:srgbClr val="000000"/>
      </a:dk1>
      <a:lt1>
        <a:srgbClr val="FFFFFF"/>
      </a:lt1>
      <a:dk2>
        <a:srgbClr val="153A63"/>
      </a:dk2>
      <a:lt2>
        <a:srgbClr val="DBEFF9"/>
      </a:lt2>
      <a:accent1>
        <a:srgbClr val="0F6FC6"/>
      </a:accent1>
      <a:accent2>
        <a:srgbClr val="009DD9"/>
      </a:accent2>
      <a:accent3>
        <a:srgbClr val="09B8C0"/>
      </a:accent3>
      <a:accent4>
        <a:srgbClr val="0EBC8C"/>
      </a:accent4>
      <a:accent5>
        <a:srgbClr val="71B959"/>
      </a:accent5>
      <a:accent6>
        <a:srgbClr val="96B042"/>
      </a:accent6>
      <a:hlink>
        <a:srgbClr val="C37400"/>
      </a:hlink>
      <a:folHlink>
        <a:srgbClr val="4F9085"/>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2658</TotalTime>
  <Words>1628</Words>
  <Application>Microsoft Office PowerPoint</Application>
  <PresentationFormat>Grand écran</PresentationFormat>
  <Paragraphs>85</Paragraphs>
  <Slides>12</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Avenir Next LT Pro</vt:lpstr>
      <vt:lpstr>Avenir Next LT Pro Light</vt:lpstr>
      <vt:lpstr>Calibri</vt:lpstr>
      <vt:lpstr>BlocksVTI</vt:lpstr>
      <vt:lpstr>Organisation du contrôle continu au baccalauréat : Le projet d’évaluation de l’établissement</vt:lpstr>
      <vt:lpstr>1. Le projet d’évaluation -  Les enjeux</vt:lpstr>
      <vt:lpstr>1. Le projet d’évaluation - Le cadre réglementaire</vt:lpstr>
      <vt:lpstr>1. Le projet d’évaluation – et le Français ?</vt:lpstr>
      <vt:lpstr>2. Qu’évalue-t-on en Français ?</vt:lpstr>
      <vt:lpstr>3. Comment évalue-t-on en Français ?</vt:lpstr>
      <vt:lpstr>3. Comment évalue-t-on en Français ?</vt:lpstr>
      <vt:lpstr>3. Comment évalue-t-on en Français ?</vt:lpstr>
      <vt:lpstr>4. Deux points de vigilance </vt:lpstr>
      <vt:lpstr>4. Deux points de vigilance </vt:lpstr>
      <vt:lpstr>5. La progressivité des apprentissages</vt:lpstr>
      <vt:lpstr>Les textes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Organisation du contrôle continu au baccalauréat : Le projet d’évaluation de l’établissement</dc:title>
  <dc:creator>Hugo Jambu</dc:creator>
  <cp:lastModifiedBy>Hugo Jambu</cp:lastModifiedBy>
  <cp:revision>9</cp:revision>
  <dcterms:created xsi:type="dcterms:W3CDTF">2021-09-12T21:21:50Z</dcterms:created>
  <dcterms:modified xsi:type="dcterms:W3CDTF">2021-09-16T07:14:40Z</dcterms:modified>
</cp:coreProperties>
</file>