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8" r:id="rId3"/>
    <p:sldId id="258" r:id="rId4"/>
    <p:sldId id="259" r:id="rId5"/>
    <p:sldId id="260" r:id="rId6"/>
    <p:sldId id="261" r:id="rId7"/>
    <p:sldId id="262" r:id="rId8"/>
    <p:sldId id="263" r:id="rId9"/>
    <p:sldId id="264"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10"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A35CE0-6CC5-4252-A58F-FA3750C93853}" type="datetimeFigureOut">
              <a:rPr lang="fr-FR" smtClean="0"/>
              <a:t>17/02/2023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0E9647-CFA5-4344-884F-58A15F78E79E}" type="slidenum">
              <a:rPr lang="fr-FR" smtClean="0"/>
              <a:t>‹N°›</a:t>
            </a:fld>
            <a:endParaRPr lang="fr-FR"/>
          </a:p>
        </p:txBody>
      </p:sp>
    </p:spTree>
    <p:extLst>
      <p:ext uri="{BB962C8B-B14F-4D97-AF65-F5344CB8AC3E}">
        <p14:creationId xmlns:p14="http://schemas.microsoft.com/office/powerpoint/2010/main" val="797094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1CF6136-9A4B-47C9-9D1A-5D05DF13532F}"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2306363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45B30D6-3059-4BA8-8AB3-1A76614FCB91}"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255985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CDD7233-7B1F-4083-8608-06FFBAC26177}"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68913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331AC6F-2833-47F5-9673-4D19BD7C6D0A}"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111147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AC463D6-6018-4664-8171-DB7FF8483319}"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69667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08E5C20-DAFA-4E7D-862D-28ABF5A0566F}"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52473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C950AA2-136B-412D-BDE0-F875ECD42E30}"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1306238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455EED-18E6-4236-929A-B57B0D1B3031}"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3123075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D819F0-740D-409C-89F6-4A3972BE4FF1}"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154555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8AFE8C8-F939-4119-A1A1-C4C6CD0308CC}" type="datetime1">
              <a:rPr lang="fr-FR" smtClean="0"/>
              <a:t>17/02/2023</a:t>
            </a:fld>
            <a:endParaRPr lang="fr-FR"/>
          </a:p>
        </p:txBody>
      </p:sp>
      <p:sp>
        <p:nvSpPr>
          <p:cNvPr id="5" name="Footer Placeholder 4"/>
          <p:cNvSpPr>
            <a:spLocks noGrp="1"/>
          </p:cNvSpPr>
          <p:nvPr>
            <p:ph type="ftr" sz="quarter" idx="11"/>
          </p:nvPr>
        </p:nvSpPr>
        <p:spPr/>
        <p:txBody>
          <a:bodyPr/>
          <a:lstStyle/>
          <a:p>
            <a:r>
              <a:rPr lang="fr-FR"/>
              <a:t>Inspection pédagogique régionale de LVE</a:t>
            </a:r>
          </a:p>
        </p:txBody>
      </p:sp>
      <p:sp>
        <p:nvSpPr>
          <p:cNvPr id="6" name="Slide Number Placeholder 5"/>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836695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1319506-1A84-44E2-8970-04B7BB5B6130}" type="datetime1">
              <a:rPr lang="fr-FR" smtClean="0"/>
              <a:t>17/02/2023</a:t>
            </a:fld>
            <a:endParaRPr lang="fr-FR"/>
          </a:p>
        </p:txBody>
      </p:sp>
      <p:sp>
        <p:nvSpPr>
          <p:cNvPr id="6" name="Footer Placeholder 5"/>
          <p:cNvSpPr>
            <a:spLocks noGrp="1"/>
          </p:cNvSpPr>
          <p:nvPr>
            <p:ph type="ftr" sz="quarter" idx="11"/>
          </p:nvPr>
        </p:nvSpPr>
        <p:spPr/>
        <p:txBody>
          <a:bodyPr/>
          <a:lstStyle/>
          <a:p>
            <a:r>
              <a:rPr lang="fr-FR"/>
              <a:t>Inspection pédagogique régionale de LVE</a:t>
            </a:r>
          </a:p>
        </p:txBody>
      </p:sp>
      <p:sp>
        <p:nvSpPr>
          <p:cNvPr id="7" name="Slide Number Placeholder 6"/>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2929190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AB6E5B0-C81A-44E5-9FA4-878D24332697}" type="datetime1">
              <a:rPr lang="fr-FR" smtClean="0"/>
              <a:t>17/02/2023</a:t>
            </a:fld>
            <a:endParaRPr lang="fr-FR"/>
          </a:p>
        </p:txBody>
      </p:sp>
      <p:sp>
        <p:nvSpPr>
          <p:cNvPr id="8" name="Footer Placeholder 7"/>
          <p:cNvSpPr>
            <a:spLocks noGrp="1"/>
          </p:cNvSpPr>
          <p:nvPr>
            <p:ph type="ftr" sz="quarter" idx="11"/>
          </p:nvPr>
        </p:nvSpPr>
        <p:spPr/>
        <p:txBody>
          <a:bodyPr/>
          <a:lstStyle/>
          <a:p>
            <a:r>
              <a:rPr lang="fr-FR"/>
              <a:t>Inspection pédagogique régionale de LVE</a:t>
            </a:r>
          </a:p>
        </p:txBody>
      </p:sp>
      <p:sp>
        <p:nvSpPr>
          <p:cNvPr id="9" name="Slide Number Placeholder 8"/>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1087440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AD1AC1A-9AAA-4C42-9786-96036F0370F3}" type="datetime1">
              <a:rPr lang="fr-FR" smtClean="0"/>
              <a:t>17/02/2023</a:t>
            </a:fld>
            <a:endParaRPr lang="fr-FR"/>
          </a:p>
        </p:txBody>
      </p:sp>
      <p:sp>
        <p:nvSpPr>
          <p:cNvPr id="4" name="Footer Placeholder 3"/>
          <p:cNvSpPr>
            <a:spLocks noGrp="1"/>
          </p:cNvSpPr>
          <p:nvPr>
            <p:ph type="ftr" sz="quarter" idx="11"/>
          </p:nvPr>
        </p:nvSpPr>
        <p:spPr/>
        <p:txBody>
          <a:bodyPr/>
          <a:lstStyle/>
          <a:p>
            <a:r>
              <a:rPr lang="fr-FR"/>
              <a:t>Inspection pédagogique régionale de LVE</a:t>
            </a:r>
          </a:p>
        </p:txBody>
      </p:sp>
      <p:sp>
        <p:nvSpPr>
          <p:cNvPr id="5" name="Slide Number Placeholder 4"/>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2814380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F47BF-1011-4E0E-AFDA-4BF1E31F46A3}" type="datetime1">
              <a:rPr lang="fr-FR" smtClean="0"/>
              <a:t>17/02/2023</a:t>
            </a:fld>
            <a:endParaRPr lang="fr-FR"/>
          </a:p>
        </p:txBody>
      </p:sp>
      <p:sp>
        <p:nvSpPr>
          <p:cNvPr id="3" name="Footer Placeholder 2"/>
          <p:cNvSpPr>
            <a:spLocks noGrp="1"/>
          </p:cNvSpPr>
          <p:nvPr>
            <p:ph type="ftr" sz="quarter" idx="11"/>
          </p:nvPr>
        </p:nvSpPr>
        <p:spPr/>
        <p:txBody>
          <a:bodyPr/>
          <a:lstStyle/>
          <a:p>
            <a:r>
              <a:rPr lang="fr-FR"/>
              <a:t>Inspection pédagogique régionale de LVE</a:t>
            </a:r>
          </a:p>
        </p:txBody>
      </p:sp>
      <p:sp>
        <p:nvSpPr>
          <p:cNvPr id="4" name="Slide Number Placeholder 3"/>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2895173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AE98F5C3-E955-4249-9CAA-4C81DDBF10F2}" type="datetime1">
              <a:rPr lang="fr-FR" smtClean="0"/>
              <a:t>17/02/2023</a:t>
            </a:fld>
            <a:endParaRPr lang="fr-FR"/>
          </a:p>
        </p:txBody>
      </p:sp>
      <p:sp>
        <p:nvSpPr>
          <p:cNvPr id="6" name="Footer Placeholder 5"/>
          <p:cNvSpPr>
            <a:spLocks noGrp="1"/>
          </p:cNvSpPr>
          <p:nvPr>
            <p:ph type="ftr" sz="quarter" idx="11"/>
          </p:nvPr>
        </p:nvSpPr>
        <p:spPr/>
        <p:txBody>
          <a:bodyPr/>
          <a:lstStyle/>
          <a:p>
            <a:r>
              <a:rPr lang="fr-FR"/>
              <a:t>Inspection pédagogique régionale de LVE</a:t>
            </a:r>
          </a:p>
        </p:txBody>
      </p:sp>
      <p:sp>
        <p:nvSpPr>
          <p:cNvPr id="7" name="Slide Number Placeholder 6"/>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3885110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A0181FC-A2BF-4005-95C5-A4ABA091DE86}" type="datetime1">
              <a:rPr lang="fr-FR" smtClean="0"/>
              <a:t>17/02/2023</a:t>
            </a:fld>
            <a:endParaRPr lang="fr-FR"/>
          </a:p>
        </p:txBody>
      </p:sp>
      <p:sp>
        <p:nvSpPr>
          <p:cNvPr id="6" name="Footer Placeholder 5"/>
          <p:cNvSpPr>
            <a:spLocks noGrp="1"/>
          </p:cNvSpPr>
          <p:nvPr>
            <p:ph type="ftr" sz="quarter" idx="11"/>
          </p:nvPr>
        </p:nvSpPr>
        <p:spPr/>
        <p:txBody>
          <a:bodyPr/>
          <a:lstStyle/>
          <a:p>
            <a:r>
              <a:rPr lang="fr-FR"/>
              <a:t>Inspection pédagogique régionale de LVE</a:t>
            </a:r>
          </a:p>
        </p:txBody>
      </p:sp>
      <p:sp>
        <p:nvSpPr>
          <p:cNvPr id="7" name="Slide Number Placeholder 6"/>
          <p:cNvSpPr>
            <a:spLocks noGrp="1"/>
          </p:cNvSpPr>
          <p:nvPr>
            <p:ph type="sldNum" sz="quarter" idx="12"/>
          </p:nvPr>
        </p:nvSpPr>
        <p:spPr/>
        <p:txBody>
          <a:bodyPr/>
          <a:lstStyle/>
          <a:p>
            <a:fld id="{960AA9DE-5F6B-47F6-A7BB-2562AFEE150A}" type="slidenum">
              <a:rPr lang="fr-FR" smtClean="0"/>
              <a:t>‹N°›</a:t>
            </a:fld>
            <a:endParaRPr lang="fr-FR"/>
          </a:p>
        </p:txBody>
      </p:sp>
    </p:spTree>
    <p:extLst>
      <p:ext uri="{BB962C8B-B14F-4D97-AF65-F5344CB8AC3E}">
        <p14:creationId xmlns:p14="http://schemas.microsoft.com/office/powerpoint/2010/main" val="1799973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2323259-8110-4567-80E2-88B18E087762}" type="datetime1">
              <a:rPr lang="fr-FR" smtClean="0"/>
              <a:t>17/02/2023</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Inspection pédagogique régionale de LVE</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60AA9DE-5F6B-47F6-A7BB-2562AFEE150A}" type="slidenum">
              <a:rPr lang="fr-FR" smtClean="0"/>
              <a:t>‹N°›</a:t>
            </a:fld>
            <a:endParaRPr lang="fr-FR"/>
          </a:p>
        </p:txBody>
      </p:sp>
    </p:spTree>
    <p:extLst>
      <p:ext uri="{BB962C8B-B14F-4D97-AF65-F5344CB8AC3E}">
        <p14:creationId xmlns:p14="http://schemas.microsoft.com/office/powerpoint/2010/main" val="3867737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ewscientist.com/"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www.basw.co.uk/resources/professional-social-work-psw" TargetMode="External"/><Relationship Id="rId4" Type="http://schemas.openxmlformats.org/officeDocument/2006/relationships/hyperlink" Target="http://www.sciencedaily.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6D9F30E-EE03-4E1C-8070-40C0F5535E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6" name="ZoneTexte 5">
            <a:extLst>
              <a:ext uri="{FF2B5EF4-FFF2-40B4-BE49-F238E27FC236}">
                <a16:creationId xmlns:a16="http://schemas.microsoft.com/office/drawing/2014/main" id="{91D115AF-A1B3-4E53-8CB9-B8B2238AEF6E}"/>
              </a:ext>
            </a:extLst>
          </p:cNvPr>
          <p:cNvSpPr txBox="1"/>
          <p:nvPr/>
        </p:nvSpPr>
        <p:spPr>
          <a:xfrm>
            <a:off x="781345" y="1905506"/>
            <a:ext cx="9110800" cy="3046988"/>
          </a:xfrm>
          <a:prstGeom prst="rect">
            <a:avLst/>
          </a:prstGeom>
          <a:noFill/>
        </p:spPr>
        <p:txBody>
          <a:bodyPr wrap="square" rtlCol="0">
            <a:spAutoFit/>
          </a:bodyPr>
          <a:lstStyle/>
          <a:p>
            <a:r>
              <a:rPr lang="fr-FR" sz="3200" b="1" dirty="0">
                <a:solidFill>
                  <a:schemeClr val="accent1">
                    <a:lumMod val="50000"/>
                  </a:schemeClr>
                </a:solidFill>
                <a:latin typeface="Marianne" panose="02000000000000000000" pitchFamily="2" charset="0"/>
              </a:rPr>
              <a:t>BTS</a:t>
            </a:r>
          </a:p>
          <a:p>
            <a:endParaRPr lang="fr-FR" sz="3200" b="1" dirty="0">
              <a:solidFill>
                <a:schemeClr val="accent1">
                  <a:lumMod val="50000"/>
                </a:schemeClr>
              </a:solidFill>
              <a:latin typeface="Marianne" panose="02000000000000000000" pitchFamily="2" charset="0"/>
            </a:endParaRPr>
          </a:p>
          <a:p>
            <a:r>
              <a:rPr lang="fr-FR" sz="3200" b="1" dirty="0">
                <a:solidFill>
                  <a:schemeClr val="accent1">
                    <a:lumMod val="50000"/>
                  </a:schemeClr>
                </a:solidFill>
                <a:latin typeface="Marianne" panose="02000000000000000000" pitchFamily="2" charset="0"/>
              </a:rPr>
              <a:t>L’épreuve d’expression orale prenant appui sur des documents produits par le candidat ou la candidate et illustrant le thème du stage ou de l’activité professionnelle  </a:t>
            </a:r>
          </a:p>
        </p:txBody>
      </p:sp>
      <p:sp>
        <p:nvSpPr>
          <p:cNvPr id="7" name="Espace réservé du pied de page 6">
            <a:extLst>
              <a:ext uri="{FF2B5EF4-FFF2-40B4-BE49-F238E27FC236}">
                <a16:creationId xmlns:a16="http://schemas.microsoft.com/office/drawing/2014/main" id="{1ADF48E2-5DDC-44BD-918B-EC273D1CA33E}"/>
              </a:ext>
            </a:extLst>
          </p:cNvPr>
          <p:cNvSpPr>
            <a:spLocks noGrp="1"/>
          </p:cNvSpPr>
          <p:nvPr>
            <p:ph type="ftr" sz="quarter" idx="11"/>
          </p:nvPr>
        </p:nvSpPr>
        <p:spPr>
          <a:xfrm>
            <a:off x="0" y="6492875"/>
            <a:ext cx="6297612" cy="365125"/>
          </a:xfrm>
        </p:spPr>
        <p:txBody>
          <a:bodyPr/>
          <a:lstStyle/>
          <a:p>
            <a:r>
              <a:rPr lang="fr-FR">
                <a:latin typeface="Marianne" panose="02000000000000000000" pitchFamily="2" charset="0"/>
              </a:rPr>
              <a:t>Inspection pédagogique régionale de LVE</a:t>
            </a:r>
          </a:p>
        </p:txBody>
      </p:sp>
    </p:spTree>
    <p:extLst>
      <p:ext uri="{BB962C8B-B14F-4D97-AF65-F5344CB8AC3E}">
        <p14:creationId xmlns:p14="http://schemas.microsoft.com/office/powerpoint/2010/main" val="3135259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A2D79D0-181F-4320-ACFC-304A0940A8F4}"/>
              </a:ext>
            </a:extLst>
          </p:cNvPr>
          <p:cNvSpPr>
            <a:spLocks noGrp="1"/>
          </p:cNvSpPr>
          <p:nvPr>
            <p:ph type="ftr" sz="quarter" idx="11"/>
          </p:nvPr>
        </p:nvSpPr>
        <p:spPr>
          <a:xfrm>
            <a:off x="351854" y="6492875"/>
            <a:ext cx="6297612" cy="365125"/>
          </a:xfrm>
        </p:spPr>
        <p:txBody>
          <a:bodyPr/>
          <a:lstStyle/>
          <a:p>
            <a:r>
              <a:rPr lang="fr-FR"/>
              <a:t>Inspection pédagogique régionale de LVE</a:t>
            </a:r>
          </a:p>
        </p:txBody>
      </p:sp>
      <p:pic>
        <p:nvPicPr>
          <p:cNvPr id="5" name="Image 4">
            <a:extLst>
              <a:ext uri="{FF2B5EF4-FFF2-40B4-BE49-F238E27FC236}">
                <a16:creationId xmlns:a16="http://schemas.microsoft.com/office/drawing/2014/main" id="{00DE8726-4FE7-4BD7-9941-0DF0209AB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7" name="ZoneTexte 6">
            <a:extLst>
              <a:ext uri="{FF2B5EF4-FFF2-40B4-BE49-F238E27FC236}">
                <a16:creationId xmlns:a16="http://schemas.microsoft.com/office/drawing/2014/main" id="{E1291348-4B2C-447D-93A0-4D2BF232E0B0}"/>
              </a:ext>
            </a:extLst>
          </p:cNvPr>
          <p:cNvSpPr txBox="1"/>
          <p:nvPr/>
        </p:nvSpPr>
        <p:spPr>
          <a:xfrm>
            <a:off x="0" y="1454729"/>
            <a:ext cx="2507673" cy="3416320"/>
          </a:xfrm>
          <a:prstGeom prst="rect">
            <a:avLst/>
          </a:prstGeom>
          <a:solidFill>
            <a:schemeClr val="accent1">
              <a:lumMod val="40000"/>
              <a:lumOff val="60000"/>
            </a:schemeClr>
          </a:solidFill>
        </p:spPr>
        <p:txBody>
          <a:bodyPr wrap="square" rtlCol="0">
            <a:spAutoFit/>
          </a:bodyPr>
          <a:lstStyle/>
          <a:p>
            <a:r>
              <a:rPr lang="fr-FR" dirty="0">
                <a:latin typeface="Marianne" panose="02000000000000000000" pitchFamily="2" charset="0"/>
              </a:rPr>
              <a:t>Objectifs de l’épreuve </a:t>
            </a:r>
          </a:p>
          <a:p>
            <a:endParaRPr lang="fr-FR" dirty="0">
              <a:latin typeface="Marianne" panose="02000000000000000000" pitchFamily="2" charset="0"/>
            </a:endParaRPr>
          </a:p>
          <a:p>
            <a:r>
              <a:rPr lang="fr-FR" dirty="0">
                <a:latin typeface="Marianne" panose="02000000000000000000" pitchFamily="2" charset="0"/>
              </a:rPr>
              <a:t>Types de documents</a:t>
            </a:r>
          </a:p>
          <a:p>
            <a:endParaRPr lang="fr-FR" dirty="0">
              <a:latin typeface="Marianne" panose="02000000000000000000" pitchFamily="2" charset="0"/>
            </a:endParaRPr>
          </a:p>
          <a:p>
            <a:r>
              <a:rPr lang="fr-FR" dirty="0">
                <a:latin typeface="Marianne" panose="02000000000000000000" pitchFamily="2" charset="0"/>
              </a:rPr>
              <a:t>Rôle du professeur</a:t>
            </a:r>
          </a:p>
          <a:p>
            <a:r>
              <a:rPr lang="fr-FR" dirty="0">
                <a:latin typeface="Marianne" panose="02000000000000000000" pitchFamily="2" charset="0"/>
              </a:rPr>
              <a:t>	Compétences transversales</a:t>
            </a:r>
          </a:p>
          <a:p>
            <a:r>
              <a:rPr lang="fr-FR" dirty="0">
                <a:latin typeface="Marianne" panose="02000000000000000000" pitchFamily="2" charset="0"/>
              </a:rPr>
              <a:t>	Compétences de communication</a:t>
            </a:r>
          </a:p>
          <a:p>
            <a:endParaRPr lang="fr-FR" dirty="0">
              <a:latin typeface="Marianne" panose="02000000000000000000" pitchFamily="2" charset="0"/>
            </a:endParaRPr>
          </a:p>
          <a:p>
            <a:r>
              <a:rPr lang="fr-FR" b="1" dirty="0">
                <a:solidFill>
                  <a:schemeClr val="accent1">
                    <a:lumMod val="50000"/>
                  </a:schemeClr>
                </a:solidFill>
                <a:latin typeface="Marianne" panose="02000000000000000000" pitchFamily="2" charset="0"/>
              </a:rPr>
              <a:t>Veille documentaire</a:t>
            </a:r>
          </a:p>
        </p:txBody>
      </p:sp>
      <p:sp>
        <p:nvSpPr>
          <p:cNvPr id="3" name="Rectangle 2">
            <a:extLst>
              <a:ext uri="{FF2B5EF4-FFF2-40B4-BE49-F238E27FC236}">
                <a16:creationId xmlns:a16="http://schemas.microsoft.com/office/drawing/2014/main" id="{E1BAE9E1-DA8C-4A9B-97D7-CB5176236D64}"/>
              </a:ext>
            </a:extLst>
          </p:cNvPr>
          <p:cNvSpPr/>
          <p:nvPr/>
        </p:nvSpPr>
        <p:spPr>
          <a:xfrm>
            <a:off x="2659811" y="103295"/>
            <a:ext cx="9417170" cy="5632311"/>
          </a:xfrm>
          <a:prstGeom prst="rect">
            <a:avLst/>
          </a:prstGeom>
        </p:spPr>
        <p:txBody>
          <a:bodyPr wrap="square">
            <a:spAutoFit/>
          </a:bodyPr>
          <a:lstStyle/>
          <a:p>
            <a:r>
              <a:rPr lang="fr-FR" dirty="0">
                <a:solidFill>
                  <a:srgbClr val="000000"/>
                </a:solidFill>
                <a:latin typeface="Marianne" panose="02000000000000000000" pitchFamily="2" charset="0"/>
              </a:rPr>
              <a:t>Lors des salons professionnels auxquels les étudiants et les étudiantes ou leurs professeurs peuvent être amenés à se rendre, certaines grandes entreprises proposent une documentation en anglais. Cela peut également constituer une source intéressante.</a:t>
            </a:r>
          </a:p>
          <a:p>
            <a:endParaRPr lang="fr-FR" dirty="0">
              <a:solidFill>
                <a:srgbClr val="000000"/>
              </a:solidFill>
              <a:latin typeface="Marianne" panose="02000000000000000000" pitchFamily="2" charset="0"/>
            </a:endParaRPr>
          </a:p>
          <a:p>
            <a:r>
              <a:rPr lang="fr-FR" dirty="0">
                <a:latin typeface="Marianne" panose="02000000000000000000" pitchFamily="2" charset="0"/>
              </a:rPr>
              <a:t>Les sites d’entreprises ou d’associations anglophones en lien avec l’activité du lieu du stage pourront être consultés à profit pour rechercher des documents techniques (politique de l’entreprise, règles de sécurité, photographies de produits, spécifications techniques, documentation tarifaire, etc.), les sites des ministères du travail / des affaires sociales / de l’écologie / de la santé, etc. des pays anglophones pourront également être des sources utiles pour trouver des informations précises sur le domaine d’activité en question ou la thématique présentée.</a:t>
            </a:r>
          </a:p>
          <a:p>
            <a:r>
              <a:rPr lang="fr-FR" dirty="0">
                <a:solidFill>
                  <a:srgbClr val="000000"/>
                </a:solidFill>
                <a:latin typeface="Marianne" panose="02000000000000000000" pitchFamily="2" charset="0"/>
              </a:rPr>
              <a:t>Il sera donc intéressant d’identifier des entreprises et organisations anglophones en lien avec le thème du stage ou l’activité professionnelle comme par exemple Rolls Royce et Aston Martin dans le domaine automobile, Boeing dans le domaine de l’aviation, Turner et Caterpillar dans le domaine de la construction, etc. Les sites d’associations de défense des droits du travailleur, d’aide sociale et humaine ou de défense des droits civiques pourront également être consultés à profit tant pour le contenu technique que pour la perspective complémentaire qu’ils peuvent apporter.</a:t>
            </a:r>
          </a:p>
        </p:txBody>
      </p:sp>
      <p:sp>
        <p:nvSpPr>
          <p:cNvPr id="8" name="Rectangle 7">
            <a:extLst>
              <a:ext uri="{FF2B5EF4-FFF2-40B4-BE49-F238E27FC236}">
                <a16:creationId xmlns:a16="http://schemas.microsoft.com/office/drawing/2014/main" id="{904B9000-E05A-41DF-BC7A-D2B68F2EE27F}"/>
              </a:ext>
            </a:extLst>
          </p:cNvPr>
          <p:cNvSpPr/>
          <p:nvPr/>
        </p:nvSpPr>
        <p:spPr>
          <a:xfrm>
            <a:off x="3907206" y="5919104"/>
            <a:ext cx="7753187" cy="830997"/>
          </a:xfrm>
          <a:prstGeom prst="rect">
            <a:avLst/>
          </a:prstGeom>
        </p:spPr>
        <p:txBody>
          <a:bodyPr wrap="square">
            <a:spAutoFit/>
          </a:bodyPr>
          <a:lstStyle/>
          <a:p>
            <a:r>
              <a:rPr lang="fr-FR" sz="1600" i="1" dirty="0">
                <a:solidFill>
                  <a:schemeClr val="accent1">
                    <a:lumMod val="75000"/>
                  </a:schemeClr>
                </a:solidFill>
                <a:latin typeface="Marianne" panose="02000000000000000000" pitchFamily="2" charset="0"/>
                <a:sym typeface="Wingdings" panose="05000000000000000000" pitchFamily="2" charset="2"/>
              </a:rPr>
              <a:t> </a:t>
            </a:r>
            <a:r>
              <a:rPr lang="fr-FR" sz="1600" i="1" dirty="0">
                <a:solidFill>
                  <a:schemeClr val="accent1">
                    <a:lumMod val="75000"/>
                  </a:schemeClr>
                </a:solidFill>
                <a:latin typeface="Marianne" panose="02000000000000000000" pitchFamily="2" charset="0"/>
              </a:rPr>
              <a:t>Les documents sélectionnés permettront au candidat ou à la candidate de s’exprimer sur la thématique choisie et de comparer et contraster ce qui a été observé dans le milieu du stage et une autre situation en contexte anglophone. </a:t>
            </a:r>
          </a:p>
        </p:txBody>
      </p:sp>
      <p:pic>
        <p:nvPicPr>
          <p:cNvPr id="9" name="Image 8">
            <a:extLst>
              <a:ext uri="{FF2B5EF4-FFF2-40B4-BE49-F238E27FC236}">
                <a16:creationId xmlns:a16="http://schemas.microsoft.com/office/drawing/2014/main" id="{6AB95EAA-F053-4BEB-9973-10C140D64F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60156" y="6120504"/>
            <a:ext cx="547050" cy="629597"/>
          </a:xfrm>
          <a:prstGeom prst="rect">
            <a:avLst/>
          </a:prstGeom>
        </p:spPr>
      </p:pic>
    </p:spTree>
    <p:extLst>
      <p:ext uri="{BB962C8B-B14F-4D97-AF65-F5344CB8AC3E}">
        <p14:creationId xmlns:p14="http://schemas.microsoft.com/office/powerpoint/2010/main" val="2968164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A2D79D0-181F-4320-ACFC-304A0940A8F4}"/>
              </a:ext>
            </a:extLst>
          </p:cNvPr>
          <p:cNvSpPr>
            <a:spLocks noGrp="1"/>
          </p:cNvSpPr>
          <p:nvPr>
            <p:ph type="ftr" sz="quarter" idx="11"/>
          </p:nvPr>
        </p:nvSpPr>
        <p:spPr>
          <a:xfrm>
            <a:off x="351854" y="6492875"/>
            <a:ext cx="6297612" cy="365125"/>
          </a:xfrm>
        </p:spPr>
        <p:txBody>
          <a:bodyPr/>
          <a:lstStyle/>
          <a:p>
            <a:r>
              <a:rPr lang="fr-FR"/>
              <a:t>Inspection pédagogique régionale de LVE</a:t>
            </a:r>
          </a:p>
        </p:txBody>
      </p:sp>
      <p:pic>
        <p:nvPicPr>
          <p:cNvPr id="5" name="Image 4">
            <a:extLst>
              <a:ext uri="{FF2B5EF4-FFF2-40B4-BE49-F238E27FC236}">
                <a16:creationId xmlns:a16="http://schemas.microsoft.com/office/drawing/2014/main" id="{00DE8726-4FE7-4BD7-9941-0DF0209AB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2" name="ZoneTexte 1">
            <a:extLst>
              <a:ext uri="{FF2B5EF4-FFF2-40B4-BE49-F238E27FC236}">
                <a16:creationId xmlns:a16="http://schemas.microsoft.com/office/drawing/2014/main" id="{8EF760E8-6899-4E58-B176-1A250FE7A1CD}"/>
              </a:ext>
            </a:extLst>
          </p:cNvPr>
          <p:cNvSpPr txBox="1"/>
          <p:nvPr/>
        </p:nvSpPr>
        <p:spPr>
          <a:xfrm>
            <a:off x="858982" y="875953"/>
            <a:ext cx="11027502" cy="5616922"/>
          </a:xfrm>
          <a:prstGeom prst="rect">
            <a:avLst/>
          </a:prstGeom>
          <a:noFill/>
        </p:spPr>
        <p:txBody>
          <a:bodyPr wrap="square" rtlCol="0">
            <a:spAutoFit/>
          </a:bodyPr>
          <a:lstStyle/>
          <a:p>
            <a:pPr>
              <a:spcAft>
                <a:spcPts val="600"/>
              </a:spcAft>
            </a:pPr>
            <a:r>
              <a:rPr lang="fr-FR" b="1" dirty="0">
                <a:solidFill>
                  <a:schemeClr val="accent1">
                    <a:lumMod val="75000"/>
                  </a:schemeClr>
                </a:solidFill>
                <a:latin typeface="Marianne" panose="02000000000000000000" pitchFamily="2" charset="0"/>
              </a:rPr>
              <a:t>Ressources</a:t>
            </a:r>
            <a:endParaRPr lang="fr-FR" dirty="0">
              <a:latin typeface="Marianne" panose="02000000000000000000" pitchFamily="2" charset="0"/>
            </a:endParaRPr>
          </a:p>
          <a:p>
            <a:pPr>
              <a:spcAft>
                <a:spcPts val="600"/>
              </a:spcAft>
            </a:pPr>
            <a:endParaRPr lang="fr-FR" dirty="0">
              <a:latin typeface="Marianne" panose="02000000000000000000" pitchFamily="2" charset="0"/>
            </a:endParaRPr>
          </a:p>
          <a:p>
            <a:pPr>
              <a:spcAft>
                <a:spcPts val="600"/>
              </a:spcAft>
            </a:pPr>
            <a:r>
              <a:rPr lang="fr-FR" dirty="0">
                <a:latin typeface="Marianne" panose="02000000000000000000" pitchFamily="2" charset="0"/>
              </a:rPr>
              <a:t>Voici quelques exemples non exhaustifs de sites proposant des contenus techniques, scientifiques ou vulgarisés dans différents domaines professionnels relevant du secteur industriel ou du secteur sanitaire et social. La recherche pourra être ciblée en fonction d’une thématique ou problématique précise, ou bien les sites pourront être consultés régulièrement pour mener une veille documentaire : </a:t>
            </a:r>
          </a:p>
          <a:p>
            <a:pPr>
              <a:spcAft>
                <a:spcPts val="600"/>
              </a:spcAft>
            </a:pPr>
            <a:r>
              <a:rPr lang="fr-FR" i="1" dirty="0">
                <a:latin typeface="Marianne" panose="02000000000000000000" pitchFamily="2" charset="0"/>
              </a:rPr>
              <a:t>New </a:t>
            </a:r>
            <a:r>
              <a:rPr lang="fr-FR" i="1" dirty="0" err="1">
                <a:latin typeface="Marianne" panose="02000000000000000000" pitchFamily="2" charset="0"/>
              </a:rPr>
              <a:t>Scientist</a:t>
            </a:r>
            <a:r>
              <a:rPr lang="fr-FR" dirty="0">
                <a:latin typeface="Marianne" panose="02000000000000000000" pitchFamily="2" charset="0"/>
              </a:rPr>
              <a:t>, a </a:t>
            </a:r>
            <a:r>
              <a:rPr lang="fr-FR" dirty="0" err="1">
                <a:latin typeface="Marianne" panose="02000000000000000000" pitchFamily="2" charset="0"/>
              </a:rPr>
              <a:t>weekly</a:t>
            </a:r>
            <a:r>
              <a:rPr lang="fr-FR" dirty="0">
                <a:latin typeface="Marianne" panose="02000000000000000000" pitchFamily="2" charset="0"/>
              </a:rPr>
              <a:t> science and </a:t>
            </a:r>
            <a:r>
              <a:rPr lang="fr-FR" dirty="0" err="1">
                <a:latin typeface="Marianne" panose="02000000000000000000" pitchFamily="2" charset="0"/>
              </a:rPr>
              <a:t>technology</a:t>
            </a:r>
            <a:r>
              <a:rPr lang="fr-FR" dirty="0">
                <a:latin typeface="Marianne" panose="02000000000000000000" pitchFamily="2" charset="0"/>
              </a:rPr>
              <a:t> publication (</a:t>
            </a:r>
            <a:r>
              <a:rPr lang="fr-FR" dirty="0" err="1">
                <a:latin typeface="Marianne" panose="02000000000000000000" pitchFamily="2" charset="0"/>
              </a:rPr>
              <a:t>health</a:t>
            </a:r>
            <a:r>
              <a:rPr lang="fr-FR" dirty="0">
                <a:latin typeface="Marianne" panose="02000000000000000000" pitchFamily="2" charset="0"/>
              </a:rPr>
              <a:t>, </a:t>
            </a:r>
            <a:r>
              <a:rPr lang="fr-FR" dirty="0" err="1">
                <a:latin typeface="Marianne" panose="02000000000000000000" pitchFamily="2" charset="0"/>
              </a:rPr>
              <a:t>technology</a:t>
            </a:r>
            <a:r>
              <a:rPr lang="fr-FR" dirty="0">
                <a:latin typeface="Marianne" panose="02000000000000000000" pitchFamily="2" charset="0"/>
              </a:rPr>
              <a:t>, society, </a:t>
            </a:r>
            <a:r>
              <a:rPr lang="fr-FR" dirty="0" err="1">
                <a:latin typeface="Marianne" panose="02000000000000000000" pitchFamily="2" charset="0"/>
              </a:rPr>
              <a:t>environment</a:t>
            </a:r>
            <a:r>
              <a:rPr lang="fr-FR" dirty="0">
                <a:latin typeface="Marianne" panose="02000000000000000000" pitchFamily="2" charset="0"/>
              </a:rPr>
              <a:t>, </a:t>
            </a:r>
            <a:r>
              <a:rPr lang="fr-FR" dirty="0" err="1">
                <a:latin typeface="Marianne" panose="02000000000000000000" pitchFamily="2" charset="0"/>
              </a:rPr>
              <a:t>physics</a:t>
            </a:r>
            <a:r>
              <a:rPr lang="fr-FR" dirty="0">
                <a:latin typeface="Marianne" panose="02000000000000000000" pitchFamily="2" charset="0"/>
              </a:rPr>
              <a:t>, </a:t>
            </a:r>
            <a:r>
              <a:rPr lang="fr-FR" dirty="0" err="1">
                <a:latin typeface="Marianne" panose="02000000000000000000" pitchFamily="2" charset="0"/>
              </a:rPr>
              <a:t>chemistry</a:t>
            </a:r>
            <a:r>
              <a:rPr lang="fr-FR" dirty="0">
                <a:latin typeface="Marianne" panose="02000000000000000000" pitchFamily="2" charset="0"/>
              </a:rPr>
              <a:t>, etc.) : </a:t>
            </a:r>
            <a:r>
              <a:rPr lang="fr-FR" dirty="0">
                <a:solidFill>
                  <a:schemeClr val="accent1">
                    <a:lumMod val="75000"/>
                  </a:schemeClr>
                </a:solidFill>
                <a:latin typeface="Marianne" panose="02000000000000000000" pitchFamily="2" charset="0"/>
                <a:hlinkClick r:id="rId3">
                  <a:extLst>
                    <a:ext uri="{A12FA001-AC4F-418D-AE19-62706E023703}">
                      <ahyp:hlinkClr xmlns:ahyp="http://schemas.microsoft.com/office/drawing/2018/hyperlinkcolor" val="tx"/>
                    </a:ext>
                  </a:extLst>
                </a:hlinkClick>
              </a:rPr>
              <a:t>www.newscientist.com</a:t>
            </a:r>
            <a:endParaRPr lang="fr-FR" dirty="0">
              <a:solidFill>
                <a:schemeClr val="accent1">
                  <a:lumMod val="75000"/>
                </a:schemeClr>
              </a:solidFill>
              <a:latin typeface="Marianne" panose="02000000000000000000" pitchFamily="2" charset="0"/>
            </a:endParaRPr>
          </a:p>
          <a:p>
            <a:pPr>
              <a:spcAft>
                <a:spcPts val="600"/>
              </a:spcAft>
            </a:pPr>
            <a:r>
              <a:rPr lang="fr-FR" i="1" dirty="0">
                <a:latin typeface="Marianne" panose="02000000000000000000" pitchFamily="2" charset="0"/>
              </a:rPr>
              <a:t>Science Daily</a:t>
            </a:r>
            <a:r>
              <a:rPr lang="fr-FR" dirty="0">
                <a:latin typeface="Marianne" panose="02000000000000000000" pitchFamily="2" charset="0"/>
              </a:rPr>
              <a:t>, articles </a:t>
            </a:r>
            <a:r>
              <a:rPr lang="en-US" dirty="0">
                <a:latin typeface="Marianne" panose="02000000000000000000" pitchFamily="2" charset="0"/>
              </a:rPr>
              <a:t>about the latest discoveries in science, health, the environment, technology, and more -- from leading universities, scientific journals, and research organizations </a:t>
            </a:r>
            <a:r>
              <a:rPr lang="fr-FR" dirty="0">
                <a:latin typeface="Marianne" panose="02000000000000000000" pitchFamily="2" charset="0"/>
              </a:rPr>
              <a:t>: </a:t>
            </a:r>
            <a:r>
              <a:rPr lang="fr-FR" dirty="0">
                <a:solidFill>
                  <a:schemeClr val="accent1">
                    <a:lumMod val="75000"/>
                  </a:schemeClr>
                </a:solidFill>
                <a:latin typeface="Marianne" panose="02000000000000000000" pitchFamily="2" charset="0"/>
                <a:hlinkClick r:id="rId4">
                  <a:extLst>
                    <a:ext uri="{A12FA001-AC4F-418D-AE19-62706E023703}">
                      <ahyp:hlinkClr xmlns:ahyp="http://schemas.microsoft.com/office/drawing/2018/hyperlinkcolor" val="tx"/>
                    </a:ext>
                  </a:extLst>
                </a:hlinkClick>
              </a:rPr>
              <a:t>www.sciencedaily.com</a:t>
            </a:r>
            <a:r>
              <a:rPr lang="fr-FR" dirty="0">
                <a:solidFill>
                  <a:schemeClr val="accent1">
                    <a:lumMod val="75000"/>
                  </a:schemeClr>
                </a:solidFill>
                <a:latin typeface="Marianne" panose="02000000000000000000" pitchFamily="2" charset="0"/>
              </a:rPr>
              <a:t> </a:t>
            </a:r>
          </a:p>
          <a:p>
            <a:pPr>
              <a:spcAft>
                <a:spcPts val="600"/>
              </a:spcAft>
            </a:pPr>
            <a:r>
              <a:rPr lang="fr-FR" dirty="0">
                <a:latin typeface="Marianne" panose="02000000000000000000" pitchFamily="2" charset="0"/>
              </a:rPr>
              <a:t>BASW – a </a:t>
            </a:r>
            <a:r>
              <a:rPr lang="fr-FR" dirty="0" err="1">
                <a:latin typeface="Marianne" panose="02000000000000000000" pitchFamily="2" charset="0"/>
              </a:rPr>
              <a:t>professional</a:t>
            </a:r>
            <a:r>
              <a:rPr lang="fr-FR" dirty="0">
                <a:latin typeface="Marianne" panose="02000000000000000000" pitchFamily="2" charset="0"/>
              </a:rPr>
              <a:t> association for social </a:t>
            </a:r>
            <a:r>
              <a:rPr lang="fr-FR" dirty="0" err="1">
                <a:latin typeface="Marianne" panose="02000000000000000000" pitchFamily="2" charset="0"/>
              </a:rPr>
              <a:t>work</a:t>
            </a:r>
            <a:r>
              <a:rPr lang="fr-FR" dirty="0">
                <a:latin typeface="Marianne" panose="02000000000000000000" pitchFamily="2" charset="0"/>
              </a:rPr>
              <a:t> and social </a:t>
            </a:r>
            <a:r>
              <a:rPr lang="fr-FR" dirty="0" err="1">
                <a:latin typeface="Marianne" panose="02000000000000000000" pitchFamily="2" charset="0"/>
              </a:rPr>
              <a:t>workers</a:t>
            </a:r>
            <a:r>
              <a:rPr lang="fr-FR" dirty="0">
                <a:latin typeface="Marianne" panose="02000000000000000000" pitchFamily="2" charset="0"/>
              </a:rPr>
              <a:t> </a:t>
            </a:r>
            <a:r>
              <a:rPr lang="fr-FR" dirty="0" err="1">
                <a:latin typeface="Marianne" panose="02000000000000000000" pitchFamily="2" charset="0"/>
              </a:rPr>
              <a:t>with</a:t>
            </a:r>
            <a:r>
              <a:rPr lang="fr-FR" dirty="0">
                <a:latin typeface="Marianne" panose="02000000000000000000" pitchFamily="2" charset="0"/>
              </a:rPr>
              <a:t> </a:t>
            </a:r>
            <a:r>
              <a:rPr lang="fr-FR" dirty="0" err="1">
                <a:latin typeface="Marianne" panose="02000000000000000000" pitchFamily="2" charset="0"/>
              </a:rPr>
              <a:t>professional</a:t>
            </a:r>
            <a:r>
              <a:rPr lang="fr-FR" dirty="0">
                <a:latin typeface="Marianne" panose="02000000000000000000" pitchFamily="2" charset="0"/>
              </a:rPr>
              <a:t> information : </a:t>
            </a:r>
            <a:r>
              <a:rPr lang="fr-FR" dirty="0">
                <a:solidFill>
                  <a:schemeClr val="accent1">
                    <a:lumMod val="75000"/>
                  </a:schemeClr>
                </a:solidFill>
                <a:latin typeface="Marianne" panose="02000000000000000000" pitchFamily="2" charset="0"/>
                <a:hlinkClick r:id="rId5">
                  <a:extLst>
                    <a:ext uri="{A12FA001-AC4F-418D-AE19-62706E023703}">
                      <ahyp:hlinkClr xmlns:ahyp="http://schemas.microsoft.com/office/drawing/2018/hyperlinkcolor" val="tx"/>
                    </a:ext>
                  </a:extLst>
                </a:hlinkClick>
              </a:rPr>
              <a:t>www.basw.co.uk/resources/professional-social-work-psw</a:t>
            </a:r>
            <a:r>
              <a:rPr lang="fr-FR" dirty="0">
                <a:solidFill>
                  <a:schemeClr val="accent1">
                    <a:lumMod val="75000"/>
                  </a:schemeClr>
                </a:solidFill>
                <a:latin typeface="Marianne" panose="02000000000000000000" pitchFamily="2" charset="0"/>
              </a:rPr>
              <a:t> </a:t>
            </a:r>
            <a:endParaRPr lang="fr-FR" dirty="0">
              <a:latin typeface="Marianne" panose="02000000000000000000" pitchFamily="2" charset="0"/>
            </a:endParaRPr>
          </a:p>
          <a:p>
            <a:pPr>
              <a:spcAft>
                <a:spcPts val="600"/>
              </a:spcAft>
            </a:pPr>
            <a:endParaRPr lang="fr-FR" dirty="0">
              <a:latin typeface="Marianne" panose="02000000000000000000" pitchFamily="2" charset="0"/>
            </a:endParaRPr>
          </a:p>
          <a:p>
            <a:pPr>
              <a:spcAft>
                <a:spcPts val="600"/>
              </a:spcAft>
            </a:pPr>
            <a:r>
              <a:rPr lang="fr-FR" dirty="0">
                <a:latin typeface="Marianne" panose="02000000000000000000" pitchFamily="2" charset="0"/>
              </a:rPr>
              <a:t>Les média nationaux proposent régulièrement des articles sur des problématiques rencontrées dans les entreprises et le milieu professionnel : BBC, NPR, </a:t>
            </a:r>
            <a:r>
              <a:rPr lang="fr-FR" i="1" dirty="0">
                <a:latin typeface="Marianne" panose="02000000000000000000" pitchFamily="2" charset="0"/>
              </a:rPr>
              <a:t>The Guardian</a:t>
            </a:r>
            <a:r>
              <a:rPr lang="fr-FR" dirty="0">
                <a:latin typeface="Marianne" panose="02000000000000000000" pitchFamily="2" charset="0"/>
              </a:rPr>
              <a:t>, CNN, </a:t>
            </a:r>
            <a:r>
              <a:rPr lang="fr-FR" i="1" dirty="0">
                <a:latin typeface="Marianne" panose="02000000000000000000" pitchFamily="2" charset="0"/>
              </a:rPr>
              <a:t>The New York Times</a:t>
            </a:r>
            <a:r>
              <a:rPr lang="fr-FR" dirty="0">
                <a:latin typeface="Marianne" panose="02000000000000000000" pitchFamily="2" charset="0"/>
              </a:rPr>
              <a:t>, etc. Leurs articles peuvent renvoyer vers des sites plus spécialisés ou des sources primaires.</a:t>
            </a:r>
          </a:p>
        </p:txBody>
      </p:sp>
    </p:spTree>
    <p:extLst>
      <p:ext uri="{BB962C8B-B14F-4D97-AF65-F5344CB8AC3E}">
        <p14:creationId xmlns:p14="http://schemas.microsoft.com/office/powerpoint/2010/main" val="1523272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1B5E83E-3C4C-401B-895C-68416C70281E}"/>
              </a:ext>
            </a:extLst>
          </p:cNvPr>
          <p:cNvSpPr>
            <a:spLocks noGrp="1"/>
          </p:cNvSpPr>
          <p:nvPr>
            <p:ph idx="1"/>
          </p:nvPr>
        </p:nvSpPr>
        <p:spPr>
          <a:xfrm>
            <a:off x="987886" y="1853739"/>
            <a:ext cx="8596668" cy="3316300"/>
          </a:xfrm>
        </p:spPr>
        <p:txBody>
          <a:bodyPr/>
          <a:lstStyle/>
          <a:p>
            <a:r>
              <a:rPr lang="fr-FR" dirty="0"/>
              <a:t>Ce document fait référence à l’épreuve d’expression orale en </a:t>
            </a:r>
            <a:r>
              <a:rPr lang="fr-FR" b="1" dirty="0"/>
              <a:t>anglais LV1 </a:t>
            </a:r>
            <a:r>
              <a:rPr lang="fr-FR" dirty="0"/>
              <a:t>dans </a:t>
            </a:r>
            <a:r>
              <a:rPr lang="fr-FR" b="1" dirty="0"/>
              <a:t>certains BTS du secteur industriel</a:t>
            </a:r>
            <a:r>
              <a:rPr lang="fr-FR" dirty="0"/>
              <a:t> et </a:t>
            </a:r>
            <a:r>
              <a:rPr lang="fr-FR" b="1" dirty="0"/>
              <a:t>certains BTS du secteur sanitaire et social</a:t>
            </a:r>
            <a:r>
              <a:rPr lang="fr-FR" dirty="0"/>
              <a:t>.</a:t>
            </a:r>
          </a:p>
          <a:p>
            <a:r>
              <a:rPr lang="fr-FR" dirty="0"/>
              <a:t>Les informations suivantes ont donc vocation à </a:t>
            </a:r>
            <a:r>
              <a:rPr lang="fr-FR" b="1" dirty="0"/>
              <a:t>nourrir la réflexion </a:t>
            </a:r>
            <a:r>
              <a:rPr lang="fr-FR" dirty="0"/>
              <a:t>des professeurs sur l’accompagnement des étudiants et des étudiantes pour leur réussite.</a:t>
            </a:r>
          </a:p>
          <a:p>
            <a:r>
              <a:rPr lang="fr-FR" dirty="0"/>
              <a:t>Compte tenu de la spécificité de cette épreuve, un travail en </a:t>
            </a:r>
            <a:r>
              <a:rPr lang="fr-FR" b="1" dirty="0"/>
              <a:t>collaboration</a:t>
            </a:r>
            <a:r>
              <a:rPr lang="fr-FR" dirty="0"/>
              <a:t> avec les professeurs du domaine professionnel de la STS concernée est recommandée afin de cibler les informations nécessaires à une veille documentaire fructueuse.</a:t>
            </a:r>
          </a:p>
        </p:txBody>
      </p:sp>
      <p:sp>
        <p:nvSpPr>
          <p:cNvPr id="4" name="Espace réservé du pied de page 3">
            <a:extLst>
              <a:ext uri="{FF2B5EF4-FFF2-40B4-BE49-F238E27FC236}">
                <a16:creationId xmlns:a16="http://schemas.microsoft.com/office/drawing/2014/main" id="{D455FD18-3BF9-444F-B655-9ACDE6081A52}"/>
              </a:ext>
            </a:extLst>
          </p:cNvPr>
          <p:cNvSpPr>
            <a:spLocks noGrp="1"/>
          </p:cNvSpPr>
          <p:nvPr>
            <p:ph type="ftr" sz="quarter" idx="11"/>
          </p:nvPr>
        </p:nvSpPr>
        <p:spPr>
          <a:xfrm>
            <a:off x="470300" y="6492875"/>
            <a:ext cx="6297612" cy="365125"/>
          </a:xfrm>
        </p:spPr>
        <p:txBody>
          <a:bodyPr/>
          <a:lstStyle/>
          <a:p>
            <a:r>
              <a:rPr lang="fr-FR" dirty="0"/>
              <a:t>Inspection pédagogique régionale de LVE</a:t>
            </a:r>
          </a:p>
        </p:txBody>
      </p:sp>
    </p:spTree>
    <p:extLst>
      <p:ext uri="{BB962C8B-B14F-4D97-AF65-F5344CB8AC3E}">
        <p14:creationId xmlns:p14="http://schemas.microsoft.com/office/powerpoint/2010/main" val="2557638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A2D79D0-181F-4320-ACFC-304A0940A8F4}"/>
              </a:ext>
            </a:extLst>
          </p:cNvPr>
          <p:cNvSpPr>
            <a:spLocks noGrp="1"/>
          </p:cNvSpPr>
          <p:nvPr>
            <p:ph type="ftr" sz="quarter" idx="11"/>
          </p:nvPr>
        </p:nvSpPr>
        <p:spPr>
          <a:xfrm>
            <a:off x="455661" y="6492875"/>
            <a:ext cx="6297612" cy="365125"/>
          </a:xfrm>
        </p:spPr>
        <p:txBody>
          <a:bodyPr/>
          <a:lstStyle/>
          <a:p>
            <a:r>
              <a:rPr lang="fr-FR" dirty="0">
                <a:latin typeface="Marianne" panose="02000000000000000000" pitchFamily="2" charset="0"/>
              </a:rPr>
              <a:t>Inspection pédagogique régionale de LVE</a:t>
            </a:r>
          </a:p>
        </p:txBody>
      </p:sp>
      <p:pic>
        <p:nvPicPr>
          <p:cNvPr id="5" name="Image 4">
            <a:extLst>
              <a:ext uri="{FF2B5EF4-FFF2-40B4-BE49-F238E27FC236}">
                <a16:creationId xmlns:a16="http://schemas.microsoft.com/office/drawing/2014/main" id="{00DE8726-4FE7-4BD7-9941-0DF0209AB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6" name="ZoneTexte 5">
            <a:extLst>
              <a:ext uri="{FF2B5EF4-FFF2-40B4-BE49-F238E27FC236}">
                <a16:creationId xmlns:a16="http://schemas.microsoft.com/office/drawing/2014/main" id="{63097BAA-35EA-440E-87FA-9E2404640785}"/>
              </a:ext>
            </a:extLst>
          </p:cNvPr>
          <p:cNvSpPr txBox="1"/>
          <p:nvPr/>
        </p:nvSpPr>
        <p:spPr>
          <a:xfrm>
            <a:off x="0" y="1414562"/>
            <a:ext cx="2673927" cy="3139321"/>
          </a:xfrm>
          <a:prstGeom prst="rect">
            <a:avLst/>
          </a:prstGeom>
          <a:solidFill>
            <a:schemeClr val="accent1">
              <a:lumMod val="40000"/>
              <a:lumOff val="60000"/>
            </a:schemeClr>
          </a:solidFill>
        </p:spPr>
        <p:txBody>
          <a:bodyPr wrap="square" rtlCol="0">
            <a:spAutoFit/>
          </a:bodyPr>
          <a:lstStyle/>
          <a:p>
            <a:r>
              <a:rPr lang="fr-FR" b="1" dirty="0">
                <a:solidFill>
                  <a:schemeClr val="accent1">
                    <a:lumMod val="50000"/>
                  </a:schemeClr>
                </a:solidFill>
                <a:latin typeface="Marianne" panose="02000000000000000000" pitchFamily="2" charset="0"/>
              </a:rPr>
              <a:t>Attendus de l’épreuve </a:t>
            </a:r>
          </a:p>
          <a:p>
            <a:endParaRPr lang="fr-FR" dirty="0">
              <a:latin typeface="Marianne" panose="02000000000000000000" pitchFamily="2" charset="0"/>
            </a:endParaRPr>
          </a:p>
          <a:p>
            <a:r>
              <a:rPr lang="fr-FR" dirty="0">
                <a:latin typeface="Marianne" panose="02000000000000000000" pitchFamily="2" charset="0"/>
              </a:rPr>
              <a:t>Types de documents</a:t>
            </a:r>
          </a:p>
          <a:p>
            <a:endParaRPr lang="fr-FR" dirty="0">
              <a:latin typeface="Marianne" panose="02000000000000000000" pitchFamily="2" charset="0"/>
            </a:endParaRPr>
          </a:p>
          <a:p>
            <a:r>
              <a:rPr lang="fr-FR" dirty="0">
                <a:latin typeface="Marianne" panose="02000000000000000000" pitchFamily="2" charset="0"/>
              </a:rPr>
              <a:t>Rôle du professeur</a:t>
            </a:r>
          </a:p>
          <a:p>
            <a:r>
              <a:rPr lang="fr-FR" dirty="0">
                <a:latin typeface="Marianne" panose="02000000000000000000" pitchFamily="2" charset="0"/>
              </a:rPr>
              <a:t>	Compétences transversales</a:t>
            </a:r>
          </a:p>
          <a:p>
            <a:r>
              <a:rPr lang="fr-FR" dirty="0">
                <a:latin typeface="Marianne" panose="02000000000000000000" pitchFamily="2" charset="0"/>
              </a:rPr>
              <a:t>	Compétences de communication</a:t>
            </a:r>
          </a:p>
          <a:p>
            <a:endParaRPr lang="fr-FR" dirty="0">
              <a:latin typeface="Marianne" panose="02000000000000000000" pitchFamily="2" charset="0"/>
            </a:endParaRPr>
          </a:p>
          <a:p>
            <a:r>
              <a:rPr lang="fr-FR" dirty="0">
                <a:latin typeface="Marianne" panose="02000000000000000000" pitchFamily="2" charset="0"/>
              </a:rPr>
              <a:t>Veille documentaire</a:t>
            </a:r>
          </a:p>
        </p:txBody>
      </p:sp>
      <p:sp>
        <p:nvSpPr>
          <p:cNvPr id="2" name="ZoneTexte 1">
            <a:extLst>
              <a:ext uri="{FF2B5EF4-FFF2-40B4-BE49-F238E27FC236}">
                <a16:creationId xmlns:a16="http://schemas.microsoft.com/office/drawing/2014/main" id="{DE9AF0B0-B610-4CED-B253-796F833A8E55}"/>
              </a:ext>
            </a:extLst>
          </p:cNvPr>
          <p:cNvSpPr txBox="1"/>
          <p:nvPr/>
        </p:nvSpPr>
        <p:spPr>
          <a:xfrm>
            <a:off x="2770908" y="252705"/>
            <a:ext cx="8158759" cy="5186035"/>
          </a:xfrm>
          <a:prstGeom prst="rect">
            <a:avLst/>
          </a:prstGeom>
          <a:noFill/>
        </p:spPr>
        <p:txBody>
          <a:bodyPr wrap="square" rtlCol="0">
            <a:spAutoFit/>
          </a:bodyPr>
          <a:lstStyle/>
          <a:p>
            <a:pPr>
              <a:spcAft>
                <a:spcPts val="600"/>
              </a:spcAft>
            </a:pPr>
            <a:r>
              <a:rPr lang="fr-FR" b="1" dirty="0">
                <a:solidFill>
                  <a:schemeClr val="accent1">
                    <a:lumMod val="75000"/>
                  </a:schemeClr>
                </a:solidFill>
                <a:latin typeface="Marianne" panose="02000000000000000000" pitchFamily="2" charset="0"/>
              </a:rPr>
              <a:t>ATTENDUS DE L’EPREUVE</a:t>
            </a:r>
          </a:p>
          <a:p>
            <a:pPr>
              <a:spcAft>
                <a:spcPts val="600"/>
              </a:spcAft>
            </a:pPr>
            <a:endParaRPr lang="fr-FR" dirty="0">
              <a:latin typeface="Marianne" panose="02000000000000000000" pitchFamily="2" charset="0"/>
            </a:endParaRPr>
          </a:p>
          <a:p>
            <a:pPr>
              <a:spcAft>
                <a:spcPts val="600"/>
              </a:spcAft>
            </a:pPr>
            <a:r>
              <a:rPr lang="fr-FR" dirty="0">
                <a:latin typeface="Marianne" panose="02000000000000000000" pitchFamily="2" charset="0"/>
              </a:rPr>
              <a:t>- Evaluation de la production orale en continu et de l’interaction au cours du deuxième et du troisième trimestre de la deuxième année (durée 15 minutes sans préparation)</a:t>
            </a:r>
          </a:p>
          <a:p>
            <a:pPr marL="285750" indent="-285750">
              <a:spcAft>
                <a:spcPts val="600"/>
              </a:spcAft>
              <a:buFontTx/>
              <a:buChar char="-"/>
            </a:pPr>
            <a:r>
              <a:rPr lang="fr-FR" dirty="0">
                <a:latin typeface="Marianne" panose="02000000000000000000" pitchFamily="2" charset="0"/>
              </a:rPr>
              <a:t>Niveau attendu : </a:t>
            </a:r>
            <a:r>
              <a:rPr lang="fr-FR" b="1" dirty="0">
                <a:latin typeface="Marianne" panose="02000000000000000000" pitchFamily="2" charset="0"/>
              </a:rPr>
              <a:t>B2</a:t>
            </a:r>
            <a:r>
              <a:rPr lang="fr-FR" dirty="0">
                <a:latin typeface="Marianne" panose="02000000000000000000" pitchFamily="2" charset="0"/>
              </a:rPr>
              <a:t> </a:t>
            </a:r>
          </a:p>
          <a:p>
            <a:pPr marL="285750" indent="-285750">
              <a:spcAft>
                <a:spcPts val="600"/>
              </a:spcAft>
              <a:buFontTx/>
              <a:buChar char="-"/>
            </a:pPr>
            <a:r>
              <a:rPr lang="fr-FR" u="sng" dirty="0">
                <a:latin typeface="Marianne" panose="02000000000000000000" pitchFamily="2" charset="0"/>
              </a:rPr>
              <a:t>Partie en continu </a:t>
            </a:r>
            <a:r>
              <a:rPr lang="fr-FR" dirty="0">
                <a:latin typeface="Marianne" panose="02000000000000000000" pitchFamily="2" charset="0"/>
              </a:rPr>
              <a:t>(5 minutes) : évaluer la capacité du candidat ou de la candidate à faire une </a:t>
            </a:r>
            <a:r>
              <a:rPr lang="fr-FR" b="1" dirty="0">
                <a:latin typeface="Marianne" panose="02000000000000000000" pitchFamily="2" charset="0"/>
              </a:rPr>
              <a:t>présentation structurée </a:t>
            </a:r>
            <a:r>
              <a:rPr lang="fr-FR" dirty="0">
                <a:latin typeface="Marianne" panose="02000000000000000000" pitchFamily="2" charset="0"/>
              </a:rPr>
              <a:t>des trois documents présentés, à mettre en évidence le </a:t>
            </a:r>
            <a:r>
              <a:rPr lang="fr-FR" b="1" dirty="0">
                <a:latin typeface="Marianne" panose="02000000000000000000" pitchFamily="2" charset="0"/>
              </a:rPr>
              <a:t>thème</a:t>
            </a:r>
            <a:r>
              <a:rPr lang="fr-FR" dirty="0">
                <a:latin typeface="Marianne" panose="02000000000000000000" pitchFamily="2" charset="0"/>
              </a:rPr>
              <a:t> et les </a:t>
            </a:r>
            <a:r>
              <a:rPr lang="fr-FR" b="1" dirty="0">
                <a:latin typeface="Marianne" panose="02000000000000000000" pitchFamily="2" charset="0"/>
              </a:rPr>
              <a:t>points de vue </a:t>
            </a:r>
            <a:r>
              <a:rPr lang="fr-FR" dirty="0">
                <a:latin typeface="Marianne" panose="02000000000000000000" pitchFamily="2" charset="0"/>
              </a:rPr>
              <a:t>qu’ils illustrent, en soulignant les </a:t>
            </a:r>
            <a:r>
              <a:rPr lang="fr-FR" b="1" dirty="0">
                <a:latin typeface="Marianne" panose="02000000000000000000" pitchFamily="2" charset="0"/>
              </a:rPr>
              <a:t>aspects importants </a:t>
            </a:r>
            <a:r>
              <a:rPr lang="fr-FR" dirty="0">
                <a:latin typeface="Marianne" panose="02000000000000000000" pitchFamily="2" charset="0"/>
              </a:rPr>
              <a:t>et les </a:t>
            </a:r>
            <a:r>
              <a:rPr lang="fr-FR" b="1" dirty="0">
                <a:latin typeface="Marianne" panose="02000000000000000000" pitchFamily="2" charset="0"/>
              </a:rPr>
              <a:t>détails pertinents </a:t>
            </a:r>
            <a:r>
              <a:rPr lang="fr-FR" dirty="0">
                <a:latin typeface="Marianne" panose="02000000000000000000" pitchFamily="2" charset="0"/>
              </a:rPr>
              <a:t>du dossier.</a:t>
            </a:r>
          </a:p>
          <a:p>
            <a:pPr marL="285750" indent="-285750">
              <a:spcAft>
                <a:spcPts val="600"/>
              </a:spcAft>
              <a:buFontTx/>
              <a:buChar char="-"/>
            </a:pPr>
            <a:r>
              <a:rPr lang="fr-FR" u="sng" dirty="0">
                <a:latin typeface="Marianne" panose="02000000000000000000" pitchFamily="2" charset="0"/>
              </a:rPr>
              <a:t>Partie en interaction </a:t>
            </a:r>
            <a:r>
              <a:rPr lang="fr-FR" dirty="0">
                <a:latin typeface="Marianne" panose="02000000000000000000" pitchFamily="2" charset="0"/>
              </a:rPr>
              <a:t>(10 minutes) : elle prend appui sur la présentation du candidat ou de la candidate pour l’inviter à </a:t>
            </a:r>
            <a:r>
              <a:rPr lang="fr-FR" b="1" dirty="0">
                <a:latin typeface="Marianne" panose="02000000000000000000" pitchFamily="2" charset="0"/>
              </a:rPr>
              <a:t>préciser</a:t>
            </a:r>
            <a:r>
              <a:rPr lang="fr-FR" dirty="0">
                <a:latin typeface="Marianne" panose="02000000000000000000" pitchFamily="2" charset="0"/>
              </a:rPr>
              <a:t> son propos, à </a:t>
            </a:r>
            <a:r>
              <a:rPr lang="fr-FR" b="1" dirty="0">
                <a:latin typeface="Marianne" panose="02000000000000000000" pitchFamily="2" charset="0"/>
              </a:rPr>
              <a:t>développer</a:t>
            </a:r>
            <a:r>
              <a:rPr lang="fr-FR" dirty="0">
                <a:latin typeface="Marianne" panose="02000000000000000000" pitchFamily="2" charset="0"/>
              </a:rPr>
              <a:t> certains aspects, à </a:t>
            </a:r>
            <a:r>
              <a:rPr lang="fr-FR" b="1" dirty="0">
                <a:latin typeface="Marianne" panose="02000000000000000000" pitchFamily="2" charset="0"/>
              </a:rPr>
              <a:t>aborder</a:t>
            </a:r>
            <a:r>
              <a:rPr lang="fr-FR" dirty="0">
                <a:latin typeface="Marianne" panose="02000000000000000000" pitchFamily="2" charset="0"/>
              </a:rPr>
              <a:t> certains points qui auraient été omis, ou éventuellement à </a:t>
            </a:r>
            <a:r>
              <a:rPr lang="fr-FR" b="1" dirty="0">
                <a:latin typeface="Marianne" panose="02000000000000000000" pitchFamily="2" charset="0"/>
              </a:rPr>
              <a:t>défendre</a:t>
            </a:r>
            <a:r>
              <a:rPr lang="fr-FR" dirty="0">
                <a:latin typeface="Marianne" panose="02000000000000000000" pitchFamily="2" charset="0"/>
              </a:rPr>
              <a:t> </a:t>
            </a:r>
            <a:r>
              <a:rPr lang="fr-FR" b="1" dirty="0">
                <a:latin typeface="Marianne" panose="02000000000000000000" pitchFamily="2" charset="0"/>
              </a:rPr>
              <a:t>un point de vue</a:t>
            </a:r>
            <a:r>
              <a:rPr lang="fr-FR" dirty="0">
                <a:latin typeface="Marianne" panose="02000000000000000000" pitchFamily="2" charset="0"/>
              </a:rPr>
              <a:t>. Il s’agira pour le candidat ou la candidate de pouvoir </a:t>
            </a:r>
            <a:r>
              <a:rPr lang="fr-FR" b="1" dirty="0">
                <a:latin typeface="Marianne" panose="02000000000000000000" pitchFamily="2" charset="0"/>
              </a:rPr>
              <a:t>donner son opinion</a:t>
            </a:r>
            <a:r>
              <a:rPr lang="fr-FR" dirty="0">
                <a:latin typeface="Marianne" panose="02000000000000000000" pitchFamily="2" charset="0"/>
              </a:rPr>
              <a:t>, </a:t>
            </a:r>
            <a:r>
              <a:rPr lang="fr-FR" b="1" dirty="0">
                <a:latin typeface="Marianne" panose="02000000000000000000" pitchFamily="2" charset="0"/>
              </a:rPr>
              <a:t>réagir</a:t>
            </a:r>
            <a:r>
              <a:rPr lang="fr-FR" dirty="0">
                <a:latin typeface="Marianne" panose="02000000000000000000" pitchFamily="2" charset="0"/>
              </a:rPr>
              <a:t> et </a:t>
            </a:r>
            <a:r>
              <a:rPr lang="fr-FR" b="1" dirty="0">
                <a:latin typeface="Marianne" panose="02000000000000000000" pitchFamily="2" charset="0"/>
              </a:rPr>
              <a:t>prendre l’initiative</a:t>
            </a:r>
            <a:r>
              <a:rPr lang="fr-FR" dirty="0">
                <a:latin typeface="Marianne" panose="02000000000000000000" pitchFamily="2" charset="0"/>
              </a:rPr>
              <a:t> dans les échanges.</a:t>
            </a:r>
          </a:p>
        </p:txBody>
      </p:sp>
      <p:sp>
        <p:nvSpPr>
          <p:cNvPr id="8" name="ZoneTexte 7">
            <a:extLst>
              <a:ext uri="{FF2B5EF4-FFF2-40B4-BE49-F238E27FC236}">
                <a16:creationId xmlns:a16="http://schemas.microsoft.com/office/drawing/2014/main" id="{532EAECD-ABC4-48A5-BAF9-5185AF932FB2}"/>
              </a:ext>
            </a:extLst>
          </p:cNvPr>
          <p:cNvSpPr txBox="1"/>
          <p:nvPr/>
        </p:nvSpPr>
        <p:spPr>
          <a:xfrm>
            <a:off x="4544029" y="5528077"/>
            <a:ext cx="6483928" cy="1077218"/>
          </a:xfrm>
          <a:prstGeom prst="rect">
            <a:avLst/>
          </a:prstGeom>
          <a:noFill/>
        </p:spPr>
        <p:txBody>
          <a:bodyPr wrap="square" rtlCol="0">
            <a:spAutoFit/>
          </a:bodyPr>
          <a:lstStyle/>
          <a:p>
            <a:pPr marL="285750" indent="-285750">
              <a:buFont typeface="Wingdings" panose="05000000000000000000" pitchFamily="2" charset="2"/>
              <a:buChar char="à"/>
            </a:pPr>
            <a:r>
              <a:rPr lang="fr-FR" sz="1600" i="1" dirty="0">
                <a:solidFill>
                  <a:schemeClr val="accent1"/>
                </a:solidFill>
                <a:latin typeface="Marianne" panose="02000000000000000000" pitchFamily="2" charset="0"/>
                <a:sym typeface="Wingdings" panose="05000000000000000000" pitchFamily="2" charset="2"/>
              </a:rPr>
              <a:t>Contextualiser l’expérience professionnelle</a:t>
            </a:r>
          </a:p>
          <a:p>
            <a:pPr marL="285750" indent="-285750">
              <a:buFont typeface="Wingdings" panose="05000000000000000000" pitchFamily="2" charset="2"/>
              <a:buChar char="à"/>
            </a:pPr>
            <a:r>
              <a:rPr lang="fr-FR" sz="1600" i="1" dirty="0">
                <a:solidFill>
                  <a:schemeClr val="accent1"/>
                </a:solidFill>
                <a:latin typeface="Marianne" panose="02000000000000000000" pitchFamily="2" charset="0"/>
                <a:sym typeface="Wingdings" panose="05000000000000000000" pitchFamily="2" charset="2"/>
              </a:rPr>
              <a:t>Motiver le choix des supports</a:t>
            </a:r>
          </a:p>
          <a:p>
            <a:pPr marL="285750" indent="-285750">
              <a:buFont typeface="Wingdings" panose="05000000000000000000" pitchFamily="2" charset="2"/>
              <a:buChar char="à"/>
            </a:pPr>
            <a:r>
              <a:rPr lang="fr-FR" sz="1600" i="1" dirty="0">
                <a:solidFill>
                  <a:schemeClr val="accent1"/>
                </a:solidFill>
                <a:latin typeface="Marianne" panose="02000000000000000000" pitchFamily="2" charset="0"/>
                <a:sym typeface="Wingdings" panose="05000000000000000000" pitchFamily="2" charset="2"/>
              </a:rPr>
              <a:t>Dégager les idées essentielles</a:t>
            </a:r>
          </a:p>
          <a:p>
            <a:pPr marL="285750" indent="-285750">
              <a:buFont typeface="Wingdings" panose="05000000000000000000" pitchFamily="2" charset="2"/>
              <a:buChar char="à"/>
            </a:pPr>
            <a:r>
              <a:rPr lang="fr-FR" sz="1600" i="1" dirty="0">
                <a:solidFill>
                  <a:schemeClr val="accent1"/>
                </a:solidFill>
                <a:latin typeface="Marianne" panose="02000000000000000000" pitchFamily="2" charset="0"/>
                <a:sym typeface="Wingdings" panose="05000000000000000000" pitchFamily="2" charset="2"/>
              </a:rPr>
              <a:t>Exprimer un point de vue</a:t>
            </a:r>
            <a:endParaRPr lang="fr-FR" sz="1600" i="1" dirty="0">
              <a:solidFill>
                <a:schemeClr val="accent1"/>
              </a:solidFill>
              <a:latin typeface="Marianne" panose="02000000000000000000" pitchFamily="2" charset="0"/>
            </a:endParaRPr>
          </a:p>
        </p:txBody>
      </p:sp>
      <p:pic>
        <p:nvPicPr>
          <p:cNvPr id="9" name="Image 8">
            <a:extLst>
              <a:ext uri="{FF2B5EF4-FFF2-40B4-BE49-F238E27FC236}">
                <a16:creationId xmlns:a16="http://schemas.microsoft.com/office/drawing/2014/main" id="{2FB278D3-18F4-464D-B02A-FCFABF717C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0731" y="5602890"/>
            <a:ext cx="773298" cy="889985"/>
          </a:xfrm>
          <a:prstGeom prst="rect">
            <a:avLst/>
          </a:prstGeom>
        </p:spPr>
      </p:pic>
    </p:spTree>
    <p:extLst>
      <p:ext uri="{BB962C8B-B14F-4D97-AF65-F5344CB8AC3E}">
        <p14:creationId xmlns:p14="http://schemas.microsoft.com/office/powerpoint/2010/main" val="1470549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A2D79D0-181F-4320-ACFC-304A0940A8F4}"/>
              </a:ext>
            </a:extLst>
          </p:cNvPr>
          <p:cNvSpPr>
            <a:spLocks noGrp="1"/>
          </p:cNvSpPr>
          <p:nvPr>
            <p:ph type="ftr" sz="quarter" idx="11"/>
          </p:nvPr>
        </p:nvSpPr>
        <p:spPr>
          <a:xfrm>
            <a:off x="455661" y="6478697"/>
            <a:ext cx="6297612" cy="365125"/>
          </a:xfrm>
        </p:spPr>
        <p:txBody>
          <a:bodyPr/>
          <a:lstStyle/>
          <a:p>
            <a:r>
              <a:rPr lang="fr-FR">
                <a:latin typeface="Marianne" panose="02000000000000000000" pitchFamily="2" charset="0"/>
              </a:rPr>
              <a:t>Inspection pédagogique régionale de LVE</a:t>
            </a:r>
          </a:p>
        </p:txBody>
      </p:sp>
      <p:pic>
        <p:nvPicPr>
          <p:cNvPr id="5" name="Image 4">
            <a:extLst>
              <a:ext uri="{FF2B5EF4-FFF2-40B4-BE49-F238E27FC236}">
                <a16:creationId xmlns:a16="http://schemas.microsoft.com/office/drawing/2014/main" id="{00DE8726-4FE7-4BD7-9941-0DF0209AB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6" name="ZoneTexte 5">
            <a:extLst>
              <a:ext uri="{FF2B5EF4-FFF2-40B4-BE49-F238E27FC236}">
                <a16:creationId xmlns:a16="http://schemas.microsoft.com/office/drawing/2014/main" id="{63097BAA-35EA-440E-87FA-9E2404640785}"/>
              </a:ext>
            </a:extLst>
          </p:cNvPr>
          <p:cNvSpPr txBox="1"/>
          <p:nvPr/>
        </p:nvSpPr>
        <p:spPr>
          <a:xfrm>
            <a:off x="0" y="1496293"/>
            <a:ext cx="2646218" cy="3139321"/>
          </a:xfrm>
          <a:prstGeom prst="rect">
            <a:avLst/>
          </a:prstGeom>
          <a:solidFill>
            <a:schemeClr val="accent1">
              <a:lumMod val="40000"/>
              <a:lumOff val="60000"/>
            </a:schemeClr>
          </a:solidFill>
        </p:spPr>
        <p:txBody>
          <a:bodyPr wrap="square" rtlCol="0">
            <a:spAutoFit/>
          </a:bodyPr>
          <a:lstStyle/>
          <a:p>
            <a:r>
              <a:rPr lang="fr-FR" dirty="0">
                <a:latin typeface="Marianne" panose="02000000000000000000" pitchFamily="2" charset="0"/>
              </a:rPr>
              <a:t>Objectifs de l’épreuve </a:t>
            </a:r>
          </a:p>
          <a:p>
            <a:endParaRPr lang="fr-FR" dirty="0">
              <a:latin typeface="Marianne" panose="02000000000000000000" pitchFamily="2" charset="0"/>
            </a:endParaRPr>
          </a:p>
          <a:p>
            <a:r>
              <a:rPr lang="fr-FR" b="1" dirty="0">
                <a:solidFill>
                  <a:schemeClr val="accent1">
                    <a:lumMod val="50000"/>
                  </a:schemeClr>
                </a:solidFill>
                <a:latin typeface="Marianne" panose="02000000000000000000" pitchFamily="2" charset="0"/>
              </a:rPr>
              <a:t>Types de documents</a:t>
            </a:r>
          </a:p>
          <a:p>
            <a:endParaRPr lang="fr-FR" dirty="0">
              <a:latin typeface="Marianne" panose="02000000000000000000" pitchFamily="2" charset="0"/>
            </a:endParaRPr>
          </a:p>
          <a:p>
            <a:r>
              <a:rPr lang="fr-FR" dirty="0">
                <a:latin typeface="Marianne" panose="02000000000000000000" pitchFamily="2" charset="0"/>
              </a:rPr>
              <a:t>Rôle du professeur</a:t>
            </a:r>
          </a:p>
          <a:p>
            <a:r>
              <a:rPr lang="fr-FR" dirty="0">
                <a:latin typeface="Marianne" panose="02000000000000000000" pitchFamily="2" charset="0"/>
              </a:rPr>
              <a:t>	Compétences transversales</a:t>
            </a:r>
          </a:p>
          <a:p>
            <a:r>
              <a:rPr lang="fr-FR" dirty="0">
                <a:latin typeface="Marianne" panose="02000000000000000000" pitchFamily="2" charset="0"/>
              </a:rPr>
              <a:t>	Compétences de communication</a:t>
            </a:r>
          </a:p>
          <a:p>
            <a:endParaRPr lang="fr-FR" dirty="0">
              <a:latin typeface="Marianne" panose="02000000000000000000" pitchFamily="2" charset="0"/>
            </a:endParaRPr>
          </a:p>
          <a:p>
            <a:r>
              <a:rPr lang="fr-FR" dirty="0">
                <a:latin typeface="Marianne" panose="02000000000000000000" pitchFamily="2" charset="0"/>
              </a:rPr>
              <a:t>Veille documentaire</a:t>
            </a:r>
          </a:p>
        </p:txBody>
      </p:sp>
      <p:pic>
        <p:nvPicPr>
          <p:cNvPr id="7" name="Image 6">
            <a:extLst>
              <a:ext uri="{FF2B5EF4-FFF2-40B4-BE49-F238E27FC236}">
                <a16:creationId xmlns:a16="http://schemas.microsoft.com/office/drawing/2014/main" id="{187C5297-B96E-41D3-BB2F-0ABB6B0CF41B}"/>
              </a:ext>
            </a:extLst>
          </p:cNvPr>
          <p:cNvPicPr>
            <a:picLocks noChangeAspect="1"/>
          </p:cNvPicPr>
          <p:nvPr/>
        </p:nvPicPr>
        <p:blipFill>
          <a:blip r:embed="rId3">
            <a:clrChange>
              <a:clrFrom>
                <a:srgbClr val="E3E3E3"/>
              </a:clrFrom>
              <a:clrTo>
                <a:srgbClr val="E3E3E3">
                  <a:alpha val="0"/>
                </a:srgbClr>
              </a:clrTo>
            </a:clrChange>
          </a:blip>
          <a:stretch>
            <a:fillRect/>
          </a:stretch>
        </p:blipFill>
        <p:spPr>
          <a:xfrm>
            <a:off x="2646218" y="5279328"/>
            <a:ext cx="1022022" cy="906982"/>
          </a:xfrm>
          <a:prstGeom prst="rect">
            <a:avLst/>
          </a:prstGeom>
        </p:spPr>
      </p:pic>
      <p:sp>
        <p:nvSpPr>
          <p:cNvPr id="2" name="ZoneTexte 1">
            <a:extLst>
              <a:ext uri="{FF2B5EF4-FFF2-40B4-BE49-F238E27FC236}">
                <a16:creationId xmlns:a16="http://schemas.microsoft.com/office/drawing/2014/main" id="{9852F023-858C-421B-91BA-42EDDB2CAA51}"/>
              </a:ext>
            </a:extLst>
          </p:cNvPr>
          <p:cNvSpPr txBox="1"/>
          <p:nvPr/>
        </p:nvSpPr>
        <p:spPr>
          <a:xfrm>
            <a:off x="2780009" y="526796"/>
            <a:ext cx="7971117" cy="4401205"/>
          </a:xfrm>
          <a:prstGeom prst="rect">
            <a:avLst/>
          </a:prstGeom>
          <a:noFill/>
        </p:spPr>
        <p:txBody>
          <a:bodyPr wrap="square" rtlCol="0">
            <a:spAutoFit/>
          </a:bodyPr>
          <a:lstStyle/>
          <a:p>
            <a:pPr>
              <a:spcAft>
                <a:spcPts val="600"/>
              </a:spcAft>
            </a:pPr>
            <a:r>
              <a:rPr lang="fr-FR" b="1" dirty="0">
                <a:solidFill>
                  <a:schemeClr val="accent1">
                    <a:lumMod val="75000"/>
                  </a:schemeClr>
                </a:solidFill>
                <a:latin typeface="Marianne" panose="02000000000000000000" pitchFamily="2" charset="0"/>
              </a:rPr>
              <a:t>TYPES DE DOCUMENTS</a:t>
            </a:r>
          </a:p>
          <a:p>
            <a:pPr>
              <a:spcAft>
                <a:spcPts val="600"/>
              </a:spcAft>
            </a:pPr>
            <a:endParaRPr lang="fr-FR" dirty="0">
              <a:latin typeface="Marianne" panose="02000000000000000000" pitchFamily="2" charset="0"/>
            </a:endParaRPr>
          </a:p>
          <a:p>
            <a:pPr>
              <a:spcAft>
                <a:spcPts val="600"/>
              </a:spcAft>
            </a:pPr>
            <a:r>
              <a:rPr lang="fr-FR" dirty="0">
                <a:latin typeface="Marianne" panose="02000000000000000000" pitchFamily="2" charset="0"/>
              </a:rPr>
              <a:t>« … Trois documents en langue étrangère, d’une page chacun, qui </a:t>
            </a:r>
            <a:r>
              <a:rPr lang="fr-FR" b="1" dirty="0">
                <a:latin typeface="Marianne" panose="02000000000000000000" pitchFamily="2" charset="0"/>
              </a:rPr>
              <a:t>illustrent le thème du stage ou de l’activité professionnelle </a:t>
            </a:r>
            <a:r>
              <a:rPr lang="fr-FR" dirty="0">
                <a:latin typeface="Marianne" panose="02000000000000000000" pitchFamily="2" charset="0"/>
              </a:rPr>
              <a:t>: </a:t>
            </a:r>
            <a:r>
              <a:rPr lang="fr-FR" b="1" dirty="0">
                <a:latin typeface="Marianne" panose="02000000000000000000" pitchFamily="2" charset="0"/>
              </a:rPr>
              <a:t>un document technique</a:t>
            </a:r>
            <a:r>
              <a:rPr lang="fr-FR" dirty="0">
                <a:latin typeface="Marianne" panose="02000000000000000000" pitchFamily="2" charset="0"/>
              </a:rPr>
              <a:t> et </a:t>
            </a:r>
            <a:r>
              <a:rPr lang="fr-FR" b="1" dirty="0">
                <a:latin typeface="Marianne" panose="02000000000000000000" pitchFamily="2" charset="0"/>
              </a:rPr>
              <a:t>deux extraits de la presse écrite ou de sites d’information spécialisée ou généraliste </a:t>
            </a:r>
            <a:r>
              <a:rPr lang="fr-FR" dirty="0">
                <a:latin typeface="Marianne" panose="02000000000000000000" pitchFamily="2" charset="0"/>
              </a:rPr>
              <a:t>sont </a:t>
            </a:r>
            <a:r>
              <a:rPr lang="fr-FR" u="sng" dirty="0">
                <a:latin typeface="Marianne" panose="02000000000000000000" pitchFamily="2" charset="0"/>
              </a:rPr>
              <a:t>fournis par le candidat</a:t>
            </a:r>
            <a:r>
              <a:rPr lang="fr-FR" dirty="0">
                <a:latin typeface="Marianne" panose="02000000000000000000" pitchFamily="2" charset="0"/>
              </a:rPr>
              <a:t>. Le premier est en lien direct avec le </a:t>
            </a:r>
            <a:r>
              <a:rPr lang="fr-FR" b="1" dirty="0">
                <a:latin typeface="Marianne" panose="02000000000000000000" pitchFamily="2" charset="0"/>
              </a:rPr>
              <a:t>contenu technique ou scientifique</a:t>
            </a:r>
            <a:r>
              <a:rPr lang="fr-FR" dirty="0">
                <a:latin typeface="Marianne" panose="02000000000000000000" pitchFamily="2" charset="0"/>
              </a:rPr>
              <a:t> du stage (ou de l’activité professionnelle), les deux autres fournissent une </a:t>
            </a:r>
            <a:r>
              <a:rPr lang="fr-FR" b="1" dirty="0">
                <a:latin typeface="Marianne" panose="02000000000000000000" pitchFamily="2" charset="0"/>
              </a:rPr>
              <a:t>perspective complémentaire</a:t>
            </a:r>
            <a:r>
              <a:rPr lang="fr-FR" dirty="0">
                <a:latin typeface="Marianne" panose="02000000000000000000" pitchFamily="2" charset="0"/>
              </a:rPr>
              <a:t> sur le sujet. Il peut s’agir d’articles de vulgarisation technologique ou scientifique, de commentaires ou témoignages sur le champ d’activité, ou de tout autre texte qui induisent une réflexion sur le domaine professionnel concerné, à partir d’une source ou d’un contexte anglophone. Les documents iconographiques ne représenteront au plus qu’un tiers de la page. » (extrait des référentiels des STS concernées)</a:t>
            </a:r>
          </a:p>
        </p:txBody>
      </p:sp>
      <p:sp>
        <p:nvSpPr>
          <p:cNvPr id="3" name="ZoneTexte 2">
            <a:extLst>
              <a:ext uri="{FF2B5EF4-FFF2-40B4-BE49-F238E27FC236}">
                <a16:creationId xmlns:a16="http://schemas.microsoft.com/office/drawing/2014/main" id="{87735BD2-6820-43DF-AA5D-97540EC979F7}"/>
              </a:ext>
            </a:extLst>
          </p:cNvPr>
          <p:cNvSpPr txBox="1"/>
          <p:nvPr/>
        </p:nvSpPr>
        <p:spPr>
          <a:xfrm>
            <a:off x="3676209" y="5184222"/>
            <a:ext cx="5735781" cy="1200329"/>
          </a:xfrm>
          <a:prstGeom prst="rect">
            <a:avLst/>
          </a:prstGeom>
          <a:noFill/>
        </p:spPr>
        <p:txBody>
          <a:bodyPr wrap="square" rtlCol="0">
            <a:spAutoFit/>
          </a:bodyPr>
          <a:lstStyle/>
          <a:p>
            <a:r>
              <a:rPr lang="fr-FR" i="1" dirty="0">
                <a:latin typeface="Marianne" panose="02000000000000000000" pitchFamily="2" charset="0"/>
              </a:rPr>
              <a:t>Il </a:t>
            </a:r>
            <a:r>
              <a:rPr lang="fr-FR" b="1" i="1" dirty="0">
                <a:latin typeface="Marianne" panose="02000000000000000000" pitchFamily="2" charset="0"/>
              </a:rPr>
              <a:t>ne s’agit pas </a:t>
            </a:r>
            <a:r>
              <a:rPr lang="fr-FR" i="1" dirty="0">
                <a:latin typeface="Marianne" panose="02000000000000000000" pitchFamily="2" charset="0"/>
              </a:rPr>
              <a:t>de textes rédigés en anglais </a:t>
            </a:r>
            <a:r>
              <a:rPr lang="fr-FR" i="1" u="sng" dirty="0">
                <a:latin typeface="Marianne" panose="02000000000000000000" pitchFamily="2" charset="0"/>
              </a:rPr>
              <a:t>par</a:t>
            </a:r>
            <a:r>
              <a:rPr lang="fr-FR" i="1" dirty="0">
                <a:latin typeface="Marianne" panose="02000000000000000000" pitchFamily="2" charset="0"/>
              </a:rPr>
              <a:t> le candidat.</a:t>
            </a:r>
          </a:p>
          <a:p>
            <a:r>
              <a:rPr lang="fr-FR" i="1" dirty="0">
                <a:latin typeface="Marianne" panose="02000000000000000000" pitchFamily="2" charset="0"/>
              </a:rPr>
              <a:t>Il n’est pas attendu une technicité excessive dans le contenu technique ou scientifique.</a:t>
            </a:r>
          </a:p>
        </p:txBody>
      </p:sp>
    </p:spTree>
    <p:extLst>
      <p:ext uri="{BB962C8B-B14F-4D97-AF65-F5344CB8AC3E}">
        <p14:creationId xmlns:p14="http://schemas.microsoft.com/office/powerpoint/2010/main" val="1900833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A2D79D0-181F-4320-ACFC-304A0940A8F4}"/>
              </a:ext>
            </a:extLst>
          </p:cNvPr>
          <p:cNvSpPr>
            <a:spLocks noGrp="1"/>
          </p:cNvSpPr>
          <p:nvPr>
            <p:ph type="ftr" sz="quarter" idx="11"/>
          </p:nvPr>
        </p:nvSpPr>
        <p:spPr>
          <a:xfrm>
            <a:off x="401060" y="6488068"/>
            <a:ext cx="6297612" cy="365125"/>
          </a:xfrm>
        </p:spPr>
        <p:txBody>
          <a:bodyPr/>
          <a:lstStyle/>
          <a:p>
            <a:r>
              <a:rPr lang="fr-FR" dirty="0"/>
              <a:t>Inspection pédagogique régionale de LVE</a:t>
            </a:r>
          </a:p>
        </p:txBody>
      </p:sp>
      <p:pic>
        <p:nvPicPr>
          <p:cNvPr id="5" name="Image 4">
            <a:extLst>
              <a:ext uri="{FF2B5EF4-FFF2-40B4-BE49-F238E27FC236}">
                <a16:creationId xmlns:a16="http://schemas.microsoft.com/office/drawing/2014/main" id="{00DE8726-4FE7-4BD7-9941-0DF0209AB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6" name="ZoneTexte 5">
            <a:extLst>
              <a:ext uri="{FF2B5EF4-FFF2-40B4-BE49-F238E27FC236}">
                <a16:creationId xmlns:a16="http://schemas.microsoft.com/office/drawing/2014/main" id="{63097BAA-35EA-440E-87FA-9E2404640785}"/>
              </a:ext>
            </a:extLst>
          </p:cNvPr>
          <p:cNvSpPr txBox="1"/>
          <p:nvPr/>
        </p:nvSpPr>
        <p:spPr>
          <a:xfrm>
            <a:off x="0" y="1454729"/>
            <a:ext cx="2507673" cy="3416320"/>
          </a:xfrm>
          <a:prstGeom prst="rect">
            <a:avLst/>
          </a:prstGeom>
          <a:solidFill>
            <a:schemeClr val="accent1">
              <a:lumMod val="40000"/>
              <a:lumOff val="60000"/>
            </a:schemeClr>
          </a:solidFill>
        </p:spPr>
        <p:txBody>
          <a:bodyPr wrap="square" rtlCol="0">
            <a:spAutoFit/>
          </a:bodyPr>
          <a:lstStyle/>
          <a:p>
            <a:r>
              <a:rPr lang="fr-FR" dirty="0">
                <a:latin typeface="Marianne" panose="02000000000000000000" pitchFamily="2" charset="0"/>
              </a:rPr>
              <a:t>Objectifs de l’épreuve </a:t>
            </a:r>
          </a:p>
          <a:p>
            <a:endParaRPr lang="fr-FR" dirty="0">
              <a:latin typeface="Marianne" panose="02000000000000000000" pitchFamily="2" charset="0"/>
            </a:endParaRPr>
          </a:p>
          <a:p>
            <a:r>
              <a:rPr lang="fr-FR" b="1" dirty="0">
                <a:solidFill>
                  <a:schemeClr val="accent1">
                    <a:lumMod val="50000"/>
                  </a:schemeClr>
                </a:solidFill>
                <a:latin typeface="Marianne" panose="02000000000000000000" pitchFamily="2" charset="0"/>
              </a:rPr>
              <a:t>Types de documents</a:t>
            </a:r>
          </a:p>
          <a:p>
            <a:endParaRPr lang="fr-FR" dirty="0">
              <a:latin typeface="Marianne" panose="02000000000000000000" pitchFamily="2" charset="0"/>
            </a:endParaRPr>
          </a:p>
          <a:p>
            <a:r>
              <a:rPr lang="fr-FR" dirty="0">
                <a:latin typeface="Marianne" panose="02000000000000000000" pitchFamily="2" charset="0"/>
              </a:rPr>
              <a:t>Rôle du professeur</a:t>
            </a:r>
          </a:p>
          <a:p>
            <a:r>
              <a:rPr lang="fr-FR" dirty="0">
                <a:latin typeface="Marianne" panose="02000000000000000000" pitchFamily="2" charset="0"/>
              </a:rPr>
              <a:t>	Compétences transversales</a:t>
            </a:r>
          </a:p>
          <a:p>
            <a:r>
              <a:rPr lang="fr-FR" dirty="0">
                <a:latin typeface="Marianne" panose="02000000000000000000" pitchFamily="2" charset="0"/>
              </a:rPr>
              <a:t>	Compétences de communication</a:t>
            </a:r>
          </a:p>
          <a:p>
            <a:endParaRPr lang="fr-FR" dirty="0">
              <a:latin typeface="Marianne" panose="02000000000000000000" pitchFamily="2" charset="0"/>
            </a:endParaRPr>
          </a:p>
          <a:p>
            <a:r>
              <a:rPr lang="fr-FR" dirty="0">
                <a:latin typeface="Marianne" panose="02000000000000000000" pitchFamily="2" charset="0"/>
              </a:rPr>
              <a:t>Veille documentaire</a:t>
            </a:r>
          </a:p>
        </p:txBody>
      </p:sp>
      <p:sp>
        <p:nvSpPr>
          <p:cNvPr id="2" name="ZoneTexte 1">
            <a:extLst>
              <a:ext uri="{FF2B5EF4-FFF2-40B4-BE49-F238E27FC236}">
                <a16:creationId xmlns:a16="http://schemas.microsoft.com/office/drawing/2014/main" id="{06916A2C-0847-456D-8B18-DA02AA3FBF1E}"/>
              </a:ext>
            </a:extLst>
          </p:cNvPr>
          <p:cNvSpPr txBox="1"/>
          <p:nvPr/>
        </p:nvSpPr>
        <p:spPr>
          <a:xfrm>
            <a:off x="2645815" y="119049"/>
            <a:ext cx="9391225" cy="5909310"/>
          </a:xfrm>
          <a:prstGeom prst="rect">
            <a:avLst/>
          </a:prstGeom>
          <a:noFill/>
        </p:spPr>
        <p:txBody>
          <a:bodyPr wrap="square" rtlCol="0">
            <a:spAutoFit/>
          </a:bodyPr>
          <a:lstStyle/>
          <a:p>
            <a:r>
              <a:rPr lang="fr-FR" dirty="0">
                <a:latin typeface="Marianne" panose="02000000000000000000" pitchFamily="2" charset="0"/>
              </a:rPr>
              <a:t>Le choix des documents relève d’un </a:t>
            </a:r>
            <a:r>
              <a:rPr lang="fr-FR" b="1" dirty="0">
                <a:latin typeface="Marianne" panose="02000000000000000000" pitchFamily="2" charset="0"/>
              </a:rPr>
              <a:t>choix personnel </a:t>
            </a:r>
            <a:r>
              <a:rPr lang="fr-FR" dirty="0">
                <a:latin typeface="Marianne" panose="02000000000000000000" pitchFamily="2" charset="0"/>
              </a:rPr>
              <a:t>en lien avec le </a:t>
            </a:r>
            <a:r>
              <a:rPr lang="fr-FR" b="1" dirty="0">
                <a:latin typeface="Marianne" panose="02000000000000000000" pitchFamily="2" charset="0"/>
              </a:rPr>
              <a:t>thème du stage </a:t>
            </a:r>
            <a:r>
              <a:rPr lang="fr-FR" dirty="0">
                <a:latin typeface="Marianne" panose="02000000000000000000" pitchFamily="2" charset="0"/>
              </a:rPr>
              <a:t>(type d’entreprise, types d’activités réalisées, etc.) ou </a:t>
            </a:r>
            <a:r>
              <a:rPr lang="fr-FR" b="1" dirty="0">
                <a:latin typeface="Marianne" panose="02000000000000000000" pitchFamily="2" charset="0"/>
              </a:rPr>
              <a:t>l’activité professionnelle</a:t>
            </a:r>
            <a:r>
              <a:rPr lang="fr-FR" dirty="0">
                <a:latin typeface="Marianne" panose="02000000000000000000" pitchFamily="2" charset="0"/>
              </a:rPr>
              <a:t>.</a:t>
            </a:r>
          </a:p>
          <a:p>
            <a:r>
              <a:rPr lang="fr-FR" dirty="0">
                <a:latin typeface="Marianne" panose="02000000000000000000" pitchFamily="2" charset="0"/>
              </a:rPr>
              <a:t>Les supports sont issus de sources ou de contextes anglophones.</a:t>
            </a:r>
          </a:p>
          <a:p>
            <a:endParaRPr lang="fr-FR" dirty="0">
              <a:latin typeface="Marianne" panose="02000000000000000000" pitchFamily="2" charset="0"/>
            </a:endParaRPr>
          </a:p>
          <a:p>
            <a:r>
              <a:rPr lang="fr-FR" b="1" dirty="0">
                <a:latin typeface="Marianne" panose="02000000000000000000" pitchFamily="2" charset="0"/>
              </a:rPr>
              <a:t>Un document technique</a:t>
            </a:r>
          </a:p>
          <a:p>
            <a:pPr marL="285750" indent="-285750">
              <a:buFontTx/>
              <a:buChar char="-"/>
            </a:pPr>
            <a:r>
              <a:rPr lang="fr-FR" dirty="0">
                <a:latin typeface="Marianne" panose="02000000000000000000" pitchFamily="2" charset="0"/>
              </a:rPr>
              <a:t>1 page maximum, en lien direct avec le </a:t>
            </a:r>
            <a:r>
              <a:rPr lang="fr-FR" b="1" dirty="0">
                <a:latin typeface="Marianne" panose="02000000000000000000" pitchFamily="2" charset="0"/>
              </a:rPr>
              <a:t>contenu technique ou scientifique </a:t>
            </a:r>
            <a:r>
              <a:rPr lang="fr-FR" dirty="0">
                <a:latin typeface="Marianne" panose="02000000000000000000" pitchFamily="2" charset="0"/>
              </a:rPr>
              <a:t>du stage ou de l’activité professionnelle</a:t>
            </a:r>
          </a:p>
          <a:p>
            <a:endParaRPr lang="fr-FR" dirty="0">
              <a:latin typeface="Marianne" panose="02000000000000000000" pitchFamily="2" charset="0"/>
            </a:endParaRPr>
          </a:p>
          <a:p>
            <a:endParaRPr lang="fr-FR" dirty="0">
              <a:latin typeface="Marianne" panose="02000000000000000000" pitchFamily="2" charset="0"/>
            </a:endParaRPr>
          </a:p>
          <a:p>
            <a:pPr marL="285750" indent="-285750">
              <a:buFontTx/>
              <a:buChar char="-"/>
            </a:pPr>
            <a:endParaRPr lang="fr-FR" dirty="0">
              <a:latin typeface="Marianne" panose="02000000000000000000" pitchFamily="2" charset="0"/>
            </a:endParaRPr>
          </a:p>
          <a:p>
            <a:endParaRPr lang="fr-FR" dirty="0">
              <a:latin typeface="Marianne" panose="02000000000000000000" pitchFamily="2" charset="0"/>
            </a:endParaRPr>
          </a:p>
          <a:p>
            <a:endParaRPr lang="fr-FR" dirty="0">
              <a:latin typeface="Marianne" panose="02000000000000000000" pitchFamily="2" charset="0"/>
            </a:endParaRPr>
          </a:p>
          <a:p>
            <a:endParaRPr lang="fr-FR" dirty="0">
              <a:latin typeface="Marianne" panose="02000000000000000000" pitchFamily="2" charset="0"/>
            </a:endParaRPr>
          </a:p>
          <a:p>
            <a:endParaRPr lang="fr-FR" dirty="0">
              <a:latin typeface="Marianne" panose="02000000000000000000" pitchFamily="2" charset="0"/>
            </a:endParaRPr>
          </a:p>
          <a:p>
            <a:r>
              <a:rPr lang="fr-FR" b="1" dirty="0">
                <a:latin typeface="Marianne" panose="02000000000000000000" pitchFamily="2" charset="0"/>
              </a:rPr>
              <a:t>Deux extraits de la presse écrite ou de sites d’information scientifique ou généraliste pour fournir une perspective complémentaire sur le sujet </a:t>
            </a:r>
            <a:endParaRPr lang="fr-FR" dirty="0">
              <a:latin typeface="Marianne" panose="02000000000000000000" pitchFamily="2" charset="0"/>
            </a:endParaRPr>
          </a:p>
          <a:p>
            <a:pPr marL="285750" indent="-285750">
              <a:buFontTx/>
              <a:buChar char="-"/>
            </a:pPr>
            <a:r>
              <a:rPr lang="fr-FR" dirty="0">
                <a:latin typeface="Marianne" panose="02000000000000000000" pitchFamily="2" charset="0"/>
              </a:rPr>
              <a:t>Une page maximum chacun</a:t>
            </a:r>
          </a:p>
          <a:p>
            <a:pPr marL="285750" indent="-285750">
              <a:buFontTx/>
              <a:buChar char="-"/>
            </a:pPr>
            <a:r>
              <a:rPr lang="fr-FR" dirty="0">
                <a:latin typeface="Marianne" panose="02000000000000000000" pitchFamily="2" charset="0"/>
              </a:rPr>
              <a:t>Vulgarisation technologique ou scientifique, </a:t>
            </a:r>
          </a:p>
          <a:p>
            <a:pPr marL="285750" indent="-285750">
              <a:buFontTx/>
              <a:buChar char="-"/>
            </a:pPr>
            <a:r>
              <a:rPr lang="fr-FR" dirty="0">
                <a:latin typeface="Marianne" panose="02000000000000000000" pitchFamily="2" charset="0"/>
              </a:rPr>
              <a:t>Commentaires ou témoignages sur le champ d’activité, </a:t>
            </a:r>
          </a:p>
          <a:p>
            <a:pPr marL="285750" indent="-285750">
              <a:buFontTx/>
              <a:buChar char="-"/>
            </a:pPr>
            <a:r>
              <a:rPr lang="fr-FR" dirty="0">
                <a:latin typeface="Marianne" panose="02000000000000000000" pitchFamily="2" charset="0"/>
              </a:rPr>
              <a:t>Source de réflexion sur le domaine professionnel concerné,</a:t>
            </a:r>
          </a:p>
          <a:p>
            <a:pPr marL="285750" indent="-285750">
              <a:buFontTx/>
              <a:buChar char="-"/>
            </a:pPr>
            <a:r>
              <a:rPr lang="fr-FR" dirty="0">
                <a:latin typeface="Marianne" panose="02000000000000000000" pitchFamily="2" charset="0"/>
              </a:rPr>
              <a:t>Iconographie qui représente 1/3 de la page maximum.</a:t>
            </a:r>
          </a:p>
        </p:txBody>
      </p:sp>
      <p:sp>
        <p:nvSpPr>
          <p:cNvPr id="7" name="ZoneTexte 6">
            <a:extLst>
              <a:ext uri="{FF2B5EF4-FFF2-40B4-BE49-F238E27FC236}">
                <a16:creationId xmlns:a16="http://schemas.microsoft.com/office/drawing/2014/main" id="{AB1A34C9-9201-4E6D-90F5-4513372C154D}"/>
              </a:ext>
            </a:extLst>
          </p:cNvPr>
          <p:cNvSpPr txBox="1"/>
          <p:nvPr/>
        </p:nvSpPr>
        <p:spPr>
          <a:xfrm>
            <a:off x="2919901" y="6000287"/>
            <a:ext cx="9272099" cy="738664"/>
          </a:xfrm>
          <a:prstGeom prst="rect">
            <a:avLst/>
          </a:prstGeom>
          <a:noFill/>
        </p:spPr>
        <p:txBody>
          <a:bodyPr wrap="square" rtlCol="0">
            <a:spAutoFit/>
          </a:bodyPr>
          <a:lstStyle/>
          <a:p>
            <a:r>
              <a:rPr lang="fr-FR" sz="1400" i="1" dirty="0">
                <a:latin typeface="Marianne" panose="02000000000000000000" pitchFamily="2" charset="0"/>
              </a:rPr>
              <a:t>Il est à noter que si un dossier présenté est non conforme (2 documents au lieu de 3 par exemple) le candidat ou la candidate est évalué comme tout autre candidat. La non-conformité du dossier est signalée sur le PV. Toute décision de conformité ou non-conformité relève du président de jury.</a:t>
            </a:r>
          </a:p>
        </p:txBody>
      </p:sp>
      <p:pic>
        <p:nvPicPr>
          <p:cNvPr id="8" name="Image 7">
            <a:extLst>
              <a:ext uri="{FF2B5EF4-FFF2-40B4-BE49-F238E27FC236}">
                <a16:creationId xmlns:a16="http://schemas.microsoft.com/office/drawing/2014/main" id="{5F81AA9B-CC09-4059-8740-B2F426585F26}"/>
              </a:ext>
            </a:extLst>
          </p:cNvPr>
          <p:cNvPicPr>
            <a:picLocks noChangeAspect="1"/>
          </p:cNvPicPr>
          <p:nvPr/>
        </p:nvPicPr>
        <p:blipFill>
          <a:blip r:embed="rId3">
            <a:clrChange>
              <a:clrFrom>
                <a:srgbClr val="E3E3E3"/>
              </a:clrFrom>
              <a:clrTo>
                <a:srgbClr val="E3E3E3">
                  <a:alpha val="0"/>
                </a:srgbClr>
              </a:clrTo>
            </a:clrChange>
          </a:blip>
          <a:stretch>
            <a:fillRect/>
          </a:stretch>
        </p:blipFill>
        <p:spPr>
          <a:xfrm>
            <a:off x="2466326" y="6174888"/>
            <a:ext cx="438860" cy="389461"/>
          </a:xfrm>
          <a:prstGeom prst="rect">
            <a:avLst/>
          </a:prstGeom>
        </p:spPr>
      </p:pic>
      <p:graphicFrame>
        <p:nvGraphicFramePr>
          <p:cNvPr id="3" name="Tableau 2">
            <a:extLst>
              <a:ext uri="{FF2B5EF4-FFF2-40B4-BE49-F238E27FC236}">
                <a16:creationId xmlns:a16="http://schemas.microsoft.com/office/drawing/2014/main" id="{4A742130-C96A-463C-8234-2BFA79B93C7B}"/>
              </a:ext>
            </a:extLst>
          </p:cNvPr>
          <p:cNvGraphicFramePr>
            <a:graphicFrameLocks noGrp="1"/>
          </p:cNvGraphicFramePr>
          <p:nvPr>
            <p:extLst>
              <p:ext uri="{D42A27DB-BD31-4B8C-83A1-F6EECF244321}">
                <p14:modId xmlns:p14="http://schemas.microsoft.com/office/powerpoint/2010/main" val="671664195"/>
              </p:ext>
            </p:extLst>
          </p:nvPr>
        </p:nvGraphicFramePr>
        <p:xfrm>
          <a:off x="2787029" y="2248302"/>
          <a:ext cx="8850004" cy="1463040"/>
        </p:xfrm>
        <a:graphic>
          <a:graphicData uri="http://schemas.openxmlformats.org/drawingml/2006/table">
            <a:tbl>
              <a:tblPr firstRow="1" bandRow="1">
                <a:tableStyleId>{5C22544A-7EE6-4342-B048-85BDC9FD1C3A}</a:tableStyleId>
              </a:tblPr>
              <a:tblGrid>
                <a:gridCol w="4425002">
                  <a:extLst>
                    <a:ext uri="{9D8B030D-6E8A-4147-A177-3AD203B41FA5}">
                      <a16:colId xmlns:a16="http://schemas.microsoft.com/office/drawing/2014/main" val="2514287310"/>
                    </a:ext>
                  </a:extLst>
                </a:gridCol>
                <a:gridCol w="4425002">
                  <a:extLst>
                    <a:ext uri="{9D8B030D-6E8A-4147-A177-3AD203B41FA5}">
                      <a16:colId xmlns:a16="http://schemas.microsoft.com/office/drawing/2014/main" val="2237742799"/>
                    </a:ext>
                  </a:extLst>
                </a:gridCol>
              </a:tblGrid>
              <a:tr h="279238">
                <a:tc>
                  <a:txBody>
                    <a:bodyPr/>
                    <a:lstStyle/>
                    <a:p>
                      <a:pPr algn="ctr"/>
                      <a:r>
                        <a:rPr lang="fr-FR" sz="1400" b="1" dirty="0">
                          <a:solidFill>
                            <a:schemeClr val="tx1"/>
                          </a:solidFill>
                          <a:latin typeface="Marianne" panose="02000000000000000000" pitchFamily="2" charset="0"/>
                        </a:rPr>
                        <a:t>L’aspect technique </a:t>
                      </a:r>
                      <a:endParaRPr lang="fr-FR" sz="1400" b="1" dirty="0">
                        <a:solidFill>
                          <a:schemeClr val="tx1"/>
                        </a:solidFill>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1400" b="1" dirty="0">
                          <a:solidFill>
                            <a:schemeClr val="tx1"/>
                          </a:solidFill>
                          <a:latin typeface="Marianne" panose="02000000000000000000" pitchFamily="2" charset="0"/>
                        </a:rPr>
                        <a:t>L’aspect scientifique </a:t>
                      </a:r>
                      <a:endParaRPr lang="fr-FR" sz="1400" b="1" dirty="0">
                        <a:solidFill>
                          <a:schemeClr val="tx1"/>
                        </a:solidFill>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3107412"/>
                  </a:ext>
                </a:extLst>
              </a:tr>
              <a:tr h="370840">
                <a:tc>
                  <a:txBody>
                    <a:bodyPr/>
                    <a:lstStyle/>
                    <a:p>
                      <a:pPr marL="285750" indent="-285750">
                        <a:buFontTx/>
                        <a:buChar char="-"/>
                      </a:pPr>
                      <a:r>
                        <a:rPr lang="fr-FR" sz="1400" dirty="0">
                          <a:latin typeface="Marianne" panose="02000000000000000000" pitchFamily="2" charset="0"/>
                        </a:rPr>
                        <a:t>savoir-faire exigé par le domaine professionnel, </a:t>
                      </a:r>
                    </a:p>
                    <a:p>
                      <a:pPr marL="285750" indent="-285750">
                        <a:buFontTx/>
                        <a:buChar char="-"/>
                      </a:pPr>
                      <a:r>
                        <a:rPr lang="fr-FR" sz="1400" dirty="0">
                          <a:latin typeface="Marianne" panose="02000000000000000000" pitchFamily="2" charset="0"/>
                        </a:rPr>
                        <a:t>fonctionnement d’un appareil/d’une installation, d’un service</a:t>
                      </a:r>
                    </a:p>
                    <a:p>
                      <a:pPr marL="285750" indent="-285750">
                        <a:buFontTx/>
                        <a:buChar char="-"/>
                      </a:pPr>
                      <a:r>
                        <a:rPr lang="fr-FR" sz="1400" dirty="0">
                          <a:latin typeface="Marianne" panose="02000000000000000000" pitchFamily="2" charset="0"/>
                        </a:rPr>
                        <a:t>procédés et moyens pratiques </a:t>
                      </a:r>
                      <a:endParaRPr lang="fr-FR" sz="1400" dirty="0"/>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Tx/>
                        <a:buChar char="-"/>
                      </a:pPr>
                      <a:r>
                        <a:rPr lang="fr-FR" sz="1400" dirty="0">
                          <a:latin typeface="Marianne" panose="02000000000000000000" pitchFamily="2" charset="0"/>
                        </a:rPr>
                        <a:t>connaissance, savoir théorique sur le domaine professionnel </a:t>
                      </a:r>
                    </a:p>
                    <a:p>
                      <a:pPr marL="285750" indent="-285750">
                        <a:buFontTx/>
                        <a:buChar char="-"/>
                      </a:pPr>
                      <a:r>
                        <a:rPr lang="fr-FR" sz="1400" dirty="0">
                          <a:latin typeface="Marianne" panose="02000000000000000000" pitchFamily="2" charset="0"/>
                        </a:rPr>
                        <a:t>étude du domaine professionnel</a:t>
                      </a:r>
                      <a:endParaRPr lang="fr-FR" sz="1400" dirty="0"/>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6419758"/>
                  </a:ext>
                </a:extLst>
              </a:tr>
            </a:tbl>
          </a:graphicData>
        </a:graphic>
      </p:graphicFrame>
    </p:spTree>
    <p:extLst>
      <p:ext uri="{BB962C8B-B14F-4D97-AF65-F5344CB8AC3E}">
        <p14:creationId xmlns:p14="http://schemas.microsoft.com/office/powerpoint/2010/main" val="195407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A2D79D0-181F-4320-ACFC-304A0940A8F4}"/>
              </a:ext>
            </a:extLst>
          </p:cNvPr>
          <p:cNvSpPr>
            <a:spLocks noGrp="1"/>
          </p:cNvSpPr>
          <p:nvPr>
            <p:ph type="ftr" sz="quarter" idx="11"/>
          </p:nvPr>
        </p:nvSpPr>
        <p:spPr>
          <a:xfrm>
            <a:off x="427952" y="6492875"/>
            <a:ext cx="6297612" cy="365125"/>
          </a:xfrm>
        </p:spPr>
        <p:txBody>
          <a:bodyPr/>
          <a:lstStyle/>
          <a:p>
            <a:r>
              <a:rPr lang="fr-FR" dirty="0"/>
              <a:t>Inspection pédagogique régionale de LVE</a:t>
            </a:r>
          </a:p>
        </p:txBody>
      </p:sp>
      <p:pic>
        <p:nvPicPr>
          <p:cNvPr id="5" name="Image 4">
            <a:extLst>
              <a:ext uri="{FF2B5EF4-FFF2-40B4-BE49-F238E27FC236}">
                <a16:creationId xmlns:a16="http://schemas.microsoft.com/office/drawing/2014/main" id="{00DE8726-4FE7-4BD7-9941-0DF0209AB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7" name="ZoneTexte 6">
            <a:extLst>
              <a:ext uri="{FF2B5EF4-FFF2-40B4-BE49-F238E27FC236}">
                <a16:creationId xmlns:a16="http://schemas.microsoft.com/office/drawing/2014/main" id="{1CA47FEB-0827-4CFE-BA7E-C0CE38481CCE}"/>
              </a:ext>
            </a:extLst>
          </p:cNvPr>
          <p:cNvSpPr txBox="1"/>
          <p:nvPr/>
        </p:nvSpPr>
        <p:spPr>
          <a:xfrm>
            <a:off x="0" y="1454729"/>
            <a:ext cx="2507673" cy="3416320"/>
          </a:xfrm>
          <a:prstGeom prst="rect">
            <a:avLst/>
          </a:prstGeom>
          <a:solidFill>
            <a:schemeClr val="accent1">
              <a:lumMod val="40000"/>
              <a:lumOff val="60000"/>
            </a:schemeClr>
          </a:solidFill>
        </p:spPr>
        <p:txBody>
          <a:bodyPr wrap="square" rtlCol="0">
            <a:spAutoFit/>
          </a:bodyPr>
          <a:lstStyle/>
          <a:p>
            <a:r>
              <a:rPr lang="fr-FR" dirty="0">
                <a:latin typeface="Marianne" panose="02000000000000000000" pitchFamily="2" charset="0"/>
              </a:rPr>
              <a:t>Objectifs de l’épreuve </a:t>
            </a:r>
          </a:p>
          <a:p>
            <a:endParaRPr lang="fr-FR" dirty="0">
              <a:latin typeface="Marianne" panose="02000000000000000000" pitchFamily="2" charset="0"/>
            </a:endParaRPr>
          </a:p>
          <a:p>
            <a:r>
              <a:rPr lang="fr-FR" b="1" dirty="0">
                <a:solidFill>
                  <a:schemeClr val="accent1">
                    <a:lumMod val="50000"/>
                  </a:schemeClr>
                </a:solidFill>
                <a:latin typeface="Marianne" panose="02000000000000000000" pitchFamily="2" charset="0"/>
              </a:rPr>
              <a:t>Types de documents</a:t>
            </a:r>
          </a:p>
          <a:p>
            <a:endParaRPr lang="fr-FR" dirty="0">
              <a:latin typeface="Marianne" panose="02000000000000000000" pitchFamily="2" charset="0"/>
            </a:endParaRPr>
          </a:p>
          <a:p>
            <a:r>
              <a:rPr lang="fr-FR" dirty="0">
                <a:latin typeface="Marianne" panose="02000000000000000000" pitchFamily="2" charset="0"/>
              </a:rPr>
              <a:t>Rôle du professeur</a:t>
            </a:r>
          </a:p>
          <a:p>
            <a:r>
              <a:rPr lang="fr-FR" dirty="0">
                <a:latin typeface="Marianne" panose="02000000000000000000" pitchFamily="2" charset="0"/>
              </a:rPr>
              <a:t>	Compétences transversales</a:t>
            </a:r>
          </a:p>
          <a:p>
            <a:r>
              <a:rPr lang="fr-FR" dirty="0">
                <a:latin typeface="Marianne" panose="02000000000000000000" pitchFamily="2" charset="0"/>
              </a:rPr>
              <a:t>	Compétences de communication</a:t>
            </a:r>
          </a:p>
          <a:p>
            <a:endParaRPr lang="fr-FR" dirty="0">
              <a:latin typeface="Marianne" panose="02000000000000000000" pitchFamily="2" charset="0"/>
            </a:endParaRPr>
          </a:p>
          <a:p>
            <a:r>
              <a:rPr lang="fr-FR" dirty="0">
                <a:latin typeface="Marianne" panose="02000000000000000000" pitchFamily="2" charset="0"/>
              </a:rPr>
              <a:t>Veille documentaire</a:t>
            </a:r>
          </a:p>
        </p:txBody>
      </p:sp>
      <p:sp>
        <p:nvSpPr>
          <p:cNvPr id="8" name="ZoneTexte 7">
            <a:extLst>
              <a:ext uri="{FF2B5EF4-FFF2-40B4-BE49-F238E27FC236}">
                <a16:creationId xmlns:a16="http://schemas.microsoft.com/office/drawing/2014/main" id="{72C4BE74-9622-4659-A85B-E91C12B566AE}"/>
              </a:ext>
            </a:extLst>
          </p:cNvPr>
          <p:cNvSpPr txBox="1"/>
          <p:nvPr/>
        </p:nvSpPr>
        <p:spPr>
          <a:xfrm>
            <a:off x="2675466" y="197346"/>
            <a:ext cx="9088582" cy="6463308"/>
          </a:xfrm>
          <a:prstGeom prst="rect">
            <a:avLst/>
          </a:prstGeom>
          <a:noFill/>
        </p:spPr>
        <p:txBody>
          <a:bodyPr wrap="square" rtlCol="0">
            <a:spAutoFit/>
          </a:bodyPr>
          <a:lstStyle/>
          <a:p>
            <a:r>
              <a:rPr lang="fr-FR" b="1" dirty="0">
                <a:solidFill>
                  <a:schemeClr val="accent1"/>
                </a:solidFill>
                <a:latin typeface="Marianne" panose="02000000000000000000" pitchFamily="2" charset="0"/>
              </a:rPr>
              <a:t>Pistes de réflexion sur le type et la nature des supports</a:t>
            </a:r>
          </a:p>
          <a:p>
            <a:endParaRPr lang="fr-FR" dirty="0">
              <a:latin typeface="Marianne" panose="02000000000000000000" pitchFamily="2" charset="0"/>
            </a:endParaRPr>
          </a:p>
          <a:p>
            <a:pPr marL="285750" indent="-285750">
              <a:buFontTx/>
              <a:buChar char="-"/>
            </a:pPr>
            <a:r>
              <a:rPr lang="fr-FR" dirty="0">
                <a:latin typeface="Marianne" panose="02000000000000000000" pitchFamily="2" charset="0"/>
              </a:rPr>
              <a:t>Solutions techniques mises en œuvre par une entreprise anglophone</a:t>
            </a:r>
          </a:p>
          <a:p>
            <a:pPr marL="285750" indent="-285750">
              <a:buFontTx/>
              <a:buChar char="-"/>
            </a:pPr>
            <a:r>
              <a:rPr lang="fr-FR" dirty="0">
                <a:latin typeface="Marianne" panose="02000000000000000000" pitchFamily="2" charset="0"/>
              </a:rPr>
              <a:t>Règlementation en lien avec la thématique dans les pays anglophones</a:t>
            </a:r>
          </a:p>
          <a:p>
            <a:pPr marL="285750" indent="-285750">
              <a:buFontTx/>
              <a:buChar char="-"/>
            </a:pPr>
            <a:r>
              <a:rPr lang="fr-FR" dirty="0">
                <a:latin typeface="Marianne" panose="02000000000000000000" pitchFamily="2" charset="0"/>
              </a:rPr>
              <a:t>Extrait d’un document d’entreprise (politique RSE, politique de maintenance, règles de sécurité, etc.)</a:t>
            </a:r>
          </a:p>
          <a:p>
            <a:pPr marL="285750" indent="-285750">
              <a:buFontTx/>
              <a:buChar char="-"/>
            </a:pPr>
            <a:r>
              <a:rPr lang="fr-FR" dirty="0">
                <a:latin typeface="Marianne" panose="02000000000000000000" pitchFamily="2" charset="0"/>
              </a:rPr>
              <a:t>Statistiques sur une entreprise ou le domaine professionnel en lien avec la thématique choisie</a:t>
            </a:r>
          </a:p>
          <a:p>
            <a:pPr marL="285750" indent="-285750">
              <a:buFontTx/>
              <a:buChar char="-"/>
            </a:pPr>
            <a:r>
              <a:rPr lang="fr-FR" dirty="0">
                <a:latin typeface="Marianne" panose="02000000000000000000" pitchFamily="2" charset="0"/>
              </a:rPr>
              <a:t>Témoignages de salariés ou de clients de ces entreprises dans la presse locale ou sur le site des entreprises</a:t>
            </a:r>
          </a:p>
          <a:p>
            <a:pPr marL="285750" indent="-285750">
              <a:buFontTx/>
              <a:buChar char="-"/>
            </a:pPr>
            <a:r>
              <a:rPr lang="fr-FR" dirty="0">
                <a:latin typeface="Marianne" panose="02000000000000000000" pitchFamily="2" charset="0"/>
              </a:rPr>
              <a:t>Avis ou plaintes des clients</a:t>
            </a:r>
          </a:p>
          <a:p>
            <a:pPr marL="285750" indent="-285750">
              <a:buFontTx/>
              <a:buChar char="-"/>
            </a:pPr>
            <a:r>
              <a:rPr lang="fr-FR" dirty="0">
                <a:latin typeface="Marianne" panose="02000000000000000000" pitchFamily="2" charset="0"/>
              </a:rPr>
              <a:t>Articles de presse dénonçant des agissements dans le secteur d’activité professionnelle, </a:t>
            </a:r>
          </a:p>
          <a:p>
            <a:pPr marL="285750" indent="-285750">
              <a:buFontTx/>
              <a:buChar char="-"/>
            </a:pPr>
            <a:r>
              <a:rPr lang="fr-FR" dirty="0">
                <a:latin typeface="Marianne" panose="02000000000000000000" pitchFamily="2" charset="0"/>
              </a:rPr>
              <a:t>Articles de presse concernant un concurrent du même domaine d’activité et mettant en avant ses points forts, </a:t>
            </a:r>
          </a:p>
          <a:p>
            <a:pPr marL="285750" indent="-285750">
              <a:buFontTx/>
              <a:buChar char="-"/>
            </a:pPr>
            <a:r>
              <a:rPr lang="fr-FR" dirty="0">
                <a:latin typeface="Marianne" panose="02000000000000000000" pitchFamily="2" charset="0"/>
              </a:rPr>
              <a:t>Articles mentionnant des problèmes similaires à ceux observés et proposant des solutions adaptées dans un contexte anglophone</a:t>
            </a:r>
          </a:p>
          <a:p>
            <a:pPr marL="285750" indent="-285750">
              <a:buFontTx/>
              <a:buChar char="-"/>
            </a:pPr>
            <a:r>
              <a:rPr lang="fr-FR" dirty="0">
                <a:latin typeface="Marianne" panose="02000000000000000000" pitchFamily="2" charset="0"/>
              </a:rPr>
              <a:t>Source anglophone parlant de l’entreprise où le stage a été réalisé, dans le cas d’une multinationale, et apportant une perspective nouvelle</a:t>
            </a:r>
          </a:p>
          <a:p>
            <a:pPr marL="285750" indent="-285750">
              <a:buFontTx/>
              <a:buChar char="-"/>
            </a:pPr>
            <a:r>
              <a:rPr lang="fr-FR" dirty="0">
                <a:latin typeface="Marianne" panose="02000000000000000000" pitchFamily="2" charset="0"/>
              </a:rPr>
              <a:t>Photographies qui illustrent la thématique ou la problématique présentée, schémas d’objets techniques, organigrammes, dessins légendés, etc. illustrant l’activité professionnelle</a:t>
            </a:r>
          </a:p>
          <a:p>
            <a:pPr marL="285750" indent="-285750">
              <a:buFontTx/>
              <a:buChar char="-"/>
            </a:pPr>
            <a:r>
              <a:rPr lang="fr-FR" dirty="0">
                <a:latin typeface="Marianne" panose="02000000000000000000" pitchFamily="2" charset="0"/>
              </a:rPr>
              <a:t>Etc.</a:t>
            </a:r>
          </a:p>
        </p:txBody>
      </p:sp>
    </p:spTree>
    <p:extLst>
      <p:ext uri="{BB962C8B-B14F-4D97-AF65-F5344CB8AC3E}">
        <p14:creationId xmlns:p14="http://schemas.microsoft.com/office/powerpoint/2010/main" val="4016692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A2D79D0-181F-4320-ACFC-304A0940A8F4}"/>
              </a:ext>
            </a:extLst>
          </p:cNvPr>
          <p:cNvSpPr>
            <a:spLocks noGrp="1"/>
          </p:cNvSpPr>
          <p:nvPr>
            <p:ph type="ftr" sz="quarter" idx="11"/>
          </p:nvPr>
        </p:nvSpPr>
        <p:spPr>
          <a:xfrm>
            <a:off x="414098" y="6463308"/>
            <a:ext cx="6297612" cy="365125"/>
          </a:xfrm>
        </p:spPr>
        <p:txBody>
          <a:bodyPr/>
          <a:lstStyle/>
          <a:p>
            <a:r>
              <a:rPr lang="fr-FR"/>
              <a:t>Inspection pédagogique régionale de LVE</a:t>
            </a:r>
          </a:p>
        </p:txBody>
      </p:sp>
      <p:pic>
        <p:nvPicPr>
          <p:cNvPr id="5" name="Image 4">
            <a:extLst>
              <a:ext uri="{FF2B5EF4-FFF2-40B4-BE49-F238E27FC236}">
                <a16:creationId xmlns:a16="http://schemas.microsoft.com/office/drawing/2014/main" id="{00DE8726-4FE7-4BD7-9941-0DF0209AB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7" name="ZoneTexte 6">
            <a:extLst>
              <a:ext uri="{FF2B5EF4-FFF2-40B4-BE49-F238E27FC236}">
                <a16:creationId xmlns:a16="http://schemas.microsoft.com/office/drawing/2014/main" id="{E1291348-4B2C-447D-93A0-4D2BF232E0B0}"/>
              </a:ext>
            </a:extLst>
          </p:cNvPr>
          <p:cNvSpPr txBox="1"/>
          <p:nvPr/>
        </p:nvSpPr>
        <p:spPr>
          <a:xfrm>
            <a:off x="0" y="1454729"/>
            <a:ext cx="2507673" cy="3416320"/>
          </a:xfrm>
          <a:prstGeom prst="rect">
            <a:avLst/>
          </a:prstGeom>
          <a:solidFill>
            <a:schemeClr val="accent1">
              <a:lumMod val="40000"/>
              <a:lumOff val="60000"/>
            </a:schemeClr>
          </a:solidFill>
        </p:spPr>
        <p:txBody>
          <a:bodyPr wrap="square" rtlCol="0">
            <a:spAutoFit/>
          </a:bodyPr>
          <a:lstStyle/>
          <a:p>
            <a:r>
              <a:rPr lang="fr-FR" dirty="0">
                <a:latin typeface="Marianne" panose="02000000000000000000" pitchFamily="2" charset="0"/>
              </a:rPr>
              <a:t>Objectifs de l’épreuve </a:t>
            </a:r>
          </a:p>
          <a:p>
            <a:endParaRPr lang="fr-FR" dirty="0">
              <a:latin typeface="Marianne" panose="02000000000000000000" pitchFamily="2" charset="0"/>
            </a:endParaRPr>
          </a:p>
          <a:p>
            <a:r>
              <a:rPr lang="fr-FR" dirty="0">
                <a:latin typeface="Marianne" panose="02000000000000000000" pitchFamily="2" charset="0"/>
              </a:rPr>
              <a:t>Types de documents</a:t>
            </a:r>
          </a:p>
          <a:p>
            <a:endParaRPr lang="fr-FR" dirty="0">
              <a:latin typeface="Marianne" panose="02000000000000000000" pitchFamily="2" charset="0"/>
            </a:endParaRPr>
          </a:p>
          <a:p>
            <a:r>
              <a:rPr lang="fr-FR" b="1" dirty="0">
                <a:solidFill>
                  <a:srgbClr val="7030A0"/>
                </a:solidFill>
                <a:latin typeface="Marianne" panose="02000000000000000000" pitchFamily="2" charset="0"/>
              </a:rPr>
              <a:t>Rôle du professeur</a:t>
            </a:r>
          </a:p>
          <a:p>
            <a:r>
              <a:rPr lang="fr-FR" dirty="0">
                <a:latin typeface="Marianne" panose="02000000000000000000" pitchFamily="2" charset="0"/>
              </a:rPr>
              <a:t>	Compétences transversales</a:t>
            </a:r>
          </a:p>
          <a:p>
            <a:r>
              <a:rPr lang="fr-FR" dirty="0">
                <a:latin typeface="Marianne" panose="02000000000000000000" pitchFamily="2" charset="0"/>
              </a:rPr>
              <a:t>	Compétences de communication</a:t>
            </a:r>
          </a:p>
          <a:p>
            <a:endParaRPr lang="fr-FR" dirty="0">
              <a:latin typeface="Marianne" panose="02000000000000000000" pitchFamily="2" charset="0"/>
            </a:endParaRPr>
          </a:p>
          <a:p>
            <a:r>
              <a:rPr lang="fr-FR" dirty="0">
                <a:latin typeface="Marianne" panose="02000000000000000000" pitchFamily="2" charset="0"/>
              </a:rPr>
              <a:t>Veille documentaire</a:t>
            </a:r>
          </a:p>
        </p:txBody>
      </p:sp>
      <p:sp>
        <p:nvSpPr>
          <p:cNvPr id="3" name="ZoneTexte 2">
            <a:extLst>
              <a:ext uri="{FF2B5EF4-FFF2-40B4-BE49-F238E27FC236}">
                <a16:creationId xmlns:a16="http://schemas.microsoft.com/office/drawing/2014/main" id="{E7B4C3D7-505C-403F-B08D-A2A61FDB2CF3}"/>
              </a:ext>
            </a:extLst>
          </p:cNvPr>
          <p:cNvSpPr txBox="1"/>
          <p:nvPr/>
        </p:nvSpPr>
        <p:spPr>
          <a:xfrm>
            <a:off x="2606318" y="25360"/>
            <a:ext cx="9585682" cy="6832640"/>
          </a:xfrm>
          <a:prstGeom prst="rect">
            <a:avLst/>
          </a:prstGeom>
          <a:noFill/>
        </p:spPr>
        <p:txBody>
          <a:bodyPr wrap="square" rtlCol="0">
            <a:spAutoFit/>
          </a:bodyPr>
          <a:lstStyle/>
          <a:p>
            <a:pPr>
              <a:spcAft>
                <a:spcPts val="600"/>
              </a:spcAft>
            </a:pPr>
            <a:r>
              <a:rPr lang="fr-FR" b="1" dirty="0">
                <a:solidFill>
                  <a:schemeClr val="accent1">
                    <a:lumMod val="75000"/>
                  </a:schemeClr>
                </a:solidFill>
                <a:latin typeface="Marianne" panose="02000000000000000000" pitchFamily="2" charset="0"/>
              </a:rPr>
              <a:t>Rôle du professeur</a:t>
            </a:r>
          </a:p>
          <a:p>
            <a:pPr>
              <a:spcAft>
                <a:spcPts val="600"/>
              </a:spcAft>
            </a:pPr>
            <a:endParaRPr lang="fr-FR" dirty="0">
              <a:latin typeface="Marianne" panose="02000000000000000000" pitchFamily="2" charset="0"/>
            </a:endParaRPr>
          </a:p>
          <a:p>
            <a:pPr>
              <a:spcAft>
                <a:spcPts val="600"/>
              </a:spcAft>
            </a:pPr>
            <a:r>
              <a:rPr lang="fr-FR" dirty="0">
                <a:latin typeface="Marianne" panose="02000000000000000000" pitchFamily="2" charset="0"/>
              </a:rPr>
              <a:t>Le rôle premier du professeur d’anglais est de développer les compétences langagières des étudiants et des étudiantes. </a:t>
            </a:r>
          </a:p>
          <a:p>
            <a:pPr>
              <a:spcAft>
                <a:spcPts val="600"/>
              </a:spcAft>
            </a:pPr>
            <a:r>
              <a:rPr lang="fr-FR" dirty="0">
                <a:latin typeface="Marianne" panose="02000000000000000000" pitchFamily="2" charset="0"/>
              </a:rPr>
              <a:t>Si le référentiel ne précise pas que le professeur doit valider les 3 documents produits par le candidat ou la candidate, il est souhaitable qu’il accompagne les étudiants dans leur recherche documentaire.</a:t>
            </a:r>
          </a:p>
          <a:p>
            <a:pPr>
              <a:spcAft>
                <a:spcPts val="600"/>
              </a:spcAft>
            </a:pPr>
            <a:r>
              <a:rPr lang="fr-FR" dirty="0">
                <a:latin typeface="Marianne" panose="02000000000000000000" pitchFamily="2" charset="0"/>
              </a:rPr>
              <a:t>Le professeur informe également les étudiants et les étudiantes de l’obligation d’annexer 3 documents à leur rapport de stage afin de répondre aux attentes du référentiel. </a:t>
            </a:r>
          </a:p>
          <a:p>
            <a:pPr>
              <a:spcAft>
                <a:spcPts val="600"/>
              </a:spcAft>
            </a:pPr>
            <a:r>
              <a:rPr lang="fr-FR" dirty="0">
                <a:solidFill>
                  <a:schemeClr val="accent1">
                    <a:lumMod val="75000"/>
                  </a:schemeClr>
                </a:solidFill>
                <a:latin typeface="Marianne" panose="02000000000000000000" pitchFamily="2" charset="0"/>
                <a:sym typeface="Wingdings" panose="05000000000000000000" pitchFamily="2" charset="2"/>
              </a:rPr>
              <a:t>	</a:t>
            </a:r>
            <a:r>
              <a:rPr lang="fr-FR" dirty="0">
                <a:latin typeface="Marianne" panose="02000000000000000000" pitchFamily="2" charset="0"/>
                <a:sym typeface="Wingdings" panose="05000000000000000000" pitchFamily="2" charset="2"/>
              </a:rPr>
              <a:t> </a:t>
            </a:r>
            <a:r>
              <a:rPr lang="fr-FR" i="1" dirty="0">
                <a:solidFill>
                  <a:schemeClr val="accent1">
                    <a:lumMod val="75000"/>
                  </a:schemeClr>
                </a:solidFill>
                <a:latin typeface="Marianne" panose="02000000000000000000" pitchFamily="2" charset="0"/>
                <a:sym typeface="Wingdings" panose="05000000000000000000" pitchFamily="2" charset="2"/>
              </a:rPr>
              <a:t>Le professeur participe tant au développement de compétences transversales qu’au développement des compétences linguistiques.</a:t>
            </a:r>
            <a:endParaRPr lang="fr-FR" i="1" dirty="0">
              <a:solidFill>
                <a:schemeClr val="accent1">
                  <a:lumMod val="75000"/>
                </a:schemeClr>
              </a:solidFill>
              <a:latin typeface="Marianne" panose="02000000000000000000" pitchFamily="2" charset="0"/>
            </a:endParaRPr>
          </a:p>
          <a:p>
            <a:pPr>
              <a:spcAft>
                <a:spcPts val="600"/>
              </a:spcAft>
            </a:pPr>
            <a:endParaRPr lang="fr-FR" i="1" dirty="0">
              <a:solidFill>
                <a:schemeClr val="accent1">
                  <a:lumMod val="75000"/>
                </a:schemeClr>
              </a:solidFill>
              <a:latin typeface="Marianne" panose="02000000000000000000" pitchFamily="2" charset="0"/>
            </a:endParaRPr>
          </a:p>
          <a:p>
            <a:pPr>
              <a:spcAft>
                <a:spcPts val="600"/>
              </a:spcAft>
            </a:pPr>
            <a:r>
              <a:rPr lang="fr-FR" b="1" dirty="0">
                <a:solidFill>
                  <a:schemeClr val="accent1">
                    <a:lumMod val="60000"/>
                    <a:lumOff val="40000"/>
                  </a:schemeClr>
                </a:solidFill>
                <a:latin typeface="Marianne" panose="02000000000000000000" pitchFamily="2" charset="0"/>
              </a:rPr>
              <a:t>Compétences transversales</a:t>
            </a:r>
          </a:p>
          <a:p>
            <a:pPr marL="285750" indent="-285750">
              <a:spcAft>
                <a:spcPts val="600"/>
              </a:spcAft>
              <a:buFontTx/>
              <a:buChar char="-"/>
            </a:pPr>
            <a:r>
              <a:rPr lang="fr-FR" dirty="0">
                <a:latin typeface="Marianne" panose="02000000000000000000" pitchFamily="2" charset="0"/>
              </a:rPr>
              <a:t>Faire des recherches documentaires</a:t>
            </a:r>
          </a:p>
          <a:p>
            <a:pPr marL="285750" indent="-285750">
              <a:spcAft>
                <a:spcPts val="600"/>
              </a:spcAft>
              <a:buFontTx/>
              <a:buChar char="-"/>
            </a:pPr>
            <a:r>
              <a:rPr lang="fr-FR" dirty="0">
                <a:latin typeface="Marianne" panose="02000000000000000000" pitchFamily="2" charset="0"/>
              </a:rPr>
              <a:t>Sélectionner un document pertinent par rapport à ce que l’on recherche</a:t>
            </a:r>
          </a:p>
          <a:p>
            <a:pPr marL="285750" indent="-285750">
              <a:spcAft>
                <a:spcPts val="600"/>
              </a:spcAft>
              <a:buFontTx/>
              <a:buChar char="-"/>
            </a:pPr>
            <a:r>
              <a:rPr lang="fr-FR" dirty="0">
                <a:latin typeface="Marianne" panose="02000000000000000000" pitchFamily="2" charset="0"/>
              </a:rPr>
              <a:t>Vérifier la fiabilité de la source : auteur, date, contenu à jour, etc.</a:t>
            </a:r>
          </a:p>
          <a:p>
            <a:pPr marL="285750" indent="-285750">
              <a:spcAft>
                <a:spcPts val="600"/>
              </a:spcAft>
              <a:buFontTx/>
              <a:buChar char="-"/>
            </a:pPr>
            <a:r>
              <a:rPr lang="fr-FR" dirty="0">
                <a:latin typeface="Marianne" panose="02000000000000000000" pitchFamily="2" charset="0"/>
              </a:rPr>
              <a:t>Identifier le point de vue ou l’intention de communication (cible du document, objectifs visés – informer, persuader, alerter, vendre, etc.).</a:t>
            </a:r>
          </a:p>
          <a:p>
            <a:pPr>
              <a:spcAft>
                <a:spcPts val="600"/>
              </a:spcAft>
            </a:pPr>
            <a:r>
              <a:rPr lang="fr-FR" i="1" dirty="0">
                <a:solidFill>
                  <a:schemeClr val="accent1">
                    <a:lumMod val="75000"/>
                  </a:schemeClr>
                </a:solidFill>
                <a:latin typeface="Marianne" panose="02000000000000000000" pitchFamily="2" charset="0"/>
                <a:sym typeface="Wingdings" panose="05000000000000000000" pitchFamily="2" charset="2"/>
              </a:rPr>
              <a:t>	 Ce travail de guidage et d’accompagnement à la recherche documentaire peut être effectué en collaboration avec le professeur documentaliste.</a:t>
            </a:r>
            <a:endParaRPr lang="fr-FR" i="1" dirty="0">
              <a:solidFill>
                <a:schemeClr val="accent1">
                  <a:lumMod val="75000"/>
                </a:schemeClr>
              </a:solidFill>
              <a:latin typeface="Marianne" panose="02000000000000000000" pitchFamily="2" charset="0"/>
            </a:endParaRPr>
          </a:p>
        </p:txBody>
      </p:sp>
      <p:pic>
        <p:nvPicPr>
          <p:cNvPr id="8" name="Image 7">
            <a:extLst>
              <a:ext uri="{FF2B5EF4-FFF2-40B4-BE49-F238E27FC236}">
                <a16:creationId xmlns:a16="http://schemas.microsoft.com/office/drawing/2014/main" id="{156E427E-3ADB-410F-AD57-9707D67B7A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2913" y="5288256"/>
            <a:ext cx="544760" cy="576804"/>
          </a:xfrm>
          <a:prstGeom prst="rect">
            <a:avLst/>
          </a:prstGeom>
        </p:spPr>
      </p:pic>
    </p:spTree>
    <p:extLst>
      <p:ext uri="{BB962C8B-B14F-4D97-AF65-F5344CB8AC3E}">
        <p14:creationId xmlns:p14="http://schemas.microsoft.com/office/powerpoint/2010/main" val="2064221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A2D79D0-181F-4320-ACFC-304A0940A8F4}"/>
              </a:ext>
            </a:extLst>
          </p:cNvPr>
          <p:cNvSpPr>
            <a:spLocks noGrp="1"/>
          </p:cNvSpPr>
          <p:nvPr>
            <p:ph type="ftr" sz="quarter" idx="11"/>
          </p:nvPr>
        </p:nvSpPr>
        <p:spPr>
          <a:xfrm>
            <a:off x="455662" y="6492875"/>
            <a:ext cx="6297612" cy="365125"/>
          </a:xfrm>
        </p:spPr>
        <p:txBody>
          <a:bodyPr/>
          <a:lstStyle/>
          <a:p>
            <a:r>
              <a:rPr lang="fr-FR"/>
              <a:t>Inspection pédagogique régionale de LVE</a:t>
            </a:r>
          </a:p>
        </p:txBody>
      </p:sp>
      <p:pic>
        <p:nvPicPr>
          <p:cNvPr id="5" name="Image 4">
            <a:extLst>
              <a:ext uri="{FF2B5EF4-FFF2-40B4-BE49-F238E27FC236}">
                <a16:creationId xmlns:a16="http://schemas.microsoft.com/office/drawing/2014/main" id="{00DE8726-4FE7-4BD7-9941-0DF0209AB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7" name="ZoneTexte 6">
            <a:extLst>
              <a:ext uri="{FF2B5EF4-FFF2-40B4-BE49-F238E27FC236}">
                <a16:creationId xmlns:a16="http://schemas.microsoft.com/office/drawing/2014/main" id="{E1291348-4B2C-447D-93A0-4D2BF232E0B0}"/>
              </a:ext>
            </a:extLst>
          </p:cNvPr>
          <p:cNvSpPr txBox="1"/>
          <p:nvPr/>
        </p:nvSpPr>
        <p:spPr>
          <a:xfrm>
            <a:off x="0" y="1454729"/>
            <a:ext cx="2507673" cy="3139321"/>
          </a:xfrm>
          <a:prstGeom prst="rect">
            <a:avLst/>
          </a:prstGeom>
          <a:solidFill>
            <a:schemeClr val="accent1">
              <a:lumMod val="40000"/>
              <a:lumOff val="60000"/>
            </a:schemeClr>
          </a:solidFill>
        </p:spPr>
        <p:txBody>
          <a:bodyPr wrap="square" rtlCol="0">
            <a:spAutoFit/>
          </a:bodyPr>
          <a:lstStyle/>
          <a:p>
            <a:r>
              <a:rPr lang="fr-FR" dirty="0"/>
              <a:t>Objectifs de l’épreuve </a:t>
            </a:r>
          </a:p>
          <a:p>
            <a:endParaRPr lang="fr-FR" dirty="0"/>
          </a:p>
          <a:p>
            <a:r>
              <a:rPr lang="fr-FR" dirty="0"/>
              <a:t>Types de documents</a:t>
            </a:r>
          </a:p>
          <a:p>
            <a:endParaRPr lang="fr-FR" dirty="0"/>
          </a:p>
          <a:p>
            <a:r>
              <a:rPr lang="fr-FR" b="1" dirty="0">
                <a:solidFill>
                  <a:schemeClr val="accent1">
                    <a:lumMod val="50000"/>
                  </a:schemeClr>
                </a:solidFill>
              </a:rPr>
              <a:t>Rôle du professeur</a:t>
            </a:r>
          </a:p>
          <a:p>
            <a:r>
              <a:rPr lang="fr-FR" dirty="0"/>
              <a:t>	Compétences transversales</a:t>
            </a:r>
          </a:p>
          <a:p>
            <a:r>
              <a:rPr lang="fr-FR" dirty="0"/>
              <a:t>	Compétences de communication</a:t>
            </a:r>
          </a:p>
          <a:p>
            <a:endParaRPr lang="fr-FR" dirty="0"/>
          </a:p>
          <a:p>
            <a:r>
              <a:rPr lang="fr-FR" dirty="0"/>
              <a:t>Veille documentaire</a:t>
            </a:r>
          </a:p>
        </p:txBody>
      </p:sp>
      <p:sp>
        <p:nvSpPr>
          <p:cNvPr id="6" name="ZoneTexte 5">
            <a:extLst>
              <a:ext uri="{FF2B5EF4-FFF2-40B4-BE49-F238E27FC236}">
                <a16:creationId xmlns:a16="http://schemas.microsoft.com/office/drawing/2014/main" id="{F5D25646-5B7D-409A-B560-E5FF52614935}"/>
              </a:ext>
            </a:extLst>
          </p:cNvPr>
          <p:cNvSpPr txBox="1"/>
          <p:nvPr/>
        </p:nvSpPr>
        <p:spPr>
          <a:xfrm>
            <a:off x="2689610" y="222406"/>
            <a:ext cx="8524730" cy="6170920"/>
          </a:xfrm>
          <a:prstGeom prst="rect">
            <a:avLst/>
          </a:prstGeom>
          <a:noFill/>
        </p:spPr>
        <p:txBody>
          <a:bodyPr wrap="square" rtlCol="0">
            <a:spAutoFit/>
          </a:bodyPr>
          <a:lstStyle/>
          <a:p>
            <a:pPr>
              <a:spcAft>
                <a:spcPts val="600"/>
              </a:spcAft>
            </a:pPr>
            <a:r>
              <a:rPr lang="fr-FR" b="1" dirty="0">
                <a:solidFill>
                  <a:schemeClr val="accent1">
                    <a:lumMod val="60000"/>
                    <a:lumOff val="40000"/>
                  </a:schemeClr>
                </a:solidFill>
                <a:latin typeface="Marianne" panose="02000000000000000000" pitchFamily="2" charset="0"/>
              </a:rPr>
              <a:t>Compétences de communication</a:t>
            </a:r>
          </a:p>
          <a:p>
            <a:pPr>
              <a:spcAft>
                <a:spcPts val="600"/>
              </a:spcAft>
            </a:pPr>
            <a:endParaRPr lang="fr-FR" dirty="0">
              <a:latin typeface="Marianne" panose="02000000000000000000" pitchFamily="2" charset="0"/>
            </a:endParaRPr>
          </a:p>
          <a:p>
            <a:pPr>
              <a:spcAft>
                <a:spcPts val="600"/>
              </a:spcAft>
            </a:pPr>
            <a:r>
              <a:rPr lang="fr-FR" dirty="0">
                <a:latin typeface="Marianne" panose="02000000000000000000" pitchFamily="2" charset="0"/>
              </a:rPr>
              <a:t>La compétence de communication repose tant sur les compétences linguistiques des étudiants et des étudiantes (connaissances culturelles et maîtrise de la langue) que sur des compétences de communication transversales.</a:t>
            </a:r>
          </a:p>
          <a:p>
            <a:pPr>
              <a:spcAft>
                <a:spcPts val="600"/>
              </a:spcAft>
            </a:pPr>
            <a:endParaRPr lang="fr-FR" dirty="0">
              <a:latin typeface="Marianne" panose="02000000000000000000" pitchFamily="2" charset="0"/>
            </a:endParaRPr>
          </a:p>
          <a:p>
            <a:pPr>
              <a:spcAft>
                <a:spcPts val="600"/>
              </a:spcAft>
            </a:pPr>
            <a:r>
              <a:rPr lang="fr-FR" dirty="0">
                <a:latin typeface="Marianne" panose="02000000000000000000" pitchFamily="2" charset="0"/>
              </a:rPr>
              <a:t>De fait, le développement de stratégies de production sera associé à l’acquisition de la posture propre à une présentation orale efficace et convaincante : </a:t>
            </a:r>
          </a:p>
          <a:p>
            <a:pPr marL="285750" indent="-285750">
              <a:spcAft>
                <a:spcPts val="600"/>
              </a:spcAft>
              <a:buFontTx/>
              <a:buChar char="-"/>
            </a:pPr>
            <a:r>
              <a:rPr lang="fr-FR" u="sng" dirty="0">
                <a:latin typeface="Marianne" panose="02000000000000000000" pitchFamily="2" charset="0"/>
              </a:rPr>
              <a:t>Posture du corps </a:t>
            </a:r>
            <a:r>
              <a:rPr lang="fr-FR" dirty="0">
                <a:latin typeface="Marianne" panose="02000000000000000000" pitchFamily="2" charset="0"/>
              </a:rPr>
              <a:t>: adopter une posture qui aide à poser la voix et réduire l’anxiété, développer des techniques qui facilitent le maintien de l’attention (regard, gestuelle, etc.)</a:t>
            </a:r>
          </a:p>
          <a:p>
            <a:pPr marL="285750" indent="-285750">
              <a:spcAft>
                <a:spcPts val="600"/>
              </a:spcAft>
              <a:buFontTx/>
              <a:buChar char="-"/>
            </a:pPr>
            <a:r>
              <a:rPr lang="fr-FR" u="sng" dirty="0">
                <a:latin typeface="Marianne" panose="02000000000000000000" pitchFamily="2" charset="0"/>
              </a:rPr>
              <a:t>Modulation de la voix </a:t>
            </a:r>
            <a:r>
              <a:rPr lang="fr-FR" dirty="0">
                <a:latin typeface="Marianne" panose="02000000000000000000" pitchFamily="2" charset="0"/>
              </a:rPr>
              <a:t>: accents de phrase, intonation, rythme</a:t>
            </a:r>
          </a:p>
          <a:p>
            <a:pPr marL="285750" indent="-285750">
              <a:spcAft>
                <a:spcPts val="600"/>
              </a:spcAft>
              <a:buFontTx/>
              <a:buChar char="-"/>
            </a:pPr>
            <a:r>
              <a:rPr lang="fr-FR" u="sng" dirty="0">
                <a:latin typeface="Marianne" panose="02000000000000000000" pitchFamily="2" charset="0"/>
              </a:rPr>
              <a:t>Fluidité du discours </a:t>
            </a:r>
            <a:r>
              <a:rPr lang="fr-FR" dirty="0">
                <a:latin typeface="Marianne" panose="02000000000000000000" pitchFamily="2" charset="0"/>
              </a:rPr>
              <a:t>: maîtrise des formes phatiques, liaisons, habitude de s’exprimer à partir de notes (notes du professeur au tableau pour </a:t>
            </a:r>
            <a:r>
              <a:rPr lang="fr-FR" dirty="0" err="1">
                <a:latin typeface="Marianne" panose="02000000000000000000" pitchFamily="2" charset="0"/>
              </a:rPr>
              <a:t>co</a:t>
            </a:r>
            <a:r>
              <a:rPr lang="fr-FR" dirty="0">
                <a:latin typeface="Marianne" panose="02000000000000000000" pitchFamily="2" charset="0"/>
              </a:rPr>
              <a:t>-élaborer la trace écrite ou réactiver le contenu de la séance précédente par exemple ; notes de l’étudiant ou de l’étudiante pour restituer le contenu d’un travail ou inviter ses camarades à restituer le contenu de la séance précédente par exemple).</a:t>
            </a:r>
          </a:p>
        </p:txBody>
      </p:sp>
    </p:spTree>
    <p:extLst>
      <p:ext uri="{BB962C8B-B14F-4D97-AF65-F5344CB8AC3E}">
        <p14:creationId xmlns:p14="http://schemas.microsoft.com/office/powerpoint/2010/main" val="302550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A2D79D0-181F-4320-ACFC-304A0940A8F4}"/>
              </a:ext>
            </a:extLst>
          </p:cNvPr>
          <p:cNvSpPr>
            <a:spLocks noGrp="1"/>
          </p:cNvSpPr>
          <p:nvPr>
            <p:ph type="ftr" sz="quarter" idx="11"/>
          </p:nvPr>
        </p:nvSpPr>
        <p:spPr>
          <a:xfrm>
            <a:off x="441806" y="6492875"/>
            <a:ext cx="6297612" cy="365125"/>
          </a:xfrm>
        </p:spPr>
        <p:txBody>
          <a:bodyPr/>
          <a:lstStyle/>
          <a:p>
            <a:r>
              <a:rPr lang="fr-FR" dirty="0"/>
              <a:t>Inspection pédagogique régionale de LVE</a:t>
            </a:r>
          </a:p>
        </p:txBody>
      </p:sp>
      <p:pic>
        <p:nvPicPr>
          <p:cNvPr id="5" name="Image 4">
            <a:extLst>
              <a:ext uri="{FF2B5EF4-FFF2-40B4-BE49-F238E27FC236}">
                <a16:creationId xmlns:a16="http://schemas.microsoft.com/office/drawing/2014/main" id="{00DE8726-4FE7-4BD7-9941-0DF0209AB5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62690" cy="997527"/>
          </a:xfrm>
          <a:prstGeom prst="rect">
            <a:avLst/>
          </a:prstGeom>
        </p:spPr>
      </p:pic>
      <p:sp>
        <p:nvSpPr>
          <p:cNvPr id="7" name="ZoneTexte 6">
            <a:extLst>
              <a:ext uri="{FF2B5EF4-FFF2-40B4-BE49-F238E27FC236}">
                <a16:creationId xmlns:a16="http://schemas.microsoft.com/office/drawing/2014/main" id="{E1291348-4B2C-447D-93A0-4D2BF232E0B0}"/>
              </a:ext>
            </a:extLst>
          </p:cNvPr>
          <p:cNvSpPr txBox="1"/>
          <p:nvPr/>
        </p:nvSpPr>
        <p:spPr>
          <a:xfrm>
            <a:off x="0" y="1454729"/>
            <a:ext cx="2507673" cy="3416320"/>
          </a:xfrm>
          <a:prstGeom prst="rect">
            <a:avLst/>
          </a:prstGeom>
          <a:solidFill>
            <a:schemeClr val="accent1">
              <a:lumMod val="40000"/>
              <a:lumOff val="60000"/>
            </a:schemeClr>
          </a:solidFill>
        </p:spPr>
        <p:txBody>
          <a:bodyPr wrap="square" rtlCol="0">
            <a:spAutoFit/>
          </a:bodyPr>
          <a:lstStyle/>
          <a:p>
            <a:r>
              <a:rPr lang="fr-FR" dirty="0">
                <a:latin typeface="Marianne" panose="02000000000000000000" pitchFamily="2" charset="0"/>
              </a:rPr>
              <a:t>Objectifs de l’épreuve </a:t>
            </a:r>
          </a:p>
          <a:p>
            <a:endParaRPr lang="fr-FR" dirty="0">
              <a:latin typeface="Marianne" panose="02000000000000000000" pitchFamily="2" charset="0"/>
            </a:endParaRPr>
          </a:p>
          <a:p>
            <a:r>
              <a:rPr lang="fr-FR" dirty="0">
                <a:latin typeface="Marianne" panose="02000000000000000000" pitchFamily="2" charset="0"/>
              </a:rPr>
              <a:t>Types de documents</a:t>
            </a:r>
          </a:p>
          <a:p>
            <a:endParaRPr lang="fr-FR" dirty="0">
              <a:latin typeface="Marianne" panose="02000000000000000000" pitchFamily="2" charset="0"/>
            </a:endParaRPr>
          </a:p>
          <a:p>
            <a:r>
              <a:rPr lang="fr-FR" dirty="0">
                <a:latin typeface="Marianne" panose="02000000000000000000" pitchFamily="2" charset="0"/>
              </a:rPr>
              <a:t>Rôle du professeur</a:t>
            </a:r>
          </a:p>
          <a:p>
            <a:r>
              <a:rPr lang="fr-FR" dirty="0">
                <a:latin typeface="Marianne" panose="02000000000000000000" pitchFamily="2" charset="0"/>
              </a:rPr>
              <a:t>	Compétences transversales</a:t>
            </a:r>
          </a:p>
          <a:p>
            <a:r>
              <a:rPr lang="fr-FR" dirty="0">
                <a:latin typeface="Marianne" panose="02000000000000000000" pitchFamily="2" charset="0"/>
              </a:rPr>
              <a:t>	Compétences de communication</a:t>
            </a:r>
          </a:p>
          <a:p>
            <a:endParaRPr lang="fr-FR" dirty="0">
              <a:latin typeface="Marianne" panose="02000000000000000000" pitchFamily="2" charset="0"/>
            </a:endParaRPr>
          </a:p>
          <a:p>
            <a:r>
              <a:rPr lang="fr-FR" b="1" dirty="0">
                <a:solidFill>
                  <a:schemeClr val="accent1">
                    <a:lumMod val="50000"/>
                  </a:schemeClr>
                </a:solidFill>
                <a:latin typeface="Marianne" panose="02000000000000000000" pitchFamily="2" charset="0"/>
              </a:rPr>
              <a:t>Veille documentaire</a:t>
            </a:r>
          </a:p>
        </p:txBody>
      </p:sp>
      <p:sp>
        <p:nvSpPr>
          <p:cNvPr id="2" name="Rectangle 1">
            <a:extLst>
              <a:ext uri="{FF2B5EF4-FFF2-40B4-BE49-F238E27FC236}">
                <a16:creationId xmlns:a16="http://schemas.microsoft.com/office/drawing/2014/main" id="{B182B80C-41CA-448B-83AE-9190857D5A9A}"/>
              </a:ext>
            </a:extLst>
          </p:cNvPr>
          <p:cNvSpPr/>
          <p:nvPr/>
        </p:nvSpPr>
        <p:spPr>
          <a:xfrm>
            <a:off x="2724117" y="66541"/>
            <a:ext cx="9144000" cy="6724918"/>
          </a:xfrm>
          <a:prstGeom prst="rect">
            <a:avLst/>
          </a:prstGeom>
        </p:spPr>
        <p:txBody>
          <a:bodyPr wrap="square">
            <a:spAutoFit/>
          </a:bodyPr>
          <a:lstStyle/>
          <a:p>
            <a:pPr>
              <a:spcAft>
                <a:spcPts val="600"/>
              </a:spcAft>
            </a:pPr>
            <a:r>
              <a:rPr lang="fr-FR" b="1" dirty="0">
                <a:solidFill>
                  <a:schemeClr val="accent1">
                    <a:lumMod val="75000"/>
                  </a:schemeClr>
                </a:solidFill>
                <a:latin typeface="Marianne" panose="02000000000000000000" pitchFamily="2" charset="0"/>
              </a:rPr>
              <a:t>VEILLE DOCUMENTAIRE</a:t>
            </a:r>
          </a:p>
          <a:p>
            <a:pPr>
              <a:spcAft>
                <a:spcPts val="600"/>
              </a:spcAft>
            </a:pPr>
            <a:endParaRPr lang="fr-FR" dirty="0">
              <a:latin typeface="Marianne" panose="02000000000000000000" pitchFamily="2" charset="0"/>
            </a:endParaRPr>
          </a:p>
          <a:p>
            <a:pPr>
              <a:spcAft>
                <a:spcPts val="600"/>
              </a:spcAft>
            </a:pPr>
            <a:r>
              <a:rPr lang="fr-FR" dirty="0">
                <a:latin typeface="Marianne" panose="02000000000000000000" pitchFamily="2" charset="0"/>
              </a:rPr>
              <a:t>La recherche de documents spécifiques peut être accompagnée par le professeur documentaliste ou encore le professeur du domaine professionnel de la STS afin de mieux cerner le type de document technique qui correspond au domaine de spécialité du BTS. </a:t>
            </a:r>
          </a:p>
          <a:p>
            <a:pPr>
              <a:spcAft>
                <a:spcPts val="600"/>
              </a:spcAft>
            </a:pPr>
            <a:r>
              <a:rPr lang="fr-FR" dirty="0">
                <a:latin typeface="Marianne" panose="02000000000000000000" pitchFamily="2" charset="0"/>
              </a:rPr>
              <a:t>Le référentiel du BTS donne également des pistes de réflexion dans la partie qui décrit le domaine professionnel et les activités associées qui en découlent pour le détenteur du BTS.</a:t>
            </a:r>
          </a:p>
          <a:p>
            <a:pPr>
              <a:spcAft>
                <a:spcPts val="600"/>
              </a:spcAft>
            </a:pPr>
            <a:endParaRPr lang="fr-FR" dirty="0">
              <a:latin typeface="Marianne" panose="02000000000000000000" pitchFamily="2" charset="0"/>
            </a:endParaRPr>
          </a:p>
          <a:p>
            <a:pPr>
              <a:spcAft>
                <a:spcPts val="600"/>
              </a:spcAft>
            </a:pPr>
            <a:r>
              <a:rPr lang="fr-FR" dirty="0">
                <a:latin typeface="Marianne" panose="02000000000000000000" pitchFamily="2" charset="0"/>
              </a:rPr>
              <a:t>Les documents proposés pour l’épreuve peuvent être de nature variée : un schéma, une photographie, un graphique, des données statistiques, un plan de charge, un contrat de vente, un appel d’offre, un rapport ou une note interne, un règlement, un organigramme, un plan, un essai, un article de presse, un témoignage, un contrat de partenariat, des conditions tarifaires, un catalogue de produits ou prestations, etc. </a:t>
            </a:r>
          </a:p>
          <a:p>
            <a:pPr>
              <a:spcAft>
                <a:spcPts val="600"/>
              </a:spcAft>
            </a:pPr>
            <a:endParaRPr lang="fr-FR" dirty="0">
              <a:latin typeface="Marianne" panose="02000000000000000000" pitchFamily="2" charset="0"/>
            </a:endParaRPr>
          </a:p>
          <a:p>
            <a:r>
              <a:rPr lang="fr-FR" dirty="0">
                <a:solidFill>
                  <a:srgbClr val="000000"/>
                </a:solidFill>
                <a:latin typeface="Marianne" panose="02000000000000000000" pitchFamily="2" charset="0"/>
              </a:rPr>
              <a:t>La presse généraliste ou des sites de vulgarisation scientifique et technique pourront être des sources intéressantes, notamment pour commencer la recherche.</a:t>
            </a:r>
          </a:p>
          <a:p>
            <a:r>
              <a:rPr lang="fr-FR" dirty="0">
                <a:solidFill>
                  <a:srgbClr val="000000"/>
                </a:solidFill>
                <a:latin typeface="Marianne" panose="02000000000000000000" pitchFamily="2" charset="0"/>
              </a:rPr>
              <a:t>Certains magazines spécialisés pourront être consultés. Le contenu peut y être ambitieux mais souvent accompagné d’illustrations. </a:t>
            </a:r>
          </a:p>
        </p:txBody>
      </p:sp>
    </p:spTree>
    <p:extLst>
      <p:ext uri="{BB962C8B-B14F-4D97-AF65-F5344CB8AC3E}">
        <p14:creationId xmlns:p14="http://schemas.microsoft.com/office/powerpoint/2010/main" val="2911608931"/>
      </p:ext>
    </p:extLst>
  </p:cSld>
  <p:clrMapOvr>
    <a:masterClrMapping/>
  </p:clrMapOvr>
</p:sld>
</file>

<file path=ppt/theme/theme1.xml><?xml version="1.0" encoding="utf-8"?>
<a:theme xmlns:a="http://schemas.openxmlformats.org/drawingml/2006/main" name="Facett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209</TotalTime>
  <Words>2066</Words>
  <Application>Microsoft Office PowerPoint</Application>
  <PresentationFormat>Grand écran</PresentationFormat>
  <Paragraphs>187</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Arial</vt:lpstr>
      <vt:lpstr>Calibri</vt:lpstr>
      <vt:lpstr>Marianne</vt:lpstr>
      <vt:lpstr>Trebuchet MS</vt:lpstr>
      <vt:lpstr>Wingdings</vt:lpstr>
      <vt:lpstr>Wingdings 3</vt:lpstr>
      <vt:lpstr>Facette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Elsa DELCUZOUL</dc:creator>
  <cp:lastModifiedBy>Elsa DELCUZOUL</cp:lastModifiedBy>
  <cp:revision>22</cp:revision>
  <dcterms:created xsi:type="dcterms:W3CDTF">2023-02-16T16:03:44Z</dcterms:created>
  <dcterms:modified xsi:type="dcterms:W3CDTF">2023-02-17T09:43:38Z</dcterms:modified>
</cp:coreProperties>
</file>