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346" r:id="rId2"/>
    <p:sldId id="34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355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48" r:id="rId31"/>
    <p:sldId id="349" r:id="rId32"/>
    <p:sldId id="351" r:id="rId33"/>
    <p:sldId id="289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312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34" r:id="rId66"/>
    <p:sldId id="339" r:id="rId67"/>
    <p:sldId id="336" r:id="rId68"/>
    <p:sldId id="338" r:id="rId69"/>
    <p:sldId id="340" r:id="rId70"/>
    <p:sldId id="341" r:id="rId71"/>
    <p:sldId id="342" r:id="rId72"/>
    <p:sldId id="352" r:id="rId73"/>
    <p:sldId id="354" r:id="rId74"/>
    <p:sldId id="353" r:id="rId75"/>
  </p:sldIdLst>
  <p:sldSz cx="12192000" cy="6858000"/>
  <p:notesSz cx="6858000" cy="9945688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B0252F6-D29C-4B87-B7E6-C97E867C5890}">
          <p14:sldIdLst>
            <p14:sldId id="346"/>
            <p14:sldId id="34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70"/>
            <p14:sldId id="355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  <p14:section name="ARABE" id="{A70AEB62-51C7-4500-B4DA-D1191E297019}">
          <p14:sldIdLst>
            <p14:sldId id="314"/>
            <p14:sldId id="315"/>
            <p14:sldId id="316"/>
            <p14:sldId id="317"/>
            <p14:sldId id="318"/>
            <p14:sldId id="319"/>
            <p14:sldId id="320"/>
            <p14:sldId id="348"/>
            <p14:sldId id="349"/>
            <p14:sldId id="351"/>
          </p14:sldIdLst>
        </p14:section>
        <p14:section name="CHINOIS" id="{9694BE97-D9D9-4C73-B069-418EE4B1CDCB}">
          <p14:sldIdLst/>
        </p14:section>
        <p14:section name="ESPAGNOL" id="{5FE013DD-F648-4AF4-97D9-88336D607A4C}">
          <p14:sldIdLst>
            <p14:sldId id="289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</p14:sldIdLst>
        </p14:section>
        <p14:section name="ITALIEN" id="{44DD0D8C-9422-49F1-A356-AEE803BE98B8}">
          <p14:sldIdLst>
            <p14:sldId id="312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</p14:sldIdLst>
        </p14:section>
        <p14:section name="PORTUGAIS" id="{C2A638BA-31AA-4C68-BE31-1DD8DF98EB5A}">
          <p14:sldIdLst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</p14:sldIdLst>
        </p14:section>
        <p14:section name="Russe" id="{CD2D1AE9-0FC9-4D99-8F3D-7AAED93B5EE2}">
          <p14:sldIdLst>
            <p14:sldId id="334"/>
            <p14:sldId id="339"/>
            <p14:sldId id="336"/>
            <p14:sldId id="338"/>
            <p14:sldId id="340"/>
            <p14:sldId id="341"/>
            <p14:sldId id="342"/>
            <p14:sldId id="352"/>
            <p14:sldId id="354"/>
            <p14:sldId id="3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20" autoAdjust="0"/>
    <p:restoredTop sz="55638" autoAdjust="0"/>
  </p:normalViewPr>
  <p:slideViewPr>
    <p:cSldViewPr>
      <p:cViewPr varScale="1">
        <p:scale>
          <a:sx n="37" d="100"/>
          <a:sy n="37" d="100"/>
        </p:scale>
        <p:origin x="20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1A517-B900-47D7-B516-8DA12EECD987}" type="datetimeFigureOut">
              <a:rPr lang="fr-FR" smtClean="0"/>
              <a:t>27/03/2024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7109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7109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232-92AA-4DCD-9A4E-E415FB52D2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508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3742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3742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3409716-E5FA-43B2-8D2F-38713A55BAFD}" type="datetimeFigureOut">
              <a:rPr lang="fr-FR"/>
              <a:t>27/03/2024</a:t>
            </a:fld>
            <a:endParaRPr lang="fr-FR"/>
          </a:p>
        </p:txBody>
      </p:sp>
      <p:sp>
        <p:nvSpPr>
          <p:cNvPr id="6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90625" y="931863"/>
            <a:ext cx="4476750" cy="2517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3589772"/>
            <a:ext cx="5486400" cy="29370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7085008"/>
            <a:ext cx="2971800" cy="3742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7085008"/>
            <a:ext cx="2971800" cy="3742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DFF5DB-EC3D-4EA0-BA72-DFF41EA5BD4F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152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983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646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et ainsi de suite.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résultats permettent de classer les 5 équipes qui ont pu accéder à cette 6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manche. 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N’oubliez pas de communiquer le nom des élèves qui ont participé à ce concours et de préciser s’ils sont lauréats 1ère,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place. </a:t>
            </a: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document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sera fourni par les</a:t>
            </a:r>
            <a:r>
              <a:rPr lang="fr-FR" sz="1200" b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IA-IPR de LVE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transmettre ces résultats.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348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450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237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A l’issue de cette manche, une ou plusieurs équipes sont éliminées.</a:t>
            </a:r>
            <a:br>
              <a:rPr lang="fr-FR" dirty="0"/>
            </a:br>
            <a:r>
              <a:rPr lang="fr-FR" dirty="0"/>
              <a:t>Le nombre d’équipes éliminées est en fonction du nombre d’équipes engagées. Faire en sorte qu’il y ait 5 équipes par langue pour la dernière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b="1" dirty="0"/>
              <a:t>Exemple :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A présente 7 équipes en anglais.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B présente 4 équipes en anglais.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C présente 6 équipes en anglais.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6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A présente 3 équipes en anglais.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B présente 5 équipes en anglais.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C présente 2 équipes en anglais.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2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48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pour votre bassin procédera à un </a:t>
            </a:r>
            <a:r>
              <a:rPr lang="fr-FR" b="1" u="sng" dirty="0">
                <a:solidFill>
                  <a:srgbClr val="FF0000"/>
                </a:solidFill>
              </a:rPr>
              <a:t>nouveau</a:t>
            </a:r>
            <a:r>
              <a:rPr lang="fr-FR" dirty="0">
                <a:solidFill>
                  <a:srgbClr val="FF0000"/>
                </a:solidFill>
              </a:rPr>
              <a:t> tirage au sort pour déterminer l’ordre de passage (établissement par établissement).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527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classe,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314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classe,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Exemple :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collège A présente 7 équipes en anglais.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collège B présente 4 équipes en anglais. 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collège C présente 6 équipes en anglais.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=&gt; 6 équipes ont été éliminées à l’issue de la 4ème manche.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=&gt; 6 équipes sont éliminées à l’issue de cette manche.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reste 5 équipes en anglais, tous collèges confondus, pour la 6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dernière manche.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(7 + 4 + 6 = 17 / 17 – 6 – 6 = 5, le compte est bon)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collège A présente 3 équipes en anglais.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collège B présente 5 équipes en anglais.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collège C présente 2 équipes en anglais.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=&gt; 2 équipes ont été éliminées à l’issue de la 4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manche.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=&gt; 3 équipes sont éliminées à l’issue de cette manche.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reste 5 équipes en anglais, tous collèges confondus, pour la 6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dernière manche.</a:t>
            </a: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1009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Distribuer une version papier des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inconnus. Laisser entre 10 et 15 minutes à chaque équipe pour lire, s’entraîner et se répartir les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Veiller à ce que chaque élève passe une fois. 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15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et ainsi de suite.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61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983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et ainsi de suite.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résultats permettent de classer les 5 équipes qui ont pu accéder à cette 6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manche. 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N’oubliez pas de communiquer le nom des élèves qui ont participé à ce concours et de préciser s’ils sont lauréats 1ère,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place. </a:t>
            </a: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document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sera fourni par les IA-IPR de LVE pour transmettre ces résultats.</a:t>
            </a: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7260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FF5DB-EC3D-4EA0-BA72-DFF41EA5BD4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342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pour votre bassin procédera à un tirage au sort pour déterminer l’ordre de passage (établissement par établissement).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est possible de ne pas éliminer d’équipe à l'issue de cette manche. Il faudra surtout veiller à ce qu’il n’y ait pas plus de 5 équipes par langue pour la manche 6 et ce, pour des questions d’organisation.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pour votre bassin procédera à un tirage au sort pour déterminer l’ordre de passage (établissement par établissement).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pour votre bassin procédera à un tirage au sort pour déterminer l’ordre de passage (établissement par établissement).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pour votre bassin procédera à un tirage au sort pour déterminer l’ordre de passage (établissement par établissement).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est possible de ne pas éliminer d’équipe à l'issue de cette manche.  Il faudra surtout veiller à ce qu’il n’y ait pas plus de 5 équipes par langue pour la manche 6 et ce, pour des questions d’organisation.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Distribuer une version papier des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inconnus. Laisser entre 10 et 15 minutes à chaque équipe pour lire, s’entraîner et se répartir les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Veiller à ce que chaque élève passe une fois. 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1097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et ainsi de suite.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606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pour votre bassin procédera à un tirage au sort pour déterminer l’ordre de passage (établissement par établissement).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9986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et ainsi de suite.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résultats permettent de classer les 5 équipes qui ont pu accéder à cette 6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manche. 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N’oubliez pas de communiquer le nom des élèves qui ont participé à ce concours et de préciser s’ils sont lauréats 1ère,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place. </a:t>
            </a: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document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sera fourni par les IA-IPR de LVE pour transmettre ces résultats.</a:t>
            </a: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0415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pour votre bassin procédera à un tirage au sort pour déterminer l’ordre de passage (établissement par établissement).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95998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2816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A l’issue de cette manche, une ou plusieurs équipes sont éliminées.</a:t>
            </a:r>
            <a:br>
              <a:rPr lang="fr-FR" dirty="0"/>
            </a:br>
            <a:r>
              <a:rPr lang="fr-FR" dirty="0"/>
              <a:t>Le nombre d’équipes éliminées est en fonction du nombre d’équipes engagées. Faire en sorte qu’il y ait 5 équipes par langue pour la dernière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b="1" dirty="0"/>
              <a:t>Exemple :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A présente 7 équipes en espagnol.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B présente 4 équipes en espagnol.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C présente 6 équipes en espagnol.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6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A présente 3 équipes en espagnol.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B présente 5 équipes en espagnol.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C présente 2 équipes en espagnol.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2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5040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Ces </a:t>
            </a:r>
            <a:r>
              <a:rPr lang="fr-FR" b="0" dirty="0" err="1">
                <a:solidFill>
                  <a:srgbClr val="FF0000"/>
                </a:solidFill>
              </a:rPr>
              <a:t>virelangues</a:t>
            </a:r>
            <a:r>
              <a:rPr lang="fr-FR" b="0" dirty="0">
                <a:solidFill>
                  <a:srgbClr val="FF0000"/>
                </a:solidFill>
              </a:rPr>
              <a:t>  supplémentaires peuvent être travaillés en classe. Ils peuvent être utilisés dans 2 cas.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b="1" dirty="0"/>
              <a:t>1</a:t>
            </a:r>
            <a:r>
              <a:rPr lang="fr-FR" b="1" baseline="30000" dirty="0"/>
              <a:t>er</a:t>
            </a:r>
            <a:r>
              <a:rPr lang="fr-FR" b="1" dirty="0"/>
              <a:t> cas </a:t>
            </a:r>
            <a:r>
              <a:rPr lang="fr-FR" dirty="0"/>
              <a:t>:  il faut départager 2 équipes ex-aequo.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b="1" dirty="0"/>
              <a:t>2</a:t>
            </a:r>
            <a:r>
              <a:rPr lang="fr-FR" b="1" baseline="30000" dirty="0"/>
              <a:t>ème</a:t>
            </a:r>
            <a:r>
              <a:rPr lang="fr-FR" b="1" dirty="0"/>
              <a:t> cas </a:t>
            </a:r>
            <a:r>
              <a:rPr lang="fr-FR" dirty="0"/>
              <a:t>: vous avez beaucoup d’équipes et vous ne souhaitez pas éliminer trop d’équipes à l’issue de chaque manche. </a:t>
            </a:r>
            <a:br>
              <a:rPr lang="fr-FR" dirty="0"/>
            </a:br>
            <a:r>
              <a:rPr lang="fr-FR" dirty="0"/>
              <a:t>Si vous avez 20 équipes d’une même langue, cela oblige à éliminer 4 voire 5 équipes à la fin de chaque manche.</a:t>
            </a:r>
            <a:endParaRPr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9143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pour votre bassin procédera à un </a:t>
            </a:r>
            <a:r>
              <a:rPr lang="fr-FR" b="1" u="sng" dirty="0">
                <a:solidFill>
                  <a:srgbClr val="FF0000"/>
                </a:solidFill>
              </a:rPr>
              <a:t>nouveau</a:t>
            </a:r>
            <a:r>
              <a:rPr lang="fr-FR" dirty="0">
                <a:solidFill>
                  <a:srgbClr val="FF0000"/>
                </a:solidFill>
              </a:rPr>
              <a:t> tirage au sort pour déterminer l’ordre de passage (établissement par établissement).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2470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classe,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151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classe,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virelangue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A l’issue de cette manche, une ou plusieurs équipes sont éliminées.</a:t>
            </a:r>
            <a:br>
              <a:rPr lang="fr-FR" dirty="0"/>
            </a:br>
            <a:r>
              <a:rPr lang="fr-FR" dirty="0"/>
              <a:t>Le nombre d’équipes éliminées est en fonction du nombre d’équipes engagées. Faire en sorte qu’il y ait 5 équipes par langue pour la dernière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b="1" dirty="0"/>
              <a:t>Exemple :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A présente 7 équipes en espagnol.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B présente 4 équipes en espagnol.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C présente 6 équipes en espagnol.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6 équipes ont été éliminées à l’issue de la 4ème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6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Il reste 5 équipes en espagnol, tous collèges confondus, pour la 6</a:t>
            </a:r>
            <a:r>
              <a:rPr lang="fr-FR" baseline="30000" dirty="0"/>
              <a:t>ème</a:t>
            </a:r>
            <a:r>
              <a:rPr lang="fr-FR" dirty="0"/>
              <a:t> et dernière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A présente 3 équipes en espagnol.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B présente 5 équipes en espagnol.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C présente 2 équipes en espagnol.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2 équipes ont été éliminées à l’issue de la 4</a:t>
            </a:r>
            <a:r>
              <a:rPr lang="fr-FR" baseline="30000" dirty="0"/>
              <a:t>ème</a:t>
            </a:r>
            <a:r>
              <a:rPr lang="fr-FR" dirty="0"/>
              <a:t>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3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Il reste 5 équipes en espagnol, tous collèges confondus, pour la 6</a:t>
            </a:r>
            <a:r>
              <a:rPr lang="fr-FR" baseline="30000" dirty="0"/>
              <a:t>ème</a:t>
            </a:r>
            <a:r>
              <a:rPr lang="fr-FR" dirty="0"/>
              <a:t> et dernière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1593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Ces virelangues  supplémentaires peuvent être travaillés en classe. Ils peuvent être utilisés dans 2 cas.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b="1" dirty="0"/>
              <a:t>1</a:t>
            </a:r>
            <a:r>
              <a:rPr lang="fr-FR" b="1" baseline="30000" dirty="0"/>
              <a:t>er</a:t>
            </a:r>
            <a:r>
              <a:rPr lang="fr-FR" b="1" dirty="0"/>
              <a:t> cas </a:t>
            </a:r>
            <a:r>
              <a:rPr lang="fr-FR" dirty="0"/>
              <a:t>:  il faut départager 2 équipes ex-aequo.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b="1" dirty="0"/>
              <a:t>2</a:t>
            </a:r>
            <a:r>
              <a:rPr lang="fr-FR" b="1" baseline="30000" dirty="0"/>
              <a:t>ème</a:t>
            </a:r>
            <a:r>
              <a:rPr lang="fr-FR" b="1" dirty="0"/>
              <a:t> cas </a:t>
            </a:r>
            <a:r>
              <a:rPr lang="fr-FR" dirty="0"/>
              <a:t>: vous avez beaucoup d’équipes et vous ne souhaitez pas éliminer trop d’équipes à l’issue de chaque manche. </a:t>
            </a:r>
            <a:br>
              <a:rPr lang="fr-FR" dirty="0"/>
            </a:br>
            <a:r>
              <a:rPr lang="fr-FR" dirty="0"/>
              <a:t>Si vous avez 20 équipes d’une même langue, cela oblige à éliminer 4 voire 5 équipes à la fin de chaque manche.</a:t>
            </a:r>
            <a:endParaRPr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130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Distribuer une version papier des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inconnus. Laisser entre 10 et 15 minutes à chaque équipe pour lire, s’entraîner et se répartir les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Veiller à ce que chaque élève passe une fois. 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583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9903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et ainsi de suite.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56914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et ainsi de suite.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résultats permettent de classer les 5 équipes qui ont pu accéder à cette 6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manche. 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N’oubliez pas de communiquer le nom des élèves qui ont participé à ce concours et de préciser s’ils sont lauréats 1ère,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place. </a:t>
            </a: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document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sera fourni par les</a:t>
            </a:r>
            <a:r>
              <a:rPr lang="fr-FR" sz="1200" b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IA-IPR de LVE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transmettre ces résultats.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1994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pour votre bassin procédera à un tirage au sort pour déterminer l’ordre de passage (établissement par établissement).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1548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pour votre bassin procédera à un tirage au sort pour déterminer l’ordre de passage (établissement par établissement).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32957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A l’issue de cette manche, une ou plusieurs équipes sont éliminées.</a:t>
            </a:r>
            <a:br>
              <a:rPr lang="fr-FR" dirty="0"/>
            </a:br>
            <a:r>
              <a:rPr lang="fr-FR" dirty="0"/>
              <a:t>Le nombre d’équipes éliminées est en fonction du nombre d’équipes engagées. Faire en sorte qu’il y ait 5 équipes par langue pour la dernière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b="1" dirty="0"/>
              <a:t>Exemple :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A présente 7 équipes en italien.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B présente 4 équipes en italien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C présente 6 équipes en italien.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6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A présente 3 équipes en italien.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B présente 5 équipes en italien.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C présente 2 équipes en italien.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2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765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pour votre bassin procédera à un </a:t>
            </a:r>
            <a:r>
              <a:rPr lang="fr-FR" b="1" u="sng" dirty="0">
                <a:solidFill>
                  <a:srgbClr val="FF0000"/>
                </a:solidFill>
              </a:rPr>
              <a:t>nouveau</a:t>
            </a:r>
            <a:r>
              <a:rPr lang="fr-FR" dirty="0">
                <a:solidFill>
                  <a:srgbClr val="FF0000"/>
                </a:solidFill>
              </a:rPr>
              <a:t> tirage au sort pour déterminer l’ordre de passage (établissement par établissement).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1er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virelangue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0901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classe,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54667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classe,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virelangue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classe, il est donc connu des élèves.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l’issue de cette manche, une ou plusieurs équipes sont éliminées.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nombre d’équipes éliminées est en fonction du nombre d’équipes engagées. Faire en sorte qu’il y ait 5 équipes par langue pour la dernière manche.</a:t>
            </a: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Exemple :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collège A présente 7 équipes en italien.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collège B présente 4 équipes en italien. 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collège C présente 6 équipes en italien.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équipes ont été éliminées à l’issue de la 4ème manche.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équipes sont éliminées à l’issue de cette manche.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reste 5 équipes en italien, tous collèges confondus, pour la 6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dernière manche.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(7 + 4 + 6 = 17 / 17 – 6 – 6 = 5, le compte est bon)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1934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1" u="sng" dirty="0">
                <a:solidFill>
                  <a:srgbClr val="FF0000"/>
                </a:solidFill>
              </a:rPr>
              <a:t>n’a pas été travaillé en classe </a:t>
            </a:r>
            <a:r>
              <a:rPr lang="fr-FR" b="0" dirty="0">
                <a:solidFill>
                  <a:srgbClr val="FF0000"/>
                </a:solidFill>
              </a:rPr>
              <a:t>; il est donc inconnu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pour votre bassin procédera à un </a:t>
            </a:r>
            <a:r>
              <a:rPr lang="fr-FR" b="1" u="sng" dirty="0">
                <a:solidFill>
                  <a:srgbClr val="FF0000"/>
                </a:solidFill>
              </a:rPr>
              <a:t>nouveau</a:t>
            </a:r>
            <a:r>
              <a:rPr lang="fr-FR" dirty="0">
                <a:solidFill>
                  <a:srgbClr val="FF0000"/>
                </a:solidFill>
              </a:rPr>
              <a:t> tirage au sort pour déterminer l’ordre de passage (établissement par établissement).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76372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1" u="sng" dirty="0">
                <a:solidFill>
                  <a:srgbClr val="FF0000"/>
                </a:solidFill>
              </a:rPr>
              <a:t>n’a pas été travaillé en classe </a:t>
            </a:r>
            <a:r>
              <a:rPr lang="fr-FR" b="0" dirty="0">
                <a:solidFill>
                  <a:srgbClr val="FF0000"/>
                </a:solidFill>
              </a:rPr>
              <a:t>; il est donc inconnu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53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208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virelangue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A l’issue de cette manche, une ou plusieurs équipes sont éliminées.</a:t>
            </a:r>
            <a:br>
              <a:rPr lang="fr-FR" dirty="0"/>
            </a:br>
            <a:r>
              <a:rPr lang="fr-FR" dirty="0"/>
              <a:t>Le nombre d’équipes éliminées est en fonction du nombre d’équipes engagées.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Faire en sorte qu’il y ait 5 équipes par langue pour la dernière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b="1" dirty="0"/>
              <a:t>Exemple :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A présente 7 équipes en allemand.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B présente 4 équipes en allemand.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C présente 6 équipes en allemand.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 </a:t>
            </a:r>
            <a:r>
              <a:rPr lang="fr-FR" dirty="0">
                <a:solidFill>
                  <a:schemeClr val="accent6"/>
                </a:solidFill>
              </a:rPr>
              <a:t>6 </a:t>
            </a:r>
            <a:r>
              <a:rPr lang="fr-FR" dirty="0"/>
              <a:t>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A présente 3 équipes en allemand.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B présente 5 équipes en allemand.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C présente 2 équipes en allemand.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2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3074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1" u="sng" dirty="0">
                <a:solidFill>
                  <a:srgbClr val="FF0000"/>
                </a:solidFill>
              </a:rPr>
              <a:t>n’a pas été travaillé en classe </a:t>
            </a:r>
            <a:r>
              <a:rPr lang="fr-FR" b="0" dirty="0">
                <a:solidFill>
                  <a:srgbClr val="FF0000"/>
                </a:solidFill>
              </a:rPr>
              <a:t>; il est donc inconnu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A l’issue de cette manche, les résultats permettent de classer les 5 équipes restantes langue par langue.</a:t>
            </a:r>
            <a:endParaRPr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5470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pour votre bassin procédera à un tirage au sort pour déterminer l’ordre de passage (établissement par établissement).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1</a:t>
            </a:r>
            <a:r>
              <a:rPr lang="fr-FR" baseline="30000" dirty="0"/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9585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virelangue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9949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virelangue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A l’issue de cette manche, une ou plusieurs équipes sont éliminées.</a:t>
            </a:r>
            <a:br>
              <a:rPr lang="fr-FR" dirty="0"/>
            </a:br>
            <a:r>
              <a:rPr lang="fr-FR" dirty="0"/>
              <a:t>Le nombre d’équipes éliminées est en fonction du nombre d’équipes engagées. Faire en sorte qu’il y ait 5 équipes par langue pour la dernière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b="1" dirty="0"/>
              <a:t>Exemple :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A présente 7 équipes en portugais.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B présente 4 équipes en portugais.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C présente 6 équipes en portugais.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6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A présente 3 équipes en portugais.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B présente 5 équipes en portugais.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C présente 2 équipes en portugais.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2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58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7870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pour votre bassin procédera à un </a:t>
            </a:r>
            <a:r>
              <a:rPr lang="fr-FR" b="1" u="sng" dirty="0">
                <a:solidFill>
                  <a:srgbClr val="FF0000"/>
                </a:solidFill>
              </a:rPr>
              <a:t>nouveau</a:t>
            </a:r>
            <a:r>
              <a:rPr lang="fr-FR" dirty="0">
                <a:solidFill>
                  <a:srgbClr val="FF0000"/>
                </a:solidFill>
              </a:rPr>
              <a:t> tirage au sort pour déterminer l’ordre de passage (établissement par établissement).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virelangue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59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00717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classe,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60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67003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classe,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de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A l’issue de cette manche, une ou plusieurs équipes sont éliminées.</a:t>
            </a:r>
            <a:br>
              <a:rPr lang="fr-FR" dirty="0"/>
            </a:br>
            <a:r>
              <a:rPr lang="fr-FR" dirty="0"/>
              <a:t>Le nombre d’équipes éliminées est en fonction du nombre d’équipes engagées. Faire en sorte qu’il y ait 5 équipes par langue pour la dernière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b="1" dirty="0"/>
              <a:t>Exemple :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A présente 7 équipes en portugais.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B présente 4 équipes en portugais.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C présente 6 équipes en portugais.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6 équipes ont été éliminées à l’issue de la 4ème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6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Il reste 5 équipes en portugais, tous collèges confondus, pour la 6</a:t>
            </a:r>
            <a:r>
              <a:rPr lang="fr-FR" baseline="30000" dirty="0"/>
              <a:t>ème</a:t>
            </a:r>
            <a:r>
              <a:rPr lang="fr-FR" dirty="0"/>
              <a:t> et dernière manche.</a:t>
            </a:r>
            <a:br>
              <a:rPr lang="fr-FR" dirty="0"/>
            </a:b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(7 + 4 + 6 = 17 / 17 – 6 – 6 = 5, le compte est bon)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A présente 3 équipes en portugais.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B présente 5 équipes en portugais.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C présente 2 équipes en portugais.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2 équipes ont été éliminées à l’issue de la 4</a:t>
            </a:r>
            <a:r>
              <a:rPr lang="fr-FR" baseline="30000" dirty="0"/>
              <a:t>ème</a:t>
            </a:r>
            <a:r>
              <a:rPr lang="fr-FR" dirty="0"/>
              <a:t>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3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Il reste 5 équipes en portugais, tous collèges confondus, pour la 6</a:t>
            </a:r>
            <a:r>
              <a:rPr lang="fr-FR" baseline="30000" dirty="0"/>
              <a:t>ème</a:t>
            </a:r>
            <a:r>
              <a:rPr lang="fr-FR" dirty="0"/>
              <a:t> et dernière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61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800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b="1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Distribuer une version papier des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inconnus. Laisser entre 10 et 15 minutes à chaque équipe pour lire, s’entraîner et se répartir les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Veiller à ce que chaque élève passe une fois. 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96227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1" u="sng" dirty="0">
                <a:solidFill>
                  <a:srgbClr val="FF0000"/>
                </a:solidFill>
              </a:rPr>
              <a:t>n’a pas été travaillé en classe </a:t>
            </a:r>
            <a:r>
              <a:rPr lang="fr-FR" b="0" dirty="0">
                <a:solidFill>
                  <a:srgbClr val="FF0000"/>
                </a:solidFill>
              </a:rPr>
              <a:t>; il est donc inconnu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63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80670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et ainsi de suite.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résultats permettent de classer les 5 équipes qui ont pu accéder à cette 6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manche. 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N’oubliez pas de communiquer le nom des élèves qui ont participé à ce concours et de préciser s’ils sont lauréats 1ère,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place. </a:t>
            </a: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document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sera fourni par les</a:t>
            </a:r>
            <a:r>
              <a:rPr lang="fr-FR" sz="1200" b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IA-IPR de LVE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transmettre ces résultats.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64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58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 ;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L’enseignant référent pour votre bassin procédera à un </a:t>
            </a:r>
            <a:r>
              <a:rPr lang="fr-FR" b="1" u="sng" dirty="0">
                <a:solidFill>
                  <a:srgbClr val="FF0000"/>
                </a:solidFill>
              </a:rPr>
              <a:t>nouveau</a:t>
            </a:r>
            <a:r>
              <a:rPr lang="fr-FR" dirty="0">
                <a:solidFill>
                  <a:srgbClr val="FF0000"/>
                </a:solidFill>
              </a:rPr>
              <a:t> tirage au sort pour déterminer l’ordre de passage (établissement par établissement).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dirty="0">
                <a:solidFill>
                  <a:srgbClr val="FF0000"/>
                </a:solidFill>
              </a:rPr>
              <a:t>L’ordre de passage est le même pour les 3 </a:t>
            </a:r>
            <a:r>
              <a:rPr lang="fr-FR" dirty="0" err="1">
                <a:solidFill>
                  <a:srgbClr val="FF0000"/>
                </a:solidFill>
              </a:rPr>
              <a:t>virelangues</a:t>
            </a:r>
            <a:r>
              <a:rPr lang="fr-FR" dirty="0">
                <a:solidFill>
                  <a:srgbClr val="FF0000"/>
                </a:solidFill>
              </a:rPr>
              <a:t> de cette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chemeClr val="accent6"/>
                </a:solidFill>
              </a:rPr>
              <a:t>1</a:t>
            </a:r>
            <a:r>
              <a:rPr lang="fr-FR" baseline="30000" dirty="0">
                <a:solidFill>
                  <a:schemeClr val="accent6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</a:t>
            </a:r>
            <a:r>
              <a:rPr lang="fr-FR" dirty="0">
                <a:solidFill>
                  <a:schemeClr val="accent6"/>
                </a:solidFill>
              </a:rPr>
              <a:t>1</a:t>
            </a:r>
            <a:r>
              <a:rPr lang="fr-FR" baseline="30000" dirty="0">
                <a:solidFill>
                  <a:schemeClr val="accent6"/>
                </a:solidFill>
              </a:rPr>
              <a:t>er </a:t>
            </a:r>
            <a:r>
              <a:rPr lang="fr-FR" dirty="0"/>
              <a:t>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67671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Les enseignants déterminent l’ordre de passage</a:t>
            </a:r>
            <a:r>
              <a:rPr lang="fr-FR" b="1" baseline="0" dirty="0"/>
              <a:t> des équipes.</a:t>
            </a:r>
            <a:endParaRPr lang="fr-FR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de jury communiquent les notes à la personne qui saisit les résultats sur le fichier Excel. (fourni par les organisateurs)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L’enseignant référent pour votre bassin procédera à un tirage au sort pour déterminer l’ordre de passage (établissement par établissement). </a:t>
            </a:r>
          </a:p>
          <a:p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L’ordre de passage est le même pour les 3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cette manche.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nombre d’équipes éliminées est en fonction du nombre d’équipes engagées. 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Faire en sorte qu’il y ait 5 équipes par langue pour la dernière manche.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Ce </a:t>
            </a:r>
            <a:r>
              <a:rPr lang="fr-FR" dirty="0" err="1"/>
              <a:t>virelangue</a:t>
            </a:r>
            <a:r>
              <a:rPr lang="fr-FR" dirty="0"/>
              <a:t> a été travaillé en classe ; il est donc 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Les enseignants déterminent l’ordre de passage</a:t>
            </a:r>
            <a:r>
              <a:rPr lang="fr-FR" b="1" baseline="0" dirty="0"/>
              <a:t> des équipes.</a:t>
            </a:r>
            <a:endParaRPr lang="fr-FR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</a:t>
            </a:r>
            <a:r>
              <a:rPr lang="fr-FR" baseline="0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/>
              <a:t> 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baseline="0" dirty="0"/>
              <a:t>Les membres du jury communiquent les notes à la personne qui saisit les résultats sur le fichier Excel (fourni par les organisateurs).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est possible de ne pas éliminer d’équipe à l'issue de cette manche. Il faut surtout veiller à ce qu’il n’y ait pas plus de 5 équipes par langue pour la manche 6 et ce, pour des questions d’organisation.  </a:t>
            </a:r>
            <a:endParaRPr lang="fr-F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FR" baseline="0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L’enseignant référent pour votre bassin procédera à un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nouveau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tirage au sort pour déterminer l’ordre de passage (établissement par établissement). 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L’ordre de passage est le même pour les 3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cette manche.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69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classe, il est donc connu des élèves.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70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été travaillé en classe ; il est donc connu des élèves.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L’enseignant référent pour votre bassin procédera à un tirage au sort pour déterminer l’ordre de passage (établissement par établissement). </a:t>
            </a:r>
          </a:p>
          <a:p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L’ordre de passage est le même pour les 3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cette manche.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est possible de ne pas éliminer d’équipe à l'issue de cette manche. </a:t>
            </a:r>
            <a:br>
              <a:rPr lang="fr-FR" sz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faut surtout veiller à ce qu’il n’y ait pas plus de 5 équipes par langue pour la manche 6 et ce, pour des questions d’organisation.  </a:t>
            </a:r>
            <a:endParaRPr lang="fr-FR" dirty="0"/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5C6BC-6432-449C-85C2-FD3C13D86EDE}" type="slidenum">
              <a:rPr lang="fr-FR" smtClean="0"/>
              <a:t>71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7113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b="1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Distribuer une version papier des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inconnus. Laisser entre 10 et 15 minutes à chaque équipe pour lire, s’entraîner et se répartir les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Veiller à ce que chaque élève passe une fois. 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ainsi de suite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72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1238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</a:t>
            </a:r>
            <a:r>
              <a:rPr lang="fr-FR" b="1" u="sng" dirty="0">
                <a:solidFill>
                  <a:srgbClr val="FF0000"/>
                </a:solidFill>
              </a:rPr>
              <a:t>n’a pas été travaillé en classe </a:t>
            </a:r>
            <a:r>
              <a:rPr lang="fr-FR" b="0" dirty="0">
                <a:solidFill>
                  <a:srgbClr val="FF0000"/>
                </a:solidFill>
              </a:rPr>
              <a:t>; il est donc inconnu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73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87730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n’a </a:t>
            </a:r>
            <a:r>
              <a:rPr lang="fr-FR" sz="1200" b="1" u="sng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été travaillé en classe ; il est donc inconnu des élèves.</a:t>
            </a:r>
          </a:p>
          <a:p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élève de la 1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ère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en utilisant les fiches d’évaluation.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élève de la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équipe s’avance et lit ce </a:t>
            </a:r>
            <a:r>
              <a:rPr lang="fr-FR" sz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virelangue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façon intelligible.</a:t>
            </a:r>
            <a:b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membres du jury évaluent cet élève et ainsi de suite.</a:t>
            </a:r>
          </a:p>
          <a:p>
            <a:pPr lvl="0"/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membres du jury communiquent les notes à la personne qui saisit les résultats sur un fichier Excel.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résultats permettent de classer les 5 équipes qui ont pu accéder à cette 6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manche. </a:t>
            </a:r>
          </a:p>
          <a:p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N’oubliez pas de communiquer le nom des élèves qui ont participé à ce concours et de préciser s’ils sont lauréats 1ère, 2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3</a:t>
            </a:r>
            <a:r>
              <a:rPr lang="fr-FR" sz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place. </a:t>
            </a:r>
          </a:p>
          <a:p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document </a:t>
            </a:r>
            <a:r>
              <a:rPr lang="fr-FR" sz="1200" b="1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excel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sera fourni par les</a:t>
            </a:r>
            <a:r>
              <a:rPr lang="fr-FR" sz="1200" b="1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IA-IPR de LVE</a:t>
            </a:r>
            <a:r>
              <a:rPr lang="fr-FR" sz="1200" b="1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transmettre ces résultats.</a:t>
            </a:r>
            <a:endParaRPr lang="fr-FR" sz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74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044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classe,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2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439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b="0" dirty="0">
                <a:solidFill>
                  <a:srgbClr val="FF0000"/>
                </a:solidFill>
              </a:rPr>
              <a:t>Ce </a:t>
            </a:r>
            <a:r>
              <a:rPr lang="fr-FR" b="0" dirty="0" err="1">
                <a:solidFill>
                  <a:srgbClr val="FF0000"/>
                </a:solidFill>
              </a:rPr>
              <a:t>virelangue</a:t>
            </a:r>
            <a:r>
              <a:rPr lang="fr-FR" b="0" dirty="0">
                <a:solidFill>
                  <a:srgbClr val="FF0000"/>
                </a:solidFill>
              </a:rPr>
              <a:t> a été travaillé en classe, il est donc connu des élèves.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 ce virelangue de façon intelligible.</a:t>
            </a:r>
            <a:br>
              <a:rPr lang="fr-FR" dirty="0"/>
            </a:br>
            <a:r>
              <a:rPr lang="fr-FR" dirty="0"/>
              <a:t>Les 2 membres du jury évaluent cet élève en utilisant les fiches d’évaluation.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 3</a:t>
            </a:r>
            <a:r>
              <a:rPr lang="fr-FR" baseline="30000" dirty="0"/>
              <a:t>ème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dirty="0"/>
              <a:t> équipe s’avance et lit ce </a:t>
            </a:r>
            <a:r>
              <a:rPr lang="fr-FR" dirty="0" err="1"/>
              <a:t>virelangue</a:t>
            </a:r>
            <a:r>
              <a:rPr lang="fr-FR" dirty="0"/>
              <a:t> de façon intelligible.</a:t>
            </a:r>
            <a:br>
              <a:rPr lang="fr-FR" dirty="0"/>
            </a:br>
            <a:r>
              <a:rPr lang="fr-FR" dirty="0"/>
              <a:t>Les 2 membres du jury évaluent cet élève </a:t>
            </a:r>
            <a:r>
              <a:rPr lang="fr-FR" b="1" dirty="0"/>
              <a:t>et ainsi de suite</a:t>
            </a:r>
            <a:r>
              <a:rPr lang="fr-FR" dirty="0"/>
              <a:t>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dirty="0"/>
              <a:t>Les membres du jury communiquent les notes à la personne qui saisit les résultats sur un fichier Excel.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A l’issue de cette manche, une ou plusieurs équipes sont éliminées.</a:t>
            </a:r>
            <a:br>
              <a:rPr lang="fr-FR" dirty="0"/>
            </a:br>
            <a:r>
              <a:rPr lang="fr-FR" dirty="0"/>
              <a:t>Le nombre d’équipes éliminées est en fonction du nombre d’équipes engagées. Faire en sorte qu’il y ait 5 équipes par langue pour la dernière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b="1" dirty="0"/>
              <a:t>Exemple :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A présente 7 équipes en allemand.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B présente 4 équipes en allemand. 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r>
              <a:rPr lang="fr-FR" dirty="0"/>
              <a:t>Le collège C présente 6 équipes en allemand.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strike="noStrike" dirty="0">
                <a:solidFill>
                  <a:schemeClr val="accent6"/>
                </a:solidFill>
              </a:rPr>
              <a:t>6</a:t>
            </a:r>
            <a:r>
              <a:rPr lang="fr-FR" strike="noStrike" dirty="0"/>
              <a:t> é</a:t>
            </a:r>
            <a:r>
              <a:rPr lang="fr-FR" dirty="0"/>
              <a:t>quipes ont été éliminées à l’issue de la 4ème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6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Il reste 5 équipes en allemand, tous collèges confondus, pour la 6</a:t>
            </a:r>
            <a:r>
              <a:rPr lang="fr-FR" baseline="30000" dirty="0"/>
              <a:t>ème</a:t>
            </a:r>
            <a:r>
              <a:rPr lang="fr-FR" dirty="0"/>
              <a:t> et dernière manche. </a:t>
            </a:r>
            <a:r>
              <a:rPr lang="fr-FR" b="1" dirty="0">
                <a:solidFill>
                  <a:schemeClr val="accent6"/>
                </a:solidFill>
              </a:rPr>
              <a:t>(7 + 4 + 6 = 17 / 17 – 6 – 6 = 5, le compte est bon)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endParaRPr lang="fr-FR" b="1"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A présente 3 équipes en allemand.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B présente 5 équipes en allemand.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None/>
              <a:defRPr/>
            </a:pPr>
            <a:r>
              <a:rPr lang="fr-FR" dirty="0"/>
              <a:t>Le collège C présente 2 équipes en allemand.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2 équipes ont été éliminées à l’issue de la 4</a:t>
            </a:r>
            <a:r>
              <a:rPr lang="fr-FR" baseline="30000" dirty="0"/>
              <a:t>ème</a:t>
            </a:r>
            <a:r>
              <a:rPr lang="fr-FR" dirty="0"/>
              <a:t>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3 équipes sont éliminées à l’issue de cette manche.</a:t>
            </a:r>
            <a:endParaRPr dirty="0"/>
          </a:p>
          <a:p>
            <a:pPr marL="171450" marR="0" indent="-171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/>
              <a:buChar char="Þ"/>
              <a:defRPr/>
            </a:pPr>
            <a:r>
              <a:rPr lang="fr-FR" dirty="0"/>
              <a:t>Il reste 5 équipes en allemand, tous collèges confondus, pour la 6</a:t>
            </a:r>
            <a:r>
              <a:rPr lang="fr-FR" baseline="30000" dirty="0"/>
              <a:t>ème</a:t>
            </a:r>
            <a:r>
              <a:rPr lang="fr-FR" dirty="0"/>
              <a:t> et dernière manche.</a:t>
            </a:r>
            <a:endParaRPr dirty="0"/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591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commentair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Ce </a:t>
            </a:r>
            <a:r>
              <a:rPr lang="fr-FR" b="1" dirty="0" err="1">
                <a:solidFill>
                  <a:srgbClr val="FF0000"/>
                </a:solidFill>
              </a:rPr>
              <a:t>virelangue</a:t>
            </a:r>
            <a:r>
              <a:rPr lang="fr-FR" b="1" dirty="0">
                <a:solidFill>
                  <a:srgbClr val="FF0000"/>
                </a:solidFill>
              </a:rPr>
              <a:t> n’a </a:t>
            </a:r>
            <a:r>
              <a:rPr lang="fr-FR" b="1" u="sng" dirty="0">
                <a:solidFill>
                  <a:srgbClr val="FF0000"/>
                </a:solidFill>
              </a:rPr>
              <a:t>pas</a:t>
            </a:r>
            <a:r>
              <a:rPr lang="fr-FR" b="1" dirty="0">
                <a:solidFill>
                  <a:srgbClr val="FF0000"/>
                </a:solidFill>
              </a:rPr>
              <a:t> été travaillé en classe</a:t>
            </a:r>
            <a:r>
              <a:rPr lang="fr-FR" b="1" baseline="0" dirty="0">
                <a:solidFill>
                  <a:srgbClr val="FF0000"/>
                </a:solidFill>
              </a:rPr>
              <a:t> ;</a:t>
            </a:r>
            <a:r>
              <a:rPr lang="fr-FR" b="1" dirty="0">
                <a:solidFill>
                  <a:srgbClr val="FF0000"/>
                </a:solidFill>
              </a:rPr>
              <a:t> il est donc inconnu des élèves.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rgbClr val="FF0000"/>
                </a:solidFill>
              </a:rPr>
              <a:t>Distribuer</a:t>
            </a:r>
            <a:r>
              <a:rPr lang="fr-FR" b="1" baseline="0" dirty="0">
                <a:solidFill>
                  <a:srgbClr val="FF0000"/>
                </a:solidFill>
              </a:rPr>
              <a:t> une version papier des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 inconnus. Laisser entre 10 et 15 minutes à chaque équipe pour lire, s’entraîner et se répartir les </a:t>
            </a:r>
            <a:r>
              <a:rPr lang="fr-FR" b="1" baseline="0" dirty="0" err="1">
                <a:solidFill>
                  <a:srgbClr val="FF0000"/>
                </a:solidFill>
              </a:rPr>
              <a:t>virelangues</a:t>
            </a:r>
            <a:r>
              <a:rPr lang="fr-FR" b="1" baseline="0" dirty="0">
                <a:solidFill>
                  <a:srgbClr val="FF0000"/>
                </a:solidFill>
              </a:rPr>
              <a:t>. Veiller à ce que chaque élève passe une fois. </a:t>
            </a:r>
            <a:endParaRPr lang="fr-FR" b="1" dirty="0">
              <a:solidFill>
                <a:srgbClr val="FF0000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dirty="0"/>
              <a:t> élève de la </a:t>
            </a:r>
            <a:r>
              <a:rPr lang="fr-FR" dirty="0">
                <a:solidFill>
                  <a:srgbClr val="FF0000"/>
                </a:solidFill>
              </a:rPr>
              <a:t>1</a:t>
            </a:r>
            <a:r>
              <a:rPr lang="fr-FR" baseline="30000" dirty="0">
                <a:solidFill>
                  <a:srgbClr val="FF0000"/>
                </a:solidFill>
              </a:rPr>
              <a:t>ère</a:t>
            </a:r>
            <a:r>
              <a:rPr lang="fr-FR" dirty="0"/>
              <a:t> équipe s’avance et lit</a:t>
            </a:r>
            <a:r>
              <a:rPr lang="fr-FR" baseline="0" dirty="0"/>
              <a:t>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en utilisant les fiches d’évaluation.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 1</a:t>
            </a:r>
            <a:r>
              <a:rPr lang="fr-FR" baseline="30000" dirty="0">
                <a:solidFill>
                  <a:srgbClr val="FF0000"/>
                </a:solidFill>
              </a:rPr>
              <a:t>er</a:t>
            </a:r>
            <a:r>
              <a:rPr lang="fr-FR" baseline="0" dirty="0">
                <a:solidFill>
                  <a:srgbClr val="FF0000"/>
                </a:solidFill>
              </a:rPr>
              <a:t> </a:t>
            </a:r>
            <a:r>
              <a:rPr lang="fr-FR" baseline="0" dirty="0"/>
              <a:t>élève de la </a:t>
            </a:r>
            <a:r>
              <a:rPr lang="fr-FR" baseline="0" dirty="0">
                <a:solidFill>
                  <a:srgbClr val="FF0000"/>
                </a:solidFill>
              </a:rPr>
              <a:t>2</a:t>
            </a:r>
            <a:r>
              <a:rPr lang="fr-FR" baseline="30000" dirty="0">
                <a:solidFill>
                  <a:srgbClr val="FF0000"/>
                </a:solidFill>
              </a:rPr>
              <a:t>ème</a:t>
            </a:r>
            <a:r>
              <a:rPr lang="fr-FR" baseline="0" dirty="0"/>
              <a:t> équipe s’avance et lit ce </a:t>
            </a:r>
            <a:r>
              <a:rPr lang="fr-FR" baseline="0" dirty="0" err="1"/>
              <a:t>virelangue</a:t>
            </a:r>
            <a:r>
              <a:rPr lang="fr-FR" baseline="0" dirty="0"/>
              <a:t> de façon intelligible.</a:t>
            </a:r>
            <a:br>
              <a:rPr lang="fr-FR" baseline="0" dirty="0"/>
            </a:br>
            <a:r>
              <a:rPr lang="fr-FR" baseline="0" dirty="0"/>
              <a:t>Les 2 membres du jury évaluent cet élève </a:t>
            </a:r>
            <a:r>
              <a:rPr lang="fr-FR" b="1" baseline="0" dirty="0"/>
              <a:t>et ainsi de suite</a:t>
            </a:r>
            <a:r>
              <a:rPr lang="fr-FR" baseline="0" dirty="0"/>
              <a:t>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/>
              <a:t>Les membres du jury communiquent les notes à la personne qui saisit les résultats sur un fichier Excel.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pP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25C6BC-6432-449C-85C2-FD3C13D86EDE}" type="slidenum">
              <a:rPr lang="fr-FR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153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18BCD3-3C4C-4DBA-BD2E-B85E48FFDBA5}" type="datetimeFigureOut">
              <a:rPr lang="fr-FR"/>
              <a:t>27/03/2024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18BCD3-3C4C-4DBA-BD2E-B85E48FFDBA5}" type="datetimeFigureOut">
              <a:rPr lang="fr-FR"/>
              <a:t>27/03/2024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18BCD3-3C4C-4DBA-BD2E-B85E48FFDBA5}" type="datetimeFigureOut">
              <a:rPr lang="fr-FR"/>
              <a:t>27/03/2024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18BCD3-3C4C-4DBA-BD2E-B85E48FFDBA5}" type="datetimeFigureOut">
              <a:rPr lang="fr-FR"/>
              <a:t>27/03/2024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18BCD3-3C4C-4DBA-BD2E-B85E48FFDBA5}" type="datetimeFigureOut">
              <a:rPr lang="fr-FR"/>
              <a:t>27/03/2024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18BCD3-3C4C-4DBA-BD2E-B85E48FFDBA5}" type="datetimeFigureOut">
              <a:rPr lang="fr-FR"/>
              <a:t>27/03/2024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6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18BCD3-3C4C-4DBA-BD2E-B85E48FFDBA5}" type="datetimeFigureOut">
              <a:rPr lang="fr-FR"/>
              <a:t>27/03/2024</a:t>
            </a:fld>
            <a:endParaRPr lang="fr-FR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18BCD3-3C4C-4DBA-BD2E-B85E48FFDBA5}" type="datetimeFigureOut">
              <a:rPr lang="fr-FR"/>
              <a:t>27/03/2024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18BCD3-3C4C-4DBA-BD2E-B85E48FFDBA5}" type="datetimeFigureOut">
              <a:rPr lang="fr-FR"/>
              <a:t>27/03/2024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18BCD3-3C4C-4DBA-BD2E-B85E48FFDBA5}" type="datetimeFigureOut">
              <a:rPr lang="fr-FR"/>
              <a:t>27/03/2024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A18BCD3-3C4C-4DBA-BD2E-B85E48FFDBA5}" type="datetimeFigureOut">
              <a:rPr lang="fr-FR"/>
              <a:t>27/03/2024</a:t>
            </a:fld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18BCD3-3C4C-4DBA-BD2E-B85E48FFDBA5}" type="datetimeFigureOut">
              <a:rPr lang="fr-FR"/>
              <a:t>27/03/2024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A91084-44B7-412A-A3D6-40EF964F97F6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gif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63.xml"/><Relationship Id="rId3" Type="http://schemas.openxmlformats.org/officeDocument/2006/relationships/image" Target="../media/image1.png"/><Relationship Id="rId7" Type="http://schemas.openxmlformats.org/officeDocument/2006/relationships/slide" Target="slide30.xml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64.xml"/><Relationship Id="rId5" Type="http://schemas.openxmlformats.org/officeDocument/2006/relationships/image" Target="../media/image4.png"/><Relationship Id="rId15" Type="http://schemas.openxmlformats.org/officeDocument/2006/relationships/slide" Target="slide65.xml"/><Relationship Id="rId10" Type="http://schemas.openxmlformats.org/officeDocument/2006/relationships/image" Target="../media/image6.png"/><Relationship Id="rId4" Type="http://schemas.openxmlformats.org/officeDocument/2006/relationships/slide" Target="slide42.xml"/><Relationship Id="rId9" Type="http://schemas.openxmlformats.org/officeDocument/2006/relationships/slide" Target="slide31.xml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9.png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9.png"/><Relationship Id="rId4" Type="http://schemas.openxmlformats.org/officeDocument/2006/relationships/image" Target="../media/image1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5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5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5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g"/><Relationship Id="rId4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g"/><Relationship Id="rId4" Type="http://schemas.openxmlformats.org/officeDocument/2006/relationships/image" Target="../media/image7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g"/><Relationship Id="rId4" Type="http://schemas.openxmlformats.org/officeDocument/2006/relationships/image" Target="../media/image7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eg"/><Relationship Id="rId4" Type="http://schemas.openxmlformats.org/officeDocument/2006/relationships/image" Target="../media/image8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jpeg"/><Relationship Id="rId4" Type="http://schemas.openxmlformats.org/officeDocument/2006/relationships/image" Target="../media/image8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eg"/><Relationship Id="rId4" Type="http://schemas.openxmlformats.org/officeDocument/2006/relationships/image" Target="../media/image8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09047" y="2390303"/>
            <a:ext cx="6371130" cy="1802893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Concours de virelangues</a:t>
            </a:r>
            <a:b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</a:br>
            <a: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 en langues étrangères</a:t>
            </a:r>
            <a:br>
              <a:rPr lang="fr-F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</a:br>
            <a:r>
              <a:rPr lang="fr-F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erlin Sans FB Demi" panose="020E0802020502020306" pitchFamily="34" charset="0"/>
                <a:cs typeface="Arial" panose="020B0604020202020204" pitchFamily="34" charset="0"/>
              </a:rPr>
              <a:t>Session 2024 – Manches 4-5-6</a:t>
            </a:r>
            <a:br>
              <a:rPr lang="fr-FR" sz="3600" b="1" dirty="0">
                <a:latin typeface="Berlin Sans FB Demi" panose="020E0802020502020306" pitchFamily="34" charset="0"/>
                <a:cs typeface="Arial" panose="020B0604020202020204" pitchFamily="34" charset="0"/>
              </a:rPr>
            </a:b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64359" y="4223095"/>
            <a:ext cx="4553278" cy="936404"/>
          </a:xfrm>
        </p:spPr>
        <p:txBody>
          <a:bodyPr anchor="ctr">
            <a:normAutofit/>
          </a:bodyPr>
          <a:lstStyle/>
          <a:p>
            <a:r>
              <a:rPr lang="fr-FR" sz="1600" dirty="0"/>
              <a:t>Organisé par les IA-IPR de LVE </a:t>
            </a:r>
            <a:br>
              <a:rPr lang="fr-FR" sz="1600" dirty="0"/>
            </a:br>
            <a:r>
              <a:rPr lang="fr-FR" sz="1600" dirty="0"/>
              <a:t>de l’académie d’Orléans-Tours</a:t>
            </a:r>
            <a:br>
              <a:rPr lang="fr-FR" sz="1600" dirty="0"/>
            </a:br>
            <a:r>
              <a:rPr lang="fr-FR" sz="1600" i="1" dirty="0"/>
              <a:t>sur une idée originale de Madame </a:t>
            </a:r>
            <a:r>
              <a:rPr lang="fr-FR" sz="1600" i="1" dirty="0" err="1"/>
              <a:t>Metivier-Liaigre</a:t>
            </a:r>
            <a:endParaRPr lang="fr-FR" sz="16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00" y="771750"/>
            <a:ext cx="411220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6179526" y="5335811"/>
            <a:ext cx="452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Diaporama de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virelangues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« élèves »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5" b="8415"/>
          <a:stretch/>
        </p:blipFill>
        <p:spPr>
          <a:xfrm>
            <a:off x="7004544" y="224360"/>
            <a:ext cx="2657812" cy="2160000"/>
          </a:xfrm>
          <a:prstGeom prst="rect">
            <a:avLst/>
          </a:prstGeom>
        </p:spPr>
      </p:pic>
      <p:grpSp>
        <p:nvGrpSpPr>
          <p:cNvPr id="9" name="Groupe 8"/>
          <p:cNvGrpSpPr>
            <a:grpSpLocks noChangeAspect="1"/>
          </p:cNvGrpSpPr>
          <p:nvPr/>
        </p:nvGrpSpPr>
        <p:grpSpPr>
          <a:xfrm>
            <a:off x="10455499" y="5144918"/>
            <a:ext cx="1512000" cy="1512000"/>
            <a:chOff x="5478272" y="3816927"/>
            <a:chExt cx="1260000" cy="126000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89" t="10575" r="33661" b="49072"/>
            <a:stretch/>
          </p:blipFill>
          <p:spPr>
            <a:xfrm>
              <a:off x="5478272" y="3816927"/>
              <a:ext cx="1260000" cy="1260000"/>
            </a:xfrm>
            <a:prstGeom prst="rect">
              <a:avLst/>
            </a:prstGeom>
          </p:spPr>
        </p:pic>
        <p:sp>
          <p:nvSpPr>
            <p:cNvPr id="6" name="ZoneTexte 5"/>
            <p:cNvSpPr txBox="1"/>
            <p:nvPr/>
          </p:nvSpPr>
          <p:spPr>
            <a:xfrm rot="21070011">
              <a:off x="5652597" y="4262345"/>
              <a:ext cx="9113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C00000"/>
                  </a:solidFill>
                </a:rPr>
                <a:t>Collège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4694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 descr="germany-652967_640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9" cy="8466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121B5CF-D08D-0502-6B28-04A3015E28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1916832"/>
            <a:ext cx="2838688" cy="188511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AA20443-6239-147E-4163-08962ADA48E5}"/>
              </a:ext>
            </a:extLst>
          </p:cNvPr>
          <p:cNvSpPr txBox="1"/>
          <p:nvPr/>
        </p:nvSpPr>
        <p:spPr>
          <a:xfrm>
            <a:off x="2711624" y="3789040"/>
            <a:ext cx="86409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Die Rinde der breitblättrigen Linde blättert leicht ab. Leicht blättert die Rinde der breitblättrigen Linde ab.</a:t>
            </a:r>
            <a:endParaRPr lang="fr-FR" sz="4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 descr="germany-652967_640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A3C9DC6-B62B-CC08-B17F-1EEAEBC1049D}"/>
              </a:ext>
            </a:extLst>
          </p:cNvPr>
          <p:cNvSpPr txBox="1"/>
          <p:nvPr/>
        </p:nvSpPr>
        <p:spPr>
          <a:xfrm>
            <a:off x="551384" y="2276872"/>
            <a:ext cx="9433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Echte Dichter dichten leichter bei Licht. Auch freche Fechter fechten mitternachts nicht.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9BF1C55-DCB7-961B-DECB-8DE497566E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88" y="3573016"/>
            <a:ext cx="3729751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 descr="germany-652967_640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21F02C2-B8E1-2361-2593-A8B83E81477A}"/>
              </a:ext>
            </a:extLst>
          </p:cNvPr>
          <p:cNvSpPr txBox="1"/>
          <p:nvPr/>
        </p:nvSpPr>
        <p:spPr>
          <a:xfrm>
            <a:off x="551384" y="2060848"/>
            <a:ext cx="885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Vier fünfmal vervierfacht macht mehr als fünf viermal verfünffacht</a:t>
            </a:r>
            <a:r>
              <a:rPr lang="de-DE" sz="4000" dirty="0">
                <a:latin typeface="Comic Sans MS" panose="030F0702030302020204" pitchFamily="66" charset="0"/>
                <a:ea typeface="Calibri" panose="020F0502020204030204" pitchFamily="34" charset="0"/>
              </a:rPr>
              <a:t>.</a:t>
            </a:r>
            <a:endParaRPr lang="fr-FR" sz="4000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8DF8C2B-6D14-CBA1-24EC-4B6258BE5B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3535483"/>
            <a:ext cx="2916019" cy="29160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" descr="UK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13782" y="508008"/>
            <a:ext cx="3295111" cy="5219985"/>
          </a:xfrm>
          <a:prstGeom prst="rect">
            <a:avLst/>
          </a:prstGeom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838200" y="1185333"/>
            <a:ext cx="10515600" cy="499163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4800" b="1" dirty="0"/>
              <a:t>   </a:t>
            </a:r>
          </a:p>
          <a:p>
            <a:pPr marL="0" indent="0" algn="ctr">
              <a:buNone/>
              <a:defRPr/>
            </a:pPr>
            <a:endParaRPr lang="fr-FR" sz="4800" b="1" dirty="0"/>
          </a:p>
          <a:p>
            <a:pPr marL="0" indent="0" algn="ctr">
              <a:buNone/>
              <a:defRPr/>
            </a:pPr>
            <a:r>
              <a:rPr lang="fr-FR" sz="4800" b="1" dirty="0"/>
              <a:t>ANGLAIS</a:t>
            </a:r>
          </a:p>
          <a:p>
            <a:pPr marL="0" indent="0">
              <a:buNone/>
              <a:defRPr/>
            </a:pPr>
            <a:endParaRPr lang="fr-FR" sz="4800" b="1" dirty="0"/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4" descr="UK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5D5D64E-6779-D037-FBAA-29A60D7B1DAD}"/>
              </a:ext>
            </a:extLst>
          </p:cNvPr>
          <p:cNvSpPr txBox="1"/>
          <p:nvPr/>
        </p:nvSpPr>
        <p:spPr>
          <a:xfrm>
            <a:off x="911424" y="1988840"/>
            <a:ext cx="10895409" cy="2819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4800" dirty="0">
                <a:latin typeface="Franklin Gothic Heavy" panose="020B0903020102020204" pitchFamily="34" charset="0"/>
              </a:rPr>
              <a:t>Wayne </a:t>
            </a:r>
            <a:r>
              <a:rPr lang="fr-FR" sz="4800" dirty="0" err="1">
                <a:latin typeface="Franklin Gothic Heavy" panose="020B0903020102020204" pitchFamily="34" charset="0"/>
              </a:rPr>
              <a:t>went</a:t>
            </a:r>
            <a:r>
              <a:rPr lang="fr-FR" sz="4800" dirty="0">
                <a:latin typeface="Franklin Gothic Heavy" panose="020B0903020102020204" pitchFamily="34" charset="0"/>
              </a:rPr>
              <a:t> to Wales to </a:t>
            </a:r>
            <a:r>
              <a:rPr lang="fr-FR" sz="4800" dirty="0" err="1">
                <a:latin typeface="Franklin Gothic Heavy" panose="020B0903020102020204" pitchFamily="34" charset="0"/>
              </a:rPr>
              <a:t>watch</a:t>
            </a:r>
            <a:r>
              <a:rPr lang="fr-FR" sz="4800" dirty="0">
                <a:latin typeface="Franklin Gothic Heavy" panose="020B0903020102020204" pitchFamily="34" charset="0"/>
              </a:rPr>
              <a:t> </a:t>
            </a:r>
            <a:r>
              <a:rPr lang="fr-FR" sz="4800" dirty="0" err="1">
                <a:latin typeface="Franklin Gothic Heavy" panose="020B0903020102020204" pitchFamily="34" charset="0"/>
              </a:rPr>
              <a:t>walruses</a:t>
            </a:r>
            <a:r>
              <a:rPr lang="fr-FR" sz="4800" dirty="0">
                <a:latin typeface="Franklin Gothic Heavy" panose="020B0903020102020204" pitchFamily="34" charset="0"/>
              </a:rPr>
              <a:t>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6CE39C8-976B-4A78-81E5-56A5F5480A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2144" y="3398456"/>
            <a:ext cx="3706738" cy="30889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4" descr="UK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5D5D64E-6779-D037-FBAA-29A60D7B1DAD}"/>
              </a:ext>
            </a:extLst>
          </p:cNvPr>
          <p:cNvSpPr txBox="1"/>
          <p:nvPr/>
        </p:nvSpPr>
        <p:spPr>
          <a:xfrm>
            <a:off x="160969" y="1844824"/>
            <a:ext cx="11575988" cy="394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4400" dirty="0">
                <a:latin typeface="Franklin Gothic Heavy" panose="020B0903020102020204" pitchFamily="34" charset="0"/>
              </a:rPr>
              <a:t>How </a:t>
            </a:r>
            <a:r>
              <a:rPr lang="fr-FR" sz="4400" dirty="0" err="1">
                <a:latin typeface="Franklin Gothic Heavy" panose="020B0903020102020204" pitchFamily="34" charset="0"/>
              </a:rPr>
              <a:t>much</a:t>
            </a:r>
            <a:r>
              <a:rPr lang="fr-FR" sz="4400" dirty="0">
                <a:latin typeface="Franklin Gothic Heavy" panose="020B0903020102020204" pitchFamily="34" charset="0"/>
              </a:rPr>
              <a:t> </a:t>
            </a:r>
            <a:r>
              <a:rPr lang="fr-FR" sz="4400" dirty="0" err="1">
                <a:latin typeface="Franklin Gothic Heavy" panose="020B0903020102020204" pitchFamily="34" charset="0"/>
              </a:rPr>
              <a:t>wood</a:t>
            </a:r>
            <a:r>
              <a:rPr lang="fr-FR" sz="4400" dirty="0">
                <a:latin typeface="Franklin Gothic Heavy" panose="020B0903020102020204" pitchFamily="34" charset="0"/>
              </a:rPr>
              <a:t> </a:t>
            </a:r>
            <a:r>
              <a:rPr lang="fr-FR" sz="4400" dirty="0" err="1">
                <a:latin typeface="Franklin Gothic Heavy" panose="020B0903020102020204" pitchFamily="34" charset="0"/>
              </a:rPr>
              <a:t>would</a:t>
            </a:r>
            <a:r>
              <a:rPr lang="fr-FR" sz="4400" dirty="0">
                <a:latin typeface="Franklin Gothic Heavy" panose="020B0903020102020204" pitchFamily="34" charset="0"/>
              </a:rPr>
              <a:t> a woodchuck </a:t>
            </a:r>
            <a:r>
              <a:rPr lang="fr-FR" sz="4400" dirty="0" err="1">
                <a:latin typeface="Franklin Gothic Heavy" panose="020B0903020102020204" pitchFamily="34" charset="0"/>
              </a:rPr>
              <a:t>chuck</a:t>
            </a:r>
            <a:endParaRPr lang="fr-FR" sz="4400" dirty="0">
              <a:latin typeface="Franklin Gothic Heavy" panose="020B0903020102020204" pitchFamily="34" charset="0"/>
            </a:endParaRPr>
          </a:p>
          <a:p>
            <a:pPr>
              <a:lnSpc>
                <a:spcPct val="200000"/>
              </a:lnSpc>
            </a:pPr>
            <a:r>
              <a:rPr lang="fr-FR" sz="4400" dirty="0">
                <a:latin typeface="Franklin Gothic Heavy" panose="020B0903020102020204" pitchFamily="34" charset="0"/>
              </a:rPr>
              <a:t> if a woodchuck </a:t>
            </a:r>
            <a:br>
              <a:rPr lang="fr-FR" sz="4400" dirty="0">
                <a:latin typeface="Franklin Gothic Heavy" panose="020B0903020102020204" pitchFamily="34" charset="0"/>
              </a:rPr>
            </a:br>
            <a:r>
              <a:rPr lang="fr-FR" sz="4400" dirty="0" err="1">
                <a:latin typeface="Franklin Gothic Heavy" panose="020B0903020102020204" pitchFamily="34" charset="0"/>
              </a:rPr>
              <a:t>could</a:t>
            </a:r>
            <a:r>
              <a:rPr lang="fr-FR" sz="4400" dirty="0">
                <a:latin typeface="Franklin Gothic Heavy" panose="020B0903020102020204" pitchFamily="34" charset="0"/>
              </a:rPr>
              <a:t> </a:t>
            </a:r>
            <a:r>
              <a:rPr lang="fr-FR" sz="4400" dirty="0" err="1">
                <a:latin typeface="Franklin Gothic Heavy" panose="020B0903020102020204" pitchFamily="34" charset="0"/>
              </a:rPr>
              <a:t>chuck</a:t>
            </a:r>
            <a:r>
              <a:rPr lang="fr-FR" sz="4400" dirty="0">
                <a:latin typeface="Franklin Gothic Heavy" panose="020B0903020102020204" pitchFamily="34" charset="0"/>
              </a:rPr>
              <a:t> </a:t>
            </a:r>
            <a:r>
              <a:rPr lang="fr-FR" sz="4400" dirty="0" err="1">
                <a:latin typeface="Franklin Gothic Heavy" panose="020B0903020102020204" pitchFamily="34" charset="0"/>
              </a:rPr>
              <a:t>wood</a:t>
            </a:r>
            <a:r>
              <a:rPr lang="fr-FR" sz="4400" dirty="0">
                <a:latin typeface="Franklin Gothic Heavy" panose="020B0903020102020204" pitchFamily="34" charset="0"/>
              </a:rPr>
              <a:t>?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3710297-C018-5EF5-53DC-AAF2397F3D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530"/>
          <a:stretch/>
        </p:blipFill>
        <p:spPr>
          <a:xfrm>
            <a:off x="6816080" y="3429000"/>
            <a:ext cx="3328350" cy="285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4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  <a:endParaRPr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4" descr="UK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7" name="ZoneTexte 2"/>
          <p:cNvSpPr>
            <a:spLocks/>
          </p:cNvSpPr>
          <p:nvPr/>
        </p:nvSpPr>
        <p:spPr bwMode="auto">
          <a:xfrm>
            <a:off x="812800" y="2159000"/>
            <a:ext cx="966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76F8C01-9A73-4F10-3F7B-A9D8B3FA641A}"/>
              </a:ext>
            </a:extLst>
          </p:cNvPr>
          <p:cNvSpPr txBox="1"/>
          <p:nvPr/>
        </p:nvSpPr>
        <p:spPr bwMode="auto">
          <a:xfrm>
            <a:off x="911424" y="1988840"/>
            <a:ext cx="10895409" cy="2819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4800" dirty="0" err="1">
                <a:latin typeface="Franklin Gothic Heavy" panose="020B0903020102020204" pitchFamily="34" charset="0"/>
              </a:rPr>
              <a:t>She</a:t>
            </a:r>
            <a:r>
              <a:rPr lang="fr-FR" sz="4800" dirty="0">
                <a:latin typeface="Franklin Gothic Heavy" panose="020B0903020102020204" pitchFamily="34" charset="0"/>
              </a:rPr>
              <a:t> </a:t>
            </a:r>
            <a:r>
              <a:rPr lang="fr-FR" sz="4800" dirty="0" err="1">
                <a:latin typeface="Franklin Gothic Heavy" panose="020B0903020102020204" pitchFamily="34" charset="0"/>
              </a:rPr>
              <a:t>sells</a:t>
            </a:r>
            <a:r>
              <a:rPr lang="fr-FR" sz="4800" dirty="0">
                <a:latin typeface="Franklin Gothic Heavy" panose="020B0903020102020204" pitchFamily="34" charset="0"/>
              </a:rPr>
              <a:t> cheap </a:t>
            </a:r>
            <a:r>
              <a:rPr lang="fr-FR" sz="4800" dirty="0" err="1">
                <a:latin typeface="Franklin Gothic Heavy" panose="020B0903020102020204" pitchFamily="34" charset="0"/>
              </a:rPr>
              <a:t>shoes</a:t>
            </a:r>
            <a:r>
              <a:rPr lang="fr-FR" sz="4800" dirty="0">
                <a:latin typeface="Franklin Gothic Heavy" panose="020B0903020102020204" pitchFamily="34" charset="0"/>
              </a:rPr>
              <a:t>, short </a:t>
            </a:r>
            <a:r>
              <a:rPr lang="fr-FR" sz="4800" dirty="0" err="1">
                <a:latin typeface="Franklin Gothic Heavy" panose="020B0903020102020204" pitchFamily="34" charset="0"/>
              </a:rPr>
              <a:t>shirts</a:t>
            </a:r>
            <a:r>
              <a:rPr lang="fr-FR" sz="4800" dirty="0">
                <a:latin typeface="Franklin Gothic Heavy" panose="020B0903020102020204" pitchFamily="34" charset="0"/>
              </a:rPr>
              <a:t> and chic </a:t>
            </a:r>
            <a:r>
              <a:rPr lang="fr-FR" sz="4800" dirty="0" err="1">
                <a:latin typeface="Franklin Gothic Heavy" panose="020B0903020102020204" pitchFamily="34" charset="0"/>
              </a:rPr>
              <a:t>socks</a:t>
            </a:r>
            <a:r>
              <a:rPr lang="fr-FR" sz="4800" dirty="0">
                <a:latin typeface="Franklin Gothic Heavy" panose="020B0903020102020204" pitchFamily="34" charset="0"/>
              </a:rPr>
              <a:t>.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53B808E-275E-1F56-A57F-12D4B5D4DC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18" b="6387"/>
          <a:stretch/>
        </p:blipFill>
        <p:spPr>
          <a:xfrm>
            <a:off x="7680176" y="3573016"/>
            <a:ext cx="3457812" cy="259334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4" descr="UK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83A2E42-4F7D-76C6-7070-6699819B364F}"/>
              </a:ext>
            </a:extLst>
          </p:cNvPr>
          <p:cNvSpPr txBox="1"/>
          <p:nvPr/>
        </p:nvSpPr>
        <p:spPr bwMode="auto">
          <a:xfrm>
            <a:off x="911424" y="1437006"/>
            <a:ext cx="10895409" cy="4296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4800" dirty="0">
                <a:latin typeface="Franklin Gothic Heavy" panose="020B0903020102020204" pitchFamily="34" charset="0"/>
              </a:rPr>
              <a:t>The </a:t>
            </a:r>
            <a:r>
              <a:rPr lang="fr-FR" sz="4800" dirty="0" err="1">
                <a:latin typeface="Franklin Gothic Heavy" panose="020B0903020102020204" pitchFamily="34" charset="0"/>
              </a:rPr>
              <a:t>thirty-three</a:t>
            </a:r>
            <a:r>
              <a:rPr lang="fr-FR" sz="4800" dirty="0">
                <a:latin typeface="Franklin Gothic Heavy" panose="020B0903020102020204" pitchFamily="34" charset="0"/>
              </a:rPr>
              <a:t> </a:t>
            </a:r>
            <a:r>
              <a:rPr lang="fr-FR" sz="4800" dirty="0" err="1">
                <a:latin typeface="Franklin Gothic Heavy" panose="020B0903020102020204" pitchFamily="34" charset="0"/>
              </a:rPr>
              <a:t>thieves</a:t>
            </a:r>
            <a:r>
              <a:rPr lang="fr-FR" sz="4800" dirty="0">
                <a:latin typeface="Franklin Gothic Heavy" panose="020B0903020102020204" pitchFamily="34" charset="0"/>
              </a:rPr>
              <a:t> </a:t>
            </a:r>
            <a:r>
              <a:rPr lang="fr-FR" sz="4800" dirty="0" err="1">
                <a:latin typeface="Franklin Gothic Heavy" panose="020B0903020102020204" pitchFamily="34" charset="0"/>
              </a:rPr>
              <a:t>thought</a:t>
            </a:r>
            <a:r>
              <a:rPr lang="fr-FR" sz="4800" dirty="0">
                <a:latin typeface="Franklin Gothic Heavy" panose="020B0903020102020204" pitchFamily="34" charset="0"/>
              </a:rPr>
              <a:t> </a:t>
            </a:r>
            <a:r>
              <a:rPr lang="fr-FR" sz="4800" dirty="0" err="1">
                <a:latin typeface="Franklin Gothic Heavy" panose="020B0903020102020204" pitchFamily="34" charset="0"/>
              </a:rPr>
              <a:t>that</a:t>
            </a:r>
            <a:r>
              <a:rPr lang="fr-FR" sz="4800" dirty="0">
                <a:latin typeface="Franklin Gothic Heavy" panose="020B0903020102020204" pitchFamily="34" charset="0"/>
              </a:rPr>
              <a:t> </a:t>
            </a:r>
            <a:r>
              <a:rPr lang="fr-FR" sz="4800" dirty="0" err="1">
                <a:latin typeface="Franklin Gothic Heavy" panose="020B0903020102020204" pitchFamily="34" charset="0"/>
              </a:rPr>
              <a:t>they</a:t>
            </a:r>
            <a:r>
              <a:rPr lang="fr-FR" sz="4800" dirty="0">
                <a:latin typeface="Franklin Gothic Heavy" panose="020B0903020102020204" pitchFamily="34" charset="0"/>
              </a:rPr>
              <a:t> </a:t>
            </a:r>
            <a:r>
              <a:rPr lang="fr-FR" sz="4800" dirty="0" err="1">
                <a:latin typeface="Franklin Gothic Heavy" panose="020B0903020102020204" pitchFamily="34" charset="0"/>
              </a:rPr>
              <a:t>thrilled</a:t>
            </a:r>
            <a:r>
              <a:rPr lang="fr-FR" sz="4800" dirty="0">
                <a:latin typeface="Franklin Gothic Heavy" panose="020B0903020102020204" pitchFamily="34" charset="0"/>
              </a:rPr>
              <a:t> the </a:t>
            </a:r>
            <a:r>
              <a:rPr lang="fr-FR" sz="4800" dirty="0" err="1">
                <a:latin typeface="Franklin Gothic Heavy" panose="020B0903020102020204" pitchFamily="34" charset="0"/>
              </a:rPr>
              <a:t>throne</a:t>
            </a:r>
            <a:r>
              <a:rPr lang="fr-FR" sz="4800" dirty="0">
                <a:latin typeface="Franklin Gothic Heavy" panose="020B0903020102020204" pitchFamily="34" charset="0"/>
              </a:rPr>
              <a:t> </a:t>
            </a:r>
            <a:r>
              <a:rPr lang="fr-FR" sz="4800" dirty="0" err="1">
                <a:latin typeface="Franklin Gothic Heavy" panose="020B0903020102020204" pitchFamily="34" charset="0"/>
              </a:rPr>
              <a:t>throughout</a:t>
            </a:r>
            <a:r>
              <a:rPr lang="fr-FR" sz="4800" dirty="0">
                <a:latin typeface="Franklin Gothic Heavy" panose="020B0903020102020204" pitchFamily="34" charset="0"/>
              </a:rPr>
              <a:t> Thursday.</a:t>
            </a:r>
          </a:p>
        </p:txBody>
      </p:sp>
      <p:pic>
        <p:nvPicPr>
          <p:cNvPr id="1026" name="Picture 2" descr="Thieves Images - Free Download on Freepik">
            <a:extLst>
              <a:ext uri="{FF2B5EF4-FFF2-40B4-BE49-F238E27FC236}">
                <a16:creationId xmlns:a16="http://schemas.microsoft.com/office/drawing/2014/main" id="{8EB6F434-A90F-BED0-F68C-A89D6AC40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833" y="4306569"/>
            <a:ext cx="3429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  <a:endParaRPr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4" descr="UK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E9B33B8-E63C-A2A1-6229-0C0118C2B357}"/>
              </a:ext>
            </a:extLst>
          </p:cNvPr>
          <p:cNvSpPr txBox="1"/>
          <p:nvPr/>
        </p:nvSpPr>
        <p:spPr bwMode="auto">
          <a:xfrm>
            <a:off x="335360" y="1664759"/>
            <a:ext cx="11471473" cy="3880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3200" dirty="0">
                <a:latin typeface="Franklin Gothic Heavy" panose="020B0903020102020204" pitchFamily="34" charset="0"/>
              </a:rPr>
              <a:t>Peter Piper </a:t>
            </a:r>
            <a:r>
              <a:rPr lang="fr-FR" sz="3200" dirty="0" err="1">
                <a:latin typeface="Franklin Gothic Heavy" panose="020B0903020102020204" pitchFamily="34" charset="0"/>
              </a:rPr>
              <a:t>picked</a:t>
            </a:r>
            <a:r>
              <a:rPr lang="fr-FR" sz="3200" dirty="0">
                <a:latin typeface="Franklin Gothic Heavy" panose="020B0903020102020204" pitchFamily="34" charset="0"/>
              </a:rPr>
              <a:t> a peck of </a:t>
            </a:r>
            <a:r>
              <a:rPr lang="fr-FR" sz="3200" dirty="0" err="1">
                <a:latin typeface="Franklin Gothic Heavy" panose="020B0903020102020204" pitchFamily="34" charset="0"/>
              </a:rPr>
              <a:t>pickled</a:t>
            </a:r>
            <a:r>
              <a:rPr lang="fr-FR" sz="3200" dirty="0">
                <a:latin typeface="Franklin Gothic Heavy" panose="020B0903020102020204" pitchFamily="34" charset="0"/>
              </a:rPr>
              <a:t> </a:t>
            </a:r>
            <a:r>
              <a:rPr lang="fr-FR" sz="3200" dirty="0" err="1">
                <a:latin typeface="Franklin Gothic Heavy" panose="020B0903020102020204" pitchFamily="34" charset="0"/>
              </a:rPr>
              <a:t>peppers</a:t>
            </a:r>
            <a:r>
              <a:rPr lang="fr-FR" sz="3200" dirty="0">
                <a:latin typeface="Franklin Gothic Heavy" panose="020B0903020102020204" pitchFamily="34" charset="0"/>
              </a:rPr>
              <a:t>. A peck of </a:t>
            </a:r>
            <a:r>
              <a:rPr lang="fr-FR" sz="3200" dirty="0" err="1">
                <a:latin typeface="Franklin Gothic Heavy" panose="020B0903020102020204" pitchFamily="34" charset="0"/>
              </a:rPr>
              <a:t>pickled</a:t>
            </a:r>
            <a:r>
              <a:rPr lang="fr-FR" sz="3200" dirty="0">
                <a:latin typeface="Franklin Gothic Heavy" panose="020B0903020102020204" pitchFamily="34" charset="0"/>
              </a:rPr>
              <a:t> </a:t>
            </a:r>
            <a:r>
              <a:rPr lang="fr-FR" sz="3200" dirty="0" err="1">
                <a:latin typeface="Franklin Gothic Heavy" panose="020B0903020102020204" pitchFamily="34" charset="0"/>
              </a:rPr>
              <a:t>peppers</a:t>
            </a:r>
            <a:r>
              <a:rPr lang="fr-FR" sz="3200" dirty="0">
                <a:latin typeface="Franklin Gothic Heavy" panose="020B0903020102020204" pitchFamily="34" charset="0"/>
              </a:rPr>
              <a:t> Peter Piper </a:t>
            </a:r>
            <a:r>
              <a:rPr lang="fr-FR" sz="3200" dirty="0" err="1">
                <a:latin typeface="Franklin Gothic Heavy" panose="020B0903020102020204" pitchFamily="34" charset="0"/>
              </a:rPr>
              <a:t>picked</a:t>
            </a:r>
            <a:r>
              <a:rPr lang="fr-FR" sz="3200" dirty="0">
                <a:latin typeface="Franklin Gothic Heavy" panose="020B0903020102020204" pitchFamily="34" charset="0"/>
              </a:rPr>
              <a:t>. If Peter Piper </a:t>
            </a:r>
            <a:r>
              <a:rPr lang="fr-FR" sz="3200" dirty="0" err="1">
                <a:latin typeface="Franklin Gothic Heavy" panose="020B0903020102020204" pitchFamily="34" charset="0"/>
              </a:rPr>
              <a:t>picked</a:t>
            </a:r>
            <a:r>
              <a:rPr lang="fr-FR" sz="3200" dirty="0">
                <a:latin typeface="Franklin Gothic Heavy" panose="020B0903020102020204" pitchFamily="34" charset="0"/>
              </a:rPr>
              <a:t> a peck of </a:t>
            </a:r>
            <a:r>
              <a:rPr lang="fr-FR" sz="3200" dirty="0" err="1">
                <a:latin typeface="Franklin Gothic Heavy" panose="020B0903020102020204" pitchFamily="34" charset="0"/>
              </a:rPr>
              <a:t>pickled</a:t>
            </a:r>
            <a:r>
              <a:rPr lang="fr-FR" sz="3200" dirty="0">
                <a:latin typeface="Franklin Gothic Heavy" panose="020B0903020102020204" pitchFamily="34" charset="0"/>
              </a:rPr>
              <a:t> </a:t>
            </a:r>
            <a:r>
              <a:rPr lang="fr-FR" sz="3200" dirty="0" err="1">
                <a:latin typeface="Franklin Gothic Heavy" panose="020B0903020102020204" pitchFamily="34" charset="0"/>
              </a:rPr>
              <a:t>peppers</a:t>
            </a:r>
            <a:r>
              <a:rPr lang="fr-FR" sz="3200" dirty="0">
                <a:latin typeface="Franklin Gothic Heavy" panose="020B0903020102020204" pitchFamily="34" charset="0"/>
              </a:rPr>
              <a:t>, </a:t>
            </a:r>
            <a:r>
              <a:rPr lang="fr-FR" sz="3200" dirty="0" err="1">
                <a:latin typeface="Franklin Gothic Heavy" panose="020B0903020102020204" pitchFamily="34" charset="0"/>
              </a:rPr>
              <a:t>where’s</a:t>
            </a:r>
            <a:r>
              <a:rPr lang="fr-FR" sz="3200" dirty="0">
                <a:latin typeface="Franklin Gothic Heavy" panose="020B0903020102020204" pitchFamily="34" charset="0"/>
              </a:rPr>
              <a:t> the peck of </a:t>
            </a:r>
            <a:r>
              <a:rPr lang="fr-FR" sz="3200" dirty="0" err="1">
                <a:latin typeface="Franklin Gothic Heavy" panose="020B0903020102020204" pitchFamily="34" charset="0"/>
              </a:rPr>
              <a:t>pickled</a:t>
            </a:r>
            <a:r>
              <a:rPr lang="fr-FR" sz="3200" dirty="0">
                <a:latin typeface="Franklin Gothic Heavy" panose="020B0903020102020204" pitchFamily="34" charset="0"/>
              </a:rPr>
              <a:t> </a:t>
            </a:r>
            <a:r>
              <a:rPr lang="fr-FR" sz="3200" dirty="0" err="1">
                <a:latin typeface="Franklin Gothic Heavy" panose="020B0903020102020204" pitchFamily="34" charset="0"/>
              </a:rPr>
              <a:t>peppers</a:t>
            </a:r>
            <a:r>
              <a:rPr lang="fr-FR" sz="3200" dirty="0">
                <a:latin typeface="Franklin Gothic Heavy" panose="020B0903020102020204" pitchFamily="34" charset="0"/>
              </a:rPr>
              <a:t> Peter Piper </a:t>
            </a:r>
            <a:r>
              <a:rPr lang="fr-FR" sz="3200" dirty="0" err="1">
                <a:latin typeface="Franklin Gothic Heavy" panose="020B0903020102020204" pitchFamily="34" charset="0"/>
              </a:rPr>
              <a:t>picked</a:t>
            </a:r>
            <a:r>
              <a:rPr lang="fr-FR" sz="3200" dirty="0">
                <a:latin typeface="Franklin Gothic Heavy" panose="020B0903020102020204" pitchFamily="34" charset="0"/>
              </a:rPr>
              <a:t>?</a:t>
            </a:r>
          </a:p>
        </p:txBody>
      </p:sp>
      <p:pic>
        <p:nvPicPr>
          <p:cNvPr id="2052" name="Picture 4" descr="Tongue Twisters for Kids">
            <a:extLst>
              <a:ext uri="{FF2B5EF4-FFF2-40B4-BE49-F238E27FC236}">
                <a16:creationId xmlns:a16="http://schemas.microsoft.com/office/drawing/2014/main" id="{3E61D433-2A25-A54F-362D-8532D2710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9"/>
          <a:stretch/>
        </p:blipFill>
        <p:spPr bwMode="auto">
          <a:xfrm>
            <a:off x="8949333" y="4526495"/>
            <a:ext cx="2857500" cy="222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4" descr="UK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4C77492-78A6-1D51-EBD1-CB6B16C6F5AA}"/>
              </a:ext>
            </a:extLst>
          </p:cNvPr>
          <p:cNvSpPr txBox="1"/>
          <p:nvPr/>
        </p:nvSpPr>
        <p:spPr bwMode="auto">
          <a:xfrm>
            <a:off x="160968" y="1844824"/>
            <a:ext cx="11645865" cy="259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4400" dirty="0">
                <a:latin typeface="Franklin Gothic Heavy" panose="020B0903020102020204" pitchFamily="34" charset="0"/>
              </a:rPr>
              <a:t>If </a:t>
            </a:r>
            <a:r>
              <a:rPr lang="fr-FR" sz="4400" dirty="0" err="1">
                <a:latin typeface="Franklin Gothic Heavy" panose="020B0903020102020204" pitchFamily="34" charset="0"/>
              </a:rPr>
              <a:t>you</a:t>
            </a:r>
            <a:r>
              <a:rPr lang="fr-FR" sz="4400" dirty="0">
                <a:latin typeface="Franklin Gothic Heavy" panose="020B0903020102020204" pitchFamily="34" charset="0"/>
              </a:rPr>
              <a:t> notice </a:t>
            </a:r>
            <a:r>
              <a:rPr lang="fr-FR" sz="4400" dirty="0" err="1">
                <a:latin typeface="Franklin Gothic Heavy" panose="020B0903020102020204" pitchFamily="34" charset="0"/>
              </a:rPr>
              <a:t>this</a:t>
            </a:r>
            <a:r>
              <a:rPr lang="fr-FR" sz="4400" dirty="0">
                <a:latin typeface="Franklin Gothic Heavy" panose="020B0903020102020204" pitchFamily="34" charset="0"/>
              </a:rPr>
              <a:t> notice, </a:t>
            </a:r>
            <a:r>
              <a:rPr lang="fr-FR" sz="4400" dirty="0" err="1">
                <a:latin typeface="Franklin Gothic Heavy" panose="020B0903020102020204" pitchFamily="34" charset="0"/>
              </a:rPr>
              <a:t>you</a:t>
            </a:r>
            <a:r>
              <a:rPr lang="fr-FR" sz="4400" dirty="0">
                <a:latin typeface="Franklin Gothic Heavy" panose="020B0903020102020204" pitchFamily="34" charset="0"/>
              </a:rPr>
              <a:t> </a:t>
            </a:r>
            <a:r>
              <a:rPr lang="fr-FR" sz="4400" dirty="0" err="1">
                <a:latin typeface="Franklin Gothic Heavy" panose="020B0903020102020204" pitchFamily="34" charset="0"/>
              </a:rPr>
              <a:t>will</a:t>
            </a:r>
            <a:r>
              <a:rPr lang="fr-FR" sz="4400" dirty="0">
                <a:latin typeface="Franklin Gothic Heavy" panose="020B0903020102020204" pitchFamily="34" charset="0"/>
              </a:rPr>
              <a:t> notice </a:t>
            </a:r>
            <a:r>
              <a:rPr lang="fr-FR" sz="4400" dirty="0" err="1">
                <a:latin typeface="Franklin Gothic Heavy" panose="020B0903020102020204" pitchFamily="34" charset="0"/>
              </a:rPr>
              <a:t>that</a:t>
            </a:r>
            <a:r>
              <a:rPr lang="fr-FR" sz="4400" dirty="0">
                <a:latin typeface="Franklin Gothic Heavy" panose="020B0903020102020204" pitchFamily="34" charset="0"/>
              </a:rPr>
              <a:t> </a:t>
            </a:r>
            <a:r>
              <a:rPr lang="fr-FR" sz="4400" dirty="0" err="1">
                <a:latin typeface="Franklin Gothic Heavy" panose="020B0903020102020204" pitchFamily="34" charset="0"/>
              </a:rPr>
              <a:t>this</a:t>
            </a:r>
            <a:r>
              <a:rPr lang="fr-FR" sz="4400" dirty="0">
                <a:latin typeface="Franklin Gothic Heavy" panose="020B0903020102020204" pitchFamily="34" charset="0"/>
              </a:rPr>
              <a:t> notice </a:t>
            </a:r>
            <a:r>
              <a:rPr lang="fr-FR" sz="4400" dirty="0" err="1">
                <a:latin typeface="Franklin Gothic Heavy" panose="020B0903020102020204" pitchFamily="34" charset="0"/>
              </a:rPr>
              <a:t>is</a:t>
            </a:r>
            <a:r>
              <a:rPr lang="fr-FR" sz="4400" dirty="0">
                <a:latin typeface="Franklin Gothic Heavy" panose="020B0903020102020204" pitchFamily="34" charset="0"/>
              </a:rPr>
              <a:t> not </a:t>
            </a:r>
            <a:r>
              <a:rPr lang="fr-FR" sz="4400" dirty="0" err="1">
                <a:latin typeface="Franklin Gothic Heavy" panose="020B0903020102020204" pitchFamily="34" charset="0"/>
              </a:rPr>
              <a:t>worth</a:t>
            </a:r>
            <a:r>
              <a:rPr lang="fr-FR" sz="4400" dirty="0">
                <a:latin typeface="Franklin Gothic Heavy" panose="020B0903020102020204" pitchFamily="34" charset="0"/>
              </a:rPr>
              <a:t> </a:t>
            </a:r>
            <a:r>
              <a:rPr lang="fr-FR" sz="4400" dirty="0" err="1">
                <a:latin typeface="Franklin Gothic Heavy" panose="020B0903020102020204" pitchFamily="34" charset="0"/>
              </a:rPr>
              <a:t>noticing</a:t>
            </a:r>
            <a:r>
              <a:rPr lang="fr-FR" sz="4400" dirty="0">
                <a:latin typeface="Franklin Gothic Heavy" panose="020B090302010202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à coins arrondis 30"/>
          <p:cNvSpPr/>
          <p:nvPr/>
        </p:nvSpPr>
        <p:spPr>
          <a:xfrm>
            <a:off x="8838899" y="606062"/>
            <a:ext cx="3060000" cy="82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74" y="641707"/>
            <a:ext cx="4112200" cy="50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e 4"/>
          <p:cNvGrpSpPr/>
          <p:nvPr/>
        </p:nvGrpSpPr>
        <p:grpSpPr>
          <a:xfrm>
            <a:off x="8938801" y="660062"/>
            <a:ext cx="2960098" cy="720000"/>
            <a:chOff x="5770034" y="2827868"/>
            <a:chExt cx="2960098" cy="720000"/>
          </a:xfrm>
        </p:grpSpPr>
        <p:pic>
          <p:nvPicPr>
            <p:cNvPr id="12" name="Image 11" descr="espagnol.png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0034" y="2827868"/>
              <a:ext cx="454500" cy="720000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6570133" y="2827868"/>
              <a:ext cx="2159999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6" action="ppaction://hlinksldjump"/>
                </a:rPr>
                <a:t>ESPAGNOL</a:t>
              </a:r>
              <a:endParaRPr lang="fr-FR" sz="3200" dirty="0"/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8809469" y="2243091"/>
            <a:ext cx="3089430" cy="828000"/>
            <a:chOff x="8737471" y="2177328"/>
            <a:chExt cx="3089430" cy="828000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8737471" y="2177328"/>
              <a:ext cx="3060000" cy="828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Image 12" descr="italien.png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802" y="2264427"/>
              <a:ext cx="454500" cy="720000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9666901" y="2231328"/>
              <a:ext cx="2160000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7" action="ppaction://hlinksldjump"/>
                </a:rPr>
                <a:t>ITALIEN</a:t>
              </a:r>
              <a:endParaRPr lang="fr-FR" sz="3200" dirty="0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8838899" y="3880120"/>
            <a:ext cx="3060000" cy="828000"/>
            <a:chOff x="8838899" y="3803278"/>
            <a:chExt cx="3060000" cy="828000"/>
          </a:xfrm>
        </p:grpSpPr>
        <p:sp>
          <p:nvSpPr>
            <p:cNvPr id="37" name="Rectangle à coins arrondis 36"/>
            <p:cNvSpPr/>
            <p:nvPr/>
          </p:nvSpPr>
          <p:spPr>
            <a:xfrm>
              <a:off x="8838899" y="3803278"/>
              <a:ext cx="3060000" cy="828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Image 13" descr="portugal.png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801" y="3860296"/>
              <a:ext cx="454500" cy="720000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9666901" y="3860296"/>
              <a:ext cx="2160000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9" action="ppaction://hlinksldjump"/>
                </a:rPr>
                <a:t>PORTUGAIS</a:t>
              </a:r>
              <a:endParaRPr lang="fr-FR" sz="3200" dirty="0"/>
            </a:p>
          </p:txBody>
        </p:sp>
      </p:grpSp>
      <p:sp>
        <p:nvSpPr>
          <p:cNvPr id="35" name="Rectangle à coins arrondis 34"/>
          <p:cNvSpPr/>
          <p:nvPr/>
        </p:nvSpPr>
        <p:spPr>
          <a:xfrm>
            <a:off x="4806922" y="588062"/>
            <a:ext cx="2988000" cy="82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4806922" y="2264427"/>
            <a:ext cx="2988000" cy="82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4806922" y="3860296"/>
            <a:ext cx="2988000" cy="828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4987113" y="641707"/>
            <a:ext cx="2947824" cy="720710"/>
            <a:chOff x="5782308" y="856223"/>
            <a:chExt cx="2947824" cy="720710"/>
          </a:xfrm>
        </p:grpSpPr>
        <p:pic>
          <p:nvPicPr>
            <p:cNvPr id="10" name="Image 9" descr="germany-652967_640.png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308" y="856223"/>
              <a:ext cx="454949" cy="720710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6570134" y="874578"/>
              <a:ext cx="2159998" cy="684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11" action="ppaction://hlinksldjump"/>
                </a:rPr>
                <a:t>ALLEMAND</a:t>
              </a:r>
              <a:endParaRPr lang="fr-FR" sz="3200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4987113" y="2285328"/>
            <a:ext cx="2977031" cy="720000"/>
            <a:chOff x="5753101" y="1845733"/>
            <a:chExt cx="2977031" cy="720000"/>
          </a:xfrm>
        </p:grpSpPr>
        <p:pic>
          <p:nvPicPr>
            <p:cNvPr id="11" name="Image 10" descr="UK.png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3101" y="1845733"/>
              <a:ext cx="454500" cy="720000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6570133" y="1845733"/>
              <a:ext cx="2159999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13" action="ppaction://hlinksldjump"/>
                </a:rPr>
                <a:t>ANGLAIS</a:t>
              </a:r>
              <a:endParaRPr lang="fr-FR" sz="3200" dirty="0"/>
            </a:p>
          </p:txBody>
        </p:sp>
      </p:grpSp>
      <p:sp>
        <p:nvSpPr>
          <p:cNvPr id="20" name="ZoneTexte 19"/>
          <p:cNvSpPr txBox="1"/>
          <p:nvPr/>
        </p:nvSpPr>
        <p:spPr>
          <a:xfrm>
            <a:off x="5829164" y="3995521"/>
            <a:ext cx="2159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hlinkClick r:id="rId6" action="ppaction://hlinksldjump"/>
              </a:rPr>
              <a:t>ARABE</a:t>
            </a:r>
            <a:endParaRPr lang="fr-FR" sz="3200" dirty="0"/>
          </a:p>
        </p:txBody>
      </p:sp>
      <p:grpSp>
        <p:nvGrpSpPr>
          <p:cNvPr id="40" name="Groupe 39"/>
          <p:cNvGrpSpPr/>
          <p:nvPr/>
        </p:nvGrpSpPr>
        <p:grpSpPr>
          <a:xfrm>
            <a:off x="8838899" y="5517150"/>
            <a:ext cx="3060000" cy="828000"/>
            <a:chOff x="8838901" y="5376906"/>
            <a:chExt cx="3060000" cy="828000"/>
          </a:xfrm>
        </p:grpSpPr>
        <p:sp>
          <p:nvSpPr>
            <p:cNvPr id="29" name="Rectangle à coins arrondis 28"/>
            <p:cNvSpPr/>
            <p:nvPr/>
          </p:nvSpPr>
          <p:spPr>
            <a:xfrm>
              <a:off x="8838901" y="5376906"/>
              <a:ext cx="3060000" cy="8280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9666901" y="5497833"/>
              <a:ext cx="21599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>
                  <a:hlinkClick r:id="rId15" action="ppaction://hlinksldjump"/>
                </a:rPr>
                <a:t>RUSSE</a:t>
              </a:r>
              <a:endParaRPr lang="fr-FR" sz="3200" dirty="0"/>
            </a:p>
          </p:txBody>
        </p:sp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802" y="5452174"/>
              <a:ext cx="455000" cy="720000"/>
            </a:xfrm>
            <a:prstGeom prst="rect">
              <a:avLst/>
            </a:prstGeom>
          </p:spPr>
        </p:pic>
      </p:grpSp>
      <p:grpSp>
        <p:nvGrpSpPr>
          <p:cNvPr id="43" name="Groupe 42"/>
          <p:cNvGrpSpPr/>
          <p:nvPr/>
        </p:nvGrpSpPr>
        <p:grpSpPr>
          <a:xfrm>
            <a:off x="4944357" y="3880120"/>
            <a:ext cx="580571" cy="844513"/>
            <a:chOff x="1681080" y="409891"/>
            <a:chExt cx="580571" cy="844513"/>
          </a:xfrm>
        </p:grpSpPr>
        <p:pic>
          <p:nvPicPr>
            <p:cNvPr id="44" name="Image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080" y="409891"/>
              <a:ext cx="531178" cy="844513"/>
            </a:xfrm>
            <a:prstGeom prst="rect">
              <a:avLst/>
            </a:prstGeom>
          </p:spPr>
        </p:pic>
        <p:sp>
          <p:nvSpPr>
            <p:cNvPr id="45" name="ZoneTexte 44"/>
            <p:cNvSpPr txBox="1"/>
            <p:nvPr/>
          </p:nvSpPr>
          <p:spPr>
            <a:xfrm>
              <a:off x="1681080" y="701342"/>
              <a:ext cx="580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ARABE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3548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4" descr="UK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1A3D85F-58C4-8855-6707-C6C144C55781}"/>
              </a:ext>
            </a:extLst>
          </p:cNvPr>
          <p:cNvSpPr txBox="1"/>
          <p:nvPr/>
        </p:nvSpPr>
        <p:spPr bwMode="auto">
          <a:xfrm>
            <a:off x="335360" y="1664759"/>
            <a:ext cx="11471473" cy="259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4400" dirty="0">
                <a:latin typeface="Franklin Gothic Heavy" panose="020B0903020102020204" pitchFamily="34" charset="0"/>
              </a:rPr>
              <a:t>If </a:t>
            </a:r>
            <a:r>
              <a:rPr lang="fr-FR" sz="4400" dirty="0" err="1">
                <a:latin typeface="Franklin Gothic Heavy" panose="020B0903020102020204" pitchFamily="34" charset="0"/>
              </a:rPr>
              <a:t>two</a:t>
            </a:r>
            <a:r>
              <a:rPr lang="fr-FR" sz="4400" dirty="0">
                <a:latin typeface="Franklin Gothic Heavy" panose="020B0903020102020204" pitchFamily="34" charset="0"/>
              </a:rPr>
              <a:t> </a:t>
            </a:r>
            <a:r>
              <a:rPr lang="fr-FR" sz="4400" dirty="0" err="1">
                <a:latin typeface="Franklin Gothic Heavy" panose="020B0903020102020204" pitchFamily="34" charset="0"/>
              </a:rPr>
              <a:t>witches</a:t>
            </a:r>
            <a:r>
              <a:rPr lang="fr-FR" sz="4400" dirty="0">
                <a:latin typeface="Franklin Gothic Heavy" panose="020B0903020102020204" pitchFamily="34" charset="0"/>
              </a:rPr>
              <a:t> </a:t>
            </a:r>
            <a:r>
              <a:rPr lang="fr-FR" sz="4400" dirty="0" err="1">
                <a:latin typeface="Franklin Gothic Heavy" panose="020B0903020102020204" pitchFamily="34" charset="0"/>
              </a:rPr>
              <a:t>were</a:t>
            </a:r>
            <a:r>
              <a:rPr lang="fr-FR" sz="4400" dirty="0">
                <a:latin typeface="Franklin Gothic Heavy" panose="020B0903020102020204" pitchFamily="34" charset="0"/>
              </a:rPr>
              <a:t> </a:t>
            </a:r>
            <a:r>
              <a:rPr lang="fr-FR" sz="4400" dirty="0" err="1">
                <a:latin typeface="Franklin Gothic Heavy" panose="020B0903020102020204" pitchFamily="34" charset="0"/>
              </a:rPr>
              <a:t>watching</a:t>
            </a:r>
            <a:r>
              <a:rPr lang="fr-FR" sz="4400" dirty="0">
                <a:latin typeface="Franklin Gothic Heavy" panose="020B0903020102020204" pitchFamily="34" charset="0"/>
              </a:rPr>
              <a:t> </a:t>
            </a:r>
            <a:r>
              <a:rPr lang="fr-FR" sz="4400" dirty="0" err="1">
                <a:latin typeface="Franklin Gothic Heavy" panose="020B0903020102020204" pitchFamily="34" charset="0"/>
              </a:rPr>
              <a:t>two</a:t>
            </a:r>
            <a:r>
              <a:rPr lang="fr-FR" sz="4400" dirty="0">
                <a:latin typeface="Franklin Gothic Heavy" panose="020B0903020102020204" pitchFamily="34" charset="0"/>
              </a:rPr>
              <a:t> watches </a:t>
            </a:r>
            <a:r>
              <a:rPr lang="fr-FR" sz="4400" dirty="0" err="1">
                <a:latin typeface="Franklin Gothic Heavy" panose="020B0903020102020204" pitchFamily="34" charset="0"/>
              </a:rPr>
              <a:t>which</a:t>
            </a:r>
            <a:r>
              <a:rPr lang="fr-FR" sz="4400" dirty="0">
                <a:latin typeface="Franklin Gothic Heavy" panose="020B0903020102020204" pitchFamily="34" charset="0"/>
              </a:rPr>
              <a:t> </a:t>
            </a:r>
            <a:r>
              <a:rPr lang="fr-FR" sz="4400" dirty="0" err="1">
                <a:latin typeface="Franklin Gothic Heavy" panose="020B0903020102020204" pitchFamily="34" charset="0"/>
              </a:rPr>
              <a:t>witch</a:t>
            </a:r>
            <a:r>
              <a:rPr lang="fr-FR" sz="4400" dirty="0">
                <a:latin typeface="Franklin Gothic Heavy" panose="020B0903020102020204" pitchFamily="34" charset="0"/>
              </a:rPr>
              <a:t> </a:t>
            </a:r>
            <a:r>
              <a:rPr lang="fr-FR" sz="4400" dirty="0" err="1">
                <a:latin typeface="Franklin Gothic Heavy" panose="020B0903020102020204" pitchFamily="34" charset="0"/>
              </a:rPr>
              <a:t>would</a:t>
            </a:r>
            <a:r>
              <a:rPr lang="fr-FR" sz="4400" dirty="0">
                <a:latin typeface="Franklin Gothic Heavy" panose="020B0903020102020204" pitchFamily="34" charset="0"/>
              </a:rPr>
              <a:t> </a:t>
            </a:r>
            <a:r>
              <a:rPr lang="fr-FR" sz="4400" dirty="0" err="1">
                <a:latin typeface="Franklin Gothic Heavy" panose="020B0903020102020204" pitchFamily="34" charset="0"/>
              </a:rPr>
              <a:t>watch</a:t>
            </a:r>
            <a:r>
              <a:rPr lang="fr-FR" sz="4400" dirty="0">
                <a:latin typeface="Franklin Gothic Heavy" panose="020B0903020102020204" pitchFamily="34" charset="0"/>
              </a:rPr>
              <a:t> </a:t>
            </a:r>
            <a:r>
              <a:rPr lang="fr-FR" sz="4400" dirty="0" err="1">
                <a:latin typeface="Franklin Gothic Heavy" panose="020B0903020102020204" pitchFamily="34" charset="0"/>
              </a:rPr>
              <a:t>which</a:t>
            </a:r>
            <a:r>
              <a:rPr lang="fr-FR" sz="4400" dirty="0">
                <a:latin typeface="Franklin Gothic Heavy" panose="020B0903020102020204" pitchFamily="34" charset="0"/>
              </a:rPr>
              <a:t> </a:t>
            </a:r>
            <a:r>
              <a:rPr lang="fr-FR" sz="4400" dirty="0" err="1">
                <a:latin typeface="Franklin Gothic Heavy" panose="020B0903020102020204" pitchFamily="34" charset="0"/>
              </a:rPr>
              <a:t>watch</a:t>
            </a:r>
            <a:r>
              <a:rPr lang="fr-FR" sz="4400" dirty="0">
                <a:latin typeface="Franklin Gothic Heavy" panose="020B0903020102020204" pitchFamily="34" charset="0"/>
              </a:rPr>
              <a:t>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D527707-7DE0-A2EB-FCBD-767BAC6E85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0848" y="4324219"/>
            <a:ext cx="6120496" cy="230962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  <a:endParaRPr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4" descr="UK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0812AED-1E88-005E-A493-DA55D8817D28}"/>
              </a:ext>
            </a:extLst>
          </p:cNvPr>
          <p:cNvSpPr txBox="1"/>
          <p:nvPr/>
        </p:nvSpPr>
        <p:spPr bwMode="auto">
          <a:xfrm>
            <a:off x="335360" y="1664759"/>
            <a:ext cx="11471473" cy="394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4400" dirty="0">
                <a:latin typeface="Franklin Gothic Heavy" panose="020B0903020102020204" pitchFamily="34" charset="0"/>
              </a:rPr>
              <a:t>If practice </a:t>
            </a:r>
            <a:r>
              <a:rPr lang="fr-FR" sz="4400" dirty="0" err="1">
                <a:latin typeface="Franklin Gothic Heavy" panose="020B0903020102020204" pitchFamily="34" charset="0"/>
              </a:rPr>
              <a:t>makes</a:t>
            </a:r>
            <a:r>
              <a:rPr lang="fr-FR" sz="4400" dirty="0">
                <a:latin typeface="Franklin Gothic Heavy" panose="020B0903020102020204" pitchFamily="34" charset="0"/>
              </a:rPr>
              <a:t> </a:t>
            </a:r>
            <a:r>
              <a:rPr lang="fr-FR" sz="4400" dirty="0" err="1">
                <a:latin typeface="Franklin Gothic Heavy" panose="020B0903020102020204" pitchFamily="34" charset="0"/>
              </a:rPr>
              <a:t>perfect</a:t>
            </a:r>
            <a:r>
              <a:rPr lang="fr-FR" sz="4400" dirty="0">
                <a:latin typeface="Franklin Gothic Heavy" panose="020B0903020102020204" pitchFamily="34" charset="0"/>
              </a:rPr>
              <a:t> and </a:t>
            </a:r>
            <a:r>
              <a:rPr lang="fr-FR" sz="4400" dirty="0" err="1">
                <a:latin typeface="Franklin Gothic Heavy" panose="020B0903020102020204" pitchFamily="34" charset="0"/>
              </a:rPr>
              <a:t>perfect</a:t>
            </a:r>
            <a:r>
              <a:rPr lang="fr-FR" sz="4400" dirty="0">
                <a:latin typeface="Franklin Gothic Heavy" panose="020B0903020102020204" pitchFamily="34" charset="0"/>
              </a:rPr>
              <a:t> </a:t>
            </a:r>
            <a:r>
              <a:rPr lang="fr-FR" sz="4400" dirty="0" err="1">
                <a:latin typeface="Franklin Gothic Heavy" panose="020B0903020102020204" pitchFamily="34" charset="0"/>
              </a:rPr>
              <a:t>needs</a:t>
            </a:r>
            <a:r>
              <a:rPr lang="fr-FR" sz="4400" dirty="0">
                <a:latin typeface="Franklin Gothic Heavy" panose="020B0903020102020204" pitchFamily="34" charset="0"/>
              </a:rPr>
              <a:t> practice, </a:t>
            </a:r>
            <a:r>
              <a:rPr lang="fr-FR" sz="4400" dirty="0" err="1">
                <a:latin typeface="Franklin Gothic Heavy" panose="020B0903020102020204" pitchFamily="34" charset="0"/>
              </a:rPr>
              <a:t>I’m</a:t>
            </a:r>
            <a:r>
              <a:rPr lang="fr-FR" sz="4400" dirty="0">
                <a:latin typeface="Franklin Gothic Heavy" panose="020B0903020102020204" pitchFamily="34" charset="0"/>
              </a:rPr>
              <a:t> </a:t>
            </a:r>
            <a:r>
              <a:rPr lang="fr-FR" sz="4400" dirty="0" err="1">
                <a:latin typeface="Franklin Gothic Heavy" panose="020B0903020102020204" pitchFamily="34" charset="0"/>
              </a:rPr>
              <a:t>perfectly</a:t>
            </a:r>
            <a:r>
              <a:rPr lang="fr-FR" sz="4400" dirty="0">
                <a:latin typeface="Franklin Gothic Heavy" panose="020B0903020102020204" pitchFamily="34" charset="0"/>
              </a:rPr>
              <a:t> </a:t>
            </a:r>
            <a:r>
              <a:rPr lang="fr-FR" sz="4400" dirty="0" err="1">
                <a:latin typeface="Franklin Gothic Heavy" panose="020B0903020102020204" pitchFamily="34" charset="0"/>
              </a:rPr>
              <a:t>practised</a:t>
            </a:r>
            <a:r>
              <a:rPr lang="fr-FR" sz="4400" dirty="0">
                <a:latin typeface="Franklin Gothic Heavy" panose="020B0903020102020204" pitchFamily="34" charset="0"/>
              </a:rPr>
              <a:t> and </a:t>
            </a:r>
            <a:r>
              <a:rPr lang="fr-FR" sz="4400" dirty="0" err="1">
                <a:latin typeface="Franklin Gothic Heavy" panose="020B0903020102020204" pitchFamily="34" charset="0"/>
              </a:rPr>
              <a:t>practically</a:t>
            </a:r>
            <a:r>
              <a:rPr lang="fr-FR" sz="4400" dirty="0">
                <a:latin typeface="Franklin Gothic Heavy" panose="020B0903020102020204" pitchFamily="34" charset="0"/>
              </a:rPr>
              <a:t> </a:t>
            </a:r>
            <a:r>
              <a:rPr lang="fr-FR" sz="4400" dirty="0" err="1">
                <a:latin typeface="Franklin Gothic Heavy" panose="020B0903020102020204" pitchFamily="34" charset="0"/>
              </a:rPr>
              <a:t>perfect</a:t>
            </a:r>
            <a:r>
              <a:rPr lang="fr-FR" sz="4400" dirty="0">
                <a:latin typeface="Franklin Gothic Heavy" panose="020B0903020102020204" pitchFamily="34" charset="0"/>
              </a:rPr>
              <a:t>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4" descr="UK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824567" y="355600"/>
            <a:ext cx="545400" cy="864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28AD3B4-9060-2721-E50F-5D6E6A24BE13}"/>
              </a:ext>
            </a:extLst>
          </p:cNvPr>
          <p:cNvSpPr txBox="1"/>
          <p:nvPr/>
        </p:nvSpPr>
        <p:spPr bwMode="auto">
          <a:xfrm>
            <a:off x="227684" y="2348880"/>
            <a:ext cx="11471473" cy="394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4400" dirty="0">
                <a:latin typeface="Franklin Gothic Heavy" panose="020B0903020102020204" pitchFamily="34" charset="0"/>
              </a:rPr>
              <a:t>You know New York,</a:t>
            </a:r>
          </a:p>
          <a:p>
            <a:pPr>
              <a:lnSpc>
                <a:spcPct val="200000"/>
              </a:lnSpc>
            </a:pPr>
            <a:r>
              <a:rPr lang="fr-FR" sz="4400" dirty="0">
                <a:latin typeface="Franklin Gothic Heavy" panose="020B0903020102020204" pitchFamily="34" charset="0"/>
              </a:rPr>
              <a:t> You </a:t>
            </a:r>
            <a:r>
              <a:rPr lang="fr-FR" sz="4400" dirty="0" err="1">
                <a:latin typeface="Franklin Gothic Heavy" panose="020B0903020102020204" pitchFamily="34" charset="0"/>
              </a:rPr>
              <a:t>need</a:t>
            </a:r>
            <a:r>
              <a:rPr lang="fr-FR" sz="4400" dirty="0">
                <a:latin typeface="Franklin Gothic Heavy" panose="020B0903020102020204" pitchFamily="34" charset="0"/>
              </a:rPr>
              <a:t> New York,</a:t>
            </a:r>
          </a:p>
          <a:p>
            <a:pPr>
              <a:lnSpc>
                <a:spcPct val="200000"/>
              </a:lnSpc>
            </a:pPr>
            <a:r>
              <a:rPr lang="fr-FR" sz="4400" dirty="0">
                <a:latin typeface="Franklin Gothic Heavy" panose="020B0903020102020204" pitchFamily="34" charset="0"/>
              </a:rPr>
              <a:t>You know </a:t>
            </a:r>
            <a:r>
              <a:rPr lang="fr-FR" sz="4400" dirty="0" err="1">
                <a:latin typeface="Franklin Gothic Heavy" panose="020B0903020102020204" pitchFamily="34" charset="0"/>
              </a:rPr>
              <a:t>you</a:t>
            </a:r>
            <a:r>
              <a:rPr lang="fr-FR" sz="4400" dirty="0">
                <a:latin typeface="Franklin Gothic Heavy" panose="020B0903020102020204" pitchFamily="34" charset="0"/>
              </a:rPr>
              <a:t> </a:t>
            </a:r>
            <a:r>
              <a:rPr lang="fr-FR" sz="4400" dirty="0" err="1">
                <a:latin typeface="Franklin Gothic Heavy" panose="020B0903020102020204" pitchFamily="34" charset="0"/>
              </a:rPr>
              <a:t>need</a:t>
            </a:r>
            <a:r>
              <a:rPr lang="fr-FR" sz="4400" dirty="0">
                <a:latin typeface="Franklin Gothic Heavy" panose="020B0903020102020204" pitchFamily="34" charset="0"/>
              </a:rPr>
              <a:t> unique New York.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DDAEA66-C3C2-F71A-424B-7D54B3B26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4476" y="1570148"/>
            <a:ext cx="4058816" cy="338234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524" y="832148"/>
            <a:ext cx="3150042" cy="500821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079456" y="2928004"/>
            <a:ext cx="1909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/>
              <a:t>ARABE</a:t>
            </a:r>
          </a:p>
        </p:txBody>
      </p:sp>
    </p:spTree>
    <p:extLst>
      <p:ext uri="{BB962C8B-B14F-4D97-AF65-F5344CB8AC3E}">
        <p14:creationId xmlns:p14="http://schemas.microsoft.com/office/powerpoint/2010/main" val="3244284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4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6"/>
          <a:stretch/>
        </p:blipFill>
        <p:spPr>
          <a:xfrm>
            <a:off x="705757" y="2471057"/>
            <a:ext cx="10781246" cy="3570514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1681080" y="409891"/>
            <a:ext cx="580571" cy="844513"/>
            <a:chOff x="1681080" y="409891"/>
            <a:chExt cx="580571" cy="844513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080" y="409891"/>
              <a:ext cx="531178" cy="844513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1681080" y="701342"/>
              <a:ext cx="580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ARABE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0042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4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" t="2909" r="4076"/>
          <a:stretch/>
        </p:blipFill>
        <p:spPr>
          <a:xfrm>
            <a:off x="544286" y="2188029"/>
            <a:ext cx="11081658" cy="3853542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1703512" y="409891"/>
            <a:ext cx="580571" cy="844513"/>
            <a:chOff x="1681080" y="409891"/>
            <a:chExt cx="580571" cy="84451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080" y="409891"/>
              <a:ext cx="531178" cy="844513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1681080" y="701342"/>
              <a:ext cx="580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ARABE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3720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4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57" y="2380630"/>
            <a:ext cx="10794063" cy="3214625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1681080" y="409891"/>
            <a:ext cx="580571" cy="844513"/>
            <a:chOff x="1681080" y="409891"/>
            <a:chExt cx="580571" cy="84451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080" y="409891"/>
              <a:ext cx="531178" cy="844513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1681080" y="701342"/>
              <a:ext cx="580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ARABE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339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5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0" y="2264230"/>
            <a:ext cx="11234193" cy="3320142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1681080" y="409891"/>
            <a:ext cx="580571" cy="844513"/>
            <a:chOff x="1681080" y="409891"/>
            <a:chExt cx="580571" cy="84451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080" y="409891"/>
              <a:ext cx="531178" cy="844513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1681080" y="701342"/>
              <a:ext cx="580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ARABE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3574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5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492896"/>
            <a:ext cx="11338234" cy="3456384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1681080" y="409891"/>
            <a:ext cx="580571" cy="844513"/>
            <a:chOff x="1681080" y="409891"/>
            <a:chExt cx="580571" cy="844513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080" y="409891"/>
              <a:ext cx="531178" cy="844513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1681080" y="701342"/>
              <a:ext cx="580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ARABE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0466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686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5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3324"/>
          <a:stretch/>
        </p:blipFill>
        <p:spPr>
          <a:xfrm>
            <a:off x="435428" y="2862943"/>
            <a:ext cx="11289671" cy="2819399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1681080" y="409891"/>
            <a:ext cx="580571" cy="844513"/>
            <a:chOff x="1681080" y="409891"/>
            <a:chExt cx="580571" cy="844513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080" y="409891"/>
              <a:ext cx="531178" cy="844513"/>
            </a:xfrm>
            <a:prstGeom prst="rect">
              <a:avLst/>
            </a:prstGeom>
          </p:spPr>
        </p:pic>
        <p:sp>
          <p:nvSpPr>
            <p:cNvPr id="9" name="ZoneTexte 8"/>
            <p:cNvSpPr txBox="1"/>
            <p:nvPr/>
          </p:nvSpPr>
          <p:spPr>
            <a:xfrm>
              <a:off x="1681080" y="701342"/>
              <a:ext cx="580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ARABE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4726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4" descr="germany-652967_640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487332" y="856223"/>
            <a:ext cx="3285067" cy="5204062"/>
          </a:xfrm>
          <a:prstGeom prst="rect">
            <a:avLst/>
          </a:prstGeom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838200" y="1185333"/>
            <a:ext cx="10515600" cy="499163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4800" b="1"/>
              <a:t>   </a:t>
            </a:r>
          </a:p>
          <a:p>
            <a:pPr marL="0" indent="0" algn="ctr">
              <a:buNone/>
              <a:defRPr/>
            </a:pPr>
            <a:endParaRPr lang="fr-FR" sz="4800" b="1"/>
          </a:p>
          <a:p>
            <a:pPr marL="0" indent="0" algn="ctr">
              <a:buNone/>
              <a:defRPr/>
            </a:pPr>
            <a:r>
              <a:rPr lang="fr-FR" sz="4800" b="1"/>
              <a:t>ALLEMAND</a:t>
            </a:r>
          </a:p>
          <a:p>
            <a:pPr marL="0" indent="0">
              <a:buNone/>
              <a:defRPr/>
            </a:pPr>
            <a:endParaRPr lang="fr-FR" sz="4800" b="1"/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e 7"/>
          <p:cNvGrpSpPr/>
          <p:nvPr/>
        </p:nvGrpSpPr>
        <p:grpSpPr>
          <a:xfrm>
            <a:off x="1681080" y="409891"/>
            <a:ext cx="580571" cy="844513"/>
            <a:chOff x="1681080" y="409891"/>
            <a:chExt cx="580571" cy="844513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080" y="409891"/>
              <a:ext cx="531178" cy="844513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1681080" y="701342"/>
              <a:ext cx="580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ARABE</a:t>
              </a:r>
            </a:p>
          </p:txBody>
        </p:sp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48" y="2276872"/>
            <a:ext cx="1026706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15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  <a:endParaRPr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e 7"/>
          <p:cNvGrpSpPr/>
          <p:nvPr/>
        </p:nvGrpSpPr>
        <p:grpSpPr>
          <a:xfrm>
            <a:off x="1681080" y="409891"/>
            <a:ext cx="580571" cy="844513"/>
            <a:chOff x="1681080" y="409891"/>
            <a:chExt cx="580571" cy="844513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080" y="409891"/>
              <a:ext cx="531178" cy="844513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1681080" y="701342"/>
              <a:ext cx="580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ARABE</a:t>
              </a:r>
            </a:p>
          </p:txBody>
        </p:sp>
      </p:grp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0" b="12428"/>
          <a:stretch/>
        </p:blipFill>
        <p:spPr>
          <a:xfrm>
            <a:off x="335360" y="2492896"/>
            <a:ext cx="11465956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476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457686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e 6"/>
          <p:cNvGrpSpPr/>
          <p:nvPr/>
        </p:nvGrpSpPr>
        <p:grpSpPr>
          <a:xfrm>
            <a:off x="1681080" y="409891"/>
            <a:ext cx="580571" cy="844513"/>
            <a:chOff x="1681080" y="409891"/>
            <a:chExt cx="580571" cy="844513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1080" y="409891"/>
              <a:ext cx="531178" cy="844513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1681080" y="701342"/>
              <a:ext cx="5805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ARABE</a:t>
              </a:r>
            </a:p>
          </p:txBody>
        </p:sp>
      </p:grp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65" y="2492896"/>
            <a:ext cx="1148320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09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799" y="818012"/>
            <a:ext cx="3275673" cy="52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838200" y="1185333"/>
            <a:ext cx="10515600" cy="499163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4800" b="1" dirty="0"/>
              <a:t>   </a:t>
            </a:r>
          </a:p>
          <a:p>
            <a:pPr marL="0" indent="0" algn="ctr">
              <a:buNone/>
              <a:defRPr/>
            </a:pPr>
            <a:endParaRPr lang="fr-FR" sz="4800" b="1" dirty="0"/>
          </a:p>
          <a:p>
            <a:pPr marL="0" indent="0" algn="ctr">
              <a:buNone/>
              <a:defRPr/>
            </a:pPr>
            <a:r>
              <a:rPr lang="fr-FR" sz="4800" b="1" dirty="0"/>
              <a:t>ESPAGNOL</a:t>
            </a:r>
          </a:p>
          <a:p>
            <a:pPr marL="0" indent="0">
              <a:buNone/>
              <a:defRPr/>
            </a:pPr>
            <a:endParaRPr lang="fr-FR" sz="4800" b="1" dirty="0"/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48977" y="260648"/>
            <a:ext cx="10368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8" name="Image 2" descr="espagnol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D1CD2F-B958-C5DD-3AAF-D86E153B4DC3}"/>
              </a:ext>
            </a:extLst>
          </p:cNvPr>
          <p:cNvSpPr/>
          <p:nvPr/>
        </p:nvSpPr>
        <p:spPr bwMode="auto">
          <a:xfrm>
            <a:off x="600126" y="2132856"/>
            <a:ext cx="916828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dirty="0"/>
              <a:t> </a:t>
            </a:r>
            <a:endParaRPr lang="fr-FR" sz="4400" dirty="0"/>
          </a:p>
          <a:p>
            <a:pPr fontAlgn="base"/>
            <a:r>
              <a:rPr lang="es-ES" sz="4400" dirty="0"/>
              <a:t>El perro de San Roque no tiene rabo </a:t>
            </a:r>
            <a:br>
              <a:rPr lang="es-ES" sz="4400" dirty="0"/>
            </a:br>
            <a:r>
              <a:rPr lang="es-ES" sz="4400" dirty="0"/>
              <a:t>porque el carretero Ramón Ramírez con la rueda de su carro se lo ha arrancado.</a:t>
            </a:r>
            <a:endParaRPr lang="fr-FR" sz="4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130D813-6CD7-ED22-44C0-39C6BA348D1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 bwMode="auto">
          <a:xfrm>
            <a:off x="8673033" y="4077072"/>
            <a:ext cx="2607543" cy="236799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48977" y="260648"/>
            <a:ext cx="10368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8" name="Image 2" descr="espagnol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921BF5-AA50-9CC5-19E9-06B5C279A0F6}"/>
              </a:ext>
            </a:extLst>
          </p:cNvPr>
          <p:cNvSpPr/>
          <p:nvPr/>
        </p:nvSpPr>
        <p:spPr bwMode="auto">
          <a:xfrm>
            <a:off x="434673" y="2708920"/>
            <a:ext cx="66437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dirty="0"/>
              <a:t>El cielo está enladrillado,</a:t>
            </a:r>
            <a:br>
              <a:rPr lang="es-ES" sz="4400" dirty="0"/>
            </a:br>
            <a:r>
              <a:rPr lang="es-ES" sz="4400" dirty="0"/>
              <a:t>¿quién lo desenladrillará? </a:t>
            </a:r>
            <a:endParaRPr lang="fr-FR" sz="4400" dirty="0"/>
          </a:p>
          <a:p>
            <a:r>
              <a:rPr lang="es-ES" sz="4400" dirty="0"/>
              <a:t>El que lo desenladrille, </a:t>
            </a:r>
            <a:br>
              <a:rPr lang="es-ES" sz="4400" dirty="0"/>
            </a:br>
            <a:r>
              <a:rPr lang="es-ES" sz="4400" dirty="0"/>
              <a:t>buen </a:t>
            </a:r>
            <a:r>
              <a:rPr lang="es-ES" sz="4400" dirty="0" err="1"/>
              <a:t>desenladrillador</a:t>
            </a:r>
            <a:r>
              <a:rPr lang="es-ES" sz="4400" dirty="0"/>
              <a:t> será.</a:t>
            </a:r>
            <a:endParaRPr lang="fr-FR" sz="4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425CD89-74F3-46D4-6A59-BC2D87D5B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052078" y="2608176"/>
            <a:ext cx="4562836" cy="300225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48977" y="260648"/>
            <a:ext cx="10368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  <a:endParaRPr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8" name="Image 2" descr="espagnol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AACAC1E-4EF0-D807-625D-27C5033B5084}"/>
              </a:ext>
            </a:extLst>
          </p:cNvPr>
          <p:cNvSpPr txBox="1"/>
          <p:nvPr/>
        </p:nvSpPr>
        <p:spPr>
          <a:xfrm>
            <a:off x="3143672" y="3001340"/>
            <a:ext cx="8515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Enfrente de Fuensanta hay una fuente de frente. </a:t>
            </a:r>
            <a:endParaRPr lang="fr-FR" sz="28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28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Fuensanta frunce la frente, </a:t>
            </a:r>
            <a:endParaRPr lang="fr-FR" sz="28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28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frente a la fuente que está enfrente de frente.</a:t>
            </a:r>
            <a:endParaRPr lang="fr-FR" sz="2800" dirty="0">
              <a:latin typeface="Comic Sans MS" panose="030F0702030302020204" pitchFamily="66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1B08C18-6B71-6F10-DD2F-3AB9CF87A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186" y="2148444"/>
            <a:ext cx="2965486" cy="309078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667508" y="260648"/>
            <a:ext cx="8856984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Virelangue supplémentaire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81288" y="193450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4"/>
          <p:cNvSpPr>
            <a:spLocks/>
          </p:cNvSpPr>
          <p:nvPr/>
        </p:nvSpPr>
        <p:spPr bwMode="auto">
          <a:xfrm>
            <a:off x="1703512" y="148478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ZoneTexte 5"/>
          <p:cNvSpPr>
            <a:spLocks/>
          </p:cNvSpPr>
          <p:nvPr/>
        </p:nvSpPr>
        <p:spPr bwMode="auto">
          <a:xfrm>
            <a:off x="376705" y="1916832"/>
            <a:ext cx="100942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4800" dirty="0">
                <a:ea typeface="Calibri"/>
                <a:cs typeface="Times New Roman"/>
              </a:rPr>
              <a:t>Erre con erre </a:t>
            </a:r>
            <a:r>
              <a:rPr lang="fr-FR" sz="4800" dirty="0" err="1">
                <a:ea typeface="Calibri"/>
                <a:cs typeface="Times New Roman"/>
              </a:rPr>
              <a:t>guitarra</a:t>
            </a:r>
            <a:r>
              <a:rPr lang="fr-FR" sz="4800" dirty="0">
                <a:ea typeface="Calibri"/>
                <a:cs typeface="Times New Roman"/>
              </a:rPr>
              <a:t>, erre con erre </a:t>
            </a:r>
            <a:r>
              <a:rPr lang="fr-FR" sz="4800" dirty="0" err="1">
                <a:ea typeface="Calibri"/>
                <a:cs typeface="Times New Roman"/>
              </a:rPr>
              <a:t>carril</a:t>
            </a:r>
            <a:r>
              <a:rPr lang="fr-FR" sz="4800" dirty="0">
                <a:ea typeface="Calibri"/>
                <a:cs typeface="Times New Roman"/>
              </a:rPr>
              <a:t>. </a:t>
            </a:r>
            <a:r>
              <a:rPr lang="fr-FR" sz="4800" dirty="0" err="1">
                <a:ea typeface="Calibri"/>
                <a:cs typeface="Times New Roman"/>
              </a:rPr>
              <a:t>Rápido</a:t>
            </a:r>
            <a:r>
              <a:rPr lang="fr-FR" sz="4800" dirty="0">
                <a:ea typeface="Calibri"/>
                <a:cs typeface="Times New Roman"/>
              </a:rPr>
              <a:t> </a:t>
            </a:r>
            <a:r>
              <a:rPr lang="fr-FR" sz="4800" dirty="0" err="1">
                <a:ea typeface="Calibri"/>
                <a:cs typeface="Times New Roman"/>
              </a:rPr>
              <a:t>ruedan</a:t>
            </a:r>
            <a:r>
              <a:rPr lang="fr-FR" sz="4800" dirty="0">
                <a:ea typeface="Calibri"/>
                <a:cs typeface="Times New Roman"/>
              </a:rPr>
              <a:t> las </a:t>
            </a:r>
            <a:r>
              <a:rPr lang="fr-FR" sz="4800" dirty="0" err="1">
                <a:ea typeface="Calibri"/>
                <a:cs typeface="Times New Roman"/>
              </a:rPr>
              <a:t>ruedas</a:t>
            </a:r>
            <a:r>
              <a:rPr lang="fr-FR" sz="4800" dirty="0">
                <a:ea typeface="Calibri"/>
                <a:cs typeface="Times New Roman"/>
              </a:rPr>
              <a:t> </a:t>
            </a:r>
            <a:r>
              <a:rPr lang="fr-FR" sz="4800" dirty="0" err="1">
                <a:ea typeface="Calibri"/>
                <a:cs typeface="Times New Roman"/>
              </a:rPr>
              <a:t>por</a:t>
            </a:r>
            <a:r>
              <a:rPr lang="fr-FR" sz="4800" dirty="0">
                <a:ea typeface="Calibri"/>
                <a:cs typeface="Times New Roman"/>
              </a:rPr>
              <a:t> los </a:t>
            </a:r>
            <a:r>
              <a:rPr lang="fr-FR" sz="4800" dirty="0" err="1">
                <a:ea typeface="Calibri"/>
                <a:cs typeface="Times New Roman"/>
              </a:rPr>
              <a:t>rieles</a:t>
            </a:r>
            <a:r>
              <a:rPr lang="fr-FR" sz="4800" dirty="0">
                <a:ea typeface="Calibri"/>
                <a:cs typeface="Times New Roman"/>
              </a:rPr>
              <a:t> </a:t>
            </a:r>
            <a:r>
              <a:rPr lang="fr-FR" sz="4800" dirty="0" err="1">
                <a:ea typeface="Calibri"/>
                <a:cs typeface="Times New Roman"/>
              </a:rPr>
              <a:t>del</a:t>
            </a:r>
            <a:r>
              <a:rPr lang="fr-FR" sz="4800" dirty="0">
                <a:ea typeface="Calibri"/>
                <a:cs typeface="Times New Roman"/>
              </a:rPr>
              <a:t> </a:t>
            </a:r>
            <a:r>
              <a:rPr lang="fr-FR" sz="4800" dirty="0" err="1">
                <a:ea typeface="Calibri"/>
                <a:cs typeface="Times New Roman"/>
              </a:rPr>
              <a:t>ferrocarril</a:t>
            </a:r>
            <a:r>
              <a:rPr lang="fr-FR" sz="4800" dirty="0">
                <a:ea typeface="Calibri"/>
                <a:cs typeface="Times New Roman"/>
              </a:rPr>
              <a:t>.</a:t>
            </a:r>
            <a:endParaRPr lang="fr-FR" sz="4800" dirty="0"/>
          </a:p>
        </p:txBody>
      </p:sp>
      <p:sp>
        <p:nvSpPr>
          <p:cNvPr id="8" name="Rectangle 2"/>
          <p:cNvSpPr/>
          <p:nvPr/>
        </p:nvSpPr>
        <p:spPr bwMode="auto">
          <a:xfrm>
            <a:off x="1384139" y="1854116"/>
            <a:ext cx="9571727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999"/>
              </a:lnSpc>
              <a:spcAft>
                <a:spcPts val="1000"/>
              </a:spcAft>
              <a:defRPr/>
            </a:pPr>
            <a:r>
              <a:rPr lang="es-ES"/>
              <a:t>.</a:t>
            </a:r>
            <a:endParaRPr lang="fr-FR"/>
          </a:p>
        </p:txBody>
      </p:sp>
      <p:sp>
        <p:nvSpPr>
          <p:cNvPr id="9" name="Rectangle 6"/>
          <p:cNvSpPr/>
          <p:nvPr/>
        </p:nvSpPr>
        <p:spPr bwMode="auto">
          <a:xfrm>
            <a:off x="877824" y="2119918"/>
            <a:ext cx="8906256" cy="89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999"/>
              </a:lnSpc>
              <a:spcAft>
                <a:spcPts val="0"/>
              </a:spcAft>
              <a:defRPr/>
            </a:pPr>
            <a:endParaRPr lang="fr-FR" sz="4800">
              <a:ea typeface="Calibri"/>
              <a:cs typeface="Times New Roman"/>
            </a:endParaRPr>
          </a:p>
        </p:txBody>
      </p:sp>
      <p:pic>
        <p:nvPicPr>
          <p:cNvPr id="10" name="Image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76705" y="4680776"/>
            <a:ext cx="1371600" cy="1371600"/>
          </a:xfrm>
          <a:prstGeom prst="rect">
            <a:avLst/>
          </a:prstGeom>
        </p:spPr>
      </p:pic>
      <p:pic>
        <p:nvPicPr>
          <p:cNvPr id="11" name="Image 9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58006" y="4680776"/>
            <a:ext cx="1363915" cy="1363915"/>
          </a:xfrm>
          <a:prstGeom prst="rect">
            <a:avLst/>
          </a:prstGeom>
        </p:spPr>
      </p:pic>
      <p:pic>
        <p:nvPicPr>
          <p:cNvPr id="12" name="Image 1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206961" y="4472538"/>
            <a:ext cx="1845564" cy="184556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6503359" y="4680776"/>
            <a:ext cx="2143125" cy="203314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rcRect l="3166" t="4364" r="7260" b="3677"/>
          <a:stretch/>
        </p:blipFill>
        <p:spPr bwMode="auto">
          <a:xfrm>
            <a:off x="8778240" y="4681727"/>
            <a:ext cx="2944368" cy="213969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48977" y="260648"/>
            <a:ext cx="10368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8" name="Image 2" descr="espagnol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9" name="AutoShape 2" descr="Résultat de recherche d'images pour &quot;euros espagnols&quot;"/>
          <p:cNvSpPr>
            <a:spLocks noChangeAspect="1" noChangeArrowheads="1"/>
          </p:cNvSpPr>
          <p:nvPr/>
        </p:nvSpPr>
        <p:spPr bwMode="auto">
          <a:xfrm>
            <a:off x="460375" y="160338"/>
            <a:ext cx="272799" cy="272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D911EC-551D-FB0A-CC48-28A444C627B8}"/>
              </a:ext>
            </a:extLst>
          </p:cNvPr>
          <p:cNvSpPr/>
          <p:nvPr/>
        </p:nvSpPr>
        <p:spPr bwMode="auto">
          <a:xfrm>
            <a:off x="483820" y="2204864"/>
            <a:ext cx="906856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ES" dirty="0"/>
              <a:t> </a:t>
            </a:r>
            <a:endParaRPr lang="fr-FR" sz="4400" dirty="0"/>
          </a:p>
          <a:p>
            <a:r>
              <a:rPr lang="es-ES" sz="4400" dirty="0"/>
              <a:t>De Guadalajara vengo, jara traigo,</a:t>
            </a:r>
            <a:br>
              <a:rPr lang="es-ES" sz="4400" dirty="0"/>
            </a:br>
            <a:r>
              <a:rPr lang="es-ES" sz="4400" dirty="0"/>
              <a:t> jara vendo, a medio doy cada jara. ¡Qué jara tan cara traigo de Guadalajara!</a:t>
            </a:r>
            <a:endParaRPr lang="fr-FR" sz="4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1EB71D3-1DEA-7F10-593A-5002569393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434848" y="4561345"/>
            <a:ext cx="3434135" cy="216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1CD9515-6C67-16A6-6248-40A7E0DD9B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976320" y="2300304"/>
            <a:ext cx="2892663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48977" y="260648"/>
            <a:ext cx="10368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  <a:endParaRPr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8" name="Image 2" descr="espagnol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9C2A8DC-050E-8FF5-D357-2E00ED352287}"/>
              </a:ext>
            </a:extLst>
          </p:cNvPr>
          <p:cNvSpPr txBox="1"/>
          <p:nvPr/>
        </p:nvSpPr>
        <p:spPr>
          <a:xfrm>
            <a:off x="307975" y="3429000"/>
            <a:ext cx="10811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Cuando cuentes cuentos, </a:t>
            </a:r>
            <a:endParaRPr lang="fr-FR" sz="36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36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cuenta cuántos cuentos cuentas, </a:t>
            </a:r>
            <a:endParaRPr lang="fr-FR" sz="36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36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porque si no cuentas cuántos cuentos cuentas, </a:t>
            </a:r>
            <a:endParaRPr lang="fr-FR" sz="36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36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nunca sabrás cuántos cuentos cuentas tú.</a:t>
            </a:r>
            <a:endParaRPr lang="fr-FR" sz="3600" dirty="0">
              <a:latin typeface="Comic Sans MS" panose="030F0702030302020204" pitchFamily="66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6EF0DC1-983C-68F2-CDC3-31C9FF5C1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0216" y="1704987"/>
            <a:ext cx="3232536" cy="27279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 descr="germany-652967_640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4FC5FF-255F-EC22-6B8B-C772B221D3CD}"/>
              </a:ext>
            </a:extLst>
          </p:cNvPr>
          <p:cNvSpPr/>
          <p:nvPr/>
        </p:nvSpPr>
        <p:spPr bwMode="auto">
          <a:xfrm>
            <a:off x="160968" y="2656849"/>
            <a:ext cx="71287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 err="1"/>
              <a:t>Mischwasserfischer</a:t>
            </a:r>
            <a:r>
              <a:rPr lang="fr-FR" sz="4400" dirty="0"/>
              <a:t> </a:t>
            </a:r>
            <a:r>
              <a:rPr lang="fr-FR" sz="4400" dirty="0" err="1"/>
              <a:t>heißen</a:t>
            </a:r>
            <a:r>
              <a:rPr lang="fr-FR" sz="4400" dirty="0"/>
              <a:t> </a:t>
            </a:r>
            <a:r>
              <a:rPr lang="fr-FR" sz="4400" dirty="0" err="1"/>
              <a:t>Mischwasserfischer</a:t>
            </a:r>
            <a:r>
              <a:rPr lang="fr-FR" sz="4400" dirty="0"/>
              <a:t>,</a:t>
            </a:r>
            <a:br>
              <a:rPr lang="fr-FR" sz="4400" dirty="0"/>
            </a:br>
            <a:r>
              <a:rPr lang="fr-FR" sz="4400" dirty="0" err="1"/>
              <a:t>weil</a:t>
            </a:r>
            <a:r>
              <a:rPr lang="fr-FR" sz="4400" dirty="0"/>
              <a:t> </a:t>
            </a:r>
            <a:r>
              <a:rPr lang="fr-FR" sz="4400" dirty="0" err="1"/>
              <a:t>sie</a:t>
            </a:r>
            <a:r>
              <a:rPr lang="fr-FR" sz="4400" dirty="0"/>
              <a:t> </a:t>
            </a:r>
            <a:r>
              <a:rPr lang="fr-FR" sz="4400" dirty="0" err="1"/>
              <a:t>im</a:t>
            </a:r>
            <a:r>
              <a:rPr lang="fr-FR" sz="4400" dirty="0"/>
              <a:t> </a:t>
            </a:r>
            <a:r>
              <a:rPr lang="fr-FR" sz="4400" dirty="0" err="1"/>
              <a:t>Mischwasser</a:t>
            </a:r>
            <a:r>
              <a:rPr lang="fr-FR" sz="4400" dirty="0"/>
              <a:t> </a:t>
            </a:r>
            <a:r>
              <a:rPr lang="fr-FR" sz="4400" dirty="0" err="1"/>
              <a:t>Mischwasserfische</a:t>
            </a:r>
            <a:r>
              <a:rPr lang="fr-FR" sz="4400" dirty="0"/>
              <a:t> </a:t>
            </a:r>
            <a:r>
              <a:rPr lang="fr-FR" sz="4400" dirty="0" err="1"/>
              <a:t>fischen</a:t>
            </a:r>
            <a:r>
              <a:rPr lang="fr-FR" sz="4400" dirty="0"/>
              <a:t>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FF80EBD-A6D5-9A53-D712-375E5043DF5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8908" y="2885403"/>
            <a:ext cx="3383260" cy="2343661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48977" y="260648"/>
            <a:ext cx="10368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8" name="Image 2" descr="espagnol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557A0B3-C0FE-FFFF-D857-08BF5E5A5C32}"/>
              </a:ext>
            </a:extLst>
          </p:cNvPr>
          <p:cNvSpPr txBox="1"/>
          <p:nvPr/>
        </p:nvSpPr>
        <p:spPr>
          <a:xfrm>
            <a:off x="155575" y="2205237"/>
            <a:ext cx="82446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 la bruja desbruja al brujo,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E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 el brujo desbruja a la bruja,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E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y el brujo queda desbrujado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E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¿cómo desbruja el brujo a la bruja?</a:t>
            </a:r>
            <a:endParaRPr lang="fr-FR" sz="4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40A8FD-5A75-F80B-CD09-A0B1603E5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3588" y="1972192"/>
            <a:ext cx="3145013" cy="302063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667508" y="260648"/>
            <a:ext cx="8856984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Virelangue supplémentaire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81288" y="193450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4"/>
          <p:cNvSpPr>
            <a:spLocks/>
          </p:cNvSpPr>
          <p:nvPr/>
        </p:nvSpPr>
        <p:spPr bwMode="auto">
          <a:xfrm>
            <a:off x="1703512" y="148478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ZoneTexte 5"/>
          <p:cNvSpPr>
            <a:spLocks/>
          </p:cNvSpPr>
          <p:nvPr/>
        </p:nvSpPr>
        <p:spPr bwMode="auto">
          <a:xfrm>
            <a:off x="1686000" y="1916832"/>
            <a:ext cx="8784976" cy="749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200">
                <a:latin typeface="Comic Sans MS"/>
              </a:rPr>
              <a:t>.</a:t>
            </a:r>
            <a:endParaRPr lang="fr-FR" sz="3600">
              <a:latin typeface="Comic Sans MS"/>
            </a:endParaRPr>
          </a:p>
        </p:txBody>
      </p:sp>
      <p:sp>
        <p:nvSpPr>
          <p:cNvPr id="8" name="Rectangle 2"/>
          <p:cNvSpPr/>
          <p:nvPr/>
        </p:nvSpPr>
        <p:spPr bwMode="auto">
          <a:xfrm>
            <a:off x="1384139" y="1854116"/>
            <a:ext cx="9571727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999"/>
              </a:lnSpc>
              <a:spcAft>
                <a:spcPts val="1000"/>
              </a:spcAft>
              <a:defRPr/>
            </a:pPr>
            <a:r>
              <a:rPr lang="es-ES"/>
              <a:t> </a:t>
            </a:r>
            <a:endParaRPr lang="fr-FR"/>
          </a:p>
        </p:txBody>
      </p:sp>
      <p:sp>
        <p:nvSpPr>
          <p:cNvPr id="9" name="Rectangle 6"/>
          <p:cNvSpPr/>
          <p:nvPr/>
        </p:nvSpPr>
        <p:spPr bwMode="auto">
          <a:xfrm>
            <a:off x="1536192" y="2038782"/>
            <a:ext cx="941967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999"/>
              </a:lnSpc>
              <a:spcAft>
                <a:spcPts val="1000"/>
              </a:spcAft>
              <a:defRPr/>
            </a:pPr>
            <a:r>
              <a:rPr lang="es-ES_tradnl" sz="4800" dirty="0">
                <a:ea typeface="Calibri"/>
                <a:cs typeface="Times New Roman"/>
              </a:rPr>
              <a:t>La sucesión sucesiva de sucesos sucede sucesivamente con la sucesión del tiempo.</a:t>
            </a:r>
            <a:endParaRPr lang="fr-FR" sz="4800" dirty="0"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48977" y="260648"/>
            <a:ext cx="10368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  <a:endParaRPr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55575" y="89960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8" name="Image 2" descr="espagnol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9" name="Rectangle 4"/>
          <p:cNvSpPr/>
          <p:nvPr/>
        </p:nvSpPr>
        <p:spPr bwMode="auto">
          <a:xfrm>
            <a:off x="460375" y="2310063"/>
            <a:ext cx="8531225" cy="900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8000"/>
              </a:lnSpc>
              <a:spcAft>
                <a:spcPts val="0"/>
              </a:spcAft>
              <a:defRPr/>
            </a:pPr>
            <a:r>
              <a:rPr lang="es-ES_tradnl" sz="4800" b="1">
                <a:solidFill>
                  <a:srgbClr val="FF3300"/>
                </a:solidFill>
                <a:latin typeface="Comic Sans MS"/>
                <a:ea typeface="Times New Roman"/>
                <a:cs typeface="Arial"/>
              </a:rPr>
              <a:t> </a:t>
            </a:r>
            <a:endParaRPr lang="fr-FR" sz="4800" b="1">
              <a:solidFill>
                <a:srgbClr val="FF3300"/>
              </a:solidFill>
              <a:latin typeface="Comic Sans MS"/>
              <a:ea typeface="Times New Roman"/>
              <a:cs typeface="Times New Roman"/>
            </a:endParaRPr>
          </a:p>
        </p:txBody>
      </p:sp>
      <p:sp>
        <p:nvSpPr>
          <p:cNvPr id="10" name="Rectangle 4"/>
          <p:cNvSpPr/>
          <p:nvPr/>
        </p:nvSpPr>
        <p:spPr bwMode="auto">
          <a:xfrm>
            <a:off x="460375" y="2310063"/>
            <a:ext cx="8531225" cy="900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8000"/>
              </a:lnSpc>
              <a:spcAft>
                <a:spcPts val="0"/>
              </a:spcAft>
              <a:defRPr/>
            </a:pPr>
            <a:r>
              <a:rPr lang="es-ES_tradnl" sz="4800" b="1">
                <a:solidFill>
                  <a:srgbClr val="FF3300"/>
                </a:solidFill>
                <a:latin typeface="Comic Sans MS"/>
                <a:ea typeface="Times New Roman"/>
                <a:cs typeface="Arial"/>
              </a:rPr>
              <a:t> </a:t>
            </a:r>
            <a:endParaRPr lang="fr-FR" sz="4800" b="1">
              <a:solidFill>
                <a:srgbClr val="FF3300"/>
              </a:solidFill>
              <a:latin typeface="Comic Sans MS"/>
              <a:ea typeface="Times New Roman"/>
              <a:cs typeface="Times New Roman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567D16A-7669-28AE-CF54-00D58529C9FD}"/>
              </a:ext>
            </a:extLst>
          </p:cNvPr>
          <p:cNvSpPr txBox="1"/>
          <p:nvPr/>
        </p:nvSpPr>
        <p:spPr>
          <a:xfrm>
            <a:off x="612775" y="2310063"/>
            <a:ext cx="65633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Filo, filo, filo, corta el hilo,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hilo, hilo, hilo, corre y dilo,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dilo, dilo, dilo, que vigilo,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corre, vigila y dilo,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40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que el filo cortó el hilo.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B8D627B-5244-C02E-0E71-7DB8A0694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9693" y="2625466"/>
            <a:ext cx="4431932" cy="253929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48977" y="260648"/>
            <a:ext cx="10368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8" name="Image 2" descr="espagnol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229A8C6-AAA7-B882-09C2-86AAC9F4752E}"/>
              </a:ext>
            </a:extLst>
          </p:cNvPr>
          <p:cNvSpPr txBox="1"/>
          <p:nvPr/>
        </p:nvSpPr>
        <p:spPr>
          <a:xfrm>
            <a:off x="303248" y="2276872"/>
            <a:ext cx="1036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Hugo tuvo un tubo, pero el tubo que tuvo se le rompió. </a:t>
            </a:r>
            <a:endParaRPr lang="fr-FR" sz="32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32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Para recuperar el tubo que tuvo, </a:t>
            </a:r>
            <a:endParaRPr lang="fr-FR" sz="32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32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tuvo que comprar un tubo igual al tubo que tuvo.</a:t>
            </a:r>
            <a:endParaRPr lang="fr-FR" sz="3200" dirty="0">
              <a:latin typeface="Comic Sans MS" panose="030F0702030302020204" pitchFamily="66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4BFF37C-6B7C-864F-EAAF-835E742F3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4270" y="3789040"/>
            <a:ext cx="2954481" cy="282108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548977" y="260648"/>
            <a:ext cx="103680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AutoShape 2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7" name="AutoShape 4" descr="Résultat de recherche d'images pour &quot;dibujo pajaro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pic>
        <p:nvPicPr>
          <p:cNvPr id="8" name="Image 2" descr="espagnol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027766" y="355600"/>
            <a:ext cx="545400" cy="864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236CB12-E3C6-615A-DB35-127191191109}"/>
              </a:ext>
            </a:extLst>
          </p:cNvPr>
          <p:cNvSpPr txBox="1"/>
          <p:nvPr/>
        </p:nvSpPr>
        <p:spPr>
          <a:xfrm>
            <a:off x="297228" y="3212976"/>
            <a:ext cx="9011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La tribu triste tritura un triste tinte,</a:t>
            </a:r>
            <a:endParaRPr lang="fr-FR" sz="32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32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el triste tinte que tritura la tribu triste,</a:t>
            </a:r>
            <a:endParaRPr lang="fr-FR" sz="32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es-ES" sz="3200" dirty="0">
                <a:effectLst/>
                <a:latin typeface="Comic Sans MS" panose="030F0702030302020204" pitchFamily="66" charset="0"/>
                <a:ea typeface="Arial" panose="020B0604020202020204" pitchFamily="34" charset="0"/>
              </a:rPr>
              <a:t>es el triste tinte que la triste tribu trituró.</a:t>
            </a:r>
            <a:endParaRPr lang="fr-FR" sz="3200" dirty="0">
              <a:latin typeface="Comic Sans MS" panose="030F0702030302020204" pitchFamily="66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61BDAC7-CBA0-7099-7B8D-EADBBF5C16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2304" y="2593650"/>
            <a:ext cx="2968472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4" descr="italien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229115" y="524941"/>
            <a:ext cx="3295111" cy="5219985"/>
          </a:xfrm>
          <a:prstGeom prst="rect">
            <a:avLst/>
          </a:prstGeom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838200" y="1185333"/>
            <a:ext cx="10515600" cy="499163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4800" b="1"/>
              <a:t>   </a:t>
            </a:r>
          </a:p>
          <a:p>
            <a:pPr marL="0" indent="0" algn="ctr">
              <a:buNone/>
              <a:defRPr/>
            </a:pPr>
            <a:endParaRPr lang="fr-FR" sz="4800" b="1"/>
          </a:p>
          <a:p>
            <a:pPr marL="0" indent="0" algn="ctr">
              <a:buNone/>
              <a:defRPr/>
            </a:pPr>
            <a:r>
              <a:rPr lang="fr-FR" sz="4800" b="1"/>
              <a:t>ITALIEN</a:t>
            </a:r>
          </a:p>
          <a:p>
            <a:pPr marL="0" indent="0">
              <a:buNone/>
              <a:defRPr/>
            </a:pPr>
            <a:endParaRPr lang="fr-FR" sz="4800" b="1"/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77459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29C55D5-627E-69F0-A0F6-7750597D94A8}"/>
              </a:ext>
            </a:extLst>
          </p:cNvPr>
          <p:cNvSpPr/>
          <p:nvPr/>
        </p:nvSpPr>
        <p:spPr bwMode="auto">
          <a:xfrm>
            <a:off x="598713" y="301875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fr-FR" sz="3600" i="1" dirty="0">
                <a:latin typeface="Comic Sans MS" panose="030F0702030302020204" pitchFamily="66" charset="0"/>
              </a:rPr>
              <a:t>Una </a:t>
            </a:r>
            <a:r>
              <a:rPr lang="fr-FR" sz="3600" i="1" dirty="0" err="1">
                <a:latin typeface="Comic Sans MS" panose="030F0702030302020204" pitchFamily="66" charset="0"/>
              </a:rPr>
              <a:t>rana</a:t>
            </a:r>
            <a:r>
              <a:rPr lang="fr-FR" sz="3600" i="1" dirty="0">
                <a:latin typeface="Comic Sans MS" panose="030F0702030302020204" pitchFamily="66" charset="0"/>
              </a:rPr>
              <a:t> </a:t>
            </a:r>
            <a:r>
              <a:rPr lang="fr-FR" sz="3600" i="1" dirty="0" err="1">
                <a:latin typeface="Comic Sans MS" panose="030F0702030302020204" pitchFamily="66" charset="0"/>
              </a:rPr>
              <a:t>nera</a:t>
            </a:r>
            <a:r>
              <a:rPr lang="fr-FR" sz="3600" i="1" dirty="0">
                <a:latin typeface="Comic Sans MS" panose="030F0702030302020204" pitchFamily="66" charset="0"/>
              </a:rPr>
              <a:t> e </a:t>
            </a:r>
            <a:r>
              <a:rPr lang="fr-FR" sz="3600" i="1" dirty="0" err="1">
                <a:latin typeface="Comic Sans MS" panose="030F0702030302020204" pitchFamily="66" charset="0"/>
              </a:rPr>
              <a:t>rara</a:t>
            </a:r>
            <a:r>
              <a:rPr lang="fr-FR" sz="3600" i="1" dirty="0">
                <a:latin typeface="Comic Sans MS" panose="030F0702030302020204" pitchFamily="66" charset="0"/>
              </a:rPr>
              <a:t> </a:t>
            </a:r>
          </a:p>
          <a:p>
            <a:pPr fontAlgn="base"/>
            <a:r>
              <a:rPr lang="fr-FR" sz="3600" i="1" dirty="0" err="1">
                <a:latin typeface="Comic Sans MS" panose="030F0702030302020204" pitchFamily="66" charset="0"/>
              </a:rPr>
              <a:t>sulla</a:t>
            </a:r>
            <a:r>
              <a:rPr lang="fr-FR" sz="3600" i="1" dirty="0">
                <a:latin typeface="Comic Sans MS" panose="030F0702030302020204" pitchFamily="66" charset="0"/>
              </a:rPr>
              <a:t> </a:t>
            </a:r>
            <a:r>
              <a:rPr lang="fr-FR" sz="3600" i="1" dirty="0" err="1">
                <a:latin typeface="Comic Sans MS" panose="030F0702030302020204" pitchFamily="66" charset="0"/>
              </a:rPr>
              <a:t>rena</a:t>
            </a:r>
            <a:r>
              <a:rPr lang="fr-FR" sz="3600" i="1" dirty="0">
                <a:latin typeface="Comic Sans MS" panose="030F0702030302020204" pitchFamily="66" charset="0"/>
              </a:rPr>
              <a:t> </a:t>
            </a:r>
            <a:r>
              <a:rPr lang="fr-FR" sz="3600" i="1" dirty="0" err="1">
                <a:latin typeface="Comic Sans MS" panose="030F0702030302020204" pitchFamily="66" charset="0"/>
              </a:rPr>
              <a:t>errò</a:t>
            </a:r>
            <a:r>
              <a:rPr lang="fr-FR" sz="3600" i="1" dirty="0">
                <a:latin typeface="Comic Sans MS" panose="030F0702030302020204" pitchFamily="66" charset="0"/>
              </a:rPr>
              <a:t> </a:t>
            </a:r>
            <a:r>
              <a:rPr lang="fr-FR" sz="3600" i="1" dirty="0" err="1">
                <a:latin typeface="Comic Sans MS" panose="030F0702030302020204" pitchFamily="66" charset="0"/>
              </a:rPr>
              <a:t>una</a:t>
            </a:r>
            <a:r>
              <a:rPr lang="fr-FR" sz="3600" i="1" dirty="0">
                <a:latin typeface="Comic Sans MS" panose="030F0702030302020204" pitchFamily="66" charset="0"/>
              </a:rPr>
              <a:t> sera.</a:t>
            </a: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A5E47ED9-253B-F218-0291-09F3168124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582863"/>
              </p:ext>
            </p:extLst>
          </p:nvPr>
        </p:nvGraphicFramePr>
        <p:xfrm>
          <a:off x="7240754" y="2514600"/>
          <a:ext cx="3182771" cy="2797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 bitmap" r:id="rId6" imgW="2295238" imgH="2019048" progId="Paint.Picture">
                  <p:embed/>
                </p:oleObj>
              </mc:Choice>
              <mc:Fallback>
                <p:oleObj name="Image bitmap" r:id="rId6" imgW="2295238" imgH="2019048" progId="Paint.Picture">
                  <p:embed/>
                  <p:pic>
                    <p:nvPicPr>
                      <p:cNvPr id="8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0754" y="2514600"/>
                        <a:ext cx="3182771" cy="27976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68CC7D-C7DA-095F-7637-E066E4B781A3}"/>
              </a:ext>
            </a:extLst>
          </p:cNvPr>
          <p:cNvSpPr/>
          <p:nvPr/>
        </p:nvSpPr>
        <p:spPr bwMode="auto">
          <a:xfrm>
            <a:off x="551384" y="263691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fr-FR" sz="4000" i="1" dirty="0">
                <a:latin typeface="Comic Sans MS" panose="030F0702030302020204" pitchFamily="66" charset="0"/>
              </a:rPr>
              <a:t>Li </a:t>
            </a:r>
            <a:r>
              <a:rPr lang="fr-FR" sz="4000" i="1" dirty="0" err="1">
                <a:latin typeface="Comic Sans MS" panose="030F0702030302020204" pitchFamily="66" charset="0"/>
              </a:rPr>
              <a:t>vuoi</a:t>
            </a:r>
            <a:r>
              <a:rPr lang="fr-FR" sz="4000" i="1" dirty="0">
                <a:latin typeface="Comic Sans MS" panose="030F0702030302020204" pitchFamily="66" charset="0"/>
              </a:rPr>
              <a:t> </a:t>
            </a:r>
            <a:r>
              <a:rPr lang="fr-FR" sz="4000" i="1" dirty="0" err="1">
                <a:latin typeface="Comic Sans MS" panose="030F0702030302020204" pitchFamily="66" charset="0"/>
              </a:rPr>
              <a:t>quei</a:t>
            </a:r>
            <a:r>
              <a:rPr lang="fr-FR" sz="4000" i="1" dirty="0">
                <a:latin typeface="Comic Sans MS" panose="030F0702030302020204" pitchFamily="66" charset="0"/>
              </a:rPr>
              <a:t> kiwi? </a:t>
            </a:r>
            <a:endParaRPr lang="fr-FR" sz="4000" dirty="0">
              <a:latin typeface="Comic Sans MS" panose="030F0702030302020204" pitchFamily="66" charset="0"/>
            </a:endParaRPr>
          </a:p>
          <a:p>
            <a:r>
              <a:rPr lang="fr-FR" sz="4000" i="1" dirty="0">
                <a:latin typeface="Comic Sans MS" panose="030F0702030302020204" pitchFamily="66" charset="0"/>
              </a:rPr>
              <a:t>E se non </a:t>
            </a:r>
            <a:r>
              <a:rPr lang="fr-FR" sz="4000" i="1" dirty="0" err="1">
                <a:latin typeface="Comic Sans MS" panose="030F0702030302020204" pitchFamily="66" charset="0"/>
              </a:rPr>
              <a:t>vuoi</a:t>
            </a:r>
            <a:r>
              <a:rPr lang="fr-FR" sz="4000" i="1" dirty="0">
                <a:latin typeface="Comic Sans MS" panose="030F0702030302020204" pitchFamily="66" charset="0"/>
              </a:rPr>
              <a:t> </a:t>
            </a:r>
            <a:r>
              <a:rPr lang="fr-FR" sz="4000" i="1" dirty="0" err="1">
                <a:latin typeface="Comic Sans MS" panose="030F0702030302020204" pitchFamily="66" charset="0"/>
              </a:rPr>
              <a:t>quei</a:t>
            </a:r>
            <a:r>
              <a:rPr lang="fr-FR" sz="4000" i="1" dirty="0">
                <a:latin typeface="Comic Sans MS" panose="030F0702030302020204" pitchFamily="66" charset="0"/>
              </a:rPr>
              <a:t> kiwi </a:t>
            </a:r>
            <a:r>
              <a:rPr lang="fr-FR" sz="4000" i="1" dirty="0" err="1">
                <a:latin typeface="Comic Sans MS" panose="030F0702030302020204" pitchFamily="66" charset="0"/>
              </a:rPr>
              <a:t>che</a:t>
            </a:r>
            <a:r>
              <a:rPr lang="fr-FR" sz="4000" i="1" dirty="0">
                <a:latin typeface="Comic Sans MS" panose="030F0702030302020204" pitchFamily="66" charset="0"/>
              </a:rPr>
              <a:t> kiwi </a:t>
            </a:r>
            <a:r>
              <a:rPr lang="fr-FR" sz="4000" i="1" dirty="0" err="1">
                <a:latin typeface="Comic Sans MS" panose="030F0702030302020204" pitchFamily="66" charset="0"/>
              </a:rPr>
              <a:t>vuoi</a:t>
            </a:r>
            <a:r>
              <a:rPr lang="fr-FR" sz="4000" i="1" dirty="0">
                <a:latin typeface="Comic Sans MS" panose="030F0702030302020204" pitchFamily="66" charset="0"/>
              </a:rPr>
              <a:t>?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3" name="Image 2" descr="C:\Users\fcherki\AppData\Local\Microsoft\Windows\INetCache\Content.MSO\FAFDA9C4.tmp">
            <a:extLst>
              <a:ext uri="{FF2B5EF4-FFF2-40B4-BE49-F238E27FC236}">
                <a16:creationId xmlns:a16="http://schemas.microsoft.com/office/drawing/2014/main" id="{EABA7BB6-69A2-42B5-D91B-5D5433DB26C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681" y="2357233"/>
            <a:ext cx="3609975" cy="2837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6DF60CE-A356-EC62-0A9B-94C5A347B0B9}"/>
              </a:ext>
            </a:extLst>
          </p:cNvPr>
          <p:cNvSpPr/>
          <p:nvPr/>
        </p:nvSpPr>
        <p:spPr bwMode="auto">
          <a:xfrm>
            <a:off x="446314" y="2851124"/>
            <a:ext cx="73778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4000" dirty="0">
                <a:latin typeface="Comic Sans MS" panose="030F0702030302020204" pitchFamily="66" charset="0"/>
              </a:rPr>
              <a:t>Guglielmo </a:t>
            </a:r>
            <a:r>
              <a:rPr lang="fr-FR" sz="4000" dirty="0" err="1">
                <a:latin typeface="Comic Sans MS" panose="030F0702030302020204" pitchFamily="66" charset="0"/>
              </a:rPr>
              <a:t>coglie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ghiaia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dagli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scogli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scagliandola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oltre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gli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scogli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tra</a:t>
            </a:r>
            <a:r>
              <a:rPr lang="fr-FR" sz="4000" dirty="0">
                <a:latin typeface="Comic Sans MS" panose="030F0702030302020204" pitchFamily="66" charset="0"/>
              </a:rPr>
              <a:t> mille </a:t>
            </a:r>
            <a:r>
              <a:rPr lang="fr-FR" sz="4000" dirty="0" err="1">
                <a:latin typeface="Comic Sans MS" panose="030F0702030302020204" pitchFamily="66" charset="0"/>
              </a:rPr>
              <a:t>gorgogli</a:t>
            </a:r>
            <a:r>
              <a:rPr lang="fr-FR" sz="4000" dirty="0">
                <a:latin typeface="Comic Sans MS" panose="030F0702030302020204" pitchFamily="66" charset="0"/>
              </a:rPr>
              <a:t>.</a:t>
            </a:r>
          </a:p>
        </p:txBody>
      </p:sp>
      <p:graphicFrame>
        <p:nvGraphicFramePr>
          <p:cNvPr id="3" name="Objet 2">
            <a:extLst>
              <a:ext uri="{FF2B5EF4-FFF2-40B4-BE49-F238E27FC236}">
                <a16:creationId xmlns:a16="http://schemas.microsoft.com/office/drawing/2014/main" id="{2EE72CF8-C9FF-41BB-9246-48CEEDAE10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555500"/>
              </p:ext>
            </p:extLst>
          </p:nvPr>
        </p:nvGraphicFramePr>
        <p:xfrm>
          <a:off x="8218488" y="1803400"/>
          <a:ext cx="3128962" cy="453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Image bitmap" r:id="rId6" imgW="1704762" imgH="2476190" progId="PBrush">
                  <p:embed/>
                </p:oleObj>
              </mc:Choice>
              <mc:Fallback>
                <p:oleObj name="Image bitmap" r:id="rId6" imgW="1704762" imgH="2476190" progId="PBrush">
                  <p:embed/>
                  <p:pic>
                    <p:nvPicPr>
                      <p:cNvPr id="9" name="Obje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8488" y="1803400"/>
                        <a:ext cx="3128962" cy="453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  <a:endParaRPr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7"/>
          </a:xfrm>
          <a:prstGeom prst="rect">
            <a:avLst/>
          </a:prstGeom>
        </p:spPr>
      </p:pic>
      <p:pic>
        <p:nvPicPr>
          <p:cNvPr id="3" name="Image 2" descr="Caractere de ponto de interrogação amarelo com uma expressão confusa ...">
            <a:extLst>
              <a:ext uri="{FF2B5EF4-FFF2-40B4-BE49-F238E27FC236}">
                <a16:creationId xmlns:a16="http://schemas.microsoft.com/office/drawing/2014/main" id="{3D26091D-BAF7-2C1A-F294-BFA1F0546C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984" y="3284984"/>
            <a:ext cx="2374120" cy="31539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47EA3FB-2CD0-AD65-2280-9992B0C3E4A6}"/>
              </a:ext>
            </a:extLst>
          </p:cNvPr>
          <p:cNvSpPr txBox="1"/>
          <p:nvPr/>
        </p:nvSpPr>
        <p:spPr>
          <a:xfrm>
            <a:off x="415183" y="2468795"/>
            <a:ext cx="10009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Sa chi sa se sa chi sa che se sa non sa se sa: sol chi sa che nulla sa ne sa più di chi ne sa.</a:t>
            </a:r>
            <a:endParaRPr lang="fr-FR" sz="3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 descr="germany-652967_640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C58B7A-84DB-F194-F418-FAE23A8FCBAD}"/>
              </a:ext>
            </a:extLst>
          </p:cNvPr>
          <p:cNvSpPr/>
          <p:nvPr/>
        </p:nvSpPr>
        <p:spPr bwMode="auto">
          <a:xfrm>
            <a:off x="1518720" y="2070462"/>
            <a:ext cx="9154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Schneiders </a:t>
            </a:r>
            <a:r>
              <a:rPr lang="en-US" sz="4800" dirty="0" err="1"/>
              <a:t>Schere</a:t>
            </a:r>
            <a:r>
              <a:rPr lang="en-US" sz="4800" dirty="0"/>
              <a:t> </a:t>
            </a:r>
            <a:r>
              <a:rPr lang="en-US" sz="4800" dirty="0" err="1"/>
              <a:t>schneidet</a:t>
            </a:r>
            <a:r>
              <a:rPr lang="en-US" sz="4800" dirty="0"/>
              <a:t> </a:t>
            </a:r>
            <a:r>
              <a:rPr lang="en-US" sz="4800" dirty="0" err="1"/>
              <a:t>scharf</a:t>
            </a:r>
            <a:r>
              <a:rPr lang="en-US" sz="4800" dirty="0"/>
              <a:t>.</a:t>
            </a:r>
            <a:br>
              <a:rPr lang="en-US" sz="4800" dirty="0"/>
            </a:br>
            <a:r>
              <a:rPr lang="en-US" sz="4800" dirty="0"/>
              <a:t>Scharf </a:t>
            </a:r>
            <a:r>
              <a:rPr lang="en-US" sz="4800" dirty="0" err="1"/>
              <a:t>schneidet</a:t>
            </a:r>
            <a:r>
              <a:rPr lang="en-US" sz="4800" dirty="0"/>
              <a:t> Schneiders </a:t>
            </a:r>
            <a:r>
              <a:rPr lang="en-US" sz="4800" dirty="0" err="1"/>
              <a:t>Schere</a:t>
            </a:r>
            <a:r>
              <a:rPr lang="en-US" sz="4800" dirty="0"/>
              <a:t>.</a:t>
            </a:r>
            <a:endParaRPr lang="fr-FR" sz="4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EA3C9CF-AC71-A648-1A66-B4AFDBDC75E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4883" y="3789040"/>
            <a:ext cx="4342234" cy="27051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AA5600A-7370-0C84-EFD3-C3E99D2D5028}"/>
              </a:ext>
            </a:extLst>
          </p:cNvPr>
          <p:cNvSpPr txBox="1"/>
          <p:nvPr/>
        </p:nvSpPr>
        <p:spPr>
          <a:xfrm>
            <a:off x="767408" y="2492896"/>
            <a:ext cx="10153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Se sei gnomi magnano sei gnocchi con gli occhi, con gli occhi quanti gnocchi magna ogni gnomo?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3" name="Image 2" descr="Uno gnomo da giardino, star dei videogame, volerà nello spazio su un ...">
            <a:extLst>
              <a:ext uri="{FF2B5EF4-FFF2-40B4-BE49-F238E27FC236}">
                <a16:creationId xmlns:a16="http://schemas.microsoft.com/office/drawing/2014/main" id="{B663589F-DC1A-2F8F-2146-01D52A832B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361" y="4431888"/>
            <a:ext cx="3118231" cy="175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C171370-2E91-84A3-0E86-9EF6F5F5CF70}"/>
              </a:ext>
            </a:extLst>
          </p:cNvPr>
          <p:cNvSpPr txBox="1"/>
          <p:nvPr/>
        </p:nvSpPr>
        <p:spPr>
          <a:xfrm>
            <a:off x="551384" y="2276872"/>
            <a:ext cx="10729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algn="l" fontAlgn="base"/>
            <a:r>
              <a:rPr lang="it-IT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Se ti specchi allo specchio e lo specchio si spacca, </a:t>
            </a:r>
            <a:endParaRPr lang="fr-FR" sz="32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it-IT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che </a:t>
            </a:r>
            <a:r>
              <a:rPr lang="it-IT" sz="32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spacchio</a:t>
            </a:r>
            <a:r>
              <a:rPr lang="it-IT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 ti specchi a fare nello specchio spaccato?</a:t>
            </a:r>
            <a:endParaRPr lang="fr-FR" sz="3200" dirty="0">
              <a:latin typeface="Comic Sans MS" panose="030F0702030302020204" pitchFamily="66" charset="0"/>
            </a:endParaRPr>
          </a:p>
        </p:txBody>
      </p:sp>
      <p:pic>
        <p:nvPicPr>
          <p:cNvPr id="3" name="Image 2" descr="Come si fa uno specchio? - FocusJunior.it">
            <a:extLst>
              <a:ext uri="{FF2B5EF4-FFF2-40B4-BE49-F238E27FC236}">
                <a16:creationId xmlns:a16="http://schemas.microsoft.com/office/drawing/2014/main" id="{A90D1ACD-0758-DFEE-9B30-14C1FB5817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3861048"/>
            <a:ext cx="3483949" cy="2325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B9F19E1-859C-9FA3-9C3E-A0E4F9400E02}"/>
              </a:ext>
            </a:extLst>
          </p:cNvPr>
          <p:cNvSpPr txBox="1"/>
          <p:nvPr/>
        </p:nvSpPr>
        <p:spPr>
          <a:xfrm>
            <a:off x="839416" y="2276872"/>
            <a:ext cx="8856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Porta aperta per chi porta,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algn="just"/>
            <a: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chi non porta parta pure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algn="l" fontAlgn="base"/>
            <a: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per la porta aperta, </a:t>
            </a:r>
            <a:endParaRPr lang="fr-FR" sz="40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r>
              <a:rPr lang="it-IT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poco importa.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C2E7DB3-A63C-B97E-950D-4DC2412FCD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94" y="2274881"/>
            <a:ext cx="3442174" cy="3017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A239B03-556F-1D7A-C540-1D33376E9B45}"/>
              </a:ext>
            </a:extLst>
          </p:cNvPr>
          <p:cNvSpPr txBox="1"/>
          <p:nvPr/>
        </p:nvSpPr>
        <p:spPr>
          <a:xfrm>
            <a:off x="315355" y="2191797"/>
            <a:ext cx="1080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Il cuoco cuoce in cucina e dice che la cuoca giace e tace perché sua cugina non dica che le piace cuocere in cucina col cuoco.</a:t>
            </a:r>
            <a:endParaRPr lang="fr-FR" sz="3600" dirty="0">
              <a:latin typeface="Comic Sans MS" panose="030F0702030302020204" pitchFamily="66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28403A-CF5C-3259-FCC4-CC7B265ED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3645024"/>
            <a:ext cx="3680409" cy="288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17A93DC-10E8-C972-083B-121295DA7257}"/>
              </a:ext>
            </a:extLst>
          </p:cNvPr>
          <p:cNvSpPr txBox="1"/>
          <p:nvPr/>
        </p:nvSpPr>
        <p:spPr>
          <a:xfrm>
            <a:off x="5719385" y="2659628"/>
            <a:ext cx="486789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Comic Sans MS" panose="030F0702030302020204" pitchFamily="66" charset="0"/>
              </a:rPr>
              <a:t>Se il </a:t>
            </a:r>
            <a:r>
              <a:rPr lang="fr-FR" sz="4000" dirty="0" err="1">
                <a:latin typeface="Comic Sans MS" panose="030F0702030302020204" pitchFamily="66" charset="0"/>
              </a:rPr>
              <a:t>coniglio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gli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agli</a:t>
            </a:r>
            <a:r>
              <a:rPr lang="fr-FR" sz="4000" dirty="0">
                <a:latin typeface="Comic Sans MS" panose="030F0702030302020204" pitchFamily="66" charset="0"/>
              </a:rPr>
              <a:t> ti </a:t>
            </a:r>
            <a:r>
              <a:rPr lang="fr-FR" sz="4000" dirty="0" err="1">
                <a:latin typeface="Comic Sans MS" panose="030F0702030302020204" pitchFamily="66" charset="0"/>
              </a:rPr>
              <a:t>piglia</a:t>
            </a:r>
            <a:r>
              <a:rPr lang="fr-FR" sz="4000" dirty="0">
                <a:latin typeface="Comic Sans MS" panose="030F0702030302020204" pitchFamily="66" charset="0"/>
              </a:rPr>
              <a:t>,</a:t>
            </a:r>
            <a:br>
              <a:rPr lang="fr-FR" sz="4000" dirty="0">
                <a:latin typeface="Comic Sans MS" panose="030F0702030302020204" pitchFamily="66" charset="0"/>
              </a:rPr>
            </a:br>
            <a:r>
              <a:rPr lang="fr-FR" sz="4000" dirty="0" err="1">
                <a:latin typeface="Comic Sans MS" panose="030F0702030302020204" pitchFamily="66" charset="0"/>
              </a:rPr>
              <a:t>levagli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gli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agli</a:t>
            </a:r>
            <a:r>
              <a:rPr lang="fr-FR" sz="4000" dirty="0">
                <a:latin typeface="Comic Sans MS" panose="030F0702030302020204" pitchFamily="66" charset="0"/>
              </a:rPr>
              <a:t> e </a:t>
            </a:r>
            <a:r>
              <a:rPr lang="fr-FR" sz="4000" dirty="0" err="1">
                <a:latin typeface="Comic Sans MS" panose="030F0702030302020204" pitchFamily="66" charset="0"/>
              </a:rPr>
              <a:t>tagliagli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gli</a:t>
            </a:r>
            <a:r>
              <a:rPr lang="fr-FR" sz="4000" dirty="0">
                <a:latin typeface="Comic Sans MS" panose="030F0702030302020204" pitchFamily="66" charset="0"/>
              </a:rPr>
              <a:t> </a:t>
            </a:r>
            <a:r>
              <a:rPr lang="fr-FR" sz="4000" dirty="0" err="1">
                <a:latin typeface="Comic Sans MS" panose="030F0702030302020204" pitchFamily="66" charset="0"/>
              </a:rPr>
              <a:t>artigli</a:t>
            </a:r>
            <a:r>
              <a:rPr lang="fr-FR" sz="4000" dirty="0">
                <a:latin typeface="Comic Sans MS" panose="030F0702030302020204" pitchFamily="66" charset="0"/>
              </a:rPr>
              <a:t>.</a:t>
            </a:r>
          </a:p>
          <a:p>
            <a:endParaRPr lang="fr-FR" dirty="0"/>
          </a:p>
        </p:txBody>
      </p:sp>
      <p:pic>
        <p:nvPicPr>
          <p:cNvPr id="3" name="Image 2" descr="rabbit-740621_640.jpg">
            <a:extLst>
              <a:ext uri="{FF2B5EF4-FFF2-40B4-BE49-F238E27FC236}">
                <a16:creationId xmlns:a16="http://schemas.microsoft.com/office/drawing/2014/main" id="{1E31CC23-9FAD-7D17-69BF-E45A7BEA33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903145">
            <a:off x="684056" y="2278705"/>
            <a:ext cx="2607733" cy="1955800"/>
          </a:xfrm>
          <a:prstGeom prst="rect">
            <a:avLst/>
          </a:prstGeom>
        </p:spPr>
      </p:pic>
      <p:pic>
        <p:nvPicPr>
          <p:cNvPr id="7" name="Image 6" descr="garlic-1238337_640.jpg">
            <a:extLst>
              <a:ext uri="{FF2B5EF4-FFF2-40B4-BE49-F238E27FC236}">
                <a16:creationId xmlns:a16="http://schemas.microsoft.com/office/drawing/2014/main" id="{70C5D873-0573-4604-33FA-4A6DF1164E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76674">
            <a:off x="925357" y="4437706"/>
            <a:ext cx="1950720" cy="1408176"/>
          </a:xfrm>
          <a:prstGeom prst="rect">
            <a:avLst/>
          </a:prstGeom>
        </p:spPr>
      </p:pic>
      <p:pic>
        <p:nvPicPr>
          <p:cNvPr id="8" name="Image 7" descr="paw-340345_640.png">
            <a:extLst>
              <a:ext uri="{FF2B5EF4-FFF2-40B4-BE49-F238E27FC236}">
                <a16:creationId xmlns:a16="http://schemas.microsoft.com/office/drawing/2014/main" id="{CD6BD0C4-ED5C-530A-0257-884FF6C8C07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311781">
            <a:off x="3249457" y="2981437"/>
            <a:ext cx="2142067" cy="2142067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" descr="portugal.pn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313779" y="575741"/>
            <a:ext cx="3295111" cy="5219985"/>
          </a:xfrm>
          <a:prstGeom prst="rect">
            <a:avLst/>
          </a:prstGeom>
        </p:spPr>
      </p:pic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838200" y="1185333"/>
            <a:ext cx="10515600" cy="499163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4800" b="1"/>
              <a:t>   </a:t>
            </a:r>
          </a:p>
          <a:p>
            <a:pPr marL="0" indent="0" algn="ctr">
              <a:buNone/>
              <a:defRPr/>
            </a:pPr>
            <a:endParaRPr lang="fr-FR" sz="4800" b="1"/>
          </a:p>
          <a:p>
            <a:pPr marL="0" indent="0" algn="ctr">
              <a:buNone/>
              <a:defRPr/>
            </a:pPr>
            <a:r>
              <a:rPr lang="fr-FR" sz="4800" b="1"/>
              <a:t>PORTUGAIS</a:t>
            </a:r>
          </a:p>
          <a:p>
            <a:pPr marL="0" indent="0">
              <a:buNone/>
              <a:defRPr/>
            </a:pPr>
            <a:endParaRPr lang="fr-FR" sz="4800" b="1"/>
          </a:p>
        </p:txBody>
      </p:sp>
      <p:pic>
        <p:nvPicPr>
          <p:cNvPr id="6" name="Espace réservé du contenu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6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6FC253F-15B5-E2F6-477F-82C58B03E6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8" t="9406" r="6486" b="5561"/>
          <a:stretch/>
        </p:blipFill>
        <p:spPr bwMode="auto">
          <a:xfrm>
            <a:off x="3071664" y="1484784"/>
            <a:ext cx="6003885" cy="51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DED046-AB15-A433-FF61-CA88B424FA37}"/>
              </a:ext>
            </a:extLst>
          </p:cNvPr>
          <p:cNvSpPr/>
          <p:nvPr/>
        </p:nvSpPr>
        <p:spPr bwMode="auto">
          <a:xfrm>
            <a:off x="2354404" y="1570148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4000" dirty="0"/>
              <a:t>Bão, babalão,</a:t>
            </a:r>
            <a:endParaRPr lang="fr-FR" sz="4000" dirty="0"/>
          </a:p>
          <a:p>
            <a:r>
              <a:rPr lang="pt-PT" sz="4000" dirty="0"/>
              <a:t>Senhor Capitão,</a:t>
            </a:r>
            <a:endParaRPr lang="fr-FR" sz="4000" dirty="0"/>
          </a:p>
          <a:p>
            <a:r>
              <a:rPr lang="pt-PT" sz="4000" dirty="0"/>
              <a:t>Espada na cinta,</a:t>
            </a:r>
            <a:endParaRPr lang="fr-FR" sz="4000" dirty="0"/>
          </a:p>
          <a:p>
            <a:r>
              <a:rPr lang="pt-PT" sz="4000" dirty="0"/>
              <a:t>Ginete na mão.</a:t>
            </a:r>
            <a:endParaRPr lang="fr-FR" sz="4000" dirty="0"/>
          </a:p>
          <a:p>
            <a:r>
              <a:rPr lang="pt-PT" sz="4000" dirty="0"/>
              <a:t>Em terra de mouro</a:t>
            </a:r>
            <a:endParaRPr lang="fr-FR" sz="4000" dirty="0"/>
          </a:p>
          <a:p>
            <a:r>
              <a:rPr lang="pt-PT" sz="4000" dirty="0"/>
              <a:t>Morreu seu irmão,</a:t>
            </a:r>
            <a:endParaRPr lang="fr-FR" sz="4000" dirty="0"/>
          </a:p>
          <a:p>
            <a:r>
              <a:rPr lang="pt-PT" sz="4000" dirty="0"/>
              <a:t>Cozido e assado</a:t>
            </a:r>
            <a:endParaRPr lang="fr-FR" sz="4000" dirty="0"/>
          </a:p>
          <a:p>
            <a:r>
              <a:rPr lang="pt-PT" sz="4000" dirty="0"/>
              <a:t>No seu caldeirão.</a:t>
            </a:r>
            <a:endParaRPr lang="fr-FR" sz="40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11340B-402D-64F5-8F11-268C99AE0D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8" y="1905171"/>
            <a:ext cx="3429781" cy="43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175953-656F-DC37-F86B-7D3350A92484}"/>
              </a:ext>
            </a:extLst>
          </p:cNvPr>
          <p:cNvSpPr/>
          <p:nvPr/>
        </p:nvSpPr>
        <p:spPr bwMode="auto">
          <a:xfrm>
            <a:off x="767408" y="1772816"/>
            <a:ext cx="67687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4400" dirty="0"/>
              <a:t>O doce perguntou pro doce,</a:t>
            </a:r>
            <a:endParaRPr lang="fr-FR" sz="4400" dirty="0"/>
          </a:p>
          <a:p>
            <a:r>
              <a:rPr lang="pt-PT" sz="4400" dirty="0"/>
              <a:t>Qual é o doce mais doce,</a:t>
            </a:r>
            <a:endParaRPr lang="fr-FR" sz="4400" dirty="0"/>
          </a:p>
          <a:p>
            <a:r>
              <a:rPr lang="pt-PT" sz="4400" dirty="0"/>
              <a:t>O doce respondeu pro doce</a:t>
            </a:r>
            <a:endParaRPr lang="fr-FR" sz="4400" dirty="0"/>
          </a:p>
          <a:p>
            <a:r>
              <a:rPr lang="pt-PT" sz="4400" dirty="0"/>
              <a:t>Que doce mais doce</a:t>
            </a:r>
            <a:endParaRPr lang="fr-FR" sz="4400" dirty="0"/>
          </a:p>
          <a:p>
            <a:r>
              <a:rPr lang="pt-PT" sz="4400" dirty="0"/>
              <a:t>É doce de batata-doce</a:t>
            </a:r>
            <a:endParaRPr lang="fr-FR" sz="4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FC732D-C272-A467-5A45-3AD917D030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2"/>
          <a:stretch/>
        </p:blipFill>
        <p:spPr bwMode="auto">
          <a:xfrm>
            <a:off x="8184232" y="1484784"/>
            <a:ext cx="3145047" cy="493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  <a:endParaRPr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D7C5B09A-248D-7D67-2C6B-BC3B48D1D081}"/>
              </a:ext>
            </a:extLst>
          </p:cNvPr>
          <p:cNvSpPr/>
          <p:nvPr/>
        </p:nvSpPr>
        <p:spPr bwMode="auto">
          <a:xfrm>
            <a:off x="3041496" y="1484784"/>
            <a:ext cx="88086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fr-FR" sz="4000" dirty="0">
                <a:latin typeface="Comic Sans MS"/>
              </a:rPr>
              <a:t>O tempo </a:t>
            </a:r>
            <a:r>
              <a:rPr lang="fr-FR" sz="4000" dirty="0" err="1">
                <a:latin typeface="Comic Sans MS"/>
              </a:rPr>
              <a:t>perguntou</a:t>
            </a:r>
            <a:r>
              <a:rPr lang="fr-FR" sz="4000" dirty="0">
                <a:latin typeface="Comic Sans MS"/>
              </a:rPr>
              <a:t> pro tempo quanto tempo o tempo tem, o tempo </a:t>
            </a:r>
            <a:r>
              <a:rPr lang="fr-FR" sz="4000" dirty="0" err="1">
                <a:latin typeface="Comic Sans MS"/>
              </a:rPr>
              <a:t>respondeu</a:t>
            </a:r>
            <a:r>
              <a:rPr lang="fr-FR" sz="4000" dirty="0">
                <a:latin typeface="Comic Sans MS"/>
              </a:rPr>
              <a:t> pro tempo que o tempo tem o tempo que o tempo tem.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83BECC-74FA-27C1-7928-493A258C3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9" r="19476"/>
          <a:stretch/>
        </p:blipFill>
        <p:spPr bwMode="auto">
          <a:xfrm>
            <a:off x="423824" y="2607176"/>
            <a:ext cx="2355823" cy="238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4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 descr="germany-652967_640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FAD9D8-BEEB-27B8-5465-47AC086D8ACC}"/>
              </a:ext>
            </a:extLst>
          </p:cNvPr>
          <p:cNvSpPr/>
          <p:nvPr/>
        </p:nvSpPr>
        <p:spPr bwMode="auto">
          <a:xfrm>
            <a:off x="160968" y="2193918"/>
            <a:ext cx="660277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/>
              <a:t>Vor</a:t>
            </a:r>
            <a:r>
              <a:rPr lang="en-US" sz="4400" dirty="0"/>
              <a:t> </a:t>
            </a:r>
            <a:r>
              <a:rPr lang="en-US" sz="4400" dirty="0" err="1"/>
              <a:t>Weihnachten</a:t>
            </a:r>
            <a:r>
              <a:rPr lang="en-US" sz="4400" dirty="0"/>
              <a:t> </a:t>
            </a:r>
            <a:r>
              <a:rPr lang="en-US" sz="4400" dirty="0" err="1"/>
              <a:t>wirbeln</a:t>
            </a:r>
            <a:r>
              <a:rPr lang="en-US" sz="4400" dirty="0"/>
              <a:t> </a:t>
            </a:r>
            <a:r>
              <a:rPr lang="en-US" sz="4400" dirty="0" err="1"/>
              <a:t>wunderschöne</a:t>
            </a:r>
            <a:r>
              <a:rPr lang="en-US" sz="4400" dirty="0"/>
              <a:t> </a:t>
            </a:r>
            <a:r>
              <a:rPr lang="en-US" sz="4400" dirty="0" err="1"/>
              <a:t>weiße</a:t>
            </a:r>
            <a:r>
              <a:rPr lang="en-US" sz="4400" dirty="0"/>
              <a:t> </a:t>
            </a:r>
            <a:r>
              <a:rPr lang="en-US" sz="4400" dirty="0" err="1"/>
              <a:t>Schneeflocken</a:t>
            </a:r>
            <a:r>
              <a:rPr lang="en-US" sz="4400" dirty="0"/>
              <a:t> </a:t>
            </a:r>
            <a:r>
              <a:rPr lang="en-US" sz="4400" dirty="0" err="1"/>
              <a:t>wie</a:t>
            </a:r>
            <a:r>
              <a:rPr lang="en-US" sz="4400" dirty="0"/>
              <a:t> </a:t>
            </a:r>
            <a:r>
              <a:rPr lang="en-US" sz="4400" dirty="0" err="1"/>
              <a:t>weiche</a:t>
            </a:r>
            <a:r>
              <a:rPr lang="en-US" sz="4400" dirty="0"/>
              <a:t> </a:t>
            </a:r>
            <a:r>
              <a:rPr lang="en-US" sz="4400" dirty="0" err="1"/>
              <a:t>wollige</a:t>
            </a:r>
            <a:r>
              <a:rPr lang="en-US" sz="4400" dirty="0"/>
              <a:t> </a:t>
            </a:r>
            <a:r>
              <a:rPr lang="en-US" sz="4400" dirty="0" err="1"/>
              <a:t>Watte</a:t>
            </a:r>
            <a:r>
              <a:rPr lang="en-US" sz="4400" dirty="0"/>
              <a:t> </a:t>
            </a:r>
            <a:r>
              <a:rPr lang="en-US" sz="4400" dirty="0" err="1"/>
              <a:t>über</a:t>
            </a:r>
            <a:r>
              <a:rPr lang="en-US" sz="4400" dirty="0"/>
              <a:t> den </a:t>
            </a:r>
            <a:r>
              <a:rPr lang="en-US" sz="4400" dirty="0" err="1"/>
              <a:t>Waldrand</a:t>
            </a:r>
            <a:r>
              <a:rPr lang="en-US" sz="4400" dirty="0"/>
              <a:t> </a:t>
            </a:r>
            <a:r>
              <a:rPr lang="en-US" sz="4400" dirty="0" err="1"/>
              <a:t>hinweg</a:t>
            </a:r>
            <a:r>
              <a:rPr lang="en-US" sz="4400" dirty="0"/>
              <a:t>.</a:t>
            </a:r>
            <a:endParaRPr lang="fr-FR" sz="4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530D44C-8146-D7A1-CF91-00840E666A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8088" y="2420888"/>
            <a:ext cx="5142944" cy="3428629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7F9C9B91-7C21-E162-341C-FED9ADA5FAFC}"/>
              </a:ext>
            </a:extLst>
          </p:cNvPr>
          <p:cNvSpPr/>
          <p:nvPr/>
        </p:nvSpPr>
        <p:spPr bwMode="auto">
          <a:xfrm>
            <a:off x="119336" y="1628800"/>
            <a:ext cx="88086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fr-FR" sz="4000" dirty="0" err="1">
                <a:latin typeface="Comic Sans MS"/>
              </a:rPr>
              <a:t>Num</a:t>
            </a:r>
            <a:r>
              <a:rPr lang="fr-FR" sz="4000" dirty="0">
                <a:latin typeface="Comic Sans MS"/>
              </a:rPr>
              <a:t> </a:t>
            </a:r>
            <a:r>
              <a:rPr lang="fr-FR" sz="4000" dirty="0" err="1">
                <a:latin typeface="Comic Sans MS"/>
              </a:rPr>
              <a:t>ninho</a:t>
            </a:r>
            <a:r>
              <a:rPr lang="fr-FR" sz="4000" dirty="0">
                <a:latin typeface="Comic Sans MS"/>
              </a:rPr>
              <a:t> de </a:t>
            </a:r>
            <a:r>
              <a:rPr lang="fr-FR" sz="4000" dirty="0" err="1">
                <a:latin typeface="Comic Sans MS"/>
              </a:rPr>
              <a:t>mafagafos</a:t>
            </a:r>
            <a:r>
              <a:rPr lang="fr-FR" sz="4000" dirty="0">
                <a:latin typeface="Comic Sans MS"/>
              </a:rPr>
              <a:t>, </a:t>
            </a:r>
            <a:r>
              <a:rPr lang="fr-FR" sz="4000" dirty="0" err="1">
                <a:latin typeface="Comic Sans MS"/>
              </a:rPr>
              <a:t>cinco</a:t>
            </a:r>
            <a:r>
              <a:rPr lang="fr-FR" sz="4000" dirty="0">
                <a:latin typeface="Comic Sans MS"/>
              </a:rPr>
              <a:t> </a:t>
            </a:r>
            <a:r>
              <a:rPr lang="fr-FR" sz="4000" dirty="0" err="1">
                <a:latin typeface="Comic Sans MS"/>
              </a:rPr>
              <a:t>mafagafinhos</a:t>
            </a:r>
            <a:r>
              <a:rPr lang="fr-FR" sz="4000" dirty="0">
                <a:latin typeface="Comic Sans MS"/>
              </a:rPr>
              <a:t> </a:t>
            </a:r>
            <a:r>
              <a:rPr lang="fr-FR" sz="4000" dirty="0" err="1">
                <a:latin typeface="Comic Sans MS"/>
              </a:rPr>
              <a:t>há</a:t>
            </a:r>
            <a:r>
              <a:rPr lang="fr-FR" sz="4000" dirty="0">
                <a:latin typeface="Comic Sans MS"/>
              </a:rPr>
              <a:t> ! Quem os </a:t>
            </a:r>
            <a:r>
              <a:rPr lang="fr-FR" sz="4000" dirty="0" err="1">
                <a:latin typeface="Comic Sans MS"/>
              </a:rPr>
              <a:t>desmafagafizá</a:t>
            </a:r>
            <a:r>
              <a:rPr lang="fr-FR" sz="4000" dirty="0">
                <a:latin typeface="Comic Sans MS"/>
              </a:rPr>
              <a:t>-los, </a:t>
            </a:r>
            <a:r>
              <a:rPr lang="fr-FR" sz="4000" dirty="0" err="1">
                <a:latin typeface="Comic Sans MS"/>
              </a:rPr>
              <a:t>um</a:t>
            </a:r>
            <a:r>
              <a:rPr lang="fr-FR" sz="4000" dirty="0">
                <a:latin typeface="Comic Sans MS"/>
              </a:rPr>
              <a:t> </a:t>
            </a:r>
            <a:r>
              <a:rPr lang="fr-FR" sz="4000" dirty="0" err="1">
                <a:latin typeface="Comic Sans MS"/>
              </a:rPr>
              <a:t>bom</a:t>
            </a:r>
            <a:r>
              <a:rPr lang="fr-FR" sz="4000" dirty="0">
                <a:latin typeface="Comic Sans MS"/>
              </a:rPr>
              <a:t> </a:t>
            </a:r>
            <a:r>
              <a:rPr lang="fr-FR" sz="4000" dirty="0" err="1">
                <a:latin typeface="Comic Sans MS"/>
              </a:rPr>
              <a:t>desmafagafizador</a:t>
            </a:r>
            <a:r>
              <a:rPr lang="fr-FR" sz="4000" dirty="0">
                <a:latin typeface="Comic Sans MS"/>
              </a:rPr>
              <a:t> </a:t>
            </a:r>
            <a:r>
              <a:rPr lang="fr-FR" sz="4000" dirty="0" err="1">
                <a:latin typeface="Comic Sans MS"/>
              </a:rPr>
              <a:t>será</a:t>
            </a:r>
            <a:r>
              <a:rPr lang="fr-FR" sz="4000" dirty="0">
                <a:latin typeface="Comic Sans MS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C7C335-6A65-C6DC-8A7A-8553A4E3B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225" y="3140968"/>
            <a:ext cx="4271943" cy="23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5E6C876-BEB5-8183-7DEA-F66741438C96}"/>
              </a:ext>
            </a:extLst>
          </p:cNvPr>
          <p:cNvSpPr txBox="1"/>
          <p:nvPr/>
        </p:nvSpPr>
        <p:spPr bwMode="auto">
          <a:xfrm>
            <a:off x="4799856" y="2282029"/>
            <a:ext cx="58759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4800" dirty="0" err="1"/>
              <a:t>Em</a:t>
            </a:r>
            <a:r>
              <a:rPr lang="fr-FR" sz="4800" dirty="0"/>
              <a:t> </a:t>
            </a:r>
            <a:r>
              <a:rPr lang="fr-FR" sz="4800" dirty="0" err="1"/>
              <a:t>rápido</a:t>
            </a:r>
            <a:r>
              <a:rPr lang="fr-FR" sz="4800" dirty="0"/>
              <a:t> </a:t>
            </a:r>
            <a:r>
              <a:rPr lang="fr-FR" sz="4800" dirty="0" err="1"/>
              <a:t>rapto</a:t>
            </a:r>
            <a:r>
              <a:rPr lang="fr-FR" sz="4800" dirty="0"/>
              <a:t>, </a:t>
            </a:r>
            <a:r>
              <a:rPr lang="fr-FR" sz="4800" dirty="0" err="1"/>
              <a:t>um</a:t>
            </a:r>
            <a:r>
              <a:rPr lang="fr-FR" sz="4800" dirty="0"/>
              <a:t> </a:t>
            </a:r>
            <a:r>
              <a:rPr lang="fr-FR" sz="4800" dirty="0" err="1"/>
              <a:t>rápido</a:t>
            </a:r>
            <a:r>
              <a:rPr lang="fr-FR" sz="4800" dirty="0"/>
              <a:t> </a:t>
            </a:r>
            <a:r>
              <a:rPr lang="fr-FR" sz="4800" dirty="0" err="1"/>
              <a:t>rato</a:t>
            </a:r>
            <a:r>
              <a:rPr lang="fr-FR" sz="4800" dirty="0"/>
              <a:t> </a:t>
            </a:r>
            <a:r>
              <a:rPr lang="fr-FR" sz="4800" dirty="0" err="1"/>
              <a:t>raptou</a:t>
            </a:r>
            <a:r>
              <a:rPr lang="fr-FR" sz="4800" dirty="0"/>
              <a:t> </a:t>
            </a:r>
            <a:r>
              <a:rPr lang="fr-FR" sz="4800" dirty="0" err="1"/>
              <a:t>três</a:t>
            </a:r>
            <a:r>
              <a:rPr lang="fr-FR" sz="4800" dirty="0"/>
              <a:t> </a:t>
            </a:r>
            <a:r>
              <a:rPr lang="fr-FR" sz="4800" dirty="0" err="1"/>
              <a:t>ratos</a:t>
            </a:r>
            <a:r>
              <a:rPr lang="fr-FR" sz="4800" dirty="0"/>
              <a:t> </a:t>
            </a:r>
            <a:r>
              <a:rPr lang="fr-FR" sz="4800" dirty="0" err="1"/>
              <a:t>sem</a:t>
            </a:r>
            <a:r>
              <a:rPr lang="fr-FR" sz="4800" dirty="0"/>
              <a:t> </a:t>
            </a:r>
            <a:r>
              <a:rPr lang="fr-FR" sz="4800" dirty="0" err="1"/>
              <a:t>deixar</a:t>
            </a:r>
            <a:r>
              <a:rPr lang="fr-FR" sz="4800" dirty="0"/>
              <a:t> </a:t>
            </a:r>
            <a:r>
              <a:rPr lang="fr-FR" sz="4800" dirty="0" err="1"/>
              <a:t>rastros</a:t>
            </a:r>
            <a:r>
              <a:rPr lang="fr-FR" sz="4800" dirty="0"/>
              <a:t>.</a:t>
            </a:r>
          </a:p>
        </p:txBody>
      </p:sp>
      <p:pic>
        <p:nvPicPr>
          <p:cNvPr id="3" name="Image 2" descr="ratos.jpg">
            <a:extLst>
              <a:ext uri="{FF2B5EF4-FFF2-40B4-BE49-F238E27FC236}">
                <a16:creationId xmlns:a16="http://schemas.microsoft.com/office/drawing/2014/main" id="{26278A31-8191-6F78-641A-C220AF3DCC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99456" y="2316435"/>
            <a:ext cx="2645833" cy="3012582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6"/>
          </a:xfrm>
          <a:prstGeom prst="rect">
            <a:avLst/>
          </a:prstGeom>
        </p:spPr>
      </p:pic>
      <p:pic>
        <p:nvPicPr>
          <p:cNvPr id="2" name="Image 1" descr="parrot-1417286_640.png">
            <a:extLst>
              <a:ext uri="{FF2B5EF4-FFF2-40B4-BE49-F238E27FC236}">
                <a16:creationId xmlns:a16="http://schemas.microsoft.com/office/drawing/2014/main" id="{347AA192-A8C8-A7C8-0B7A-24493D967B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5633" y="1896532"/>
            <a:ext cx="4138591" cy="364066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756C048-2A84-055A-43C3-A3019354E188}"/>
              </a:ext>
            </a:extLst>
          </p:cNvPr>
          <p:cNvSpPr txBox="1"/>
          <p:nvPr/>
        </p:nvSpPr>
        <p:spPr bwMode="auto">
          <a:xfrm>
            <a:off x="5663952" y="2562703"/>
            <a:ext cx="58759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4800" dirty="0"/>
              <a:t>A </a:t>
            </a:r>
            <a:r>
              <a:rPr lang="fr-FR" sz="4800" dirty="0" err="1"/>
              <a:t>Iara</a:t>
            </a:r>
            <a:r>
              <a:rPr lang="fr-FR" sz="4800" dirty="0"/>
              <a:t> </a:t>
            </a:r>
            <a:r>
              <a:rPr lang="fr-FR" sz="4800" dirty="0" err="1"/>
              <a:t>agarra</a:t>
            </a:r>
            <a:r>
              <a:rPr lang="fr-FR" sz="4800" dirty="0"/>
              <a:t> e amarra a </a:t>
            </a:r>
            <a:r>
              <a:rPr lang="fr-FR" sz="4800" dirty="0" err="1"/>
              <a:t>rara</a:t>
            </a:r>
            <a:r>
              <a:rPr lang="fr-FR" sz="4800" dirty="0"/>
              <a:t> </a:t>
            </a:r>
            <a:r>
              <a:rPr lang="fr-FR" sz="4800" dirty="0" err="1"/>
              <a:t>arara</a:t>
            </a:r>
            <a:r>
              <a:rPr lang="fr-FR" sz="4800" dirty="0"/>
              <a:t> de </a:t>
            </a:r>
            <a:r>
              <a:rPr lang="fr-FR" sz="4800" dirty="0" err="1"/>
              <a:t>Araraquara</a:t>
            </a:r>
            <a:r>
              <a:rPr lang="fr-FR" sz="4800" dirty="0"/>
              <a:t>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  <a:endParaRPr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6"/>
          </a:xfrm>
          <a:prstGeom prst="rect">
            <a:avLst/>
          </a:prstGeom>
        </p:spPr>
      </p:pic>
      <p:pic>
        <p:nvPicPr>
          <p:cNvPr id="2" name="Image 1" descr="pied noir.png">
            <a:extLst>
              <a:ext uri="{FF2B5EF4-FFF2-40B4-BE49-F238E27FC236}">
                <a16:creationId xmlns:a16="http://schemas.microsoft.com/office/drawing/2014/main" id="{48BE457D-9700-1268-5D7B-13239D2DF4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432" y="2204864"/>
            <a:ext cx="3071409" cy="38989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6DE73A3-3329-05B5-9713-AD71887234A4}"/>
              </a:ext>
            </a:extLst>
          </p:cNvPr>
          <p:cNvSpPr txBox="1"/>
          <p:nvPr/>
        </p:nvSpPr>
        <p:spPr bwMode="auto">
          <a:xfrm>
            <a:off x="5231904" y="2204864"/>
            <a:ext cx="58759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4800" dirty="0"/>
              <a:t>Se o Pedro </a:t>
            </a:r>
            <a:r>
              <a:rPr lang="fr-FR" sz="4800" dirty="0" err="1"/>
              <a:t>é</a:t>
            </a:r>
            <a:r>
              <a:rPr lang="fr-FR" sz="4800" dirty="0"/>
              <a:t> </a:t>
            </a:r>
            <a:r>
              <a:rPr lang="fr-FR" sz="4800" dirty="0" err="1"/>
              <a:t>preto</a:t>
            </a:r>
            <a:r>
              <a:rPr lang="fr-FR" sz="4800" dirty="0"/>
              <a:t>, o </a:t>
            </a:r>
            <a:r>
              <a:rPr lang="fr-FR" sz="4800" dirty="0" err="1"/>
              <a:t>peito</a:t>
            </a:r>
            <a:r>
              <a:rPr lang="fr-FR" sz="4800" dirty="0"/>
              <a:t> do Pedro </a:t>
            </a:r>
            <a:r>
              <a:rPr lang="fr-FR" sz="4800" dirty="0" err="1"/>
              <a:t>é</a:t>
            </a:r>
            <a:r>
              <a:rPr lang="fr-FR" sz="4800" dirty="0"/>
              <a:t> </a:t>
            </a:r>
            <a:r>
              <a:rPr lang="fr-FR" sz="4800" dirty="0" err="1"/>
              <a:t>preto</a:t>
            </a:r>
            <a:r>
              <a:rPr lang="fr-FR" sz="4800" dirty="0"/>
              <a:t> e o </a:t>
            </a:r>
            <a:r>
              <a:rPr lang="fr-FR" sz="4800" dirty="0" err="1"/>
              <a:t>peito</a:t>
            </a:r>
            <a:r>
              <a:rPr lang="fr-FR" sz="4800" dirty="0"/>
              <a:t> do </a:t>
            </a:r>
            <a:r>
              <a:rPr lang="fr-FR" sz="4800" dirty="0" err="1"/>
              <a:t>pé</a:t>
            </a:r>
            <a:r>
              <a:rPr lang="fr-FR" sz="4800" dirty="0"/>
              <a:t> do Pedro </a:t>
            </a:r>
            <a:r>
              <a:rPr lang="fr-FR" sz="4800" dirty="0" err="1"/>
              <a:t>também</a:t>
            </a:r>
            <a:r>
              <a:rPr lang="fr-FR" sz="4800" dirty="0"/>
              <a:t> </a:t>
            </a:r>
            <a:r>
              <a:rPr lang="fr-FR" sz="4800" dirty="0" err="1"/>
              <a:t>é</a:t>
            </a:r>
            <a:r>
              <a:rPr lang="fr-FR" sz="4800" dirty="0"/>
              <a:t> </a:t>
            </a:r>
            <a:r>
              <a:rPr lang="fr-FR" sz="4800" dirty="0" err="1"/>
              <a:t>preto</a:t>
            </a:r>
            <a:r>
              <a:rPr lang="fr-FR" sz="4800" dirty="0"/>
              <a:t>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8" cy="84666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8A02A0B-6702-4A2F-3F0F-80EE9A2DAD57}"/>
              </a:ext>
            </a:extLst>
          </p:cNvPr>
          <p:cNvSpPr txBox="1"/>
          <p:nvPr/>
        </p:nvSpPr>
        <p:spPr>
          <a:xfrm>
            <a:off x="2855640" y="3776928"/>
            <a:ext cx="862465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b="1" kern="1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 doce perguntou pro doce qual é o doce mais doce que o doce de batata-doce. </a:t>
            </a:r>
          </a:p>
          <a:p>
            <a:r>
              <a:rPr lang="pt-PT" sz="3200" b="1" kern="1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 doce respondeu pro doce que o doce mais doce que o doce de batata-doce é o doce de doce de batata-doce.</a:t>
            </a:r>
            <a:endParaRPr lang="fr-FR" sz="3200" b="1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D053FAC-193A-5F0D-638F-BAD031D79B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3" y="1832834"/>
            <a:ext cx="3181245" cy="1944094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29" y="905813"/>
            <a:ext cx="3298751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555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4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02771" y="2471057"/>
            <a:ext cx="981891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Карл у Кл</a:t>
            </a:r>
            <a:r>
              <a:rPr lang="ru-RU" sz="4400" b="1" dirty="0"/>
              <a:t>а</a:t>
            </a:r>
            <a:r>
              <a:rPr lang="ru-RU" sz="4400" dirty="0"/>
              <a:t>ры укр</a:t>
            </a:r>
            <a:r>
              <a:rPr lang="ru-RU" sz="4400" b="1" dirty="0"/>
              <a:t>а</a:t>
            </a:r>
            <a:r>
              <a:rPr lang="ru-RU" sz="4400" dirty="0"/>
              <a:t>л кор</a:t>
            </a:r>
            <a:r>
              <a:rPr lang="ru-RU" sz="4400" b="1" dirty="0"/>
              <a:t>а</a:t>
            </a:r>
            <a:r>
              <a:rPr lang="ru-RU" sz="4400" dirty="0"/>
              <a:t>ллы,</a:t>
            </a:r>
            <a:br>
              <a:rPr lang="ru-RU" sz="4400" dirty="0"/>
            </a:br>
            <a:r>
              <a:rPr lang="ru-RU" sz="4400" dirty="0"/>
              <a:t>Кл</a:t>
            </a:r>
            <a:r>
              <a:rPr lang="ru-RU" sz="4400" b="1" dirty="0"/>
              <a:t>а</a:t>
            </a:r>
            <a:r>
              <a:rPr lang="ru-RU" sz="4400" dirty="0"/>
              <a:t>ра у К</a:t>
            </a:r>
            <a:r>
              <a:rPr lang="ru-RU" sz="4400" b="1" dirty="0"/>
              <a:t>а</a:t>
            </a:r>
            <a:r>
              <a:rPr lang="ru-RU" sz="4400" dirty="0"/>
              <a:t>рла укр</a:t>
            </a:r>
            <a:r>
              <a:rPr lang="ru-RU" sz="4400" b="1" dirty="0"/>
              <a:t>а</a:t>
            </a:r>
            <a:r>
              <a:rPr lang="ru-RU" sz="4400" dirty="0"/>
              <a:t>ла кларн</a:t>
            </a:r>
            <a:r>
              <a:rPr lang="ru-RU" sz="4400" b="1" dirty="0"/>
              <a:t>е</a:t>
            </a:r>
            <a:r>
              <a:rPr lang="ru-RU" sz="4400" dirty="0"/>
              <a:t>т.</a:t>
            </a:r>
            <a:endParaRPr lang="fr-FR" sz="4400" dirty="0"/>
          </a:p>
          <a:p>
            <a:endParaRPr lang="fr-FR" dirty="0"/>
          </a:p>
        </p:txBody>
      </p:sp>
      <p:pic>
        <p:nvPicPr>
          <p:cNvPr id="9" name="Image 8" descr="Карл у Клары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207" y="2724150"/>
            <a:ext cx="3600000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51968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4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87828" y="2209800"/>
            <a:ext cx="1000397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От т</a:t>
            </a:r>
            <a:r>
              <a:rPr lang="ru-RU" sz="4400" b="1" dirty="0"/>
              <a:t>о</a:t>
            </a:r>
            <a:r>
              <a:rPr lang="ru-RU" sz="4400" dirty="0"/>
              <a:t>пота коп</a:t>
            </a:r>
            <a:r>
              <a:rPr lang="ru-RU" sz="4400" b="1" dirty="0"/>
              <a:t>ы</a:t>
            </a:r>
            <a:r>
              <a:rPr lang="ru-RU" sz="4400" dirty="0"/>
              <a:t>т пыль п</a:t>
            </a:r>
            <a:r>
              <a:rPr lang="ru-RU" sz="4400" b="1" dirty="0"/>
              <a:t>о</a:t>
            </a:r>
            <a:r>
              <a:rPr lang="ru-RU" sz="4400" dirty="0"/>
              <a:t> полю лет</a:t>
            </a:r>
            <a:r>
              <a:rPr lang="ru-RU" sz="4400" b="1" dirty="0"/>
              <a:t>и</a:t>
            </a:r>
            <a:r>
              <a:rPr lang="ru-RU" sz="4400" dirty="0"/>
              <a:t>т.</a:t>
            </a:r>
            <a:br>
              <a:rPr lang="fr-FR" sz="4400" dirty="0"/>
            </a:br>
            <a:r>
              <a:rPr lang="ru-RU" sz="4400" dirty="0"/>
              <a:t> </a:t>
            </a:r>
            <a:r>
              <a:rPr lang="fr-FR" sz="4400" dirty="0" err="1"/>
              <a:t>Пыль</a:t>
            </a:r>
            <a:r>
              <a:rPr lang="fr-FR" sz="4400" dirty="0"/>
              <a:t> </a:t>
            </a:r>
            <a:r>
              <a:rPr lang="fr-FR" sz="4400" dirty="0" err="1"/>
              <a:t>п</a:t>
            </a:r>
            <a:r>
              <a:rPr lang="fr-FR" sz="4400" b="1" dirty="0" err="1"/>
              <a:t>о</a:t>
            </a:r>
            <a:r>
              <a:rPr lang="fr-FR" sz="4400" dirty="0"/>
              <a:t> </a:t>
            </a:r>
            <a:r>
              <a:rPr lang="fr-FR" sz="4400" dirty="0" err="1"/>
              <a:t>пол</a:t>
            </a:r>
            <a:r>
              <a:rPr lang="fr-FR" sz="4400" b="1" dirty="0" err="1"/>
              <a:t>ю</a:t>
            </a:r>
            <a:r>
              <a:rPr lang="fr-FR" sz="4400" dirty="0"/>
              <a:t> </a:t>
            </a:r>
            <a:r>
              <a:rPr lang="fr-FR" sz="4400" dirty="0" err="1"/>
              <a:t>лет</a:t>
            </a:r>
            <a:r>
              <a:rPr lang="fr-FR" sz="4400" b="1" dirty="0" err="1"/>
              <a:t>и</a:t>
            </a:r>
            <a:r>
              <a:rPr lang="fr-FR" sz="4400" dirty="0" err="1"/>
              <a:t>т</a:t>
            </a:r>
            <a:r>
              <a:rPr lang="fr-FR" sz="4400" dirty="0"/>
              <a:t> </a:t>
            </a:r>
            <a:r>
              <a:rPr lang="fr-FR" sz="4400" dirty="0" err="1"/>
              <a:t>от</a:t>
            </a:r>
            <a:r>
              <a:rPr lang="fr-FR" sz="4400" dirty="0"/>
              <a:t> </a:t>
            </a:r>
            <a:r>
              <a:rPr lang="fr-FR" sz="4400" dirty="0" err="1"/>
              <a:t>т</a:t>
            </a:r>
            <a:r>
              <a:rPr lang="fr-FR" sz="4400" b="1" dirty="0" err="1"/>
              <a:t>о</a:t>
            </a:r>
            <a:r>
              <a:rPr lang="fr-FR" sz="4400" dirty="0" err="1"/>
              <a:t>пота</a:t>
            </a:r>
            <a:r>
              <a:rPr lang="fr-FR" sz="4400" dirty="0"/>
              <a:t> </a:t>
            </a:r>
            <a:r>
              <a:rPr lang="fr-FR" sz="4400" dirty="0" err="1"/>
              <a:t>коп</a:t>
            </a:r>
            <a:r>
              <a:rPr lang="fr-FR" sz="4400" b="1" dirty="0" err="1"/>
              <a:t>ы</a:t>
            </a:r>
            <a:r>
              <a:rPr lang="fr-FR" sz="4400" dirty="0" err="1"/>
              <a:t>т</a:t>
            </a:r>
            <a:endParaRPr lang="fr-FR" sz="4400" dirty="0"/>
          </a:p>
          <a:p>
            <a:endParaRPr lang="fr-FR" dirty="0"/>
          </a:p>
        </p:txBody>
      </p:sp>
      <p:pic>
        <p:nvPicPr>
          <p:cNvPr id="10" name="Image 9" descr="Images vectorielles gratuites de Cheval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135" y="3843791"/>
            <a:ext cx="3638550" cy="26114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3775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4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02771" y="2471057"/>
            <a:ext cx="981891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Сш</a:t>
            </a:r>
            <a:r>
              <a:rPr lang="ru-RU" sz="4400" b="1" dirty="0"/>
              <a:t>и</a:t>
            </a:r>
            <a:r>
              <a:rPr lang="ru-RU" sz="4400" dirty="0"/>
              <a:t>ла С</a:t>
            </a:r>
            <a:r>
              <a:rPr lang="ru-RU" sz="4400" b="1" dirty="0"/>
              <a:t>а</a:t>
            </a:r>
            <a:r>
              <a:rPr lang="ru-RU" sz="4400" dirty="0"/>
              <a:t>ша С</a:t>
            </a:r>
            <a:r>
              <a:rPr lang="ru-RU" sz="4400" b="1" dirty="0"/>
              <a:t>а</a:t>
            </a:r>
            <a:r>
              <a:rPr lang="ru-RU" sz="4400" dirty="0"/>
              <a:t>шке ш</a:t>
            </a:r>
            <a:r>
              <a:rPr lang="ru-RU" sz="4400" b="1" dirty="0"/>
              <a:t>а</a:t>
            </a:r>
            <a:r>
              <a:rPr lang="ru-RU" sz="4400" dirty="0"/>
              <a:t>пку,</a:t>
            </a:r>
            <a:br>
              <a:rPr lang="ru-RU" sz="4400" dirty="0"/>
            </a:br>
            <a:r>
              <a:rPr lang="ru-RU" sz="4400" dirty="0"/>
              <a:t>С</a:t>
            </a:r>
            <a:r>
              <a:rPr lang="ru-RU" sz="4400" b="1" dirty="0"/>
              <a:t>а</a:t>
            </a:r>
            <a:r>
              <a:rPr lang="ru-RU" sz="4400" dirty="0"/>
              <a:t>шка ш</a:t>
            </a:r>
            <a:r>
              <a:rPr lang="ru-RU" sz="4400" b="1" dirty="0"/>
              <a:t>а</a:t>
            </a:r>
            <a:r>
              <a:rPr lang="ru-RU" sz="4400" dirty="0"/>
              <a:t>пкой ш</a:t>
            </a:r>
            <a:r>
              <a:rPr lang="ru-RU" sz="4400" b="1" dirty="0"/>
              <a:t>и</a:t>
            </a:r>
            <a:r>
              <a:rPr lang="ru-RU" sz="4400" dirty="0"/>
              <a:t>шку сш</a:t>
            </a:r>
            <a:r>
              <a:rPr lang="ru-RU" sz="4400" b="1" dirty="0"/>
              <a:t>и</a:t>
            </a:r>
            <a:r>
              <a:rPr lang="ru-RU" sz="4400" dirty="0"/>
              <a:t>б.</a:t>
            </a:r>
            <a:endParaRPr lang="fr-FR" sz="4400" dirty="0"/>
          </a:p>
          <a:p>
            <a:endParaRPr lang="fr-FR" dirty="0"/>
          </a:p>
        </p:txBody>
      </p:sp>
      <p:pic>
        <p:nvPicPr>
          <p:cNvPr id="9" name="Image 8" descr="Сшила Саш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6" y="2096860"/>
            <a:ext cx="3600000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33628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5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1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02771" y="2471057"/>
            <a:ext cx="9818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Шла С</a:t>
            </a:r>
            <a:r>
              <a:rPr lang="ru-RU" sz="4400" b="1" dirty="0"/>
              <a:t>а</a:t>
            </a:r>
            <a:r>
              <a:rPr lang="ru-RU" sz="4400" dirty="0"/>
              <a:t>ша по шосс</a:t>
            </a:r>
            <a:r>
              <a:rPr lang="ru-RU" sz="4400" b="1" dirty="0"/>
              <a:t>е</a:t>
            </a:r>
            <a:r>
              <a:rPr lang="ru-RU" sz="4400" dirty="0"/>
              <a:t> и сос</a:t>
            </a:r>
            <a:r>
              <a:rPr lang="ru-RU" sz="4400" b="1" dirty="0"/>
              <a:t>а</a:t>
            </a:r>
            <a:r>
              <a:rPr lang="ru-RU" sz="4400" dirty="0"/>
              <a:t>ла с</a:t>
            </a:r>
            <a:r>
              <a:rPr lang="ru-RU" sz="4400" b="1" dirty="0"/>
              <a:t>у</a:t>
            </a:r>
            <a:r>
              <a:rPr lang="ru-RU" sz="4400" dirty="0"/>
              <a:t>шку.</a:t>
            </a:r>
            <a:endParaRPr lang="fr-FR" dirty="0"/>
          </a:p>
        </p:txBody>
      </p:sp>
      <p:pic>
        <p:nvPicPr>
          <p:cNvPr id="9" name="Image 8" descr="Шла Саша по шоссе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5" b="14028"/>
          <a:stretch/>
        </p:blipFill>
        <p:spPr bwMode="auto">
          <a:xfrm>
            <a:off x="8090807" y="3788229"/>
            <a:ext cx="3600000" cy="25472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54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 descr="germany-652967_640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8C8643E-E3C8-5877-D421-A8C0AF4BFB48}"/>
              </a:ext>
            </a:extLst>
          </p:cNvPr>
          <p:cNvSpPr txBox="1"/>
          <p:nvPr/>
        </p:nvSpPr>
        <p:spPr>
          <a:xfrm>
            <a:off x="767408" y="1916832"/>
            <a:ext cx="10657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Ulla und Ulrich umarmen sich unter einem uralten Ulmenbaum.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D13E07C-31E3-9CF8-6351-31A8080B6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59" y="3240271"/>
            <a:ext cx="5031109" cy="3353481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5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2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02771" y="2471057"/>
            <a:ext cx="98189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Череп</a:t>
            </a:r>
            <a:r>
              <a:rPr lang="ru-RU" sz="4400" b="1" dirty="0"/>
              <a:t>а</a:t>
            </a:r>
            <a:r>
              <a:rPr lang="ru-RU" sz="4400" dirty="0"/>
              <a:t>ха, не скуч</a:t>
            </a:r>
            <a:r>
              <a:rPr lang="ru-RU" sz="4400" b="1" dirty="0"/>
              <a:t>а</a:t>
            </a:r>
            <a:r>
              <a:rPr lang="ru-RU" sz="4400" dirty="0"/>
              <a:t>я, час сид</a:t>
            </a:r>
            <a:r>
              <a:rPr lang="ru-RU" sz="4400" b="1" dirty="0"/>
              <a:t>и</a:t>
            </a:r>
            <a:r>
              <a:rPr lang="ru-RU" sz="4400" dirty="0"/>
              <a:t>т за ч</a:t>
            </a:r>
            <a:r>
              <a:rPr lang="ru-RU" sz="4400" b="1" dirty="0"/>
              <a:t>а</a:t>
            </a:r>
            <a:r>
              <a:rPr lang="ru-RU" sz="4400" dirty="0"/>
              <a:t>шкой ч</a:t>
            </a:r>
            <a:r>
              <a:rPr lang="ru-RU" sz="4400" b="1" dirty="0"/>
              <a:t>а</a:t>
            </a:r>
            <a:r>
              <a:rPr lang="ru-RU" sz="4400" dirty="0"/>
              <a:t>я.</a:t>
            </a:r>
            <a:endParaRPr lang="fr-FR" sz="44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9"/>
          <a:stretch/>
        </p:blipFill>
        <p:spPr bwMode="auto">
          <a:xfrm>
            <a:off x="8078560" y="3494313"/>
            <a:ext cx="3600000" cy="3067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2527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3021" y="260648"/>
            <a:ext cx="10349147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5</a:t>
            </a:r>
            <a:r>
              <a:rPr lang="fr-FR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ème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manche – </a:t>
            </a: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Virelangue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 panose="020E0802020502020306" pitchFamily="34" charset="0"/>
              </a:rPr>
              <a:t> 3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02771" y="2471057"/>
            <a:ext cx="981891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Карл у Кл</a:t>
            </a:r>
            <a:r>
              <a:rPr lang="ru-RU" sz="4400" b="1" dirty="0"/>
              <a:t>а</a:t>
            </a:r>
            <a:r>
              <a:rPr lang="ru-RU" sz="4400" dirty="0"/>
              <a:t>ры укр</a:t>
            </a:r>
            <a:r>
              <a:rPr lang="ru-RU" sz="4400" b="1" dirty="0"/>
              <a:t>а</a:t>
            </a:r>
            <a:r>
              <a:rPr lang="ru-RU" sz="4400" dirty="0"/>
              <a:t>л кор</a:t>
            </a:r>
            <a:r>
              <a:rPr lang="ru-RU" sz="4400" b="1" dirty="0"/>
              <a:t>а</a:t>
            </a:r>
            <a:r>
              <a:rPr lang="ru-RU" sz="4400" dirty="0"/>
              <a:t>ллы,</a:t>
            </a:r>
            <a:br>
              <a:rPr lang="ru-RU" sz="4400" dirty="0"/>
            </a:br>
            <a:r>
              <a:rPr lang="ru-RU" sz="4400" dirty="0"/>
              <a:t>Кл</a:t>
            </a:r>
            <a:r>
              <a:rPr lang="ru-RU" sz="4400" b="1" dirty="0"/>
              <a:t>а</a:t>
            </a:r>
            <a:r>
              <a:rPr lang="ru-RU" sz="4400" dirty="0"/>
              <a:t>ра у К</a:t>
            </a:r>
            <a:r>
              <a:rPr lang="ru-RU" sz="4400" b="1" dirty="0"/>
              <a:t>а</a:t>
            </a:r>
            <a:r>
              <a:rPr lang="ru-RU" sz="4400" dirty="0"/>
              <a:t>рла укр</a:t>
            </a:r>
            <a:r>
              <a:rPr lang="ru-RU" sz="4400" b="1" dirty="0"/>
              <a:t>а</a:t>
            </a:r>
            <a:r>
              <a:rPr lang="ru-RU" sz="4400" dirty="0"/>
              <a:t>ла кларн</a:t>
            </a:r>
            <a:r>
              <a:rPr lang="ru-RU" sz="4400" b="1" dirty="0"/>
              <a:t>е</a:t>
            </a:r>
            <a:r>
              <a:rPr lang="ru-RU" sz="4400" dirty="0"/>
              <a:t>т.</a:t>
            </a:r>
            <a:endParaRPr lang="fr-FR" sz="4400" dirty="0"/>
          </a:p>
          <a:p>
            <a:endParaRPr lang="fr-FR" dirty="0"/>
          </a:p>
        </p:txBody>
      </p:sp>
      <p:pic>
        <p:nvPicPr>
          <p:cNvPr id="7" name="Image 6" descr="Карл у Клары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207" y="2724150"/>
            <a:ext cx="3600000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58658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1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pic>
        <p:nvPicPr>
          <p:cNvPr id="2" name="Image 1" descr="C:\Users\caguibetov\AppData\Local\Microsoft\Windows\INetCache\Content.MSO\67BC683.tmp">
            <a:extLst>
              <a:ext uri="{FF2B5EF4-FFF2-40B4-BE49-F238E27FC236}">
                <a16:creationId xmlns:a16="http://schemas.microsoft.com/office/drawing/2014/main" id="{5DA1140A-1795-4631-2B5E-3BEB9AAC53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888088" y="1988840"/>
            <a:ext cx="3856434" cy="38564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2420B79-83A3-21CE-2F9F-69ABF570FA05}"/>
              </a:ext>
            </a:extLst>
          </p:cNvPr>
          <p:cNvSpPr txBox="1"/>
          <p:nvPr/>
        </p:nvSpPr>
        <p:spPr>
          <a:xfrm>
            <a:off x="1363820" y="2796942"/>
            <a:ext cx="6115050" cy="2240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гор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Арар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 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Рвал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Варв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 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Виногр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д. 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5071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  <a:endParaRPr/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pic>
        <p:nvPicPr>
          <p:cNvPr id="2" name="Image 1" descr="C:\Users\caguibetov\AppData\Local\Microsoft\Windows\INetCache\Content.MSO\9902CA79.tmp">
            <a:extLst>
              <a:ext uri="{FF2B5EF4-FFF2-40B4-BE49-F238E27FC236}">
                <a16:creationId xmlns:a16="http://schemas.microsoft.com/office/drawing/2014/main" id="{059618AC-DA18-DCF1-67FE-9CB2C62BBC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84" y="2564904"/>
            <a:ext cx="3086447" cy="30864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16453E2-FDDA-F411-4C4C-7AD19783D10C}"/>
              </a:ext>
            </a:extLst>
          </p:cNvPr>
          <p:cNvSpPr txBox="1"/>
          <p:nvPr/>
        </p:nvSpPr>
        <p:spPr>
          <a:xfrm>
            <a:off x="762394" y="2988012"/>
            <a:ext cx="6115050" cy="2240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Чëрной н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чью 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Чëрный кот пр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ы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гнул 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чëрный дымох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д.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6541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6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071" y="359229"/>
            <a:ext cx="546000" cy="864000"/>
          </a:xfrm>
          <a:prstGeom prst="rect">
            <a:avLst/>
          </a:prstGeom>
        </p:spPr>
      </p:pic>
      <p:pic>
        <p:nvPicPr>
          <p:cNvPr id="2" name="Image 1" descr="Peinture d'illustration de 2 adorables chiots, dessin animé Kawaii Chibi ·  Creative Fabrica">
            <a:extLst>
              <a:ext uri="{FF2B5EF4-FFF2-40B4-BE49-F238E27FC236}">
                <a16:creationId xmlns:a16="http://schemas.microsoft.com/office/drawing/2014/main" id="{A3E8C382-2089-72CD-8483-EC5F4BF4B4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2148866"/>
            <a:ext cx="3020913" cy="37750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E4B797B-08D7-3C55-8B2C-B49ADA94FF3E}"/>
              </a:ext>
            </a:extLst>
          </p:cNvPr>
          <p:cNvSpPr txBox="1"/>
          <p:nvPr/>
        </p:nvSpPr>
        <p:spPr>
          <a:xfrm>
            <a:off x="1127448" y="3068960"/>
            <a:ext cx="6115050" cy="1478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Два щенк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щ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 к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щек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Щ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плют щëтку в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уголк</a:t>
            </a:r>
            <a:r>
              <a:rPr lang="ru-RU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245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73021" y="260648"/>
            <a:ext cx="10349147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2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 descr="germany-652967_640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1BE4BCD-907F-122F-5B22-D85709F4A6BE}"/>
              </a:ext>
            </a:extLst>
          </p:cNvPr>
          <p:cNvSpPr txBox="1"/>
          <p:nvPr/>
        </p:nvSpPr>
        <p:spPr>
          <a:xfrm>
            <a:off x="767408" y="1988840"/>
            <a:ext cx="9721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Viktor verliert beim Volleyballspiel viele verrückte Volleybälle</a:t>
            </a:r>
            <a:r>
              <a:rPr lang="de-DE" sz="4000" dirty="0">
                <a:latin typeface="Comic Sans MS" panose="030F0702030302020204" pitchFamily="66" charset="0"/>
                <a:ea typeface="Calibri" panose="020F0502020204030204" pitchFamily="34" charset="0"/>
              </a:rPr>
              <a:t>.</a:t>
            </a:r>
            <a:endParaRPr lang="fr-FR" sz="4000" dirty="0"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935FE66-5BE7-805B-D984-B84DED34F1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48" y="3313201"/>
            <a:ext cx="5724331" cy="30762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 bwMode="auto">
          <a:xfrm>
            <a:off x="1363820" y="389466"/>
            <a:ext cx="10547443" cy="11806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>
              <a:defRPr/>
            </a:pP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5</a:t>
            </a:r>
            <a:r>
              <a:rPr lang="fr-FR" baseline="30000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ème</a:t>
            </a:r>
            <a:r>
              <a:rPr lang="fr-FR">
                <a:solidFill>
                  <a:schemeClr val="tx1">
                    <a:lumMod val="75000"/>
                    <a:lumOff val="25000"/>
                  </a:schemeClr>
                </a:solidFill>
                <a:latin typeface="Berlin Sans FB Demi"/>
              </a:rPr>
              <a:t> manche – Virelangue 3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 bwMode="auto">
          <a:xfrm>
            <a:off x="160968" y="94148"/>
            <a:ext cx="1202852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6" descr="germany-652967_640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75353" y="389466"/>
            <a:ext cx="534459" cy="84666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A9385EC-7C7B-331A-4E9C-34D33F21A190}"/>
              </a:ext>
            </a:extLst>
          </p:cNvPr>
          <p:cNvSpPr txBox="1"/>
          <p:nvPr/>
        </p:nvSpPr>
        <p:spPr>
          <a:xfrm>
            <a:off x="160968" y="1770368"/>
            <a:ext cx="100091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Ein Wagen kam nach </a:t>
            </a:r>
            <a:r>
              <a:rPr lang="de-DE" sz="4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Gossensaß</a:t>
            </a:r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 und fuhr durch eine </a:t>
            </a:r>
            <a:r>
              <a:rPr lang="de-DE" sz="4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Soßengass</a:t>
            </a:r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‘, sodass die ganze </a:t>
            </a:r>
            <a:r>
              <a:rPr lang="de-DE" sz="40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Gassensoß</a:t>
            </a:r>
            <a:r>
              <a:rPr lang="de-DE" sz="40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‘ sich über die Insassen goss.</a:t>
            </a:r>
            <a:endParaRPr lang="fr-FR" sz="4000" dirty="0">
              <a:latin typeface="Comic Sans MS" panose="030F0702030302020204" pitchFamily="66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93569BD-5E90-5BF3-3725-35FF284FFF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839" y="3709360"/>
            <a:ext cx="3816424" cy="28616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10763</Words>
  <Application>Microsoft Office PowerPoint</Application>
  <DocSecurity>0</DocSecurity>
  <PresentationFormat>Grand écran</PresentationFormat>
  <Paragraphs>886</Paragraphs>
  <Slides>74</Slides>
  <Notes>69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74</vt:i4>
      </vt:variant>
    </vt:vector>
  </HeadingPairs>
  <TitlesOfParts>
    <vt:vector size="84" baseType="lpstr">
      <vt:lpstr>Arial</vt:lpstr>
      <vt:lpstr>Berlin Sans FB Demi</vt:lpstr>
      <vt:lpstr>Calibri</vt:lpstr>
      <vt:lpstr>Calibri Light</vt:lpstr>
      <vt:lpstr>Comic Sans MS</vt:lpstr>
      <vt:lpstr>Franklin Gothic Heavy</vt:lpstr>
      <vt:lpstr>Symbol</vt:lpstr>
      <vt:lpstr>Times New Roman</vt:lpstr>
      <vt:lpstr>Thème Office</vt:lpstr>
      <vt:lpstr>Image bitmap</vt:lpstr>
      <vt:lpstr>Concours de virelangues  en langues étrangères Session 2024 – Manches 4-5-6  </vt:lpstr>
      <vt:lpstr>Présentation PowerPoint</vt:lpstr>
      <vt:lpstr>Présentation PowerPoint</vt:lpstr>
      <vt:lpstr>4ème manche – Virelangue 1</vt:lpstr>
      <vt:lpstr>4ème manche – Virelangue 2</vt:lpstr>
      <vt:lpstr>4ème manche – Virelangue 3</vt:lpstr>
      <vt:lpstr>5ème manche – Virelangue 1</vt:lpstr>
      <vt:lpstr>5ème manche – Virelangue 2</vt:lpstr>
      <vt:lpstr>5ème manche – Virelangue 3</vt:lpstr>
      <vt:lpstr>6ème manche – Virelangue 1</vt:lpstr>
      <vt:lpstr>6ème manche – Virelangue 2</vt:lpstr>
      <vt:lpstr>6ème manche – Virelangue 3</vt:lpstr>
      <vt:lpstr>Présentation PowerPoint</vt:lpstr>
      <vt:lpstr>4ème manche – Virelangue 1</vt:lpstr>
      <vt:lpstr>4ème manche – Virelangue 2</vt:lpstr>
      <vt:lpstr>4ème manche – Virelangue 3</vt:lpstr>
      <vt:lpstr>5ème manche – Virelangue 1</vt:lpstr>
      <vt:lpstr>5ème manche – Virelangue 2</vt:lpstr>
      <vt:lpstr>5ème manche – Virelangue 3</vt:lpstr>
      <vt:lpstr>6ème manche – Virelangue 1</vt:lpstr>
      <vt:lpstr>6ème manche – Virelangue 2</vt:lpstr>
      <vt:lpstr>6ème manche – Virelangue 3</vt:lpstr>
      <vt:lpstr>Présentation PowerPoint</vt:lpstr>
      <vt:lpstr>4ème manche – Virelangue 1</vt:lpstr>
      <vt:lpstr>4ème manche – Virelangue 2</vt:lpstr>
      <vt:lpstr>4ème manche – Virelangue 3</vt:lpstr>
      <vt:lpstr>5ème manche – Virelangue 1</vt:lpstr>
      <vt:lpstr>5ème manche – Virelangue 2</vt:lpstr>
      <vt:lpstr>5ème manche – Virelangue 3</vt:lpstr>
      <vt:lpstr>6ème manche – Virelangue 1</vt:lpstr>
      <vt:lpstr>6ème manche – Virelangue 2</vt:lpstr>
      <vt:lpstr>6ème manche – Virelangue 3</vt:lpstr>
      <vt:lpstr>Présentation PowerPoint</vt:lpstr>
      <vt:lpstr>4ème manche – Virelangue 1</vt:lpstr>
      <vt:lpstr>4ème manche – Virelangue 2</vt:lpstr>
      <vt:lpstr>4ème manche – Virelangue 3</vt:lpstr>
      <vt:lpstr>Virelangue supplémentaire</vt:lpstr>
      <vt:lpstr>5ème manche – Virelangue 1</vt:lpstr>
      <vt:lpstr>5ème manche – Virelangue 2</vt:lpstr>
      <vt:lpstr>5ème manche – Virelangue 3</vt:lpstr>
      <vt:lpstr>Virelangue supplémentaire</vt:lpstr>
      <vt:lpstr>6ème manche – Virelangue 1</vt:lpstr>
      <vt:lpstr>6ème manche – Virelangue 2</vt:lpstr>
      <vt:lpstr>6ème manche – Virelangue 3</vt:lpstr>
      <vt:lpstr>Présentation PowerPoint</vt:lpstr>
      <vt:lpstr>4ème manche – Virelangue 1</vt:lpstr>
      <vt:lpstr>4ème manche – Virelangue 2</vt:lpstr>
      <vt:lpstr>4ème manche – Virelangue 3</vt:lpstr>
      <vt:lpstr>5ème manche – Virelangue 1</vt:lpstr>
      <vt:lpstr>5ème manche – Virelangue 2</vt:lpstr>
      <vt:lpstr>5ème manche – Virelangue 3</vt:lpstr>
      <vt:lpstr>6ème manche – Virelangue 1</vt:lpstr>
      <vt:lpstr>6ème manche – Virelangue 2</vt:lpstr>
      <vt:lpstr>6ème manche – Virelangue 3</vt:lpstr>
      <vt:lpstr>Présentation PowerPoint</vt:lpstr>
      <vt:lpstr>4ème manche – Virelangue 1</vt:lpstr>
      <vt:lpstr>4ème manche – Virelangue 2</vt:lpstr>
      <vt:lpstr>4ème manche – Virelangue 3</vt:lpstr>
      <vt:lpstr>5ème manche – Virelangue 1</vt:lpstr>
      <vt:lpstr>5ème manche – Virelangue 2</vt:lpstr>
      <vt:lpstr>5ème manche – Virelangue 3</vt:lpstr>
      <vt:lpstr>6ème manche – Virelangue 1</vt:lpstr>
      <vt:lpstr>6ème manche – Virelangue 2</vt:lpstr>
      <vt:lpstr>6ème manche – Virelangue 3</vt:lpstr>
      <vt:lpstr>Présentation PowerPoint</vt:lpstr>
      <vt:lpstr>4ème manche – Virelangue 1</vt:lpstr>
      <vt:lpstr>4ème manche – Virelangue 2</vt:lpstr>
      <vt:lpstr>4ème manche – Virelangue 3</vt:lpstr>
      <vt:lpstr>5ème manche – Virelangue 1</vt:lpstr>
      <vt:lpstr>5ème manche – Virelangue 2</vt:lpstr>
      <vt:lpstr>5ème manche – Virelangue 3</vt:lpstr>
      <vt:lpstr>6ème manche – Virelangue 1</vt:lpstr>
      <vt:lpstr>6ème manche – Virelangue 2</vt:lpstr>
      <vt:lpstr>6ème manche – Virelangue 3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1ère manche – Virelangue 1</dc:title>
  <dc:creator>Bruno BOUCHARD</dc:creator>
  <cp:lastModifiedBy>Bruno BOUCHARD</cp:lastModifiedBy>
  <cp:revision>278</cp:revision>
  <cp:lastPrinted>2023-07-09T16:46:26Z</cp:lastPrinted>
  <dcterms:created xsi:type="dcterms:W3CDTF">2019-12-19T20:46:51Z</dcterms:created>
  <dcterms:modified xsi:type="dcterms:W3CDTF">2024-03-27T10:55:13Z</dcterms:modified>
  <dc:identifier/>
  <dc:language/>
  <cp:version/>
</cp:coreProperties>
</file>