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346" r:id="rId2"/>
    <p:sldId id="34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48" r:id="rId31"/>
    <p:sldId id="349" r:id="rId32"/>
    <p:sldId id="351" r:id="rId33"/>
    <p:sldId id="289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312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34" r:id="rId66"/>
    <p:sldId id="339" r:id="rId67"/>
    <p:sldId id="336" r:id="rId68"/>
    <p:sldId id="338" r:id="rId69"/>
    <p:sldId id="340" r:id="rId70"/>
    <p:sldId id="341" r:id="rId71"/>
    <p:sldId id="342" r:id="rId72"/>
    <p:sldId id="352" r:id="rId73"/>
    <p:sldId id="354" r:id="rId74"/>
    <p:sldId id="353" r:id="rId75"/>
  </p:sldIdLst>
  <p:sldSz cx="12192000" cy="6858000"/>
  <p:notesSz cx="6858000" cy="9945688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B0252F6-D29C-4B87-B7E6-C97E867C5890}">
          <p14:sldIdLst>
            <p14:sldId id="346"/>
            <p14:sldId id="34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  <p14:section name="ARABE" id="{A70AEB62-51C7-4500-B4DA-D1191E297019}">
          <p14:sldIdLst>
            <p14:sldId id="314"/>
            <p14:sldId id="315"/>
            <p14:sldId id="316"/>
            <p14:sldId id="317"/>
            <p14:sldId id="318"/>
            <p14:sldId id="319"/>
            <p14:sldId id="320"/>
            <p14:sldId id="348"/>
            <p14:sldId id="349"/>
            <p14:sldId id="351"/>
          </p14:sldIdLst>
        </p14:section>
        <p14:section name="CHINOIS" id="{9694BE97-D9D9-4C73-B069-418EE4B1CDCB}">
          <p14:sldIdLst/>
        </p14:section>
        <p14:section name="ESPAGNOL" id="{5FE013DD-F648-4AF4-97D9-88336D607A4C}">
          <p14:sldIdLst>
            <p14:sldId id="289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  <p14:section name="ITALIEN" id="{44DD0D8C-9422-49F1-A356-AEE803BE98B8}">
          <p14:sldIdLst>
            <p14:sldId id="312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PORTUGAIS" id="{C2A638BA-31AA-4C68-BE31-1DD8DF98EB5A}">
          <p14:sldIdLst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  <p14:section name="Russe" id="{CD2D1AE9-0FC9-4D99-8F3D-7AAED93B5EE2}">
          <p14:sldIdLst>
            <p14:sldId id="334"/>
            <p14:sldId id="339"/>
            <p14:sldId id="336"/>
            <p14:sldId id="338"/>
            <p14:sldId id="340"/>
            <p14:sldId id="341"/>
            <p14:sldId id="342"/>
            <p14:sldId id="352"/>
            <p14:sldId id="354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47" autoAdjust="0"/>
    <p:restoredTop sz="83657" autoAdjust="0"/>
  </p:normalViewPr>
  <p:slideViewPr>
    <p:cSldViewPr>
      <p:cViewPr varScale="1">
        <p:scale>
          <a:sx n="75" d="100"/>
          <a:sy n="75" d="100"/>
        </p:scale>
        <p:origin x="2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1A517-B900-47D7-B516-8DA12EECD987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7109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7109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232-92AA-4DCD-9A4E-E415FB52D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508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3742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3742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409716-E5FA-43B2-8D2F-38713A55BAFD}" type="datetimeFigureOut">
              <a:rPr lang="fr-FR"/>
              <a:t>07/02/2023</a:t>
            </a:fld>
            <a:endParaRPr lang="fr-FR"/>
          </a:p>
        </p:txBody>
      </p:sp>
      <p:sp>
        <p:nvSpPr>
          <p:cNvPr id="6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90625" y="931863"/>
            <a:ext cx="4476750" cy="251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3589772"/>
            <a:ext cx="5486400" cy="29370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7085008"/>
            <a:ext cx="2971800" cy="3742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7085008"/>
            <a:ext cx="2971800" cy="3742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DFF5DB-EC3D-4EA0-BA72-DFF41EA5BD4F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15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83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646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permettent de classer les 5 équipes qui ont pu accéder à cette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N’oubliez pas de communiquer le nom des élèves qui ont participé à ce concours et de préciser s’ils sont lauréats 1ère,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place. 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fourni par les</a:t>
            </a:r>
            <a:r>
              <a:rPr lang="fr-FR" sz="1200" b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IA-IPR de LVE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transmettre ces résultats.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34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68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450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anglais.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anglais.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anglais.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anglais.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anglais.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anglais.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8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</a:t>
            </a:r>
            <a:r>
              <a:rPr lang="fr-FR" b="1" u="sng" dirty="0">
                <a:solidFill>
                  <a:srgbClr val="FF0000"/>
                </a:solidFill>
              </a:rPr>
              <a:t>nouveau</a:t>
            </a:r>
            <a:r>
              <a:rPr lang="fr-FR" dirty="0">
                <a:solidFill>
                  <a:srgbClr val="FF0000"/>
                </a:solidFill>
              </a:rPr>
              <a:t> tirage au sort pour déterminer l’ordre de passage (établissement par établissement).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527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314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 :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A présente 7 équipes en anglais.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B présente 4 équipes en anglais.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C présente 6 équipes en anglais.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=&gt; 6 équipes ont été éliminées à l’issue de la 4ème manche.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=&gt; 6 équipes sont éliminées à l’issue de cette manche.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reste 5 équipes en anglais, tous collèges confondus, pour la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dernière manche.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 + 4 + 6 = 17 / 17 – 6 – 6 = 5, le compte est bon)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A présente 3 équipes en anglais.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B présente 5 équipes en anglais.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C présente 2 équipes en anglais.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=&gt; 2 équipes ont été éliminées à l’issue de la 4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=&gt; 3 équipes sont éliminées à l’issue de cette manche.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reste 5 équipes en anglais, tous collèges confondus, pour la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dernière manche.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100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 Laisser entre 10 et 15 minutes à chaque équipe pour lire, s’entraîner et se répartir les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1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61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83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permettent de classer les 5 équipes qui ont pu accéder à cette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N’oubliez pas de communiquer le nom des élèves qui ont participé à ce concours et de préciser s’ils sont lauréats 1ère,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place. 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fourni par les IA-IPR de LVE pour transmettre ces résultats.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726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342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possible de ne pas éliminer d’équipe à l'issue de cette manche. Il faudra surtout veiller à ce qu’il n’y ait pas plus de 5 équipes par langue pour la manche 6 et ce, pour des questions d’organisation.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possible de ne pas éliminer d’équipe à l'issue de cette manche.  Il faudra surtout veiller à ce qu’il n’y ait pas plus de 5 équipes par langue pour la manche 6 et ce, pour des questions d’organisation.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 Laisser entre 10 et 15 minutes à chaque équipe pour lire, s’entraîner et se répartir les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1097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60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9986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permettent de classer les 5 équipes qui ont pu accéder à cette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N’oubliez pas de communiquer le nom des élèves qui ont participé à ce concours et de préciser s’ils sont lauréats 1ère,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place. 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fourni par les IA-IPR de LVE pour transmettre ces résultats.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041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5998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2816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espagnol.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espagnol.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espagnol.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espagnol.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espagnol.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espagnol.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5040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Ces </a:t>
            </a:r>
            <a:r>
              <a:rPr lang="fr-FR" b="0" dirty="0" err="1">
                <a:solidFill>
                  <a:srgbClr val="FF0000"/>
                </a:solidFill>
              </a:rPr>
              <a:t>virelangues</a:t>
            </a:r>
            <a:r>
              <a:rPr lang="fr-FR" b="0" dirty="0">
                <a:solidFill>
                  <a:srgbClr val="FF0000"/>
                </a:solidFill>
              </a:rPr>
              <a:t>  supplémentaires peuvent être travaillés en classe. Ils peuvent être utilisés dans 2 cas.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cas </a:t>
            </a:r>
            <a:r>
              <a:rPr lang="fr-FR" dirty="0"/>
              <a:t>:  il faut départager 2 équipes ex-aequo.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b="1" dirty="0"/>
              <a:t>2</a:t>
            </a:r>
            <a:r>
              <a:rPr lang="fr-FR" b="1" baseline="30000" dirty="0"/>
              <a:t>ème</a:t>
            </a:r>
            <a:r>
              <a:rPr lang="fr-FR" b="1" dirty="0"/>
              <a:t> cas </a:t>
            </a:r>
            <a:r>
              <a:rPr lang="fr-FR" dirty="0"/>
              <a:t>: vous avez beaucoup d’équipes et vous ne souhaitez pas éliminer trop d’équipes à l’issue de chaque manche. </a:t>
            </a:r>
            <a:br>
              <a:rPr lang="fr-FR" dirty="0"/>
            </a:br>
            <a:r>
              <a:rPr lang="fr-FR" dirty="0"/>
              <a:t>Si vous avez 20 équipes d’une même langue, cela oblige à éliminer 4 voire 5 équipes à la fin de chaque manche.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9143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</a:t>
            </a:r>
            <a:r>
              <a:rPr lang="fr-FR" b="1" u="sng" dirty="0">
                <a:solidFill>
                  <a:srgbClr val="FF0000"/>
                </a:solidFill>
              </a:rPr>
              <a:t>nouveau</a:t>
            </a:r>
            <a:r>
              <a:rPr lang="fr-FR" dirty="0">
                <a:solidFill>
                  <a:srgbClr val="FF0000"/>
                </a:solidFill>
              </a:rPr>
              <a:t> tirage au sort pour déterminer l’ordre de passage (établissement par établissement).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247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151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de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espagnol.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espagnol.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espagnol.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ont été éliminées à l’issue de la 4ème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Il reste 5 équipes en espagnol, tous collèges confondus, pour la 6</a:t>
            </a:r>
            <a:r>
              <a:rPr lang="fr-FR" baseline="30000" dirty="0"/>
              <a:t>ème</a:t>
            </a:r>
            <a:r>
              <a:rPr lang="fr-FR" dirty="0"/>
              <a:t> et dernière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espagnol.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espagnol.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espagnol.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ont été éliminées à l’issue de la 4</a:t>
            </a:r>
            <a:r>
              <a:rPr lang="fr-FR" baseline="30000" dirty="0"/>
              <a:t>ème</a:t>
            </a:r>
            <a:r>
              <a:rPr lang="fr-FR" dirty="0"/>
              <a:t>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3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Il reste 5 équipes en espagnol, tous collèges confondus, pour la 6</a:t>
            </a:r>
            <a:r>
              <a:rPr lang="fr-FR" baseline="30000" dirty="0"/>
              <a:t>ème</a:t>
            </a:r>
            <a:r>
              <a:rPr lang="fr-FR" dirty="0"/>
              <a:t> et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1593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>
                <a:solidFill>
                  <a:srgbClr val="FF0000"/>
                </a:solidFill>
              </a:rPr>
              <a:t>Ces virelangues  supplémentaires peuvent être travaillés en classe. Ils peuvent être utilisés dans 2 cas.</a:t>
            </a:r>
            <a:endParaRPr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b="1"/>
              <a:t>1</a:t>
            </a:r>
            <a:r>
              <a:rPr lang="fr-FR" b="1" baseline="30000"/>
              <a:t>er</a:t>
            </a:r>
            <a:r>
              <a:rPr lang="fr-FR" b="1"/>
              <a:t> cas </a:t>
            </a:r>
            <a:r>
              <a:rPr lang="fr-FR"/>
              <a:t>:  il faut départager 2 équipes ex-aequo.</a:t>
            </a:r>
            <a:endParaRPr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b="1"/>
              <a:t>2</a:t>
            </a:r>
            <a:r>
              <a:rPr lang="fr-FR" b="1" baseline="30000"/>
              <a:t>ème</a:t>
            </a:r>
            <a:r>
              <a:rPr lang="fr-FR" b="1"/>
              <a:t> cas </a:t>
            </a:r>
            <a:r>
              <a:rPr lang="fr-FR"/>
              <a:t>: vous avez beaucoup d’équipes et vous ne souhaitez pas éliminer trop d’équipes à l’issue de chaque manche. </a:t>
            </a:r>
            <a:br>
              <a:rPr lang="fr-FR"/>
            </a:br>
            <a:r>
              <a:rPr lang="fr-FR"/>
              <a:t>Si vous avez 20 équipes d’une même langue ,cela oblige à éliminer 4 voire 5 équipes à la fin de chaque manche.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130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 Laisser entre 10 et 15 minutes à chaque équipe pour lire, s’entraîner et se répartir les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58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9903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6914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permettent de classer les 5 équipes qui ont pu accéder à cette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 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N’oubliez pas de communiquer le nom des élèves qui ont participé à ce concours et de préciser s’ils sont lauréats 1ère,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place. 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fourni par les</a:t>
            </a:r>
            <a:r>
              <a:rPr lang="fr-FR" sz="1200" b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IA-IPR de LVE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transmettre ces résultats.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1994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1548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3295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de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italien.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italien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italien.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italien.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italien.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italien.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765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</a:t>
            </a:r>
            <a:r>
              <a:rPr lang="fr-FR" b="1" u="sng" dirty="0">
                <a:solidFill>
                  <a:srgbClr val="FF0000"/>
                </a:solidFill>
              </a:rPr>
              <a:t>nouveau</a:t>
            </a:r>
            <a:r>
              <a:rPr lang="fr-FR" dirty="0">
                <a:solidFill>
                  <a:srgbClr val="FF0000"/>
                </a:solidFill>
              </a:rPr>
              <a:t> tirage au sort pour déterminer l’ordre de passage (établissement par établissement).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1er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0901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5466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classe, il est donc connu des élèves.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l’issue de cette manche, une ou plusieurs équipes sont éliminées.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nombre d’équipes éliminées est en fonction du nombre d’équipes engagées. Faire en sorte qu’il y ait 5 équipes par langue pour la dernière manche.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 :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A présente 7 équipes en italien.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B présente 4 équipes en italien.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C présente 6 équipes en italien.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équipes ont été éliminées à l’issue de la 4ème manche.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équipes sont éliminées à l’issue de cette manche.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reste 5 équipes en italien, tous collèges confondus, pour la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dernière manche.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 + 4 + 6 = 17 / 17 – 6 – 6 = 5, le compte est bon)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1934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 </a:t>
            </a:r>
            <a:r>
              <a:rPr lang="fr-FR" b="0" dirty="0">
                <a:solidFill>
                  <a:srgbClr val="FF0000"/>
                </a:solidFill>
              </a:rPr>
              <a:t>; il est donc inconnu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</a:t>
            </a:r>
            <a:r>
              <a:rPr lang="fr-FR" b="1" u="sng" dirty="0">
                <a:solidFill>
                  <a:srgbClr val="FF0000"/>
                </a:solidFill>
              </a:rPr>
              <a:t>nouveau</a:t>
            </a:r>
            <a:r>
              <a:rPr lang="fr-FR" dirty="0">
                <a:solidFill>
                  <a:srgbClr val="FF0000"/>
                </a:solidFill>
              </a:rPr>
              <a:t> tirage au sort pour déterminer l’ordre de passage (établissement par établissement).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7637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 </a:t>
            </a:r>
            <a:r>
              <a:rPr lang="fr-FR" b="0" dirty="0">
                <a:solidFill>
                  <a:srgbClr val="FF0000"/>
                </a:solidFill>
              </a:rPr>
              <a:t>; il est donc inconnu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20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allemand.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allemand.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allemand.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 </a:t>
            </a:r>
            <a:r>
              <a:rPr lang="fr-FR" dirty="0">
                <a:solidFill>
                  <a:schemeClr val="accent6"/>
                </a:solidFill>
              </a:rPr>
              <a:t>6 </a:t>
            </a:r>
            <a:r>
              <a:rPr lang="fr-FR" dirty="0"/>
              <a:t>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allemand.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allemand.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allemand.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3074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 </a:t>
            </a:r>
            <a:r>
              <a:rPr lang="fr-FR" b="0" dirty="0">
                <a:solidFill>
                  <a:srgbClr val="FF0000"/>
                </a:solidFill>
              </a:rPr>
              <a:t>; il est donc inconnu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les résultats permettent de classer les 5 équipes restantes langue par langue.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5470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9585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994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portugais.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portugais.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portugais.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portugais.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portugais.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portugais.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7870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</a:t>
            </a:r>
            <a:r>
              <a:rPr lang="fr-FR" b="1" u="sng" dirty="0">
                <a:solidFill>
                  <a:srgbClr val="FF0000"/>
                </a:solidFill>
              </a:rPr>
              <a:t>nouveau</a:t>
            </a:r>
            <a:r>
              <a:rPr lang="fr-FR" dirty="0">
                <a:solidFill>
                  <a:srgbClr val="FF0000"/>
                </a:solidFill>
              </a:rPr>
              <a:t> tirage au sort pour déterminer l’ordre de passage (établissement par établissement).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0071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6700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de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portugais.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portugais.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portugais.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ont été éliminées à l’issue de la 4ème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Il reste 5 équipes en portugais, tous collèges confondus, pour la 6</a:t>
            </a:r>
            <a:r>
              <a:rPr lang="fr-FR" baseline="30000" dirty="0"/>
              <a:t>ème</a:t>
            </a:r>
            <a:r>
              <a:rPr lang="fr-FR" dirty="0"/>
              <a:t> et dernière manche.</a:t>
            </a:r>
            <a:br>
              <a:rPr lang="fr-FR" dirty="0"/>
            </a:b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 + 4 + 6 = 17 / 17 – 6 – 6 = 5, le compte est bon)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portugais.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portugais.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portugais.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ont été éliminées à l’issue de la 4</a:t>
            </a:r>
            <a:r>
              <a:rPr lang="fr-FR" baseline="30000" dirty="0"/>
              <a:t>ème</a:t>
            </a:r>
            <a:r>
              <a:rPr lang="fr-FR" dirty="0"/>
              <a:t>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3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Il reste 5 équipes en portugais, tous collèges confondus, pour la 6</a:t>
            </a:r>
            <a:r>
              <a:rPr lang="fr-FR" baseline="30000" dirty="0"/>
              <a:t>ème</a:t>
            </a:r>
            <a:r>
              <a:rPr lang="fr-FR" dirty="0"/>
              <a:t> et dernière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800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 Laisser entre 10 et 15 minutes à chaque équipe pour lire, s’entraîner et se répartir les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9622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 </a:t>
            </a:r>
            <a:r>
              <a:rPr lang="fr-FR" b="0" dirty="0">
                <a:solidFill>
                  <a:srgbClr val="FF0000"/>
                </a:solidFill>
              </a:rPr>
              <a:t>; il est donc inconnu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8067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permettent de classer les 5 équipes qui ont pu accéder à cette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N’oubliez pas de communiquer le nom des élèves qui ont participé à ce concours et de préciser s’ils sont lauréats 1ère,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place. 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fourni par les</a:t>
            </a:r>
            <a:r>
              <a:rPr lang="fr-FR" sz="1200" b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IA-IPR de LVE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transmettre ces résultats.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5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</a:t>
            </a:r>
            <a:r>
              <a:rPr lang="fr-FR" b="1" u="sng" dirty="0">
                <a:solidFill>
                  <a:srgbClr val="FF0000"/>
                </a:solidFill>
              </a:rPr>
              <a:t>nouveau</a:t>
            </a:r>
            <a:r>
              <a:rPr lang="fr-FR" dirty="0">
                <a:solidFill>
                  <a:srgbClr val="FF0000"/>
                </a:solidFill>
              </a:rPr>
              <a:t> tirage au sort pour déterminer l’ordre de passage (établissement par établissement).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chemeClr val="accent6"/>
                </a:solidFill>
              </a:rPr>
              <a:t>1</a:t>
            </a:r>
            <a:r>
              <a:rPr lang="fr-FR" baseline="30000" dirty="0">
                <a:solidFill>
                  <a:schemeClr val="accent6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chemeClr val="accent6"/>
                </a:solidFill>
              </a:rPr>
              <a:t>1</a:t>
            </a:r>
            <a:r>
              <a:rPr lang="fr-FR" baseline="30000" dirty="0">
                <a:solidFill>
                  <a:schemeClr val="accent6"/>
                </a:solidFill>
              </a:rPr>
              <a:t>er </a:t>
            </a:r>
            <a:r>
              <a:rPr lang="fr-FR" dirty="0"/>
              <a:t>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671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de jury communiquent les notes à la personne qui saisit les résultats sur le fichier Excel. (fourni par les organisateurs)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L’enseignant référent pour votre bassin procédera à un tirage au sort pour déterminer l’ordre de passage (établissement par établissement). </a:t>
            </a:r>
          </a:p>
          <a:p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L’ordre de passage est le même pour les 3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cette manche.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nombre d’équipes éliminées est en fonction du nombre d’équipes engagées.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en sorte qu’il y ait 5 équipes par langue pour la dernière manche.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possible de ne pas éliminer d’équipe à l'issue de cette manche. Il faut surtout veiller à ce qu’il n’y ait pas plus de 5 équipes par langue pour la manche 6 et ce, pour des questions d’organisation.  </a:t>
            </a: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L’enseignant référent pour votre bassin procédera à un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nouveau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tirage au sort pour déterminer l’ordre de passage (établissement par établissement). 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L’ordre de passage est le même pour les 3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cette manche.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classe, il est donc connu des élèves.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L’enseignant référent pour votre bassin procédera à un tirage au sort pour déterminer l’ordre de passage (établissement par établissement). </a:t>
            </a:r>
          </a:p>
          <a:p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L’ordre de passage est le même pour les 3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cette manche.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possible de ne pas éliminer d’équipe à l'issue de cette manche. </a:t>
            </a:r>
            <a:br>
              <a:rPr lang="fr-FR" sz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faut surtout veiller à ce qu’il n’y ait pas plus de 5 équipes par langue pour la manche 6 et ce, pour des questions d’organisation.  </a:t>
            </a:r>
            <a:endParaRPr lang="fr-FR" dirty="0"/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 Laisser entre 10 et 15 minutes à chaque équipe pour lire, s’entraîner et se répartir les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123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 </a:t>
            </a:r>
            <a:r>
              <a:rPr lang="fr-FR" b="0" dirty="0">
                <a:solidFill>
                  <a:srgbClr val="FF0000"/>
                </a:solidFill>
              </a:rPr>
              <a:t>; il est donc inconnu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8773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permettent de classer les 5 équipes qui ont pu accéder à cette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N’oubliez pas de communiquer le nom des élèves qui ont participé à ce concours et de préciser s’ils sont lauréats 1ère,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place. 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fourni par les</a:t>
            </a:r>
            <a:r>
              <a:rPr lang="fr-FR" sz="1200" b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IA-IPR de LVE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transmettre ces résultats.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044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439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allemand.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allemand.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allemand.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strike="noStrike" dirty="0">
                <a:solidFill>
                  <a:schemeClr val="accent6"/>
                </a:solidFill>
              </a:rPr>
              <a:t>6</a:t>
            </a:r>
            <a:r>
              <a:rPr lang="fr-FR" strike="noStrike" dirty="0"/>
              <a:t> é</a:t>
            </a:r>
            <a:r>
              <a:rPr lang="fr-FR" dirty="0"/>
              <a:t>quipes ont été éliminées à l’issue de la 4ème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Il reste 5 équipes en allemand, tous collèges confondus, pour la 6</a:t>
            </a:r>
            <a:r>
              <a:rPr lang="fr-FR" baseline="30000" dirty="0"/>
              <a:t>ème</a:t>
            </a:r>
            <a:r>
              <a:rPr lang="fr-FR" dirty="0"/>
              <a:t> et dernière manche. </a:t>
            </a:r>
            <a:r>
              <a:rPr lang="fr-FR" b="1" dirty="0">
                <a:solidFill>
                  <a:schemeClr val="accent6"/>
                </a:solidFill>
              </a:rPr>
              <a:t>(7 + 4 + 6 = 17 / 17 – 6 – 6 = 5, le compte est bon)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b="1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allemand.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allemand.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allemand.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ont été éliminées à l’issue de la 4</a:t>
            </a:r>
            <a:r>
              <a:rPr lang="fr-FR" baseline="30000" dirty="0"/>
              <a:t>ème</a:t>
            </a:r>
            <a:r>
              <a:rPr lang="fr-FR" dirty="0"/>
              <a:t>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3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Il reste 5 équipes en allemand, tous collèges confondus, pour la 6</a:t>
            </a:r>
            <a:r>
              <a:rPr lang="fr-FR" baseline="30000" dirty="0"/>
              <a:t>ème</a:t>
            </a:r>
            <a:r>
              <a:rPr lang="fr-FR" dirty="0"/>
              <a:t> et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591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15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07/02/2023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07/02/2023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07/02/2023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07/02/2023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07/02/2023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07/02/2023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07/02/2023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07/02/2023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07/02/2023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07/02/2023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07/02/2023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18BCD3-3C4C-4DBA-BD2E-B85E48FFDBA5}" type="datetimeFigureOut">
              <a:rPr lang="fr-FR"/>
              <a:t>07/02/2023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3.xml"/><Relationship Id="rId3" Type="http://schemas.openxmlformats.org/officeDocument/2006/relationships/image" Target="../media/image1.png"/><Relationship Id="rId7" Type="http://schemas.openxmlformats.org/officeDocument/2006/relationships/slide" Target="slide30.xml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4.xml"/><Relationship Id="rId5" Type="http://schemas.openxmlformats.org/officeDocument/2006/relationships/image" Target="../media/image4.png"/><Relationship Id="rId15" Type="http://schemas.openxmlformats.org/officeDocument/2006/relationships/slide" Target="slide65.xml"/><Relationship Id="rId10" Type="http://schemas.openxmlformats.org/officeDocument/2006/relationships/image" Target="../media/image6.png"/><Relationship Id="rId4" Type="http://schemas.openxmlformats.org/officeDocument/2006/relationships/slide" Target="slide42.xml"/><Relationship Id="rId9" Type="http://schemas.openxmlformats.org/officeDocument/2006/relationships/slide" Target="slide31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6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6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9047" y="2390303"/>
            <a:ext cx="6371130" cy="1802893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Concours de virelangues</a:t>
            </a:r>
            <a:b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en langues étrangères</a:t>
            </a:r>
            <a:b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Session 2023 – Manches 4-5</a:t>
            </a:r>
            <a:br>
              <a:rPr lang="fr-FR" sz="3600" b="1" dirty="0"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64359" y="4223095"/>
            <a:ext cx="4553278" cy="936404"/>
          </a:xfrm>
        </p:spPr>
        <p:txBody>
          <a:bodyPr anchor="ctr">
            <a:normAutofit/>
          </a:bodyPr>
          <a:lstStyle/>
          <a:p>
            <a:r>
              <a:rPr lang="fr-FR" sz="1600" dirty="0"/>
              <a:t>Organisé par les IA-IPR de LVE </a:t>
            </a:r>
            <a:br>
              <a:rPr lang="fr-FR" sz="1600" dirty="0"/>
            </a:br>
            <a:r>
              <a:rPr lang="fr-FR" sz="1600" dirty="0"/>
              <a:t>de l’académie d’Orléans-Tours</a:t>
            </a:r>
            <a:br>
              <a:rPr lang="fr-FR" sz="1600" dirty="0"/>
            </a:br>
            <a:r>
              <a:rPr lang="fr-FR" sz="1600" i="1" dirty="0"/>
              <a:t>sur une idée originale de Madame </a:t>
            </a:r>
            <a:r>
              <a:rPr lang="fr-FR" sz="1600" i="1" dirty="0" err="1"/>
              <a:t>Metivier-Liaigre</a:t>
            </a:r>
            <a:endParaRPr lang="fr-FR" sz="16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0" y="771750"/>
            <a:ext cx="41122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6179526" y="5335811"/>
            <a:ext cx="452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Diaporama de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« élèves »</a:t>
            </a:r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10455499" y="5144918"/>
            <a:ext cx="1512000" cy="1512000"/>
            <a:chOff x="5478272" y="3816927"/>
            <a:chExt cx="1260000" cy="12600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89" t="10575" r="33661" b="49072"/>
            <a:stretch/>
          </p:blipFill>
          <p:spPr>
            <a:xfrm>
              <a:off x="5478272" y="3816927"/>
              <a:ext cx="1260000" cy="126000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 rot="21070011">
              <a:off x="5652597" y="4262345"/>
              <a:ext cx="9113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Collège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B8FB83A9-BDC9-CD7A-9F34-E06F7B2D8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02" y="710880"/>
            <a:ext cx="2273899" cy="14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9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" descr="UK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13782" y="508008"/>
            <a:ext cx="3295111" cy="5219985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4800" b="1" dirty="0"/>
              <a:t>   </a:t>
            </a:r>
          </a:p>
          <a:p>
            <a:pPr marL="0" indent="0" algn="ctr">
              <a:buNone/>
              <a:defRPr/>
            </a:pPr>
            <a:endParaRPr lang="fr-FR" sz="4800" b="1" dirty="0"/>
          </a:p>
          <a:p>
            <a:pPr marL="0" indent="0" algn="ctr">
              <a:buNone/>
              <a:defRPr/>
            </a:pPr>
            <a:r>
              <a:rPr lang="fr-FR" sz="4800" b="1" dirty="0"/>
              <a:t>ANGLAIS</a:t>
            </a:r>
          </a:p>
          <a:p>
            <a:pPr marL="0" indent="0">
              <a:buNone/>
              <a:defRPr/>
            </a:pPr>
            <a:endParaRPr lang="fr-FR" sz="4800" b="1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352" y="1771306"/>
            <a:ext cx="8784976" cy="49415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5663952" y="1771306"/>
            <a:ext cx="612068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4000" b="1" dirty="0"/>
              <a:t>How can a clam cram in a clean </a:t>
            </a:r>
            <a:r>
              <a:rPr lang="en-US" sz="4000" b="1"/>
              <a:t>cream can?</a:t>
            </a:r>
            <a:endParaRPr lang="fr-FR" sz="4000" b="1" dirty="0">
              <a:latin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91344" y="1916832"/>
            <a:ext cx="93610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>
                <a:latin typeface="Comic Sans MS" panose="030F0702030302020204" pitchFamily="66" charset="0"/>
              </a:rPr>
              <a:t>I </a:t>
            </a:r>
            <a:r>
              <a:rPr lang="fr-FR" sz="4400" dirty="0" err="1">
                <a:latin typeface="Comic Sans MS" panose="030F0702030302020204" pitchFamily="66" charset="0"/>
              </a:rPr>
              <a:t>can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think</a:t>
            </a:r>
            <a:r>
              <a:rPr lang="fr-FR" sz="4400" dirty="0">
                <a:latin typeface="Comic Sans MS" panose="030F0702030302020204" pitchFamily="66" charset="0"/>
              </a:rPr>
              <a:t> of six </a:t>
            </a:r>
            <a:r>
              <a:rPr lang="fr-FR" sz="4400" dirty="0" err="1">
                <a:latin typeface="Comic Sans MS" panose="030F0702030302020204" pitchFamily="66" charset="0"/>
              </a:rPr>
              <a:t>thick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things</a:t>
            </a:r>
            <a:r>
              <a:rPr lang="fr-FR" sz="4400" dirty="0">
                <a:latin typeface="Comic Sans MS" panose="030F0702030302020204" pitchFamily="66" charset="0"/>
              </a:rPr>
              <a:t> but </a:t>
            </a:r>
            <a:br>
              <a:rPr lang="fr-FR" sz="4400" dirty="0">
                <a:latin typeface="Comic Sans MS" panose="030F0702030302020204" pitchFamily="66" charset="0"/>
              </a:rPr>
            </a:br>
            <a:r>
              <a:rPr lang="fr-FR" sz="4400" dirty="0">
                <a:latin typeface="Comic Sans MS" panose="030F0702030302020204" pitchFamily="66" charset="0"/>
              </a:rPr>
              <a:t>I </a:t>
            </a:r>
            <a:r>
              <a:rPr lang="fr-FR" sz="4400" dirty="0" err="1">
                <a:latin typeface="Comic Sans MS" panose="030F0702030302020204" pitchFamily="66" charset="0"/>
              </a:rPr>
              <a:t>can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think</a:t>
            </a:r>
            <a:r>
              <a:rPr lang="fr-FR" sz="4400" dirty="0">
                <a:latin typeface="Comic Sans MS" panose="030F0702030302020204" pitchFamily="66" charset="0"/>
              </a:rPr>
              <a:t> of six </a:t>
            </a:r>
            <a:r>
              <a:rPr lang="fr-FR" sz="4400" dirty="0" err="1">
                <a:latin typeface="Comic Sans MS" panose="030F0702030302020204" pitchFamily="66" charset="0"/>
              </a:rPr>
              <a:t>thin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things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too</a:t>
            </a:r>
            <a:r>
              <a:rPr lang="fr-FR" sz="4400" dirty="0">
                <a:latin typeface="Comic Sans MS" panose="030F0702030302020204" pitchFamily="66" charset="0"/>
              </a:rPr>
              <a:t>.</a:t>
            </a:r>
          </a:p>
          <a:p>
            <a:endParaRPr lang="fr-FR" dirty="0"/>
          </a:p>
        </p:txBody>
      </p:sp>
      <p:pic>
        <p:nvPicPr>
          <p:cNvPr id="7" name="Espace réservé du contenu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r="19470"/>
          <a:stretch/>
        </p:blipFill>
        <p:spPr>
          <a:xfrm>
            <a:off x="9563744" y="4136856"/>
            <a:ext cx="2333929" cy="2391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7" name="ZoneTexte 2"/>
          <p:cNvSpPr>
            <a:spLocks/>
          </p:cNvSpPr>
          <p:nvPr/>
        </p:nvSpPr>
        <p:spPr bwMode="auto">
          <a:xfrm>
            <a:off x="812800" y="2159000"/>
            <a:ext cx="966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81864" y="2574359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 panose="030F0702030302020204" pitchFamily="66" charset="0"/>
              </a:rPr>
              <a:t>I </a:t>
            </a:r>
            <a:r>
              <a:rPr lang="fr-FR" sz="4000" dirty="0" err="1">
                <a:latin typeface="Comic Sans MS" panose="030F0702030302020204" pitchFamily="66" charset="0"/>
              </a:rPr>
              <a:t>saw</a:t>
            </a:r>
            <a:r>
              <a:rPr lang="fr-FR" sz="4000" dirty="0">
                <a:latin typeface="Comic Sans MS" panose="030F0702030302020204" pitchFamily="66" charset="0"/>
              </a:rPr>
              <a:t> Susie </a:t>
            </a:r>
            <a:r>
              <a:rPr lang="fr-FR" sz="4000" dirty="0" err="1">
                <a:latin typeface="Comic Sans MS" panose="030F0702030302020204" pitchFamily="66" charset="0"/>
              </a:rPr>
              <a:t>sitting</a:t>
            </a:r>
            <a:r>
              <a:rPr lang="fr-FR" sz="4000" dirty="0">
                <a:latin typeface="Comic Sans MS" panose="030F0702030302020204" pitchFamily="66" charset="0"/>
              </a:rPr>
              <a:t> in a </a:t>
            </a:r>
            <a:r>
              <a:rPr lang="fr-FR" sz="4000" dirty="0" err="1">
                <a:latin typeface="Comic Sans MS" panose="030F0702030302020204" pitchFamily="66" charset="0"/>
              </a:rPr>
              <a:t>shoe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shine</a:t>
            </a:r>
            <a:r>
              <a:rPr lang="fr-FR" sz="4000" dirty="0">
                <a:latin typeface="Comic Sans MS" panose="030F0702030302020204" pitchFamily="66" charset="0"/>
              </a:rPr>
              <a:t> shop.</a:t>
            </a:r>
          </a:p>
          <a:p>
            <a:r>
              <a:rPr lang="fr-FR" sz="4000" dirty="0" err="1">
                <a:latin typeface="Comic Sans MS" panose="030F0702030302020204" pitchFamily="66" charset="0"/>
              </a:rPr>
              <a:t>Where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she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shines</a:t>
            </a:r>
            <a:r>
              <a:rPr lang="fr-FR" sz="4000" dirty="0">
                <a:latin typeface="Comic Sans MS" panose="030F0702030302020204" pitchFamily="66" charset="0"/>
              </a:rPr>
              <a:t>, </a:t>
            </a:r>
            <a:r>
              <a:rPr lang="fr-FR" sz="4000" dirty="0" err="1">
                <a:latin typeface="Comic Sans MS" panose="030F0702030302020204" pitchFamily="66" charset="0"/>
              </a:rPr>
              <a:t>she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sits</a:t>
            </a:r>
            <a:r>
              <a:rPr lang="fr-FR" sz="4000" dirty="0">
                <a:latin typeface="Comic Sans MS" panose="030F0702030302020204" pitchFamily="66" charset="0"/>
              </a:rPr>
              <a:t>, and </a:t>
            </a:r>
            <a:r>
              <a:rPr lang="fr-FR" sz="4000" dirty="0" err="1">
                <a:latin typeface="Comic Sans MS" panose="030F0702030302020204" pitchFamily="66" charset="0"/>
              </a:rPr>
              <a:t>where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she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sits</a:t>
            </a:r>
            <a:r>
              <a:rPr lang="fr-FR" sz="4000" dirty="0">
                <a:latin typeface="Comic Sans MS" panose="030F0702030302020204" pitchFamily="66" charset="0"/>
              </a:rPr>
              <a:t>, </a:t>
            </a:r>
            <a:r>
              <a:rPr lang="fr-FR" sz="4000" dirty="0" err="1">
                <a:latin typeface="Comic Sans MS" panose="030F0702030302020204" pitchFamily="66" charset="0"/>
              </a:rPr>
              <a:t>she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shines</a:t>
            </a:r>
            <a:r>
              <a:rPr lang="fr-FR" i="1" dirty="0"/>
              <a:t>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1975044"/>
            <a:ext cx="3456384" cy="36624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8" y="2210353"/>
            <a:ext cx="2688049" cy="262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3071664" y="1751062"/>
            <a:ext cx="86646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fr-FR" sz="2800" b="1" dirty="0">
                <a:latin typeface="Comic Sans MS"/>
              </a:rPr>
              <a:t>Betty Butter </a:t>
            </a:r>
            <a:r>
              <a:rPr lang="fr-FR" sz="2800" b="1" dirty="0" err="1">
                <a:latin typeface="Comic Sans MS"/>
              </a:rPr>
              <a:t>bought</a:t>
            </a:r>
            <a:r>
              <a:rPr lang="fr-FR" sz="2800" b="1" dirty="0">
                <a:latin typeface="Comic Sans MS"/>
              </a:rPr>
              <a:t> a bit of butter, but </a:t>
            </a:r>
            <a:r>
              <a:rPr lang="fr-FR" sz="2800" b="1" dirty="0" err="1">
                <a:latin typeface="Comic Sans MS"/>
              </a:rPr>
              <a:t>she</a:t>
            </a:r>
            <a:r>
              <a:rPr lang="fr-FR" sz="2800" b="1" dirty="0">
                <a:latin typeface="Comic Sans MS"/>
              </a:rPr>
              <a:t> </a:t>
            </a:r>
            <a:r>
              <a:rPr lang="fr-FR" sz="2800" b="1" dirty="0" err="1">
                <a:latin typeface="Comic Sans MS"/>
              </a:rPr>
              <a:t>found</a:t>
            </a:r>
            <a:r>
              <a:rPr lang="fr-FR" sz="2800" b="1" dirty="0">
                <a:latin typeface="Comic Sans MS"/>
              </a:rPr>
              <a:t> the butter bitter. So Betty </a:t>
            </a:r>
            <a:r>
              <a:rPr lang="fr-FR" sz="2800" b="1" dirty="0" err="1">
                <a:latin typeface="Comic Sans MS"/>
              </a:rPr>
              <a:t>bought</a:t>
            </a:r>
            <a:r>
              <a:rPr lang="fr-FR" sz="2800" b="1" dirty="0">
                <a:latin typeface="Comic Sans MS"/>
              </a:rPr>
              <a:t> a bit of </a:t>
            </a:r>
            <a:r>
              <a:rPr lang="fr-FR" sz="2800" b="1" dirty="0" err="1">
                <a:latin typeface="Comic Sans MS"/>
              </a:rPr>
              <a:t>better</a:t>
            </a:r>
            <a:r>
              <a:rPr lang="fr-FR" sz="2800" b="1" dirty="0">
                <a:latin typeface="Comic Sans MS"/>
              </a:rPr>
              <a:t> butter to </a:t>
            </a:r>
            <a:r>
              <a:rPr lang="fr-FR" sz="2800" b="1" dirty="0" err="1">
                <a:latin typeface="Comic Sans MS"/>
              </a:rPr>
              <a:t>make</a:t>
            </a:r>
            <a:r>
              <a:rPr lang="fr-FR" sz="2800" b="1" dirty="0">
                <a:latin typeface="Comic Sans MS"/>
              </a:rPr>
              <a:t> the bitter butter </a:t>
            </a:r>
            <a:r>
              <a:rPr lang="fr-FR" sz="2800" b="1" dirty="0" err="1">
                <a:latin typeface="Comic Sans MS"/>
              </a:rPr>
              <a:t>better</a:t>
            </a:r>
            <a:r>
              <a:rPr lang="fr-FR" sz="2800" b="1" dirty="0">
                <a:latin typeface="Comic Sans MS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122293"/>
            <a:ext cx="1917683" cy="191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3048000" y="2150421"/>
            <a:ext cx="8592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4000" dirty="0"/>
              <a:t>Birdie </a:t>
            </a:r>
            <a:r>
              <a:rPr lang="en-US" sz="4000" dirty="0" err="1"/>
              <a:t>birdie</a:t>
            </a:r>
            <a:r>
              <a:rPr lang="en-US" sz="4000" dirty="0"/>
              <a:t> in the sky laid a </a:t>
            </a:r>
            <a:r>
              <a:rPr lang="en-US" sz="4000" dirty="0" err="1"/>
              <a:t>turdie</a:t>
            </a:r>
            <a:r>
              <a:rPr lang="en-US" sz="4000" dirty="0"/>
              <a:t> in my eye. If cows could fly I’d have a cow pie in my eye.</a:t>
            </a:r>
            <a:endParaRPr lang="fr-FR" sz="4000" dirty="0">
              <a:latin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79376" y="2060848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 panose="030F0702030302020204" pitchFamily="66" charset="0"/>
              </a:rPr>
              <a:t>If </a:t>
            </a:r>
            <a:r>
              <a:rPr lang="fr-FR" sz="4000" dirty="0" err="1">
                <a:latin typeface="Comic Sans MS" panose="030F0702030302020204" pitchFamily="66" charset="0"/>
              </a:rPr>
              <a:t>you</a:t>
            </a:r>
            <a:r>
              <a:rPr lang="fr-FR" sz="4000" dirty="0">
                <a:latin typeface="Comic Sans MS" panose="030F0702030302020204" pitchFamily="66" charset="0"/>
              </a:rPr>
              <a:t> must cross a </a:t>
            </a:r>
            <a:r>
              <a:rPr lang="fr-FR" sz="4000" dirty="0" err="1">
                <a:latin typeface="Comic Sans MS" panose="030F0702030302020204" pitchFamily="66" charset="0"/>
              </a:rPr>
              <a:t>coarse</a:t>
            </a:r>
            <a:r>
              <a:rPr lang="fr-FR" sz="4000" dirty="0">
                <a:latin typeface="Comic Sans MS" panose="030F0702030302020204" pitchFamily="66" charset="0"/>
              </a:rPr>
              <a:t>, cross </a:t>
            </a:r>
            <a:r>
              <a:rPr lang="fr-FR" sz="4000" dirty="0" err="1">
                <a:latin typeface="Comic Sans MS" panose="030F0702030302020204" pitchFamily="66" charset="0"/>
              </a:rPr>
              <a:t>cow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across</a:t>
            </a:r>
            <a:r>
              <a:rPr lang="fr-FR" sz="4000" dirty="0">
                <a:latin typeface="Comic Sans MS" panose="030F0702030302020204" pitchFamily="66" charset="0"/>
              </a:rPr>
              <a:t> a </a:t>
            </a:r>
            <a:r>
              <a:rPr lang="fr-FR" sz="4000" dirty="0" err="1">
                <a:latin typeface="Comic Sans MS" panose="030F0702030302020204" pitchFamily="66" charset="0"/>
              </a:rPr>
              <a:t>crowded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cow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crossing</a:t>
            </a:r>
            <a:r>
              <a:rPr lang="fr-FR" sz="4000" dirty="0">
                <a:latin typeface="Comic Sans MS" panose="030F0702030302020204" pitchFamily="66" charset="0"/>
              </a:rPr>
              <a:t>, cross the cross, </a:t>
            </a:r>
            <a:r>
              <a:rPr lang="fr-FR" sz="4000" dirty="0" err="1">
                <a:latin typeface="Comic Sans MS" panose="030F0702030302020204" pitchFamily="66" charset="0"/>
              </a:rPr>
              <a:t>coarse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cow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across</a:t>
            </a:r>
            <a:r>
              <a:rPr lang="fr-FR" sz="4000" dirty="0">
                <a:latin typeface="Comic Sans MS" panose="030F0702030302020204" pitchFamily="66" charset="0"/>
              </a:rPr>
              <a:t> the </a:t>
            </a:r>
            <a:r>
              <a:rPr lang="fr-FR" sz="4000" dirty="0" err="1">
                <a:latin typeface="Comic Sans MS" panose="030F0702030302020204" pitchFamily="66" charset="0"/>
              </a:rPr>
              <a:t>crowded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cow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crossing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carefully</a:t>
            </a:r>
            <a:r>
              <a:rPr lang="fr-FR" sz="4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144" y="2348880"/>
            <a:ext cx="2627162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8838899" y="606062"/>
            <a:ext cx="3060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4" y="641707"/>
            <a:ext cx="41122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8938801" y="660062"/>
            <a:ext cx="2960098" cy="720000"/>
            <a:chOff x="5770034" y="2827868"/>
            <a:chExt cx="2960098" cy="720000"/>
          </a:xfrm>
        </p:grpSpPr>
        <p:pic>
          <p:nvPicPr>
            <p:cNvPr id="12" name="Image 11" descr="espagnol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034" y="2827868"/>
              <a:ext cx="454500" cy="720000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6570133" y="2827868"/>
              <a:ext cx="2159999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6" action="ppaction://hlinksldjump"/>
                </a:rPr>
                <a:t>ESPAGNOL</a:t>
              </a:r>
              <a:endParaRPr lang="fr-FR" sz="3200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8809469" y="2243091"/>
            <a:ext cx="3089430" cy="828000"/>
            <a:chOff x="8737471" y="2177328"/>
            <a:chExt cx="3089430" cy="828000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8737471" y="2177328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 descr="italien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2" y="2264427"/>
              <a:ext cx="454500" cy="72000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9666901" y="2231328"/>
              <a:ext cx="216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7" action="ppaction://hlinksldjump"/>
                </a:rPr>
                <a:t>ITALIEN</a:t>
              </a:r>
              <a:endParaRPr lang="fr-FR" sz="3200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8838899" y="3880120"/>
            <a:ext cx="3060000" cy="828000"/>
            <a:chOff x="8838899" y="3803278"/>
            <a:chExt cx="3060000" cy="828000"/>
          </a:xfrm>
        </p:grpSpPr>
        <p:sp>
          <p:nvSpPr>
            <p:cNvPr id="37" name="Rectangle à coins arrondis 36"/>
            <p:cNvSpPr/>
            <p:nvPr/>
          </p:nvSpPr>
          <p:spPr>
            <a:xfrm>
              <a:off x="8838899" y="3803278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 descr="portugal.pn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1" y="3860296"/>
              <a:ext cx="454500" cy="720000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9666901" y="3860296"/>
              <a:ext cx="216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9" action="ppaction://hlinksldjump"/>
                </a:rPr>
                <a:t>PORTUGAIS</a:t>
              </a:r>
              <a:endParaRPr lang="fr-FR" sz="3200" dirty="0"/>
            </a:p>
          </p:txBody>
        </p:sp>
      </p:grpSp>
      <p:sp>
        <p:nvSpPr>
          <p:cNvPr id="35" name="Rectangle à coins arrondis 34"/>
          <p:cNvSpPr/>
          <p:nvPr/>
        </p:nvSpPr>
        <p:spPr>
          <a:xfrm>
            <a:off x="4806922" y="588062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4806922" y="2264427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4806922" y="3860296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987113" y="641707"/>
            <a:ext cx="2947824" cy="720710"/>
            <a:chOff x="5782308" y="856223"/>
            <a:chExt cx="2947824" cy="720710"/>
          </a:xfrm>
        </p:grpSpPr>
        <p:pic>
          <p:nvPicPr>
            <p:cNvPr id="10" name="Image 9" descr="germany-652967_640.png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308" y="856223"/>
              <a:ext cx="454949" cy="720710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6570134" y="874578"/>
              <a:ext cx="2159998" cy="68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1" action="ppaction://hlinksldjump"/>
                </a:rPr>
                <a:t>ALLEMAND</a:t>
              </a:r>
              <a:endParaRPr lang="fr-FR" sz="32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987113" y="2285328"/>
            <a:ext cx="2977031" cy="720000"/>
            <a:chOff x="5753101" y="1845733"/>
            <a:chExt cx="2977031" cy="720000"/>
          </a:xfrm>
        </p:grpSpPr>
        <p:pic>
          <p:nvPicPr>
            <p:cNvPr id="11" name="Image 10" descr="UK.png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101" y="1845733"/>
              <a:ext cx="454500" cy="720000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6570133" y="1845733"/>
              <a:ext cx="2159999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3" action="ppaction://hlinksldjump"/>
                </a:rPr>
                <a:t>ANGLAIS</a:t>
              </a:r>
              <a:endParaRPr lang="fr-FR" sz="3200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829164" y="3995521"/>
            <a:ext cx="2159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linkClick r:id="rId6" action="ppaction://hlinksldjump"/>
              </a:rPr>
              <a:t>ARABE</a:t>
            </a:r>
            <a:endParaRPr lang="fr-FR" sz="3200" dirty="0"/>
          </a:p>
        </p:txBody>
      </p:sp>
      <p:grpSp>
        <p:nvGrpSpPr>
          <p:cNvPr id="40" name="Groupe 39"/>
          <p:cNvGrpSpPr/>
          <p:nvPr/>
        </p:nvGrpSpPr>
        <p:grpSpPr>
          <a:xfrm>
            <a:off x="8838899" y="5517150"/>
            <a:ext cx="3060000" cy="828000"/>
            <a:chOff x="8838901" y="5376906"/>
            <a:chExt cx="3060000" cy="828000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8838901" y="5376906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9666901" y="5497833"/>
              <a:ext cx="2159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5" action="ppaction://hlinksldjump"/>
                </a:rPr>
                <a:t>RUSSE</a:t>
              </a:r>
              <a:endParaRPr lang="fr-FR" sz="3200" dirty="0"/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2" y="5452174"/>
              <a:ext cx="455000" cy="720000"/>
            </a:xfrm>
            <a:prstGeom prst="rect">
              <a:avLst/>
            </a:prstGeom>
          </p:spPr>
        </p:pic>
      </p:grpSp>
      <p:grpSp>
        <p:nvGrpSpPr>
          <p:cNvPr id="43" name="Groupe 42"/>
          <p:cNvGrpSpPr/>
          <p:nvPr/>
        </p:nvGrpSpPr>
        <p:grpSpPr>
          <a:xfrm>
            <a:off x="4944357" y="3880120"/>
            <a:ext cx="580571" cy="844513"/>
            <a:chOff x="1681080" y="409891"/>
            <a:chExt cx="580571" cy="844513"/>
          </a:xfrm>
        </p:grpSpPr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45" name="ZoneTexte 44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548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24" y="832148"/>
            <a:ext cx="3150042" cy="500821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079456" y="2928004"/>
            <a:ext cx="1909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ARABE</a:t>
            </a:r>
          </a:p>
        </p:txBody>
      </p:sp>
    </p:spTree>
    <p:extLst>
      <p:ext uri="{BB962C8B-B14F-4D97-AF65-F5344CB8AC3E}">
        <p14:creationId xmlns:p14="http://schemas.microsoft.com/office/powerpoint/2010/main" val="3244284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"/>
          <a:stretch/>
        </p:blipFill>
        <p:spPr>
          <a:xfrm>
            <a:off x="705757" y="2471057"/>
            <a:ext cx="10781246" cy="3570514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042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2909" r="4076"/>
          <a:stretch/>
        </p:blipFill>
        <p:spPr>
          <a:xfrm>
            <a:off x="544286" y="2188029"/>
            <a:ext cx="11081658" cy="3853542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1703512" y="409891"/>
            <a:ext cx="580571" cy="844513"/>
            <a:chOff x="1681080" y="409891"/>
            <a:chExt cx="580571" cy="84451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720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7" y="2380630"/>
            <a:ext cx="10794063" cy="3214625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339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5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0" y="2264230"/>
            <a:ext cx="11234193" cy="3320142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574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5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92896"/>
            <a:ext cx="11338234" cy="3456384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466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5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3324"/>
          <a:stretch/>
        </p:blipFill>
        <p:spPr>
          <a:xfrm>
            <a:off x="435428" y="2862943"/>
            <a:ext cx="11289671" cy="2819399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472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4" descr="germany-652967_640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87332" y="856223"/>
            <a:ext cx="3285067" cy="5204062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4800" b="1"/>
              <a:t>   </a:t>
            </a:r>
          </a:p>
          <a:p>
            <a:pPr marL="0" indent="0" algn="ctr">
              <a:buNone/>
              <a:defRPr/>
            </a:pPr>
            <a:endParaRPr lang="fr-FR" sz="4800" b="1"/>
          </a:p>
          <a:p>
            <a:pPr marL="0" indent="0" algn="ctr">
              <a:buNone/>
              <a:defRPr/>
            </a:pPr>
            <a:r>
              <a:rPr lang="fr-FR" sz="4800" b="1"/>
              <a:t>ALLEMAND</a:t>
            </a:r>
          </a:p>
          <a:p>
            <a:pPr marL="0" indent="0">
              <a:buNone/>
              <a:defRPr/>
            </a:pPr>
            <a:endParaRPr lang="fr-FR" sz="4800" b="1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115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2847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109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99" y="818012"/>
            <a:ext cx="3275673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4800" b="1" dirty="0"/>
              <a:t>   </a:t>
            </a:r>
          </a:p>
          <a:p>
            <a:pPr marL="0" indent="0" algn="ctr">
              <a:buNone/>
              <a:defRPr/>
            </a:pPr>
            <a:endParaRPr lang="fr-FR" sz="4800" b="1" dirty="0"/>
          </a:p>
          <a:p>
            <a:pPr marL="0" indent="0" algn="ctr">
              <a:buNone/>
              <a:defRPr/>
            </a:pPr>
            <a:r>
              <a:rPr lang="fr-FR" sz="4800" b="1" dirty="0"/>
              <a:t>ESPAGNOL</a:t>
            </a:r>
          </a:p>
          <a:p>
            <a:pPr marL="0" indent="0">
              <a:buNone/>
              <a:defRPr/>
            </a:pPr>
            <a:endParaRPr lang="fr-FR" sz="4800" b="1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3837" y="3209621"/>
            <a:ext cx="69589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fontAlgn="base"/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  <a:t>Si don Curro ahorra ahora,</a:t>
            </a:r>
            <a:b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  <a:t> ahora ahorra don Curro.</a:t>
            </a:r>
            <a:endParaRPr lang="fr-FR" sz="4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224" y="2492896"/>
            <a:ext cx="3333419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0293" y="2780928"/>
            <a:ext cx="72964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fontAlgn="base"/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  <a:t>Eugenio es muy ingenuo, pero qué mal genio tiene </a:t>
            </a:r>
            <a:b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  <a:t>el ingenuo de Eugenio.</a:t>
            </a:r>
            <a:endParaRPr lang="fr-FR" sz="4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360" y="1970757"/>
            <a:ext cx="2454824" cy="3744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905" y="2276872"/>
            <a:ext cx="80165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  <a:t>Hay suecos en Suiza y hay suizos en Suecia pero hay más suizos en Suiza que suizos en Suecia y más suecos en Suecia que suecos en Suiza.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5"/>
          <a:stretch>
            <a:fillRect/>
          </a:stretch>
        </p:blipFill>
        <p:spPr>
          <a:xfrm>
            <a:off x="8832304" y="2780928"/>
            <a:ext cx="2880320" cy="252047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667508" y="260648"/>
            <a:ext cx="8856984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Virelangue supplémentaire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81288" y="193450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4"/>
          <p:cNvSpPr>
            <a:spLocks/>
          </p:cNvSpPr>
          <p:nvPr/>
        </p:nvSpPr>
        <p:spPr bwMode="auto">
          <a:xfrm>
            <a:off x="1703512" y="148478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ZoneTexte 5"/>
          <p:cNvSpPr>
            <a:spLocks/>
          </p:cNvSpPr>
          <p:nvPr/>
        </p:nvSpPr>
        <p:spPr bwMode="auto">
          <a:xfrm>
            <a:off x="376705" y="1916832"/>
            <a:ext cx="10094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800" dirty="0">
                <a:ea typeface="Calibri"/>
                <a:cs typeface="Times New Roman"/>
              </a:rPr>
              <a:t>Erre con erre </a:t>
            </a:r>
            <a:r>
              <a:rPr lang="fr-FR" sz="4800" dirty="0" err="1">
                <a:ea typeface="Calibri"/>
                <a:cs typeface="Times New Roman"/>
              </a:rPr>
              <a:t>guitarra</a:t>
            </a:r>
            <a:r>
              <a:rPr lang="fr-FR" sz="4800" dirty="0">
                <a:ea typeface="Calibri"/>
                <a:cs typeface="Times New Roman"/>
              </a:rPr>
              <a:t>, erre con erre </a:t>
            </a:r>
            <a:r>
              <a:rPr lang="fr-FR" sz="4800" dirty="0" err="1">
                <a:ea typeface="Calibri"/>
                <a:cs typeface="Times New Roman"/>
              </a:rPr>
              <a:t>carril</a:t>
            </a:r>
            <a:r>
              <a:rPr lang="fr-FR" sz="4800" dirty="0">
                <a:ea typeface="Calibri"/>
                <a:cs typeface="Times New Roman"/>
              </a:rPr>
              <a:t>. </a:t>
            </a:r>
            <a:r>
              <a:rPr lang="fr-FR" sz="4800" dirty="0" err="1">
                <a:ea typeface="Calibri"/>
                <a:cs typeface="Times New Roman"/>
              </a:rPr>
              <a:t>Rápido</a:t>
            </a:r>
            <a:r>
              <a:rPr lang="fr-FR" sz="4800" dirty="0">
                <a:ea typeface="Calibri"/>
                <a:cs typeface="Times New Roman"/>
              </a:rPr>
              <a:t> </a:t>
            </a:r>
            <a:r>
              <a:rPr lang="fr-FR" sz="4800" dirty="0" err="1">
                <a:ea typeface="Calibri"/>
                <a:cs typeface="Times New Roman"/>
              </a:rPr>
              <a:t>ruedan</a:t>
            </a:r>
            <a:r>
              <a:rPr lang="fr-FR" sz="4800" dirty="0">
                <a:ea typeface="Calibri"/>
                <a:cs typeface="Times New Roman"/>
              </a:rPr>
              <a:t> las </a:t>
            </a:r>
            <a:r>
              <a:rPr lang="fr-FR" sz="4800" dirty="0" err="1">
                <a:ea typeface="Calibri"/>
                <a:cs typeface="Times New Roman"/>
              </a:rPr>
              <a:t>ruedas</a:t>
            </a:r>
            <a:r>
              <a:rPr lang="fr-FR" sz="4800" dirty="0">
                <a:ea typeface="Calibri"/>
                <a:cs typeface="Times New Roman"/>
              </a:rPr>
              <a:t> </a:t>
            </a:r>
            <a:r>
              <a:rPr lang="fr-FR" sz="4800" dirty="0" err="1">
                <a:ea typeface="Calibri"/>
                <a:cs typeface="Times New Roman"/>
              </a:rPr>
              <a:t>por</a:t>
            </a:r>
            <a:r>
              <a:rPr lang="fr-FR" sz="4800" dirty="0">
                <a:ea typeface="Calibri"/>
                <a:cs typeface="Times New Roman"/>
              </a:rPr>
              <a:t> los </a:t>
            </a:r>
            <a:r>
              <a:rPr lang="fr-FR" sz="4800" dirty="0" err="1">
                <a:ea typeface="Calibri"/>
                <a:cs typeface="Times New Roman"/>
              </a:rPr>
              <a:t>rieles</a:t>
            </a:r>
            <a:r>
              <a:rPr lang="fr-FR" sz="4800" dirty="0">
                <a:ea typeface="Calibri"/>
                <a:cs typeface="Times New Roman"/>
              </a:rPr>
              <a:t> </a:t>
            </a:r>
            <a:r>
              <a:rPr lang="fr-FR" sz="4800" dirty="0" err="1">
                <a:ea typeface="Calibri"/>
                <a:cs typeface="Times New Roman"/>
              </a:rPr>
              <a:t>del</a:t>
            </a:r>
            <a:r>
              <a:rPr lang="fr-FR" sz="4800" dirty="0">
                <a:ea typeface="Calibri"/>
                <a:cs typeface="Times New Roman"/>
              </a:rPr>
              <a:t> </a:t>
            </a:r>
            <a:r>
              <a:rPr lang="fr-FR" sz="4800" dirty="0" err="1">
                <a:ea typeface="Calibri"/>
                <a:cs typeface="Times New Roman"/>
              </a:rPr>
              <a:t>ferrocarril</a:t>
            </a:r>
            <a:r>
              <a:rPr lang="fr-FR" sz="4800" dirty="0">
                <a:ea typeface="Calibri"/>
                <a:cs typeface="Times New Roman"/>
              </a:rPr>
              <a:t>.</a:t>
            </a:r>
            <a:endParaRPr lang="fr-FR" sz="4800" dirty="0"/>
          </a:p>
        </p:txBody>
      </p:sp>
      <p:sp>
        <p:nvSpPr>
          <p:cNvPr id="8" name="Rectangle 2"/>
          <p:cNvSpPr/>
          <p:nvPr/>
        </p:nvSpPr>
        <p:spPr bwMode="auto">
          <a:xfrm>
            <a:off x="1384139" y="1854116"/>
            <a:ext cx="9571727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es-ES"/>
              <a:t>.</a:t>
            </a:r>
            <a:endParaRPr lang="fr-FR"/>
          </a:p>
        </p:txBody>
      </p:sp>
      <p:sp>
        <p:nvSpPr>
          <p:cNvPr id="9" name="Rectangle 6"/>
          <p:cNvSpPr/>
          <p:nvPr/>
        </p:nvSpPr>
        <p:spPr bwMode="auto">
          <a:xfrm>
            <a:off x="877824" y="2119918"/>
            <a:ext cx="8906256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0"/>
              </a:spcAft>
              <a:defRPr/>
            </a:pPr>
            <a:endParaRPr lang="fr-FR" sz="4800">
              <a:ea typeface="Calibri"/>
              <a:cs typeface="Times New Roman"/>
            </a:endParaRPr>
          </a:p>
        </p:txBody>
      </p:sp>
      <p:pic>
        <p:nvPicPr>
          <p:cNvPr id="10" name="Imag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6705" y="4680776"/>
            <a:ext cx="1371600" cy="1371600"/>
          </a:xfrm>
          <a:prstGeom prst="rect">
            <a:avLst/>
          </a:prstGeom>
        </p:spPr>
      </p:pic>
      <p:pic>
        <p:nvPicPr>
          <p:cNvPr id="11" name="Image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58006" y="4680776"/>
            <a:ext cx="1363915" cy="1363915"/>
          </a:xfrm>
          <a:prstGeom prst="rect">
            <a:avLst/>
          </a:prstGeom>
        </p:spPr>
      </p:pic>
      <p:pic>
        <p:nvPicPr>
          <p:cNvPr id="12" name="Imag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06961" y="4472538"/>
            <a:ext cx="1845564" cy="18455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503359" y="4680776"/>
            <a:ext cx="2143125" cy="203314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rcRect l="3166" t="4364" r="7260" b="3677"/>
          <a:stretch/>
        </p:blipFill>
        <p:spPr bwMode="auto">
          <a:xfrm>
            <a:off x="8778240" y="4681727"/>
            <a:ext cx="2944368" cy="213969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9" name="AutoShape 2" descr="Résultat de recherche d'images pour &quot;euros espagnols&quot;"/>
          <p:cNvSpPr>
            <a:spLocks noChangeAspect="1" noChangeArrowheads="1"/>
          </p:cNvSpPr>
          <p:nvPr/>
        </p:nvSpPr>
        <p:spPr bwMode="auto">
          <a:xfrm>
            <a:off x="460375" y="160338"/>
            <a:ext cx="272799" cy="272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3" name="ZoneTexte 5"/>
          <p:cNvSpPr txBox="1"/>
          <p:nvPr/>
        </p:nvSpPr>
        <p:spPr bwMode="auto">
          <a:xfrm>
            <a:off x="1559496" y="1556792"/>
            <a:ext cx="10441160" cy="375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ts val="0"/>
              </a:spcAft>
            </a:pPr>
            <a:r>
              <a:rPr lang="fr-FR" sz="4000" dirty="0">
                <a:solidFill>
                  <a:srgbClr val="444444"/>
                </a:solidFill>
                <a:ea typeface="Times New Roman" panose="02020603050405020304" pitchFamily="18" charset="0"/>
              </a:rPr>
              <a:t>El </a:t>
            </a:r>
            <a:r>
              <a:rPr lang="fr-FR" sz="4000" dirty="0" err="1">
                <a:solidFill>
                  <a:srgbClr val="444444"/>
                </a:solidFill>
                <a:ea typeface="Times New Roman" panose="02020603050405020304" pitchFamily="18" charset="0"/>
              </a:rPr>
              <a:t>cartón</a:t>
            </a:r>
            <a:r>
              <a:rPr lang="fr-FR" sz="4000" dirty="0">
                <a:solidFill>
                  <a:srgbClr val="444444"/>
                </a:solidFill>
                <a:ea typeface="Times New Roman" panose="02020603050405020304" pitchFamily="18" charset="0"/>
              </a:rPr>
              <a:t> , la cartera, la </a:t>
            </a:r>
            <a:r>
              <a:rPr lang="fr-FR" sz="4000" dirty="0" err="1">
                <a:solidFill>
                  <a:srgbClr val="444444"/>
                </a:solidFill>
                <a:ea typeface="Times New Roman" panose="02020603050405020304" pitchFamily="18" charset="0"/>
              </a:rPr>
              <a:t>reja</a:t>
            </a:r>
            <a:r>
              <a:rPr lang="fr-FR" sz="4000" dirty="0">
                <a:solidFill>
                  <a:srgbClr val="444444"/>
                </a:solidFill>
                <a:ea typeface="Times New Roman" panose="02020603050405020304" pitchFamily="18" charset="0"/>
              </a:rPr>
              <a:t> y </a:t>
            </a:r>
            <a:r>
              <a:rPr lang="fr-FR" sz="4000" dirty="0" err="1">
                <a:solidFill>
                  <a:srgbClr val="444444"/>
                </a:solidFill>
                <a:ea typeface="Times New Roman" panose="02020603050405020304" pitchFamily="18" charset="0"/>
              </a:rPr>
              <a:t>jarrón</a:t>
            </a:r>
            <a:r>
              <a:rPr lang="fr-FR" sz="4000" dirty="0">
                <a:solidFill>
                  <a:srgbClr val="444444"/>
                </a:solidFill>
                <a:ea typeface="Times New Roman" panose="02020603050405020304" pitchFamily="18" charset="0"/>
              </a:rPr>
              <a:t>,</a:t>
            </a:r>
            <a:endParaRPr lang="fr-FR" sz="4000" dirty="0"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fr-FR" sz="4000" dirty="0" err="1">
                <a:solidFill>
                  <a:srgbClr val="444444"/>
                </a:solidFill>
                <a:ea typeface="Times New Roman" panose="02020603050405020304" pitchFamily="18" charset="0"/>
              </a:rPr>
              <a:t>recorren</a:t>
            </a:r>
            <a:r>
              <a:rPr lang="fr-FR" sz="4000" dirty="0">
                <a:solidFill>
                  <a:srgbClr val="444444"/>
                </a:solidFill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444444"/>
                </a:solidFill>
                <a:ea typeface="Times New Roman" panose="02020603050405020304" pitchFamily="18" charset="0"/>
              </a:rPr>
              <a:t>corriendo</a:t>
            </a:r>
            <a:r>
              <a:rPr lang="fr-FR" sz="4000" dirty="0">
                <a:solidFill>
                  <a:srgbClr val="444444"/>
                </a:solidFill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444444"/>
                </a:solidFill>
                <a:ea typeface="Times New Roman" panose="02020603050405020304" pitchFamily="18" charset="0"/>
              </a:rPr>
              <a:t>una</a:t>
            </a:r>
            <a:r>
              <a:rPr lang="fr-FR" sz="4000" dirty="0">
                <a:solidFill>
                  <a:srgbClr val="444444"/>
                </a:solidFill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444444"/>
                </a:solidFill>
                <a:ea typeface="Times New Roman" panose="02020603050405020304" pitchFamily="18" charset="0"/>
              </a:rPr>
              <a:t>maratón</a:t>
            </a:r>
            <a:r>
              <a:rPr lang="fr-FR" sz="4000" dirty="0">
                <a:solidFill>
                  <a:srgbClr val="444444"/>
                </a:solidFill>
                <a:ea typeface="Times New Roman" panose="02020603050405020304" pitchFamily="18" charset="0"/>
              </a:rPr>
              <a:t>,</a:t>
            </a:r>
            <a:endParaRPr lang="fr-FR" sz="4000" dirty="0"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fr-FR" sz="4000" dirty="0">
                <a:solidFill>
                  <a:srgbClr val="444444"/>
                </a:solidFill>
                <a:ea typeface="Times New Roman" panose="02020603050405020304" pitchFamily="18" charset="0"/>
              </a:rPr>
              <a:t>se raja la </a:t>
            </a:r>
            <a:r>
              <a:rPr lang="fr-FR" sz="4000" dirty="0" err="1">
                <a:solidFill>
                  <a:srgbClr val="444444"/>
                </a:solidFill>
                <a:ea typeface="Times New Roman" panose="02020603050405020304" pitchFamily="18" charset="0"/>
              </a:rPr>
              <a:t>reja</a:t>
            </a:r>
            <a:r>
              <a:rPr lang="fr-FR" sz="4000" dirty="0">
                <a:solidFill>
                  <a:srgbClr val="444444"/>
                </a:solidFill>
                <a:ea typeface="Times New Roman" panose="02020603050405020304" pitchFamily="18" charset="0"/>
              </a:rPr>
              <a:t>, se </a:t>
            </a:r>
            <a:r>
              <a:rPr lang="fr-FR" sz="4000" dirty="0" err="1">
                <a:solidFill>
                  <a:srgbClr val="444444"/>
                </a:solidFill>
                <a:ea typeface="Times New Roman" panose="02020603050405020304" pitchFamily="18" charset="0"/>
              </a:rPr>
              <a:t>moja</a:t>
            </a:r>
            <a:r>
              <a:rPr lang="fr-FR" sz="4000" dirty="0">
                <a:solidFill>
                  <a:srgbClr val="444444"/>
                </a:solidFill>
                <a:ea typeface="Times New Roman" panose="02020603050405020304" pitchFamily="18" charset="0"/>
              </a:rPr>
              <a:t> el </a:t>
            </a:r>
            <a:r>
              <a:rPr lang="fr-FR" sz="4000" dirty="0" err="1">
                <a:solidFill>
                  <a:srgbClr val="444444"/>
                </a:solidFill>
                <a:ea typeface="Times New Roman" panose="02020603050405020304" pitchFamily="18" charset="0"/>
              </a:rPr>
              <a:t>cartón</a:t>
            </a:r>
            <a:r>
              <a:rPr lang="fr-FR" sz="4000" dirty="0">
                <a:solidFill>
                  <a:srgbClr val="444444"/>
                </a:solidFill>
                <a:ea typeface="Times New Roman" panose="02020603050405020304" pitchFamily="18" charset="0"/>
              </a:rPr>
              <a:t>,</a:t>
            </a:r>
            <a:endParaRPr lang="fr-FR" sz="4000" dirty="0"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fr-FR" sz="4000" dirty="0" err="1">
                <a:solidFill>
                  <a:srgbClr val="444444"/>
                </a:solidFill>
                <a:ea typeface="Times New Roman" panose="02020603050405020304" pitchFamily="18" charset="0"/>
              </a:rPr>
              <a:t>roban</a:t>
            </a:r>
            <a:r>
              <a:rPr lang="fr-FR" sz="4000" dirty="0">
                <a:solidFill>
                  <a:srgbClr val="444444"/>
                </a:solidFill>
                <a:ea typeface="Times New Roman" panose="02020603050405020304" pitchFamily="18" charset="0"/>
              </a:rPr>
              <a:t> la cartera, se rompe el </a:t>
            </a:r>
            <a:r>
              <a:rPr lang="fr-FR" sz="4000" dirty="0" err="1">
                <a:solidFill>
                  <a:srgbClr val="444444"/>
                </a:solidFill>
                <a:ea typeface="Times New Roman" panose="02020603050405020304" pitchFamily="18" charset="0"/>
              </a:rPr>
              <a:t>jarrón</a:t>
            </a:r>
            <a:r>
              <a:rPr lang="fr-FR" sz="4000" dirty="0">
                <a:solidFill>
                  <a:srgbClr val="444444"/>
                </a:solidFill>
                <a:ea typeface="Times New Roman" panose="02020603050405020304" pitchFamily="18" charset="0"/>
              </a:rPr>
              <a:t>,</a:t>
            </a:r>
            <a:endParaRPr lang="fr-FR" sz="4000" dirty="0"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fr-FR" sz="4000" dirty="0" err="1">
                <a:solidFill>
                  <a:srgbClr val="444444"/>
                </a:solidFill>
                <a:ea typeface="Times New Roman" panose="02020603050405020304" pitchFamily="18" charset="0"/>
              </a:rPr>
              <a:t>pierden</a:t>
            </a:r>
            <a:r>
              <a:rPr lang="fr-FR" sz="4000" dirty="0">
                <a:solidFill>
                  <a:srgbClr val="444444"/>
                </a:solidFill>
                <a:ea typeface="Times New Roman" panose="02020603050405020304" pitchFamily="18" charset="0"/>
              </a:rPr>
              <a:t> la carrera, </a:t>
            </a:r>
            <a:r>
              <a:rPr lang="fr-FR" sz="4000" dirty="0" err="1">
                <a:solidFill>
                  <a:srgbClr val="444444"/>
                </a:solidFill>
                <a:ea typeface="Times New Roman" panose="02020603050405020304" pitchFamily="18" charset="0"/>
              </a:rPr>
              <a:t>ningún</a:t>
            </a:r>
            <a:r>
              <a:rPr lang="fr-FR" sz="4000" dirty="0">
                <a:solidFill>
                  <a:srgbClr val="444444"/>
                </a:solidFill>
                <a:ea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444444"/>
                </a:solidFill>
                <a:ea typeface="Times New Roman" panose="02020603050405020304" pitchFamily="18" charset="0"/>
              </a:rPr>
              <a:t>campeó</a:t>
            </a:r>
            <a:r>
              <a:rPr lang="fr-FR" sz="4800" dirty="0" err="1">
                <a:solidFill>
                  <a:srgbClr val="444444"/>
                </a:solidFill>
                <a:ea typeface="Times New Roman" panose="02020603050405020304" pitchFamily="18" charset="0"/>
              </a:rPr>
              <a:t>n</a:t>
            </a:r>
            <a:r>
              <a:rPr lang="fr-FR" sz="4800" dirty="0">
                <a:solidFill>
                  <a:srgbClr val="444444"/>
                </a:solidFill>
                <a:ea typeface="Times New Roman" panose="02020603050405020304" pitchFamily="18" charset="0"/>
              </a:rPr>
              <a:t>.</a:t>
            </a:r>
            <a:endParaRPr lang="fr-FR" sz="4800" dirty="0"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/>
          <a:srcRect l="16054" t="4662"/>
          <a:stretch/>
        </p:blipFill>
        <p:spPr bwMode="auto">
          <a:xfrm>
            <a:off x="3398085" y="5234295"/>
            <a:ext cx="1133284" cy="128707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/>
          <a:srcRect t="1" r="14872" b="16107"/>
          <a:stretch/>
        </p:blipFill>
        <p:spPr bwMode="auto">
          <a:xfrm>
            <a:off x="5004572" y="5165630"/>
            <a:ext cx="1775732" cy="127567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458104" y="5234295"/>
            <a:ext cx="1050471" cy="105047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282902" y="5173060"/>
            <a:ext cx="2264720" cy="126824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pic>
        <p:nvPicPr>
          <p:cNvPr id="11" name="Image 10" descr="https://www.mundoprimaria.com/wp-content/uploads/2018/08/trabalenguas-largos-espanol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8641" r="2942" b="20712"/>
          <a:stretch/>
        </p:blipFill>
        <p:spPr bwMode="auto">
          <a:xfrm>
            <a:off x="1775520" y="1628800"/>
            <a:ext cx="9342440" cy="4773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6281" y="2295019"/>
            <a:ext cx="69898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Einsame Esel essen nasse Nesseln gern, nasse Nesseln essen einsame Esel gern.</a:t>
            </a:r>
            <a:endParaRPr lang="fr-FR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060848"/>
            <a:ext cx="3888000" cy="2592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12" name="ZoneTexte 5"/>
          <p:cNvSpPr txBox="1"/>
          <p:nvPr/>
        </p:nvSpPr>
        <p:spPr bwMode="auto">
          <a:xfrm>
            <a:off x="155575" y="1700808"/>
            <a:ext cx="11722608" cy="450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48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Mariana </a:t>
            </a:r>
            <a:r>
              <a:rPr lang="fr-FR" sz="4800" dirty="0" err="1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Magaña</a:t>
            </a:r>
            <a:r>
              <a:rPr lang="fr-FR" sz="48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desenmarañará</a:t>
            </a:r>
            <a:r>
              <a:rPr lang="fr-FR" sz="48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mañana</a:t>
            </a:r>
            <a:r>
              <a:rPr lang="fr-FR" sz="48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4800" dirty="0" err="1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maraña</a:t>
            </a:r>
            <a:r>
              <a:rPr lang="fr-FR" sz="48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fr-FR" sz="4800" dirty="0" err="1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enmarañará</a:t>
            </a:r>
            <a:r>
              <a:rPr lang="fr-FR" sz="48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Marina </a:t>
            </a:r>
            <a:r>
              <a:rPr lang="fr-FR" sz="4800" dirty="0" err="1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Mañana</a:t>
            </a:r>
            <a:r>
              <a:rPr lang="fr-FR" sz="48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48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fr-FR" sz="4800" dirty="0" err="1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Desenmañará</a:t>
            </a:r>
            <a:r>
              <a:rPr lang="fr-FR" sz="48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mañana</a:t>
            </a:r>
            <a:r>
              <a:rPr lang="fr-FR" sz="48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Mariana </a:t>
            </a:r>
            <a:r>
              <a:rPr lang="fr-FR" sz="4800" dirty="0" err="1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Magaña</a:t>
            </a:r>
            <a:r>
              <a:rPr lang="fr-FR" sz="48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4800" dirty="0" err="1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enmarañada</a:t>
            </a:r>
            <a:r>
              <a:rPr lang="fr-FR" sz="48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maraña</a:t>
            </a:r>
            <a:r>
              <a:rPr lang="fr-FR" sz="48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fr-FR" sz="4800" dirty="0" err="1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enmarañó</a:t>
            </a:r>
            <a:r>
              <a:rPr lang="fr-FR" sz="48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Marina </a:t>
            </a:r>
            <a:r>
              <a:rPr lang="fr-FR" sz="4800" dirty="0" err="1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Mañana</a:t>
            </a:r>
            <a:r>
              <a:rPr lang="fr-FR" sz="4800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052551" y="5080996"/>
            <a:ext cx="1459174" cy="145917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0242348" y="4941168"/>
            <a:ext cx="1650683" cy="165068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667508" y="260648"/>
            <a:ext cx="8856984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Virelangue supplémentaire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81288" y="193450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4"/>
          <p:cNvSpPr>
            <a:spLocks/>
          </p:cNvSpPr>
          <p:nvPr/>
        </p:nvSpPr>
        <p:spPr bwMode="auto">
          <a:xfrm>
            <a:off x="1703512" y="148478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ZoneTexte 5"/>
          <p:cNvSpPr>
            <a:spLocks/>
          </p:cNvSpPr>
          <p:nvPr/>
        </p:nvSpPr>
        <p:spPr bwMode="auto">
          <a:xfrm>
            <a:off x="1686000" y="1916832"/>
            <a:ext cx="8784976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>
                <a:latin typeface="Comic Sans MS"/>
              </a:rPr>
              <a:t>.</a:t>
            </a:r>
            <a:endParaRPr lang="fr-FR" sz="3600">
              <a:latin typeface="Comic Sans MS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384139" y="1854116"/>
            <a:ext cx="9571727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es-ES"/>
              <a:t> </a:t>
            </a:r>
            <a:endParaRPr lang="fr-FR"/>
          </a:p>
        </p:txBody>
      </p:sp>
      <p:sp>
        <p:nvSpPr>
          <p:cNvPr id="9" name="Rectangle 6"/>
          <p:cNvSpPr/>
          <p:nvPr/>
        </p:nvSpPr>
        <p:spPr bwMode="auto">
          <a:xfrm>
            <a:off x="1536192" y="2038782"/>
            <a:ext cx="941967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es-ES_tradnl" sz="4800">
                <a:ea typeface="Calibri"/>
                <a:cs typeface="Times New Roman"/>
              </a:rPr>
              <a:t>La sucesión sucesiva de sucesos sucede sucesivamente con la sucesión del tiempo.</a:t>
            </a:r>
            <a:endParaRPr lang="fr-FR" sz="480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55575" y="89960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 bwMode="auto">
          <a:xfrm>
            <a:off x="460375" y="2310063"/>
            <a:ext cx="8531225" cy="900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  <a:defRPr/>
            </a:pPr>
            <a:r>
              <a:rPr lang="es-ES_tradnl" sz="4800" b="1">
                <a:solidFill>
                  <a:srgbClr val="FF3300"/>
                </a:solidFill>
                <a:latin typeface="Comic Sans MS"/>
                <a:ea typeface="Times New Roman"/>
                <a:cs typeface="Arial"/>
              </a:rPr>
              <a:t> </a:t>
            </a:r>
            <a:endParaRPr lang="fr-FR" sz="4800" b="1">
              <a:solidFill>
                <a:srgbClr val="FF3300"/>
              </a:solidFill>
              <a:latin typeface="Comic Sans MS"/>
              <a:ea typeface="Times New Roman"/>
              <a:cs typeface="Times New Roman"/>
            </a:endParaRP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4" descr="italien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29115" y="524941"/>
            <a:ext cx="3295111" cy="5219985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4800" b="1"/>
              <a:t>   </a:t>
            </a:r>
          </a:p>
          <a:p>
            <a:pPr marL="0" indent="0" algn="ctr">
              <a:buNone/>
              <a:defRPr/>
            </a:pPr>
            <a:endParaRPr lang="fr-FR" sz="4800" b="1"/>
          </a:p>
          <a:p>
            <a:pPr marL="0" indent="0" algn="ctr">
              <a:buNone/>
              <a:defRPr/>
            </a:pPr>
            <a:r>
              <a:rPr lang="fr-FR" sz="4800" b="1"/>
              <a:t>ITALIEN</a:t>
            </a:r>
          </a:p>
          <a:p>
            <a:pPr marL="0" indent="0">
              <a:buNone/>
              <a:defRPr/>
            </a:pPr>
            <a:endParaRPr lang="fr-FR" sz="4800" b="1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7459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9600" y="1724545"/>
            <a:ext cx="110880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4800" dirty="0" err="1"/>
              <a:t>Sotto</a:t>
            </a:r>
            <a:r>
              <a:rPr lang="fr-FR" sz="4800" dirty="0"/>
              <a:t> le </a:t>
            </a:r>
            <a:r>
              <a:rPr lang="fr-FR" sz="4800" dirty="0" err="1"/>
              <a:t>frasche</a:t>
            </a:r>
            <a:r>
              <a:rPr lang="fr-FR" sz="4800" dirty="0"/>
              <a:t> </a:t>
            </a:r>
            <a:r>
              <a:rPr lang="fr-FR" sz="4800" dirty="0" err="1"/>
              <a:t>del</a:t>
            </a:r>
            <a:r>
              <a:rPr lang="fr-FR" sz="4800" dirty="0"/>
              <a:t> </a:t>
            </a:r>
            <a:r>
              <a:rPr lang="fr-FR" sz="4800" dirty="0" err="1"/>
              <a:t>capanno</a:t>
            </a:r>
            <a:br>
              <a:rPr lang="fr-FR" sz="4800" dirty="0"/>
            </a:br>
            <a:r>
              <a:rPr lang="fr-FR" sz="4800" dirty="0" err="1"/>
              <a:t>quattro</a:t>
            </a:r>
            <a:r>
              <a:rPr lang="fr-FR" sz="4800" dirty="0"/>
              <a:t> </a:t>
            </a:r>
            <a:r>
              <a:rPr lang="fr-FR" sz="4800" dirty="0" err="1"/>
              <a:t>gatti</a:t>
            </a:r>
            <a:r>
              <a:rPr lang="fr-FR" sz="4800" dirty="0"/>
              <a:t> grossi </a:t>
            </a:r>
            <a:r>
              <a:rPr lang="fr-FR" sz="4800" dirty="0" err="1"/>
              <a:t>stanno</a:t>
            </a:r>
            <a:r>
              <a:rPr lang="fr-FR" sz="4800" dirty="0"/>
              <a:t>;</a:t>
            </a:r>
            <a:br>
              <a:rPr lang="fr-FR" sz="4800" dirty="0"/>
            </a:br>
            <a:r>
              <a:rPr lang="fr-FR" sz="4800" dirty="0" err="1"/>
              <a:t>sotto</a:t>
            </a:r>
            <a:r>
              <a:rPr lang="fr-FR" sz="4800" dirty="0"/>
              <a:t> </a:t>
            </a:r>
            <a:r>
              <a:rPr lang="fr-FR" sz="4800" dirty="0" err="1"/>
              <a:t>quattro</a:t>
            </a:r>
            <a:r>
              <a:rPr lang="fr-FR" sz="4800" dirty="0"/>
              <a:t> grossi </a:t>
            </a:r>
            <a:r>
              <a:rPr lang="fr-FR" sz="4800" dirty="0" err="1"/>
              <a:t>sassi</a:t>
            </a:r>
            <a:br>
              <a:rPr lang="fr-FR" sz="4800" dirty="0"/>
            </a:br>
            <a:r>
              <a:rPr lang="fr-FR" sz="4800" dirty="0" err="1"/>
              <a:t>quattro</a:t>
            </a:r>
            <a:r>
              <a:rPr lang="fr-FR" sz="4800" dirty="0"/>
              <a:t> </a:t>
            </a:r>
            <a:r>
              <a:rPr lang="fr-FR" sz="4800" dirty="0" err="1"/>
              <a:t>gatti</a:t>
            </a:r>
            <a:r>
              <a:rPr lang="fr-FR" sz="4800" dirty="0"/>
              <a:t> grossi e </a:t>
            </a:r>
            <a:r>
              <a:rPr lang="fr-FR" sz="4800" dirty="0" err="1"/>
              <a:t>grassi</a:t>
            </a:r>
            <a:r>
              <a:rPr lang="fr-FR" sz="4800" dirty="0"/>
              <a:t>.</a:t>
            </a:r>
          </a:p>
        </p:txBody>
      </p:sp>
      <p:pic>
        <p:nvPicPr>
          <p:cNvPr id="8" name="Image 7" descr="4 Chat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4775200"/>
            <a:ext cx="7014091" cy="174667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258238" y="2010832"/>
            <a:ext cx="3255430" cy="4643893"/>
            <a:chOff x="258238" y="2010832"/>
            <a:chExt cx="3255430" cy="4643893"/>
          </a:xfrm>
        </p:grpSpPr>
        <p:pic>
          <p:nvPicPr>
            <p:cNvPr id="8" name="Image 7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4" y="2027766"/>
              <a:ext cx="664634" cy="664634"/>
            </a:xfrm>
            <a:prstGeom prst="rect">
              <a:avLst/>
            </a:prstGeom>
          </p:spPr>
        </p:pic>
        <p:pic>
          <p:nvPicPr>
            <p:cNvPr id="9" name="Image 8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66" y="2010833"/>
              <a:ext cx="664634" cy="664634"/>
            </a:xfrm>
            <a:prstGeom prst="rect">
              <a:avLst/>
            </a:prstGeom>
          </p:spPr>
        </p:pic>
        <p:pic>
          <p:nvPicPr>
            <p:cNvPr id="10" name="Image 9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166" y="2010832"/>
              <a:ext cx="664634" cy="664634"/>
            </a:xfrm>
            <a:prstGeom prst="rect">
              <a:avLst/>
            </a:prstGeom>
          </p:spPr>
        </p:pic>
        <p:pic>
          <p:nvPicPr>
            <p:cNvPr id="11" name="Image 10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633" y="2010832"/>
              <a:ext cx="664634" cy="664634"/>
            </a:xfrm>
            <a:prstGeom prst="rect">
              <a:avLst/>
            </a:prstGeom>
          </p:spPr>
        </p:pic>
        <p:pic>
          <p:nvPicPr>
            <p:cNvPr id="12" name="Image 11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034" y="2010833"/>
              <a:ext cx="664634" cy="664634"/>
            </a:xfrm>
            <a:prstGeom prst="rect">
              <a:avLst/>
            </a:prstGeom>
          </p:spPr>
        </p:pic>
        <p:pic>
          <p:nvPicPr>
            <p:cNvPr id="13" name="Image 12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04" y="2688156"/>
              <a:ext cx="664634" cy="664634"/>
            </a:xfrm>
            <a:prstGeom prst="rect">
              <a:avLst/>
            </a:prstGeom>
          </p:spPr>
        </p:pic>
        <p:pic>
          <p:nvPicPr>
            <p:cNvPr id="14" name="Image 13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36" y="2671223"/>
              <a:ext cx="664634" cy="664634"/>
            </a:xfrm>
            <a:prstGeom prst="rect">
              <a:avLst/>
            </a:prstGeom>
          </p:spPr>
        </p:pic>
        <p:pic>
          <p:nvPicPr>
            <p:cNvPr id="15" name="Image 14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236" y="2671222"/>
              <a:ext cx="664634" cy="664634"/>
            </a:xfrm>
            <a:prstGeom prst="rect">
              <a:avLst/>
            </a:prstGeom>
          </p:spPr>
        </p:pic>
        <p:pic>
          <p:nvPicPr>
            <p:cNvPr id="16" name="Image 15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03" y="2671222"/>
              <a:ext cx="664634" cy="664634"/>
            </a:xfrm>
            <a:prstGeom prst="rect">
              <a:avLst/>
            </a:prstGeom>
          </p:spPr>
        </p:pic>
        <p:pic>
          <p:nvPicPr>
            <p:cNvPr id="17" name="Image 16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104" y="2671223"/>
              <a:ext cx="664634" cy="664634"/>
            </a:xfrm>
            <a:prstGeom prst="rect">
              <a:avLst/>
            </a:prstGeom>
          </p:spPr>
        </p:pic>
        <p:pic>
          <p:nvPicPr>
            <p:cNvPr id="18" name="Image 17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71" y="3365476"/>
              <a:ext cx="664634" cy="664634"/>
            </a:xfrm>
            <a:prstGeom prst="rect">
              <a:avLst/>
            </a:prstGeom>
          </p:spPr>
        </p:pic>
        <p:pic>
          <p:nvPicPr>
            <p:cNvPr id="19" name="Image 18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903" y="3348543"/>
              <a:ext cx="664634" cy="664634"/>
            </a:xfrm>
            <a:prstGeom prst="rect">
              <a:avLst/>
            </a:prstGeom>
          </p:spPr>
        </p:pic>
        <p:pic>
          <p:nvPicPr>
            <p:cNvPr id="20" name="Image 19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303" y="3348542"/>
              <a:ext cx="664634" cy="664634"/>
            </a:xfrm>
            <a:prstGeom prst="rect">
              <a:avLst/>
            </a:prstGeom>
          </p:spPr>
        </p:pic>
        <p:pic>
          <p:nvPicPr>
            <p:cNvPr id="21" name="Image 20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770" y="3348542"/>
              <a:ext cx="664634" cy="664634"/>
            </a:xfrm>
            <a:prstGeom prst="rect">
              <a:avLst/>
            </a:prstGeom>
          </p:spPr>
        </p:pic>
        <p:pic>
          <p:nvPicPr>
            <p:cNvPr id="22" name="Image 21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171" y="3348543"/>
              <a:ext cx="664634" cy="664634"/>
            </a:xfrm>
            <a:prstGeom prst="rect">
              <a:avLst/>
            </a:prstGeom>
          </p:spPr>
        </p:pic>
        <p:pic>
          <p:nvPicPr>
            <p:cNvPr id="23" name="Image 22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38" y="4076662"/>
              <a:ext cx="664634" cy="664634"/>
            </a:xfrm>
            <a:prstGeom prst="rect">
              <a:avLst/>
            </a:prstGeom>
          </p:spPr>
        </p:pic>
        <p:pic>
          <p:nvPicPr>
            <p:cNvPr id="24" name="Image 23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970" y="4059729"/>
              <a:ext cx="664634" cy="664634"/>
            </a:xfrm>
            <a:prstGeom prst="rect">
              <a:avLst/>
            </a:prstGeom>
          </p:spPr>
        </p:pic>
        <p:pic>
          <p:nvPicPr>
            <p:cNvPr id="25" name="Image 24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370" y="4059728"/>
              <a:ext cx="664634" cy="664634"/>
            </a:xfrm>
            <a:prstGeom prst="rect">
              <a:avLst/>
            </a:prstGeom>
          </p:spPr>
        </p:pic>
        <p:pic>
          <p:nvPicPr>
            <p:cNvPr id="26" name="Image 25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837" y="4059728"/>
              <a:ext cx="664634" cy="664634"/>
            </a:xfrm>
            <a:prstGeom prst="rect">
              <a:avLst/>
            </a:prstGeom>
          </p:spPr>
        </p:pic>
        <p:pic>
          <p:nvPicPr>
            <p:cNvPr id="27" name="Image 26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238" y="4059729"/>
              <a:ext cx="664634" cy="664634"/>
            </a:xfrm>
            <a:prstGeom prst="rect">
              <a:avLst/>
            </a:prstGeom>
          </p:spPr>
        </p:pic>
        <p:pic>
          <p:nvPicPr>
            <p:cNvPr id="28" name="Image 27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38" y="4737049"/>
              <a:ext cx="664634" cy="664634"/>
            </a:xfrm>
            <a:prstGeom prst="rect">
              <a:avLst/>
            </a:prstGeom>
          </p:spPr>
        </p:pic>
        <p:pic>
          <p:nvPicPr>
            <p:cNvPr id="29" name="Image 28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970" y="4720116"/>
              <a:ext cx="664634" cy="664634"/>
            </a:xfrm>
            <a:prstGeom prst="rect">
              <a:avLst/>
            </a:prstGeom>
          </p:spPr>
        </p:pic>
        <p:pic>
          <p:nvPicPr>
            <p:cNvPr id="30" name="Image 29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370" y="4720115"/>
              <a:ext cx="664634" cy="664634"/>
            </a:xfrm>
            <a:prstGeom prst="rect">
              <a:avLst/>
            </a:prstGeom>
          </p:spPr>
        </p:pic>
        <p:pic>
          <p:nvPicPr>
            <p:cNvPr id="31" name="Image 30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837" y="4720115"/>
              <a:ext cx="664634" cy="664634"/>
            </a:xfrm>
            <a:prstGeom prst="rect">
              <a:avLst/>
            </a:prstGeom>
          </p:spPr>
        </p:pic>
        <p:pic>
          <p:nvPicPr>
            <p:cNvPr id="32" name="Image 31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238" y="4720116"/>
              <a:ext cx="664634" cy="664634"/>
            </a:xfrm>
            <a:prstGeom prst="rect">
              <a:avLst/>
            </a:prstGeom>
          </p:spPr>
        </p:pic>
        <p:pic>
          <p:nvPicPr>
            <p:cNvPr id="33" name="Image 32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04" y="5414369"/>
              <a:ext cx="664634" cy="664634"/>
            </a:xfrm>
            <a:prstGeom prst="rect">
              <a:avLst/>
            </a:prstGeom>
          </p:spPr>
        </p:pic>
        <p:pic>
          <p:nvPicPr>
            <p:cNvPr id="34" name="Image 33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36" y="5397436"/>
              <a:ext cx="664634" cy="664634"/>
            </a:xfrm>
            <a:prstGeom prst="rect">
              <a:avLst/>
            </a:prstGeom>
          </p:spPr>
        </p:pic>
        <p:pic>
          <p:nvPicPr>
            <p:cNvPr id="35" name="Image 34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236" y="5397435"/>
              <a:ext cx="664634" cy="664634"/>
            </a:xfrm>
            <a:prstGeom prst="rect">
              <a:avLst/>
            </a:prstGeom>
          </p:spPr>
        </p:pic>
        <p:pic>
          <p:nvPicPr>
            <p:cNvPr id="36" name="Image 35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03" y="5397435"/>
              <a:ext cx="664634" cy="664634"/>
            </a:xfrm>
            <a:prstGeom prst="rect">
              <a:avLst/>
            </a:prstGeom>
          </p:spPr>
        </p:pic>
        <p:pic>
          <p:nvPicPr>
            <p:cNvPr id="37" name="Image 36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104" y="5397436"/>
              <a:ext cx="664634" cy="664634"/>
            </a:xfrm>
            <a:prstGeom prst="rect">
              <a:avLst/>
            </a:prstGeom>
          </p:spPr>
        </p:pic>
        <p:pic>
          <p:nvPicPr>
            <p:cNvPr id="38" name="Image 37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37" y="5990091"/>
              <a:ext cx="664634" cy="664634"/>
            </a:xfrm>
            <a:prstGeom prst="rect">
              <a:avLst/>
            </a:prstGeom>
          </p:spPr>
        </p:pic>
        <p:pic>
          <p:nvPicPr>
            <p:cNvPr id="39" name="Image 38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69" y="5973158"/>
              <a:ext cx="664634" cy="664634"/>
            </a:xfrm>
            <a:prstGeom prst="rect">
              <a:avLst/>
            </a:prstGeom>
          </p:spPr>
        </p:pic>
        <p:pic>
          <p:nvPicPr>
            <p:cNvPr id="40" name="Image 39" descr="white-male-1847747_64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169" y="5973157"/>
              <a:ext cx="664634" cy="664634"/>
            </a:xfrm>
            <a:prstGeom prst="rect">
              <a:avLst/>
            </a:prstGeom>
          </p:spPr>
        </p:pic>
      </p:grpSp>
      <p:sp>
        <p:nvSpPr>
          <p:cNvPr id="41" name="ZoneTexte 40"/>
          <p:cNvSpPr txBox="1"/>
          <p:nvPr/>
        </p:nvSpPr>
        <p:spPr>
          <a:xfrm>
            <a:off x="4097868" y="2097078"/>
            <a:ext cx="76336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err="1"/>
              <a:t>Trentatré</a:t>
            </a:r>
            <a:r>
              <a:rPr lang="fr-FR" sz="4800" dirty="0"/>
              <a:t> </a:t>
            </a:r>
            <a:r>
              <a:rPr lang="fr-FR" sz="4800" dirty="0" err="1"/>
              <a:t>trentini</a:t>
            </a:r>
            <a:r>
              <a:rPr lang="fr-FR" sz="4800" dirty="0"/>
              <a:t> </a:t>
            </a:r>
            <a:r>
              <a:rPr lang="fr-FR" sz="4800" dirty="0" err="1"/>
              <a:t>entrarono</a:t>
            </a:r>
            <a:r>
              <a:rPr lang="fr-FR" sz="4800" dirty="0"/>
              <a:t> in Trento,</a:t>
            </a:r>
          </a:p>
          <a:p>
            <a:r>
              <a:rPr lang="fr-FR" sz="4800" dirty="0"/>
              <a:t>tutti e </a:t>
            </a:r>
            <a:r>
              <a:rPr lang="fr-FR" sz="4800" dirty="0" err="1"/>
              <a:t>trentatré</a:t>
            </a:r>
            <a:r>
              <a:rPr lang="fr-FR" sz="4800" dirty="0"/>
              <a:t> </a:t>
            </a:r>
            <a:r>
              <a:rPr lang="fr-FR" sz="4800" dirty="0" err="1"/>
              <a:t>trotterellando</a:t>
            </a:r>
            <a:r>
              <a:rPr lang="fr-FR" sz="4800" dirty="0"/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95800" y="2173007"/>
            <a:ext cx="7633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err="1"/>
              <a:t>Sopra</a:t>
            </a:r>
            <a:r>
              <a:rPr lang="fr-FR" sz="4800" dirty="0"/>
              <a:t> la panca la </a:t>
            </a:r>
            <a:r>
              <a:rPr lang="fr-FR" sz="4800" dirty="0" err="1"/>
              <a:t>capra</a:t>
            </a:r>
            <a:r>
              <a:rPr lang="fr-FR" sz="4800" dirty="0"/>
              <a:t> campa,</a:t>
            </a:r>
          </a:p>
          <a:p>
            <a:r>
              <a:rPr lang="fr-FR" sz="4800" dirty="0" err="1"/>
              <a:t>sotto</a:t>
            </a:r>
            <a:r>
              <a:rPr lang="fr-FR" sz="4800" dirty="0"/>
              <a:t> la panca la </a:t>
            </a:r>
            <a:r>
              <a:rPr lang="fr-FR" sz="4800" dirty="0" err="1"/>
              <a:t>capra</a:t>
            </a:r>
            <a:r>
              <a:rPr lang="fr-FR" sz="4800" dirty="0"/>
              <a:t> </a:t>
            </a:r>
            <a:r>
              <a:rPr lang="fr-FR" sz="4800" dirty="0" err="1"/>
              <a:t>crepa</a:t>
            </a:r>
            <a:r>
              <a:rPr lang="fr-FR" sz="4800" dirty="0"/>
              <a:t>.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-1" y="1932674"/>
            <a:ext cx="4453467" cy="4493526"/>
            <a:chOff x="-1" y="1932674"/>
            <a:chExt cx="4453467" cy="4493526"/>
          </a:xfrm>
        </p:grpSpPr>
        <p:pic>
          <p:nvPicPr>
            <p:cNvPr id="9" name="Image 8" descr="goat-208440_640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67" y="1932674"/>
              <a:ext cx="3539067" cy="2355691"/>
            </a:xfrm>
            <a:prstGeom prst="rect">
              <a:avLst/>
            </a:prstGeom>
          </p:spPr>
        </p:pic>
        <p:pic>
          <p:nvPicPr>
            <p:cNvPr id="10" name="Image 9" descr="bank-2906734_640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4477808"/>
              <a:ext cx="4453467" cy="19483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80936" y="2334639"/>
            <a:ext cx="7490298" cy="3015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it-IT" sz="4000" b="1" kern="14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Porta aperta per chi porta, </a:t>
            </a:r>
          </a:p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it-IT" sz="4000" b="1" kern="14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chi non porta parta pure </a:t>
            </a:r>
          </a:p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it-IT" sz="4000" b="1" kern="14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per la porta aperta, </a:t>
            </a:r>
          </a:p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it-IT" sz="4000" b="1" kern="14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poco importa.</a:t>
            </a:r>
            <a:endParaRPr lang="fr-FR" sz="4000" b="1" kern="1400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8"/>
          <a:stretch/>
        </p:blipFill>
        <p:spPr bwMode="auto">
          <a:xfrm>
            <a:off x="8400256" y="2334639"/>
            <a:ext cx="2743923" cy="27098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8298" y="1916832"/>
            <a:ext cx="8571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Früh fressen freche Frösche Früchte.</a:t>
            </a:r>
            <a:br>
              <a:rPr lang="de-DE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Freche Frösche fressen früh Früchte.</a:t>
            </a:r>
            <a:endParaRPr lang="fr-FR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8" y="3876566"/>
            <a:ext cx="4608000" cy="2592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739303" y="2373549"/>
            <a:ext cx="72568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kern="14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Il cuoco cuoce in cucina e dice che la cuoca giace e tace perché sua cugina non dica che le piace cuocere in cucina col cuoco.</a:t>
            </a:r>
            <a:endParaRPr lang="fr-FR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4272" y="2624724"/>
            <a:ext cx="2535714" cy="2359971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891064" y="1867711"/>
            <a:ext cx="7431932" cy="3992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kern="14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Al pozzo di santa Pazzia protettrice dei pazzi c’è una pazza che lava una pezza. Arriva un pazzo con un pezzo di pizza e chiede alla pazza se ne vuole un pezzo. La pazza rifiuta, il pazzo si infuria e butta la pazza la pezza e la pizza nel pozzo di santa Pazzia protettrice dei pazzi.</a:t>
            </a:r>
            <a:endParaRPr lang="fr-FR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599" y="2636912"/>
            <a:ext cx="1677966" cy="217525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" descr="portugal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13779" y="575741"/>
            <a:ext cx="3295111" cy="5219985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4800" b="1"/>
              <a:t>   </a:t>
            </a:r>
          </a:p>
          <a:p>
            <a:pPr marL="0" indent="0" algn="ctr">
              <a:buNone/>
              <a:defRPr/>
            </a:pPr>
            <a:endParaRPr lang="fr-FR" sz="4800" b="1"/>
          </a:p>
          <a:p>
            <a:pPr marL="0" indent="0" algn="ctr">
              <a:buNone/>
              <a:defRPr/>
            </a:pPr>
            <a:r>
              <a:rPr lang="fr-FR" sz="4800" b="1"/>
              <a:t>PORTUGAIS</a:t>
            </a:r>
          </a:p>
          <a:p>
            <a:pPr marL="0" indent="0">
              <a:buNone/>
              <a:defRPr/>
            </a:pPr>
            <a:endParaRPr lang="fr-FR" sz="4800" b="1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360" y="1988840"/>
            <a:ext cx="6096000" cy="4161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/>
              <a:t>O tempo pergunta ao tempo </a:t>
            </a:r>
            <a:endParaRPr lang="fr-FR" sz="3600" b="1" dirty="0"/>
          </a:p>
          <a:p>
            <a:pPr>
              <a:lnSpc>
                <a:spcPct val="150000"/>
              </a:lnSpc>
            </a:pPr>
            <a:r>
              <a:rPr lang="pt-PT" sz="3600" b="1" dirty="0"/>
              <a:t>Quanto tempo, o tempo tem. </a:t>
            </a:r>
            <a:endParaRPr lang="fr-FR" sz="3600" b="1" dirty="0"/>
          </a:p>
          <a:p>
            <a:pPr>
              <a:lnSpc>
                <a:spcPct val="150000"/>
              </a:lnSpc>
            </a:pPr>
            <a:r>
              <a:rPr lang="pt-PT" sz="3600" b="1" dirty="0"/>
              <a:t>O tempo responde ao tempo </a:t>
            </a:r>
            <a:endParaRPr lang="fr-FR" sz="3600" b="1" dirty="0"/>
          </a:p>
          <a:p>
            <a:pPr>
              <a:lnSpc>
                <a:spcPct val="150000"/>
              </a:lnSpc>
            </a:pPr>
            <a:r>
              <a:rPr lang="pt-PT" sz="3600" b="1" dirty="0"/>
              <a:t>Que o tempo tem tanto tempo </a:t>
            </a:r>
            <a:endParaRPr lang="fr-FR" sz="3600" b="1" dirty="0"/>
          </a:p>
          <a:p>
            <a:pPr>
              <a:lnSpc>
                <a:spcPct val="150000"/>
              </a:lnSpc>
            </a:pPr>
            <a:r>
              <a:rPr lang="pt-PT" sz="3600" b="1" dirty="0"/>
              <a:t>Quanto tempo o tempo tem.</a:t>
            </a:r>
            <a:endParaRPr lang="fr-FR" sz="3600" b="1" dirty="0"/>
          </a:p>
        </p:txBody>
      </p:sp>
      <p:pic>
        <p:nvPicPr>
          <p:cNvPr id="7" name="Image 6" descr="Une image contenant texte, horloge&#10;&#10;Description générée automatiquemen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988839"/>
            <a:ext cx="3905987" cy="4500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026564"/>
            <a:ext cx="6768752" cy="378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78524" y="2332428"/>
            <a:ext cx="4444137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4000" b="1" dirty="0"/>
              <a:t>Gato escondido </a:t>
            </a:r>
            <a:br>
              <a:rPr lang="pt-PT" sz="4000" b="1" dirty="0"/>
            </a:br>
            <a:r>
              <a:rPr lang="pt-PT" sz="4000" b="1" dirty="0"/>
              <a:t>Com rabo de fora</a:t>
            </a:r>
            <a:endParaRPr lang="fr-FR" sz="4000" b="1" dirty="0"/>
          </a:p>
          <a:p>
            <a:r>
              <a:rPr lang="pt-PT" sz="4000" b="1" dirty="0"/>
              <a:t>Tá mais escondido</a:t>
            </a:r>
            <a:endParaRPr lang="fr-FR" sz="4000" b="1" dirty="0"/>
          </a:p>
          <a:p>
            <a:r>
              <a:rPr lang="pt-PT" sz="4000" b="1" dirty="0"/>
              <a:t>Que rabo escondido</a:t>
            </a:r>
            <a:endParaRPr lang="fr-FR" sz="4000" b="1" dirty="0"/>
          </a:p>
          <a:p>
            <a:r>
              <a:rPr lang="pt-PT" sz="4000" b="1" dirty="0"/>
              <a:t>Com gato de fora.</a:t>
            </a:r>
            <a:endParaRPr lang="fr-FR" sz="4000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r="17040"/>
          <a:stretch/>
        </p:blipFill>
        <p:spPr bwMode="auto">
          <a:xfrm>
            <a:off x="3743294" y="1700808"/>
            <a:ext cx="4893656" cy="49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9" name="Rectangle 2"/>
          <p:cNvSpPr/>
          <p:nvPr/>
        </p:nvSpPr>
        <p:spPr bwMode="auto">
          <a:xfrm>
            <a:off x="2927648" y="1484784"/>
            <a:ext cx="87366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fr-FR" sz="4000" dirty="0" err="1">
                <a:latin typeface="Comic Sans MS"/>
              </a:rPr>
              <a:t>Num</a:t>
            </a:r>
            <a:r>
              <a:rPr lang="fr-FR" sz="4000" dirty="0">
                <a:latin typeface="Comic Sans MS"/>
              </a:rPr>
              <a:t> </a:t>
            </a:r>
            <a:r>
              <a:rPr lang="fr-FR" sz="4000" dirty="0" err="1">
                <a:latin typeface="Comic Sans MS"/>
              </a:rPr>
              <a:t>ninho</a:t>
            </a:r>
            <a:r>
              <a:rPr lang="fr-FR" sz="4000" dirty="0">
                <a:latin typeface="Comic Sans MS"/>
              </a:rPr>
              <a:t> de </a:t>
            </a:r>
            <a:r>
              <a:rPr lang="fr-FR" sz="4000" dirty="0" err="1">
                <a:latin typeface="Comic Sans MS"/>
              </a:rPr>
              <a:t>mafagafos</a:t>
            </a:r>
            <a:r>
              <a:rPr lang="fr-FR" sz="4000" dirty="0">
                <a:latin typeface="Comic Sans MS"/>
              </a:rPr>
              <a:t> </a:t>
            </a:r>
            <a:r>
              <a:rPr lang="fr-FR" sz="4000" dirty="0" err="1">
                <a:latin typeface="Comic Sans MS"/>
              </a:rPr>
              <a:t>tinha</a:t>
            </a:r>
            <a:r>
              <a:rPr lang="fr-FR" sz="4000" dirty="0">
                <a:latin typeface="Comic Sans MS"/>
              </a:rPr>
              <a:t> </a:t>
            </a:r>
            <a:r>
              <a:rPr lang="fr-FR" sz="4000" dirty="0" err="1">
                <a:latin typeface="Comic Sans MS"/>
              </a:rPr>
              <a:t>sete</a:t>
            </a:r>
            <a:r>
              <a:rPr lang="fr-FR" sz="4000" dirty="0">
                <a:latin typeface="Comic Sans MS"/>
              </a:rPr>
              <a:t> </a:t>
            </a:r>
            <a:r>
              <a:rPr lang="fr-FR" sz="4000" dirty="0" err="1">
                <a:latin typeface="Comic Sans MS"/>
              </a:rPr>
              <a:t>mafagafinhos</a:t>
            </a:r>
            <a:r>
              <a:rPr lang="fr-FR" sz="4000" dirty="0">
                <a:latin typeface="Comic Sans MS"/>
              </a:rPr>
              <a:t>.</a:t>
            </a:r>
          </a:p>
          <a:p>
            <a:pPr>
              <a:lnSpc>
                <a:spcPct val="200000"/>
              </a:lnSpc>
              <a:defRPr/>
            </a:pPr>
            <a:r>
              <a:rPr lang="fr-FR" sz="4000" dirty="0" err="1">
                <a:latin typeface="Comic Sans MS"/>
              </a:rPr>
              <a:t>Quando</a:t>
            </a:r>
            <a:r>
              <a:rPr lang="fr-FR" sz="4000" dirty="0">
                <a:latin typeface="Comic Sans MS"/>
              </a:rPr>
              <a:t> a </a:t>
            </a:r>
            <a:r>
              <a:rPr lang="fr-FR" sz="4000" dirty="0" err="1">
                <a:latin typeface="Comic Sans MS"/>
              </a:rPr>
              <a:t>mafagafa</a:t>
            </a:r>
            <a:r>
              <a:rPr lang="fr-FR" sz="4000" dirty="0">
                <a:latin typeface="Comic Sans MS"/>
              </a:rPr>
              <a:t> </a:t>
            </a:r>
            <a:r>
              <a:rPr lang="fr-FR" sz="4000" dirty="0" err="1">
                <a:latin typeface="Comic Sans MS"/>
              </a:rPr>
              <a:t>gafa</a:t>
            </a:r>
            <a:r>
              <a:rPr lang="fr-FR" sz="4000" dirty="0">
                <a:latin typeface="Comic Sans MS"/>
              </a:rPr>
              <a:t>, </a:t>
            </a:r>
            <a:r>
              <a:rPr lang="fr-FR" sz="4000" dirty="0" err="1">
                <a:latin typeface="Comic Sans MS"/>
              </a:rPr>
              <a:t>gafam</a:t>
            </a:r>
            <a:r>
              <a:rPr lang="fr-FR" sz="4000" dirty="0">
                <a:latin typeface="Comic Sans MS"/>
              </a:rPr>
              <a:t> os </a:t>
            </a:r>
            <a:r>
              <a:rPr lang="fr-FR" sz="4000" dirty="0" err="1">
                <a:latin typeface="Comic Sans MS"/>
              </a:rPr>
              <a:t>sete</a:t>
            </a:r>
            <a:r>
              <a:rPr lang="fr-FR" sz="4000" dirty="0">
                <a:latin typeface="Comic Sans MS"/>
              </a:rPr>
              <a:t> </a:t>
            </a:r>
            <a:r>
              <a:rPr lang="fr-FR" sz="4000" dirty="0" err="1">
                <a:latin typeface="Comic Sans MS"/>
              </a:rPr>
              <a:t>mafagafinhos</a:t>
            </a:r>
            <a:r>
              <a:rPr lang="fr-FR" sz="4000" dirty="0">
                <a:latin typeface="Comic Sans MS"/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2" r="26760"/>
          <a:stretch/>
        </p:blipFill>
        <p:spPr bwMode="auto">
          <a:xfrm>
            <a:off x="285274" y="2086000"/>
            <a:ext cx="2401061" cy="271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594" y="2639601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Vier fünfmal vervierfacht macht mehr als fünf viermal verfünffacht.</a:t>
            </a:r>
            <a:endParaRPr lang="fr-FR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68" y="2348880"/>
            <a:ext cx="4064000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9" name="Rectangle 5"/>
          <p:cNvSpPr/>
          <p:nvPr/>
        </p:nvSpPr>
        <p:spPr bwMode="auto">
          <a:xfrm>
            <a:off x="3041496" y="1484784"/>
            <a:ext cx="8808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fr-FR" sz="4000" dirty="0">
                <a:latin typeface="Comic Sans MS"/>
              </a:rPr>
              <a:t>O tempo </a:t>
            </a:r>
            <a:r>
              <a:rPr lang="fr-FR" sz="4000" dirty="0" err="1">
                <a:latin typeface="Comic Sans MS"/>
              </a:rPr>
              <a:t>perguntou</a:t>
            </a:r>
            <a:r>
              <a:rPr lang="fr-FR" sz="4000" dirty="0">
                <a:latin typeface="Comic Sans MS"/>
              </a:rPr>
              <a:t> pro tempo quanto tempo o tempo tem, o tempo </a:t>
            </a:r>
            <a:r>
              <a:rPr lang="fr-FR" sz="4000" dirty="0" err="1">
                <a:latin typeface="Comic Sans MS"/>
              </a:rPr>
              <a:t>respondeu</a:t>
            </a:r>
            <a:r>
              <a:rPr lang="fr-FR" sz="4000" dirty="0">
                <a:latin typeface="Comic Sans MS"/>
              </a:rPr>
              <a:t> pro tempo que o tempo tem o tempo que o tempo tem.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r="19476"/>
          <a:stretch/>
        </p:blipFill>
        <p:spPr bwMode="auto">
          <a:xfrm>
            <a:off x="423824" y="2607176"/>
            <a:ext cx="2355823" cy="238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 bwMode="auto">
          <a:xfrm>
            <a:off x="119336" y="1628800"/>
            <a:ext cx="8808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fr-FR" sz="4000" dirty="0" err="1">
                <a:latin typeface="Comic Sans MS"/>
              </a:rPr>
              <a:t>Num</a:t>
            </a:r>
            <a:r>
              <a:rPr lang="fr-FR" sz="4000" dirty="0">
                <a:latin typeface="Comic Sans MS"/>
              </a:rPr>
              <a:t> </a:t>
            </a:r>
            <a:r>
              <a:rPr lang="fr-FR" sz="4000" dirty="0" err="1">
                <a:latin typeface="Comic Sans MS"/>
              </a:rPr>
              <a:t>ninho</a:t>
            </a:r>
            <a:r>
              <a:rPr lang="fr-FR" sz="4000" dirty="0">
                <a:latin typeface="Comic Sans MS"/>
              </a:rPr>
              <a:t> de </a:t>
            </a:r>
            <a:r>
              <a:rPr lang="fr-FR" sz="4000" dirty="0" err="1">
                <a:latin typeface="Comic Sans MS"/>
              </a:rPr>
              <a:t>mafagafos</a:t>
            </a:r>
            <a:r>
              <a:rPr lang="fr-FR" sz="4000" dirty="0">
                <a:latin typeface="Comic Sans MS"/>
              </a:rPr>
              <a:t>, </a:t>
            </a:r>
            <a:r>
              <a:rPr lang="fr-FR" sz="4000" dirty="0" err="1">
                <a:latin typeface="Comic Sans MS"/>
              </a:rPr>
              <a:t>cinco</a:t>
            </a:r>
            <a:r>
              <a:rPr lang="fr-FR" sz="4000" dirty="0">
                <a:latin typeface="Comic Sans MS"/>
              </a:rPr>
              <a:t> </a:t>
            </a:r>
            <a:r>
              <a:rPr lang="fr-FR" sz="4000" dirty="0" err="1">
                <a:latin typeface="Comic Sans MS"/>
              </a:rPr>
              <a:t>mafagafinhos</a:t>
            </a:r>
            <a:r>
              <a:rPr lang="fr-FR" sz="4000" dirty="0">
                <a:latin typeface="Comic Sans MS"/>
              </a:rPr>
              <a:t> </a:t>
            </a:r>
            <a:r>
              <a:rPr lang="fr-FR" sz="4000" dirty="0" err="1">
                <a:latin typeface="Comic Sans MS"/>
              </a:rPr>
              <a:t>há</a:t>
            </a:r>
            <a:r>
              <a:rPr lang="fr-FR" sz="4000" dirty="0">
                <a:latin typeface="Comic Sans MS"/>
              </a:rPr>
              <a:t> ! Quem os </a:t>
            </a:r>
            <a:r>
              <a:rPr lang="fr-FR" sz="4000" dirty="0" err="1">
                <a:latin typeface="Comic Sans MS"/>
              </a:rPr>
              <a:t>desmafagafizá</a:t>
            </a:r>
            <a:r>
              <a:rPr lang="fr-FR" sz="4000" dirty="0">
                <a:latin typeface="Comic Sans MS"/>
              </a:rPr>
              <a:t>-los, </a:t>
            </a:r>
            <a:r>
              <a:rPr lang="fr-FR" sz="4000" dirty="0" err="1">
                <a:latin typeface="Comic Sans MS"/>
              </a:rPr>
              <a:t>um</a:t>
            </a:r>
            <a:r>
              <a:rPr lang="fr-FR" sz="4000" dirty="0">
                <a:latin typeface="Comic Sans MS"/>
              </a:rPr>
              <a:t> </a:t>
            </a:r>
            <a:r>
              <a:rPr lang="fr-FR" sz="4000" dirty="0" err="1">
                <a:latin typeface="Comic Sans MS"/>
              </a:rPr>
              <a:t>bom</a:t>
            </a:r>
            <a:r>
              <a:rPr lang="fr-FR" sz="4000" dirty="0">
                <a:latin typeface="Comic Sans MS"/>
              </a:rPr>
              <a:t> </a:t>
            </a:r>
            <a:r>
              <a:rPr lang="fr-FR" sz="4000" dirty="0" err="1">
                <a:latin typeface="Comic Sans MS"/>
              </a:rPr>
              <a:t>desmafagafizador</a:t>
            </a:r>
            <a:r>
              <a:rPr lang="fr-FR" sz="4000" dirty="0">
                <a:latin typeface="Comic Sans MS"/>
              </a:rPr>
              <a:t> </a:t>
            </a:r>
            <a:r>
              <a:rPr lang="fr-FR" sz="4000" dirty="0" err="1">
                <a:latin typeface="Comic Sans MS"/>
              </a:rPr>
              <a:t>será</a:t>
            </a:r>
            <a:r>
              <a:rPr lang="fr-FR" sz="4000" dirty="0">
                <a:latin typeface="Comic Sans MS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225" y="3573016"/>
            <a:ext cx="4271943" cy="23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905813"/>
            <a:ext cx="3298751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555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02771" y="2471057"/>
            <a:ext cx="98189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Карл у Кл</a:t>
            </a:r>
            <a:r>
              <a:rPr lang="ru-RU" sz="4400" b="1" dirty="0"/>
              <a:t>а</a:t>
            </a:r>
            <a:r>
              <a:rPr lang="ru-RU" sz="4400" dirty="0"/>
              <a:t>ры укр</a:t>
            </a:r>
            <a:r>
              <a:rPr lang="ru-RU" sz="4400" b="1" dirty="0"/>
              <a:t>а</a:t>
            </a:r>
            <a:r>
              <a:rPr lang="ru-RU" sz="4400" dirty="0"/>
              <a:t>л кор</a:t>
            </a:r>
            <a:r>
              <a:rPr lang="ru-RU" sz="4400" b="1" dirty="0"/>
              <a:t>а</a:t>
            </a:r>
            <a:r>
              <a:rPr lang="ru-RU" sz="4400" dirty="0"/>
              <a:t>ллы,</a:t>
            </a:r>
            <a:br>
              <a:rPr lang="ru-RU" sz="4400" dirty="0"/>
            </a:br>
            <a:r>
              <a:rPr lang="ru-RU" sz="4400" dirty="0"/>
              <a:t>Кл</a:t>
            </a:r>
            <a:r>
              <a:rPr lang="ru-RU" sz="4400" b="1" dirty="0"/>
              <a:t>а</a:t>
            </a:r>
            <a:r>
              <a:rPr lang="ru-RU" sz="4400" dirty="0"/>
              <a:t>ра у К</a:t>
            </a:r>
            <a:r>
              <a:rPr lang="ru-RU" sz="4400" b="1" dirty="0"/>
              <a:t>а</a:t>
            </a:r>
            <a:r>
              <a:rPr lang="ru-RU" sz="4400" dirty="0"/>
              <a:t>рла укр</a:t>
            </a:r>
            <a:r>
              <a:rPr lang="ru-RU" sz="4400" b="1" dirty="0"/>
              <a:t>а</a:t>
            </a:r>
            <a:r>
              <a:rPr lang="ru-RU" sz="4400" dirty="0"/>
              <a:t>ла кларн</a:t>
            </a:r>
            <a:r>
              <a:rPr lang="ru-RU" sz="4400" b="1" dirty="0"/>
              <a:t>е</a:t>
            </a:r>
            <a:r>
              <a:rPr lang="ru-RU" sz="4400" dirty="0"/>
              <a:t>т.</a:t>
            </a:r>
            <a:endParaRPr lang="fr-FR" sz="4400" dirty="0"/>
          </a:p>
          <a:p>
            <a:endParaRPr lang="fr-FR" dirty="0"/>
          </a:p>
        </p:txBody>
      </p:sp>
      <p:pic>
        <p:nvPicPr>
          <p:cNvPr id="9" name="Image 8" descr="Карл у Клар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07" y="2724150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1968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87828" y="2209800"/>
            <a:ext cx="1000397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От т</a:t>
            </a:r>
            <a:r>
              <a:rPr lang="ru-RU" sz="4400" b="1" dirty="0"/>
              <a:t>о</a:t>
            </a:r>
            <a:r>
              <a:rPr lang="ru-RU" sz="4400" dirty="0"/>
              <a:t>пота коп</a:t>
            </a:r>
            <a:r>
              <a:rPr lang="ru-RU" sz="4400" b="1" dirty="0"/>
              <a:t>ы</a:t>
            </a:r>
            <a:r>
              <a:rPr lang="ru-RU" sz="4400" dirty="0"/>
              <a:t>т пыль п</a:t>
            </a:r>
            <a:r>
              <a:rPr lang="ru-RU" sz="4400" b="1" dirty="0"/>
              <a:t>о</a:t>
            </a:r>
            <a:r>
              <a:rPr lang="ru-RU" sz="4400" dirty="0"/>
              <a:t> полю лет</a:t>
            </a:r>
            <a:r>
              <a:rPr lang="ru-RU" sz="4400" b="1" dirty="0"/>
              <a:t>и</a:t>
            </a:r>
            <a:r>
              <a:rPr lang="ru-RU" sz="4400" dirty="0"/>
              <a:t>т.</a:t>
            </a:r>
            <a:br>
              <a:rPr lang="fr-FR" sz="4400" dirty="0"/>
            </a:br>
            <a:r>
              <a:rPr lang="ru-RU" sz="4400" dirty="0"/>
              <a:t> </a:t>
            </a:r>
            <a:r>
              <a:rPr lang="fr-FR" sz="4400" dirty="0" err="1"/>
              <a:t>Пыль</a:t>
            </a:r>
            <a:r>
              <a:rPr lang="fr-FR" sz="4400" dirty="0"/>
              <a:t> </a:t>
            </a:r>
            <a:r>
              <a:rPr lang="fr-FR" sz="4400" dirty="0" err="1"/>
              <a:t>п</a:t>
            </a:r>
            <a:r>
              <a:rPr lang="fr-FR" sz="4400" b="1" dirty="0" err="1"/>
              <a:t>о</a:t>
            </a:r>
            <a:r>
              <a:rPr lang="fr-FR" sz="4400" dirty="0"/>
              <a:t> </a:t>
            </a:r>
            <a:r>
              <a:rPr lang="fr-FR" sz="4400" dirty="0" err="1"/>
              <a:t>пол</a:t>
            </a:r>
            <a:r>
              <a:rPr lang="fr-FR" sz="4400" b="1" dirty="0" err="1"/>
              <a:t>ю</a:t>
            </a:r>
            <a:r>
              <a:rPr lang="fr-FR" sz="4400" dirty="0"/>
              <a:t> </a:t>
            </a:r>
            <a:r>
              <a:rPr lang="fr-FR" sz="4400" dirty="0" err="1"/>
              <a:t>лет</a:t>
            </a:r>
            <a:r>
              <a:rPr lang="fr-FR" sz="4400" b="1" dirty="0" err="1"/>
              <a:t>и</a:t>
            </a:r>
            <a:r>
              <a:rPr lang="fr-FR" sz="4400" dirty="0" err="1"/>
              <a:t>т</a:t>
            </a:r>
            <a:r>
              <a:rPr lang="fr-FR" sz="4400" dirty="0"/>
              <a:t> </a:t>
            </a:r>
            <a:r>
              <a:rPr lang="fr-FR" sz="4400" dirty="0" err="1"/>
              <a:t>от</a:t>
            </a:r>
            <a:r>
              <a:rPr lang="fr-FR" sz="4400" dirty="0"/>
              <a:t> </a:t>
            </a:r>
            <a:r>
              <a:rPr lang="fr-FR" sz="4400" dirty="0" err="1"/>
              <a:t>т</a:t>
            </a:r>
            <a:r>
              <a:rPr lang="fr-FR" sz="4400" b="1" dirty="0" err="1"/>
              <a:t>о</a:t>
            </a:r>
            <a:r>
              <a:rPr lang="fr-FR" sz="4400" dirty="0" err="1"/>
              <a:t>пота</a:t>
            </a:r>
            <a:r>
              <a:rPr lang="fr-FR" sz="4400" dirty="0"/>
              <a:t> </a:t>
            </a:r>
            <a:r>
              <a:rPr lang="fr-FR" sz="4400" dirty="0" err="1"/>
              <a:t>коп</a:t>
            </a:r>
            <a:r>
              <a:rPr lang="fr-FR" sz="4400" b="1" dirty="0" err="1"/>
              <a:t>ы</a:t>
            </a:r>
            <a:r>
              <a:rPr lang="fr-FR" sz="4400" dirty="0" err="1"/>
              <a:t>т</a:t>
            </a:r>
            <a:endParaRPr lang="fr-FR" sz="4400" dirty="0"/>
          </a:p>
          <a:p>
            <a:endParaRPr lang="fr-FR" dirty="0"/>
          </a:p>
        </p:txBody>
      </p:sp>
      <p:pic>
        <p:nvPicPr>
          <p:cNvPr id="10" name="Image 9" descr="Images vectorielles gratuites de Cheval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35" y="3843791"/>
            <a:ext cx="3638550" cy="2611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3775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02771" y="2471057"/>
            <a:ext cx="98189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Сш</a:t>
            </a:r>
            <a:r>
              <a:rPr lang="ru-RU" sz="4400" b="1" dirty="0"/>
              <a:t>и</a:t>
            </a:r>
            <a:r>
              <a:rPr lang="ru-RU" sz="4400" dirty="0"/>
              <a:t>ла С</a:t>
            </a:r>
            <a:r>
              <a:rPr lang="ru-RU" sz="4400" b="1" dirty="0"/>
              <a:t>а</a:t>
            </a:r>
            <a:r>
              <a:rPr lang="ru-RU" sz="4400" dirty="0"/>
              <a:t>ша С</a:t>
            </a:r>
            <a:r>
              <a:rPr lang="ru-RU" sz="4400" b="1" dirty="0"/>
              <a:t>а</a:t>
            </a:r>
            <a:r>
              <a:rPr lang="ru-RU" sz="4400" dirty="0"/>
              <a:t>шке ш</a:t>
            </a:r>
            <a:r>
              <a:rPr lang="ru-RU" sz="4400" b="1" dirty="0"/>
              <a:t>а</a:t>
            </a:r>
            <a:r>
              <a:rPr lang="ru-RU" sz="4400" dirty="0"/>
              <a:t>пку,</a:t>
            </a:r>
            <a:br>
              <a:rPr lang="ru-RU" sz="4400" dirty="0"/>
            </a:br>
            <a:r>
              <a:rPr lang="ru-RU" sz="4400" dirty="0"/>
              <a:t>С</a:t>
            </a:r>
            <a:r>
              <a:rPr lang="ru-RU" sz="4400" b="1" dirty="0"/>
              <a:t>а</a:t>
            </a:r>
            <a:r>
              <a:rPr lang="ru-RU" sz="4400" dirty="0"/>
              <a:t>шка ш</a:t>
            </a:r>
            <a:r>
              <a:rPr lang="ru-RU" sz="4400" b="1" dirty="0"/>
              <a:t>а</a:t>
            </a:r>
            <a:r>
              <a:rPr lang="ru-RU" sz="4400" dirty="0"/>
              <a:t>пкой ш</a:t>
            </a:r>
            <a:r>
              <a:rPr lang="ru-RU" sz="4400" b="1" dirty="0"/>
              <a:t>и</a:t>
            </a:r>
            <a:r>
              <a:rPr lang="ru-RU" sz="4400" dirty="0"/>
              <a:t>шку сш</a:t>
            </a:r>
            <a:r>
              <a:rPr lang="ru-RU" sz="4400" b="1" dirty="0"/>
              <a:t>и</a:t>
            </a:r>
            <a:r>
              <a:rPr lang="ru-RU" sz="4400" dirty="0"/>
              <a:t>б.</a:t>
            </a:r>
            <a:endParaRPr lang="fr-FR" sz="4400" dirty="0"/>
          </a:p>
          <a:p>
            <a:endParaRPr lang="fr-FR" dirty="0"/>
          </a:p>
        </p:txBody>
      </p:sp>
      <p:pic>
        <p:nvPicPr>
          <p:cNvPr id="9" name="Image 8" descr="Сшила Саш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6" y="2096860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3628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5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02771" y="2471057"/>
            <a:ext cx="9818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Шла С</a:t>
            </a:r>
            <a:r>
              <a:rPr lang="ru-RU" sz="4400" b="1" dirty="0"/>
              <a:t>а</a:t>
            </a:r>
            <a:r>
              <a:rPr lang="ru-RU" sz="4400" dirty="0"/>
              <a:t>ша по шосс</a:t>
            </a:r>
            <a:r>
              <a:rPr lang="ru-RU" sz="4400" b="1" dirty="0"/>
              <a:t>е</a:t>
            </a:r>
            <a:r>
              <a:rPr lang="ru-RU" sz="4400" dirty="0"/>
              <a:t> и сос</a:t>
            </a:r>
            <a:r>
              <a:rPr lang="ru-RU" sz="4400" b="1" dirty="0"/>
              <a:t>а</a:t>
            </a:r>
            <a:r>
              <a:rPr lang="ru-RU" sz="4400" dirty="0"/>
              <a:t>ла с</a:t>
            </a:r>
            <a:r>
              <a:rPr lang="ru-RU" sz="4400" b="1" dirty="0"/>
              <a:t>у</a:t>
            </a:r>
            <a:r>
              <a:rPr lang="ru-RU" sz="4400" dirty="0"/>
              <a:t>шку.</a:t>
            </a:r>
            <a:endParaRPr lang="fr-FR" dirty="0"/>
          </a:p>
        </p:txBody>
      </p:sp>
      <p:pic>
        <p:nvPicPr>
          <p:cNvPr id="9" name="Image 8" descr="Шла Саша по шосс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5" b="14028"/>
          <a:stretch/>
        </p:blipFill>
        <p:spPr bwMode="auto">
          <a:xfrm>
            <a:off x="8090807" y="3788229"/>
            <a:ext cx="3600000" cy="2547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5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594" y="1916832"/>
            <a:ext cx="112705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Der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Krabbenfischer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knabbert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Knabberkrabben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Knabberkrabben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knabbert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der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Krabbenfischer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81" y="3876566"/>
            <a:ext cx="4064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5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2771" y="2471057"/>
            <a:ext cx="9818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Череп</a:t>
            </a:r>
            <a:r>
              <a:rPr lang="ru-RU" sz="4400" b="1" dirty="0"/>
              <a:t>а</a:t>
            </a:r>
            <a:r>
              <a:rPr lang="ru-RU" sz="4400" dirty="0"/>
              <a:t>ха, не скуч</a:t>
            </a:r>
            <a:r>
              <a:rPr lang="ru-RU" sz="4400" b="1" dirty="0"/>
              <a:t>а</a:t>
            </a:r>
            <a:r>
              <a:rPr lang="ru-RU" sz="4400" dirty="0"/>
              <a:t>я, час сид</a:t>
            </a:r>
            <a:r>
              <a:rPr lang="ru-RU" sz="4400" b="1" dirty="0"/>
              <a:t>и</a:t>
            </a:r>
            <a:r>
              <a:rPr lang="ru-RU" sz="4400" dirty="0"/>
              <a:t>т за ч</a:t>
            </a:r>
            <a:r>
              <a:rPr lang="ru-RU" sz="4400" b="1" dirty="0"/>
              <a:t>а</a:t>
            </a:r>
            <a:r>
              <a:rPr lang="ru-RU" sz="4400" dirty="0"/>
              <a:t>шкой ч</a:t>
            </a:r>
            <a:r>
              <a:rPr lang="ru-RU" sz="4400" b="1" dirty="0"/>
              <a:t>а</a:t>
            </a:r>
            <a:r>
              <a:rPr lang="ru-RU" sz="4400" dirty="0"/>
              <a:t>я.</a:t>
            </a:r>
            <a:endParaRPr lang="fr-FR" sz="4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/>
        </p:blipFill>
        <p:spPr bwMode="auto">
          <a:xfrm>
            <a:off x="8078560" y="3494313"/>
            <a:ext cx="3600000" cy="3067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2527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5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2771" y="2471057"/>
            <a:ext cx="98189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Карл у Кл</a:t>
            </a:r>
            <a:r>
              <a:rPr lang="ru-RU" sz="4400" b="1" dirty="0"/>
              <a:t>а</a:t>
            </a:r>
            <a:r>
              <a:rPr lang="ru-RU" sz="4400" dirty="0"/>
              <a:t>ры укр</a:t>
            </a:r>
            <a:r>
              <a:rPr lang="ru-RU" sz="4400" b="1" dirty="0"/>
              <a:t>а</a:t>
            </a:r>
            <a:r>
              <a:rPr lang="ru-RU" sz="4400" dirty="0"/>
              <a:t>л кор</a:t>
            </a:r>
            <a:r>
              <a:rPr lang="ru-RU" sz="4400" b="1" dirty="0"/>
              <a:t>а</a:t>
            </a:r>
            <a:r>
              <a:rPr lang="ru-RU" sz="4400" dirty="0"/>
              <a:t>ллы,</a:t>
            </a:r>
            <a:br>
              <a:rPr lang="ru-RU" sz="4400" dirty="0"/>
            </a:br>
            <a:r>
              <a:rPr lang="ru-RU" sz="4400" dirty="0"/>
              <a:t>Кл</a:t>
            </a:r>
            <a:r>
              <a:rPr lang="ru-RU" sz="4400" b="1" dirty="0"/>
              <a:t>а</a:t>
            </a:r>
            <a:r>
              <a:rPr lang="ru-RU" sz="4400" dirty="0"/>
              <a:t>ра у К</a:t>
            </a:r>
            <a:r>
              <a:rPr lang="ru-RU" sz="4400" b="1" dirty="0"/>
              <a:t>а</a:t>
            </a:r>
            <a:r>
              <a:rPr lang="ru-RU" sz="4400" dirty="0"/>
              <a:t>рла укр</a:t>
            </a:r>
            <a:r>
              <a:rPr lang="ru-RU" sz="4400" b="1" dirty="0"/>
              <a:t>а</a:t>
            </a:r>
            <a:r>
              <a:rPr lang="ru-RU" sz="4400" dirty="0"/>
              <a:t>ла кларн</a:t>
            </a:r>
            <a:r>
              <a:rPr lang="ru-RU" sz="4400" b="1" dirty="0"/>
              <a:t>е</a:t>
            </a:r>
            <a:r>
              <a:rPr lang="ru-RU" sz="4400" dirty="0"/>
              <a:t>т.</a:t>
            </a:r>
            <a:endParaRPr lang="fr-FR" sz="4400" dirty="0"/>
          </a:p>
          <a:p>
            <a:endParaRPr lang="fr-FR" dirty="0"/>
          </a:p>
        </p:txBody>
      </p:sp>
      <p:pic>
        <p:nvPicPr>
          <p:cNvPr id="7" name="Image 6" descr="Карл у Клар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07" y="2724150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8658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07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541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 bwMode="auto">
          <a:xfrm>
            <a:off x="407368" y="2132856"/>
            <a:ext cx="11314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inconnu</a:t>
            </a:r>
          </a:p>
          <a:p>
            <a:pPr algn="ctr">
              <a:lnSpc>
                <a:spcPct val="250000"/>
              </a:lnSpc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virelangues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de la manche 6 vous seront communiqués la veille de la finale.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4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4393" y="2367027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Kleine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Katzen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und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kleine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Kinder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kugeln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gern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mit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Kugeln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und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Klinkern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2132856"/>
            <a:ext cx="3888000" cy="259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63820" y="389466"/>
            <a:ext cx="10547443" cy="1180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360" y="2996952"/>
            <a:ext cx="67924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Kannst</a:t>
            </a:r>
            <a:r>
              <a:rPr lang="fr-FR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fr-FR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denn</a:t>
            </a:r>
            <a:r>
              <a:rPr lang="fr-FR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dem</a:t>
            </a:r>
            <a:r>
              <a:rPr lang="fr-FR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kleinen</a:t>
            </a:r>
            <a:r>
              <a:rPr lang="fr-FR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konstantinopolitanischen</a:t>
            </a:r>
            <a:r>
              <a:rPr lang="fr-FR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Dudelsackpfeifer</a:t>
            </a:r>
            <a:r>
              <a:rPr lang="fr-FR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pfeifen</a:t>
            </a:r>
            <a:r>
              <a:rPr lang="fr-FR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2276781"/>
            <a:ext cx="3951389" cy="356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10834</Words>
  <Application>Microsoft Macintosh PowerPoint</Application>
  <DocSecurity>0</DocSecurity>
  <PresentationFormat>Grand écran</PresentationFormat>
  <Paragraphs>907</Paragraphs>
  <Slides>74</Slides>
  <Notes>69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74</vt:i4>
      </vt:variant>
    </vt:vector>
  </HeadingPairs>
  <TitlesOfParts>
    <vt:vector size="83" baseType="lpstr">
      <vt:lpstr>Arial</vt:lpstr>
      <vt:lpstr>Arial Black</vt:lpstr>
      <vt:lpstr>Berlin Sans FB Demi</vt:lpstr>
      <vt:lpstr>Calibri</vt:lpstr>
      <vt:lpstr>Calibri Light</vt:lpstr>
      <vt:lpstr>Comic Sans MS</vt:lpstr>
      <vt:lpstr>Symbol</vt:lpstr>
      <vt:lpstr>Times New Roman</vt:lpstr>
      <vt:lpstr>Thème Office</vt:lpstr>
      <vt:lpstr>Concours de virelangues  en langues étrangères Session 2023 – Manches 4-5  </vt:lpstr>
      <vt:lpstr>Présentation PowerPoint</vt:lpstr>
      <vt:lpstr>Présentation PowerPoint</vt:lpstr>
      <vt:lpstr>4ème manche – Virelangue 1</vt:lpstr>
      <vt:lpstr>4ème manche – Virelangue 2</vt:lpstr>
      <vt:lpstr>4ème manche – Virelangue 3</vt:lpstr>
      <vt:lpstr>5ème manche – Virelangue 1</vt:lpstr>
      <vt:lpstr>5ème manche – Virelangue 2</vt:lpstr>
      <vt:lpstr>5ème manche – Virelangue 3</vt:lpstr>
      <vt:lpstr>6ème manche – Virelangue 1</vt:lpstr>
      <vt:lpstr>6ème manche – Virelangue 2</vt:lpstr>
      <vt:lpstr>6ème manche – Virelangue 3</vt:lpstr>
      <vt:lpstr>Présentation PowerPoint</vt:lpstr>
      <vt:lpstr>4ème manche – Virelangue 1</vt:lpstr>
      <vt:lpstr>4ème manche – Virelangue 2</vt:lpstr>
      <vt:lpstr>4ème manche – Virelangue 3</vt:lpstr>
      <vt:lpstr>5ème manche – Virelangue 1</vt:lpstr>
      <vt:lpstr>5ème manche – Virelangue 2</vt:lpstr>
      <vt:lpstr>5ème manche – Virelangue 3</vt:lpstr>
      <vt:lpstr>6ème manche – Virelangue 1</vt:lpstr>
      <vt:lpstr>6ème manche – Virelangue 2</vt:lpstr>
      <vt:lpstr>6ème manche – Virelangue 3</vt:lpstr>
      <vt:lpstr>Présentation PowerPoint</vt:lpstr>
      <vt:lpstr>4ème manche – Virelangue 1</vt:lpstr>
      <vt:lpstr>4ème manche – Virelangue 2</vt:lpstr>
      <vt:lpstr>4ème manche – Virelangue 3</vt:lpstr>
      <vt:lpstr>5ème manche – Virelangue 1</vt:lpstr>
      <vt:lpstr>5ème manche – Virelangue 2</vt:lpstr>
      <vt:lpstr>5ème manche – Virelangue 3</vt:lpstr>
      <vt:lpstr>6ème manche – Virelangue 1</vt:lpstr>
      <vt:lpstr>6ème manche – Virelangue 2</vt:lpstr>
      <vt:lpstr>6ème manche – Virelangue 3</vt:lpstr>
      <vt:lpstr>Présentation PowerPoint</vt:lpstr>
      <vt:lpstr>4ème manche – Virelangue 1</vt:lpstr>
      <vt:lpstr>4ème manche – Virelangue 2</vt:lpstr>
      <vt:lpstr>4ème manche – Virelangue 3</vt:lpstr>
      <vt:lpstr>Virelangue supplémentaire</vt:lpstr>
      <vt:lpstr>5ème manche – Virelangue 1</vt:lpstr>
      <vt:lpstr>5ème manche – Virelangue 2</vt:lpstr>
      <vt:lpstr>5ème manche – Virelangue 3</vt:lpstr>
      <vt:lpstr>Virelangue supplémentaire</vt:lpstr>
      <vt:lpstr>6ème manche – Virelangue 1</vt:lpstr>
      <vt:lpstr>6ème manche – Virelangue 2</vt:lpstr>
      <vt:lpstr>6ème manche – Virelangue 3</vt:lpstr>
      <vt:lpstr>Présentation PowerPoint</vt:lpstr>
      <vt:lpstr>4ème manche – Virelangue 1</vt:lpstr>
      <vt:lpstr>4ème manche – Virelangue 2</vt:lpstr>
      <vt:lpstr>4ème manche – Virelangue 3</vt:lpstr>
      <vt:lpstr>5ème manche – Virelangue 1</vt:lpstr>
      <vt:lpstr>5ème manche – Virelangue 2</vt:lpstr>
      <vt:lpstr>5ème manche – Virelangue 3</vt:lpstr>
      <vt:lpstr>6ème manche – Virelangue 1</vt:lpstr>
      <vt:lpstr>6ème manche – Virelangue 2</vt:lpstr>
      <vt:lpstr>6ème manche – Virelangue 3</vt:lpstr>
      <vt:lpstr>Présentation PowerPoint</vt:lpstr>
      <vt:lpstr>4ème manche – Virelangue 1</vt:lpstr>
      <vt:lpstr>4ème manche – Virelangue 2</vt:lpstr>
      <vt:lpstr>4ème manche – Virelangue 3</vt:lpstr>
      <vt:lpstr>5ème manche – Virelangue 1</vt:lpstr>
      <vt:lpstr>5ème manche – Virelangue 2</vt:lpstr>
      <vt:lpstr>5ème manche – Virelangue 3</vt:lpstr>
      <vt:lpstr>6ème manche – Virelangue 1</vt:lpstr>
      <vt:lpstr>6ème manche – Virelangue 2</vt:lpstr>
      <vt:lpstr>6ème manche – Virelangue 3</vt:lpstr>
      <vt:lpstr>Présentation PowerPoint</vt:lpstr>
      <vt:lpstr>4ème manche – Virelangue 1</vt:lpstr>
      <vt:lpstr>4ème manche – Virelangue 2</vt:lpstr>
      <vt:lpstr>4ème manche – Virelangue 3</vt:lpstr>
      <vt:lpstr>5ème manche – Virelangue 1</vt:lpstr>
      <vt:lpstr>5ème manche – Virelangue 2</vt:lpstr>
      <vt:lpstr>5ème manche – Virelangue 3</vt:lpstr>
      <vt:lpstr>6ème manche – Virelangue 1</vt:lpstr>
      <vt:lpstr>6ème manche – Virelangue 2</vt:lpstr>
      <vt:lpstr>6ème manche – Virelangue 3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1ère manche – Virelangue 1</dc:title>
  <dc:creator>Bruno BOUCHARD</dc:creator>
  <cp:lastModifiedBy>Muriel Philippe</cp:lastModifiedBy>
  <cp:revision>246</cp:revision>
  <cp:lastPrinted>2022-10-23T09:37:27Z</cp:lastPrinted>
  <dcterms:created xsi:type="dcterms:W3CDTF">2019-12-19T20:46:51Z</dcterms:created>
  <dcterms:modified xsi:type="dcterms:W3CDTF">2023-02-07T20:34:08Z</dcterms:modified>
  <dc:identifier/>
  <dc:language/>
  <cp:version/>
</cp:coreProperties>
</file>