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1"/>
  </p:sldMasterIdLst>
  <p:notesMasterIdLst>
    <p:notesMasterId r:id="rId18"/>
  </p:notesMasterIdLst>
  <p:sldIdLst>
    <p:sldId id="256" r:id="rId2"/>
    <p:sldId id="259" r:id="rId3"/>
    <p:sldId id="267" r:id="rId4"/>
    <p:sldId id="264" r:id="rId5"/>
    <p:sldId id="265" r:id="rId6"/>
    <p:sldId id="268" r:id="rId7"/>
    <p:sldId id="266" r:id="rId8"/>
    <p:sldId id="273" r:id="rId9"/>
    <p:sldId id="271" r:id="rId10"/>
    <p:sldId id="261" r:id="rId11"/>
    <p:sldId id="272" r:id="rId12"/>
    <p:sldId id="262" r:id="rId13"/>
    <p:sldId id="269" r:id="rId14"/>
    <p:sldId id="275" r:id="rId15"/>
    <p:sldId id="276" r:id="rId16"/>
    <p:sldId id="27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p:restoredTop sz="92876"/>
  </p:normalViewPr>
  <p:slideViewPr>
    <p:cSldViewPr snapToGrid="0" snapToObjects="1">
      <p:cViewPr varScale="1">
        <p:scale>
          <a:sx n="87" d="100"/>
          <a:sy n="87"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E015F-2CB5-284F-A8A7-3EC3D2A2C5D5}" type="datetimeFigureOut">
              <a:rPr lang="fr-FR" smtClean="0"/>
              <a:t>23/11/2020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CD46A-1A60-4D47-94F5-A296A348C735}" type="slidenum">
              <a:rPr lang="fr-FR" smtClean="0"/>
              <a:t>‹N°›</a:t>
            </a:fld>
            <a:endParaRPr lang="fr-FR"/>
          </a:p>
        </p:txBody>
      </p:sp>
    </p:spTree>
    <p:extLst>
      <p:ext uri="{BB962C8B-B14F-4D97-AF65-F5344CB8AC3E}">
        <p14:creationId xmlns:p14="http://schemas.microsoft.com/office/powerpoint/2010/main" val="104999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858E48-B8E6-4E5D-A943-DA5D798E7DB6}" type="slidenum">
              <a:rPr lang="fr-FR" smtClean="0"/>
              <a:t>2</a:t>
            </a:fld>
            <a:endParaRPr lang="fr-FR"/>
          </a:p>
        </p:txBody>
      </p:sp>
    </p:spTree>
    <p:extLst>
      <p:ext uri="{BB962C8B-B14F-4D97-AF65-F5344CB8AC3E}">
        <p14:creationId xmlns:p14="http://schemas.microsoft.com/office/powerpoint/2010/main" val="268656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858E48-B8E6-4E5D-A943-DA5D798E7DB6}" type="slidenum">
              <a:rPr lang="fr-FR" smtClean="0"/>
              <a:t>12</a:t>
            </a:fld>
            <a:endParaRPr lang="fr-FR"/>
          </a:p>
        </p:txBody>
      </p:sp>
    </p:spTree>
    <p:extLst>
      <p:ext uri="{BB962C8B-B14F-4D97-AF65-F5344CB8AC3E}">
        <p14:creationId xmlns:p14="http://schemas.microsoft.com/office/powerpoint/2010/main" val="384858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858E48-B8E6-4E5D-A943-DA5D798E7DB6}" type="slidenum">
              <a:rPr lang="fr-FR" smtClean="0"/>
              <a:t>13</a:t>
            </a:fld>
            <a:endParaRPr lang="fr-FR"/>
          </a:p>
        </p:txBody>
      </p:sp>
    </p:spTree>
    <p:extLst>
      <p:ext uri="{BB962C8B-B14F-4D97-AF65-F5344CB8AC3E}">
        <p14:creationId xmlns:p14="http://schemas.microsoft.com/office/powerpoint/2010/main" val="4205688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04363C0-38F9-9A42-A45D-D67F81E8168F}" type="datetime1">
              <a:rPr lang="fr-FR" smtClean="0"/>
              <a:t>23/11/2020</a:t>
            </a:fld>
            <a:endParaRPr lang="fr-FR"/>
          </a:p>
        </p:txBody>
      </p:sp>
      <p:sp>
        <p:nvSpPr>
          <p:cNvPr id="5" name="Footer Placeholder 4"/>
          <p:cNvSpPr>
            <a:spLocks noGrp="1"/>
          </p:cNvSpPr>
          <p:nvPr>
            <p:ph type="ftr" sz="quarter" idx="11"/>
          </p:nvPr>
        </p:nvSpPr>
        <p:spPr>
          <a:xfrm>
            <a:off x="3962399" y="5870575"/>
            <a:ext cx="4893958" cy="377825"/>
          </a:xfrm>
        </p:spPr>
        <p:txBody>
          <a:bodyPr/>
          <a:lstStyle/>
          <a:p>
            <a:r>
              <a:rPr lang="fr-FR"/>
              <a:t>Mission Laïcité et valeurs de la République 37</a:t>
            </a:r>
          </a:p>
        </p:txBody>
      </p:sp>
      <p:sp>
        <p:nvSpPr>
          <p:cNvPr id="6" name="Slide Number Placeholder 5"/>
          <p:cNvSpPr>
            <a:spLocks noGrp="1"/>
          </p:cNvSpPr>
          <p:nvPr>
            <p:ph type="sldNum" sz="quarter" idx="12"/>
          </p:nvPr>
        </p:nvSpPr>
        <p:spPr>
          <a:xfrm>
            <a:off x="10608958" y="5870575"/>
            <a:ext cx="551167" cy="377825"/>
          </a:xfrm>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4152680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7C78B360-CEE9-344B-928E-1A6A9F31D3C1}" type="datetime1">
              <a:rPr lang="fr-FR" smtClean="0"/>
              <a:t>23/11/2020</a:t>
            </a:fld>
            <a:endParaRPr lang="fr-FR"/>
          </a:p>
        </p:txBody>
      </p:sp>
      <p:sp>
        <p:nvSpPr>
          <p:cNvPr id="6" name="Footer Placeholder 5"/>
          <p:cNvSpPr>
            <a:spLocks noGrp="1"/>
          </p:cNvSpPr>
          <p:nvPr>
            <p:ph type="ftr" sz="quarter" idx="11"/>
          </p:nvPr>
        </p:nvSpPr>
        <p:spPr/>
        <p:txBody>
          <a:bodyPr/>
          <a:lstStyle/>
          <a:p>
            <a:r>
              <a:rPr lang="fr-FR"/>
              <a:t>Mission Laïcité et valeurs de la République 37</a:t>
            </a:r>
          </a:p>
        </p:txBody>
      </p:sp>
      <p:sp>
        <p:nvSpPr>
          <p:cNvPr id="7" name="Slide Number Placeholder 6"/>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275948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11CA8FF-056D-6843-8A2B-705447EF4249}"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401187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C5BD5BFE-68A4-CE47-BA48-7F787472CA92}"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34745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D6347F3-3D04-1F4C-A59C-0D607DBC6D0C}"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80849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D1363FE-CD62-6043-B154-F15855914341}"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9170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1C2233C-702D-9041-A1F7-AE8532957370}"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01340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43CF323-1883-3D4C-9654-8F9B92BB818B}"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203626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EBEFF0E-0615-1B41-AF8B-78836261BE58}"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296729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10D4D4D6-365F-0B4E-A595-7E85F224204C}"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90714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BDD282-D064-4040-AB2A-9D0998854609}" type="datetime1">
              <a:rPr lang="fr-FR" smtClean="0"/>
              <a:t>23/11/2020</a:t>
            </a:fld>
            <a:endParaRPr lang="fr-FR"/>
          </a:p>
        </p:txBody>
      </p:sp>
      <p:sp>
        <p:nvSpPr>
          <p:cNvPr id="5" name="Footer Placeholder 4"/>
          <p:cNvSpPr>
            <a:spLocks noGrp="1"/>
          </p:cNvSpPr>
          <p:nvPr>
            <p:ph type="ftr" sz="quarter" idx="11"/>
          </p:nvPr>
        </p:nvSpPr>
        <p:spPr/>
        <p:txBody>
          <a:bodyPr/>
          <a:lstStyle/>
          <a:p>
            <a:r>
              <a:rPr lang="fr-FR"/>
              <a:t>Mission Laïcité et valeurs de la République 37</a:t>
            </a:r>
          </a:p>
        </p:txBody>
      </p:sp>
      <p:sp>
        <p:nvSpPr>
          <p:cNvPr id="6" name="Slide Number Placeholder 5"/>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07747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EA21645-B0CB-0140-81D3-99B3DA9A5C68}" type="datetime1">
              <a:rPr lang="fr-FR" smtClean="0"/>
              <a:t>23/11/2020</a:t>
            </a:fld>
            <a:endParaRPr lang="fr-FR"/>
          </a:p>
        </p:txBody>
      </p:sp>
      <p:sp>
        <p:nvSpPr>
          <p:cNvPr id="6" name="Footer Placeholder 5"/>
          <p:cNvSpPr>
            <a:spLocks noGrp="1"/>
          </p:cNvSpPr>
          <p:nvPr>
            <p:ph type="ftr" sz="quarter" idx="11"/>
          </p:nvPr>
        </p:nvSpPr>
        <p:spPr/>
        <p:txBody>
          <a:bodyPr/>
          <a:lstStyle/>
          <a:p>
            <a:r>
              <a:rPr lang="fr-FR"/>
              <a:t>Mission Laïcité et valeurs de la République 37</a:t>
            </a:r>
          </a:p>
        </p:txBody>
      </p:sp>
      <p:sp>
        <p:nvSpPr>
          <p:cNvPr id="7" name="Slide Number Placeholder 6"/>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941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282615B7-D6D3-5D42-90F9-822B679295AD}" type="datetime1">
              <a:rPr lang="fr-FR" smtClean="0"/>
              <a:t>23/11/2020</a:t>
            </a:fld>
            <a:endParaRPr lang="fr-FR"/>
          </a:p>
        </p:txBody>
      </p:sp>
      <p:sp>
        <p:nvSpPr>
          <p:cNvPr id="8" name="Footer Placeholder 7"/>
          <p:cNvSpPr>
            <a:spLocks noGrp="1"/>
          </p:cNvSpPr>
          <p:nvPr>
            <p:ph type="ftr" sz="quarter" idx="11"/>
          </p:nvPr>
        </p:nvSpPr>
        <p:spPr/>
        <p:txBody>
          <a:bodyPr/>
          <a:lstStyle/>
          <a:p>
            <a:r>
              <a:rPr lang="fr-FR"/>
              <a:t>Mission Laïcité et valeurs de la République 37</a:t>
            </a:r>
          </a:p>
        </p:txBody>
      </p:sp>
      <p:sp>
        <p:nvSpPr>
          <p:cNvPr id="9" name="Slide Number Placeholder 8"/>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55257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3AFDF21-5366-CA4A-BC32-D7DCAD0CFF6B}" type="datetime1">
              <a:rPr lang="fr-FR" smtClean="0"/>
              <a:t>23/11/2020</a:t>
            </a:fld>
            <a:endParaRPr lang="fr-FR"/>
          </a:p>
        </p:txBody>
      </p:sp>
      <p:sp>
        <p:nvSpPr>
          <p:cNvPr id="4" name="Footer Placeholder 3"/>
          <p:cNvSpPr>
            <a:spLocks noGrp="1"/>
          </p:cNvSpPr>
          <p:nvPr>
            <p:ph type="ftr" sz="quarter" idx="11"/>
          </p:nvPr>
        </p:nvSpPr>
        <p:spPr/>
        <p:txBody>
          <a:bodyPr/>
          <a:lstStyle/>
          <a:p>
            <a:r>
              <a:rPr lang="fr-FR"/>
              <a:t>Mission Laïcité et valeurs de la République 37</a:t>
            </a:r>
          </a:p>
        </p:txBody>
      </p:sp>
      <p:sp>
        <p:nvSpPr>
          <p:cNvPr id="5" name="Slide Number Placeholder 4"/>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80962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9DE21BD-F197-6C49-A470-F1805E4E70B8}" type="datetime1">
              <a:rPr lang="fr-FR" smtClean="0"/>
              <a:t>23/11/2020</a:t>
            </a:fld>
            <a:endParaRPr lang="fr-FR"/>
          </a:p>
        </p:txBody>
      </p:sp>
      <p:sp>
        <p:nvSpPr>
          <p:cNvPr id="3" name="Footer Placeholder 2"/>
          <p:cNvSpPr>
            <a:spLocks noGrp="1"/>
          </p:cNvSpPr>
          <p:nvPr>
            <p:ph type="ftr" sz="quarter" idx="11"/>
          </p:nvPr>
        </p:nvSpPr>
        <p:spPr/>
        <p:txBody>
          <a:bodyPr/>
          <a:lstStyle/>
          <a:p>
            <a:r>
              <a:rPr lang="fr-FR"/>
              <a:t>Mission Laïcité et valeurs de la République 37</a:t>
            </a:r>
          </a:p>
        </p:txBody>
      </p:sp>
      <p:sp>
        <p:nvSpPr>
          <p:cNvPr id="4" name="Slide Number Placeholder 3"/>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150958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5CD881E-3480-974B-B5D4-1A4A15435217}" type="datetime1">
              <a:rPr lang="fr-FR" smtClean="0"/>
              <a:t>23/11/2020</a:t>
            </a:fld>
            <a:endParaRPr lang="fr-FR"/>
          </a:p>
        </p:txBody>
      </p:sp>
      <p:sp>
        <p:nvSpPr>
          <p:cNvPr id="6" name="Footer Placeholder 5"/>
          <p:cNvSpPr>
            <a:spLocks noGrp="1"/>
          </p:cNvSpPr>
          <p:nvPr>
            <p:ph type="ftr" sz="quarter" idx="11"/>
          </p:nvPr>
        </p:nvSpPr>
        <p:spPr/>
        <p:txBody>
          <a:bodyPr/>
          <a:lstStyle/>
          <a:p>
            <a:r>
              <a:rPr lang="fr-FR"/>
              <a:t>Mission Laïcité et valeurs de la République 37</a:t>
            </a:r>
          </a:p>
        </p:txBody>
      </p:sp>
      <p:sp>
        <p:nvSpPr>
          <p:cNvPr id="7" name="Slide Number Placeholder 6"/>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393918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600F790-6051-7444-AF03-A414CF5EF1F3}" type="datetime1">
              <a:rPr lang="fr-FR" smtClean="0"/>
              <a:t>23/11/2020</a:t>
            </a:fld>
            <a:endParaRPr lang="fr-FR"/>
          </a:p>
        </p:txBody>
      </p:sp>
      <p:sp>
        <p:nvSpPr>
          <p:cNvPr id="6" name="Footer Placeholder 5"/>
          <p:cNvSpPr>
            <a:spLocks noGrp="1"/>
          </p:cNvSpPr>
          <p:nvPr>
            <p:ph type="ftr" sz="quarter" idx="11"/>
          </p:nvPr>
        </p:nvSpPr>
        <p:spPr/>
        <p:txBody>
          <a:bodyPr/>
          <a:lstStyle/>
          <a:p>
            <a:r>
              <a:rPr lang="fr-FR"/>
              <a:t>Mission Laïcité et valeurs de la République 37</a:t>
            </a:r>
          </a:p>
        </p:txBody>
      </p:sp>
      <p:sp>
        <p:nvSpPr>
          <p:cNvPr id="7" name="Slide Number Placeholder 6"/>
          <p:cNvSpPr>
            <a:spLocks noGrp="1"/>
          </p:cNvSpPr>
          <p:nvPr>
            <p:ph type="sldNum" sz="quarter" idx="12"/>
          </p:nvPr>
        </p:nvSpPr>
        <p:spPr/>
        <p:txBody>
          <a:bodyPr/>
          <a:lstStyle/>
          <a:p>
            <a:fld id="{91625A70-D5D3-A94E-BF9D-8B251C471825}" type="slidenum">
              <a:rPr lang="fr-FR" smtClean="0"/>
              <a:t>‹N°›</a:t>
            </a:fld>
            <a:endParaRPr lang="fr-FR"/>
          </a:p>
        </p:txBody>
      </p:sp>
    </p:spTree>
    <p:extLst>
      <p:ext uri="{BB962C8B-B14F-4D97-AF65-F5344CB8AC3E}">
        <p14:creationId xmlns:p14="http://schemas.microsoft.com/office/powerpoint/2010/main" val="408826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31731C-E024-E149-869B-B8163B062B57}" type="datetime1">
              <a:rPr lang="fr-FR" smtClean="0"/>
              <a:t>23/11/2020</a:t>
            </a:fld>
            <a:endParaRPr lang="fr-F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a:t>Mission Laïcité et valeurs de la République 37</a:t>
            </a: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625A70-D5D3-A94E-BF9D-8B251C471825}" type="slidenum">
              <a:rPr lang="fr-FR" smtClean="0"/>
              <a:t>‹N°›</a:t>
            </a:fld>
            <a:endParaRPr lang="fr-FR"/>
          </a:p>
        </p:txBody>
      </p:sp>
    </p:spTree>
    <p:extLst>
      <p:ext uri="{BB962C8B-B14F-4D97-AF65-F5344CB8AC3E}">
        <p14:creationId xmlns:p14="http://schemas.microsoft.com/office/powerpoint/2010/main" val="158457386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BBD8F-D220-EB48-9524-8F6ACA6DF6C4}"/>
              </a:ext>
            </a:extLst>
          </p:cNvPr>
          <p:cNvSpPr>
            <a:spLocks noGrp="1"/>
          </p:cNvSpPr>
          <p:nvPr>
            <p:ph type="ctrTitle"/>
          </p:nvPr>
        </p:nvSpPr>
        <p:spPr>
          <a:xfrm>
            <a:off x="4325006" y="1562246"/>
            <a:ext cx="7197726" cy="2421464"/>
          </a:xfrm>
        </p:spPr>
        <p:txBody>
          <a:bodyPr/>
          <a:lstStyle/>
          <a:p>
            <a:r>
              <a:rPr lang="fr-FR" dirty="0"/>
              <a:t>La laïcité expliquée à nos élèves</a:t>
            </a:r>
          </a:p>
        </p:txBody>
      </p:sp>
      <p:sp>
        <p:nvSpPr>
          <p:cNvPr id="3" name="Sous-titre 2">
            <a:extLst>
              <a:ext uri="{FF2B5EF4-FFF2-40B4-BE49-F238E27FC236}">
                <a16:creationId xmlns:a16="http://schemas.microsoft.com/office/drawing/2014/main" id="{8D1569BE-E0E5-3149-A376-90C27D0D1303}"/>
              </a:ext>
            </a:extLst>
          </p:cNvPr>
          <p:cNvSpPr>
            <a:spLocks noGrp="1"/>
          </p:cNvSpPr>
          <p:nvPr>
            <p:ph type="subTitle" idx="1"/>
          </p:nvPr>
        </p:nvSpPr>
        <p:spPr>
          <a:xfrm>
            <a:off x="4325006" y="5064387"/>
            <a:ext cx="7197726" cy="1273352"/>
          </a:xfrm>
        </p:spPr>
        <p:txBody>
          <a:bodyPr/>
          <a:lstStyle/>
          <a:p>
            <a:r>
              <a:rPr lang="fr-FR" dirty="0"/>
              <a:t>Mission laïcité et valeurs de la république </a:t>
            </a:r>
          </a:p>
          <a:p>
            <a:r>
              <a:rPr lang="fr-FR" dirty="0" err="1" smtClean="0"/>
              <a:t>D’indre</a:t>
            </a:r>
            <a:r>
              <a:rPr lang="fr-FR" dirty="0" err="1"/>
              <a:t>-</a:t>
            </a:r>
            <a:r>
              <a:rPr lang="fr-FR" dirty="0" err="1" smtClean="0"/>
              <a:t>et-loire</a:t>
            </a:r>
            <a:endParaRPr lang="fr-FR" dirty="0"/>
          </a:p>
          <a:p>
            <a:r>
              <a:rPr lang="fr-FR" dirty="0"/>
              <a:t>Octobre 2020</a:t>
            </a:r>
          </a:p>
        </p:txBody>
      </p:sp>
      <p:pic>
        <p:nvPicPr>
          <p:cNvPr id="4" name="il_fi" descr="Laicite">
            <a:extLst>
              <a:ext uri="{FF2B5EF4-FFF2-40B4-BE49-F238E27FC236}">
                <a16:creationId xmlns:a16="http://schemas.microsoft.com/office/drawing/2014/main" id="{D7BBDAE2-02EE-5A41-819A-4E15A9767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6" y="561300"/>
            <a:ext cx="3718810" cy="571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17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9220" y="-86299"/>
            <a:ext cx="10350062" cy="1499616"/>
          </a:xfrm>
        </p:spPr>
        <p:txBody>
          <a:bodyPr>
            <a:normAutofit fontScale="90000"/>
          </a:bodyPr>
          <a:lstStyle/>
          <a:p>
            <a:r>
              <a:rPr lang="fr-FR" sz="4000" dirty="0"/>
              <a:t>Tous ces gens, avec leurs réponses différentes, </a:t>
            </a:r>
            <a:br>
              <a:rPr lang="fr-FR" sz="4000" dirty="0"/>
            </a:br>
            <a:r>
              <a:rPr lang="fr-FR" sz="4000" dirty="0"/>
              <a:t>vivent POURTANT ensemble maintenant</a:t>
            </a:r>
          </a:p>
        </p:txBody>
      </p:sp>
      <p:pic>
        <p:nvPicPr>
          <p:cNvPr id="7170" name="Picture 2" descr="http://splaf.free.fr/carte/France-dep-hist-179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8127" y="1413317"/>
            <a:ext cx="5563619" cy="50789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allthings.fr/wp-content/uploads/2015/02/Vehicules-Avion-19415.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89" y="1284014"/>
            <a:ext cx="274702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pixabay.com/static/uploads/photo/2013/07/12/12/54/high-speed-train-146498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95" y="1515819"/>
            <a:ext cx="3095026" cy="154751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mescoloriages.com/coloriages/vie%20quotidienne/les%20transports/bateaux/images/bateau3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395" y="3649483"/>
            <a:ext cx="3536905" cy="304958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png.clipart.me/graphics/thumbs/347/vector-minivan-icon_347491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15" y="4647982"/>
            <a:ext cx="2445186" cy="24451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rsi.fr/wp-content/uploads/2011/11/intern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89" y="2739647"/>
            <a:ext cx="2443920" cy="227229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26BEDEE0-7A17-3C41-A49B-4CB5B6CAC098}"/>
              </a:ext>
            </a:extLst>
          </p:cNvPr>
          <p:cNvSpPr>
            <a:spLocks noGrp="1"/>
          </p:cNvSpPr>
          <p:nvPr>
            <p:ph type="ftr" sz="quarter" idx="11"/>
          </p:nvPr>
        </p:nvSpPr>
        <p:spPr>
          <a:xfrm>
            <a:off x="2814801" y="6528016"/>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306843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060"/>
            <a:ext cx="11303876" cy="1499616"/>
          </a:xfrm>
        </p:spPr>
        <p:txBody>
          <a:bodyPr>
            <a:normAutofit/>
          </a:bodyPr>
          <a:lstStyle/>
          <a:p>
            <a:r>
              <a:rPr lang="fr-FR" dirty="0"/>
              <a:t>Alors comment faire ?	La solution laïque : </a:t>
            </a:r>
            <a:br>
              <a:rPr lang="fr-FR" dirty="0"/>
            </a:br>
            <a:r>
              <a:rPr lang="fr-FR" dirty="0"/>
              <a:t>Séparer le gouvernement du pays et les religions </a:t>
            </a:r>
          </a:p>
        </p:txBody>
      </p:sp>
      <p:sp>
        <p:nvSpPr>
          <p:cNvPr id="4" name="Espace réservé du contenu 2"/>
          <p:cNvSpPr>
            <a:spLocks noGrp="1"/>
          </p:cNvSpPr>
          <p:nvPr>
            <p:ph idx="1"/>
          </p:nvPr>
        </p:nvSpPr>
        <p:spPr/>
        <p:txBody>
          <a:bodyPr>
            <a:normAutofit/>
          </a:bodyPr>
          <a:lstStyle/>
          <a:p>
            <a:endParaRPr lang="fr-FR" dirty="0"/>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710326"/>
            <a:ext cx="6859245" cy="4740148"/>
          </a:xfrm>
          <a:prstGeom prst="rect">
            <a:avLst/>
          </a:prstGeom>
        </p:spPr>
      </p:pic>
      <p:sp>
        <p:nvSpPr>
          <p:cNvPr id="6" name="ZoneTexte 5"/>
          <p:cNvSpPr txBox="1"/>
          <p:nvPr/>
        </p:nvSpPr>
        <p:spPr>
          <a:xfrm>
            <a:off x="8342437" y="2000236"/>
            <a:ext cx="3029607" cy="4401205"/>
          </a:xfrm>
          <a:prstGeom prst="rect">
            <a:avLst/>
          </a:prstGeom>
          <a:noFill/>
          <a:ln>
            <a:solidFill>
              <a:schemeClr val="accent1"/>
            </a:solidFill>
          </a:ln>
        </p:spPr>
        <p:txBody>
          <a:bodyPr wrap="square" rtlCol="0">
            <a:spAutoFit/>
          </a:bodyPr>
          <a:lstStyle/>
          <a:p>
            <a:r>
              <a:rPr lang="fr-FR" sz="2800" b="1" u="sng" dirty="0"/>
              <a:t>9 décembre 1905</a:t>
            </a:r>
            <a:r>
              <a:rPr lang="fr-FR" sz="2800" dirty="0"/>
              <a:t>, en France, on vote la loi de séparation </a:t>
            </a:r>
            <a:r>
              <a:rPr lang="fr-FR" sz="2800" dirty="0" smtClean="0"/>
              <a:t>des Églises </a:t>
            </a:r>
            <a:r>
              <a:rPr lang="fr-FR" sz="2800" dirty="0"/>
              <a:t>et de </a:t>
            </a:r>
            <a:r>
              <a:rPr lang="fr-FR" sz="2800" dirty="0" smtClean="0"/>
              <a:t>l’État</a:t>
            </a:r>
            <a:r>
              <a:rPr lang="fr-FR" sz="2800" dirty="0"/>
              <a:t>. </a:t>
            </a:r>
          </a:p>
          <a:p>
            <a:endParaRPr lang="fr-FR" sz="2800" dirty="0"/>
          </a:p>
          <a:p>
            <a:r>
              <a:rPr lang="fr-FR" sz="2800" dirty="0"/>
              <a:t>C’est le début officiel de </a:t>
            </a:r>
          </a:p>
          <a:p>
            <a:r>
              <a:rPr lang="fr-FR" sz="2800" b="1" u="sng" dirty="0"/>
              <a:t>la laïcité</a:t>
            </a:r>
            <a:r>
              <a:rPr lang="fr-FR" sz="2800" b="1" dirty="0"/>
              <a:t> </a:t>
            </a:r>
            <a:r>
              <a:rPr lang="fr-FR" sz="2800" dirty="0"/>
              <a:t>dans notre pays.</a:t>
            </a:r>
          </a:p>
        </p:txBody>
      </p:sp>
      <p:sp>
        <p:nvSpPr>
          <p:cNvPr id="3" name="Espace réservé du pied de page 2">
            <a:extLst>
              <a:ext uri="{FF2B5EF4-FFF2-40B4-BE49-F238E27FC236}">
                <a16:creationId xmlns:a16="http://schemas.microsoft.com/office/drawing/2014/main" id="{A683CDEE-AEDC-BE43-B42E-83F4E687956E}"/>
              </a:ext>
            </a:extLst>
          </p:cNvPr>
          <p:cNvSpPr>
            <a:spLocks noGrp="1"/>
          </p:cNvSpPr>
          <p:nvPr>
            <p:ph type="ftr" sz="quarter" idx="11"/>
          </p:nvPr>
        </p:nvSpPr>
        <p:spPr>
          <a:xfrm>
            <a:off x="236483" y="6480175"/>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145977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369" y="0"/>
            <a:ext cx="5186854" cy="1456267"/>
          </a:xfrm>
        </p:spPr>
        <p:txBody>
          <a:bodyPr/>
          <a:lstStyle/>
          <a:p>
            <a:r>
              <a:rPr lang="fr-FR" dirty="0"/>
              <a:t>La laïcité permet… </a:t>
            </a:r>
          </a:p>
        </p:txBody>
      </p:sp>
      <p:sp>
        <p:nvSpPr>
          <p:cNvPr id="3" name="Espace réservé du contenu 2"/>
          <p:cNvSpPr>
            <a:spLocks noGrp="1"/>
          </p:cNvSpPr>
          <p:nvPr>
            <p:ph idx="1"/>
          </p:nvPr>
        </p:nvSpPr>
        <p:spPr>
          <a:xfrm>
            <a:off x="192824" y="1590619"/>
            <a:ext cx="5742893" cy="4657781"/>
          </a:xfrm>
        </p:spPr>
        <p:txBody>
          <a:bodyPr>
            <a:noAutofit/>
          </a:bodyPr>
          <a:lstStyle/>
          <a:p>
            <a:pPr marL="0" indent="0">
              <a:buNone/>
            </a:pPr>
            <a:r>
              <a:rPr lang="fr-FR" sz="2800" dirty="0"/>
              <a:t>…LA LIBERTE : On vit tous ensemble en croyant librement à ce qu’on veut. La république dirige le pays sans se mêler de religion.</a:t>
            </a:r>
            <a:br>
              <a:rPr lang="fr-FR" sz="2800" dirty="0"/>
            </a:br>
            <a:endParaRPr lang="fr-FR" sz="2800" dirty="0"/>
          </a:p>
          <a:p>
            <a:pPr marL="0" indent="0">
              <a:buNone/>
            </a:pPr>
            <a:r>
              <a:rPr lang="fr-FR" sz="2800" dirty="0"/>
              <a:t>…L’EGALITE : On a tous les mêmes droits et les mêmes devoirs quelle que soit notre religion ou non religion. </a:t>
            </a:r>
            <a:br>
              <a:rPr lang="fr-FR" sz="2800" dirty="0"/>
            </a:br>
            <a:endParaRPr lang="fr-FR" sz="2800" dirty="0"/>
          </a:p>
          <a:p>
            <a:pPr marL="0" indent="0">
              <a:buNone/>
            </a:pPr>
            <a:r>
              <a:rPr lang="fr-FR" sz="2800" dirty="0"/>
              <a:t>…LA FRATERNITE : On doit tous s’entraider pour vivre mieux ensemble. </a:t>
            </a:r>
          </a:p>
        </p:txBody>
      </p:sp>
      <p:pic>
        <p:nvPicPr>
          <p:cNvPr id="4" name="il_fi" descr="http://www.journal-la-mee.fr/IMG/jpg/laic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232330"/>
            <a:ext cx="604837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a:extLst>
              <a:ext uri="{FF2B5EF4-FFF2-40B4-BE49-F238E27FC236}">
                <a16:creationId xmlns:a16="http://schemas.microsoft.com/office/drawing/2014/main" id="{95C11B54-5038-B448-8F7A-2FD6C6D48413}"/>
              </a:ext>
            </a:extLst>
          </p:cNvPr>
          <p:cNvSpPr>
            <a:spLocks noGrp="1"/>
          </p:cNvSpPr>
          <p:nvPr>
            <p:ph type="ftr" sz="quarter" idx="11"/>
          </p:nvPr>
        </p:nvSpPr>
        <p:spPr>
          <a:xfrm>
            <a:off x="1852449" y="6380124"/>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91903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904" y="535836"/>
            <a:ext cx="3654306" cy="2471694"/>
          </a:xfrm>
        </p:spPr>
        <p:txBody>
          <a:bodyPr>
            <a:normAutofit fontScale="90000"/>
          </a:bodyPr>
          <a:lstStyle/>
          <a:p>
            <a:r>
              <a:rPr lang="fr-FR" dirty="0"/>
              <a:t/>
            </a:r>
            <a:br>
              <a:rPr lang="fr-FR" dirty="0"/>
            </a:br>
            <a:r>
              <a:rPr lang="fr-FR" dirty="0"/>
              <a:t>à l’école, </a:t>
            </a:r>
            <a:br>
              <a:rPr lang="fr-FR" dirty="0"/>
            </a:br>
            <a:r>
              <a:rPr lang="fr-FR" dirty="0"/>
              <a:t>on la comprend,</a:t>
            </a:r>
            <a:br>
              <a:rPr lang="fr-FR" dirty="0"/>
            </a:br>
            <a:r>
              <a:rPr lang="fr-FR" dirty="0"/>
              <a:t>on l’apprend</a:t>
            </a:r>
            <a:br>
              <a:rPr lang="fr-FR" dirty="0"/>
            </a:br>
            <a:r>
              <a:rPr lang="fr-FR" dirty="0"/>
              <a:t>et on l’applique</a:t>
            </a:r>
          </a:p>
        </p:txBody>
      </p:sp>
      <p:pic>
        <p:nvPicPr>
          <p:cNvPr id="4099" name="Picture 3" descr="Laïcité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780" y="421402"/>
            <a:ext cx="7650815" cy="27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D46D296A-31BD-FA4E-B3C5-321DCA37E6A0}"/>
              </a:ext>
            </a:extLst>
          </p:cNvPr>
          <p:cNvPicPr>
            <a:picLocks noChangeAspect="1"/>
          </p:cNvPicPr>
          <p:nvPr/>
        </p:nvPicPr>
        <p:blipFill>
          <a:blip r:embed="rId4"/>
          <a:stretch>
            <a:fillRect/>
          </a:stretch>
        </p:blipFill>
        <p:spPr>
          <a:xfrm>
            <a:off x="237904" y="3573002"/>
            <a:ext cx="11586234" cy="2297573"/>
          </a:xfrm>
          <a:prstGeom prst="rect">
            <a:avLst/>
          </a:prstGeom>
        </p:spPr>
      </p:pic>
      <p:sp>
        <p:nvSpPr>
          <p:cNvPr id="5" name="Espace réservé du pied de page 4">
            <a:extLst>
              <a:ext uri="{FF2B5EF4-FFF2-40B4-BE49-F238E27FC236}">
                <a16:creationId xmlns:a16="http://schemas.microsoft.com/office/drawing/2014/main" id="{89AAD5D8-B28B-424D-B3E8-E61DE0D0E175}"/>
              </a:ext>
            </a:extLst>
          </p:cNvPr>
          <p:cNvSpPr>
            <a:spLocks noGrp="1"/>
          </p:cNvSpPr>
          <p:nvPr>
            <p:ph type="ftr" sz="quarter" idx="11"/>
          </p:nvPr>
        </p:nvSpPr>
        <p:spPr>
          <a:xfrm>
            <a:off x="449317" y="6111338"/>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108827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3846" y="3066009"/>
            <a:ext cx="3257154" cy="2232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1" y="2427711"/>
            <a:ext cx="3258381" cy="30411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68" y="2233635"/>
            <a:ext cx="4359889" cy="31659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290240" y="5524685"/>
            <a:ext cx="4009453" cy="369332"/>
          </a:xfrm>
          <a:prstGeom prst="rect">
            <a:avLst/>
          </a:prstGeom>
          <a:noFill/>
        </p:spPr>
        <p:txBody>
          <a:bodyPr wrap="square" rtlCol="0">
            <a:spAutoFit/>
          </a:bodyPr>
          <a:lstStyle/>
          <a:p>
            <a:r>
              <a:rPr lang="fr-FR" dirty="0"/>
              <a:t>La laïcité, c’est dans la cité.</a:t>
            </a:r>
          </a:p>
        </p:txBody>
      </p:sp>
      <p:sp>
        <p:nvSpPr>
          <p:cNvPr id="12" name="ZoneTexte 11"/>
          <p:cNvSpPr txBox="1"/>
          <p:nvPr/>
        </p:nvSpPr>
        <p:spPr>
          <a:xfrm>
            <a:off x="8553846" y="5484385"/>
            <a:ext cx="3088756" cy="369332"/>
          </a:xfrm>
          <a:prstGeom prst="rect">
            <a:avLst/>
          </a:prstGeom>
          <a:noFill/>
        </p:spPr>
        <p:txBody>
          <a:bodyPr wrap="square" rtlCol="0">
            <a:spAutoFit/>
          </a:bodyPr>
          <a:lstStyle/>
          <a:p>
            <a:r>
              <a:rPr lang="fr-FR" dirty="0"/>
              <a:t>La religion, c’est à la maison.</a:t>
            </a:r>
          </a:p>
        </p:txBody>
      </p:sp>
      <p:sp>
        <p:nvSpPr>
          <p:cNvPr id="13" name="Titre 1"/>
          <p:cNvSpPr>
            <a:spLocks noGrp="1"/>
          </p:cNvSpPr>
          <p:nvPr>
            <p:ph type="title"/>
          </p:nvPr>
        </p:nvSpPr>
        <p:spPr>
          <a:xfrm>
            <a:off x="991761" y="424253"/>
            <a:ext cx="4041485" cy="1499616"/>
          </a:xfrm>
        </p:spPr>
        <p:txBody>
          <a:bodyPr>
            <a:normAutofit/>
          </a:bodyPr>
          <a:lstStyle/>
          <a:p>
            <a:r>
              <a:rPr lang="fr-FR" sz="4400" dirty="0"/>
              <a:t>POUR Résumer…</a:t>
            </a:r>
          </a:p>
        </p:txBody>
      </p:sp>
      <p:sp>
        <p:nvSpPr>
          <p:cNvPr id="2" name="ZoneTexte 1">
            <a:extLst>
              <a:ext uri="{FF2B5EF4-FFF2-40B4-BE49-F238E27FC236}">
                <a16:creationId xmlns:a16="http://schemas.microsoft.com/office/drawing/2014/main" id="{7B516D8A-3A4D-BD4D-8A3F-6D3EB13DCAAD}"/>
              </a:ext>
            </a:extLst>
          </p:cNvPr>
          <p:cNvSpPr txBox="1"/>
          <p:nvPr/>
        </p:nvSpPr>
        <p:spPr>
          <a:xfrm>
            <a:off x="5904187" y="1954702"/>
            <a:ext cx="1828800" cy="369332"/>
          </a:xfrm>
          <a:prstGeom prst="rect">
            <a:avLst/>
          </a:prstGeom>
          <a:noFill/>
        </p:spPr>
        <p:txBody>
          <a:bodyPr wrap="square" rtlCol="0">
            <a:spAutoFit/>
          </a:bodyPr>
          <a:lstStyle/>
          <a:p>
            <a:r>
              <a:rPr lang="fr-FR" dirty="0"/>
              <a:t>LE SAVOIR</a:t>
            </a:r>
          </a:p>
        </p:txBody>
      </p:sp>
      <p:sp>
        <p:nvSpPr>
          <p:cNvPr id="3" name="ZoneTexte 2">
            <a:extLst>
              <a:ext uri="{FF2B5EF4-FFF2-40B4-BE49-F238E27FC236}">
                <a16:creationId xmlns:a16="http://schemas.microsoft.com/office/drawing/2014/main" id="{9CCF18A6-D96A-C846-84D5-55C0462AEBE4}"/>
              </a:ext>
            </a:extLst>
          </p:cNvPr>
          <p:cNvSpPr txBox="1"/>
          <p:nvPr/>
        </p:nvSpPr>
        <p:spPr>
          <a:xfrm>
            <a:off x="9168058" y="2243045"/>
            <a:ext cx="1860331" cy="369332"/>
          </a:xfrm>
          <a:prstGeom prst="rect">
            <a:avLst/>
          </a:prstGeom>
          <a:noFill/>
        </p:spPr>
        <p:txBody>
          <a:bodyPr wrap="square" rtlCol="0">
            <a:spAutoFit/>
          </a:bodyPr>
          <a:lstStyle/>
          <a:p>
            <a:r>
              <a:rPr lang="fr-FR" dirty="0"/>
              <a:t>LES CROYANCES</a:t>
            </a:r>
          </a:p>
        </p:txBody>
      </p:sp>
      <p:sp>
        <p:nvSpPr>
          <p:cNvPr id="4" name="Espace réservé du pied de page 3">
            <a:extLst>
              <a:ext uri="{FF2B5EF4-FFF2-40B4-BE49-F238E27FC236}">
                <a16:creationId xmlns:a16="http://schemas.microsoft.com/office/drawing/2014/main" id="{D4026277-A0A4-3E4B-9081-8E31426FE7B2}"/>
              </a:ext>
            </a:extLst>
          </p:cNvPr>
          <p:cNvSpPr>
            <a:spLocks noGrp="1"/>
          </p:cNvSpPr>
          <p:nvPr>
            <p:ph type="ftr" sz="quarter" idx="11"/>
          </p:nvPr>
        </p:nvSpPr>
        <p:spPr/>
        <p:txBody>
          <a:bodyPr/>
          <a:lstStyle/>
          <a:p>
            <a:r>
              <a:rPr lang="fr-FR"/>
              <a:t>Mission Laïcité et valeurs de la République 37</a:t>
            </a:r>
          </a:p>
        </p:txBody>
      </p:sp>
    </p:spTree>
    <p:extLst>
      <p:ext uri="{BB962C8B-B14F-4D97-AF65-F5344CB8AC3E}">
        <p14:creationId xmlns:p14="http://schemas.microsoft.com/office/powerpoint/2010/main" val="2601202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BFEC7-8FDE-2F4F-857B-E0FCF32DA2EF}"/>
              </a:ext>
            </a:extLst>
          </p:cNvPr>
          <p:cNvSpPr>
            <a:spLocks noGrp="1"/>
          </p:cNvSpPr>
          <p:nvPr>
            <p:ph type="title"/>
          </p:nvPr>
        </p:nvSpPr>
        <p:spPr>
          <a:xfrm>
            <a:off x="953182" y="469229"/>
            <a:ext cx="10516231" cy="1499616"/>
          </a:xfrm>
        </p:spPr>
        <p:txBody>
          <a:bodyPr>
            <a:normAutofit fontScale="90000"/>
          </a:bodyPr>
          <a:lstStyle/>
          <a:p>
            <a:r>
              <a:rPr lang="fr-FR" dirty="0"/>
              <a:t>L’école a le devoir d’enseigner la différence entre </a:t>
            </a:r>
            <a:br>
              <a:rPr lang="fr-FR" dirty="0"/>
            </a:br>
            <a:r>
              <a:rPr lang="fr-FR" dirty="0"/>
              <a:t>les savoirs et les croyances</a:t>
            </a:r>
            <a:br>
              <a:rPr lang="fr-FR" dirty="0"/>
            </a:br>
            <a:r>
              <a:rPr lang="fr-FR" dirty="0"/>
              <a:t>et de former des citoyens libres et responsables</a:t>
            </a:r>
          </a:p>
        </p:txBody>
      </p:sp>
      <p:sp>
        <p:nvSpPr>
          <p:cNvPr id="3" name="Espace réservé du contenu 2">
            <a:extLst>
              <a:ext uri="{FF2B5EF4-FFF2-40B4-BE49-F238E27FC236}">
                <a16:creationId xmlns:a16="http://schemas.microsoft.com/office/drawing/2014/main" id="{81759B44-3982-1148-A815-AE13560D4D2D}"/>
              </a:ext>
            </a:extLst>
          </p:cNvPr>
          <p:cNvSpPr>
            <a:spLocks noGrp="1"/>
          </p:cNvSpPr>
          <p:nvPr>
            <p:ph idx="1"/>
          </p:nvPr>
        </p:nvSpPr>
        <p:spPr>
          <a:xfrm>
            <a:off x="709449" y="2119745"/>
            <a:ext cx="10759964" cy="4278976"/>
          </a:xfrm>
        </p:spPr>
        <p:txBody>
          <a:bodyPr>
            <a:normAutofit lnSpcReduction="10000"/>
          </a:bodyPr>
          <a:lstStyle/>
          <a:p>
            <a:pPr marL="0" indent="0">
              <a:buNone/>
            </a:pPr>
            <a:r>
              <a:rPr lang="fr-FR" sz="2400" dirty="0"/>
              <a:t>C</a:t>
            </a:r>
            <a:r>
              <a:rPr lang="fr-FR" dirty="0"/>
              <a:t>’</a:t>
            </a:r>
            <a:r>
              <a:rPr lang="fr-FR" sz="2400" dirty="0"/>
              <a:t>est pourquoi elle enseigne :</a:t>
            </a:r>
          </a:p>
          <a:p>
            <a:r>
              <a:rPr lang="fr-FR" sz="2400" u="sng" dirty="0"/>
              <a:t>Les faits religieux </a:t>
            </a:r>
            <a:r>
              <a:rPr lang="fr-FR" sz="2400" dirty="0"/>
              <a:t>: c’est apprendre aux élèves qu’il existe plusieurs religions ou « non religions » et les décrire rapidement. </a:t>
            </a:r>
          </a:p>
          <a:p>
            <a:r>
              <a:rPr lang="fr-FR" sz="2400" u="sng" dirty="0"/>
              <a:t>La liberté de conscience </a:t>
            </a:r>
            <a:r>
              <a:rPr lang="fr-FR" sz="2400" dirty="0"/>
              <a:t>: c’est apprendre aux élèves qu’ils ont, individuellement, le choix de leurs croyances et le droit de construire leur propre conception de la morale dans le respect de la nature, des autres et des lois de la République.</a:t>
            </a:r>
          </a:p>
          <a:p>
            <a:r>
              <a:rPr lang="fr-FR" sz="2400" u="sng" dirty="0"/>
              <a:t>La liberté d’expression </a:t>
            </a:r>
            <a:r>
              <a:rPr lang="fr-FR" sz="2400" dirty="0"/>
              <a:t>: c’est apprendre aux élèves qu’on a le droit de dire ce qu’on pense dans la mesure où cela ne porte pas atteinte ni injure aux autres.</a:t>
            </a:r>
            <a:br>
              <a:rPr lang="fr-FR" sz="2400" dirty="0"/>
            </a:br>
            <a:r>
              <a:rPr lang="fr-FR" sz="2400" dirty="0"/>
              <a:t>Et en France on a le droit de tout critiquer, même les  religions. La notion de blasphème n’a pas d’existence par la loi car, en France, il n’y a pas de religion d’état.</a:t>
            </a:r>
          </a:p>
        </p:txBody>
      </p:sp>
      <p:sp>
        <p:nvSpPr>
          <p:cNvPr id="4" name="Espace réservé du pied de page 3">
            <a:extLst>
              <a:ext uri="{FF2B5EF4-FFF2-40B4-BE49-F238E27FC236}">
                <a16:creationId xmlns:a16="http://schemas.microsoft.com/office/drawing/2014/main" id="{7063232A-ADF0-2E4C-AFBF-E51F1AF96588}"/>
              </a:ext>
            </a:extLst>
          </p:cNvPr>
          <p:cNvSpPr>
            <a:spLocks noGrp="1"/>
          </p:cNvSpPr>
          <p:nvPr>
            <p:ph type="ftr" sz="quarter" idx="11"/>
          </p:nvPr>
        </p:nvSpPr>
        <p:spPr>
          <a:xfrm>
            <a:off x="394138" y="6398720"/>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318961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9" y="585216"/>
            <a:ext cx="10637988" cy="1499616"/>
          </a:xfrm>
        </p:spPr>
        <p:txBody>
          <a:bodyPr>
            <a:normAutofit/>
          </a:bodyPr>
          <a:lstStyle/>
          <a:p>
            <a:r>
              <a:rPr lang="fr-FR" sz="4400" dirty="0"/>
              <a:t>l’école publique est l’école de la république laïque</a:t>
            </a:r>
          </a:p>
        </p:txBody>
      </p:sp>
      <p:pic>
        <p:nvPicPr>
          <p:cNvPr id="4" name="il_fi" descr="https://openlasource.files.wordpress.com/2014/09/f-imbert-lac3afcitc3a9-c3a0-lc3a9co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9923" y="2286000"/>
            <a:ext cx="6188291" cy="402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C817ADBE-3FFF-E94D-BFC3-40A4C37B08C6}"/>
              </a:ext>
            </a:extLst>
          </p:cNvPr>
          <p:cNvSpPr>
            <a:spLocks noGrp="1"/>
          </p:cNvSpPr>
          <p:nvPr>
            <p:ph type="ftr" sz="quarter" idx="11"/>
          </p:nvPr>
        </p:nvSpPr>
        <p:spPr>
          <a:xfrm>
            <a:off x="134007" y="6201651"/>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159523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970" y="231521"/>
            <a:ext cx="11283976" cy="989584"/>
          </a:xfrm>
        </p:spPr>
        <p:txBody>
          <a:bodyPr>
            <a:normAutofit fontScale="90000"/>
          </a:bodyPr>
          <a:lstStyle/>
          <a:p>
            <a:r>
              <a:rPr lang="fr-FR" dirty="0"/>
              <a:t>Les hommes sont curieux et veulent comprendre la vie</a:t>
            </a:r>
          </a:p>
        </p:txBody>
      </p:sp>
      <p:pic>
        <p:nvPicPr>
          <p:cNvPr id="4" name="il_fi" descr="http://t3.gstatic.com/images?q=tbn:ANd9GcS5GXuCn9bp1vzsw2j3C5ktXeVo5h6Klse4McfxlcWjO7ysLpuFOXBpuZ60Zw"/>
          <p:cNvPicPr/>
          <p:nvPr/>
        </p:nvPicPr>
        <p:blipFill>
          <a:blip r:embed="rId3">
            <a:extLst>
              <a:ext uri="{28A0092B-C50C-407E-A947-70E740481C1C}">
                <a14:useLocalDpi xmlns:a14="http://schemas.microsoft.com/office/drawing/2010/main" val="0"/>
              </a:ext>
            </a:extLst>
          </a:blip>
          <a:srcRect/>
          <a:stretch>
            <a:fillRect/>
          </a:stretch>
        </p:blipFill>
        <p:spPr bwMode="auto">
          <a:xfrm>
            <a:off x="9654020" y="2877383"/>
            <a:ext cx="2066926" cy="3931920"/>
          </a:xfrm>
          <a:prstGeom prst="rect">
            <a:avLst/>
          </a:prstGeom>
          <a:noFill/>
          <a:ln>
            <a:noFill/>
          </a:ln>
        </p:spPr>
      </p:pic>
      <p:pic>
        <p:nvPicPr>
          <p:cNvPr id="10" name="il_fi" descr="http://t3.gstatic.com/images?q=tbn:ANd9GcS5GXuCn9bp1vzsw2j3C5ktXeVo5h6Klse4McfxlcWjO7ysLpuFOXBpuZ60Zw"/>
          <p:cNvPicPr/>
          <p:nvPr/>
        </p:nvPicPr>
        <p:blipFill>
          <a:blip r:embed="rId3">
            <a:extLst>
              <a:ext uri="{28A0092B-C50C-407E-A947-70E740481C1C}">
                <a14:useLocalDpi xmlns:a14="http://schemas.microsoft.com/office/drawing/2010/main" val="0"/>
              </a:ext>
            </a:extLst>
          </a:blip>
          <a:srcRect/>
          <a:stretch>
            <a:fillRect/>
          </a:stretch>
        </p:blipFill>
        <p:spPr bwMode="auto">
          <a:xfrm>
            <a:off x="3333782" y="2877383"/>
            <a:ext cx="2066926" cy="3931920"/>
          </a:xfrm>
          <a:prstGeom prst="rect">
            <a:avLst/>
          </a:prstGeom>
          <a:noFill/>
          <a:ln>
            <a:noFill/>
          </a:ln>
        </p:spPr>
      </p:pic>
      <p:pic>
        <p:nvPicPr>
          <p:cNvPr id="11" name="il_fi" descr="http://t3.gstatic.com/images?q=tbn:ANd9GcS5GXuCn9bp1vzsw2j3C5ktXeVo5h6Klse4McfxlcWjO7ysLpuFOXBpuZ60Zw"/>
          <p:cNvPicPr/>
          <p:nvPr/>
        </p:nvPicPr>
        <p:blipFill>
          <a:blip r:embed="rId3">
            <a:extLst>
              <a:ext uri="{28A0092B-C50C-407E-A947-70E740481C1C}">
                <a14:useLocalDpi xmlns:a14="http://schemas.microsoft.com/office/drawing/2010/main" val="0"/>
              </a:ext>
            </a:extLst>
          </a:blip>
          <a:srcRect/>
          <a:stretch>
            <a:fillRect/>
          </a:stretch>
        </p:blipFill>
        <p:spPr bwMode="auto">
          <a:xfrm>
            <a:off x="259963" y="2624958"/>
            <a:ext cx="2066926" cy="3931920"/>
          </a:xfrm>
          <a:prstGeom prst="rect">
            <a:avLst/>
          </a:prstGeom>
          <a:noFill/>
          <a:ln>
            <a:noFill/>
          </a:ln>
        </p:spPr>
      </p:pic>
      <p:pic>
        <p:nvPicPr>
          <p:cNvPr id="12" name="il_fi" descr="http://t3.gstatic.com/images?q=tbn:ANd9GcS5GXuCn9bp1vzsw2j3C5ktXeVo5h6Klse4McfxlcWjO7ysLpuFOXBpuZ60Zw"/>
          <p:cNvPicPr/>
          <p:nvPr/>
        </p:nvPicPr>
        <p:blipFill>
          <a:blip r:embed="rId3">
            <a:extLst>
              <a:ext uri="{28A0092B-C50C-407E-A947-70E740481C1C}">
                <a14:useLocalDpi xmlns:a14="http://schemas.microsoft.com/office/drawing/2010/main" val="0"/>
              </a:ext>
            </a:extLst>
          </a:blip>
          <a:srcRect/>
          <a:stretch>
            <a:fillRect/>
          </a:stretch>
        </p:blipFill>
        <p:spPr bwMode="auto">
          <a:xfrm>
            <a:off x="6560574" y="2507902"/>
            <a:ext cx="2066926" cy="3931920"/>
          </a:xfrm>
          <a:prstGeom prst="rect">
            <a:avLst/>
          </a:prstGeom>
          <a:noFill/>
          <a:ln>
            <a:noFill/>
          </a:ln>
        </p:spPr>
      </p:pic>
      <p:sp>
        <p:nvSpPr>
          <p:cNvPr id="9" name="Bulle ronde 8"/>
          <p:cNvSpPr/>
          <p:nvPr/>
        </p:nvSpPr>
        <p:spPr>
          <a:xfrm>
            <a:off x="1213294" y="971201"/>
            <a:ext cx="3267090" cy="1861054"/>
          </a:xfrm>
          <a:prstGeom prst="wedgeEllipseCallout">
            <a:avLst>
              <a:gd name="adj1" fmla="val -18736"/>
              <a:gd name="adj2" fmla="val 66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 quoi sert de vivre ?</a:t>
            </a:r>
            <a:br>
              <a:rPr lang="fr-FR" sz="3200" dirty="0"/>
            </a:br>
            <a:endParaRPr lang="fr-FR" sz="3200" dirty="0"/>
          </a:p>
        </p:txBody>
      </p:sp>
      <p:sp>
        <p:nvSpPr>
          <p:cNvPr id="7" name="Bulle ronde 6"/>
          <p:cNvSpPr/>
          <p:nvPr/>
        </p:nvSpPr>
        <p:spPr>
          <a:xfrm>
            <a:off x="4546787" y="971201"/>
            <a:ext cx="2660174" cy="16537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3200" dirty="0"/>
              <a:t>D’où vient-on ? </a:t>
            </a:r>
          </a:p>
          <a:p>
            <a:pPr algn="ctr"/>
            <a:endParaRPr lang="fr-FR" dirty="0"/>
          </a:p>
        </p:txBody>
      </p:sp>
      <p:sp>
        <p:nvSpPr>
          <p:cNvPr id="8" name="Bulle ronde 7"/>
          <p:cNvSpPr/>
          <p:nvPr/>
        </p:nvSpPr>
        <p:spPr>
          <a:xfrm>
            <a:off x="8233481" y="954659"/>
            <a:ext cx="3421062" cy="21968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3200" dirty="0"/>
              <a:t>Pourquoi sommes-nous là ?</a:t>
            </a:r>
          </a:p>
          <a:p>
            <a:pPr algn="ctr"/>
            <a:endParaRPr lang="fr-FR" sz="3200" dirty="0"/>
          </a:p>
        </p:txBody>
      </p:sp>
      <p:sp>
        <p:nvSpPr>
          <p:cNvPr id="3" name="Espace réservé du pied de page 2">
            <a:extLst>
              <a:ext uri="{FF2B5EF4-FFF2-40B4-BE49-F238E27FC236}">
                <a16:creationId xmlns:a16="http://schemas.microsoft.com/office/drawing/2014/main" id="{0B6DD179-4267-2B4C-9268-69F861D2EA59}"/>
              </a:ext>
            </a:extLst>
          </p:cNvPr>
          <p:cNvSpPr>
            <a:spLocks noGrp="1"/>
          </p:cNvSpPr>
          <p:nvPr>
            <p:ph type="ftr" sz="quarter" idx="11"/>
          </p:nvPr>
        </p:nvSpPr>
        <p:spPr>
          <a:xfrm>
            <a:off x="566554" y="6484950"/>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214421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hommes ont peur de la mort</a:t>
            </a:r>
          </a:p>
        </p:txBody>
      </p:sp>
      <p:pic>
        <p:nvPicPr>
          <p:cNvPr id="4" name="Espace réservé du contenu 3" descr="Résultat de recherche d'images pour &quot;bonhomme qui a peur&quo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8465" y="4488146"/>
            <a:ext cx="2038350" cy="2247900"/>
          </a:xfrm>
          <a:prstGeom prst="rect">
            <a:avLst/>
          </a:prstGeom>
          <a:noFill/>
          <a:ln>
            <a:noFill/>
          </a:ln>
        </p:spPr>
      </p:pic>
      <p:sp>
        <p:nvSpPr>
          <p:cNvPr id="6" name="Bulle ronde 5"/>
          <p:cNvSpPr/>
          <p:nvPr/>
        </p:nvSpPr>
        <p:spPr>
          <a:xfrm>
            <a:off x="4615368" y="2422434"/>
            <a:ext cx="3186811" cy="25316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800" dirty="0"/>
              <a:t>Où partent ceux que j’aime quand ils meurent ? </a:t>
            </a:r>
          </a:p>
          <a:p>
            <a:pPr algn="ctr"/>
            <a:endParaRPr lang="fr-FR" sz="2800" dirty="0"/>
          </a:p>
        </p:txBody>
      </p:sp>
      <p:pic>
        <p:nvPicPr>
          <p:cNvPr id="1026" name="Picture 2" descr="http://images.clipartlogo.com/files/ss/thumb/797/79718182/cartoon-doodle-screaming-man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9" y="4439615"/>
            <a:ext cx="2027648" cy="2027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esazas.files.wordpress.com/2013/05/peur.png?w=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973" y="3282414"/>
            <a:ext cx="3286125" cy="3343275"/>
          </a:xfrm>
          <a:prstGeom prst="rect">
            <a:avLst/>
          </a:prstGeom>
          <a:noFill/>
          <a:extLst>
            <a:ext uri="{909E8E84-426E-40DD-AFC4-6F175D3DCCD1}">
              <a14:hiddenFill xmlns:a14="http://schemas.microsoft.com/office/drawing/2010/main">
                <a:solidFill>
                  <a:srgbClr val="FFFFFF"/>
                </a:solidFill>
              </a14:hiddenFill>
            </a:ext>
          </a:extLst>
        </p:spPr>
      </p:pic>
      <p:sp>
        <p:nvSpPr>
          <p:cNvPr id="5" name="Pensées 4"/>
          <p:cNvSpPr/>
          <p:nvPr/>
        </p:nvSpPr>
        <p:spPr>
          <a:xfrm>
            <a:off x="732076" y="1821290"/>
            <a:ext cx="3767836" cy="25547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p>
          <a:p>
            <a:pPr algn="ctr"/>
            <a:r>
              <a:rPr lang="fr-FR" sz="3600" dirty="0"/>
              <a:t>Je ne veux pas mourir moi !</a:t>
            </a:r>
            <a:br>
              <a:rPr lang="fr-FR" sz="3600" dirty="0"/>
            </a:br>
            <a:endParaRPr lang="fr-FR" sz="3600" dirty="0"/>
          </a:p>
        </p:txBody>
      </p:sp>
      <p:sp>
        <p:nvSpPr>
          <p:cNvPr id="9" name="Bulle ronde 8"/>
          <p:cNvSpPr/>
          <p:nvPr/>
        </p:nvSpPr>
        <p:spPr>
          <a:xfrm>
            <a:off x="8634292" y="946770"/>
            <a:ext cx="3186811" cy="25316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sz="2800" dirty="0"/>
              <a:t>Que vais-je devenir après ma mort ? </a:t>
            </a:r>
          </a:p>
          <a:p>
            <a:pPr algn="ctr"/>
            <a:endParaRPr lang="fr-FR" sz="2800" dirty="0"/>
          </a:p>
        </p:txBody>
      </p:sp>
      <p:sp>
        <p:nvSpPr>
          <p:cNvPr id="3" name="Espace réservé du pied de page 2">
            <a:extLst>
              <a:ext uri="{FF2B5EF4-FFF2-40B4-BE49-F238E27FC236}">
                <a16:creationId xmlns:a16="http://schemas.microsoft.com/office/drawing/2014/main" id="{317AB1C6-B121-CA4F-B591-12B75FA91D1B}"/>
              </a:ext>
            </a:extLst>
          </p:cNvPr>
          <p:cNvSpPr>
            <a:spLocks noGrp="1"/>
          </p:cNvSpPr>
          <p:nvPr>
            <p:ph type="ftr" sz="quarter" idx="11"/>
          </p:nvPr>
        </p:nvSpPr>
        <p:spPr>
          <a:xfrm>
            <a:off x="586082" y="6436776"/>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171849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475217"/>
            <a:ext cx="10012171" cy="684784"/>
          </a:xfrm>
        </p:spPr>
        <p:txBody>
          <a:bodyPr>
            <a:noAutofit/>
          </a:bodyPr>
          <a:lstStyle/>
          <a:p>
            <a:r>
              <a:rPr lang="fr-FR" sz="3200" dirty="0"/>
              <a:t>Alors ils trouvent des réponses…différentes selon les époques…</a:t>
            </a:r>
          </a:p>
        </p:txBody>
      </p:sp>
      <p:sp>
        <p:nvSpPr>
          <p:cNvPr id="3" name="Espace réservé du contenu 2"/>
          <p:cNvSpPr>
            <a:spLocks noGrp="1"/>
          </p:cNvSpPr>
          <p:nvPr>
            <p:ph idx="1"/>
          </p:nvPr>
        </p:nvSpPr>
        <p:spPr>
          <a:xfrm>
            <a:off x="283048" y="1383701"/>
            <a:ext cx="5195469" cy="1990119"/>
          </a:xfrm>
          <a:ln>
            <a:solidFill>
              <a:schemeClr val="accent1"/>
            </a:solidFill>
          </a:ln>
        </p:spPr>
        <p:txBody>
          <a:bodyPr>
            <a:normAutofit lnSpcReduction="10000"/>
          </a:bodyPr>
          <a:lstStyle/>
          <a:p>
            <a:r>
              <a:rPr lang="fr-FR" dirty="0"/>
              <a:t>Les peuples primitifs croient souvent qu’il y a des dieux qui dirigent ou qui habitent tout ce qui est plus puissant qu’eux ou tout ce qu’ils ne comprennent pas : les astres, les tempêtes et le tonnerre, les montagnes et les forêts, les mers et les fleuves.  Ou ce qu’ils veulent préserver : la maternité, la sagesse, les moissons...</a:t>
            </a:r>
          </a:p>
        </p:txBody>
      </p:sp>
      <p:pic>
        <p:nvPicPr>
          <p:cNvPr id="8" name="Image 7" descr="http://soutien67.free.fr/histoire/pages/antiquite/egypte/dieux01.jpg"/>
          <p:cNvPicPr/>
          <p:nvPr/>
        </p:nvPicPr>
        <p:blipFill>
          <a:blip r:embed="rId2">
            <a:extLst>
              <a:ext uri="{28A0092B-C50C-407E-A947-70E740481C1C}">
                <a14:useLocalDpi xmlns:a14="http://schemas.microsoft.com/office/drawing/2010/main" val="0"/>
              </a:ext>
            </a:extLst>
          </a:blip>
          <a:srcRect/>
          <a:stretch>
            <a:fillRect/>
          </a:stretch>
        </p:blipFill>
        <p:spPr bwMode="auto">
          <a:xfrm>
            <a:off x="5884165" y="1327739"/>
            <a:ext cx="6131824" cy="2986684"/>
          </a:xfrm>
          <a:prstGeom prst="rect">
            <a:avLst/>
          </a:prstGeom>
          <a:noFill/>
          <a:ln>
            <a:noFill/>
          </a:ln>
        </p:spPr>
      </p:pic>
      <p:pic>
        <p:nvPicPr>
          <p:cNvPr id="1026" name="Picture 2" descr="http://latin.collegejeanjaures-cransac.org/religion_fichiers/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48" y="3484894"/>
            <a:ext cx="5559425" cy="30917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554450" y="4685649"/>
            <a:ext cx="4481849" cy="1626086"/>
          </a:xfrm>
          <a:prstGeom prst="rect">
            <a:avLst/>
          </a:prstGeom>
          <a:ln>
            <a:solidFill>
              <a:schemeClr val="accent1"/>
            </a:solidFill>
          </a:ln>
        </p:spPr>
        <p:txBody>
          <a:bodyPr wrap="square">
            <a:spAutoFit/>
          </a:bodyPr>
          <a:lstStyle/>
          <a:p>
            <a:pPr marL="91440" lvl="1" indent="-91440">
              <a:spcBef>
                <a:spcPts val="1200"/>
              </a:spcBef>
              <a:spcAft>
                <a:spcPts val="200"/>
              </a:spcAft>
              <a:buSzPct val="100000"/>
              <a:buFont typeface="Tw Cen MT" panose="020B0602020104020603" pitchFamily="34" charset="0"/>
              <a:buChar char=" "/>
            </a:pPr>
            <a:r>
              <a:rPr lang="fr-FR" sz="2200" dirty="0">
                <a:sym typeface="Wingdings" panose="05000000000000000000" pitchFamily="2" charset="2"/>
              </a:rPr>
              <a:t>Ce sont </a:t>
            </a:r>
            <a:r>
              <a:rPr lang="fr-FR" sz="2200" b="1" u="sng" dirty="0">
                <a:sym typeface="Wingdings" panose="05000000000000000000" pitchFamily="2" charset="2"/>
              </a:rPr>
              <a:t>des religions polythéistes </a:t>
            </a:r>
            <a:r>
              <a:rPr lang="fr-FR" sz="2200" dirty="0">
                <a:sym typeface="Wingdings" panose="05000000000000000000" pitchFamily="2" charset="2"/>
              </a:rPr>
              <a:t>(plusieurs dieux) : </a:t>
            </a:r>
          </a:p>
          <a:p>
            <a:pPr marL="91440" lvl="1" indent="-91440">
              <a:spcBef>
                <a:spcPts val="1200"/>
              </a:spcBef>
              <a:spcAft>
                <a:spcPts val="200"/>
              </a:spcAft>
              <a:buSzPct val="100000"/>
              <a:buFont typeface="Tw Cen MT" panose="020B0602020104020603" pitchFamily="34" charset="0"/>
              <a:buChar char=" "/>
            </a:pPr>
            <a:r>
              <a:rPr lang="fr-FR" sz="2200" dirty="0">
                <a:sym typeface="Wingdings" panose="05000000000000000000" pitchFamily="2" charset="2"/>
              </a:rPr>
              <a:t>les Grecs, les Romains, les Egyptiens, les Gaulois…</a:t>
            </a:r>
            <a:endParaRPr lang="fr-FR" sz="2200" dirty="0"/>
          </a:p>
        </p:txBody>
      </p:sp>
      <p:sp>
        <p:nvSpPr>
          <p:cNvPr id="4" name="Espace réservé du pied de page 3">
            <a:extLst>
              <a:ext uri="{FF2B5EF4-FFF2-40B4-BE49-F238E27FC236}">
                <a16:creationId xmlns:a16="http://schemas.microsoft.com/office/drawing/2014/main" id="{8AA270CA-28F6-5B44-AB2D-858A0BC5BB03}"/>
              </a:ext>
            </a:extLst>
          </p:cNvPr>
          <p:cNvSpPr>
            <a:spLocks noGrp="1"/>
          </p:cNvSpPr>
          <p:nvPr>
            <p:ph type="ftr" sz="quarter" idx="11"/>
          </p:nvPr>
        </p:nvSpPr>
        <p:spPr>
          <a:xfrm>
            <a:off x="622738" y="6480175"/>
            <a:ext cx="7827659" cy="377825"/>
          </a:xfrm>
        </p:spPr>
        <p:txBody>
          <a:bodyPr/>
          <a:lstStyle/>
          <a:p>
            <a:r>
              <a:rPr lang="fr-FR"/>
              <a:t>Mission Laïcité et valeurs de la République 37</a:t>
            </a:r>
          </a:p>
        </p:txBody>
      </p:sp>
    </p:spTree>
    <p:extLst>
      <p:ext uri="{BB962C8B-B14F-4D97-AF65-F5344CB8AC3E}">
        <p14:creationId xmlns:p14="http://schemas.microsoft.com/office/powerpoint/2010/main" val="372474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4856" y="736553"/>
            <a:ext cx="9720072" cy="608720"/>
          </a:xfrm>
        </p:spPr>
        <p:txBody>
          <a:bodyPr>
            <a:normAutofit fontScale="90000"/>
          </a:bodyPr>
          <a:lstStyle/>
          <a:p>
            <a:r>
              <a:rPr lang="fr-FR" sz="3600" dirty="0"/>
              <a:t>Alors ils trouvent des réponses…différentes selon les lieux…</a:t>
            </a:r>
            <a:r>
              <a:rPr lang="fr-FR" dirty="0"/>
              <a:t/>
            </a:r>
            <a:br>
              <a:rPr lang="fr-FR" dirty="0"/>
            </a:br>
            <a:endParaRPr lang="fr-FR" dirty="0"/>
          </a:p>
        </p:txBody>
      </p:sp>
      <p:sp>
        <p:nvSpPr>
          <p:cNvPr id="6" name="Rectangle 5"/>
          <p:cNvSpPr/>
          <p:nvPr/>
        </p:nvSpPr>
        <p:spPr>
          <a:xfrm>
            <a:off x="249575" y="4222749"/>
            <a:ext cx="2109244" cy="2462213"/>
          </a:xfrm>
          <a:prstGeom prst="rect">
            <a:avLst/>
          </a:prstGeom>
          <a:ln>
            <a:solidFill>
              <a:schemeClr val="accent1"/>
            </a:solidFill>
          </a:ln>
        </p:spPr>
        <p:txBody>
          <a:bodyPr wrap="square">
            <a:spAutoFit/>
          </a:bodyPr>
          <a:lstStyle/>
          <a:p>
            <a:r>
              <a:rPr lang="fr-FR" sz="2200" dirty="0">
                <a:sym typeface="Wingdings" panose="05000000000000000000" pitchFamily="2" charset="2"/>
              </a:rPr>
              <a:t>C’est le Dieu Soleil qui dirige le monde : </a:t>
            </a:r>
            <a:br>
              <a:rPr lang="fr-FR" sz="2200" dirty="0">
                <a:sym typeface="Wingdings" panose="05000000000000000000" pitchFamily="2" charset="2"/>
              </a:rPr>
            </a:br>
            <a:r>
              <a:rPr lang="fr-FR" sz="2200" dirty="0">
                <a:sym typeface="Wingdings" panose="05000000000000000000" pitchFamily="2" charset="2"/>
              </a:rPr>
              <a:t> c’est </a:t>
            </a:r>
            <a:r>
              <a:rPr lang="fr-FR" sz="2200" b="1" u="sng" dirty="0">
                <a:sym typeface="Wingdings" panose="05000000000000000000" pitchFamily="2" charset="2"/>
              </a:rPr>
              <a:t>le culte du soleil</a:t>
            </a:r>
            <a:r>
              <a:rPr lang="fr-FR" sz="2200" dirty="0">
                <a:sym typeface="Wingdings" panose="05000000000000000000" pitchFamily="2" charset="2"/>
              </a:rPr>
              <a:t> au Pérou, chez les Incas.</a:t>
            </a:r>
            <a:endParaRPr lang="fr-FR" sz="2200" dirty="0"/>
          </a:p>
        </p:txBody>
      </p:sp>
      <p:sp>
        <p:nvSpPr>
          <p:cNvPr id="7" name="Rectangle 6"/>
          <p:cNvSpPr/>
          <p:nvPr/>
        </p:nvSpPr>
        <p:spPr>
          <a:xfrm>
            <a:off x="9766738" y="205462"/>
            <a:ext cx="2196662" cy="5509200"/>
          </a:xfrm>
          <a:prstGeom prst="rect">
            <a:avLst/>
          </a:prstGeom>
          <a:ln>
            <a:solidFill>
              <a:schemeClr val="accent1"/>
            </a:solidFill>
          </a:ln>
        </p:spPr>
        <p:txBody>
          <a:bodyPr wrap="square">
            <a:spAutoFit/>
          </a:bodyPr>
          <a:lstStyle/>
          <a:p>
            <a:pPr marL="173736" lvl="1"/>
            <a:r>
              <a:rPr lang="fr-FR" sz="2200" dirty="0">
                <a:sym typeface="Wingdings" panose="05000000000000000000" pitchFamily="2" charset="2"/>
              </a:rPr>
              <a:t>On ne meurt pas vraiment, c’est un cycle de vie, quand un être meurt, il renaît dans un corps différent et cela plusieurs fois : </a:t>
            </a:r>
            <a:br>
              <a:rPr lang="fr-FR" sz="2200" dirty="0">
                <a:sym typeface="Wingdings" panose="05000000000000000000" pitchFamily="2" charset="2"/>
              </a:rPr>
            </a:br>
            <a:r>
              <a:rPr lang="fr-FR" sz="2200" dirty="0">
                <a:sym typeface="Wingdings" panose="05000000000000000000" pitchFamily="2" charset="2"/>
              </a:rPr>
              <a:t>c’est </a:t>
            </a:r>
            <a:r>
              <a:rPr lang="fr-FR" sz="2200" b="1" u="sng" dirty="0">
                <a:sym typeface="Wingdings" panose="05000000000000000000" pitchFamily="2" charset="2"/>
              </a:rPr>
              <a:t>la réincarnation </a:t>
            </a:r>
            <a:r>
              <a:rPr lang="fr-FR" sz="2200" dirty="0">
                <a:sym typeface="Wingdings" panose="05000000000000000000" pitchFamily="2" charset="2"/>
              </a:rPr>
              <a:t>: en Inde et en Asie, pour les Hindouistes et les Bouddhistes.</a:t>
            </a:r>
          </a:p>
        </p:txBody>
      </p:sp>
      <p:pic>
        <p:nvPicPr>
          <p:cNvPr id="8" name="il_fi" descr="http://s1.e-monsite.com/2009/09/03/11/665975-inti-dieu-du-soleil-jpg.jpg"/>
          <p:cNvPicPr/>
          <p:nvPr/>
        </p:nvPicPr>
        <p:blipFill>
          <a:blip r:embed="rId2">
            <a:extLst>
              <a:ext uri="{28A0092B-C50C-407E-A947-70E740481C1C}">
                <a14:useLocalDpi xmlns:a14="http://schemas.microsoft.com/office/drawing/2010/main" val="0"/>
              </a:ext>
            </a:extLst>
          </a:blip>
          <a:srcRect/>
          <a:stretch>
            <a:fillRect/>
          </a:stretch>
        </p:blipFill>
        <p:spPr bwMode="auto">
          <a:xfrm>
            <a:off x="657225" y="1507779"/>
            <a:ext cx="3333750" cy="2571750"/>
          </a:xfrm>
          <a:prstGeom prst="rect">
            <a:avLst/>
          </a:prstGeom>
          <a:noFill/>
          <a:ln>
            <a:noFill/>
          </a:ln>
        </p:spPr>
      </p:pic>
      <p:pic>
        <p:nvPicPr>
          <p:cNvPr id="9" name="il_fi" descr="https://upload.wikimedia.org/wikipedia/commons/thumb/9/9d/Sol_de_Mayo-Bandera_de_Argentina.svg/200px-Sol_de_Mayo-Bandera_de_Argentina.svg.png"/>
          <p:cNvPicPr/>
          <p:nvPr/>
        </p:nvPicPr>
        <p:blipFill>
          <a:blip r:embed="rId3">
            <a:extLst>
              <a:ext uri="{28A0092B-C50C-407E-A947-70E740481C1C}">
                <a14:useLocalDpi xmlns:a14="http://schemas.microsoft.com/office/drawing/2010/main" val="0"/>
              </a:ext>
            </a:extLst>
          </a:blip>
          <a:srcRect/>
          <a:stretch>
            <a:fillRect/>
          </a:stretch>
        </p:blipFill>
        <p:spPr bwMode="auto">
          <a:xfrm>
            <a:off x="2980896" y="4343400"/>
            <a:ext cx="1905000" cy="1905000"/>
          </a:xfrm>
          <a:prstGeom prst="rect">
            <a:avLst/>
          </a:prstGeom>
          <a:noFill/>
          <a:ln>
            <a:noFill/>
          </a:ln>
        </p:spPr>
      </p:pic>
      <p:pic>
        <p:nvPicPr>
          <p:cNvPr id="2050" name="Picture 2" descr="https://upload.wikimedia.org/wikipedia/commons/f/f3/Reincarnation_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666" y="1181099"/>
            <a:ext cx="3505200" cy="506730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2B910062-7FDF-154B-8413-75AEB955FD07}"/>
              </a:ext>
            </a:extLst>
          </p:cNvPr>
          <p:cNvSpPr>
            <a:spLocks noGrp="1"/>
          </p:cNvSpPr>
          <p:nvPr>
            <p:ph type="ftr" sz="quarter" idx="11"/>
          </p:nvPr>
        </p:nvSpPr>
        <p:spPr>
          <a:xfrm>
            <a:off x="2420007" y="6323358"/>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388805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935" y="246147"/>
            <a:ext cx="11672087" cy="1040384"/>
          </a:xfrm>
        </p:spPr>
        <p:txBody>
          <a:bodyPr>
            <a:noAutofit/>
          </a:bodyPr>
          <a:lstStyle/>
          <a:p>
            <a:r>
              <a:rPr lang="fr-FR" sz="3200" dirty="0"/>
              <a:t>Alors ils trouvent des réponses…différentes selon les époques et les lieux</a:t>
            </a:r>
            <a:br>
              <a:rPr lang="fr-FR" sz="3200" dirty="0"/>
            </a:br>
            <a:endParaRPr lang="fr-FR" sz="3200" dirty="0"/>
          </a:p>
        </p:txBody>
      </p:sp>
      <p:pic>
        <p:nvPicPr>
          <p:cNvPr id="4" name="Picture 2" descr="http://fatima.be/fr/sanctus/prieres/images/di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893" y="2058987"/>
            <a:ext cx="3276600"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2038" y="1253609"/>
            <a:ext cx="11947984" cy="430887"/>
          </a:xfrm>
          <a:prstGeom prst="rect">
            <a:avLst/>
          </a:prstGeom>
          <a:ln>
            <a:solidFill>
              <a:schemeClr val="accent1"/>
            </a:solidFill>
          </a:ln>
        </p:spPr>
        <p:txBody>
          <a:bodyPr wrap="square">
            <a:spAutoFit/>
          </a:bodyPr>
          <a:lstStyle/>
          <a:p>
            <a:pPr marL="173736" lvl="1"/>
            <a:r>
              <a:rPr lang="fr-FR" sz="2200" dirty="0"/>
              <a:t>C’est un Dieu tout puissant qui a tout créé et qui </a:t>
            </a:r>
            <a:r>
              <a:rPr lang="fr-FR" sz="2200" dirty="0" smtClean="0"/>
              <a:t>commande </a:t>
            </a:r>
            <a:r>
              <a:rPr lang="fr-FR" sz="2200" dirty="0"/>
              <a:t>leurs vies : </a:t>
            </a:r>
            <a:r>
              <a:rPr lang="fr-FR" sz="2200" b="1" u="sng" dirty="0">
                <a:sym typeface="Wingdings" panose="05000000000000000000" pitchFamily="2" charset="2"/>
              </a:rPr>
              <a:t>les religions monothéistes.  </a:t>
            </a:r>
          </a:p>
        </p:txBody>
      </p:sp>
      <p:sp>
        <p:nvSpPr>
          <p:cNvPr id="6" name="Rectangle 5"/>
          <p:cNvSpPr/>
          <p:nvPr/>
        </p:nvSpPr>
        <p:spPr>
          <a:xfrm>
            <a:off x="7074473" y="5736321"/>
            <a:ext cx="1649854" cy="646331"/>
          </a:xfrm>
          <a:prstGeom prst="rect">
            <a:avLst/>
          </a:prstGeom>
        </p:spPr>
        <p:txBody>
          <a:bodyPr wrap="square">
            <a:spAutoFit/>
          </a:bodyPr>
          <a:lstStyle/>
          <a:p>
            <a:r>
              <a:rPr lang="fr-FR" dirty="0">
                <a:sym typeface="Wingdings" panose="05000000000000000000" pitchFamily="2" charset="2"/>
              </a:rPr>
              <a:t>Le Christianisme et les Chrétiens </a:t>
            </a:r>
            <a:endParaRPr lang="fr-FR" dirty="0"/>
          </a:p>
        </p:txBody>
      </p:sp>
      <p:sp>
        <p:nvSpPr>
          <p:cNvPr id="7" name="Rectangle 6"/>
          <p:cNvSpPr/>
          <p:nvPr/>
        </p:nvSpPr>
        <p:spPr>
          <a:xfrm>
            <a:off x="9370281" y="5870575"/>
            <a:ext cx="1446946" cy="646331"/>
          </a:xfrm>
          <a:prstGeom prst="rect">
            <a:avLst/>
          </a:prstGeom>
        </p:spPr>
        <p:txBody>
          <a:bodyPr wrap="square">
            <a:spAutoFit/>
          </a:bodyPr>
          <a:lstStyle/>
          <a:p>
            <a:r>
              <a:rPr lang="fr-FR" dirty="0">
                <a:sym typeface="Wingdings" panose="05000000000000000000" pitchFamily="2" charset="2"/>
              </a:rPr>
              <a:t>Le Judaïsme et les Juifs</a:t>
            </a:r>
            <a:endParaRPr lang="fr-FR" dirty="0"/>
          </a:p>
        </p:txBody>
      </p:sp>
      <p:sp>
        <p:nvSpPr>
          <p:cNvPr id="8" name="Rectangle 7"/>
          <p:cNvSpPr/>
          <p:nvPr/>
        </p:nvSpPr>
        <p:spPr>
          <a:xfrm>
            <a:off x="4891566" y="5846786"/>
            <a:ext cx="1600708" cy="646331"/>
          </a:xfrm>
          <a:prstGeom prst="rect">
            <a:avLst/>
          </a:prstGeom>
        </p:spPr>
        <p:txBody>
          <a:bodyPr wrap="square">
            <a:spAutoFit/>
          </a:bodyPr>
          <a:lstStyle/>
          <a:p>
            <a:pPr marL="173736" lvl="1"/>
            <a:r>
              <a:rPr lang="fr-FR" dirty="0">
                <a:sym typeface="Wingdings" panose="05000000000000000000" pitchFamily="2" charset="2"/>
              </a:rPr>
              <a:t>L’Islam et les Musulmans</a:t>
            </a:r>
          </a:p>
        </p:txBody>
      </p:sp>
      <p:pic>
        <p:nvPicPr>
          <p:cNvPr id="3074" name="Picture 2" descr="http://www.lavie.fr/images/2014/09/30/56537_islam-christianisme-jusaisme-symboles-grandes-religions-monotheis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2016052"/>
            <a:ext cx="6191250" cy="36195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B2D1B612-E73F-EB41-8009-E2A789736610}"/>
              </a:ext>
            </a:extLst>
          </p:cNvPr>
          <p:cNvSpPr txBox="1"/>
          <p:nvPr/>
        </p:nvSpPr>
        <p:spPr>
          <a:xfrm>
            <a:off x="756745" y="1371600"/>
            <a:ext cx="184731" cy="369332"/>
          </a:xfrm>
          <a:prstGeom prst="rect">
            <a:avLst/>
          </a:prstGeom>
          <a:noFill/>
        </p:spPr>
        <p:txBody>
          <a:bodyPr wrap="none" rtlCol="0">
            <a:spAutoFit/>
          </a:bodyPr>
          <a:lstStyle/>
          <a:p>
            <a:endParaRPr lang="fr-FR" dirty="0"/>
          </a:p>
        </p:txBody>
      </p:sp>
      <p:sp>
        <p:nvSpPr>
          <p:cNvPr id="3" name="Espace réservé du pied de page 2">
            <a:extLst>
              <a:ext uri="{FF2B5EF4-FFF2-40B4-BE49-F238E27FC236}">
                <a16:creationId xmlns:a16="http://schemas.microsoft.com/office/drawing/2014/main" id="{67057B0E-4304-AB4A-AB74-A43D942F14C4}"/>
              </a:ext>
            </a:extLst>
          </p:cNvPr>
          <p:cNvSpPr>
            <a:spLocks noGrp="1"/>
          </p:cNvSpPr>
          <p:nvPr>
            <p:ph type="ftr" sz="quarter" idx="11"/>
          </p:nvPr>
        </p:nvSpPr>
        <p:spPr>
          <a:xfrm>
            <a:off x="377935" y="6377542"/>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64479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91662" y="457061"/>
            <a:ext cx="11776841" cy="779350"/>
          </a:xfrm>
        </p:spPr>
        <p:txBody>
          <a:bodyPr>
            <a:noAutofit/>
          </a:bodyPr>
          <a:lstStyle/>
          <a:p>
            <a:r>
              <a:rPr lang="fr-FR" sz="3200" dirty="0"/>
              <a:t>Alors ils trouvent des réponses… ou </a:t>
            </a:r>
            <a:r>
              <a:rPr lang="fr-FR" sz="3200" dirty="0" err="1"/>
              <a:t>refuseNT</a:t>
            </a:r>
            <a:r>
              <a:rPr lang="fr-FR" sz="3200" dirty="0"/>
              <a:t> d’en trouver</a:t>
            </a:r>
          </a:p>
        </p:txBody>
      </p:sp>
      <p:sp>
        <p:nvSpPr>
          <p:cNvPr id="5" name="Rectangle 4"/>
          <p:cNvSpPr/>
          <p:nvPr/>
        </p:nvSpPr>
        <p:spPr>
          <a:xfrm>
            <a:off x="562123" y="4594289"/>
            <a:ext cx="5139396" cy="1785104"/>
          </a:xfrm>
          <a:prstGeom prst="rect">
            <a:avLst/>
          </a:prstGeom>
          <a:ln>
            <a:solidFill>
              <a:schemeClr val="accent1"/>
            </a:solidFill>
          </a:ln>
        </p:spPr>
        <p:txBody>
          <a:bodyPr wrap="square">
            <a:spAutoFit/>
          </a:bodyPr>
          <a:lstStyle/>
          <a:p>
            <a:pPr marL="173736" lvl="1"/>
            <a:r>
              <a:rPr lang="fr-FR" sz="2200" dirty="0">
                <a:sym typeface="Wingdings" panose="05000000000000000000" pitchFamily="2" charset="2"/>
              </a:rPr>
              <a:t>Il n’y a ni début, ni fin, ni raison : c’est la nature qui évolue et il n’y a aucun dieu dans tout cela. L’homme est un être intelligent qui n’obéit qu’à sa raison.</a:t>
            </a:r>
            <a:br>
              <a:rPr lang="fr-FR" sz="2200" dirty="0">
                <a:sym typeface="Wingdings" panose="05000000000000000000" pitchFamily="2" charset="2"/>
              </a:rPr>
            </a:br>
            <a:r>
              <a:rPr lang="fr-FR" sz="2200" dirty="0">
                <a:sym typeface="Wingdings" panose="05000000000000000000" pitchFamily="2" charset="2"/>
              </a:rPr>
              <a:t> Ce sont </a:t>
            </a:r>
            <a:r>
              <a:rPr lang="fr-FR" sz="2200" b="1" u="sng" dirty="0">
                <a:sym typeface="Wingdings" panose="05000000000000000000" pitchFamily="2" charset="2"/>
              </a:rPr>
              <a:t>les athées.</a:t>
            </a:r>
          </a:p>
        </p:txBody>
      </p:sp>
      <p:sp>
        <p:nvSpPr>
          <p:cNvPr id="6" name="Rectangle 5"/>
          <p:cNvSpPr/>
          <p:nvPr/>
        </p:nvSpPr>
        <p:spPr>
          <a:xfrm>
            <a:off x="6588654" y="4589232"/>
            <a:ext cx="5017477" cy="1785104"/>
          </a:xfrm>
          <a:prstGeom prst="rect">
            <a:avLst/>
          </a:prstGeom>
          <a:ln>
            <a:solidFill>
              <a:schemeClr val="accent1"/>
            </a:solidFill>
          </a:ln>
        </p:spPr>
        <p:txBody>
          <a:bodyPr wrap="square">
            <a:spAutoFit/>
          </a:bodyPr>
          <a:lstStyle/>
          <a:p>
            <a:pPr marL="173736" lvl="1"/>
            <a:r>
              <a:rPr lang="fr-FR" sz="2200" dirty="0">
                <a:sym typeface="Wingdings" panose="05000000000000000000" pitchFamily="2" charset="2"/>
              </a:rPr>
              <a:t>On ne sait pas s’il y a un dieu ou plusieurs ou aucun, on n’en sait rien, l’homme ne peut pas tout savoir et il vit très bien comme cela.</a:t>
            </a:r>
            <a:br>
              <a:rPr lang="fr-FR" sz="2200" dirty="0">
                <a:sym typeface="Wingdings" panose="05000000000000000000" pitchFamily="2" charset="2"/>
              </a:rPr>
            </a:br>
            <a:r>
              <a:rPr lang="fr-FR" sz="2200" dirty="0">
                <a:sym typeface="Wingdings" panose="05000000000000000000" pitchFamily="2" charset="2"/>
              </a:rPr>
              <a:t> Ce sont </a:t>
            </a:r>
            <a:r>
              <a:rPr lang="fr-FR" sz="2200" b="1" u="sng" dirty="0">
                <a:sym typeface="Wingdings" panose="05000000000000000000" pitchFamily="2" charset="2"/>
              </a:rPr>
              <a:t>les agnostiques</a:t>
            </a:r>
            <a:r>
              <a:rPr lang="fr-FR" sz="2200" dirty="0">
                <a:sym typeface="Wingdings" panose="05000000000000000000" pitchFamily="2" charset="2"/>
              </a:rPr>
              <a:t>.</a:t>
            </a:r>
            <a:endParaRPr lang="fr-FR" sz="2200" dirty="0"/>
          </a:p>
        </p:txBody>
      </p:sp>
      <p:pic>
        <p:nvPicPr>
          <p:cNvPr id="7" name="Picture 2" descr="http://fatima.be/fr/sanctus/prieres/images/di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125" y="1622383"/>
            <a:ext cx="2199392" cy="2685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fatima.be/fr/sanctus/prieres/images/d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127" y="1572698"/>
            <a:ext cx="2199392" cy="26853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1526417" y="1225572"/>
            <a:ext cx="3276600" cy="3022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Connecteur droit 11"/>
          <p:cNvCxnSpPr/>
          <p:nvPr/>
        </p:nvCxnSpPr>
        <p:spPr>
          <a:xfrm flipH="1">
            <a:off x="1550083" y="1552902"/>
            <a:ext cx="3285552" cy="27051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ZoneTexte 12"/>
          <p:cNvSpPr txBox="1"/>
          <p:nvPr/>
        </p:nvSpPr>
        <p:spPr>
          <a:xfrm>
            <a:off x="8903862" y="1727200"/>
            <a:ext cx="749300" cy="1938992"/>
          </a:xfrm>
          <a:prstGeom prst="rect">
            <a:avLst/>
          </a:prstGeom>
          <a:noFill/>
        </p:spPr>
        <p:txBody>
          <a:bodyPr wrap="square" rtlCol="0">
            <a:spAutoFit/>
          </a:bodyPr>
          <a:lstStyle/>
          <a:p>
            <a:r>
              <a:rPr lang="fr-FR" sz="12000" dirty="0">
                <a:solidFill>
                  <a:schemeClr val="bg1"/>
                </a:solidFill>
                <a:latin typeface="Microsoft YaHei UI" panose="020B0503020204020204" pitchFamily="34" charset="-122"/>
                <a:ea typeface="Microsoft YaHei UI" panose="020B0503020204020204" pitchFamily="34" charset="-122"/>
              </a:rPr>
              <a:t>?</a:t>
            </a:r>
          </a:p>
        </p:txBody>
      </p:sp>
      <p:sp>
        <p:nvSpPr>
          <p:cNvPr id="16" name="ZoneTexte 15"/>
          <p:cNvSpPr txBox="1"/>
          <p:nvPr/>
        </p:nvSpPr>
        <p:spPr>
          <a:xfrm>
            <a:off x="7575127" y="2088936"/>
            <a:ext cx="749300" cy="1938992"/>
          </a:xfrm>
          <a:prstGeom prst="rect">
            <a:avLst/>
          </a:prstGeom>
          <a:noFill/>
        </p:spPr>
        <p:txBody>
          <a:bodyPr wrap="square" rtlCol="0">
            <a:spAutoFit/>
          </a:bodyPr>
          <a:lstStyle/>
          <a:p>
            <a:r>
              <a:rPr lang="fr-FR" sz="12000" dirty="0">
                <a:solidFill>
                  <a:schemeClr val="bg1"/>
                </a:solidFill>
                <a:latin typeface="Microsoft YaHei UI" panose="020B0503020204020204" pitchFamily="34" charset="-122"/>
                <a:ea typeface="Microsoft YaHei UI" panose="020B0503020204020204" pitchFamily="34" charset="-122"/>
              </a:rPr>
              <a:t>?</a:t>
            </a:r>
          </a:p>
        </p:txBody>
      </p:sp>
      <p:sp>
        <p:nvSpPr>
          <p:cNvPr id="17" name="ZoneTexte 16"/>
          <p:cNvSpPr txBox="1"/>
          <p:nvPr/>
        </p:nvSpPr>
        <p:spPr>
          <a:xfrm>
            <a:off x="8348093" y="2655297"/>
            <a:ext cx="749300" cy="1938992"/>
          </a:xfrm>
          <a:prstGeom prst="rect">
            <a:avLst/>
          </a:prstGeom>
          <a:noFill/>
        </p:spPr>
        <p:txBody>
          <a:bodyPr wrap="square" rtlCol="0">
            <a:spAutoFit/>
          </a:bodyPr>
          <a:lstStyle/>
          <a:p>
            <a:r>
              <a:rPr lang="fr-FR" sz="12000" dirty="0">
                <a:solidFill>
                  <a:schemeClr val="bg1"/>
                </a:solidFill>
                <a:latin typeface="Microsoft YaHei UI" panose="020B0503020204020204" pitchFamily="34" charset="-122"/>
                <a:ea typeface="Microsoft YaHei UI" panose="020B0503020204020204" pitchFamily="34" charset="-122"/>
              </a:rPr>
              <a:t>?</a:t>
            </a:r>
          </a:p>
        </p:txBody>
      </p:sp>
      <p:sp>
        <p:nvSpPr>
          <p:cNvPr id="2" name="Espace réservé du pied de page 1">
            <a:extLst>
              <a:ext uri="{FF2B5EF4-FFF2-40B4-BE49-F238E27FC236}">
                <a16:creationId xmlns:a16="http://schemas.microsoft.com/office/drawing/2014/main" id="{186C4CC3-CFEE-2643-86DE-6B0E1A4FF8C4}"/>
              </a:ext>
            </a:extLst>
          </p:cNvPr>
          <p:cNvSpPr>
            <a:spLocks noGrp="1"/>
          </p:cNvSpPr>
          <p:nvPr>
            <p:ph type="ftr" sz="quarter" idx="11"/>
          </p:nvPr>
        </p:nvSpPr>
        <p:spPr>
          <a:xfrm>
            <a:off x="562123" y="6374336"/>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72614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824" y="304188"/>
            <a:ext cx="7275810" cy="1499616"/>
          </a:xfrm>
        </p:spPr>
        <p:txBody>
          <a:bodyPr/>
          <a:lstStyle/>
          <a:p>
            <a:r>
              <a:rPr lang="fr-FR" dirty="0"/>
              <a:t>Mais il est toujours impossible de savoir qui a raison</a:t>
            </a:r>
          </a:p>
        </p:txBody>
      </p:sp>
      <p:sp>
        <p:nvSpPr>
          <p:cNvPr id="3" name="Espace réservé du contenu 2"/>
          <p:cNvSpPr>
            <a:spLocks noGrp="1"/>
          </p:cNvSpPr>
          <p:nvPr>
            <p:ph idx="1"/>
          </p:nvPr>
        </p:nvSpPr>
        <p:spPr>
          <a:xfrm>
            <a:off x="696234" y="2091865"/>
            <a:ext cx="5264130" cy="1384431"/>
          </a:xfrm>
          <a:ln>
            <a:solidFill>
              <a:schemeClr val="accent1"/>
            </a:solidFill>
          </a:ln>
        </p:spPr>
        <p:txBody>
          <a:bodyPr>
            <a:normAutofit/>
          </a:bodyPr>
          <a:lstStyle/>
          <a:p>
            <a:r>
              <a:rPr lang="fr-FR" dirty="0"/>
              <a:t>La science a donné quelques réponses, notamment sur l’origine de l’espèce humaine.</a:t>
            </a:r>
          </a:p>
          <a:p>
            <a:r>
              <a:rPr lang="fr-FR" dirty="0"/>
              <a:t>Mais elle ne sait pas dire si un dieu existe.</a:t>
            </a:r>
          </a:p>
        </p:txBody>
      </p:sp>
      <p:pic>
        <p:nvPicPr>
          <p:cNvPr id="4" name="il_fi" descr="http://diaconos.unblog.fr/files/2008/12/2051103.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1092" y="304188"/>
            <a:ext cx="2690190" cy="2236107"/>
          </a:xfrm>
          <a:prstGeom prst="rect">
            <a:avLst/>
          </a:prstGeom>
          <a:noFill/>
          <a:ln>
            <a:noFill/>
          </a:ln>
        </p:spPr>
      </p:pic>
      <p:pic>
        <p:nvPicPr>
          <p:cNvPr id="5" name="il_fi" descr="http://collegebleriot.free.fr/tant%20de%20comptes/La%20rotation%20de%20la%20Terre_fichiers/image003.gif"/>
          <p:cNvPicPr/>
          <p:nvPr/>
        </p:nvPicPr>
        <p:blipFill>
          <a:blip r:embed="rId3">
            <a:extLst>
              <a:ext uri="{28A0092B-C50C-407E-A947-70E740481C1C}">
                <a14:useLocalDpi xmlns:a14="http://schemas.microsoft.com/office/drawing/2010/main" val="0"/>
              </a:ext>
            </a:extLst>
          </a:blip>
          <a:srcRect/>
          <a:stretch>
            <a:fillRect/>
          </a:stretch>
        </p:blipFill>
        <p:spPr bwMode="auto">
          <a:xfrm>
            <a:off x="6062681" y="3798070"/>
            <a:ext cx="3208330" cy="2462472"/>
          </a:xfrm>
          <a:prstGeom prst="rect">
            <a:avLst/>
          </a:prstGeom>
          <a:noFill/>
          <a:ln>
            <a:noFill/>
          </a:ln>
        </p:spPr>
      </p:pic>
      <p:pic>
        <p:nvPicPr>
          <p:cNvPr id="6" name="Image 5" descr="Résultat de recherche d'images pour &quot;la terre qui tourne autour du soleil&quot;"/>
          <p:cNvPicPr/>
          <p:nvPr/>
        </p:nvPicPr>
        <p:blipFill>
          <a:blip r:embed="rId4">
            <a:extLst>
              <a:ext uri="{28A0092B-C50C-407E-A947-70E740481C1C}">
                <a14:useLocalDpi xmlns:a14="http://schemas.microsoft.com/office/drawing/2010/main" val="0"/>
              </a:ext>
            </a:extLst>
          </a:blip>
          <a:srcRect/>
          <a:stretch>
            <a:fillRect/>
          </a:stretch>
        </p:blipFill>
        <p:spPr bwMode="auto">
          <a:xfrm>
            <a:off x="6955769" y="1352608"/>
            <a:ext cx="1652205" cy="2178557"/>
          </a:xfrm>
          <a:prstGeom prst="rect">
            <a:avLst/>
          </a:prstGeom>
          <a:noFill/>
          <a:ln>
            <a:noFill/>
          </a:ln>
        </p:spPr>
      </p:pic>
      <p:pic>
        <p:nvPicPr>
          <p:cNvPr id="7" name="il_fi" descr="https://bibliothequedecombat.files.wordpress.com/2013/07/1720.jpg"/>
          <p:cNvPicPr/>
          <p:nvPr/>
        </p:nvPicPr>
        <p:blipFill>
          <a:blip r:embed="rId5">
            <a:extLst>
              <a:ext uri="{28A0092B-C50C-407E-A947-70E740481C1C}">
                <a14:useLocalDpi xmlns:a14="http://schemas.microsoft.com/office/drawing/2010/main" val="0"/>
              </a:ext>
            </a:extLst>
          </a:blip>
          <a:srcRect/>
          <a:stretch>
            <a:fillRect/>
          </a:stretch>
        </p:blipFill>
        <p:spPr bwMode="auto">
          <a:xfrm>
            <a:off x="9666387" y="4121973"/>
            <a:ext cx="2211155" cy="1362322"/>
          </a:xfrm>
          <a:prstGeom prst="rect">
            <a:avLst/>
          </a:prstGeom>
          <a:noFill/>
          <a:ln>
            <a:noFill/>
          </a:ln>
        </p:spPr>
      </p:pic>
      <p:sp>
        <p:nvSpPr>
          <p:cNvPr id="9" name="ZoneTexte 8"/>
          <p:cNvSpPr txBox="1"/>
          <p:nvPr/>
        </p:nvSpPr>
        <p:spPr>
          <a:xfrm>
            <a:off x="9786009" y="336945"/>
            <a:ext cx="492369" cy="1015663"/>
          </a:xfrm>
          <a:prstGeom prst="rect">
            <a:avLst/>
          </a:prstGeom>
          <a:noFill/>
        </p:spPr>
        <p:txBody>
          <a:bodyPr wrap="square" rtlCol="0">
            <a:spAutoFit/>
          </a:bodyPr>
          <a:lstStyle/>
          <a:p>
            <a:r>
              <a:rPr lang="fr-FR" sz="6000" dirty="0">
                <a:latin typeface="Arial Black" panose="020B0A04020102020204" pitchFamily="34" charset="0"/>
              </a:rPr>
              <a:t>?</a:t>
            </a:r>
          </a:p>
        </p:txBody>
      </p:sp>
      <p:sp>
        <p:nvSpPr>
          <p:cNvPr id="10" name="ZoneTexte 9"/>
          <p:cNvSpPr txBox="1"/>
          <p:nvPr/>
        </p:nvSpPr>
        <p:spPr>
          <a:xfrm>
            <a:off x="11224494" y="703384"/>
            <a:ext cx="492369" cy="1015663"/>
          </a:xfrm>
          <a:prstGeom prst="rect">
            <a:avLst/>
          </a:prstGeom>
          <a:noFill/>
        </p:spPr>
        <p:txBody>
          <a:bodyPr wrap="square" rtlCol="0">
            <a:spAutoFit/>
          </a:bodyPr>
          <a:lstStyle/>
          <a:p>
            <a:r>
              <a:rPr lang="fr-FR" sz="6000" dirty="0">
                <a:latin typeface="Arial Black" panose="020B0A04020102020204" pitchFamily="34" charset="0"/>
              </a:rPr>
              <a:t>?</a:t>
            </a:r>
          </a:p>
        </p:txBody>
      </p:sp>
      <p:sp>
        <p:nvSpPr>
          <p:cNvPr id="11" name="ZoneTexte 10"/>
          <p:cNvSpPr txBox="1"/>
          <p:nvPr/>
        </p:nvSpPr>
        <p:spPr>
          <a:xfrm>
            <a:off x="10255191" y="1705113"/>
            <a:ext cx="492369" cy="1015663"/>
          </a:xfrm>
          <a:prstGeom prst="rect">
            <a:avLst/>
          </a:prstGeom>
          <a:noFill/>
        </p:spPr>
        <p:txBody>
          <a:bodyPr wrap="square" rtlCol="0">
            <a:spAutoFit/>
          </a:bodyPr>
          <a:lstStyle/>
          <a:p>
            <a:r>
              <a:rPr lang="fr-FR" sz="6000" dirty="0">
                <a:latin typeface="Arial Black" panose="020B0A04020102020204" pitchFamily="34" charset="0"/>
              </a:rPr>
              <a:t>?</a:t>
            </a:r>
          </a:p>
        </p:txBody>
      </p:sp>
      <p:pic>
        <p:nvPicPr>
          <p:cNvPr id="15" name="Image 14">
            <a:extLst>
              <a:ext uri="{FF2B5EF4-FFF2-40B4-BE49-F238E27FC236}">
                <a16:creationId xmlns:a16="http://schemas.microsoft.com/office/drawing/2014/main" id="{2F8921DD-53D9-A046-BAAD-D98FEABEA8BE}"/>
              </a:ext>
            </a:extLst>
          </p:cNvPr>
          <p:cNvPicPr>
            <a:picLocks noChangeAspect="1"/>
          </p:cNvPicPr>
          <p:nvPr/>
        </p:nvPicPr>
        <p:blipFill>
          <a:blip r:embed="rId6"/>
          <a:stretch>
            <a:fillRect/>
          </a:stretch>
        </p:blipFill>
        <p:spPr>
          <a:xfrm>
            <a:off x="149993" y="3764357"/>
            <a:ext cx="5715000" cy="2552700"/>
          </a:xfrm>
          <a:prstGeom prst="rect">
            <a:avLst/>
          </a:prstGeom>
        </p:spPr>
      </p:pic>
      <p:sp>
        <p:nvSpPr>
          <p:cNvPr id="8" name="Espace réservé du pied de page 7">
            <a:extLst>
              <a:ext uri="{FF2B5EF4-FFF2-40B4-BE49-F238E27FC236}">
                <a16:creationId xmlns:a16="http://schemas.microsoft.com/office/drawing/2014/main" id="{0A70D844-F928-8245-84E1-A1FE31848D38}"/>
              </a:ext>
            </a:extLst>
          </p:cNvPr>
          <p:cNvSpPr>
            <a:spLocks noGrp="1"/>
          </p:cNvSpPr>
          <p:nvPr>
            <p:ph type="ftr" sz="quarter" idx="11"/>
          </p:nvPr>
        </p:nvSpPr>
        <p:spPr>
          <a:xfrm>
            <a:off x="496614" y="6442393"/>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83841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81557"/>
            <a:ext cx="10014542" cy="1499616"/>
          </a:xfrm>
        </p:spPr>
        <p:txBody>
          <a:bodyPr>
            <a:normAutofit fontScale="90000"/>
          </a:bodyPr>
          <a:lstStyle/>
          <a:p>
            <a:r>
              <a:rPr lang="fr-FR" sz="3600" dirty="0"/>
              <a:t>l’histoire nous a montré que Quand une religion commande un pays, elle A du mal À </a:t>
            </a:r>
            <a:r>
              <a:rPr lang="fr-FR" sz="3600" dirty="0" err="1"/>
              <a:t>accepteR</a:t>
            </a:r>
            <a:r>
              <a:rPr lang="fr-FR" sz="3600" dirty="0"/>
              <a:t> les autres religions</a:t>
            </a:r>
          </a:p>
        </p:txBody>
      </p:sp>
      <p:pic>
        <p:nvPicPr>
          <p:cNvPr id="8194" name="Picture 2" descr="https://upload.wikimedia.org/wikipedia/commons/thumb/5/52/Francois_Dubois_001.jpg/1024px-Francois_Dubois_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637" y="2222816"/>
            <a:ext cx="4715034" cy="28317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06600" y="5328335"/>
            <a:ext cx="2298700" cy="1200329"/>
          </a:xfrm>
          <a:prstGeom prst="rect">
            <a:avLst/>
          </a:prstGeom>
        </p:spPr>
        <p:txBody>
          <a:bodyPr wrap="square">
            <a:spAutoFit/>
          </a:bodyPr>
          <a:lstStyle/>
          <a:p>
            <a:r>
              <a:rPr lang="fr-FR" dirty="0"/>
              <a:t>Le massacre de la Saint-Barthélemy (1572)</a:t>
            </a:r>
            <a:br>
              <a:rPr lang="fr-FR" dirty="0"/>
            </a:br>
            <a:r>
              <a:rPr lang="fr-FR" dirty="0"/>
              <a:t>par François DUBOIS  </a:t>
            </a:r>
          </a:p>
        </p:txBody>
      </p:sp>
      <p:pic>
        <p:nvPicPr>
          <p:cNvPr id="8196" name="Picture 4" descr="http://static.europe-israel.org/wp-content/uploads/2015/03/Chr%C3%A9tiens-d-Or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189161"/>
            <a:ext cx="4304495" cy="286543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086600" y="5613400"/>
            <a:ext cx="2717800" cy="646331"/>
          </a:xfrm>
          <a:prstGeom prst="rect">
            <a:avLst/>
          </a:prstGeom>
          <a:noFill/>
        </p:spPr>
        <p:txBody>
          <a:bodyPr wrap="square" rtlCol="0">
            <a:spAutoFit/>
          </a:bodyPr>
          <a:lstStyle/>
          <a:p>
            <a:r>
              <a:rPr lang="fr-FR" dirty="0"/>
              <a:t>La persécution des chrétiens d’Orient en 2015 </a:t>
            </a:r>
          </a:p>
        </p:txBody>
      </p:sp>
      <p:sp>
        <p:nvSpPr>
          <p:cNvPr id="3" name="Espace réservé du pied de page 2">
            <a:extLst>
              <a:ext uri="{FF2B5EF4-FFF2-40B4-BE49-F238E27FC236}">
                <a16:creationId xmlns:a16="http://schemas.microsoft.com/office/drawing/2014/main" id="{EB66D729-A63D-DB48-AB3F-10D513B16827}"/>
              </a:ext>
            </a:extLst>
          </p:cNvPr>
          <p:cNvSpPr>
            <a:spLocks noGrp="1"/>
          </p:cNvSpPr>
          <p:nvPr>
            <p:ph type="ftr" sz="quarter" idx="11"/>
          </p:nvPr>
        </p:nvSpPr>
        <p:spPr>
          <a:xfrm>
            <a:off x="236483" y="6424575"/>
            <a:ext cx="7827659" cy="377825"/>
          </a:xfrm>
        </p:spPr>
        <p:txBody>
          <a:bodyPr/>
          <a:lstStyle/>
          <a:p>
            <a:r>
              <a:rPr lang="fr-FR" dirty="0"/>
              <a:t>Mission Laïcité et valeurs de la République 37</a:t>
            </a:r>
          </a:p>
        </p:txBody>
      </p:sp>
    </p:spTree>
    <p:extLst>
      <p:ext uri="{BB962C8B-B14F-4D97-AF65-F5344CB8AC3E}">
        <p14:creationId xmlns:p14="http://schemas.microsoft.com/office/powerpoint/2010/main" val="1508845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{4EE34DE7-817F-4541-8054-8E5FEF467B2B}tf10001058</Template>
  <TotalTime>45</TotalTime>
  <Words>936</Words>
  <Application>Microsoft Office PowerPoint</Application>
  <PresentationFormat>Grand écran</PresentationFormat>
  <Paragraphs>80</Paragraphs>
  <Slides>16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Microsoft YaHei UI</vt:lpstr>
      <vt:lpstr>Arial</vt:lpstr>
      <vt:lpstr>Arial Black</vt:lpstr>
      <vt:lpstr>Calibri</vt:lpstr>
      <vt:lpstr>Calibri Light</vt:lpstr>
      <vt:lpstr>Tw Cen MT</vt:lpstr>
      <vt:lpstr>Wingdings</vt:lpstr>
      <vt:lpstr>Céleste</vt:lpstr>
      <vt:lpstr>La laïcité expliquée à nos élèves</vt:lpstr>
      <vt:lpstr>Les hommes sont curieux et veulent comprendre la vie</vt:lpstr>
      <vt:lpstr>Les hommes ont peur de la mort</vt:lpstr>
      <vt:lpstr>Alors ils trouvent des réponses…différentes selon les époques…</vt:lpstr>
      <vt:lpstr>Alors ils trouvent des réponses…différentes selon les lieux… </vt:lpstr>
      <vt:lpstr>Alors ils trouvent des réponses…différentes selon les époques et les lieux </vt:lpstr>
      <vt:lpstr>Alors ils trouvent des réponses… ou refuseNT d’en trouver</vt:lpstr>
      <vt:lpstr>Mais il est toujours impossible de savoir qui a raison</vt:lpstr>
      <vt:lpstr>l’histoire nous a montré que Quand une religion commande un pays, elle A du mal À accepteR les autres religions</vt:lpstr>
      <vt:lpstr>Tous ces gens, avec leurs réponses différentes,  vivent POURTANT ensemble maintenant</vt:lpstr>
      <vt:lpstr>Alors comment faire ? La solution laïque :  Séparer le gouvernement du pays et les religions </vt:lpstr>
      <vt:lpstr>La laïcité permet… </vt:lpstr>
      <vt:lpstr> à l’école,  on la comprend, on l’apprend et on l’applique</vt:lpstr>
      <vt:lpstr>POUR Résumer…</vt:lpstr>
      <vt:lpstr>L’école a le devoir d’enseigner la différence entre  les savoirs et les croyances et de former des citoyens libres et responsables</vt:lpstr>
      <vt:lpstr>l’école publique est l’école de la république laïque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WAECKEL-DUNOYER</dc:creator>
  <cp:lastModifiedBy>Nancy RADY</cp:lastModifiedBy>
  <cp:revision>9</cp:revision>
  <dcterms:created xsi:type="dcterms:W3CDTF">2020-10-21T12:39:32Z</dcterms:created>
  <dcterms:modified xsi:type="dcterms:W3CDTF">2020-11-23T14:36:11Z</dcterms:modified>
</cp:coreProperties>
</file>