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87" r:id="rId9"/>
    <p:sldId id="285" r:id="rId10"/>
    <p:sldId id="286" r:id="rId11"/>
    <p:sldId id="279" r:id="rId12"/>
    <p:sldId id="280" r:id="rId13"/>
    <p:sldId id="282" r:id="rId14"/>
    <p:sldId id="265" r:id="rId15"/>
    <p:sldId id="284" r:id="rId16"/>
    <p:sldId id="283" r:id="rId17"/>
    <p:sldId id="277" r:id="rId18"/>
    <p:sldId id="274" r:id="rId19"/>
    <p:sldId id="275" r:id="rId20"/>
    <p:sldId id="276" r:id="rId21"/>
    <p:sldId id="278" r:id="rId22"/>
    <p:sldId id="263" r:id="rId23"/>
    <p:sldId id="266" r:id="rId24"/>
    <p:sldId id="271" r:id="rId25"/>
    <p:sldId id="281" r:id="rId26"/>
    <p:sldId id="26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4" autoAdjust="0"/>
  </p:normalViewPr>
  <p:slideViewPr>
    <p:cSldViewPr>
      <p:cViewPr>
        <p:scale>
          <a:sx n="66" d="100"/>
          <a:sy n="66" d="100"/>
        </p:scale>
        <p:origin x="-209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44C87-0697-4C44-8837-3D00197F8908}" type="datetimeFigureOut">
              <a:rPr lang="fr-FR" smtClean="0"/>
              <a:t>29/02/2016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86DEF-71C7-944A-8719-16D42D1106AF}" type="slidenum">
              <a:rPr lang="fr-FR" smtClean="0"/>
              <a:t>‹N°›</a:t>
            </a:fld>
            <a:endParaRPr lang="fr-FR"/>
          </a:p>
        </p:txBody>
      </p:sp>
    </p:spTree>
    <p:extLst>
      <p:ext uri="{BB962C8B-B14F-4D97-AF65-F5344CB8AC3E}">
        <p14:creationId xmlns:p14="http://schemas.microsoft.com/office/powerpoint/2010/main" val="4007589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286DEF-71C7-944A-8719-16D42D1106AF}" type="slidenum">
              <a:rPr lang="fr-FR" smtClean="0"/>
              <a:t>6</a:t>
            </a:fld>
            <a:endParaRPr lang="fr-FR"/>
          </a:p>
        </p:txBody>
      </p:sp>
    </p:spTree>
    <p:extLst>
      <p:ext uri="{BB962C8B-B14F-4D97-AF65-F5344CB8AC3E}">
        <p14:creationId xmlns:p14="http://schemas.microsoft.com/office/powerpoint/2010/main" val="331598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286DEF-71C7-944A-8719-16D42D1106AF}" type="slidenum">
              <a:rPr lang="fr-FR" smtClean="0"/>
              <a:t>7</a:t>
            </a:fld>
            <a:endParaRPr lang="fr-FR"/>
          </a:p>
        </p:txBody>
      </p:sp>
    </p:spTree>
    <p:extLst>
      <p:ext uri="{BB962C8B-B14F-4D97-AF65-F5344CB8AC3E}">
        <p14:creationId xmlns:p14="http://schemas.microsoft.com/office/powerpoint/2010/main" val="121536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diapos 11, 12 et 13, prévoir éventuellement des photocopies?</a:t>
            </a:r>
            <a:endParaRPr lang="fr-FR" dirty="0"/>
          </a:p>
        </p:txBody>
      </p:sp>
      <p:sp>
        <p:nvSpPr>
          <p:cNvPr id="4" name="Espace réservé du numéro de diapositive 3"/>
          <p:cNvSpPr>
            <a:spLocks noGrp="1"/>
          </p:cNvSpPr>
          <p:nvPr>
            <p:ph type="sldNum" sz="quarter" idx="10"/>
          </p:nvPr>
        </p:nvSpPr>
        <p:spPr/>
        <p:txBody>
          <a:bodyPr/>
          <a:lstStyle/>
          <a:p>
            <a:fld id="{7D286DEF-71C7-944A-8719-16D42D1106AF}" type="slidenum">
              <a:rPr lang="fr-FR" smtClean="0"/>
              <a:t>11</a:t>
            </a:fld>
            <a:endParaRPr lang="fr-FR"/>
          </a:p>
        </p:txBody>
      </p:sp>
    </p:spTree>
    <p:extLst>
      <p:ext uri="{BB962C8B-B14F-4D97-AF65-F5344CB8AC3E}">
        <p14:creationId xmlns:p14="http://schemas.microsoft.com/office/powerpoint/2010/main" val="376301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faudra mentionner aussi ici ce</a:t>
            </a:r>
            <a:r>
              <a:rPr lang="fr-FR" baseline="0" dirty="0" smtClean="0"/>
              <a:t> qu’a fait Jean-Philippe et que nous mettrons sur </a:t>
            </a:r>
            <a:r>
              <a:rPr lang="fr-FR" baseline="0" smtClean="0"/>
              <a:t>le site. </a:t>
            </a:r>
            <a:endParaRPr lang="fr-FR"/>
          </a:p>
        </p:txBody>
      </p:sp>
      <p:sp>
        <p:nvSpPr>
          <p:cNvPr id="4" name="Espace réservé du numéro de diapositive 3"/>
          <p:cNvSpPr>
            <a:spLocks noGrp="1"/>
          </p:cNvSpPr>
          <p:nvPr>
            <p:ph type="sldNum" sz="quarter" idx="10"/>
          </p:nvPr>
        </p:nvSpPr>
        <p:spPr/>
        <p:txBody>
          <a:bodyPr/>
          <a:lstStyle/>
          <a:p>
            <a:fld id="{7D286DEF-71C7-944A-8719-16D42D1106AF}" type="slidenum">
              <a:rPr lang="fr-FR" smtClean="0"/>
              <a:t>26</a:t>
            </a:fld>
            <a:endParaRPr lang="fr-FR"/>
          </a:p>
        </p:txBody>
      </p:sp>
    </p:spTree>
    <p:extLst>
      <p:ext uri="{BB962C8B-B14F-4D97-AF65-F5344CB8AC3E}">
        <p14:creationId xmlns:p14="http://schemas.microsoft.com/office/powerpoint/2010/main" val="402868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9D388CB0-F18B-4350-B00E-B744D9B5143F}" type="datetimeFigureOut">
              <a:rPr lang="fr-FR" smtClean="0"/>
              <a:t>29/02/2016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3AB3D12-6CF0-4689-9D63-3BF06E707AE4}"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D388CB0-F18B-4350-B00E-B744D9B5143F}"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AB3D12-6CF0-4689-9D63-3BF06E707AE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D388CB0-F18B-4350-B00E-B744D9B5143F}"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AB3D12-6CF0-4689-9D63-3BF06E707AE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9D388CB0-F18B-4350-B00E-B744D9B5143F}" type="datetimeFigureOut">
              <a:rPr lang="fr-FR" smtClean="0"/>
              <a:t>29/02/2016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AB3D12-6CF0-4689-9D63-3BF06E707AE4}"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9D388CB0-F18B-4350-B00E-B744D9B5143F}" type="datetimeFigureOut">
              <a:rPr lang="fr-FR" smtClean="0"/>
              <a:t>29/02/2016</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53AB3D12-6CF0-4689-9D63-3BF06E707AE4}"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9D388CB0-F18B-4350-B00E-B744D9B5143F}" type="datetimeFigureOut">
              <a:rPr lang="fr-FR" smtClean="0"/>
              <a:t>29/02/2016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AB3D12-6CF0-4689-9D63-3BF06E707AE4}"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9D388CB0-F18B-4350-B00E-B744D9B5143F}" type="datetimeFigureOut">
              <a:rPr lang="fr-FR" smtClean="0"/>
              <a:t>29/02/2016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AB3D12-6CF0-4689-9D63-3BF06E707AE4}"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9D388CB0-F18B-4350-B00E-B744D9B5143F}" type="datetimeFigureOut">
              <a:rPr lang="fr-FR" smtClean="0"/>
              <a:t>29/02/2016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AB3D12-6CF0-4689-9D63-3BF06E707AE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388CB0-F18B-4350-B00E-B744D9B5143F}" type="datetimeFigureOut">
              <a:rPr lang="fr-FR" smtClean="0"/>
              <a:t>29/02/2016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AB3D12-6CF0-4689-9D63-3BF06E707AE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9D388CB0-F18B-4350-B00E-B744D9B5143F}" type="datetimeFigureOut">
              <a:rPr lang="fr-FR" smtClean="0"/>
              <a:t>29/02/2016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AB3D12-6CF0-4689-9D63-3BF06E707AE4}"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9D388CB0-F18B-4350-B00E-B744D9B5143F}" type="datetimeFigureOut">
              <a:rPr lang="fr-FR" smtClean="0"/>
              <a:t>29/02/2016</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53AB3D12-6CF0-4689-9D63-3BF06E707AE4}"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388CB0-F18B-4350-B00E-B744D9B5143F}" type="datetimeFigureOut">
              <a:rPr lang="fr-FR" smtClean="0"/>
              <a:t>29/02/2016</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AB3D12-6CF0-4689-9D63-3BF06E707AE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ominid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umanite-biodiversite.fr/article/la-revolution-neolithique-comment-sont-nes-l-agriculture-et-l-elevage" TargetMode="External"/><Relationship Id="rId4" Type="http://schemas.openxmlformats.org/officeDocument/2006/relationships/hyperlink" Target="http://www.inrap.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0cKNINEgEN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3886200"/>
            <a:ext cx="7776864" cy="1752600"/>
          </a:xfrm>
        </p:spPr>
        <p:txBody>
          <a:bodyPr>
            <a:normAutofit fontScale="92500"/>
          </a:bodyPr>
          <a:lstStyle/>
          <a:p>
            <a:r>
              <a:rPr lang="fr-FR" dirty="0" smtClean="0">
                <a:latin typeface="Arial" panose="020B0604020202020204" pitchFamily="34" charset="0"/>
                <a:cs typeface="Arial" panose="020B0604020202020204" pitchFamily="34" charset="0"/>
              </a:rPr>
              <a:t>Cycle 3</a:t>
            </a:r>
          </a:p>
          <a:p>
            <a:r>
              <a:rPr lang="fr-FR" dirty="0" smtClean="0">
                <a:latin typeface="Arial" panose="020B0604020202020204" pitchFamily="34" charset="0"/>
                <a:cs typeface="Arial" panose="020B0604020202020204" pitchFamily="34" charset="0"/>
              </a:rPr>
              <a:t>Classe de 6</a:t>
            </a:r>
            <a:r>
              <a:rPr lang="fr-FR" baseline="30000" dirty="0" smtClean="0">
                <a:latin typeface="Arial" panose="020B0604020202020204" pitchFamily="34" charset="0"/>
                <a:cs typeface="Arial" panose="020B0604020202020204" pitchFamily="34" charset="0"/>
              </a:rPr>
              <a:t>ème</a:t>
            </a:r>
            <a:endParaRPr lang="fr-FR" dirty="0" smtClean="0">
              <a:latin typeface="Arial" panose="020B0604020202020204" pitchFamily="34" charset="0"/>
              <a:cs typeface="Arial" panose="020B0604020202020204" pitchFamily="34" charset="0"/>
            </a:endParaRPr>
          </a:p>
          <a:p>
            <a:r>
              <a:rPr lang="fr-FR" sz="3000" dirty="0" smtClean="0">
                <a:latin typeface="Arial" panose="020B0604020202020204" pitchFamily="34" charset="0"/>
                <a:cs typeface="Arial" panose="020B0604020202020204" pitchFamily="34" charset="0"/>
              </a:rPr>
              <a:t>Sylvie Baillet – Mélanie Girault – Muriel Papillon</a:t>
            </a:r>
            <a:endParaRPr lang="fr-FR" sz="3000" dirty="0">
              <a:latin typeface="Arial" panose="020B0604020202020204" pitchFamily="34" charset="0"/>
              <a:cs typeface="Arial" panose="020B0604020202020204" pitchFamily="34" charset="0"/>
            </a:endParaRPr>
          </a:p>
        </p:txBody>
      </p:sp>
      <p:sp>
        <p:nvSpPr>
          <p:cNvPr id="2" name="Titre 1"/>
          <p:cNvSpPr>
            <a:spLocks noGrp="1"/>
          </p:cNvSpPr>
          <p:nvPr>
            <p:ph type="ctrTitle"/>
          </p:nvPr>
        </p:nvSpPr>
        <p:spPr/>
        <p:txBody>
          <a:bodyPr/>
          <a:lstStyle/>
          <a:p>
            <a:r>
              <a:rPr lang="fr-FR" dirty="0" smtClean="0"/>
              <a:t>La longue histoire de l’humanité et des migrations</a:t>
            </a:r>
            <a:endParaRPr lang="fr-FR" dirty="0"/>
          </a:p>
        </p:txBody>
      </p:sp>
    </p:spTree>
    <p:extLst>
      <p:ext uri="{BB962C8B-B14F-4D97-AF65-F5344CB8AC3E}">
        <p14:creationId xmlns:p14="http://schemas.microsoft.com/office/powerpoint/2010/main" val="3576866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63272" cy="1143000"/>
          </a:xfrm>
        </p:spPr>
        <p:txBody>
          <a:bodyPr>
            <a:normAutofit fontScale="90000"/>
          </a:bodyPr>
          <a:lstStyle/>
          <a:p>
            <a:r>
              <a:rPr lang="fr-FR" dirty="0" smtClean="0">
                <a:latin typeface="Arial" panose="020B0604020202020204" pitchFamily="34" charset="0"/>
                <a:cs typeface="Arial" panose="020B0604020202020204" pitchFamily="34" charset="0"/>
              </a:rPr>
              <a:t>Différenciation possible de la consigne selon le mode de restitution choisi: </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xfrm>
            <a:off x="539552" y="1268760"/>
            <a:ext cx="8147248" cy="4933528"/>
          </a:xfrm>
        </p:spPr>
        <p:txBody>
          <a:bodyPr>
            <a:noAutofit/>
          </a:bodyPr>
          <a:lstStyle/>
          <a:p>
            <a:r>
              <a:rPr lang="fr-FR" sz="1500" dirty="0" smtClean="0">
                <a:latin typeface="Arial" panose="020B0604020202020204" pitchFamily="34" charset="0"/>
                <a:cs typeface="Arial" panose="020B0604020202020204" pitchFamily="34" charset="0"/>
              </a:rPr>
              <a:t>Intelligence verbale, linguistique: en vous aidant des documents, raconter la rencontre entre deux tribus d’hommes préhistoriques ayant chacune un mode de vie </a:t>
            </a:r>
            <a:r>
              <a:rPr lang="fr-FR" sz="1500" dirty="0" smtClean="0">
                <a:latin typeface="Arial" panose="020B0604020202020204" pitchFamily="34" charset="0"/>
                <a:cs typeface="Arial" panose="020B0604020202020204" pitchFamily="34" charset="0"/>
              </a:rPr>
              <a:t>différent</a:t>
            </a:r>
          </a:p>
          <a:p>
            <a:endParaRPr lang="fr-FR" sz="15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Intelligence logique, mathématique: dans un tableau, classer les informations d’un texte et les images pour montrer les différences entre les 2 modes de vie des hommes au cours des deux grandes périodes de la préhistoire. </a:t>
            </a:r>
            <a:endParaRPr lang="fr-FR" sz="1500" dirty="0" smtClean="0">
              <a:latin typeface="Arial" panose="020B0604020202020204" pitchFamily="34" charset="0"/>
              <a:cs typeface="Arial" panose="020B0604020202020204" pitchFamily="34" charset="0"/>
            </a:endParaRPr>
          </a:p>
          <a:p>
            <a:endParaRPr lang="fr-FR" sz="15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Intelligence  visuelle: en vous aidant des documents,  réalisez deux dessins illustrant les deux modes de vie différents aux deux périodes de la préhistoire</a:t>
            </a:r>
            <a:r>
              <a:rPr lang="fr-FR" sz="1500" dirty="0" smtClean="0">
                <a:latin typeface="Arial" panose="020B0604020202020204" pitchFamily="34" charset="0"/>
                <a:cs typeface="Arial" panose="020B0604020202020204" pitchFamily="34" charset="0"/>
              </a:rPr>
              <a:t>.</a:t>
            </a:r>
          </a:p>
          <a:p>
            <a:endParaRPr lang="fr-FR" sz="15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Intelligence corporelle: en vous aidant des documents, inventez puis jouez une petite </a:t>
            </a:r>
            <a:r>
              <a:rPr lang="fr-FR" sz="1500" dirty="0" err="1" smtClean="0">
                <a:latin typeface="Arial" panose="020B0604020202020204" pitchFamily="34" charset="0"/>
                <a:cs typeface="Arial" panose="020B0604020202020204" pitchFamily="34" charset="0"/>
              </a:rPr>
              <a:t>saynette</a:t>
            </a:r>
            <a:r>
              <a:rPr lang="fr-FR" sz="1500" dirty="0" smtClean="0">
                <a:latin typeface="Arial" panose="020B0604020202020204" pitchFamily="34" charset="0"/>
                <a:cs typeface="Arial" panose="020B0604020202020204" pitchFamily="34" charset="0"/>
              </a:rPr>
              <a:t> mettant en scène un homme préhistorique expliquant à sa tribu comment ils peuvent changer leur façon de vivre. </a:t>
            </a:r>
            <a:endParaRPr lang="fr-FR" sz="1500" dirty="0" smtClean="0">
              <a:latin typeface="Arial" panose="020B0604020202020204" pitchFamily="34" charset="0"/>
              <a:cs typeface="Arial" panose="020B0604020202020204" pitchFamily="34" charset="0"/>
            </a:endParaRPr>
          </a:p>
          <a:p>
            <a:endParaRPr lang="fr-FR" sz="15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Intelligence naturaliste: sur un planisphère, localiser les images représentant les premiers animaux domestiqués et les premières plantes cultivées respectant la chronologie et en expliquant les changements qui sont la conséquence</a:t>
            </a:r>
            <a:r>
              <a:rPr lang="fr-FR" sz="1500" dirty="0" smtClean="0">
                <a:latin typeface="Arial" panose="020B0604020202020204" pitchFamily="34" charset="0"/>
                <a:cs typeface="Arial" panose="020B0604020202020204" pitchFamily="34" charset="0"/>
              </a:rPr>
              <a:t>.</a:t>
            </a:r>
          </a:p>
          <a:p>
            <a:pPr marL="0" indent="0">
              <a:buNone/>
            </a:pPr>
            <a:r>
              <a:rPr lang="fr-FR" sz="1500" dirty="0" smtClean="0">
                <a:latin typeface="Arial" panose="020B0604020202020204" pitchFamily="34" charset="0"/>
                <a:cs typeface="Arial" panose="020B0604020202020204" pitchFamily="34" charset="0"/>
              </a:rPr>
              <a:t> </a:t>
            </a:r>
            <a:endParaRPr lang="fr-FR" sz="15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Intelligence musicale: sur un air connu, inventez les paroles de la chanson d’un homme préhistorique racontant comment il vit en vous aidant des documents.</a:t>
            </a:r>
            <a:endParaRPr lang="fr-F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319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348464" cy="1012974"/>
          </a:xfrm>
        </p:spPr>
        <p:txBody>
          <a:bodyPr>
            <a:normAutofit/>
          </a:bodyPr>
          <a:lstStyle/>
          <a:p>
            <a:r>
              <a:rPr lang="fr-FR" sz="2400" dirty="0" smtClean="0">
                <a:latin typeface="Arial" panose="020B0604020202020204" pitchFamily="34" charset="0"/>
                <a:cs typeface="Arial" panose="020B0604020202020204" pitchFamily="34" charset="0"/>
              </a:rPr>
              <a:t>Proposition de texte pour les bons lecteurs. (à partir du site hominidés.com – page néolithique)</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xfrm>
            <a:off x="539552" y="1268760"/>
            <a:ext cx="8060432" cy="4572000"/>
          </a:xfrm>
        </p:spPr>
        <p:txBody>
          <a:bodyPr>
            <a:normAutofit fontScale="25000" lnSpcReduction="20000"/>
          </a:bodyPr>
          <a:lstStyle/>
          <a:p>
            <a:pPr marL="0" indent="0">
              <a:lnSpc>
                <a:spcPct val="115000"/>
              </a:lnSpc>
              <a:spcAft>
                <a:spcPts val="1000"/>
              </a:spcAft>
              <a:buNone/>
            </a:pPr>
            <a:r>
              <a:rPr lang="fr-FR" dirty="0">
                <a:latin typeface="Comic Sans MS"/>
                <a:ea typeface="Times New Roman"/>
                <a:cs typeface="Arial"/>
              </a:rPr>
              <a:t>«</a:t>
            </a:r>
            <a:r>
              <a:rPr lang="fr-FR" sz="4200" dirty="0">
                <a:latin typeface="Comic Sans MS"/>
                <a:ea typeface="Times New Roman"/>
                <a:cs typeface="Arial"/>
              </a:rPr>
              <a:t> Jusqu'à la fin du Paléolithique, les hominidés s'alimentent en pratiquant la chasse, la </a:t>
            </a:r>
            <a:r>
              <a:rPr lang="fr-FR" sz="4200" dirty="0" smtClean="0">
                <a:latin typeface="Comic Sans MS"/>
                <a:ea typeface="Times New Roman"/>
                <a:cs typeface="Arial"/>
              </a:rPr>
              <a:t>pêche</a:t>
            </a:r>
            <a:r>
              <a:rPr lang="fr-FR" sz="4200" dirty="0">
                <a:latin typeface="Comic Sans MS"/>
                <a:ea typeface="Times New Roman"/>
                <a:cs typeface="Arial"/>
              </a:rPr>
              <a:t> ou le </a:t>
            </a:r>
            <a:r>
              <a:rPr lang="fr-FR" sz="4200" dirty="0" err="1">
                <a:latin typeface="Comic Sans MS"/>
                <a:ea typeface="Times New Roman"/>
                <a:cs typeface="Arial"/>
              </a:rPr>
              <a:t>charognage</a:t>
            </a:r>
            <a:r>
              <a:rPr lang="fr-FR" sz="4200" dirty="0">
                <a:latin typeface="Comic Sans MS"/>
                <a:ea typeface="Times New Roman"/>
                <a:cs typeface="Arial"/>
              </a:rPr>
              <a:t>, et en cueillant des plantes ou des fruits. Ce sont des </a:t>
            </a:r>
            <a:r>
              <a:rPr lang="fr-FR" sz="4200" b="1" dirty="0">
                <a:latin typeface="Comic Sans MS"/>
                <a:ea typeface="Times New Roman"/>
                <a:cs typeface="Arial"/>
              </a:rPr>
              <a:t>cueilleurs-chasseurs</a:t>
            </a:r>
            <a:r>
              <a:rPr lang="fr-FR" sz="4200" dirty="0">
                <a:latin typeface="Comic Sans MS"/>
                <a:ea typeface="Times New Roman"/>
                <a:cs typeface="Arial"/>
              </a:rPr>
              <a:t> </a:t>
            </a:r>
            <a:r>
              <a:rPr lang="fr-FR" sz="4200" b="1" dirty="0">
                <a:latin typeface="Comic Sans MS"/>
                <a:ea typeface="Times New Roman"/>
                <a:cs typeface="Arial"/>
              </a:rPr>
              <a:t>nomades</a:t>
            </a:r>
            <a:r>
              <a:rPr lang="fr-FR" sz="4200" dirty="0">
                <a:latin typeface="Comic Sans MS"/>
                <a:ea typeface="Times New Roman"/>
                <a:cs typeface="Arial"/>
              </a:rPr>
              <a:t> qui suivent les mouvements de la faune chassée. Ils établissent des campements temporaires en fonction de leur zone de chasse et des saisons. </a:t>
            </a:r>
            <a:br>
              <a:rPr lang="fr-FR" sz="4200" dirty="0">
                <a:latin typeface="Comic Sans MS"/>
                <a:ea typeface="Times New Roman"/>
                <a:cs typeface="Arial"/>
              </a:rPr>
            </a:br>
            <a:r>
              <a:rPr lang="fr-FR" sz="4200" dirty="0">
                <a:latin typeface="Comic Sans MS"/>
                <a:ea typeface="Times New Roman"/>
                <a:cs typeface="Arial"/>
              </a:rPr>
              <a:t>En quelques milliers d'années l'homme va passer du statut de prédateur à celui de producteur. Il va tenter de dominer la nature et de la transformer pour mieux l'utiliser. (…)</a:t>
            </a:r>
            <a:endParaRPr lang="fr-FR" sz="4200" dirty="0">
              <a:ea typeface="Calibri"/>
              <a:cs typeface="Times New Roman"/>
            </a:endParaRPr>
          </a:p>
          <a:p>
            <a:pPr marL="0" indent="0">
              <a:lnSpc>
                <a:spcPct val="115000"/>
              </a:lnSpc>
              <a:spcAft>
                <a:spcPts val="0"/>
              </a:spcAft>
              <a:buNone/>
            </a:pPr>
            <a:r>
              <a:rPr lang="fr-FR" sz="4200" dirty="0">
                <a:latin typeface="Comic Sans MS"/>
                <a:ea typeface="Times New Roman"/>
                <a:cs typeface="Arial"/>
              </a:rPr>
              <a:t>C'est tout d'abord au Moyen-Orient que nous retrouvons les premières traces du Néolithique. La zone formée principalement par les actuels Israël, Cisjordanie et Liban est appelée le </a:t>
            </a:r>
            <a:r>
              <a:rPr lang="fr-FR" sz="4200" b="1" dirty="0">
                <a:latin typeface="Comic Sans MS"/>
                <a:ea typeface="Times New Roman"/>
                <a:cs typeface="Arial"/>
              </a:rPr>
              <a:t>croissant fertile. </a:t>
            </a:r>
            <a:endParaRPr lang="fr-FR" sz="4200" dirty="0">
              <a:ea typeface="Calibri"/>
              <a:cs typeface="Times New Roman"/>
            </a:endParaRPr>
          </a:p>
          <a:p>
            <a:pPr marL="0" indent="0">
              <a:lnSpc>
                <a:spcPct val="115000"/>
              </a:lnSpc>
              <a:spcAft>
                <a:spcPts val="0"/>
              </a:spcAft>
              <a:buNone/>
            </a:pPr>
            <a:r>
              <a:rPr lang="fr-FR" sz="4200" dirty="0">
                <a:latin typeface="Comic Sans MS"/>
                <a:ea typeface="Times New Roman"/>
                <a:cs typeface="Arial"/>
              </a:rPr>
              <a:t>Les premières traces de sédentarisation dans le croissant fertile sont principalement dues à la "richesse" de la région : </a:t>
            </a:r>
            <a:r>
              <a:rPr lang="fr-FR" sz="4200" dirty="0" smtClean="0">
                <a:latin typeface="Comic Sans MS"/>
                <a:ea typeface="Times New Roman"/>
                <a:cs typeface="Arial"/>
              </a:rPr>
              <a:t>- </a:t>
            </a:r>
            <a:r>
              <a:rPr lang="fr-FR" sz="4200" dirty="0">
                <a:latin typeface="Comic Sans MS"/>
                <a:ea typeface="Times New Roman"/>
                <a:cs typeface="Arial"/>
              </a:rPr>
              <a:t>un climat propice (réchauffement)</a:t>
            </a:r>
            <a:br>
              <a:rPr lang="fr-FR" sz="4200" dirty="0">
                <a:latin typeface="Comic Sans MS"/>
                <a:ea typeface="Times New Roman"/>
                <a:cs typeface="Arial"/>
              </a:rPr>
            </a:br>
            <a:r>
              <a:rPr lang="fr-FR" sz="4200" dirty="0">
                <a:latin typeface="Comic Sans MS"/>
                <a:ea typeface="Times New Roman"/>
                <a:cs typeface="Arial"/>
              </a:rPr>
              <a:t>- des céréales sauvages comme l'engrain, des légumineuses poussant à profusion (lentilles, pois...) </a:t>
            </a:r>
            <a:br>
              <a:rPr lang="fr-FR" sz="4200" dirty="0">
                <a:latin typeface="Comic Sans MS"/>
                <a:ea typeface="Times New Roman"/>
                <a:cs typeface="Arial"/>
              </a:rPr>
            </a:br>
            <a:r>
              <a:rPr lang="fr-FR" sz="4200" dirty="0">
                <a:latin typeface="Comic Sans MS"/>
                <a:ea typeface="Times New Roman"/>
                <a:cs typeface="Arial"/>
              </a:rPr>
              <a:t>- de nombreux ongulés (chèvres, mouton...) faciles à chasser. </a:t>
            </a:r>
            <a:br>
              <a:rPr lang="fr-FR" sz="4200" dirty="0">
                <a:latin typeface="Comic Sans MS"/>
                <a:ea typeface="Times New Roman"/>
                <a:cs typeface="Arial"/>
              </a:rPr>
            </a:br>
            <a:r>
              <a:rPr lang="fr-FR" sz="4200" dirty="0">
                <a:latin typeface="Comic Sans MS"/>
                <a:ea typeface="Times New Roman"/>
                <a:cs typeface="Arial"/>
              </a:rPr>
              <a:t>Les hominidés ne sont plus obligés de se déplacer car ils trouvent suffisamment de nourriture à proximité de leurs campements. </a:t>
            </a:r>
            <a:endParaRPr lang="fr-FR" sz="4200" dirty="0">
              <a:ea typeface="Calibri"/>
              <a:cs typeface="Times New Roman"/>
            </a:endParaRPr>
          </a:p>
          <a:p>
            <a:pPr marL="0" indent="0">
              <a:lnSpc>
                <a:spcPct val="115000"/>
              </a:lnSpc>
              <a:spcAft>
                <a:spcPts val="1000"/>
              </a:spcAft>
              <a:buNone/>
            </a:pPr>
            <a:r>
              <a:rPr lang="fr-FR" sz="4200" dirty="0">
                <a:latin typeface="Comic Sans MS"/>
                <a:ea typeface="Times New Roman"/>
                <a:cs typeface="Arial"/>
              </a:rPr>
              <a:t>Dans le Moyen-Orient, la sédentarisation a donc précédé l'agriculture et l'élevage, alors qu'en Europe, ces évolutions ont été simultanées. </a:t>
            </a:r>
            <a:br>
              <a:rPr lang="fr-FR" sz="4200" dirty="0">
                <a:latin typeface="Comic Sans MS"/>
                <a:ea typeface="Times New Roman"/>
                <a:cs typeface="Arial"/>
              </a:rPr>
            </a:br>
            <a:r>
              <a:rPr lang="fr-FR" sz="4200" dirty="0">
                <a:latin typeface="Comic Sans MS"/>
                <a:ea typeface="Times New Roman"/>
                <a:cs typeface="Arial"/>
              </a:rPr>
              <a:t>On trouve les premières traces de village à </a:t>
            </a:r>
            <a:r>
              <a:rPr lang="fr-FR" sz="4200" dirty="0" err="1">
                <a:latin typeface="Comic Sans MS"/>
                <a:ea typeface="Times New Roman"/>
                <a:cs typeface="Arial"/>
              </a:rPr>
              <a:t>Aïn</a:t>
            </a:r>
            <a:r>
              <a:rPr lang="fr-FR" sz="4200" dirty="0">
                <a:latin typeface="Comic Sans MS"/>
                <a:ea typeface="Times New Roman"/>
                <a:cs typeface="Arial"/>
              </a:rPr>
              <a:t> </a:t>
            </a:r>
            <a:r>
              <a:rPr lang="fr-FR" sz="4200" dirty="0" err="1">
                <a:latin typeface="Comic Sans MS"/>
                <a:ea typeface="Times New Roman"/>
                <a:cs typeface="Arial"/>
              </a:rPr>
              <a:t>Mallaha</a:t>
            </a:r>
            <a:r>
              <a:rPr lang="fr-FR" sz="4200" dirty="0">
                <a:latin typeface="Comic Sans MS"/>
                <a:ea typeface="Times New Roman"/>
                <a:cs typeface="Arial"/>
              </a:rPr>
              <a:t> ou </a:t>
            </a:r>
            <a:r>
              <a:rPr lang="fr-FR" sz="4200" dirty="0" err="1">
                <a:latin typeface="Comic Sans MS"/>
                <a:ea typeface="Times New Roman"/>
                <a:cs typeface="Arial"/>
              </a:rPr>
              <a:t>Eynane</a:t>
            </a:r>
            <a:r>
              <a:rPr lang="fr-FR" sz="4200" dirty="0">
                <a:latin typeface="Comic Sans MS"/>
                <a:ea typeface="Times New Roman"/>
                <a:cs typeface="Arial"/>
              </a:rPr>
              <a:t> (Israël). La vingtaine de "maisons" est datée de 12 000 ans et ses habitants, les Natoufiens, ne pratiquent pas encore l'agriculture. Ils vivent de chasse, de pêche et de cueillette. </a:t>
            </a:r>
            <a:endParaRPr lang="fr-FR" sz="4200" dirty="0">
              <a:ea typeface="Calibri"/>
              <a:cs typeface="Times New Roman"/>
            </a:endParaRPr>
          </a:p>
          <a:p>
            <a:pPr marL="0" indent="0">
              <a:lnSpc>
                <a:spcPct val="115000"/>
              </a:lnSpc>
              <a:spcAft>
                <a:spcPts val="0"/>
              </a:spcAft>
              <a:buNone/>
            </a:pPr>
            <a:r>
              <a:rPr lang="fr-FR" sz="4200" dirty="0">
                <a:latin typeface="Comic Sans MS"/>
                <a:ea typeface="Times New Roman"/>
                <a:cs typeface="Arial"/>
              </a:rPr>
              <a:t>En cherchant sa nourriture, l'homme préhistorique découvre progressivement le processus de germination des céréales. On </a:t>
            </a:r>
            <a:r>
              <a:rPr lang="fr-FR" sz="4200" dirty="0" smtClean="0">
                <a:latin typeface="Comic Sans MS"/>
                <a:ea typeface="Times New Roman"/>
                <a:cs typeface="Arial"/>
              </a:rPr>
              <a:t>peut penser </a:t>
            </a:r>
            <a:r>
              <a:rPr lang="fr-FR" sz="4200" dirty="0">
                <a:latin typeface="Comic Sans MS"/>
                <a:ea typeface="Times New Roman"/>
                <a:cs typeface="Arial"/>
              </a:rPr>
              <a:t>qu'il cherche à consommer les épis les plus gros et qui tiennent le plus sur les tiges, s'évitant par là-même un travail supplémentaire de ramassage. </a:t>
            </a:r>
            <a:br>
              <a:rPr lang="fr-FR" sz="4200" dirty="0">
                <a:latin typeface="Comic Sans MS"/>
                <a:ea typeface="Times New Roman"/>
                <a:cs typeface="Arial"/>
              </a:rPr>
            </a:br>
            <a:r>
              <a:rPr lang="fr-FR" sz="4200" dirty="0">
                <a:latin typeface="Comic Sans MS"/>
                <a:ea typeface="Times New Roman"/>
                <a:cs typeface="Arial"/>
              </a:rPr>
              <a:t>Du ramassage organisé il commence à protéger les plans puis à semer intentionnellement les épis qu'il a sélectionnés... (…) Les débuts de l'agriculture volontaire sont eux estimés à - 10 500 ans dans le croissant fertile</a:t>
            </a:r>
            <a:endParaRPr lang="fr-FR" sz="4200" dirty="0">
              <a:ea typeface="Calibri"/>
              <a:cs typeface="Times New Roman"/>
            </a:endParaRPr>
          </a:p>
          <a:p>
            <a:pPr marL="0" indent="0">
              <a:buNone/>
            </a:pPr>
            <a:r>
              <a:rPr lang="fr-FR" sz="4200" dirty="0">
                <a:latin typeface="Comic Sans MS"/>
                <a:ea typeface="Times New Roman"/>
                <a:cs typeface="Arial"/>
              </a:rPr>
              <a:t>L'homme préhistorique chassait toutes sortes de proies avant de remarquer que certaines espèces se laissaient plus facilement approcher que d'autres. Cette "proximité" avec certains animaux a dû donner envie aux hommes de favoriser cette cohabitation. Il est plus facile d'attraper une chèvre ou un porc vivant à proximité de la hutte, qu'un animal sauvage qui décampe quand on s'approche à moins de 30 mètres.</a:t>
            </a:r>
            <a:br>
              <a:rPr lang="fr-FR" sz="4200" dirty="0">
                <a:latin typeface="Comic Sans MS"/>
                <a:ea typeface="Times New Roman"/>
                <a:cs typeface="Arial"/>
              </a:rPr>
            </a:br>
            <a:r>
              <a:rPr lang="fr-FR" sz="4200" dirty="0">
                <a:latin typeface="Comic Sans MS"/>
                <a:ea typeface="Times New Roman"/>
                <a:cs typeface="Arial"/>
              </a:rPr>
              <a:t>La domestication a toutefois dû se réaliser lentement, l'espèce humaine comme la faune devant trouver chacune des avantages à ce voisinage. </a:t>
            </a:r>
            <a:br>
              <a:rPr lang="fr-FR" sz="4200" dirty="0">
                <a:latin typeface="Comic Sans MS"/>
                <a:ea typeface="Times New Roman"/>
                <a:cs typeface="Arial"/>
              </a:rPr>
            </a:br>
            <a:r>
              <a:rPr lang="fr-FR" sz="4200" dirty="0">
                <a:latin typeface="Comic Sans MS"/>
                <a:ea typeface="Times New Roman"/>
                <a:cs typeface="Arial"/>
              </a:rPr>
              <a:t>Pour Jean-Denis Vigne, "</a:t>
            </a:r>
            <a:r>
              <a:rPr lang="fr-FR" sz="4200" i="1" dirty="0">
                <a:latin typeface="Comic Sans MS"/>
                <a:ea typeface="Times New Roman"/>
                <a:cs typeface="Arial"/>
              </a:rPr>
              <a:t>les premières espèces domestiquées furent la chèvre, le mouton, le porc et le </a:t>
            </a:r>
            <a:r>
              <a:rPr lang="fr-FR" sz="4200" i="1" dirty="0" err="1">
                <a:latin typeface="Comic Sans MS"/>
                <a:ea typeface="Times New Roman"/>
                <a:cs typeface="Arial"/>
              </a:rPr>
              <a:t>boeuf</a:t>
            </a:r>
            <a:r>
              <a:rPr lang="fr-FR" sz="4200" i="1" dirty="0">
                <a:latin typeface="Comic Sans MS"/>
                <a:ea typeface="Times New Roman"/>
                <a:cs typeface="Arial"/>
              </a:rPr>
              <a:t>... elles l'ont toutes été à peu près en même temps, vers 8 500 avant J.-C., au Proche-Orient.</a:t>
            </a:r>
            <a:r>
              <a:rPr lang="fr-FR" sz="4200" dirty="0">
                <a:latin typeface="Comic Sans MS"/>
                <a:ea typeface="Times New Roman"/>
                <a:cs typeface="Arial"/>
              </a:rPr>
              <a:t>" </a:t>
            </a:r>
            <a:endParaRPr lang="fr-FR" sz="4200" dirty="0"/>
          </a:p>
        </p:txBody>
      </p:sp>
    </p:spTree>
    <p:extLst>
      <p:ext uri="{BB962C8B-B14F-4D97-AF65-F5344CB8AC3E}">
        <p14:creationId xmlns:p14="http://schemas.microsoft.com/office/powerpoint/2010/main" val="158263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anose="020B0604020202020204" pitchFamily="34" charset="0"/>
                <a:cs typeface="Arial" panose="020B0604020202020204" pitchFamily="34" charset="0"/>
              </a:rPr>
              <a:t>Proposition de texte pour les moins bons lecteurs</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xfrm>
            <a:off x="755576" y="1556792"/>
            <a:ext cx="8229600" cy="4525963"/>
          </a:xfrm>
        </p:spPr>
        <p:txBody>
          <a:bodyPr>
            <a:noAutofit/>
          </a:bodyPr>
          <a:lstStyle/>
          <a:p>
            <a:pPr marL="0" indent="0">
              <a:lnSpc>
                <a:spcPct val="115000"/>
              </a:lnSpc>
              <a:spcAft>
                <a:spcPts val="1000"/>
              </a:spcAft>
              <a:buNone/>
            </a:pPr>
            <a:r>
              <a:rPr lang="fr-FR" sz="1200" dirty="0">
                <a:latin typeface="Comic Sans MS"/>
                <a:ea typeface="Times New Roman"/>
                <a:cs typeface="Arial"/>
              </a:rPr>
              <a:t>« Jusqu'à la fin du </a:t>
            </a:r>
            <a:r>
              <a:rPr lang="fr-FR" sz="1200" b="1" dirty="0">
                <a:latin typeface="Comic Sans MS"/>
                <a:ea typeface="Times New Roman"/>
                <a:cs typeface="Arial"/>
              </a:rPr>
              <a:t>Paléolithique</a:t>
            </a:r>
            <a:r>
              <a:rPr lang="fr-FR" sz="1200" dirty="0">
                <a:latin typeface="Comic Sans MS"/>
                <a:ea typeface="Times New Roman"/>
                <a:cs typeface="Arial"/>
              </a:rPr>
              <a:t>, les hominidés s'alimentent en pratiquant la chasse, la </a:t>
            </a:r>
            <a:r>
              <a:rPr lang="fr-FR" sz="1200" dirty="0" smtClean="0">
                <a:latin typeface="Comic Sans MS"/>
                <a:ea typeface="Times New Roman"/>
                <a:cs typeface="Arial"/>
              </a:rPr>
              <a:t>pêche</a:t>
            </a:r>
            <a:r>
              <a:rPr lang="fr-FR" sz="1200" dirty="0" smtClean="0">
                <a:solidFill>
                  <a:srgbClr val="0000FF"/>
                </a:solidFill>
                <a:latin typeface="Comic Sans MS"/>
                <a:ea typeface="Times New Roman"/>
                <a:cs typeface="Arial"/>
              </a:rPr>
              <a:t> </a:t>
            </a:r>
            <a:r>
              <a:rPr lang="fr-FR" sz="1200" dirty="0" smtClean="0">
                <a:latin typeface="Comic Sans MS"/>
                <a:ea typeface="Times New Roman"/>
                <a:cs typeface="Arial"/>
              </a:rPr>
              <a:t>et </a:t>
            </a:r>
            <a:r>
              <a:rPr lang="fr-FR" sz="1200" dirty="0">
                <a:latin typeface="Comic Sans MS"/>
                <a:ea typeface="Times New Roman"/>
                <a:cs typeface="Arial"/>
              </a:rPr>
              <a:t>en cueillant des plantes ou des fruits. Ce sont des </a:t>
            </a:r>
            <a:r>
              <a:rPr lang="fr-FR" sz="1200" b="1" dirty="0">
                <a:latin typeface="Comic Sans MS"/>
                <a:ea typeface="Times New Roman"/>
                <a:cs typeface="Arial"/>
              </a:rPr>
              <a:t>cueilleurs-chasseurs</a:t>
            </a:r>
            <a:r>
              <a:rPr lang="fr-FR" sz="1200" dirty="0">
                <a:latin typeface="Comic Sans MS"/>
                <a:ea typeface="Times New Roman"/>
                <a:cs typeface="Arial"/>
              </a:rPr>
              <a:t> </a:t>
            </a:r>
            <a:r>
              <a:rPr lang="fr-FR" sz="1200" b="1" dirty="0">
                <a:latin typeface="Comic Sans MS"/>
                <a:ea typeface="Times New Roman"/>
                <a:cs typeface="Arial"/>
              </a:rPr>
              <a:t>nomades</a:t>
            </a:r>
            <a:r>
              <a:rPr lang="fr-FR" sz="1200" dirty="0">
                <a:latin typeface="Comic Sans MS"/>
                <a:ea typeface="Times New Roman"/>
                <a:cs typeface="Arial"/>
              </a:rPr>
              <a:t> qui suivent les mouvements de la faune chassée. Ils établissent des campements temporaires en fonction de leur zone de chasse et des saisons. </a:t>
            </a:r>
            <a:br>
              <a:rPr lang="fr-FR" sz="1200" dirty="0">
                <a:latin typeface="Comic Sans MS"/>
                <a:ea typeface="Times New Roman"/>
                <a:cs typeface="Arial"/>
              </a:rPr>
            </a:br>
            <a:r>
              <a:rPr lang="fr-FR" sz="1200" dirty="0">
                <a:latin typeface="Comic Sans MS"/>
                <a:ea typeface="Times New Roman"/>
                <a:cs typeface="Arial"/>
              </a:rPr>
              <a:t>En quelques milliers d'années l'homme va passer du statut de prédateur à celui de producteur. Il va tenter de dominer la nature et de la transformer pour mieux l'utiliser. </a:t>
            </a:r>
            <a:r>
              <a:rPr lang="fr-FR" sz="1200" dirty="0" smtClean="0">
                <a:latin typeface="Comic Sans MS"/>
                <a:ea typeface="Times New Roman"/>
                <a:cs typeface="Arial"/>
              </a:rPr>
              <a:t>(…)</a:t>
            </a:r>
          </a:p>
          <a:p>
            <a:pPr marL="0" indent="0">
              <a:lnSpc>
                <a:spcPct val="115000"/>
              </a:lnSpc>
              <a:spcAft>
                <a:spcPts val="1000"/>
              </a:spcAft>
              <a:buNone/>
            </a:pPr>
            <a:r>
              <a:rPr lang="fr-FR" sz="1200" dirty="0" smtClean="0">
                <a:latin typeface="Comic Sans MS"/>
                <a:ea typeface="Times New Roman"/>
                <a:cs typeface="Arial"/>
              </a:rPr>
              <a:t>C'est </a:t>
            </a:r>
            <a:r>
              <a:rPr lang="fr-FR" sz="1200" dirty="0">
                <a:latin typeface="Comic Sans MS"/>
                <a:ea typeface="Times New Roman"/>
                <a:cs typeface="Arial"/>
              </a:rPr>
              <a:t>tout d'abord au Moyen-Orient que nous retrouvons les premières traces du </a:t>
            </a:r>
            <a:r>
              <a:rPr lang="fr-FR" sz="1200" b="1" dirty="0">
                <a:latin typeface="Comic Sans MS"/>
                <a:ea typeface="Times New Roman"/>
                <a:cs typeface="Arial"/>
              </a:rPr>
              <a:t>Néolithique</a:t>
            </a:r>
            <a:r>
              <a:rPr lang="fr-FR" sz="1200" dirty="0">
                <a:latin typeface="Comic Sans MS"/>
                <a:ea typeface="Times New Roman"/>
                <a:cs typeface="Arial"/>
              </a:rPr>
              <a:t>. La zone formée principalement par les actuels Israël, Cisjordanie et Liban est appelée le </a:t>
            </a:r>
            <a:r>
              <a:rPr lang="fr-FR" sz="1200" b="1" dirty="0">
                <a:latin typeface="Comic Sans MS"/>
                <a:ea typeface="Times New Roman"/>
                <a:cs typeface="Arial"/>
              </a:rPr>
              <a:t>croissant fertile. </a:t>
            </a:r>
            <a:endParaRPr lang="fr-FR" sz="1200" dirty="0">
              <a:ea typeface="Calibri"/>
              <a:cs typeface="Times New Roman"/>
            </a:endParaRPr>
          </a:p>
          <a:p>
            <a:pPr marL="0" indent="0">
              <a:lnSpc>
                <a:spcPct val="115000"/>
              </a:lnSpc>
              <a:spcAft>
                <a:spcPts val="0"/>
              </a:spcAft>
              <a:buNone/>
            </a:pPr>
            <a:r>
              <a:rPr lang="fr-FR" sz="1200" dirty="0">
                <a:latin typeface="Comic Sans MS"/>
                <a:ea typeface="Times New Roman"/>
                <a:cs typeface="Arial"/>
              </a:rPr>
              <a:t>Les premières traces de </a:t>
            </a:r>
            <a:r>
              <a:rPr lang="fr-FR" sz="1200" b="1" dirty="0">
                <a:latin typeface="Comic Sans MS"/>
                <a:ea typeface="Times New Roman"/>
                <a:cs typeface="Arial"/>
              </a:rPr>
              <a:t>sédentarisation</a:t>
            </a:r>
            <a:r>
              <a:rPr lang="fr-FR" sz="1200" dirty="0">
                <a:latin typeface="Comic Sans MS"/>
                <a:ea typeface="Times New Roman"/>
                <a:cs typeface="Arial"/>
              </a:rPr>
              <a:t> dans le croissant fertile sont principalement dues à la "richesse" de la région </a:t>
            </a:r>
            <a:r>
              <a:rPr lang="fr-FR" sz="1200" dirty="0" smtClean="0">
                <a:latin typeface="Comic Sans MS"/>
                <a:ea typeface="Times New Roman"/>
                <a:cs typeface="Arial"/>
              </a:rPr>
              <a:t>.</a:t>
            </a:r>
            <a:r>
              <a:rPr lang="fr-FR" sz="1200" dirty="0">
                <a:latin typeface="Comic Sans MS"/>
                <a:ea typeface="Times New Roman"/>
                <a:cs typeface="Arial"/>
              </a:rPr>
              <a:t> </a:t>
            </a:r>
            <a:br>
              <a:rPr lang="fr-FR" sz="1200" dirty="0">
                <a:latin typeface="Comic Sans MS"/>
                <a:ea typeface="Times New Roman"/>
                <a:cs typeface="Arial"/>
              </a:rPr>
            </a:br>
            <a:r>
              <a:rPr lang="fr-FR" sz="1200" dirty="0" smtClean="0">
                <a:latin typeface="Comic Sans MS"/>
                <a:ea typeface="Times New Roman"/>
                <a:cs typeface="Arial"/>
              </a:rPr>
              <a:t>Les </a:t>
            </a:r>
            <a:r>
              <a:rPr lang="fr-FR" sz="1200" dirty="0">
                <a:latin typeface="Comic Sans MS"/>
                <a:ea typeface="Times New Roman"/>
                <a:cs typeface="Arial"/>
              </a:rPr>
              <a:t>hominidés ne sont plus obligés de se déplacer car ils trouvent suffisamment de nourriture à proximité de leurs campements. </a:t>
            </a:r>
            <a:r>
              <a:rPr lang="fr-FR" sz="1200" dirty="0" smtClean="0">
                <a:latin typeface="Comic Sans MS"/>
                <a:ea typeface="Times New Roman"/>
                <a:cs typeface="Arial"/>
              </a:rPr>
              <a:t>En </a:t>
            </a:r>
            <a:r>
              <a:rPr lang="fr-FR" sz="1200" dirty="0">
                <a:latin typeface="Comic Sans MS"/>
                <a:ea typeface="Times New Roman"/>
                <a:cs typeface="Arial"/>
              </a:rPr>
              <a:t>cherchant sa nourriture, l'homme préhistorique découvre progressivement le processus de germination des céréales. </a:t>
            </a:r>
            <a:r>
              <a:rPr lang="fr-FR" sz="1200" dirty="0" smtClean="0">
                <a:latin typeface="Comic Sans MS"/>
                <a:ea typeface="Times New Roman"/>
                <a:cs typeface="Arial"/>
              </a:rPr>
              <a:t>Du </a:t>
            </a:r>
            <a:r>
              <a:rPr lang="fr-FR" sz="1200" dirty="0">
                <a:latin typeface="Comic Sans MS"/>
                <a:ea typeface="Times New Roman"/>
                <a:cs typeface="Arial"/>
              </a:rPr>
              <a:t>ramassage organisé il commence à protéger les plans puis à semer intentionnellement les épis qu'il a sélectionnés... </a:t>
            </a:r>
            <a:r>
              <a:rPr lang="fr-FR" sz="1200" b="1" dirty="0">
                <a:latin typeface="Comic Sans MS"/>
                <a:ea typeface="Times New Roman"/>
                <a:cs typeface="Arial"/>
              </a:rPr>
              <a:t>(…) Les débuts de l'agriculture </a:t>
            </a:r>
            <a:r>
              <a:rPr lang="fr-FR" sz="1200" dirty="0">
                <a:latin typeface="Comic Sans MS"/>
                <a:ea typeface="Times New Roman"/>
                <a:cs typeface="Arial"/>
              </a:rPr>
              <a:t>volontaire sont eux estimés à - 10 500 ans dans le croissant </a:t>
            </a:r>
            <a:r>
              <a:rPr lang="fr-FR" sz="1200" dirty="0" smtClean="0">
                <a:latin typeface="Comic Sans MS"/>
                <a:ea typeface="Times New Roman"/>
                <a:cs typeface="Arial"/>
              </a:rPr>
              <a:t>fertile.</a:t>
            </a:r>
            <a:endParaRPr lang="fr-FR" sz="1200" dirty="0">
              <a:ea typeface="Calibri"/>
              <a:cs typeface="Times New Roman"/>
            </a:endParaRPr>
          </a:p>
          <a:p>
            <a:pPr marL="0" indent="0">
              <a:buNone/>
            </a:pPr>
            <a:r>
              <a:rPr lang="fr-FR" sz="1200" dirty="0">
                <a:latin typeface="Comic Sans MS"/>
                <a:ea typeface="Times New Roman"/>
                <a:cs typeface="Arial"/>
              </a:rPr>
              <a:t>L'homme préhistorique chassait toutes sortes de proies avant de remarquer que certaines espèces se laissaient plus facilement approcher que </a:t>
            </a:r>
            <a:r>
              <a:rPr lang="fr-FR" sz="1200" dirty="0" smtClean="0">
                <a:latin typeface="Comic Sans MS"/>
                <a:ea typeface="Times New Roman"/>
                <a:cs typeface="Arial"/>
              </a:rPr>
              <a:t>d'autres. Il </a:t>
            </a:r>
            <a:r>
              <a:rPr lang="fr-FR" sz="1200" dirty="0">
                <a:latin typeface="Comic Sans MS"/>
                <a:ea typeface="Times New Roman"/>
                <a:cs typeface="Arial"/>
              </a:rPr>
              <a:t>est plus facile d'attraper une chèvre ou un porc vivant à proximité de la hutte, qu'un animal sauvage qui décampe quand on s'approche à moins de 30 mètres.</a:t>
            </a:r>
            <a:br>
              <a:rPr lang="fr-FR" sz="1200" dirty="0">
                <a:latin typeface="Comic Sans MS"/>
                <a:ea typeface="Times New Roman"/>
                <a:cs typeface="Arial"/>
              </a:rPr>
            </a:br>
            <a:r>
              <a:rPr lang="fr-FR" sz="1200" b="1" dirty="0">
                <a:latin typeface="Comic Sans MS"/>
                <a:ea typeface="Times New Roman"/>
                <a:cs typeface="Arial"/>
              </a:rPr>
              <a:t>La domestication </a:t>
            </a:r>
            <a:r>
              <a:rPr lang="fr-FR" sz="1200" dirty="0">
                <a:latin typeface="Comic Sans MS"/>
                <a:ea typeface="Times New Roman"/>
                <a:cs typeface="Arial"/>
              </a:rPr>
              <a:t>a toutefois dû se réaliser lentement, l'espèce humaine comme la faune devant trouver chacune des avantages à ce voisinage. </a:t>
            </a:r>
            <a:br>
              <a:rPr lang="fr-FR" sz="1200" dirty="0">
                <a:latin typeface="Comic Sans MS"/>
                <a:ea typeface="Times New Roman"/>
                <a:cs typeface="Arial"/>
              </a:rPr>
            </a:br>
            <a:r>
              <a:rPr lang="fr-FR" sz="1200" dirty="0">
                <a:latin typeface="Comic Sans MS"/>
                <a:ea typeface="Times New Roman"/>
                <a:cs typeface="Arial"/>
              </a:rPr>
              <a:t>Pour Jean-Denis Vigne, "</a:t>
            </a:r>
            <a:r>
              <a:rPr lang="fr-FR" sz="1200" i="1" dirty="0">
                <a:latin typeface="Comic Sans MS"/>
                <a:ea typeface="Times New Roman"/>
                <a:cs typeface="Arial"/>
              </a:rPr>
              <a:t>les premières espèces domestiquées furent la chèvre, le mouton, le porc et le </a:t>
            </a:r>
            <a:r>
              <a:rPr lang="fr-FR" sz="1200" i="1" dirty="0" err="1">
                <a:latin typeface="Comic Sans MS"/>
                <a:ea typeface="Times New Roman"/>
                <a:cs typeface="Arial"/>
              </a:rPr>
              <a:t>boeuf</a:t>
            </a:r>
            <a:r>
              <a:rPr lang="fr-FR" sz="1200" i="1" dirty="0">
                <a:latin typeface="Comic Sans MS"/>
                <a:ea typeface="Times New Roman"/>
                <a:cs typeface="Arial"/>
              </a:rPr>
              <a:t>... elles l'ont toutes été à peu près en même temps, vers 8 500 avant J.-C., au Proche-Orient.</a:t>
            </a:r>
            <a:r>
              <a:rPr lang="fr-FR" sz="1200" dirty="0">
                <a:latin typeface="Comic Sans MS"/>
                <a:ea typeface="Times New Roman"/>
                <a:cs typeface="Arial"/>
              </a:rPr>
              <a:t>" </a:t>
            </a:r>
            <a:r>
              <a:rPr lang="fr-FR" sz="1200" dirty="0" smtClean="0">
                <a:latin typeface="Comic Sans MS"/>
                <a:ea typeface="Times New Roman"/>
                <a:cs typeface="Arial"/>
              </a:rPr>
              <a:t> »</a:t>
            </a:r>
            <a:endParaRPr lang="fr-FR" sz="1200" dirty="0"/>
          </a:p>
        </p:txBody>
      </p:sp>
    </p:spTree>
    <p:extLst>
      <p:ext uri="{BB962C8B-B14F-4D97-AF65-F5344CB8AC3E}">
        <p14:creationId xmlns:p14="http://schemas.microsoft.com/office/powerpoint/2010/main" val="410438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8419"/>
            <a:ext cx="7772400" cy="1143000"/>
          </a:xfrm>
        </p:spPr>
        <p:txBody>
          <a:bodyPr/>
          <a:lstStyle/>
          <a:p>
            <a:r>
              <a:rPr lang="fr-FR" dirty="0" smtClean="0">
                <a:latin typeface="Arial" panose="020B0604020202020204" pitchFamily="34" charset="0"/>
                <a:cs typeface="Arial" panose="020B0604020202020204" pitchFamily="34" charset="0"/>
              </a:rPr>
              <a:t>Texte réduit</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p:txBody>
          <a:bodyPr>
            <a:normAutofit/>
          </a:bodyPr>
          <a:lstStyle/>
          <a:p>
            <a:pPr marL="0" lvl="0" indent="0">
              <a:lnSpc>
                <a:spcPct val="115000"/>
              </a:lnSpc>
              <a:spcAft>
                <a:spcPts val="1000"/>
              </a:spcAft>
              <a:buClr>
                <a:srgbClr val="D34817"/>
              </a:buClr>
              <a:buNone/>
            </a:pPr>
            <a:r>
              <a:rPr lang="fr-FR" sz="1200" dirty="0">
                <a:solidFill>
                  <a:prstClr val="black"/>
                </a:solidFill>
                <a:latin typeface="Comic Sans MS"/>
                <a:ea typeface="Times New Roman"/>
                <a:cs typeface="Arial"/>
              </a:rPr>
              <a:t>« Jusqu'à la fin du </a:t>
            </a:r>
            <a:r>
              <a:rPr lang="fr-FR" sz="1200" b="1" dirty="0">
                <a:solidFill>
                  <a:prstClr val="black"/>
                </a:solidFill>
                <a:latin typeface="Comic Sans MS"/>
                <a:ea typeface="Times New Roman"/>
                <a:cs typeface="Arial"/>
              </a:rPr>
              <a:t>Paléolithique</a:t>
            </a:r>
            <a:r>
              <a:rPr lang="fr-FR" sz="1200" dirty="0">
                <a:solidFill>
                  <a:prstClr val="black"/>
                </a:solidFill>
                <a:latin typeface="Comic Sans MS"/>
                <a:ea typeface="Times New Roman"/>
                <a:cs typeface="Arial"/>
              </a:rPr>
              <a:t>, les hominidés s'alimentent en pratiquant la chasse, la pêche</a:t>
            </a:r>
            <a:r>
              <a:rPr lang="fr-FR" sz="1200" dirty="0">
                <a:solidFill>
                  <a:srgbClr val="0000FF"/>
                </a:solidFill>
                <a:latin typeface="Comic Sans MS"/>
                <a:ea typeface="Times New Roman"/>
                <a:cs typeface="Arial"/>
              </a:rPr>
              <a:t> </a:t>
            </a:r>
            <a:r>
              <a:rPr lang="fr-FR" sz="1200" dirty="0">
                <a:solidFill>
                  <a:prstClr val="black"/>
                </a:solidFill>
                <a:latin typeface="Comic Sans MS"/>
                <a:ea typeface="Times New Roman"/>
                <a:cs typeface="Arial"/>
              </a:rPr>
              <a:t>et en cueillant des plantes ou des fruits. Ce sont des </a:t>
            </a:r>
            <a:r>
              <a:rPr lang="fr-FR" sz="1200" b="1" dirty="0">
                <a:solidFill>
                  <a:prstClr val="black"/>
                </a:solidFill>
                <a:latin typeface="Comic Sans MS"/>
                <a:ea typeface="Times New Roman"/>
                <a:cs typeface="Arial"/>
              </a:rPr>
              <a:t>cueilleurs-chasseurs</a:t>
            </a:r>
            <a:r>
              <a:rPr lang="fr-FR" sz="1200" dirty="0">
                <a:solidFill>
                  <a:prstClr val="black"/>
                </a:solidFill>
                <a:latin typeface="Comic Sans MS"/>
                <a:ea typeface="Times New Roman"/>
                <a:cs typeface="Arial"/>
              </a:rPr>
              <a:t> </a:t>
            </a:r>
            <a:r>
              <a:rPr lang="fr-FR" sz="1200" b="1" dirty="0">
                <a:solidFill>
                  <a:prstClr val="black"/>
                </a:solidFill>
                <a:latin typeface="Comic Sans MS"/>
                <a:ea typeface="Times New Roman"/>
                <a:cs typeface="Arial"/>
              </a:rPr>
              <a:t>nomades</a:t>
            </a:r>
            <a:r>
              <a:rPr lang="fr-FR" sz="1200" dirty="0">
                <a:solidFill>
                  <a:prstClr val="black"/>
                </a:solidFill>
                <a:latin typeface="Comic Sans MS"/>
                <a:ea typeface="Times New Roman"/>
                <a:cs typeface="Arial"/>
              </a:rPr>
              <a:t> qui suivent les mouvements de la faune chassée. Ils établissent des campements temporaires en fonction de leur zone de chasse et des saisons. </a:t>
            </a:r>
            <a:endParaRPr lang="fr-FR" sz="1200" dirty="0" smtClean="0">
              <a:solidFill>
                <a:prstClr val="black"/>
              </a:solidFill>
              <a:latin typeface="Comic Sans MS"/>
              <a:ea typeface="Times New Roman"/>
              <a:cs typeface="Arial"/>
            </a:endParaRPr>
          </a:p>
          <a:p>
            <a:pPr marL="0" lvl="0" indent="0">
              <a:lnSpc>
                <a:spcPct val="115000"/>
              </a:lnSpc>
              <a:spcAft>
                <a:spcPts val="1000"/>
              </a:spcAft>
              <a:buClr>
                <a:srgbClr val="D34817"/>
              </a:buClr>
              <a:buNone/>
            </a:pPr>
            <a:r>
              <a:rPr lang="fr-FR" sz="1200" dirty="0">
                <a:solidFill>
                  <a:prstClr val="black"/>
                </a:solidFill>
                <a:latin typeface="Comic Sans MS"/>
                <a:ea typeface="Times New Roman"/>
                <a:cs typeface="Arial"/>
              </a:rPr>
              <a:t/>
            </a:r>
            <a:br>
              <a:rPr lang="fr-FR" sz="1200" dirty="0">
                <a:solidFill>
                  <a:prstClr val="black"/>
                </a:solidFill>
                <a:latin typeface="Comic Sans MS"/>
                <a:ea typeface="Times New Roman"/>
                <a:cs typeface="Arial"/>
              </a:rPr>
            </a:br>
            <a:r>
              <a:rPr lang="fr-FR" sz="1200" dirty="0" smtClean="0">
                <a:solidFill>
                  <a:prstClr val="black"/>
                </a:solidFill>
                <a:latin typeface="Comic Sans MS"/>
                <a:ea typeface="Times New Roman"/>
                <a:cs typeface="Arial"/>
              </a:rPr>
              <a:t>C'est </a:t>
            </a:r>
            <a:r>
              <a:rPr lang="fr-FR" sz="1200" dirty="0">
                <a:solidFill>
                  <a:prstClr val="black"/>
                </a:solidFill>
                <a:latin typeface="Comic Sans MS"/>
                <a:ea typeface="Times New Roman"/>
                <a:cs typeface="Arial"/>
              </a:rPr>
              <a:t>tout d'abord au Moyen-Orient que nous retrouvons les premières traces du </a:t>
            </a:r>
            <a:r>
              <a:rPr lang="fr-FR" sz="1200" b="1" dirty="0" smtClean="0">
                <a:solidFill>
                  <a:prstClr val="black"/>
                </a:solidFill>
                <a:latin typeface="Comic Sans MS"/>
                <a:ea typeface="Times New Roman"/>
                <a:cs typeface="Arial"/>
              </a:rPr>
              <a:t>Néolithique (dans une zone)</a:t>
            </a:r>
            <a:r>
              <a:rPr lang="fr-FR" sz="1200" dirty="0" smtClean="0">
                <a:solidFill>
                  <a:prstClr val="black"/>
                </a:solidFill>
                <a:latin typeface="Comic Sans MS"/>
                <a:ea typeface="Times New Roman"/>
                <a:cs typeface="Arial"/>
              </a:rPr>
              <a:t> </a:t>
            </a:r>
            <a:r>
              <a:rPr lang="fr-FR" sz="1200" dirty="0">
                <a:solidFill>
                  <a:prstClr val="black"/>
                </a:solidFill>
                <a:latin typeface="Comic Sans MS"/>
                <a:ea typeface="Times New Roman"/>
                <a:cs typeface="Arial"/>
              </a:rPr>
              <a:t>appelée le </a:t>
            </a:r>
            <a:r>
              <a:rPr lang="fr-FR" sz="1200" b="1" dirty="0">
                <a:solidFill>
                  <a:prstClr val="black"/>
                </a:solidFill>
                <a:latin typeface="Comic Sans MS"/>
                <a:ea typeface="Times New Roman"/>
                <a:cs typeface="Arial"/>
              </a:rPr>
              <a:t>croissant fertile. </a:t>
            </a:r>
            <a:endParaRPr lang="fr-FR" sz="1200" dirty="0">
              <a:solidFill>
                <a:prstClr val="black"/>
              </a:solidFill>
              <a:ea typeface="Calibri"/>
              <a:cs typeface="Times New Roman"/>
            </a:endParaRPr>
          </a:p>
          <a:p>
            <a:pPr marL="0" lvl="0" indent="0">
              <a:lnSpc>
                <a:spcPct val="115000"/>
              </a:lnSpc>
              <a:buClr>
                <a:srgbClr val="D34817"/>
              </a:buClr>
              <a:buNone/>
            </a:pPr>
            <a:r>
              <a:rPr lang="fr-FR" sz="1200" dirty="0">
                <a:solidFill>
                  <a:prstClr val="black"/>
                </a:solidFill>
                <a:latin typeface="Comic Sans MS"/>
                <a:ea typeface="Times New Roman"/>
                <a:cs typeface="Arial"/>
              </a:rPr>
              <a:t>Les premières traces de </a:t>
            </a:r>
            <a:r>
              <a:rPr lang="fr-FR" sz="1200" b="1" dirty="0">
                <a:solidFill>
                  <a:prstClr val="black"/>
                </a:solidFill>
                <a:latin typeface="Comic Sans MS"/>
                <a:ea typeface="Times New Roman"/>
                <a:cs typeface="Arial"/>
              </a:rPr>
              <a:t>sédentarisation</a:t>
            </a:r>
            <a:r>
              <a:rPr lang="fr-FR" sz="1200" dirty="0">
                <a:solidFill>
                  <a:prstClr val="black"/>
                </a:solidFill>
                <a:latin typeface="Comic Sans MS"/>
                <a:ea typeface="Times New Roman"/>
                <a:cs typeface="Arial"/>
              </a:rPr>
              <a:t> dans le croissant fertile sont principalement dues à la "richesse" de la région . </a:t>
            </a:r>
            <a:r>
              <a:rPr lang="fr-FR" sz="1200" dirty="0" smtClean="0">
                <a:solidFill>
                  <a:prstClr val="black"/>
                </a:solidFill>
                <a:latin typeface="Comic Sans MS"/>
                <a:ea typeface="Times New Roman"/>
                <a:cs typeface="Arial"/>
              </a:rPr>
              <a:t>Les </a:t>
            </a:r>
            <a:r>
              <a:rPr lang="fr-FR" sz="1200" dirty="0">
                <a:solidFill>
                  <a:prstClr val="black"/>
                </a:solidFill>
                <a:latin typeface="Comic Sans MS"/>
                <a:ea typeface="Times New Roman"/>
                <a:cs typeface="Arial"/>
              </a:rPr>
              <a:t>hominidés ne sont plus obligés de se déplacer car ils trouvent suffisamment de nourriture à proximité de leurs campements. </a:t>
            </a:r>
            <a:r>
              <a:rPr lang="fr-FR" sz="1200" dirty="0" smtClean="0">
                <a:solidFill>
                  <a:prstClr val="black"/>
                </a:solidFill>
                <a:latin typeface="Comic Sans MS"/>
                <a:ea typeface="Times New Roman"/>
                <a:cs typeface="Arial"/>
              </a:rPr>
              <a:t> </a:t>
            </a:r>
            <a:r>
              <a:rPr lang="fr-FR" sz="1200" b="1" dirty="0" smtClean="0">
                <a:solidFill>
                  <a:prstClr val="black"/>
                </a:solidFill>
                <a:latin typeface="Comic Sans MS"/>
                <a:ea typeface="Times New Roman"/>
                <a:cs typeface="Arial"/>
              </a:rPr>
              <a:t>(…) </a:t>
            </a:r>
            <a:r>
              <a:rPr lang="fr-FR" sz="1200" b="1" dirty="0">
                <a:solidFill>
                  <a:prstClr val="black"/>
                </a:solidFill>
                <a:latin typeface="Comic Sans MS"/>
                <a:ea typeface="Times New Roman"/>
                <a:cs typeface="Arial"/>
              </a:rPr>
              <a:t>Les débuts de l'agriculture </a:t>
            </a:r>
            <a:r>
              <a:rPr lang="fr-FR" sz="1200" dirty="0">
                <a:solidFill>
                  <a:prstClr val="black"/>
                </a:solidFill>
                <a:latin typeface="Comic Sans MS"/>
                <a:ea typeface="Times New Roman"/>
                <a:cs typeface="Arial"/>
              </a:rPr>
              <a:t>volontaire sont </a:t>
            </a:r>
            <a:r>
              <a:rPr lang="fr-FR" sz="1200" dirty="0" smtClean="0">
                <a:solidFill>
                  <a:prstClr val="black"/>
                </a:solidFill>
                <a:latin typeface="Comic Sans MS"/>
                <a:ea typeface="Times New Roman"/>
                <a:cs typeface="Arial"/>
              </a:rPr>
              <a:t>estimés </a:t>
            </a:r>
            <a:r>
              <a:rPr lang="fr-FR" sz="1200" dirty="0">
                <a:solidFill>
                  <a:prstClr val="black"/>
                </a:solidFill>
                <a:latin typeface="Comic Sans MS"/>
                <a:ea typeface="Times New Roman"/>
                <a:cs typeface="Arial"/>
              </a:rPr>
              <a:t>à - 10 500 ans dans le croissant fertile.</a:t>
            </a:r>
            <a:endParaRPr lang="fr-FR" sz="1200" dirty="0">
              <a:solidFill>
                <a:prstClr val="black"/>
              </a:solidFill>
              <a:ea typeface="Calibri"/>
              <a:cs typeface="Times New Roman"/>
            </a:endParaRPr>
          </a:p>
          <a:p>
            <a:pPr marL="0" lvl="0" indent="0">
              <a:buClr>
                <a:srgbClr val="D34817"/>
              </a:buClr>
              <a:buNone/>
            </a:pPr>
            <a:r>
              <a:rPr lang="fr-FR" sz="1200" dirty="0">
                <a:solidFill>
                  <a:prstClr val="black"/>
                </a:solidFill>
                <a:latin typeface="Comic Sans MS"/>
                <a:ea typeface="Times New Roman"/>
                <a:cs typeface="Arial"/>
              </a:rPr>
              <a:t>L'homme préhistorique chassait toutes sortes de proies avant de remarquer que certaines espèces se laissaient plus facilement approcher que d'autres. </a:t>
            </a:r>
            <a:r>
              <a:rPr lang="fr-FR" sz="1200" b="1" dirty="0" smtClean="0">
                <a:solidFill>
                  <a:prstClr val="black"/>
                </a:solidFill>
                <a:latin typeface="Comic Sans MS"/>
                <a:ea typeface="Times New Roman"/>
                <a:cs typeface="Arial"/>
              </a:rPr>
              <a:t>La </a:t>
            </a:r>
            <a:r>
              <a:rPr lang="fr-FR" sz="1200" b="1" dirty="0">
                <a:solidFill>
                  <a:prstClr val="black"/>
                </a:solidFill>
                <a:latin typeface="Comic Sans MS"/>
                <a:ea typeface="Times New Roman"/>
                <a:cs typeface="Arial"/>
              </a:rPr>
              <a:t>domestication </a:t>
            </a:r>
            <a:r>
              <a:rPr lang="fr-FR" sz="1200" dirty="0">
                <a:solidFill>
                  <a:prstClr val="black"/>
                </a:solidFill>
                <a:latin typeface="Comic Sans MS"/>
                <a:ea typeface="Times New Roman"/>
                <a:cs typeface="Arial"/>
              </a:rPr>
              <a:t>a toutefois dû se réaliser lentement, l'espèce humaine comme la faune devant trouver chacune des avantages à ce voisinage. </a:t>
            </a:r>
            <a:endParaRPr lang="fr-FR" sz="1200" dirty="0" smtClean="0">
              <a:solidFill>
                <a:prstClr val="black"/>
              </a:solidFill>
              <a:latin typeface="Comic Sans MS"/>
              <a:ea typeface="Times New Roman"/>
              <a:cs typeface="Arial"/>
            </a:endParaRPr>
          </a:p>
          <a:p>
            <a:pPr marL="0" lvl="0" indent="0">
              <a:buClr>
                <a:srgbClr val="D34817"/>
              </a:buClr>
              <a:buNone/>
            </a:pPr>
            <a:r>
              <a:rPr lang="fr-FR" sz="1200" dirty="0">
                <a:solidFill>
                  <a:prstClr val="black"/>
                </a:solidFill>
                <a:latin typeface="Comic Sans MS"/>
                <a:ea typeface="Times New Roman"/>
                <a:cs typeface="Arial"/>
              </a:rPr>
              <a:t/>
            </a:r>
            <a:br>
              <a:rPr lang="fr-FR" sz="1200" dirty="0">
                <a:solidFill>
                  <a:prstClr val="black"/>
                </a:solidFill>
                <a:latin typeface="Comic Sans MS"/>
                <a:ea typeface="Times New Roman"/>
                <a:cs typeface="Arial"/>
              </a:rPr>
            </a:br>
            <a:r>
              <a:rPr lang="fr-FR" sz="1200" dirty="0">
                <a:solidFill>
                  <a:prstClr val="black"/>
                </a:solidFill>
                <a:latin typeface="Comic Sans MS"/>
                <a:ea typeface="Times New Roman"/>
                <a:cs typeface="Arial"/>
              </a:rPr>
              <a:t>Pour Jean-Denis Vigne, "</a:t>
            </a:r>
            <a:r>
              <a:rPr lang="fr-FR" sz="1200" i="1" dirty="0">
                <a:solidFill>
                  <a:prstClr val="black"/>
                </a:solidFill>
                <a:latin typeface="Comic Sans MS"/>
                <a:ea typeface="Times New Roman"/>
                <a:cs typeface="Arial"/>
              </a:rPr>
              <a:t>les premières espèces domestiquées furent la chèvre, le mouton, le porc et le </a:t>
            </a:r>
            <a:r>
              <a:rPr lang="fr-FR" sz="1200" i="1" dirty="0" err="1">
                <a:solidFill>
                  <a:prstClr val="black"/>
                </a:solidFill>
                <a:latin typeface="Comic Sans MS"/>
                <a:ea typeface="Times New Roman"/>
                <a:cs typeface="Arial"/>
              </a:rPr>
              <a:t>boeuf</a:t>
            </a:r>
            <a:r>
              <a:rPr lang="fr-FR" sz="1200" i="1" dirty="0">
                <a:solidFill>
                  <a:prstClr val="black"/>
                </a:solidFill>
                <a:latin typeface="Comic Sans MS"/>
                <a:ea typeface="Times New Roman"/>
                <a:cs typeface="Arial"/>
              </a:rPr>
              <a:t>... elles l'ont toutes été à peu près en même temps, vers 8 500 avant J.-C., au Proche-Orient.</a:t>
            </a:r>
            <a:r>
              <a:rPr lang="fr-FR" sz="1200" dirty="0">
                <a:solidFill>
                  <a:prstClr val="black"/>
                </a:solidFill>
                <a:latin typeface="Comic Sans MS"/>
                <a:ea typeface="Times New Roman"/>
                <a:cs typeface="Arial"/>
              </a:rPr>
              <a:t>"  »</a:t>
            </a:r>
            <a:endParaRPr lang="fr-FR" sz="1200" dirty="0">
              <a:solidFill>
                <a:prstClr val="black"/>
              </a:solidFill>
            </a:endParaRPr>
          </a:p>
          <a:p>
            <a:endParaRPr lang="fr-FR" dirty="0"/>
          </a:p>
        </p:txBody>
      </p:sp>
    </p:spTree>
    <p:extLst>
      <p:ext uri="{BB962C8B-B14F-4D97-AF65-F5344CB8AC3E}">
        <p14:creationId xmlns:p14="http://schemas.microsoft.com/office/powerpoint/2010/main" val="116449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Deux habitats</a:t>
            </a:r>
            <a:endParaRPr lang="fr-FR"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432099"/>
            <a:ext cx="4038600" cy="26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44008" y="1412776"/>
            <a:ext cx="4038600" cy="265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483768" y="4202926"/>
            <a:ext cx="1944216" cy="2308324"/>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Vestiges d’une maison-atelier du néolithique et hypothèse de reconstitution de cette maison  (Petit </a:t>
            </a:r>
            <a:r>
              <a:rPr lang="fr-FR" dirty="0" err="1" smtClean="0">
                <a:latin typeface="Arial" panose="020B0604020202020204" pitchFamily="34" charset="0"/>
                <a:cs typeface="Arial" panose="020B0604020202020204" pitchFamily="34" charset="0"/>
              </a:rPr>
              <a:t>Paulmy</a:t>
            </a:r>
            <a:r>
              <a:rPr lang="fr-FR" dirty="0" smtClean="0">
                <a:latin typeface="Arial" panose="020B0604020202020204" pitchFamily="34" charset="0"/>
                <a:cs typeface="Arial" panose="020B0604020202020204" pitchFamily="34" charset="0"/>
              </a:rPr>
              <a:t> – </a:t>
            </a:r>
            <a:r>
              <a:rPr lang="fr-FR" dirty="0" err="1" smtClean="0">
                <a:latin typeface="Arial" panose="020B0604020202020204" pitchFamily="34" charset="0"/>
                <a:cs typeface="Arial" panose="020B0604020202020204" pitchFamily="34" charset="0"/>
              </a:rPr>
              <a:t>Abilly</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6" name="ZoneTexte 5"/>
          <p:cNvSpPr txBox="1"/>
          <p:nvPr/>
        </p:nvSpPr>
        <p:spPr>
          <a:xfrm>
            <a:off x="4644008" y="4193212"/>
            <a:ext cx="4032448" cy="1754326"/>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La Roche-</a:t>
            </a:r>
            <a:r>
              <a:rPr lang="fr-FR" sz="1200" b="1" dirty="0" err="1">
                <a:latin typeface="Arial" panose="020B0604020202020204" pitchFamily="34" charset="0"/>
                <a:cs typeface="Arial" panose="020B0604020202020204" pitchFamily="34" charset="0"/>
              </a:rPr>
              <a:t>Cotard</a:t>
            </a:r>
            <a:r>
              <a:rPr lang="fr-FR" sz="1200" b="1" dirty="0">
                <a:latin typeface="Arial" panose="020B0604020202020204" pitchFamily="34" charset="0"/>
                <a:cs typeface="Arial" panose="020B0604020202020204" pitchFamily="34" charset="0"/>
              </a:rPr>
              <a:t> III</a:t>
            </a:r>
            <a:r>
              <a:rPr lang="fr-FR" sz="1200" dirty="0">
                <a:latin typeface="Arial" panose="020B0604020202020204" pitchFamily="34" charset="0"/>
                <a:cs typeface="Arial" panose="020B0604020202020204" pitchFamily="34" charset="0"/>
              </a:rPr>
              <a:t> est un abri très bas dans </a:t>
            </a:r>
            <a:r>
              <a:rPr lang="fr-FR" sz="1200" dirty="0" smtClean="0">
                <a:latin typeface="Arial" panose="020B0604020202020204" pitchFamily="34" charset="0"/>
                <a:cs typeface="Arial" panose="020B0604020202020204" pitchFamily="34" charset="0"/>
              </a:rPr>
              <a:t>lequel </a:t>
            </a:r>
            <a:r>
              <a:rPr lang="fr-FR" sz="1200" dirty="0">
                <a:latin typeface="Arial" panose="020B0604020202020204" pitchFamily="34" charset="0"/>
                <a:cs typeface="Arial" panose="020B0604020202020204" pitchFamily="34" charset="0"/>
              </a:rPr>
              <a:t>les hommes ont laissé quelques </a:t>
            </a:r>
            <a:r>
              <a:rPr lang="fr-FR" sz="1200" dirty="0" smtClean="0">
                <a:latin typeface="Arial" panose="020B0604020202020204" pitchFamily="34" charset="0"/>
                <a:cs typeface="Arial" panose="020B0604020202020204" pitchFamily="34" charset="0"/>
              </a:rPr>
              <a:t>traces </a:t>
            </a:r>
            <a:r>
              <a:rPr lang="fr-FR" sz="1200" dirty="0">
                <a:latin typeface="Arial" panose="020B0604020202020204" pitchFamily="34" charset="0"/>
                <a:cs typeface="Arial" panose="020B0604020202020204" pitchFamily="34" charset="0"/>
              </a:rPr>
              <a:t>de leurs passages : un galet de silex a été </a:t>
            </a:r>
            <a:r>
              <a:rPr lang="fr-FR" sz="1200" dirty="0" smtClean="0">
                <a:latin typeface="Arial" panose="020B0604020202020204" pitchFamily="34" charset="0"/>
                <a:cs typeface="Arial" panose="020B0604020202020204" pitchFamily="34" charset="0"/>
              </a:rPr>
              <a:t>débité </a:t>
            </a:r>
            <a:r>
              <a:rPr lang="fr-FR" sz="1200" dirty="0">
                <a:latin typeface="Arial" panose="020B0604020202020204" pitchFamily="34" charset="0"/>
                <a:cs typeface="Arial" panose="020B0604020202020204" pitchFamily="34" charset="0"/>
              </a:rPr>
              <a:t>et deux aménagements de blocs </a:t>
            </a:r>
            <a:r>
              <a:rPr lang="fr-FR" sz="1200" dirty="0" smtClean="0">
                <a:latin typeface="Arial" panose="020B0604020202020204" pitchFamily="34" charset="0"/>
                <a:cs typeface="Arial" panose="020B0604020202020204" pitchFamily="34" charset="0"/>
              </a:rPr>
              <a:t>ont </a:t>
            </a:r>
            <a:r>
              <a:rPr lang="fr-FR" sz="1200" dirty="0">
                <a:latin typeface="Arial" panose="020B0604020202020204" pitchFamily="34" charset="0"/>
                <a:cs typeface="Arial" panose="020B0604020202020204" pitchFamily="34" charset="0"/>
              </a:rPr>
              <a:t>été installés sur le plancher de l'abri</a:t>
            </a:r>
            <a:r>
              <a:rPr lang="fr-FR" sz="1200" dirty="0" smtClean="0">
                <a:latin typeface="Arial" panose="020B0604020202020204" pitchFamily="34" charset="0"/>
                <a:cs typeface="Arial" panose="020B0604020202020204" pitchFamily="34" charset="0"/>
              </a:rPr>
              <a:t>. A proximité se trouve un lambeau de plage de Loire sur lequel les hommes ont stationné au paléolithique. Ils ont allumé un feu, se sont livrés à diverses activités et, avant de partir, ont abandonné au moins une partie de leurs outils et un "masque".</a:t>
            </a:r>
            <a:endParaRPr lang="fr-FR" sz="1200" dirty="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149080"/>
            <a:ext cx="1944216" cy="145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13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34082"/>
          </a:xfrm>
        </p:spPr>
        <p:txBody>
          <a:bodyPr>
            <a:noAutofit/>
          </a:bodyPr>
          <a:lstStyle/>
          <a:p>
            <a:pPr algn="ctr"/>
            <a:r>
              <a:rPr lang="fr-FR" dirty="0" smtClean="0">
                <a:latin typeface="Arial" panose="020B0604020202020204" pitchFamily="34" charset="0"/>
                <a:cs typeface="Arial" panose="020B0604020202020204" pitchFamily="34" charset="0"/>
              </a:rPr>
              <a:t>Les outils du Paléolithique</a:t>
            </a:r>
            <a:endParaRPr lang="fr-FR"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13010" y="1480592"/>
            <a:ext cx="2813523" cy="1872208"/>
          </a:xfrm>
        </p:spPr>
      </p:pic>
      <p:pic>
        <p:nvPicPr>
          <p:cNvPr id="6" name="Espace réservé du conten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757744" y="4149080"/>
            <a:ext cx="3551750" cy="1925906"/>
          </a:xfr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051653"/>
            <a:ext cx="3024337" cy="4544922"/>
          </a:xfrm>
          <a:prstGeom prst="rect">
            <a:avLst/>
          </a:prstGeom>
        </p:spPr>
      </p:pic>
      <p:sp>
        <p:nvSpPr>
          <p:cNvPr id="8" name="ZoneTexte 7"/>
          <p:cNvSpPr txBox="1"/>
          <p:nvPr/>
        </p:nvSpPr>
        <p:spPr>
          <a:xfrm>
            <a:off x="5652120" y="5584685"/>
            <a:ext cx="3024337" cy="800219"/>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Pointe, fixée au bout </a:t>
            </a:r>
          </a:p>
          <a:p>
            <a:pPr algn="ctr"/>
            <a:r>
              <a:rPr lang="fr-FR" dirty="0" smtClean="0">
                <a:latin typeface="Arial" panose="020B0604020202020204" pitchFamily="34" charset="0"/>
                <a:cs typeface="Arial" panose="020B0604020202020204" pitchFamily="34" charset="0"/>
              </a:rPr>
              <a:t>d’un manche </a:t>
            </a:r>
            <a:r>
              <a:rPr lang="fr-FR" sz="1000" dirty="0" smtClean="0">
                <a:latin typeface="Arial" panose="020B0604020202020204" pitchFamily="34" charset="0"/>
                <a:cs typeface="Arial" panose="020B0604020202020204" pitchFamily="34" charset="0"/>
              </a:rPr>
              <a:t>(</a:t>
            </a:r>
            <a:r>
              <a:rPr lang="fr-FR" sz="1000" dirty="0">
                <a:latin typeface="Arial" panose="020B0604020202020204" pitchFamily="34" charset="0"/>
                <a:cs typeface="Arial" panose="020B0604020202020204" pitchFamily="34" charset="0"/>
              </a:rPr>
              <a:t>entre 300 000 et 35 000 avant Jésus </a:t>
            </a:r>
            <a:r>
              <a:rPr lang="fr-FR" sz="1000" dirty="0" smtClean="0">
                <a:latin typeface="Arial" panose="020B0604020202020204" pitchFamily="34" charset="0"/>
                <a:cs typeface="Arial" panose="020B0604020202020204" pitchFamily="34" charset="0"/>
              </a:rPr>
              <a:t>Christ, musée de Nivelles)</a:t>
            </a:r>
            <a:endParaRPr lang="fr-FR" sz="1000" dirty="0">
              <a:latin typeface="Arial" panose="020B0604020202020204" pitchFamily="34" charset="0"/>
              <a:cs typeface="Arial" panose="020B0604020202020204" pitchFamily="34" charset="0"/>
            </a:endParaRPr>
          </a:p>
        </p:txBody>
      </p:sp>
      <p:sp>
        <p:nvSpPr>
          <p:cNvPr id="9" name="ZoneTexte 8"/>
          <p:cNvSpPr txBox="1"/>
          <p:nvPr/>
        </p:nvSpPr>
        <p:spPr>
          <a:xfrm>
            <a:off x="755576" y="6021288"/>
            <a:ext cx="3528392" cy="677108"/>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Harpons en os </a:t>
            </a:r>
          </a:p>
          <a:p>
            <a:pPr algn="ctr"/>
            <a:r>
              <a:rPr lang="fr-FR" sz="1000" dirty="0" smtClean="0">
                <a:latin typeface="Arial" panose="020B0604020202020204" pitchFamily="34" charset="0"/>
                <a:cs typeface="Arial" panose="020B0604020202020204" pitchFamily="34" charset="0"/>
              </a:rPr>
              <a:t>( entre 17 000 et 10 000 avant Jésus-Christ, </a:t>
            </a:r>
            <a:endParaRPr lang="fr-FR" sz="1000" dirty="0" smtClean="0">
              <a:latin typeface="Arial" panose="020B0604020202020204" pitchFamily="34" charset="0"/>
              <a:cs typeface="Arial" panose="020B0604020202020204" pitchFamily="34" charset="0"/>
            </a:endParaRPr>
          </a:p>
          <a:p>
            <a:pPr algn="ctr"/>
            <a:r>
              <a:rPr lang="fr-FR" sz="1000" dirty="0" smtClean="0">
                <a:latin typeface="Arial" panose="020B0604020202020204" pitchFamily="34" charset="0"/>
                <a:cs typeface="Arial" panose="020B0604020202020204" pitchFamily="34" charset="0"/>
              </a:rPr>
              <a:t>musée </a:t>
            </a:r>
            <a:r>
              <a:rPr lang="fr-FR" sz="1000" dirty="0" smtClean="0">
                <a:latin typeface="Arial" panose="020B0604020202020204" pitchFamily="34" charset="0"/>
                <a:cs typeface="Arial" panose="020B0604020202020204" pitchFamily="34" charset="0"/>
              </a:rPr>
              <a:t>des </a:t>
            </a:r>
            <a:r>
              <a:rPr lang="fr-FR" sz="1000" dirty="0" err="1" smtClean="0">
                <a:latin typeface="Arial" panose="020B0604020202020204" pitchFamily="34" charset="0"/>
                <a:cs typeface="Arial" panose="020B0604020202020204" pitchFamily="34" charset="0"/>
              </a:rPr>
              <a:t>Eyzies</a:t>
            </a:r>
            <a:r>
              <a:rPr lang="fr-FR" sz="1000" dirty="0" smtClean="0">
                <a:latin typeface="Arial" panose="020B0604020202020204" pitchFamily="34" charset="0"/>
                <a:cs typeface="Arial" panose="020B0604020202020204" pitchFamily="34" charset="0"/>
              </a:rPr>
              <a:t> -de-</a:t>
            </a:r>
            <a:r>
              <a:rPr lang="fr-FR" sz="1000" dirty="0" err="1" smtClean="0">
                <a:latin typeface="Arial" panose="020B0604020202020204" pitchFamily="34" charset="0"/>
                <a:cs typeface="Arial" panose="020B0604020202020204" pitchFamily="34" charset="0"/>
              </a:rPr>
              <a:t>Tayac</a:t>
            </a:r>
            <a:r>
              <a:rPr lang="fr-FR" sz="1000" dirty="0" smtClean="0">
                <a:latin typeface="Arial" panose="020B0604020202020204" pitchFamily="34" charset="0"/>
                <a:cs typeface="Arial" panose="020B0604020202020204" pitchFamily="34" charset="0"/>
              </a:rPr>
              <a:t>)</a:t>
            </a:r>
            <a:endParaRPr lang="fr-FR" sz="1000" dirty="0">
              <a:latin typeface="Arial" panose="020B0604020202020204" pitchFamily="34" charset="0"/>
              <a:cs typeface="Arial" panose="020B0604020202020204" pitchFamily="34" charset="0"/>
            </a:endParaRPr>
          </a:p>
        </p:txBody>
      </p:sp>
      <p:sp>
        <p:nvSpPr>
          <p:cNvPr id="10" name="ZoneTexte 9"/>
          <p:cNvSpPr txBox="1"/>
          <p:nvPr/>
        </p:nvSpPr>
        <p:spPr>
          <a:xfrm>
            <a:off x="1115616" y="3352800"/>
            <a:ext cx="2808312" cy="677108"/>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Biface </a:t>
            </a:r>
            <a:r>
              <a:rPr lang="fr-FR" sz="1000" dirty="0" smtClean="0">
                <a:latin typeface="Arial" panose="020B0604020202020204" pitchFamily="34" charset="0"/>
                <a:cs typeface="Arial" panose="020B0604020202020204" pitchFamily="34" charset="0"/>
              </a:rPr>
              <a:t>(pièce taillée sur les deux faces, </a:t>
            </a:r>
            <a:r>
              <a:rPr lang="fr-FR" sz="1000" dirty="0">
                <a:latin typeface="Arial" panose="020B0604020202020204" pitchFamily="34" charset="0"/>
                <a:cs typeface="Arial" panose="020B0604020202020204" pitchFamily="34" charset="0"/>
              </a:rPr>
              <a:t>entre </a:t>
            </a:r>
            <a:r>
              <a:rPr lang="fr-FR" sz="1000" dirty="0" smtClean="0">
                <a:latin typeface="Arial" panose="020B0604020202020204" pitchFamily="34" charset="0"/>
                <a:cs typeface="Arial" panose="020B0604020202020204" pitchFamily="34" charset="0"/>
              </a:rPr>
              <a:t>300 </a:t>
            </a:r>
            <a:r>
              <a:rPr lang="fr-FR" sz="1000" dirty="0">
                <a:latin typeface="Arial" panose="020B0604020202020204" pitchFamily="34" charset="0"/>
                <a:cs typeface="Arial" panose="020B0604020202020204" pitchFamily="34" charset="0"/>
              </a:rPr>
              <a:t>000 et 35 000 avant Jésus </a:t>
            </a:r>
            <a:r>
              <a:rPr lang="fr-FR" sz="1000" dirty="0" smtClean="0">
                <a:latin typeface="Arial" panose="020B0604020202020204" pitchFamily="34" charset="0"/>
                <a:cs typeface="Arial" panose="020B0604020202020204" pitchFamily="34" charset="0"/>
              </a:rPr>
              <a:t>Christ, musée de Nivelles</a:t>
            </a:r>
            <a:r>
              <a:rPr lang="fr-FR" sz="1000" dirty="0" smtClean="0"/>
              <a:t>) </a:t>
            </a:r>
            <a:endParaRPr lang="fr-FR" sz="1000" dirty="0"/>
          </a:p>
        </p:txBody>
      </p:sp>
    </p:spTree>
    <p:extLst>
      <p:ext uri="{BB962C8B-B14F-4D97-AF65-F5344CB8AC3E}">
        <p14:creationId xmlns:p14="http://schemas.microsoft.com/office/powerpoint/2010/main" val="172283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864096"/>
          </a:xfrm>
        </p:spPr>
        <p:txBody>
          <a:bodyPr/>
          <a:lstStyle/>
          <a:p>
            <a:pPr algn="ctr"/>
            <a:r>
              <a:rPr lang="fr-FR" dirty="0" smtClean="0">
                <a:solidFill>
                  <a:schemeClr val="tx1"/>
                </a:solidFill>
              </a:rPr>
              <a:t>Les outils du Néolithique</a:t>
            </a:r>
            <a:endParaRPr lang="fr-FR" dirty="0">
              <a:solidFill>
                <a:schemeClr val="tx1"/>
              </a:solidFill>
            </a:endParaRPr>
          </a:p>
        </p:txBody>
      </p:sp>
      <p:pic>
        <p:nvPicPr>
          <p:cNvPr id="11" name="Espace réservé du contenu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1636" y="890535"/>
            <a:ext cx="2628194" cy="1832633"/>
          </a:xfrm>
        </p:spPr>
      </p:pic>
      <p:pic>
        <p:nvPicPr>
          <p:cNvPr id="15" name="Espace réservé du contenu 1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3707904" y="1208583"/>
            <a:ext cx="1798854" cy="2238109"/>
          </a:xfrm>
        </p:spPr>
      </p:pic>
      <p:sp>
        <p:nvSpPr>
          <p:cNvPr id="16" name="ZoneTexte 15"/>
          <p:cNvSpPr txBox="1"/>
          <p:nvPr/>
        </p:nvSpPr>
        <p:spPr>
          <a:xfrm>
            <a:off x="5580112" y="1700808"/>
            <a:ext cx="2016224" cy="492443"/>
          </a:xfrm>
          <a:prstGeom prst="rect">
            <a:avLst/>
          </a:prstGeom>
          <a:noFill/>
        </p:spPr>
        <p:txBody>
          <a:bodyPr wrap="square" rtlCol="0">
            <a:spAutoFit/>
          </a:bodyPr>
          <a:lstStyle/>
          <a:p>
            <a:pPr algn="ctr"/>
            <a:r>
              <a:rPr lang="fr-FR" sz="1600" dirty="0" smtClean="0"/>
              <a:t>Vase en terre cuite, </a:t>
            </a:r>
          </a:p>
          <a:p>
            <a:pPr algn="ctr"/>
            <a:r>
              <a:rPr lang="fr-FR" sz="1000" dirty="0" smtClean="0"/>
              <a:t>Espagne, vers 4000 avant Jésus-Christ</a:t>
            </a:r>
            <a:endParaRPr lang="fr-FR" sz="1000" dirty="0"/>
          </a:p>
        </p:txBody>
      </p:sp>
      <p:sp>
        <p:nvSpPr>
          <p:cNvPr id="17" name="ZoneTexte 16"/>
          <p:cNvSpPr txBox="1"/>
          <p:nvPr/>
        </p:nvSpPr>
        <p:spPr>
          <a:xfrm>
            <a:off x="455896" y="2276872"/>
            <a:ext cx="2952328" cy="492443"/>
          </a:xfrm>
          <a:prstGeom prst="rect">
            <a:avLst/>
          </a:prstGeom>
          <a:solidFill>
            <a:schemeClr val="bg1"/>
          </a:solidFill>
        </p:spPr>
        <p:txBody>
          <a:bodyPr wrap="square" rtlCol="0">
            <a:spAutoFit/>
          </a:bodyPr>
          <a:lstStyle/>
          <a:p>
            <a:pPr algn="ctr"/>
            <a:r>
              <a:rPr lang="fr-FR" sz="1600" dirty="0" smtClean="0"/>
              <a:t>Meule en pierre, </a:t>
            </a:r>
          </a:p>
          <a:p>
            <a:pPr algn="ctr"/>
            <a:r>
              <a:rPr lang="fr-FR" sz="1000" dirty="0" smtClean="0"/>
              <a:t>Bretagne, vers 4000 avant Jésus-Christ</a:t>
            </a:r>
            <a:endParaRPr lang="fr-FR" sz="10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756248"/>
            <a:ext cx="2736304" cy="1632182"/>
          </a:xfrm>
          <a:prstGeom prst="rect">
            <a:avLst/>
          </a:prstGeom>
        </p:spPr>
      </p:pic>
      <p:sp>
        <p:nvSpPr>
          <p:cNvPr id="8" name="ZoneTexte 7"/>
          <p:cNvSpPr txBox="1"/>
          <p:nvPr/>
        </p:nvSpPr>
        <p:spPr>
          <a:xfrm>
            <a:off x="5148064" y="5511950"/>
            <a:ext cx="2736304" cy="769441"/>
          </a:xfrm>
          <a:prstGeom prst="rect">
            <a:avLst/>
          </a:prstGeom>
          <a:noFill/>
        </p:spPr>
        <p:txBody>
          <a:bodyPr wrap="square" rtlCol="0">
            <a:spAutoFit/>
          </a:bodyPr>
          <a:lstStyle/>
          <a:p>
            <a:pPr algn="ctr"/>
            <a:r>
              <a:rPr lang="fr-FR" sz="1600" dirty="0" smtClean="0"/>
              <a:t>Hache en pierre polie</a:t>
            </a:r>
            <a:r>
              <a:rPr lang="fr-FR" sz="1000" dirty="0" smtClean="0"/>
              <a:t>, manche en bois de cerf, vers 3500 avant Jésus Christ, Somme.</a:t>
            </a:r>
          </a:p>
          <a:p>
            <a:endParaRPr lang="fr-FR" dirty="0"/>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308" y="3253557"/>
            <a:ext cx="2295128" cy="1944216"/>
          </a:xfrm>
          <a:prstGeom prst="rect">
            <a:avLst/>
          </a:prstGeom>
        </p:spPr>
      </p:pic>
      <p:sp>
        <p:nvSpPr>
          <p:cNvPr id="3" name="Rectangle 2"/>
          <p:cNvSpPr/>
          <p:nvPr/>
        </p:nvSpPr>
        <p:spPr>
          <a:xfrm>
            <a:off x="706442" y="5196007"/>
            <a:ext cx="3210860" cy="1661993"/>
          </a:xfrm>
          <a:prstGeom prst="rect">
            <a:avLst/>
          </a:prstGeom>
        </p:spPr>
        <p:txBody>
          <a:bodyPr wrap="square">
            <a:spAutoFit/>
          </a:bodyPr>
          <a:lstStyle/>
          <a:p>
            <a:pPr algn="just"/>
            <a:r>
              <a:rPr lang="fr-FR" sz="1600" dirty="0" smtClean="0"/>
              <a:t>       Haches </a:t>
            </a:r>
            <a:r>
              <a:rPr lang="fr-FR" sz="1600" dirty="0"/>
              <a:t>taillées en silex</a:t>
            </a:r>
            <a:r>
              <a:rPr lang="fr-FR" sz="1600" dirty="0" smtClean="0"/>
              <a:t>, vers 4000 </a:t>
            </a:r>
          </a:p>
          <a:p>
            <a:pPr algn="just"/>
            <a:r>
              <a:rPr lang="fr-FR" sz="1600" dirty="0" smtClean="0"/>
              <a:t>      avant Jésus-Christ  (</a:t>
            </a:r>
            <a:r>
              <a:rPr lang="fr-FR" sz="1000" dirty="0" err="1" smtClean="0"/>
              <a:t>Jablines</a:t>
            </a:r>
            <a:r>
              <a:rPr lang="fr-FR" sz="1000" dirty="0"/>
              <a:t>, Ile de France </a:t>
            </a:r>
            <a:r>
              <a:rPr lang="fr-FR" sz="1000" dirty="0" smtClean="0"/>
              <a:t>)</a:t>
            </a:r>
          </a:p>
          <a:p>
            <a:pPr algn="just"/>
            <a:r>
              <a:rPr lang="fr-FR" sz="1000" dirty="0"/>
              <a:t>Sur leur lieu d’utilisation, certaines ont pu subir un travail de finition par polissage. </a:t>
            </a:r>
            <a:r>
              <a:rPr lang="fr-FR" sz="1000" dirty="0" smtClean="0"/>
              <a:t>Grâce à ces outils, d’ </a:t>
            </a:r>
            <a:r>
              <a:rPr lang="fr-FR" sz="1000" dirty="0"/>
              <a:t>énormes déboisements </a:t>
            </a:r>
            <a:r>
              <a:rPr lang="fr-FR" sz="1000" dirty="0" smtClean="0"/>
              <a:t>ont </a:t>
            </a:r>
            <a:r>
              <a:rPr lang="fr-FR" sz="1000" dirty="0"/>
              <a:t>été pratiqués </a:t>
            </a:r>
            <a:r>
              <a:rPr lang="fr-FR" sz="1000" dirty="0" smtClean="0"/>
              <a:t>e </a:t>
            </a:r>
            <a:r>
              <a:rPr lang="fr-FR" sz="1000" dirty="0"/>
              <a:t>pour la mise en culture de champs et la création de pâtures pour les troupeaux. </a:t>
            </a:r>
          </a:p>
          <a:p>
            <a:pPr algn="ctr"/>
            <a:r>
              <a:rPr lang="fr-FR" sz="1000" dirty="0">
                <a:solidFill>
                  <a:srgbClr val="00B0F0"/>
                </a:solidFill>
              </a:rPr>
              <a:t/>
            </a:r>
            <a:br>
              <a:rPr lang="fr-FR" sz="1000" dirty="0">
                <a:solidFill>
                  <a:srgbClr val="00B0F0"/>
                </a:solidFill>
              </a:rPr>
            </a:br>
            <a:r>
              <a:rPr lang="fr-FR" sz="1000" dirty="0">
                <a:solidFill>
                  <a:srgbClr val="00B0F0"/>
                </a:solidFill>
              </a:rPr>
              <a:t/>
            </a:r>
            <a:br>
              <a:rPr lang="fr-FR" sz="1000" dirty="0">
                <a:solidFill>
                  <a:srgbClr val="00B0F0"/>
                </a:solidFill>
              </a:rPr>
            </a:br>
            <a:endParaRPr lang="fr-FR" sz="1000" dirty="0"/>
          </a:p>
        </p:txBody>
      </p:sp>
    </p:spTree>
    <p:extLst>
      <p:ext uri="{BB962C8B-B14F-4D97-AF65-F5344CB8AC3E}">
        <p14:creationId xmlns:p14="http://schemas.microsoft.com/office/powerpoint/2010/main" val="3962492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1143000"/>
          </a:xfrm>
        </p:spPr>
        <p:txBody>
          <a:bodyPr>
            <a:normAutofit fontScale="90000"/>
          </a:bodyPr>
          <a:lstStyle/>
          <a:p>
            <a:r>
              <a:rPr lang="en-US" sz="3200" b="1" dirty="0" smtClean="0">
                <a:latin typeface="Arial" panose="020B0604020202020204" pitchFamily="34" charset="0"/>
                <a:cs typeface="Arial" panose="020B0604020202020204" pitchFamily="34" charset="0"/>
              </a:rPr>
              <a:t>Diffusion du Néolithique </a:t>
            </a:r>
            <a:br>
              <a:rPr lang="en-US" sz="32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http</a:t>
            </a:r>
            <a:r>
              <a:rPr lang="en-US" sz="2000" b="1" dirty="0">
                <a:latin typeface="Arial" panose="020B0604020202020204" pitchFamily="34" charset="0"/>
                <a:cs typeface="Arial" panose="020B0604020202020204" pitchFamily="34" charset="0"/>
              </a:rPr>
              <a:t>://www.scienceshumaines.com/la-revolution-neolithique_fr_27231.html</a:t>
            </a:r>
            <a:endParaRPr lang="fr-FR" sz="2000"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1790700"/>
            <a:ext cx="7772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14616" y="5934670"/>
            <a:ext cx="7920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Source : Peter Bellwood, </a:t>
            </a:r>
            <a:r>
              <a:rPr lang="en-US" b="1" i="1" dirty="0">
                <a:latin typeface="Arial" panose="020B0604020202020204" pitchFamily="34" charset="0"/>
                <a:cs typeface="Arial" panose="020B0604020202020204" pitchFamily="34" charset="0"/>
              </a:rPr>
              <a:t>First Farmers: The origins of agricultural societies</a:t>
            </a:r>
            <a:r>
              <a:rPr lang="en-US" b="1" dirty="0">
                <a:latin typeface="Arial" panose="020B0604020202020204" pitchFamily="34" charset="0"/>
                <a:cs typeface="Arial" panose="020B0604020202020204" pitchFamily="34" charset="0"/>
              </a:rPr>
              <a:t>, Blackwell, 2005.</a:t>
            </a:r>
            <a:r>
              <a:rPr lang="en-US" b="1" dirty="0"/>
              <a:t/>
            </a:r>
            <a:br>
              <a:rPr lang="en-US" b="1" dirty="0"/>
            </a:br>
            <a:endParaRPr lang="fr-FR" dirty="0"/>
          </a:p>
        </p:txBody>
      </p:sp>
    </p:spTree>
    <p:extLst>
      <p:ext uri="{BB962C8B-B14F-4D97-AF65-F5344CB8AC3E}">
        <p14:creationId xmlns:p14="http://schemas.microsoft.com/office/powerpoint/2010/main" val="289066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Titre 2067"/>
          <p:cNvSpPr>
            <a:spLocks noGrp="1"/>
          </p:cNvSpPr>
          <p:nvPr>
            <p:ph type="title"/>
          </p:nvPr>
        </p:nvSpPr>
        <p:spPr/>
        <p:txBody>
          <a:bodyPr>
            <a:normAutofit fontScale="90000"/>
          </a:bodyPr>
          <a:lstStyle/>
          <a:p>
            <a:r>
              <a:rPr lang="fr-FR" dirty="0" smtClean="0">
                <a:latin typeface="Arial" panose="020B0604020202020204" pitchFamily="34" charset="0"/>
                <a:cs typeface="Arial" panose="020B0604020202020204" pitchFamily="34" charset="0"/>
              </a:rPr>
              <a:t>La diffusion du néolithique</a:t>
            </a:r>
            <a:br>
              <a:rPr lang="fr-FR"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D’après la carte de Peter </a:t>
            </a:r>
            <a:r>
              <a:rPr lang="fr-FR" dirty="0" err="1" smtClean="0">
                <a:latin typeface="Arial" panose="020B0604020202020204" pitchFamily="34" charset="0"/>
                <a:cs typeface="Arial" panose="020B0604020202020204" pitchFamily="34" charset="0"/>
              </a:rPr>
              <a:t>Bellwood</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pic>
        <p:nvPicPr>
          <p:cNvPr id="2070" name="Espace réservé du contenu 206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487257"/>
            <a:ext cx="7772400" cy="4493086"/>
          </a:xfrm>
        </p:spPr>
      </p:pic>
    </p:spTree>
    <p:extLst>
      <p:ext uri="{BB962C8B-B14F-4D97-AF65-F5344CB8AC3E}">
        <p14:creationId xmlns:p14="http://schemas.microsoft.com/office/powerpoint/2010/main" val="409047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3649" y="188640"/>
            <a:ext cx="2448272" cy="163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687" y="203280"/>
            <a:ext cx="2160240" cy="16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85332" y="1812545"/>
            <a:ext cx="1368152" cy="338554"/>
          </a:xfrm>
          <a:prstGeom prst="rect">
            <a:avLst/>
          </a:prstGeom>
          <a:noFill/>
        </p:spPr>
        <p:txBody>
          <a:bodyPr wrap="square" rtlCol="0">
            <a:spAutoFit/>
          </a:bodyPr>
          <a:lstStyle/>
          <a:p>
            <a:pPr algn="ctr"/>
            <a:r>
              <a:rPr lang="fr-FR" sz="1600" dirty="0" smtClean="0"/>
              <a:t>Blé</a:t>
            </a:r>
            <a:endParaRPr lang="fr-FR" sz="1600" dirty="0"/>
          </a:p>
        </p:txBody>
      </p:sp>
      <p:sp>
        <p:nvSpPr>
          <p:cNvPr id="7" name="ZoneTexte 6"/>
          <p:cNvSpPr txBox="1"/>
          <p:nvPr/>
        </p:nvSpPr>
        <p:spPr>
          <a:xfrm>
            <a:off x="3752731" y="1812545"/>
            <a:ext cx="1368152" cy="338554"/>
          </a:xfrm>
          <a:prstGeom prst="rect">
            <a:avLst/>
          </a:prstGeom>
          <a:noFill/>
        </p:spPr>
        <p:txBody>
          <a:bodyPr wrap="square" rtlCol="0">
            <a:spAutoFit/>
          </a:bodyPr>
          <a:lstStyle/>
          <a:p>
            <a:pPr algn="ctr"/>
            <a:r>
              <a:rPr lang="fr-FR" sz="1600" dirty="0" smtClean="0"/>
              <a:t>Mil</a:t>
            </a:r>
            <a:endParaRPr lang="fr-FR" sz="16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172" y="203280"/>
            <a:ext cx="2304256" cy="164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6375603" y="1843903"/>
            <a:ext cx="1656184" cy="338554"/>
          </a:xfrm>
          <a:prstGeom prst="rect">
            <a:avLst/>
          </a:prstGeom>
          <a:noFill/>
        </p:spPr>
        <p:txBody>
          <a:bodyPr wrap="square" rtlCol="0">
            <a:spAutoFit/>
          </a:bodyPr>
          <a:lstStyle/>
          <a:p>
            <a:pPr algn="ctr"/>
            <a:r>
              <a:rPr lang="fr-FR" sz="1600" dirty="0" smtClean="0"/>
              <a:t>Millet</a:t>
            </a:r>
            <a:endParaRPr lang="fr-FR" sz="1600"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32" y="2106317"/>
            <a:ext cx="1402908" cy="213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15132" y="4293376"/>
            <a:ext cx="1368152" cy="338554"/>
          </a:xfrm>
          <a:prstGeom prst="rect">
            <a:avLst/>
          </a:prstGeom>
          <a:noFill/>
        </p:spPr>
        <p:txBody>
          <a:bodyPr wrap="square" rtlCol="0">
            <a:spAutoFit/>
          </a:bodyPr>
          <a:lstStyle/>
          <a:p>
            <a:pPr algn="ctr"/>
            <a:r>
              <a:rPr lang="fr-FR" sz="1600" dirty="0" smtClean="0"/>
              <a:t>Sorgho</a:t>
            </a:r>
            <a:endParaRPr lang="fr-FR" sz="1600" dirty="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243" y="225210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2889162" y="4099959"/>
            <a:ext cx="1576922" cy="338554"/>
          </a:xfrm>
          <a:prstGeom prst="rect">
            <a:avLst/>
          </a:prstGeom>
          <a:noFill/>
        </p:spPr>
        <p:txBody>
          <a:bodyPr wrap="square" rtlCol="0">
            <a:spAutoFit/>
          </a:bodyPr>
          <a:lstStyle/>
          <a:p>
            <a:pPr algn="ctr"/>
            <a:r>
              <a:rPr lang="fr-FR" sz="1600" dirty="0" smtClean="0"/>
              <a:t>Taro</a:t>
            </a:r>
            <a:endParaRPr lang="fr-FR" sz="1600" dirty="0"/>
          </a:p>
        </p:txBody>
      </p:sp>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339" y="2177533"/>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626338" y="4099959"/>
            <a:ext cx="2405449" cy="338554"/>
          </a:xfrm>
          <a:prstGeom prst="rect">
            <a:avLst/>
          </a:prstGeom>
          <a:noFill/>
        </p:spPr>
        <p:txBody>
          <a:bodyPr wrap="square" rtlCol="0">
            <a:spAutoFit/>
          </a:bodyPr>
          <a:lstStyle/>
          <a:p>
            <a:pPr algn="ctr"/>
            <a:r>
              <a:rPr lang="fr-FR" sz="1600" dirty="0" smtClean="0"/>
              <a:t>Riz</a:t>
            </a:r>
            <a:endParaRPr lang="fr-FR" sz="1600" dirty="0"/>
          </a:p>
        </p:txBody>
      </p:sp>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635" y="4634514"/>
            <a:ext cx="2308449" cy="153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332152" y="6145456"/>
            <a:ext cx="1656184" cy="338554"/>
          </a:xfrm>
          <a:prstGeom prst="rect">
            <a:avLst/>
          </a:prstGeom>
          <a:noFill/>
        </p:spPr>
        <p:txBody>
          <a:bodyPr wrap="square" rtlCol="0">
            <a:spAutoFit/>
          </a:bodyPr>
          <a:lstStyle/>
          <a:p>
            <a:pPr algn="ctr"/>
            <a:r>
              <a:rPr lang="fr-FR" sz="1600" dirty="0" smtClean="0"/>
              <a:t>Manioc</a:t>
            </a:r>
            <a:endParaRPr lang="fr-FR" sz="1600" dirty="0"/>
          </a:p>
        </p:txBody>
      </p:sp>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634515"/>
            <a:ext cx="2108679" cy="153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572000" y="6145894"/>
            <a:ext cx="1944217" cy="338554"/>
          </a:xfrm>
          <a:prstGeom prst="rect">
            <a:avLst/>
          </a:prstGeom>
          <a:noFill/>
        </p:spPr>
        <p:txBody>
          <a:bodyPr wrap="square" rtlCol="0">
            <a:spAutoFit/>
          </a:bodyPr>
          <a:lstStyle/>
          <a:p>
            <a:pPr algn="ctr"/>
            <a:r>
              <a:rPr lang="fr-FR" sz="1600" dirty="0" smtClean="0"/>
              <a:t>Orge</a:t>
            </a:r>
            <a:endParaRPr lang="fr-FR" sz="1600" dirty="0"/>
          </a:p>
        </p:txBody>
      </p:sp>
      <p:pic>
        <p:nvPicPr>
          <p:cNvPr id="30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624" y="4605325"/>
            <a:ext cx="1697477" cy="174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107504" y="6355301"/>
            <a:ext cx="1945980" cy="338554"/>
          </a:xfrm>
          <a:prstGeom prst="rect">
            <a:avLst/>
          </a:prstGeom>
          <a:noFill/>
        </p:spPr>
        <p:txBody>
          <a:bodyPr wrap="square" rtlCol="0">
            <a:spAutoFit/>
          </a:bodyPr>
          <a:lstStyle/>
          <a:p>
            <a:r>
              <a:rPr lang="fr-FR" sz="1600" dirty="0" smtClean="0"/>
              <a:t>Ansérine Bon Henri</a:t>
            </a:r>
            <a:endParaRPr lang="fr-FR" sz="1600" dirty="0"/>
          </a:p>
        </p:txBody>
      </p:sp>
      <p:pic>
        <p:nvPicPr>
          <p:cNvPr id="3084"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5174" y="4636145"/>
            <a:ext cx="2106140" cy="157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6795174" y="6215750"/>
            <a:ext cx="2169314" cy="584775"/>
          </a:xfrm>
          <a:prstGeom prst="rect">
            <a:avLst/>
          </a:prstGeom>
          <a:noFill/>
        </p:spPr>
        <p:txBody>
          <a:bodyPr wrap="square" rtlCol="0">
            <a:spAutoFit/>
          </a:bodyPr>
          <a:lstStyle/>
          <a:p>
            <a:r>
              <a:rPr lang="fr-FR" sz="1600" dirty="0" smtClean="0"/>
              <a:t>Banane Musa </a:t>
            </a:r>
            <a:r>
              <a:rPr lang="fr-FR" sz="1600" dirty="0" err="1" smtClean="0"/>
              <a:t>Acuminata</a:t>
            </a:r>
            <a:r>
              <a:rPr lang="fr-FR" sz="1600" dirty="0" smtClean="0"/>
              <a:t> </a:t>
            </a:r>
            <a:r>
              <a:rPr lang="fr-FR" sz="1600" dirty="0" err="1" smtClean="0"/>
              <a:t>Banskii</a:t>
            </a:r>
            <a:endParaRPr lang="fr-FR" sz="1600" dirty="0"/>
          </a:p>
        </p:txBody>
      </p:sp>
    </p:spTree>
    <p:extLst>
      <p:ext uri="{BB962C8B-B14F-4D97-AF65-F5344CB8AC3E}">
        <p14:creationId xmlns:p14="http://schemas.microsoft.com/office/powerpoint/2010/main" val="250949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La première partie du programme</a:t>
            </a:r>
            <a:endParaRPr lang="fr-FR" dirty="0">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sz="quarter" idx="1"/>
          </p:nvPr>
        </p:nvGraphicFramePr>
        <p:xfrm>
          <a:off x="2443253" y="1576998"/>
          <a:ext cx="4257494" cy="4529400"/>
        </p:xfrm>
        <a:graphic>
          <a:graphicData uri="http://schemas.openxmlformats.org/drawingml/2006/table">
            <a:tbl>
              <a:tblPr/>
              <a:tblGrid>
                <a:gridCol w="1577615"/>
                <a:gridCol w="2679879"/>
              </a:tblGrid>
              <a:tr h="354887">
                <a:tc>
                  <a:txBody>
                    <a:bodyPr/>
                    <a:lstStyle/>
                    <a:p>
                      <a:pPr algn="l"/>
                      <a:r>
                        <a:rPr lang="fr-FR" sz="1100" b="1" dirty="0">
                          <a:effectLst/>
                        </a:rPr>
                        <a:t>Repères annuels de programmation</a:t>
                      </a:r>
                      <a:endParaRPr lang="fr-FR" sz="1100" dirty="0">
                        <a:effectLst/>
                      </a:endParaRPr>
                    </a:p>
                  </a:txBody>
                  <a:tcPr marL="23045" marR="23045" marT="11522" marB="1152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c>
                  <a:txBody>
                    <a:bodyPr/>
                    <a:lstStyle/>
                    <a:p>
                      <a:pPr algn="l"/>
                      <a:r>
                        <a:rPr lang="fr-FR" sz="1100" b="1" dirty="0">
                          <a:effectLst/>
                        </a:rPr>
                        <a:t>Démarches et contenus d'enseignement</a:t>
                      </a:r>
                      <a:endParaRPr lang="fr-FR" sz="1100" dirty="0">
                        <a:effectLst/>
                      </a:endParaRPr>
                    </a:p>
                  </a:txBody>
                  <a:tcPr marL="23045" marR="23045" marT="11522" marB="1152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r>
              <a:tr h="4171076">
                <a:tc>
                  <a:txBody>
                    <a:bodyPr/>
                    <a:lstStyle/>
                    <a:p>
                      <a:pPr algn="ctr"/>
                      <a:r>
                        <a:rPr lang="fr-FR" sz="1100" b="1" dirty="0">
                          <a:effectLst/>
                        </a:rPr>
                        <a:t> </a:t>
                      </a:r>
                      <a:endParaRPr lang="fr-FR" sz="1100" dirty="0">
                        <a:effectLst/>
                      </a:endParaRPr>
                    </a:p>
                    <a:p>
                      <a:pPr algn="ctr"/>
                      <a:r>
                        <a:rPr lang="fr-FR" sz="1100" b="1" dirty="0">
                          <a:effectLst/>
                        </a:rPr>
                        <a:t>Thème 1</a:t>
                      </a:r>
                      <a:endParaRPr lang="fr-FR" sz="1100" dirty="0">
                        <a:effectLst/>
                      </a:endParaRPr>
                    </a:p>
                    <a:p>
                      <a:pPr algn="ctr"/>
                      <a:r>
                        <a:rPr lang="fr-FR" sz="1100" b="1" dirty="0">
                          <a:effectLst/>
                        </a:rPr>
                        <a:t>La longue histoire de l'humanité</a:t>
                      </a:r>
                      <a:endParaRPr lang="fr-FR" sz="1100" dirty="0">
                        <a:effectLst/>
                      </a:endParaRPr>
                    </a:p>
                    <a:p>
                      <a:pPr algn="ctr"/>
                      <a:r>
                        <a:rPr lang="fr-FR" sz="1100" b="1" dirty="0">
                          <a:effectLst/>
                        </a:rPr>
                        <a:t>et des migrations</a:t>
                      </a:r>
                      <a:endParaRPr lang="fr-FR" sz="1100" dirty="0">
                        <a:effectLst/>
                      </a:endParaRPr>
                    </a:p>
                    <a:p>
                      <a:pPr algn="ctr"/>
                      <a:r>
                        <a:rPr lang="fr-FR" sz="1100" dirty="0">
                          <a:effectLst/>
                        </a:rPr>
                        <a:t> </a:t>
                      </a:r>
                    </a:p>
                    <a:p>
                      <a:pPr algn="l">
                        <a:buFont typeface="Arial"/>
                        <a:buChar char="•"/>
                      </a:pPr>
                      <a:r>
                        <a:rPr lang="fr-FR" sz="1100" dirty="0">
                          <a:effectLst/>
                        </a:rPr>
                        <a:t>Les débuts de l'humanité.</a:t>
                      </a:r>
                    </a:p>
                    <a:p>
                      <a:pPr algn="l">
                        <a:buFont typeface="Arial"/>
                        <a:buChar char="•"/>
                      </a:pPr>
                      <a:r>
                        <a:rPr lang="fr-FR" sz="1100" dirty="0">
                          <a:effectLst/>
                        </a:rPr>
                        <a:t>La « révolution » néolithique.</a:t>
                      </a:r>
                    </a:p>
                    <a:p>
                      <a:pPr algn="l">
                        <a:buFont typeface="Arial"/>
                        <a:buChar char="•"/>
                      </a:pPr>
                      <a:r>
                        <a:rPr lang="fr-FR" sz="1100" dirty="0">
                          <a:effectLst/>
                        </a:rPr>
                        <a:t>Premiers États, premières écritures.</a:t>
                      </a:r>
                    </a:p>
                  </a:txBody>
                  <a:tcPr marL="23045" marR="23045" marT="11522" marB="1152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c>
                  <a:txBody>
                    <a:bodyPr/>
                    <a:lstStyle/>
                    <a:p>
                      <a:pPr algn="l"/>
                      <a:r>
                        <a:rPr lang="fr-FR" sz="1100" dirty="0">
                          <a:effectLst/>
                        </a:rPr>
                        <a:t> </a:t>
                      </a:r>
                    </a:p>
                    <a:p>
                      <a:pPr algn="l"/>
                      <a:r>
                        <a:rPr lang="fr-FR" sz="1100" dirty="0">
                          <a:effectLst/>
                        </a:rPr>
                        <a:t>L'étude de la préhistoire permet d'établir, en dialogue avec d'autres champs disciplinaires, des faits scientifiques, avant la découverte des mythes polythéistes et des récits sur les origines du monde et de l'humanité proposés par les religions monothéistes. L'histoire des premières grandes migrations de l'humanité peut être conduite rapidement à partir de l'observation de cartes et de la mention de quelques sites de fouilles et amène une première réflexion sur l'histoire du peuplement à l'échelle mondiale. L'étude du néolithique interroge l'intervention des femmes et des hommes sur leur environnement. La sédentarisation des communautés humaines comme l'entrée des activités humaines dans l'agriculture et l'élevage se produisent à des moments différents selon les espaces géographiques observés. L'étude des premiers États et des premières écritures se place dans le cadre de l'Orient ancien et peut concerner l'Égypte ou la Mésopotamie.</a:t>
                      </a:r>
                    </a:p>
                    <a:p>
                      <a:pPr algn="l"/>
                      <a:r>
                        <a:rPr lang="fr-FR" sz="1100" dirty="0">
                          <a:effectLst/>
                        </a:rPr>
                        <a:t> </a:t>
                      </a:r>
                    </a:p>
                  </a:txBody>
                  <a:tcPr marL="23045" marR="23045" marT="11522" marB="1152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r>
            </a:tbl>
          </a:graphicData>
        </a:graphic>
      </p:graphicFrame>
    </p:spTree>
    <p:extLst>
      <p:ext uri="{BB962C8B-B14F-4D97-AF65-F5344CB8AC3E}">
        <p14:creationId xmlns:p14="http://schemas.microsoft.com/office/powerpoint/2010/main" val="448832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9" y="260648"/>
            <a:ext cx="3096343" cy="20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450" y="188640"/>
            <a:ext cx="2206669" cy="272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579315"/>
            <a:ext cx="3146633" cy="208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72" y="4869160"/>
            <a:ext cx="30956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8864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7572" y="3021310"/>
            <a:ext cx="17526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942" y="289335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3" y="2348880"/>
            <a:ext cx="2870453" cy="369332"/>
          </a:xfrm>
          <a:prstGeom prst="rect">
            <a:avLst/>
          </a:prstGeom>
          <a:noFill/>
        </p:spPr>
        <p:txBody>
          <a:bodyPr wrap="square" rtlCol="0">
            <a:spAutoFit/>
          </a:bodyPr>
          <a:lstStyle/>
          <a:p>
            <a:pPr algn="ctr"/>
            <a:r>
              <a:rPr lang="fr-FR" dirty="0" smtClean="0"/>
              <a:t>Courges</a:t>
            </a:r>
            <a:endParaRPr lang="fr-FR" dirty="0"/>
          </a:p>
        </p:txBody>
      </p:sp>
      <p:sp>
        <p:nvSpPr>
          <p:cNvPr id="5" name="ZoneTexte 4"/>
          <p:cNvSpPr txBox="1"/>
          <p:nvPr/>
        </p:nvSpPr>
        <p:spPr>
          <a:xfrm>
            <a:off x="467544" y="4493557"/>
            <a:ext cx="2592288" cy="369332"/>
          </a:xfrm>
          <a:prstGeom prst="rect">
            <a:avLst/>
          </a:prstGeom>
          <a:noFill/>
        </p:spPr>
        <p:txBody>
          <a:bodyPr wrap="square" rtlCol="0">
            <a:spAutoFit/>
          </a:bodyPr>
          <a:lstStyle/>
          <a:p>
            <a:pPr algn="ctr"/>
            <a:r>
              <a:rPr lang="fr-FR" dirty="0" smtClean="0"/>
              <a:t>Avocat</a:t>
            </a:r>
            <a:endParaRPr lang="fr-FR" dirty="0"/>
          </a:p>
        </p:txBody>
      </p:sp>
      <p:sp>
        <p:nvSpPr>
          <p:cNvPr id="6" name="ZoneTexte 5"/>
          <p:cNvSpPr txBox="1"/>
          <p:nvPr/>
        </p:nvSpPr>
        <p:spPr>
          <a:xfrm>
            <a:off x="329942" y="6412210"/>
            <a:ext cx="3008055" cy="369332"/>
          </a:xfrm>
          <a:prstGeom prst="rect">
            <a:avLst/>
          </a:prstGeom>
          <a:noFill/>
        </p:spPr>
        <p:txBody>
          <a:bodyPr wrap="square" rtlCol="0">
            <a:spAutoFit/>
          </a:bodyPr>
          <a:lstStyle/>
          <a:p>
            <a:pPr algn="ctr"/>
            <a:r>
              <a:rPr lang="fr-FR" dirty="0" smtClean="0"/>
              <a:t>Pomme de terre</a:t>
            </a:r>
            <a:endParaRPr lang="fr-FR" dirty="0"/>
          </a:p>
        </p:txBody>
      </p:sp>
      <p:sp>
        <p:nvSpPr>
          <p:cNvPr id="7" name="ZoneTexte 6"/>
          <p:cNvSpPr txBox="1"/>
          <p:nvPr/>
        </p:nvSpPr>
        <p:spPr>
          <a:xfrm>
            <a:off x="3833450" y="2910682"/>
            <a:ext cx="2206669" cy="374302"/>
          </a:xfrm>
          <a:prstGeom prst="rect">
            <a:avLst/>
          </a:prstGeom>
          <a:noFill/>
        </p:spPr>
        <p:txBody>
          <a:bodyPr wrap="square" rtlCol="0">
            <a:spAutoFit/>
          </a:bodyPr>
          <a:lstStyle/>
          <a:p>
            <a:pPr algn="ctr"/>
            <a:r>
              <a:rPr lang="fr-FR" dirty="0" smtClean="0"/>
              <a:t>Haricots</a:t>
            </a:r>
            <a:endParaRPr lang="fr-FR" dirty="0"/>
          </a:p>
        </p:txBody>
      </p:sp>
      <p:sp>
        <p:nvSpPr>
          <p:cNvPr id="8" name="ZoneTexte 7"/>
          <p:cNvSpPr txBox="1"/>
          <p:nvPr/>
        </p:nvSpPr>
        <p:spPr>
          <a:xfrm>
            <a:off x="3563888" y="5733256"/>
            <a:ext cx="3024336" cy="369332"/>
          </a:xfrm>
          <a:prstGeom prst="rect">
            <a:avLst/>
          </a:prstGeom>
          <a:noFill/>
        </p:spPr>
        <p:txBody>
          <a:bodyPr wrap="square" rtlCol="0">
            <a:spAutoFit/>
          </a:bodyPr>
          <a:lstStyle/>
          <a:p>
            <a:pPr algn="ctr"/>
            <a:r>
              <a:rPr lang="fr-FR" dirty="0" smtClean="0"/>
              <a:t>Maïs</a:t>
            </a:r>
            <a:endParaRPr lang="fr-FR" dirty="0"/>
          </a:p>
        </p:txBody>
      </p:sp>
      <p:sp>
        <p:nvSpPr>
          <p:cNvPr id="9" name="ZoneTexte 8"/>
          <p:cNvSpPr txBox="1"/>
          <p:nvPr/>
        </p:nvSpPr>
        <p:spPr>
          <a:xfrm>
            <a:off x="6372200" y="1931715"/>
            <a:ext cx="2304256" cy="369332"/>
          </a:xfrm>
          <a:prstGeom prst="rect">
            <a:avLst/>
          </a:prstGeom>
          <a:noFill/>
        </p:spPr>
        <p:txBody>
          <a:bodyPr wrap="square" rtlCol="0">
            <a:spAutoFit/>
          </a:bodyPr>
          <a:lstStyle/>
          <a:p>
            <a:pPr algn="ctr"/>
            <a:r>
              <a:rPr lang="fr-FR" dirty="0"/>
              <a:t>T</a:t>
            </a:r>
            <a:r>
              <a:rPr lang="fr-FR" dirty="0" smtClean="0"/>
              <a:t>ournesol</a:t>
            </a:r>
            <a:endParaRPr lang="fr-FR" dirty="0"/>
          </a:p>
        </p:txBody>
      </p:sp>
      <p:sp>
        <p:nvSpPr>
          <p:cNvPr id="10" name="ZoneTexte 9"/>
          <p:cNvSpPr txBox="1"/>
          <p:nvPr/>
        </p:nvSpPr>
        <p:spPr>
          <a:xfrm>
            <a:off x="7087572" y="5640685"/>
            <a:ext cx="1752600" cy="369332"/>
          </a:xfrm>
          <a:prstGeom prst="rect">
            <a:avLst/>
          </a:prstGeom>
          <a:noFill/>
        </p:spPr>
        <p:txBody>
          <a:bodyPr wrap="square" rtlCol="0">
            <a:spAutoFit/>
          </a:bodyPr>
          <a:lstStyle/>
          <a:p>
            <a:pPr algn="ctr"/>
            <a:r>
              <a:rPr lang="fr-FR" dirty="0"/>
              <a:t>T</a:t>
            </a:r>
            <a:r>
              <a:rPr lang="fr-FR" dirty="0" smtClean="0"/>
              <a:t>abac</a:t>
            </a:r>
            <a:endParaRPr lang="fr-FR" dirty="0"/>
          </a:p>
        </p:txBody>
      </p:sp>
    </p:spTree>
    <p:extLst>
      <p:ext uri="{BB962C8B-B14F-4D97-AF65-F5344CB8AC3E}">
        <p14:creationId xmlns:p14="http://schemas.microsoft.com/office/powerpoint/2010/main" val="297722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5414" y="485592"/>
            <a:ext cx="2574135" cy="179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76672"/>
            <a:ext cx="259228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88" y="264620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177" y="29249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52264"/>
            <a:ext cx="2634343" cy="169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156176" y="2204864"/>
            <a:ext cx="2736304" cy="369332"/>
          </a:xfrm>
          <a:prstGeom prst="rect">
            <a:avLst/>
          </a:prstGeom>
          <a:noFill/>
        </p:spPr>
        <p:txBody>
          <a:bodyPr wrap="square" rtlCol="0">
            <a:spAutoFit/>
          </a:bodyPr>
          <a:lstStyle/>
          <a:p>
            <a:r>
              <a:rPr lang="fr-FR" dirty="0" smtClean="0"/>
              <a:t>Sanglier – grotte d’Altamira</a:t>
            </a:r>
            <a:endParaRPr lang="fr-FR" dirty="0"/>
          </a:p>
        </p:txBody>
      </p:sp>
      <p:sp>
        <p:nvSpPr>
          <p:cNvPr id="5" name="ZoneTexte 4"/>
          <p:cNvSpPr txBox="1"/>
          <p:nvPr/>
        </p:nvSpPr>
        <p:spPr>
          <a:xfrm>
            <a:off x="3347864" y="2204864"/>
            <a:ext cx="2592288" cy="369332"/>
          </a:xfrm>
          <a:prstGeom prst="rect">
            <a:avLst/>
          </a:prstGeom>
          <a:noFill/>
        </p:spPr>
        <p:txBody>
          <a:bodyPr wrap="square" rtlCol="0">
            <a:spAutoFit/>
          </a:bodyPr>
          <a:lstStyle/>
          <a:p>
            <a:r>
              <a:rPr lang="fr-FR" dirty="0" smtClean="0"/>
              <a:t>Chèvre – grotte de Niaux</a:t>
            </a:r>
            <a:endParaRPr lang="fr-FR" dirty="0"/>
          </a:p>
        </p:txBody>
      </p:sp>
      <p:sp>
        <p:nvSpPr>
          <p:cNvPr id="6" name="ZoneTexte 5"/>
          <p:cNvSpPr txBox="1"/>
          <p:nvPr/>
        </p:nvSpPr>
        <p:spPr>
          <a:xfrm>
            <a:off x="395536" y="2276872"/>
            <a:ext cx="2520280" cy="369332"/>
          </a:xfrm>
          <a:prstGeom prst="rect">
            <a:avLst/>
          </a:prstGeom>
          <a:noFill/>
        </p:spPr>
        <p:txBody>
          <a:bodyPr wrap="square" rtlCol="0">
            <a:spAutoFit/>
          </a:bodyPr>
          <a:lstStyle/>
          <a:p>
            <a:pPr algn="ctr"/>
            <a:r>
              <a:rPr lang="fr-FR" dirty="0" smtClean="0"/>
              <a:t>Bœuf- </a:t>
            </a:r>
            <a:r>
              <a:rPr lang="fr-FR" dirty="0" err="1" smtClean="0"/>
              <a:t>Tagalagal</a:t>
            </a:r>
            <a:r>
              <a:rPr lang="fr-FR" dirty="0" smtClean="0"/>
              <a:t> </a:t>
            </a:r>
            <a:endParaRPr lang="fr-FR" dirty="0"/>
          </a:p>
        </p:txBody>
      </p:sp>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2834456"/>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95536" y="4409827"/>
            <a:ext cx="2619375" cy="369332"/>
          </a:xfrm>
          <a:prstGeom prst="rect">
            <a:avLst/>
          </a:prstGeom>
          <a:noFill/>
        </p:spPr>
        <p:txBody>
          <a:bodyPr wrap="square" rtlCol="0">
            <a:spAutoFit/>
          </a:bodyPr>
          <a:lstStyle/>
          <a:p>
            <a:pPr algn="ctr"/>
            <a:r>
              <a:rPr lang="fr-FR" dirty="0" smtClean="0"/>
              <a:t>Mouton </a:t>
            </a:r>
            <a:endParaRPr lang="fr-FR" dirty="0"/>
          </a:p>
        </p:txBody>
      </p:sp>
      <p:sp>
        <p:nvSpPr>
          <p:cNvPr id="8" name="ZoneTexte 7"/>
          <p:cNvSpPr txBox="1"/>
          <p:nvPr/>
        </p:nvSpPr>
        <p:spPr>
          <a:xfrm>
            <a:off x="3473177" y="4772794"/>
            <a:ext cx="2466975" cy="369332"/>
          </a:xfrm>
          <a:prstGeom prst="rect">
            <a:avLst/>
          </a:prstGeom>
          <a:noFill/>
        </p:spPr>
        <p:txBody>
          <a:bodyPr wrap="square" rtlCol="0">
            <a:spAutoFit/>
          </a:bodyPr>
          <a:lstStyle/>
          <a:p>
            <a:pPr algn="ctr"/>
            <a:r>
              <a:rPr lang="fr-FR" dirty="0" smtClean="0"/>
              <a:t>Poulet</a:t>
            </a:r>
            <a:endParaRPr lang="fr-FR" dirty="0"/>
          </a:p>
        </p:txBody>
      </p:sp>
      <p:sp>
        <p:nvSpPr>
          <p:cNvPr id="9" name="ZoneTexte 8"/>
          <p:cNvSpPr txBox="1"/>
          <p:nvPr/>
        </p:nvSpPr>
        <p:spPr>
          <a:xfrm>
            <a:off x="6300192" y="4779159"/>
            <a:ext cx="2304256" cy="369332"/>
          </a:xfrm>
          <a:prstGeom prst="rect">
            <a:avLst/>
          </a:prstGeom>
          <a:noFill/>
        </p:spPr>
        <p:txBody>
          <a:bodyPr wrap="square" rtlCol="0">
            <a:spAutoFit/>
          </a:bodyPr>
          <a:lstStyle/>
          <a:p>
            <a:pPr algn="ctr"/>
            <a:r>
              <a:rPr lang="fr-FR" dirty="0" smtClean="0"/>
              <a:t>Lama</a:t>
            </a:r>
            <a:endParaRPr lang="fr-FR" dirty="0"/>
          </a:p>
        </p:txBody>
      </p:sp>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94" y="477653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289694" y="6376730"/>
            <a:ext cx="2857500" cy="369332"/>
          </a:xfrm>
          <a:prstGeom prst="rect">
            <a:avLst/>
          </a:prstGeom>
          <a:noFill/>
        </p:spPr>
        <p:txBody>
          <a:bodyPr wrap="square" rtlCol="0">
            <a:spAutoFit/>
          </a:bodyPr>
          <a:lstStyle/>
          <a:p>
            <a:pPr algn="ctr"/>
            <a:r>
              <a:rPr lang="fr-FR" dirty="0" smtClean="0"/>
              <a:t>Chiens – </a:t>
            </a:r>
            <a:r>
              <a:rPr lang="fr-FR" dirty="0" err="1" smtClean="0"/>
              <a:t>Acacus</a:t>
            </a:r>
            <a:r>
              <a:rPr lang="fr-FR" dirty="0" smtClean="0"/>
              <a:t>, Lybie</a:t>
            </a:r>
            <a:endParaRPr lang="fr-FR" dirty="0"/>
          </a:p>
        </p:txBody>
      </p:sp>
    </p:spTree>
    <p:extLst>
      <p:ext uri="{BB962C8B-B14F-4D97-AF65-F5344CB8AC3E}">
        <p14:creationId xmlns:p14="http://schemas.microsoft.com/office/powerpoint/2010/main" val="210597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smtClean="0">
                <a:latin typeface="Arial" panose="020B0604020202020204" pitchFamily="34" charset="0"/>
                <a:cs typeface="Arial" panose="020B0604020202020204" pitchFamily="34" charset="0"/>
              </a:rPr>
              <a:t>Apport du professeur: </a:t>
            </a:r>
            <a:endParaRPr lang="fr-FR" dirty="0" smtClean="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pPr marL="0" indent="0">
              <a:buNone/>
            </a:pPr>
            <a:r>
              <a:rPr lang="fr-FR" dirty="0" smtClean="0">
                <a:latin typeface="Arial" panose="020B0604020202020204" pitchFamily="34" charset="0"/>
                <a:cs typeface="Arial" panose="020B0604020202020204" pitchFamily="34" charset="0"/>
              </a:rPr>
              <a:t>Comprendre qu’il existe aussi des continuités : persistance de la chasse, de la pêche et de la cueillette encore aujourd’hui, disparition très récente du nomadisme. </a:t>
            </a:r>
          </a:p>
          <a:p>
            <a:endParaRPr lang="fr-FR" dirty="0"/>
          </a:p>
        </p:txBody>
      </p:sp>
    </p:spTree>
    <p:extLst>
      <p:ext uri="{BB962C8B-B14F-4D97-AF65-F5344CB8AC3E}">
        <p14:creationId xmlns:p14="http://schemas.microsoft.com/office/powerpoint/2010/main" val="2244373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r>
              <a:rPr lang="fr-FR" dirty="0" smtClean="0">
                <a:latin typeface="Arial" panose="020B0604020202020204" pitchFamily="34" charset="0"/>
                <a:cs typeface="Arial" panose="020B0604020202020204" pitchFamily="34" charset="0"/>
              </a:rPr>
              <a:t>Production finale à l’issue de ce travail: réalisation d’une frise chronologique illustrée par les travaux des élèves sur laquelle on placera également l’invention de l’écriture au chapitre suivant. </a:t>
            </a:r>
          </a:p>
          <a:p>
            <a:r>
              <a:rPr lang="fr-FR" dirty="0" smtClean="0">
                <a:latin typeface="Arial" panose="020B0604020202020204" pitchFamily="34" charset="0"/>
                <a:cs typeface="Arial" panose="020B0604020202020204" pitchFamily="34" charset="0"/>
              </a:rPr>
              <a:t>On complètera ce travail avec un planisphère permettant de localiser le Croissant fertile et la propagation de cette évolution néolithique sur tous les continents. </a:t>
            </a:r>
          </a:p>
        </p:txBody>
      </p:sp>
    </p:spTree>
    <p:extLst>
      <p:ext uri="{BB962C8B-B14F-4D97-AF65-F5344CB8AC3E}">
        <p14:creationId xmlns:p14="http://schemas.microsoft.com/office/powerpoint/2010/main" val="1784477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latin typeface="Arial" panose="020B0604020202020204" pitchFamily="34" charset="0"/>
                <a:cs typeface="Arial" panose="020B0604020202020204" pitchFamily="34" charset="0"/>
              </a:rPr>
              <a:t>AP: piste possible: </a:t>
            </a:r>
            <a:br>
              <a:rPr lang="fr-FR" dirty="0" smtClean="0">
                <a:solidFill>
                  <a:schemeClr val="tx1"/>
                </a:solidFill>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 Apprendre à apprendre »</a:t>
            </a:r>
            <a:endParaRPr lang="fr-FR"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xfrm>
            <a:off x="457200" y="1916832"/>
            <a:ext cx="8229600" cy="4209331"/>
          </a:xfrm>
        </p:spPr>
        <p:txBody>
          <a:bodyPr>
            <a:normAutofit/>
          </a:bodyPr>
          <a:lstStyle/>
          <a:p>
            <a:r>
              <a:rPr lang="fr-FR" dirty="0" smtClean="0">
                <a:latin typeface="Arial" panose="020B0604020202020204" pitchFamily="34" charset="0"/>
                <a:cs typeface="Arial" panose="020B0604020202020204" pitchFamily="34" charset="0"/>
              </a:rPr>
              <a:t>Montrer des exemples d’indices récupérateurs; faire construire aux élèves les leurs. Associer le plus souvent possible des images aux repères temporels.</a:t>
            </a:r>
          </a:p>
          <a:p>
            <a:r>
              <a:rPr lang="fr-FR" dirty="0" smtClean="0">
                <a:latin typeface="Arial" panose="020B0604020202020204" pitchFamily="34" charset="0"/>
                <a:cs typeface="Arial" panose="020B0604020202020204" pitchFamily="34" charset="0"/>
              </a:rPr>
              <a:t>Faire repérer dans un texte les connecteurs temporels, les différents temps des verbes et tous les indices pouvant permettre de se repérer dans le temps</a:t>
            </a:r>
          </a:p>
          <a:p>
            <a:r>
              <a:rPr lang="fr-FR" dirty="0" smtClean="0">
                <a:latin typeface="Arial" panose="020B0604020202020204" pitchFamily="34" charset="0"/>
                <a:cs typeface="Arial" panose="020B0604020202020204" pitchFamily="34" charset="0"/>
              </a:rPr>
              <a:t>Au besoin, reprendre des exercices sur le modèle de ceux réalisés au primaire à l’aide de dessins pour travailler sur la chronologie d’évènements.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526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Arial" panose="020B0604020202020204" pitchFamily="34" charset="0"/>
                <a:cs typeface="Arial" panose="020B0604020202020204" pitchFamily="34" charset="0"/>
              </a:rPr>
              <a:t>Exemple de travail possible sur un texte</a:t>
            </a:r>
            <a:endParaRPr lang="fr-FR" sz="32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noFill/>
        </p:spPr>
        <p:txBody>
          <a:bodyPr>
            <a:normAutofit fontScale="92500"/>
          </a:bodyPr>
          <a:lstStyle/>
          <a:p>
            <a:pPr marL="0" lvl="0" indent="0">
              <a:lnSpc>
                <a:spcPct val="115000"/>
              </a:lnSpc>
              <a:spcAft>
                <a:spcPts val="1000"/>
              </a:spcAft>
              <a:buClr>
                <a:srgbClr val="D34817"/>
              </a:buClr>
              <a:buNone/>
            </a:pPr>
            <a:r>
              <a:rPr lang="fr-FR" sz="1200" dirty="0">
                <a:solidFill>
                  <a:prstClr val="black"/>
                </a:solidFill>
                <a:latin typeface="Comic Sans MS"/>
                <a:ea typeface="Times New Roman"/>
                <a:cs typeface="Arial"/>
              </a:rPr>
              <a:t>« Jusqu'à la fin du </a:t>
            </a:r>
            <a:r>
              <a:rPr lang="fr-FR" sz="1200" b="1" dirty="0">
                <a:solidFill>
                  <a:prstClr val="black"/>
                </a:solidFill>
                <a:latin typeface="Comic Sans MS"/>
                <a:ea typeface="Times New Roman"/>
                <a:cs typeface="Arial"/>
              </a:rPr>
              <a:t>Paléolithique</a:t>
            </a:r>
            <a:r>
              <a:rPr lang="fr-FR" sz="1200" dirty="0">
                <a:solidFill>
                  <a:prstClr val="black"/>
                </a:solidFill>
                <a:latin typeface="Comic Sans MS"/>
                <a:ea typeface="Times New Roman"/>
                <a:cs typeface="Arial"/>
              </a:rPr>
              <a:t>, les hominidés s'alimentent en pratiquant la chasse, la pêche</a:t>
            </a:r>
            <a:r>
              <a:rPr lang="fr-FR" sz="1200" dirty="0">
                <a:solidFill>
                  <a:srgbClr val="0000FF"/>
                </a:solidFill>
                <a:latin typeface="Comic Sans MS"/>
                <a:ea typeface="Times New Roman"/>
                <a:cs typeface="Arial"/>
              </a:rPr>
              <a:t> </a:t>
            </a:r>
            <a:r>
              <a:rPr lang="fr-FR" sz="1200" dirty="0">
                <a:solidFill>
                  <a:prstClr val="black"/>
                </a:solidFill>
                <a:latin typeface="Comic Sans MS"/>
                <a:ea typeface="Times New Roman"/>
                <a:cs typeface="Arial"/>
              </a:rPr>
              <a:t>et en cueillant des plantes ou des fruits. Ce sont des </a:t>
            </a:r>
            <a:r>
              <a:rPr lang="fr-FR" sz="1200" b="1" dirty="0">
                <a:solidFill>
                  <a:prstClr val="black"/>
                </a:solidFill>
                <a:latin typeface="Comic Sans MS"/>
                <a:ea typeface="Times New Roman"/>
                <a:cs typeface="Arial"/>
              </a:rPr>
              <a:t>cueilleurs-chasseurs</a:t>
            </a:r>
            <a:r>
              <a:rPr lang="fr-FR" sz="1200" dirty="0">
                <a:solidFill>
                  <a:prstClr val="black"/>
                </a:solidFill>
                <a:latin typeface="Comic Sans MS"/>
                <a:ea typeface="Times New Roman"/>
                <a:cs typeface="Arial"/>
              </a:rPr>
              <a:t> </a:t>
            </a:r>
            <a:r>
              <a:rPr lang="fr-FR" sz="1200" b="1" dirty="0">
                <a:solidFill>
                  <a:prstClr val="black"/>
                </a:solidFill>
                <a:latin typeface="Comic Sans MS"/>
                <a:ea typeface="Times New Roman"/>
                <a:cs typeface="Arial"/>
              </a:rPr>
              <a:t>nomades</a:t>
            </a:r>
            <a:r>
              <a:rPr lang="fr-FR" sz="1200" dirty="0">
                <a:solidFill>
                  <a:prstClr val="black"/>
                </a:solidFill>
                <a:latin typeface="Comic Sans MS"/>
                <a:ea typeface="Times New Roman"/>
                <a:cs typeface="Arial"/>
              </a:rPr>
              <a:t> qui suivent les mouvements de la faune chassée. Ils établissent des campements temporaires en fonction de leur zone de chasse et des saisons. </a:t>
            </a:r>
            <a:br>
              <a:rPr lang="fr-FR" sz="1200" dirty="0">
                <a:solidFill>
                  <a:prstClr val="black"/>
                </a:solidFill>
                <a:latin typeface="Comic Sans MS"/>
                <a:ea typeface="Times New Roman"/>
                <a:cs typeface="Arial"/>
              </a:rPr>
            </a:br>
            <a:r>
              <a:rPr lang="fr-FR" sz="1200" dirty="0">
                <a:solidFill>
                  <a:prstClr val="black"/>
                </a:solidFill>
                <a:latin typeface="Comic Sans MS"/>
                <a:ea typeface="Times New Roman"/>
                <a:cs typeface="Arial"/>
              </a:rPr>
              <a:t>En quelques milliers d'années l'homme va passer du statut de prédateur à celui de producteur. Il va tenter de dominer la nature et de la transformer pour mieux l'utiliser. (…)</a:t>
            </a:r>
          </a:p>
          <a:p>
            <a:pPr marL="0" lvl="0" indent="0">
              <a:lnSpc>
                <a:spcPct val="115000"/>
              </a:lnSpc>
              <a:spcAft>
                <a:spcPts val="1000"/>
              </a:spcAft>
              <a:buClr>
                <a:srgbClr val="D34817"/>
              </a:buClr>
              <a:buNone/>
            </a:pPr>
            <a:r>
              <a:rPr lang="fr-FR" sz="1200" dirty="0">
                <a:solidFill>
                  <a:prstClr val="black"/>
                </a:solidFill>
                <a:latin typeface="Comic Sans MS"/>
                <a:ea typeface="Times New Roman"/>
                <a:cs typeface="Arial"/>
              </a:rPr>
              <a:t>C'est tout d'abord au Moyen-Orient que nous retrouvons les premières traces du </a:t>
            </a:r>
            <a:r>
              <a:rPr lang="fr-FR" sz="1200" b="1" dirty="0">
                <a:solidFill>
                  <a:prstClr val="black"/>
                </a:solidFill>
                <a:latin typeface="Comic Sans MS"/>
                <a:ea typeface="Times New Roman"/>
                <a:cs typeface="Arial"/>
              </a:rPr>
              <a:t>Néolithique</a:t>
            </a:r>
            <a:r>
              <a:rPr lang="fr-FR" sz="1200" dirty="0">
                <a:solidFill>
                  <a:prstClr val="black"/>
                </a:solidFill>
                <a:latin typeface="Comic Sans MS"/>
                <a:ea typeface="Times New Roman"/>
                <a:cs typeface="Arial"/>
              </a:rPr>
              <a:t>. La zone formée principalement par les actuels Israël, Cisjordanie et Liban est appelée le </a:t>
            </a:r>
            <a:r>
              <a:rPr lang="fr-FR" sz="1200" b="1" dirty="0">
                <a:solidFill>
                  <a:prstClr val="black"/>
                </a:solidFill>
                <a:latin typeface="Comic Sans MS"/>
                <a:ea typeface="Times New Roman"/>
                <a:cs typeface="Arial"/>
              </a:rPr>
              <a:t>croissant fertile. </a:t>
            </a:r>
            <a:endParaRPr lang="fr-FR" sz="1200" dirty="0">
              <a:solidFill>
                <a:prstClr val="black"/>
              </a:solidFill>
              <a:ea typeface="Calibri"/>
              <a:cs typeface="Times New Roman"/>
            </a:endParaRPr>
          </a:p>
          <a:p>
            <a:pPr marL="0" lvl="0" indent="0">
              <a:lnSpc>
                <a:spcPct val="115000"/>
              </a:lnSpc>
              <a:buClr>
                <a:srgbClr val="D34817"/>
              </a:buClr>
              <a:buNone/>
            </a:pPr>
            <a:r>
              <a:rPr lang="fr-FR" sz="1200" dirty="0">
                <a:solidFill>
                  <a:prstClr val="black"/>
                </a:solidFill>
                <a:latin typeface="Comic Sans MS"/>
                <a:ea typeface="Times New Roman"/>
                <a:cs typeface="Arial"/>
              </a:rPr>
              <a:t>Les premières traces de </a:t>
            </a:r>
            <a:r>
              <a:rPr lang="fr-FR" sz="1200" b="1" dirty="0">
                <a:solidFill>
                  <a:prstClr val="black"/>
                </a:solidFill>
                <a:latin typeface="Comic Sans MS"/>
                <a:ea typeface="Times New Roman"/>
                <a:cs typeface="Arial"/>
              </a:rPr>
              <a:t>sédentarisation</a:t>
            </a:r>
            <a:r>
              <a:rPr lang="fr-FR" sz="1200" dirty="0">
                <a:solidFill>
                  <a:prstClr val="black"/>
                </a:solidFill>
                <a:latin typeface="Comic Sans MS"/>
                <a:ea typeface="Times New Roman"/>
                <a:cs typeface="Arial"/>
              </a:rPr>
              <a:t> dans le croissant fertile sont principalement dues à la "richesse" de la région . </a:t>
            </a:r>
            <a:br>
              <a:rPr lang="fr-FR" sz="1200" dirty="0">
                <a:solidFill>
                  <a:prstClr val="black"/>
                </a:solidFill>
                <a:latin typeface="Comic Sans MS"/>
                <a:ea typeface="Times New Roman"/>
                <a:cs typeface="Arial"/>
              </a:rPr>
            </a:br>
            <a:r>
              <a:rPr lang="fr-FR" sz="1200" dirty="0">
                <a:solidFill>
                  <a:prstClr val="black"/>
                </a:solidFill>
                <a:latin typeface="Comic Sans MS"/>
                <a:ea typeface="Times New Roman"/>
                <a:cs typeface="Arial"/>
              </a:rPr>
              <a:t>Les hominidés ne sont plus obligés de se déplacer car ils trouvent suffisamment de nourriture à proximité de leurs campements. En cherchant sa nourriture, l'homme préhistorique découvre progressivement le processus de germination des céréales. Du ramassage organisé il commence à protéger les plans puis à semer intentionnellement les épis qu'il a sélectionnés... </a:t>
            </a:r>
            <a:r>
              <a:rPr lang="fr-FR" sz="1200" b="1" dirty="0">
                <a:solidFill>
                  <a:prstClr val="black"/>
                </a:solidFill>
                <a:latin typeface="Comic Sans MS"/>
                <a:ea typeface="Times New Roman"/>
                <a:cs typeface="Arial"/>
              </a:rPr>
              <a:t>(…) Les débuts de l'agriculture </a:t>
            </a:r>
            <a:r>
              <a:rPr lang="fr-FR" sz="1200" dirty="0">
                <a:solidFill>
                  <a:prstClr val="black"/>
                </a:solidFill>
                <a:latin typeface="Comic Sans MS"/>
                <a:ea typeface="Times New Roman"/>
                <a:cs typeface="Arial"/>
              </a:rPr>
              <a:t>volontaire sont eux estimés à - 10 500 ans dans le croissant fertile.</a:t>
            </a:r>
            <a:endParaRPr lang="fr-FR" sz="1200" dirty="0">
              <a:solidFill>
                <a:prstClr val="black"/>
              </a:solidFill>
              <a:ea typeface="Calibri"/>
              <a:cs typeface="Times New Roman"/>
            </a:endParaRPr>
          </a:p>
          <a:p>
            <a:pPr marL="0" lvl="0" indent="0">
              <a:buClr>
                <a:srgbClr val="D34817"/>
              </a:buClr>
              <a:buNone/>
            </a:pPr>
            <a:r>
              <a:rPr lang="fr-FR" sz="1200" dirty="0">
                <a:solidFill>
                  <a:prstClr val="black"/>
                </a:solidFill>
                <a:latin typeface="Comic Sans MS"/>
                <a:ea typeface="Times New Roman"/>
                <a:cs typeface="Arial"/>
              </a:rPr>
              <a:t>L'homme préhistorique chassait toutes sortes de proies avant de remarquer que certaines espèces se laissaient plus facilement approcher que d'autres. Il est plus facile d'attraper une chèvre ou un porc vivant à proximité de la hutte, qu'un animal sauvage qui décampe quand on s'approche à moins de 30 mètres.</a:t>
            </a:r>
            <a:br>
              <a:rPr lang="fr-FR" sz="1200" dirty="0">
                <a:solidFill>
                  <a:prstClr val="black"/>
                </a:solidFill>
                <a:latin typeface="Comic Sans MS"/>
                <a:ea typeface="Times New Roman"/>
                <a:cs typeface="Arial"/>
              </a:rPr>
            </a:br>
            <a:r>
              <a:rPr lang="fr-FR" sz="1200" b="1" dirty="0">
                <a:solidFill>
                  <a:prstClr val="black"/>
                </a:solidFill>
                <a:latin typeface="Comic Sans MS"/>
                <a:ea typeface="Times New Roman"/>
                <a:cs typeface="Arial"/>
              </a:rPr>
              <a:t>La domestication </a:t>
            </a:r>
            <a:r>
              <a:rPr lang="fr-FR" sz="1200" dirty="0">
                <a:solidFill>
                  <a:prstClr val="black"/>
                </a:solidFill>
                <a:latin typeface="Comic Sans MS"/>
                <a:ea typeface="Times New Roman"/>
                <a:cs typeface="Arial"/>
              </a:rPr>
              <a:t>a toutefois dû se réaliser lentement, l'espèce humaine comme la faune devant trouver chacune des avantages à ce voisinage. </a:t>
            </a:r>
            <a:br>
              <a:rPr lang="fr-FR" sz="1200" dirty="0">
                <a:solidFill>
                  <a:prstClr val="black"/>
                </a:solidFill>
                <a:latin typeface="Comic Sans MS"/>
                <a:ea typeface="Times New Roman"/>
                <a:cs typeface="Arial"/>
              </a:rPr>
            </a:br>
            <a:r>
              <a:rPr lang="fr-FR" sz="1200" dirty="0">
                <a:solidFill>
                  <a:prstClr val="black"/>
                </a:solidFill>
                <a:latin typeface="Comic Sans MS"/>
                <a:ea typeface="Times New Roman"/>
                <a:cs typeface="Arial"/>
              </a:rPr>
              <a:t>Pour Jean-Denis Vigne, "</a:t>
            </a:r>
            <a:r>
              <a:rPr lang="fr-FR" sz="1200" i="1" dirty="0">
                <a:solidFill>
                  <a:prstClr val="black"/>
                </a:solidFill>
                <a:latin typeface="Comic Sans MS"/>
                <a:ea typeface="Times New Roman"/>
                <a:cs typeface="Arial"/>
              </a:rPr>
              <a:t>les premières espèces domestiquées furent la chèvre, le mouton, le porc et le </a:t>
            </a:r>
            <a:r>
              <a:rPr lang="fr-FR" sz="1200" i="1" dirty="0" err="1">
                <a:solidFill>
                  <a:prstClr val="black"/>
                </a:solidFill>
                <a:latin typeface="Comic Sans MS"/>
                <a:ea typeface="Times New Roman"/>
                <a:cs typeface="Arial"/>
              </a:rPr>
              <a:t>boeuf</a:t>
            </a:r>
            <a:r>
              <a:rPr lang="fr-FR" sz="1200" i="1" dirty="0">
                <a:solidFill>
                  <a:prstClr val="black"/>
                </a:solidFill>
                <a:latin typeface="Comic Sans MS"/>
                <a:ea typeface="Times New Roman"/>
                <a:cs typeface="Arial"/>
              </a:rPr>
              <a:t>... elles l'ont toutes été à peu près en même temps, vers 8 500 avant J.-C., au Proche-Orient.</a:t>
            </a:r>
            <a:r>
              <a:rPr lang="fr-FR" sz="1200" dirty="0">
                <a:solidFill>
                  <a:prstClr val="black"/>
                </a:solidFill>
                <a:latin typeface="Comic Sans MS"/>
                <a:ea typeface="Times New Roman"/>
                <a:cs typeface="Arial"/>
              </a:rPr>
              <a:t>"  »</a:t>
            </a:r>
            <a:endParaRPr lang="fr-FR" sz="1200" dirty="0">
              <a:solidFill>
                <a:prstClr val="black"/>
              </a:solidFill>
            </a:endParaRPr>
          </a:p>
          <a:p>
            <a:endParaRPr lang="fr-FR" dirty="0"/>
          </a:p>
        </p:txBody>
      </p:sp>
      <p:sp>
        <p:nvSpPr>
          <p:cNvPr id="4" name="Ellipse 3"/>
          <p:cNvSpPr/>
          <p:nvPr/>
        </p:nvSpPr>
        <p:spPr>
          <a:xfrm>
            <a:off x="971600" y="1412776"/>
            <a:ext cx="22322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55576" y="2060848"/>
            <a:ext cx="223224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827584" y="2564904"/>
            <a:ext cx="15121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259632" y="3212976"/>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59832" y="4221088"/>
            <a:ext cx="20162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644008" y="4653136"/>
            <a:ext cx="432048"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851920" y="5157192"/>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771800" y="5445224"/>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2087724" y="5589240"/>
            <a:ext cx="1764196"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948264" y="4221088"/>
            <a:ext cx="864096" cy="2160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139952" y="5589240"/>
            <a:ext cx="1029320"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796136" y="3861048"/>
            <a:ext cx="122413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139952" y="3969060"/>
            <a:ext cx="1080120" cy="2520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871700" y="3645024"/>
            <a:ext cx="9001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300192" y="4077072"/>
            <a:ext cx="360040"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30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706090"/>
          </a:xfrm>
        </p:spPr>
        <p:txBody>
          <a:bodyPr>
            <a:normAutofit fontScale="90000"/>
          </a:bodyPr>
          <a:lstStyle/>
          <a:p>
            <a:pPr algn="ctr"/>
            <a:r>
              <a:rPr lang="fr-FR" b="1" dirty="0" err="1" smtClean="0">
                <a:solidFill>
                  <a:schemeClr val="tx1"/>
                </a:solidFill>
                <a:latin typeface="Arial" panose="020B0604020202020204" pitchFamily="34" charset="0"/>
                <a:cs typeface="Arial" panose="020B0604020202020204" pitchFamily="34" charset="0"/>
              </a:rPr>
              <a:t>Sitographie</a:t>
            </a:r>
            <a:endParaRPr lang="fr-FR" b="1"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a:xfrm>
            <a:off x="611560" y="1340768"/>
            <a:ext cx="8085584" cy="4896544"/>
          </a:xfrm>
        </p:spPr>
        <p:txBody>
          <a:bodyPr>
            <a:normAutofit fontScale="62500" lnSpcReduction="20000"/>
          </a:bodyPr>
          <a:lstStyle/>
          <a:p>
            <a:r>
              <a:rPr lang="fr-FR" dirty="0" smtClean="0">
                <a:latin typeface="Arial" panose="020B0604020202020204" pitchFamily="34" charset="0"/>
                <a:cs typeface="Arial" panose="020B0604020202020204" pitchFamily="34" charset="0"/>
                <a:hlinkClick r:id="rId3"/>
              </a:rPr>
              <a:t>www.hominides.com</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hlinkClick r:id="rId4"/>
              </a:rPr>
              <a:t>www.inrap.fr</a:t>
            </a:r>
            <a:endParaRPr lang="fr-FR" dirty="0" smtClean="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hlinkClick r:id="rId5"/>
              </a:rPr>
              <a:t>http://</a:t>
            </a:r>
            <a:r>
              <a:rPr lang="fr-FR" dirty="0" smtClean="0">
                <a:latin typeface="Arial" panose="020B0604020202020204" pitchFamily="34" charset="0"/>
                <a:cs typeface="Arial" panose="020B0604020202020204" pitchFamily="34" charset="0"/>
                <a:hlinkClick r:id="rId5"/>
              </a:rPr>
              <a:t>www.humanite-biodiversite.fr/article/la-revolution-neolithique-comment-sont-nes-l-agriculture-et-l-elevage</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Les sites des musées consacrés à la préhistoire:  musée du Grand </a:t>
            </a:r>
            <a:r>
              <a:rPr lang="fr-FR" dirty="0" err="1" smtClean="0">
                <a:latin typeface="Arial" panose="020B0604020202020204" pitchFamily="34" charset="0"/>
                <a:cs typeface="Arial" panose="020B0604020202020204" pitchFamily="34" charset="0"/>
              </a:rPr>
              <a:t>Pressigny</a:t>
            </a:r>
            <a:r>
              <a:rPr lang="fr-FR" dirty="0" smtClean="0">
                <a:latin typeface="Arial" panose="020B0604020202020204" pitchFamily="34" charset="0"/>
                <a:cs typeface="Arial" panose="020B0604020202020204" pitchFamily="34" charset="0"/>
              </a:rPr>
              <a:t>, musée d’Ile de France</a:t>
            </a:r>
            <a:r>
              <a:rPr lang="fr-FR" dirty="0" smtClean="0">
                <a:latin typeface="Arial" panose="020B0604020202020204" pitchFamily="34" charset="0"/>
                <a:cs typeface="Arial" panose="020B0604020202020204" pitchFamily="34" charset="0"/>
              </a:rPr>
              <a:t>…</a:t>
            </a:r>
          </a:p>
          <a:p>
            <a:r>
              <a:rPr lang="fr-FR" dirty="0" smtClean="0">
                <a:latin typeface="Arial" panose="020B0604020202020204" pitchFamily="34" charset="0"/>
                <a:cs typeface="Arial" panose="020B0604020202020204" pitchFamily="34" charset="0"/>
              </a:rPr>
              <a:t>Site de l’académie d’Orléans-Tours: mise au point scientifique</a:t>
            </a:r>
          </a:p>
          <a:p>
            <a:pPr marL="0" indent="0">
              <a:buNone/>
            </a:pPr>
            <a:endParaRPr lang="fr-FR" dirty="0" smtClean="0"/>
          </a:p>
          <a:p>
            <a:pPr marL="0" indent="0" algn="ctr">
              <a:buNone/>
            </a:pPr>
            <a:r>
              <a:rPr lang="fr-FR" sz="5800" b="1" dirty="0" smtClean="0">
                <a:latin typeface="Arial" panose="020B0604020202020204" pitchFamily="34" charset="0"/>
                <a:cs typeface="Arial" panose="020B0604020202020204" pitchFamily="34" charset="0"/>
              </a:rPr>
              <a:t>Bibliographie</a:t>
            </a:r>
          </a:p>
          <a:p>
            <a:r>
              <a:rPr lang="fr-FR" dirty="0" err="1" smtClean="0">
                <a:latin typeface="Arial" panose="020B0604020202020204" pitchFamily="34" charset="0"/>
                <a:cs typeface="Arial" panose="020B0604020202020204" pitchFamily="34" charset="0"/>
              </a:rPr>
              <a:t>Demoule</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J.-P</a:t>
            </a:r>
            <a:r>
              <a:rPr lang="fr-FR" dirty="0" smtClean="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La révolution néolithique en France</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2007, La </a:t>
            </a:r>
            <a:r>
              <a:rPr lang="fr-FR" dirty="0">
                <a:latin typeface="Arial" panose="020B0604020202020204" pitchFamily="34" charset="0"/>
                <a:cs typeface="Arial" panose="020B0604020202020204" pitchFamily="34" charset="0"/>
              </a:rPr>
              <a:t>Découverte, </a:t>
            </a:r>
            <a:r>
              <a:rPr lang="fr-FR" dirty="0" smtClean="0">
                <a:latin typeface="Arial" panose="020B0604020202020204" pitchFamily="34" charset="0"/>
                <a:cs typeface="Arial" panose="020B0604020202020204" pitchFamily="34" charset="0"/>
              </a:rPr>
              <a:t>Collection Archéologie </a:t>
            </a:r>
            <a:r>
              <a:rPr lang="fr-FR" dirty="0">
                <a:latin typeface="Arial" panose="020B0604020202020204" pitchFamily="34" charset="0"/>
                <a:cs typeface="Arial" panose="020B0604020202020204" pitchFamily="34" charset="0"/>
              </a:rPr>
              <a:t>de la France, Paris</a:t>
            </a:r>
          </a:p>
          <a:p>
            <a:r>
              <a:rPr lang="fr-FR" dirty="0" err="1" smtClean="0">
                <a:latin typeface="Arial" panose="020B0604020202020204" pitchFamily="34" charset="0"/>
                <a:cs typeface="Arial" panose="020B0604020202020204" pitchFamily="34" charset="0"/>
              </a:rPr>
              <a:t>Louboutin</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C</a:t>
            </a:r>
            <a:r>
              <a:rPr lang="fr-FR" dirty="0" smtClean="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Au Néolithique , les premiers paysans du </a:t>
            </a:r>
            <a:r>
              <a:rPr lang="fr-FR" i="1" dirty="0" smtClean="0">
                <a:latin typeface="Arial" panose="020B0604020202020204" pitchFamily="34" charset="0"/>
                <a:cs typeface="Arial" panose="020B0604020202020204" pitchFamily="34" charset="0"/>
              </a:rPr>
              <a:t>monde</a:t>
            </a:r>
            <a:r>
              <a:rPr lang="fr-FR" dirty="0" smtClean="0">
                <a:latin typeface="Arial" panose="020B0604020202020204" pitchFamily="34" charset="0"/>
                <a:cs typeface="Arial" panose="020B0604020202020204" pitchFamily="34" charset="0"/>
              </a:rPr>
              <a:t>, 1990 </a:t>
            </a:r>
            <a:r>
              <a:rPr lang="fr-FR" dirty="0" err="1" smtClean="0">
                <a:latin typeface="Arial" panose="020B0604020202020204" pitchFamily="34" charset="0"/>
                <a:cs typeface="Arial" panose="020B0604020202020204" pitchFamily="34" charset="0"/>
              </a:rPr>
              <a:t>réed</a:t>
            </a:r>
            <a:r>
              <a:rPr lang="fr-FR" dirty="0" smtClean="0">
                <a:latin typeface="Arial" panose="020B0604020202020204" pitchFamily="34" charset="0"/>
                <a:cs typeface="Arial" panose="020B0604020202020204" pitchFamily="34" charset="0"/>
              </a:rPr>
              <a:t> 2010, Découvertes </a:t>
            </a:r>
            <a:r>
              <a:rPr lang="fr-FR" dirty="0">
                <a:latin typeface="Arial" panose="020B0604020202020204" pitchFamily="34" charset="0"/>
                <a:cs typeface="Arial" panose="020B0604020202020204" pitchFamily="34" charset="0"/>
              </a:rPr>
              <a:t>Gallimard n°98, Gallimard, </a:t>
            </a:r>
            <a:r>
              <a:rPr lang="fr-FR" dirty="0" smtClean="0">
                <a:latin typeface="Arial" panose="020B0604020202020204" pitchFamily="34" charset="0"/>
                <a:cs typeface="Arial" panose="020B0604020202020204" pitchFamily="34" charset="0"/>
              </a:rPr>
              <a:t>Paris</a:t>
            </a:r>
          </a:p>
          <a:p>
            <a:r>
              <a:rPr lang="fr-FR" i="1" dirty="0" smtClean="0">
                <a:latin typeface="Arial" panose="020B0604020202020204" pitchFamily="34" charset="0"/>
                <a:cs typeface="Arial" panose="020B0604020202020204" pitchFamily="34" charset="0"/>
              </a:rPr>
              <a:t>Science et vie</a:t>
            </a:r>
            <a:r>
              <a:rPr lang="fr-FR" dirty="0" smtClean="0">
                <a:latin typeface="Arial" panose="020B0604020202020204" pitchFamily="34" charset="0"/>
                <a:cs typeface="Arial" panose="020B0604020202020204" pitchFamily="34" charset="0"/>
              </a:rPr>
              <a:t>?? Septembre 2015,  </a:t>
            </a:r>
            <a:r>
              <a:rPr lang="fr-FR" dirty="0" err="1" smtClean="0">
                <a:latin typeface="Arial" panose="020B0604020202020204" pitchFamily="34" charset="0"/>
                <a:cs typeface="Arial" panose="020B0604020202020204" pitchFamily="34" charset="0"/>
              </a:rPr>
              <a:t>Ref</a:t>
            </a:r>
            <a:r>
              <a:rPr lang="fr-FR" dirty="0" smtClean="0">
                <a:latin typeface="Arial" panose="020B0604020202020204" pitchFamily="34" charset="0"/>
                <a:cs typeface="Arial" panose="020B0604020202020204" pitchFamily="34" charset="0"/>
              </a:rPr>
              <a:t> de Sylvie?</a:t>
            </a:r>
          </a:p>
          <a:p>
            <a:r>
              <a:rPr lang="fr-FR" i="1" dirty="0" smtClean="0">
                <a:latin typeface="Arial" panose="020B0604020202020204" pitchFamily="34" charset="0"/>
                <a:cs typeface="Arial" panose="020B0604020202020204" pitchFamily="34" charset="0"/>
              </a:rPr>
              <a:t>Sciences humaines</a:t>
            </a:r>
            <a:r>
              <a:rPr lang="fr-FR" dirty="0" smtClean="0">
                <a:latin typeface="Arial" panose="020B0604020202020204" pitchFamily="34" charset="0"/>
                <a:cs typeface="Arial" panose="020B0604020202020204" pitchFamily="34" charset="0"/>
              </a:rPr>
              <a:t>, n°227, juin 2011, « La révolution néolithique, article de J.-P. </a:t>
            </a:r>
            <a:r>
              <a:rPr lang="fr-FR" dirty="0" err="1" smtClean="0">
                <a:latin typeface="Arial" panose="020B0604020202020204" pitchFamily="34" charset="0"/>
                <a:cs typeface="Arial" panose="020B0604020202020204" pitchFamily="34" charset="0"/>
              </a:rPr>
              <a:t>Demoule</a:t>
            </a:r>
            <a:r>
              <a:rPr lang="fr-FR" dirty="0" smtClean="0">
                <a:latin typeface="Arial" panose="020B0604020202020204" pitchFamily="34" charset="0"/>
                <a:cs typeface="Arial" panose="020B0604020202020204" pitchFamily="34" charset="0"/>
              </a:rPr>
              <a:t>. </a:t>
            </a:r>
          </a:p>
          <a:p>
            <a:r>
              <a:rPr lang="fr-FR" i="1" dirty="0" err="1" smtClean="0">
                <a:latin typeface="Arial" panose="020B0604020202020204" pitchFamily="34" charset="0"/>
                <a:cs typeface="Arial" panose="020B0604020202020204" pitchFamily="34" charset="0"/>
              </a:rPr>
              <a:t>Arkéo</a:t>
            </a:r>
            <a:r>
              <a:rPr lang="fr-FR" i="1" dirty="0" smtClean="0">
                <a:latin typeface="Arial" panose="020B0604020202020204" pitchFamily="34" charset="0"/>
                <a:cs typeface="Arial" panose="020B0604020202020204" pitchFamily="34" charset="0"/>
              </a:rPr>
              <a:t> junior</a:t>
            </a:r>
            <a:r>
              <a:rPr lang="fr-FR" dirty="0" smtClean="0">
                <a:latin typeface="Arial" panose="020B0604020202020204" pitchFamily="34" charset="0"/>
                <a:cs typeface="Arial" panose="020B0604020202020204" pitchFamily="34" charset="0"/>
              </a:rPr>
              <a:t>,  « La révolution néolithique, une révolution dans la vie des hommes », </a:t>
            </a:r>
            <a:r>
              <a:rPr lang="fr-FR" dirty="0">
                <a:latin typeface="Arial" panose="020B0604020202020204" pitchFamily="34" charset="0"/>
                <a:cs typeface="Arial" panose="020B0604020202020204" pitchFamily="34" charset="0"/>
              </a:rPr>
              <a:t>septembre 2004, </a:t>
            </a:r>
            <a:r>
              <a:rPr lang="fr-FR" dirty="0" smtClean="0">
                <a:latin typeface="Arial" panose="020B0604020202020204" pitchFamily="34" charset="0"/>
                <a:cs typeface="Arial" panose="020B0604020202020204" pitchFamily="34" charset="0"/>
              </a:rPr>
              <a:t>n°111</a:t>
            </a:r>
          </a:p>
          <a:p>
            <a:endParaRPr lang="fr-FR" dirty="0" smtClean="0">
              <a:solidFill>
                <a:srgbClr val="00B0F0"/>
              </a:solidFill>
            </a:endParaRPr>
          </a:p>
          <a:p>
            <a:endParaRPr lang="fr-FR" dirty="0" smtClean="0"/>
          </a:p>
          <a:p>
            <a:endParaRPr lang="fr-FR" dirty="0"/>
          </a:p>
        </p:txBody>
      </p:sp>
    </p:spTree>
    <p:extLst>
      <p:ext uri="{BB962C8B-B14F-4D97-AF65-F5344CB8AC3E}">
        <p14:creationId xmlns:p14="http://schemas.microsoft.com/office/powerpoint/2010/main" val="126394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Travailler une compétence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p:txBody>
          <a:bodyPr/>
          <a:lstStyle/>
          <a:p>
            <a:r>
              <a:rPr lang="fr-FR" dirty="0" smtClean="0">
                <a:latin typeface="Arial" panose="020B0604020202020204" pitchFamily="34" charset="0"/>
                <a:cs typeface="Arial" panose="020B0604020202020204" pitchFamily="34" charset="0"/>
              </a:rPr>
              <a:t>Compétence choisie: </a:t>
            </a:r>
          </a:p>
          <a:p>
            <a:pPr marL="0" indent="0" algn="ctr">
              <a:buNone/>
            </a:pPr>
            <a:r>
              <a:rPr lang="fr-FR" dirty="0" smtClean="0">
                <a:latin typeface="Arial" panose="020B0604020202020204" pitchFamily="34" charset="0"/>
                <a:cs typeface="Arial" panose="020B0604020202020204" pitchFamily="34" charset="0"/>
              </a:rPr>
              <a:t>Se repérer dans le temps, en particulier l’item:</a:t>
            </a:r>
          </a:p>
          <a:p>
            <a:pPr marL="0" indent="0">
              <a:buNone/>
            </a:pPr>
            <a:r>
              <a:rPr lang="fr-FR" dirty="0" smtClean="0">
                <a:latin typeface="Arial" panose="020B0604020202020204" pitchFamily="34" charset="0"/>
                <a:cs typeface="Arial" panose="020B0604020202020204" pitchFamily="34" charset="0"/>
              </a:rPr>
              <a:t>Ordonner des faits les uns par rapport aux autres et les situer dans une époque ou une période donnée (préhistoire – histoire – paléolithique – néolithique)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50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24744"/>
            <a:ext cx="7772400" cy="706090"/>
          </a:xfrm>
        </p:spPr>
        <p:txBody>
          <a:bodyPr>
            <a:normAutofit fontScale="90000"/>
          </a:bodyPr>
          <a:lstStyle/>
          <a:p>
            <a:r>
              <a:rPr lang="fr-FR" dirty="0">
                <a:latin typeface="Arial" panose="020B0604020202020204" pitchFamily="34" charset="0"/>
                <a:cs typeface="Arial" panose="020B0604020202020204" pitchFamily="34" charset="0"/>
              </a:rPr>
              <a:t>Différenciation possible: </a:t>
            </a:r>
            <a:br>
              <a:rPr lang="fr-FR" dirty="0">
                <a:latin typeface="Arial" panose="020B0604020202020204" pitchFamily="34" charset="0"/>
                <a:cs typeface="Arial" panose="020B0604020202020204" pitchFamily="34" charset="0"/>
              </a:rPr>
            </a:br>
            <a:endParaRPr lang="fr-FR" dirty="0"/>
          </a:p>
        </p:txBody>
      </p:sp>
      <p:sp>
        <p:nvSpPr>
          <p:cNvPr id="3" name="Espace réservé du contenu 2"/>
          <p:cNvSpPr>
            <a:spLocks noGrp="1"/>
          </p:cNvSpPr>
          <p:nvPr>
            <p:ph sz="quarter" idx="1"/>
          </p:nvPr>
        </p:nvSpPr>
        <p:spPr/>
        <p:txBody>
          <a:bodyPr>
            <a:normAutofit/>
          </a:bodyPr>
          <a:lstStyle/>
          <a:p>
            <a:r>
              <a:rPr lang="fr-FR" dirty="0" smtClean="0">
                <a:latin typeface="Arial" panose="020B0604020202020204" pitchFamily="34" charset="0"/>
                <a:cs typeface="Arial" panose="020B0604020202020204" pitchFamily="34" charset="0"/>
              </a:rPr>
              <a:t>Travail </a:t>
            </a:r>
            <a:r>
              <a:rPr lang="fr-FR" dirty="0" smtClean="0">
                <a:latin typeface="Arial" panose="020B0604020202020204" pitchFamily="34" charset="0"/>
                <a:cs typeface="Arial" panose="020B0604020202020204" pitchFamily="34" charset="0"/>
              </a:rPr>
              <a:t>de groupe. Proposer aux élèves de rejoindre un groupe en fonction de la forme que prendra la restitution aux autres élèves </a:t>
            </a:r>
          </a:p>
          <a:p>
            <a:r>
              <a:rPr lang="fr-FR" dirty="0" smtClean="0">
                <a:latin typeface="Arial" panose="020B0604020202020204" pitchFamily="34" charset="0"/>
                <a:cs typeface="Arial" panose="020B0604020202020204" pitchFamily="34" charset="0"/>
              </a:rPr>
              <a:t>Objectif pour le professeur : avoir une première idée en ce début d’année du mode d’apprentissage préférentiel de chaque et s’appuyer sur les intelligences fortes des élèves en leur montrant que les possibilités d’apprentissage sont multiples.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499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692696"/>
            <a:ext cx="8229600" cy="5328592"/>
          </a:xfrm>
        </p:spPr>
        <p:txBody>
          <a:bodyPr>
            <a:normAutofit/>
          </a:bodyPr>
          <a:lstStyle/>
          <a:p>
            <a:pPr marL="0" indent="0">
              <a:buNone/>
            </a:pPr>
            <a:r>
              <a:rPr lang="fr-FR" dirty="0" smtClean="0">
                <a:latin typeface="Arial" panose="020B0604020202020204" pitchFamily="34" charset="0"/>
                <a:cs typeface="Arial" panose="020B0604020202020204" pitchFamily="34" charset="0"/>
              </a:rPr>
              <a:t>Propositions de restitution au groupe classe: </a:t>
            </a:r>
          </a:p>
          <a:p>
            <a:pPr marL="0" indent="0">
              <a:buNone/>
            </a:pPr>
            <a:r>
              <a:rPr lang="fr-FR" dirty="0" smtClean="0">
                <a:latin typeface="Arial" panose="020B0604020202020204" pitchFamily="34" charset="0"/>
                <a:cs typeface="Arial" panose="020B0604020202020204" pitchFamily="34" charset="0"/>
              </a:rPr>
              <a:t>- un </a:t>
            </a:r>
            <a:r>
              <a:rPr lang="fr-FR" dirty="0">
                <a:latin typeface="Arial" panose="020B0604020202020204" pitchFamily="34" charset="0"/>
                <a:cs typeface="Arial" panose="020B0604020202020204" pitchFamily="34" charset="0"/>
              </a:rPr>
              <a:t>récit, une histoire (intelligence verbale, linguistique)</a:t>
            </a:r>
          </a:p>
          <a:p>
            <a:pPr marL="0" indent="0">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un </a:t>
            </a:r>
            <a:r>
              <a:rPr lang="fr-FR" dirty="0">
                <a:latin typeface="Arial" panose="020B0604020202020204" pitchFamily="34" charset="0"/>
                <a:cs typeface="Arial" panose="020B0604020202020204" pitchFamily="34" charset="0"/>
              </a:rPr>
              <a:t>tableau (intelligence logique, mathématique)</a:t>
            </a:r>
          </a:p>
          <a:p>
            <a:pPr marL="0" indent="0">
              <a:buNone/>
            </a:pPr>
            <a:r>
              <a:rPr lang="fr-FR" dirty="0" smtClean="0">
                <a:latin typeface="Arial" panose="020B0604020202020204" pitchFamily="34" charset="0"/>
                <a:cs typeface="Arial" panose="020B0604020202020204" pitchFamily="34" charset="0"/>
              </a:rPr>
              <a:t>- des </a:t>
            </a:r>
            <a:r>
              <a:rPr lang="fr-FR" dirty="0">
                <a:latin typeface="Arial" panose="020B0604020202020204" pitchFamily="34" charset="0"/>
                <a:cs typeface="Arial" panose="020B0604020202020204" pitchFamily="34" charset="0"/>
              </a:rPr>
              <a:t>dessins (intelligence visuelle, spatiale)</a:t>
            </a:r>
          </a:p>
          <a:p>
            <a:pPr marL="0" indent="0">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une </a:t>
            </a:r>
            <a:r>
              <a:rPr lang="fr-FR" dirty="0">
                <a:latin typeface="Arial" panose="020B0604020202020204" pitchFamily="34" charset="0"/>
                <a:cs typeface="Arial" panose="020B0604020202020204" pitchFamily="34" charset="0"/>
              </a:rPr>
              <a:t>petite pièce ou un mime (intelligence corporelle, kinesthésique)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tableau ou carte des </a:t>
            </a:r>
            <a:r>
              <a:rPr lang="fr-FR" dirty="0">
                <a:latin typeface="Arial" panose="020B0604020202020204" pitchFamily="34" charset="0"/>
                <a:cs typeface="Arial" panose="020B0604020202020204" pitchFamily="34" charset="0"/>
              </a:rPr>
              <a:t>premiers animaux domestiqués et </a:t>
            </a:r>
            <a:r>
              <a:rPr lang="fr-FR" dirty="0" smtClean="0">
                <a:latin typeface="Arial" panose="020B0604020202020204" pitchFamily="34" charset="0"/>
                <a:cs typeface="Arial" panose="020B0604020202020204" pitchFamily="34" charset="0"/>
              </a:rPr>
              <a:t>des </a:t>
            </a:r>
            <a:r>
              <a:rPr lang="fr-FR" dirty="0">
                <a:latin typeface="Arial" panose="020B0604020202020204" pitchFamily="34" charset="0"/>
                <a:cs typeface="Arial" panose="020B0604020202020204" pitchFamily="34" charset="0"/>
              </a:rPr>
              <a:t>premières plantes cultivées (intelligence naturaliste)</a:t>
            </a:r>
          </a:p>
          <a:p>
            <a:pPr marL="0" indent="0">
              <a:buNone/>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un poème </a:t>
            </a:r>
            <a:r>
              <a:rPr lang="fr-FR" dirty="0">
                <a:latin typeface="Arial" panose="020B0604020202020204" pitchFamily="34" charset="0"/>
                <a:cs typeface="Arial" panose="020B0604020202020204" pitchFamily="34" charset="0"/>
              </a:rPr>
              <a:t>ou une chanson ou un rap (intelligence musicale, rythmique)</a:t>
            </a:r>
          </a:p>
          <a:p>
            <a:endParaRPr lang="fr-FR" dirty="0"/>
          </a:p>
        </p:txBody>
      </p:sp>
    </p:spTree>
    <p:extLst>
      <p:ext uri="{BB962C8B-B14F-4D97-AF65-F5344CB8AC3E}">
        <p14:creationId xmlns:p14="http://schemas.microsoft.com/office/powerpoint/2010/main" val="346579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476672"/>
            <a:ext cx="8229600" cy="5760640"/>
          </a:xfrm>
        </p:spPr>
        <p:txBody>
          <a:bodyPr>
            <a:normAutofit fontScale="92500" lnSpcReduction="20000"/>
          </a:bodyPr>
          <a:lstStyle/>
          <a:p>
            <a:pPr marL="0" indent="0" algn="just">
              <a:buNone/>
            </a:pPr>
            <a:r>
              <a:rPr lang="fr-FR" dirty="0" smtClean="0">
                <a:latin typeface="Arial" panose="020B0604020202020204" pitchFamily="34" charset="0"/>
                <a:cs typeface="Arial" panose="020B0604020202020204" pitchFamily="34" charset="0"/>
              </a:rPr>
              <a:t>Le corpus documentaire peut varier selon les groupes et ils ne sont pas contraints d’utiliser tous les documents. </a:t>
            </a:r>
          </a:p>
          <a:p>
            <a:pPr marL="0" indent="0" algn="just">
              <a:buNone/>
            </a:pPr>
            <a:r>
              <a:rPr lang="fr-FR" b="1" dirty="0" smtClean="0">
                <a:latin typeface="Arial" panose="020B0604020202020204" pitchFamily="34" charset="0"/>
                <a:cs typeface="Arial" panose="020B0604020202020204" pitchFamily="34" charset="0"/>
              </a:rPr>
              <a:t>Objectifs de connaissance</a:t>
            </a:r>
            <a:r>
              <a:rPr lang="fr-FR" dirty="0" smtClean="0">
                <a:latin typeface="Arial" panose="020B0604020202020204" pitchFamily="34" charset="0"/>
                <a:cs typeface="Arial" panose="020B0604020202020204" pitchFamily="34" charset="0"/>
              </a:rPr>
              <a:t>:</a:t>
            </a:r>
          </a:p>
          <a:p>
            <a:pPr algn="just">
              <a:buFontTx/>
              <a:buChar char="-"/>
            </a:pPr>
            <a:r>
              <a:rPr lang="fr-FR" dirty="0">
                <a:latin typeface="Arial" panose="020B0604020202020204" pitchFamily="34" charset="0"/>
                <a:cs typeface="Arial" panose="020B0604020202020204" pitchFamily="34" charset="0"/>
              </a:rPr>
              <a:t>C</a:t>
            </a:r>
            <a:r>
              <a:rPr lang="fr-FR" dirty="0" smtClean="0">
                <a:latin typeface="Arial" panose="020B0604020202020204" pitchFamily="34" charset="0"/>
                <a:cs typeface="Arial" panose="020B0604020202020204" pitchFamily="34" charset="0"/>
              </a:rPr>
              <a:t>omprendre </a:t>
            </a:r>
            <a:r>
              <a:rPr lang="fr-FR" dirty="0" smtClean="0">
                <a:latin typeface="Arial" panose="020B0604020202020204" pitchFamily="34" charset="0"/>
                <a:cs typeface="Arial" panose="020B0604020202020204" pitchFamily="34" charset="0"/>
              </a:rPr>
              <a:t>quels changements principaux marquent la vie des hommes préhistoriques entre les deux périodes que l’on distingue. </a:t>
            </a:r>
            <a:endParaRPr lang="fr-FR" dirty="0" smtClean="0">
              <a:latin typeface="Arial" panose="020B0604020202020204" pitchFamily="34" charset="0"/>
              <a:cs typeface="Arial" panose="020B0604020202020204" pitchFamily="34" charset="0"/>
            </a:endParaRPr>
          </a:p>
          <a:p>
            <a:pPr algn="just">
              <a:buFontTx/>
              <a:buChar char="-"/>
            </a:pPr>
            <a:r>
              <a:rPr lang="fr-FR" dirty="0" smtClean="0">
                <a:latin typeface="Arial" panose="020B0604020202020204" pitchFamily="34" charset="0"/>
                <a:cs typeface="Arial" panose="020B0604020202020204" pitchFamily="34" charset="0"/>
              </a:rPr>
              <a:t>Comprendre </a:t>
            </a:r>
            <a:r>
              <a:rPr lang="fr-FR" dirty="0" smtClean="0">
                <a:latin typeface="Arial" panose="020B0604020202020204" pitchFamily="34" charset="0"/>
                <a:cs typeface="Arial" panose="020B0604020202020204" pitchFamily="34" charset="0"/>
              </a:rPr>
              <a:t>que deux modes de vie se succèdent au cours de la préhistoire. </a:t>
            </a:r>
            <a:endParaRPr lang="fr-FR" dirty="0" smtClean="0">
              <a:latin typeface="Arial" panose="020B0604020202020204" pitchFamily="34" charset="0"/>
              <a:cs typeface="Arial" panose="020B0604020202020204" pitchFamily="34" charset="0"/>
            </a:endParaRPr>
          </a:p>
          <a:p>
            <a:pPr algn="just">
              <a:buFontTx/>
              <a:buChar char="-"/>
            </a:pPr>
            <a:r>
              <a:rPr lang="fr-FR" dirty="0" smtClean="0">
                <a:latin typeface="Arial" panose="020B0604020202020204" pitchFamily="34" charset="0"/>
                <a:cs typeface="Arial" panose="020B0604020202020204" pitchFamily="34" charset="0"/>
              </a:rPr>
              <a:t>Savoir </a:t>
            </a:r>
            <a:r>
              <a:rPr lang="fr-FR" dirty="0" smtClean="0">
                <a:latin typeface="Arial" panose="020B0604020202020204" pitchFamily="34" charset="0"/>
                <a:cs typeface="Arial" panose="020B0604020202020204" pitchFamily="34" charset="0"/>
              </a:rPr>
              <a:t>où ces changements s’opèrent  et comment ils se propagent. </a:t>
            </a:r>
            <a:endParaRPr lang="fr-FR" dirty="0" smtClean="0">
              <a:latin typeface="Arial" panose="020B0604020202020204" pitchFamily="34" charset="0"/>
              <a:cs typeface="Arial" panose="020B0604020202020204" pitchFamily="34" charset="0"/>
            </a:endParaRPr>
          </a:p>
          <a:p>
            <a:pPr algn="just">
              <a:buFontTx/>
              <a:buChar char="-"/>
            </a:pPr>
            <a:endParaRPr lang="fr-FR" dirty="0">
              <a:latin typeface="Arial" panose="020B0604020202020204" pitchFamily="34" charset="0"/>
              <a:cs typeface="Arial" panose="020B0604020202020204" pitchFamily="34" charset="0"/>
            </a:endParaRPr>
          </a:p>
          <a:p>
            <a:pPr marL="0" indent="0" algn="just">
              <a:buNone/>
            </a:pPr>
            <a:r>
              <a:rPr lang="fr-FR" dirty="0" smtClean="0">
                <a:latin typeface="Arial" panose="020B0604020202020204" pitchFamily="34" charset="0"/>
                <a:cs typeface="Arial" panose="020B0604020202020204" pitchFamily="34" charset="0"/>
              </a:rPr>
              <a:t>Seule </a:t>
            </a:r>
            <a:r>
              <a:rPr lang="fr-FR" dirty="0" smtClean="0">
                <a:latin typeface="Arial" panose="020B0604020202020204" pitchFamily="34" charset="0"/>
                <a:cs typeface="Arial" panose="020B0604020202020204" pitchFamily="34" charset="0"/>
              </a:rPr>
              <a:t>la </a:t>
            </a:r>
            <a:r>
              <a:rPr lang="fr-FR" b="1" dirty="0" smtClean="0">
                <a:latin typeface="Arial" panose="020B0604020202020204" pitchFamily="34" charset="0"/>
                <a:cs typeface="Arial" panose="020B0604020202020204" pitchFamily="34" charset="0"/>
              </a:rPr>
              <a:t>restitution</a:t>
            </a:r>
            <a:r>
              <a:rPr lang="fr-FR" dirty="0" smtClean="0">
                <a:latin typeface="Arial" panose="020B0604020202020204" pitchFamily="34" charset="0"/>
                <a:cs typeface="Arial" panose="020B0604020202020204" pitchFamily="34" charset="0"/>
              </a:rPr>
              <a:t> diffère. On écoutera le récit, la chanson ou le poème, on sera spectateur de la petite </a:t>
            </a:r>
            <a:r>
              <a:rPr lang="fr-FR" dirty="0" err="1" smtClean="0">
                <a:latin typeface="Arial" panose="020B0604020202020204" pitchFamily="34" charset="0"/>
                <a:cs typeface="Arial" panose="020B0604020202020204" pitchFamily="34" charset="0"/>
              </a:rPr>
              <a:t>saynette</a:t>
            </a:r>
            <a:r>
              <a:rPr lang="fr-FR" dirty="0" smtClean="0">
                <a:latin typeface="Arial" panose="020B0604020202020204" pitchFamily="34" charset="0"/>
                <a:cs typeface="Arial" panose="020B0604020202020204" pitchFamily="34" charset="0"/>
              </a:rPr>
              <a:t>, on regardera le tableau et la frise, on localisera à l’aide de vignettes sur un planisphère les premières plantes cultivées et les premiers animaux domestiqués…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30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8229600" cy="5793507"/>
          </a:xfrm>
        </p:spPr>
        <p:txBody>
          <a:bodyPr>
            <a:normAutofit fontScale="92500" lnSpcReduction="20000"/>
          </a:bodyPr>
          <a:lstStyle/>
          <a:p>
            <a:pPr marL="0" indent="0">
              <a:buNone/>
            </a:pPr>
            <a:r>
              <a:rPr lang="fr-FR" dirty="0" smtClean="0">
                <a:latin typeface="Arial" panose="020B0604020202020204" pitchFamily="34" charset="0"/>
                <a:cs typeface="Arial" panose="020B0604020202020204" pitchFamily="34" charset="0"/>
              </a:rPr>
              <a:t>Proposition de Corpus documentaire: </a:t>
            </a:r>
          </a:p>
          <a:p>
            <a:r>
              <a:rPr lang="fr-FR" dirty="0" smtClean="0">
                <a:latin typeface="Arial" panose="020B0604020202020204" pitchFamily="34" charset="0"/>
                <a:cs typeface="Arial" panose="020B0604020202020204" pitchFamily="34" charset="0"/>
              </a:rPr>
              <a:t>Un texte (la longueur peut varier selon le niveau général de la classe – voir les différentes propositions)</a:t>
            </a:r>
          </a:p>
          <a:p>
            <a:r>
              <a:rPr lang="fr-FR" dirty="0" smtClean="0">
                <a:latin typeface="Arial" panose="020B0604020202020204" pitchFamily="34" charset="0"/>
                <a:cs typeface="Arial" panose="020B0604020202020204" pitchFamily="34" charset="0"/>
              </a:rPr>
              <a:t>Un petit film</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(fouilles </a:t>
            </a:r>
            <a:r>
              <a:rPr lang="fr-FR" dirty="0" smtClean="0">
                <a:latin typeface="Arial" panose="020B0604020202020204" pitchFamily="34" charset="0"/>
                <a:cs typeface="Arial" panose="020B0604020202020204" pitchFamily="34" charset="0"/>
              </a:rPr>
              <a:t>d’un site néolithique: exemple à Pont-sur-Seine, en région parisienne)</a:t>
            </a:r>
          </a:p>
          <a:p>
            <a:r>
              <a:rPr lang="fr-FR" dirty="0" smtClean="0">
                <a:latin typeface="Arial" panose="020B0604020202020204" pitchFamily="34" charset="0"/>
                <a:cs typeface="Arial" panose="020B0604020202020204" pitchFamily="34" charset="0"/>
              </a:rPr>
              <a:t>Illustrations d’outils liés à la chasse et à la pêche ainsi qu’à l’agriculture </a:t>
            </a:r>
          </a:p>
          <a:p>
            <a:r>
              <a:rPr lang="fr-FR" dirty="0">
                <a:latin typeface="Arial" panose="020B0604020202020204" pitchFamily="34" charset="0"/>
                <a:cs typeface="Arial" panose="020B0604020202020204" pitchFamily="34" charset="0"/>
              </a:rPr>
              <a:t>Des céramiques</a:t>
            </a:r>
          </a:p>
          <a:p>
            <a:r>
              <a:rPr lang="fr-FR" dirty="0" smtClean="0">
                <a:latin typeface="Arial" panose="020B0604020202020204" pitchFamily="34" charset="0"/>
                <a:cs typeface="Arial" panose="020B0604020202020204" pitchFamily="34" charset="0"/>
              </a:rPr>
              <a:t>Deux exemples locaux d’occupation humaines: un abris sous roche (la Roche-</a:t>
            </a:r>
            <a:r>
              <a:rPr lang="fr-FR" dirty="0" err="1" smtClean="0">
                <a:latin typeface="Arial" panose="020B0604020202020204" pitchFamily="34" charset="0"/>
                <a:cs typeface="Arial" panose="020B0604020202020204" pitchFamily="34" charset="0"/>
              </a:rPr>
              <a:t>Cotard</a:t>
            </a:r>
            <a:r>
              <a:rPr lang="fr-FR" dirty="0" smtClean="0">
                <a:latin typeface="Arial" panose="020B0604020202020204" pitchFamily="34" charset="0"/>
                <a:cs typeface="Arial" panose="020B0604020202020204" pitchFamily="34" charset="0"/>
              </a:rPr>
              <a:t>) et les vestiges d’une maison néolithique (</a:t>
            </a:r>
            <a:r>
              <a:rPr lang="fr-FR" dirty="0" err="1" smtClean="0">
                <a:latin typeface="Arial" panose="020B0604020202020204" pitchFamily="34" charset="0"/>
                <a:cs typeface="Arial" panose="020B0604020202020204" pitchFamily="34" charset="0"/>
              </a:rPr>
              <a:t>archéolab</a:t>
            </a:r>
            <a:r>
              <a:rPr lang="fr-FR" dirty="0" smtClean="0">
                <a:latin typeface="Arial" panose="020B0604020202020204" pitchFamily="34" charset="0"/>
                <a:cs typeface="Arial" panose="020B0604020202020204" pitchFamily="34" charset="0"/>
              </a:rPr>
              <a:t> du Petit </a:t>
            </a:r>
            <a:r>
              <a:rPr lang="fr-FR" dirty="0" err="1" smtClean="0">
                <a:latin typeface="Arial" panose="020B0604020202020204" pitchFamily="34" charset="0"/>
                <a:cs typeface="Arial" panose="020B0604020202020204" pitchFamily="34" charset="0"/>
              </a:rPr>
              <a:t>Paulmy</a:t>
            </a:r>
            <a:r>
              <a:rPr lang="fr-FR" dirty="0" smtClean="0">
                <a:latin typeface="Arial" panose="020B0604020202020204" pitchFamily="34" charset="0"/>
                <a:cs typeface="Arial" panose="020B0604020202020204" pitchFamily="34" charset="0"/>
              </a:rPr>
              <a:t>)</a:t>
            </a:r>
          </a:p>
          <a:p>
            <a:r>
              <a:rPr lang="fr-FR" dirty="0" smtClean="0">
                <a:latin typeface="Arial" panose="020B0604020202020204" pitchFamily="34" charset="0"/>
                <a:cs typeface="Arial" panose="020B0604020202020204" pitchFamily="34" charset="0"/>
              </a:rPr>
              <a:t>Deux reconstitutions de ces habitats</a:t>
            </a:r>
          </a:p>
          <a:p>
            <a:r>
              <a:rPr lang="fr-FR" dirty="0" smtClean="0">
                <a:latin typeface="Arial" panose="020B0604020202020204" pitchFamily="34" charset="0"/>
                <a:cs typeface="Arial" panose="020B0604020202020204" pitchFamily="34" charset="0"/>
              </a:rPr>
              <a:t>Une carte des premières plantes cultivées et des premiers animaux domestiqués avec des dates mettant en évidence les premières régions de l’agriculture et de la domestication.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60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anose="020B0604020202020204" pitchFamily="34" charset="0"/>
                <a:cs typeface="Arial" panose="020B0604020202020204" pitchFamily="34" charset="0"/>
              </a:rPr>
              <a:t>Un site néolithique: Pont sur Seine</a:t>
            </a:r>
            <a:endParaRPr lang="fr-FR" dirty="0">
              <a:latin typeface="Arial" panose="020B0604020202020204" pitchFamily="34" charset="0"/>
              <a:cs typeface="Arial" panose="020B0604020202020204" pitchFamily="34" charset="0"/>
            </a:endParaRPr>
          </a:p>
        </p:txBody>
      </p:sp>
      <p:pic>
        <p:nvPicPr>
          <p:cNvPr id="1026" name="Picture 2" descr="C:\Users\Papillon\AppData\Local\Microsoft\Windows\INetCache\IE\LCTJTDGV\film_reel[1].jp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87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Consigne commune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
          </p:nvPr>
        </p:nvSpPr>
        <p:spPr/>
        <p:txBody>
          <a:bodyPr/>
          <a:lstStyle/>
          <a:p>
            <a:r>
              <a:rPr lang="fr-FR" dirty="0" smtClean="0">
                <a:latin typeface="Arial" panose="020B0604020202020204" pitchFamily="34" charset="0"/>
                <a:cs typeface="Arial" panose="020B0604020202020204" pitchFamily="34" charset="0"/>
              </a:rPr>
              <a:t>Quels changements se produisent dans la vie des hommes préhistoriques à la période appelée néolithique?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097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1824</TotalTime>
  <Words>1237</Words>
  <Application>Microsoft Office PowerPoint</Application>
  <PresentationFormat>Affichage à l'écran (4:3)</PresentationFormat>
  <Paragraphs>160</Paragraphs>
  <Slides>26</Slides>
  <Notes>4</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Capitaux</vt:lpstr>
      <vt:lpstr>La longue histoire de l’humanité et des migrations</vt:lpstr>
      <vt:lpstr>La première partie du programme</vt:lpstr>
      <vt:lpstr>Travailler une compétence</vt:lpstr>
      <vt:lpstr>Différenciation possible:  </vt:lpstr>
      <vt:lpstr>Présentation PowerPoint</vt:lpstr>
      <vt:lpstr>Présentation PowerPoint</vt:lpstr>
      <vt:lpstr>Présentation PowerPoint</vt:lpstr>
      <vt:lpstr>Un site néolithique: Pont sur Seine</vt:lpstr>
      <vt:lpstr>Consigne commune</vt:lpstr>
      <vt:lpstr>Différenciation possible de la consigne selon le mode de restitution choisi: </vt:lpstr>
      <vt:lpstr>Proposition de texte pour les bons lecteurs. (à partir du site hominidés.com – page néolithique)</vt:lpstr>
      <vt:lpstr>Proposition de texte pour les moins bons lecteurs</vt:lpstr>
      <vt:lpstr>Texte réduit</vt:lpstr>
      <vt:lpstr>Deux habitats</vt:lpstr>
      <vt:lpstr>Les outils du Paléolithique</vt:lpstr>
      <vt:lpstr>Les outils du Néolithique</vt:lpstr>
      <vt:lpstr>Diffusion du Néolithique  http://www.scienceshumaines.com/la-revolution-neolithique_fr_27231.html</vt:lpstr>
      <vt:lpstr>La diffusion du néolithique D’après la carte de Peter Bellwood </vt:lpstr>
      <vt:lpstr>Présentation PowerPoint</vt:lpstr>
      <vt:lpstr>Présentation PowerPoint</vt:lpstr>
      <vt:lpstr>Présentation PowerPoint</vt:lpstr>
      <vt:lpstr>Présentation PowerPoint</vt:lpstr>
      <vt:lpstr>Présentation PowerPoint</vt:lpstr>
      <vt:lpstr>AP: piste possible:  « Apprendre à apprendre »</vt:lpstr>
      <vt:lpstr>Exemple de travail possible sur un texte</vt:lpstr>
      <vt:lpstr>Sitographie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PREHISTOIRE</dc:title>
  <dc:creator>Papillon</dc:creator>
  <cp:lastModifiedBy>Melanie et David</cp:lastModifiedBy>
  <cp:revision>75</cp:revision>
  <cp:lastPrinted>2016-01-27T14:22:39Z</cp:lastPrinted>
  <dcterms:created xsi:type="dcterms:W3CDTF">2016-01-23T14:08:23Z</dcterms:created>
  <dcterms:modified xsi:type="dcterms:W3CDTF">2016-02-29T22:00:21Z</dcterms:modified>
</cp:coreProperties>
</file>