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8" r:id="rId2"/>
    <p:sldId id="263" r:id="rId3"/>
    <p:sldId id="260" r:id="rId4"/>
    <p:sldId id="261" r:id="rId5"/>
    <p:sldId id="262" r:id="rId6"/>
    <p:sldId id="264" r:id="rId7"/>
    <p:sldId id="257" r:id="rId8"/>
    <p:sldId id="256" r:id="rId9"/>
    <p:sldId id="259" r:id="rId10"/>
    <p:sldId id="280" r:id="rId11"/>
    <p:sldId id="268" r:id="rId12"/>
    <p:sldId id="265" r:id="rId13"/>
    <p:sldId id="282" r:id="rId14"/>
    <p:sldId id="283" r:id="rId15"/>
    <p:sldId id="270" r:id="rId16"/>
    <p:sldId id="284" r:id="rId17"/>
    <p:sldId id="281" r:id="rId18"/>
    <p:sldId id="266" r:id="rId19"/>
    <p:sldId id="285" r:id="rId20"/>
    <p:sldId id="287" r:id="rId21"/>
    <p:sldId id="286" r:id="rId22"/>
    <p:sldId id="288" r:id="rId23"/>
    <p:sldId id="289" r:id="rId24"/>
    <p:sldId id="290" r:id="rId25"/>
    <p:sldId id="291" r:id="rId26"/>
    <p:sldId id="292" r:id="rId27"/>
    <p:sldId id="293" r:id="rId28"/>
    <p:sldId id="295" r:id="rId29"/>
    <p:sldId id="302" r:id="rId30"/>
    <p:sldId id="301" r:id="rId31"/>
    <p:sldId id="299" r:id="rId32"/>
    <p:sldId id="300" r:id="rId33"/>
    <p:sldId id="296" r:id="rId34"/>
    <p:sldId id="304" r:id="rId35"/>
    <p:sldId id="305" r:id="rId36"/>
    <p:sldId id="298" r:id="rId37"/>
    <p:sldId id="294" r:id="rId38"/>
    <p:sldId id="279" r:id="rId39"/>
    <p:sldId id="278" r:id="rId4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C7CF"/>
    <a:srgbClr val="BFCED5"/>
    <a:srgbClr val="B4C8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660"/>
  </p:normalViewPr>
  <p:slideViewPr>
    <p:cSldViewPr snapToGrid="0" snapToObjects="1">
      <p:cViewPr>
        <p:scale>
          <a:sx n="66" d="100"/>
          <a:sy n="66" d="100"/>
        </p:scale>
        <p:origin x="-928" y="3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91E31-2913-426C-B3DD-550D766CF6AF}" type="datetimeFigureOut">
              <a:rPr lang="fr-FR" smtClean="0"/>
              <a:t>04/02/16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E7383F-C6CC-40BB-8C10-23F60F22DA9D}" type="slidenum">
              <a:rPr lang="fr-FR" smtClean="0"/>
              <a:t>‹#›</a:t>
            </a:fld>
            <a:endParaRPr lang="fr-FR"/>
          </a:p>
        </p:txBody>
      </p:sp>
    </p:spTree>
    <p:extLst>
      <p:ext uri="{BB962C8B-B14F-4D97-AF65-F5344CB8AC3E}">
        <p14:creationId xmlns:p14="http://schemas.microsoft.com/office/powerpoint/2010/main" val="218392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8838123-2720-814B-89ED-E3D9910CD2B0}" type="datetimeFigureOut">
              <a:rPr lang="fr-FR" smtClean="0"/>
              <a:t>04/02/16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188905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838123-2720-814B-89ED-E3D9910CD2B0}" type="datetimeFigureOut">
              <a:rPr lang="fr-FR" smtClean="0"/>
              <a:t>04/02/16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75725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838123-2720-814B-89ED-E3D9910CD2B0}" type="datetimeFigureOut">
              <a:rPr lang="fr-FR" smtClean="0"/>
              <a:t>04/02/16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84083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838123-2720-814B-89ED-E3D9910CD2B0}" type="datetimeFigureOut">
              <a:rPr lang="fr-FR" smtClean="0"/>
              <a:t>04/02/16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326246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8838123-2720-814B-89ED-E3D9910CD2B0}" type="datetimeFigureOut">
              <a:rPr lang="fr-FR" smtClean="0"/>
              <a:t>04/02/16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56593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8838123-2720-814B-89ED-E3D9910CD2B0}" type="datetimeFigureOut">
              <a:rPr lang="fr-FR" smtClean="0"/>
              <a:t>04/02/16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383609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8838123-2720-814B-89ED-E3D9910CD2B0}" type="datetimeFigureOut">
              <a:rPr lang="fr-FR" smtClean="0"/>
              <a:t>04/02/16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412226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8838123-2720-814B-89ED-E3D9910CD2B0}" type="datetimeFigureOut">
              <a:rPr lang="fr-FR" smtClean="0"/>
              <a:t>04/02/16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38850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838123-2720-814B-89ED-E3D9910CD2B0}" type="datetimeFigureOut">
              <a:rPr lang="fr-FR" smtClean="0"/>
              <a:t>04/02/16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109442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838123-2720-814B-89ED-E3D9910CD2B0}" type="datetimeFigureOut">
              <a:rPr lang="fr-FR" smtClean="0"/>
              <a:t>04/02/16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409244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838123-2720-814B-89ED-E3D9910CD2B0}" type="datetimeFigureOut">
              <a:rPr lang="fr-FR" smtClean="0"/>
              <a:t>04/02/16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27A787-C97E-7D49-A8D4-B143A8632E36}" type="slidenum">
              <a:rPr lang="fr-FR" smtClean="0"/>
              <a:t>‹#›</a:t>
            </a:fld>
            <a:endParaRPr lang="fr-FR"/>
          </a:p>
        </p:txBody>
      </p:sp>
    </p:spTree>
    <p:extLst>
      <p:ext uri="{BB962C8B-B14F-4D97-AF65-F5344CB8AC3E}">
        <p14:creationId xmlns:p14="http://schemas.microsoft.com/office/powerpoint/2010/main" val="41423954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7C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38123-2720-814B-89ED-E3D9910CD2B0}" type="datetimeFigureOut">
              <a:rPr lang="fr-FR" smtClean="0"/>
              <a:t>04/02/16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7A787-C97E-7D49-A8D4-B143A8632E36}" type="slidenum">
              <a:rPr lang="fr-FR" smtClean="0"/>
              <a:t>‹#›</a:t>
            </a:fld>
            <a:endParaRPr lang="fr-FR"/>
          </a:p>
        </p:txBody>
      </p:sp>
    </p:spTree>
    <p:extLst>
      <p:ext uri="{BB962C8B-B14F-4D97-AF65-F5344CB8AC3E}">
        <p14:creationId xmlns:p14="http://schemas.microsoft.com/office/powerpoint/2010/main" val="431237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etkahoot.com/" TargetMode="Externa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padlet.com/fabienjoubert19/s3hel7n72lv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58212"/>
            <a:ext cx="7772400" cy="1470025"/>
          </a:xfrm>
        </p:spPr>
        <p:txBody>
          <a:bodyPr>
            <a:normAutofit/>
          </a:bodyPr>
          <a:lstStyle/>
          <a:p>
            <a:r>
              <a:rPr lang="fr-FR" dirty="0" smtClean="0">
                <a:solidFill>
                  <a:srgbClr val="FF0000"/>
                </a:solidFill>
              </a:rPr>
              <a:t>H1 / Thème 3</a:t>
            </a:r>
            <a:r>
              <a:rPr lang="fr-FR" dirty="0">
                <a:solidFill>
                  <a:srgbClr val="FF0000"/>
                </a:solidFill>
              </a:rPr>
              <a:t/>
            </a:r>
            <a:br>
              <a:rPr lang="fr-FR" dirty="0">
                <a:solidFill>
                  <a:srgbClr val="FF0000"/>
                </a:solidFill>
              </a:rPr>
            </a:br>
            <a:endParaRPr lang="fr-FR" dirty="0">
              <a:solidFill>
                <a:srgbClr val="FF0000"/>
              </a:solidFill>
            </a:endParaRPr>
          </a:p>
        </p:txBody>
      </p:sp>
      <p:sp>
        <p:nvSpPr>
          <p:cNvPr id="6" name="Rectangle 5"/>
          <p:cNvSpPr/>
          <p:nvPr/>
        </p:nvSpPr>
        <p:spPr>
          <a:xfrm>
            <a:off x="685799" y="1339086"/>
            <a:ext cx="7617677" cy="2554545"/>
          </a:xfrm>
          <a:prstGeom prst="rect">
            <a:avLst/>
          </a:prstGeom>
        </p:spPr>
        <p:txBody>
          <a:bodyPr wrap="square">
            <a:spAutoFit/>
          </a:bodyPr>
          <a:lstStyle/>
          <a:p>
            <a:pPr algn="just"/>
            <a:r>
              <a:rPr lang="fr-FR" sz="4000" b="1" dirty="0" smtClean="0">
                <a:solidFill>
                  <a:srgbClr val="FF0000"/>
                </a:solidFill>
              </a:rPr>
              <a:t>« La Révolution française et l’Empire : nouvel ordre politique et société révolutionnée en France  et en Europe »</a:t>
            </a:r>
            <a:endParaRPr lang="fr-FR" sz="4000" b="1" dirty="0"/>
          </a:p>
        </p:txBody>
      </p:sp>
      <p:sp>
        <p:nvSpPr>
          <p:cNvPr id="7" name="ZoneTexte 6"/>
          <p:cNvSpPr txBox="1"/>
          <p:nvPr/>
        </p:nvSpPr>
        <p:spPr>
          <a:xfrm>
            <a:off x="455877" y="6300406"/>
            <a:ext cx="1787028" cy="369332"/>
          </a:xfrm>
          <a:prstGeom prst="rect">
            <a:avLst/>
          </a:prstGeom>
          <a:noFill/>
        </p:spPr>
        <p:txBody>
          <a:bodyPr wrap="none" rtlCol="0">
            <a:spAutoFit/>
          </a:bodyPr>
          <a:lstStyle/>
          <a:p>
            <a:r>
              <a:rPr lang="fr-FR" dirty="0" smtClean="0"/>
              <a:t>GPRC, mars 2016</a:t>
            </a:r>
            <a:endParaRPr lang="fr-FR" dirty="0"/>
          </a:p>
        </p:txBody>
      </p:sp>
    </p:spTree>
    <p:extLst>
      <p:ext uri="{BB962C8B-B14F-4D97-AF65-F5344CB8AC3E}">
        <p14:creationId xmlns:p14="http://schemas.microsoft.com/office/powerpoint/2010/main" val="773160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8300" y="1658938"/>
            <a:ext cx="3606800" cy="1143000"/>
          </a:xfrm>
        </p:spPr>
        <p:txBody>
          <a:bodyPr>
            <a:normAutofit fontScale="90000"/>
          </a:bodyPr>
          <a:lstStyle/>
          <a:p>
            <a:pPr algn="just"/>
            <a:r>
              <a:rPr lang="fr-FR" b="1" dirty="0">
                <a:solidFill>
                  <a:srgbClr val="FF0000"/>
                </a:solidFill>
                <a:effectLst>
                  <a:outerShdw blurRad="38100" dist="38100" dir="2700000" algn="tl">
                    <a:srgbClr val="000000">
                      <a:alpha val="43137"/>
                    </a:srgbClr>
                  </a:outerShdw>
                </a:effectLst>
              </a:rPr>
              <a:t>L</a:t>
            </a:r>
            <a:r>
              <a:rPr lang="fr-FR" b="1" dirty="0" smtClean="0">
                <a:solidFill>
                  <a:srgbClr val="FF0000"/>
                </a:solidFill>
                <a:effectLst>
                  <a:outerShdw blurRad="38100" dist="38100" dir="2700000" algn="tl">
                    <a:srgbClr val="000000">
                      <a:alpha val="43137"/>
                    </a:srgbClr>
                  </a:outerShdw>
                </a:effectLst>
              </a:rPr>
              <a:t>a </a:t>
            </a:r>
            <a:r>
              <a:rPr lang="fr-FR" b="1" dirty="0">
                <a:solidFill>
                  <a:srgbClr val="FF0000"/>
                </a:solidFill>
                <a:effectLst>
                  <a:outerShdw blurRad="38100" dist="38100" dir="2700000" algn="tl">
                    <a:srgbClr val="000000">
                      <a:alpha val="43137"/>
                    </a:srgbClr>
                  </a:outerShdw>
                </a:effectLst>
              </a:rPr>
              <a:t>Déclaration des droits de l’homme et du citoyen</a:t>
            </a:r>
          </a:p>
        </p:txBody>
      </p:sp>
      <p:pic>
        <p:nvPicPr>
          <p:cNvPr id="1028" name="Picture 4" descr="Description de cette image, également commentée ci-aprè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30" y="584200"/>
            <a:ext cx="4175789"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20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Problématique</a:t>
            </a:r>
            <a:endParaRPr lang="fr-FR" b="1" dirty="0">
              <a:solidFill>
                <a:srgbClr val="FF0000"/>
              </a:solidFill>
            </a:endParaRPr>
          </a:p>
        </p:txBody>
      </p:sp>
      <p:sp>
        <p:nvSpPr>
          <p:cNvPr id="3" name="Espace réservé du contenu 2"/>
          <p:cNvSpPr>
            <a:spLocks noGrp="1"/>
          </p:cNvSpPr>
          <p:nvPr>
            <p:ph idx="1"/>
          </p:nvPr>
        </p:nvSpPr>
        <p:spPr/>
        <p:txBody>
          <a:bodyPr/>
          <a:lstStyle/>
          <a:p>
            <a:pPr marL="0" indent="0" algn="just">
              <a:buNone/>
            </a:pPr>
            <a:r>
              <a:rPr lang="fr-FR" dirty="0" smtClean="0"/>
              <a:t>Montrer </a:t>
            </a:r>
            <a:r>
              <a:rPr lang="fr-FR" dirty="0"/>
              <a:t>que la Révolution française constitue « une rupture chronologique » (item socle) et en même temps une continuité (révolutions atlantiques ; lumières) à partir de la Déclaration des droits de l’homme et du citoyen. L’étude de cette dernière doit amener les élèves à caractériser les « apports de la Révolution française, dans l’ordre politique aussi bien qu’économique et social ».</a:t>
            </a:r>
          </a:p>
        </p:txBody>
      </p:sp>
    </p:spTree>
    <p:extLst>
      <p:ext uri="{BB962C8B-B14F-4D97-AF65-F5344CB8AC3E}">
        <p14:creationId xmlns:p14="http://schemas.microsoft.com/office/powerpoint/2010/main" val="7392023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rotWithShape="1">
          <a:blip r:embed="rId2"/>
          <a:srcRect t="1387" b="17540"/>
          <a:stretch/>
        </p:blipFill>
        <p:spPr>
          <a:xfrm>
            <a:off x="0" y="0"/>
            <a:ext cx="9144000" cy="6305811"/>
          </a:xfrm>
        </p:spPr>
      </p:pic>
      <p:sp>
        <p:nvSpPr>
          <p:cNvPr id="5" name="Rectangle 4"/>
          <p:cNvSpPr/>
          <p:nvPr/>
        </p:nvSpPr>
        <p:spPr>
          <a:xfrm>
            <a:off x="864866" y="2025650"/>
            <a:ext cx="6488109" cy="977839"/>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5"/>
          <p:cNvSpPr/>
          <p:nvPr/>
        </p:nvSpPr>
        <p:spPr>
          <a:xfrm>
            <a:off x="814065" y="893002"/>
            <a:ext cx="8075538" cy="1412048"/>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 name="Rectangle 6"/>
          <p:cNvSpPr/>
          <p:nvPr/>
        </p:nvSpPr>
        <p:spPr>
          <a:xfrm>
            <a:off x="814065" y="4334582"/>
            <a:ext cx="8329934" cy="2523418"/>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 name="Rectangle 7"/>
          <p:cNvSpPr/>
          <p:nvPr/>
        </p:nvSpPr>
        <p:spPr>
          <a:xfrm>
            <a:off x="814065" y="2865301"/>
            <a:ext cx="8183286" cy="1872503"/>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391780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rgbClr val="C00000"/>
                </a:solidFill>
                <a:effectLst>
                  <a:outerShdw blurRad="38100" dist="38100" dir="2700000" algn="tl">
                    <a:srgbClr val="000000">
                      <a:alpha val="43137"/>
                    </a:srgbClr>
                  </a:outerShdw>
                </a:effectLst>
              </a:rPr>
              <a:t>Compétences et items</a:t>
            </a:r>
            <a:endParaRPr lang="fr-FR" b="1" i="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28600" y="1206500"/>
            <a:ext cx="8724900" cy="5651500"/>
          </a:xfrm>
        </p:spPr>
        <p:txBody>
          <a:bodyPr>
            <a:normAutofit/>
          </a:bodyPr>
          <a:lstStyle/>
          <a:p>
            <a:pPr algn="just"/>
            <a:r>
              <a:rPr lang="fr-FR" dirty="0"/>
              <a:t>Se repérer dans le temps : construire des repères </a:t>
            </a:r>
            <a:r>
              <a:rPr lang="fr-FR" dirty="0" smtClean="0"/>
              <a:t>historiques</a:t>
            </a:r>
          </a:p>
          <a:p>
            <a:pPr lvl="1" algn="just"/>
            <a:r>
              <a:rPr lang="fr-FR" dirty="0" smtClean="0"/>
              <a:t> </a:t>
            </a:r>
            <a:r>
              <a:rPr lang="fr-FR" dirty="0"/>
              <a:t>« Identifier des continuités et des ruptures chronologiques pour s’approprier  la périodisation de l’histoire et pratiquer de conscients allers-retours au sein de la chronologie » (</a:t>
            </a:r>
            <a:r>
              <a:rPr lang="fr-FR" dirty="0" smtClean="0"/>
              <a:t>cycle 4)</a:t>
            </a:r>
          </a:p>
          <a:p>
            <a:pPr algn="just">
              <a:buFont typeface="Arial" panose="020B0604020202020204" pitchFamily="34" charset="0"/>
              <a:buChar char="•"/>
            </a:pPr>
            <a:r>
              <a:rPr lang="fr-FR" sz="3600" dirty="0" smtClean="0"/>
              <a:t>Comprendre un document </a:t>
            </a:r>
          </a:p>
          <a:p>
            <a:pPr marL="457200" lvl="1" indent="0" algn="just">
              <a:buNone/>
            </a:pPr>
            <a:r>
              <a:rPr lang="fr-FR" dirty="0" smtClean="0"/>
              <a:t>- « </a:t>
            </a:r>
            <a:r>
              <a:rPr lang="fr-FR" dirty="0"/>
              <a:t>Extraire des informations pertinentes pour répondre à une question portant sur un document ou plusieurs documents, les classer, les hiérarchiser ». (cycle 4)</a:t>
            </a:r>
          </a:p>
          <a:p>
            <a:pPr marL="457200" lvl="1" indent="0" algn="just">
              <a:buNone/>
            </a:pPr>
            <a:endParaRPr lang="fr-FR" dirty="0"/>
          </a:p>
        </p:txBody>
      </p:sp>
    </p:spTree>
    <p:extLst>
      <p:ext uri="{BB962C8B-B14F-4D97-AF65-F5344CB8AC3E}">
        <p14:creationId xmlns:p14="http://schemas.microsoft.com/office/powerpoint/2010/main" val="8742824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0"/>
            <a:ext cx="69264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197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222"/>
          <a:stretch/>
        </p:blipFill>
        <p:spPr bwMode="auto">
          <a:xfrm>
            <a:off x="130175" y="0"/>
            <a:ext cx="37941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222" b="72523"/>
          <a:stretch/>
        </p:blipFill>
        <p:spPr bwMode="auto">
          <a:xfrm>
            <a:off x="2870200" y="1417638"/>
            <a:ext cx="6273800" cy="311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45" t="24904" r="45222" b="23467"/>
          <a:stretch/>
        </p:blipFill>
        <p:spPr bwMode="auto">
          <a:xfrm>
            <a:off x="4064001" y="437789"/>
            <a:ext cx="4902200" cy="642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784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227" r="666" b="74630"/>
          <a:stretch/>
        </p:blipFill>
        <p:spPr bwMode="auto">
          <a:xfrm>
            <a:off x="3402261" y="0"/>
            <a:ext cx="5343025" cy="297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78" t="126" r="163" b="23467"/>
          <a:stretch/>
        </p:blipFill>
        <p:spPr bwMode="auto">
          <a:xfrm>
            <a:off x="101600" y="-35079"/>
            <a:ext cx="3169429" cy="689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66" t="24326" r="866" b="46417"/>
          <a:stretch/>
        </p:blipFill>
        <p:spPr bwMode="auto">
          <a:xfrm>
            <a:off x="2580339" y="870409"/>
            <a:ext cx="6536232" cy="421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009" t="53582" r="866" b="21126"/>
          <a:stretch/>
        </p:blipFill>
        <p:spPr bwMode="auto">
          <a:xfrm>
            <a:off x="1828799" y="2114596"/>
            <a:ext cx="7287772" cy="433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394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outerShdw blurRad="38100" dist="38100" dir="2700000" algn="tl">
                    <a:srgbClr val="000000">
                      <a:alpha val="43137"/>
                    </a:srgbClr>
                  </a:outerShdw>
                </a:effectLst>
              </a:rPr>
              <a:t>En amont</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92500" lnSpcReduction="20000"/>
          </a:bodyPr>
          <a:lstStyle/>
          <a:p>
            <a:pPr algn="just"/>
            <a:r>
              <a:rPr lang="fr-FR" dirty="0" smtClean="0"/>
              <a:t>En </a:t>
            </a:r>
            <a:r>
              <a:rPr lang="fr-FR" dirty="0"/>
              <a:t>amont, le cadre chronologique du sous-thème a été précisé. A cet effet, une frise chronologique est complétée par les élèves en autonomie à l’aide de capsules vidéos réalisées par </a:t>
            </a:r>
            <a:r>
              <a:rPr lang="fr-FR" dirty="0" smtClean="0"/>
              <a:t>l’enseignant. Celles-ci </a:t>
            </a:r>
            <a:r>
              <a:rPr lang="fr-FR" dirty="0"/>
              <a:t>permettent de réactiver les repères acquis au  CM1. En classe, un quizz interactif (à l’aide de Kahoot) permet à l’enseignant d’apporter des éléments éventuels et de faire un diagnostic. L’étude de la Déclaration des droits de l’homme et du citoyen intervient ensuite.</a:t>
            </a:r>
          </a:p>
        </p:txBody>
      </p:sp>
    </p:spTree>
    <p:extLst>
      <p:ext uri="{BB962C8B-B14F-4D97-AF65-F5344CB8AC3E}">
        <p14:creationId xmlns:p14="http://schemas.microsoft.com/office/powerpoint/2010/main" val="26279697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9760" y="2008873"/>
            <a:ext cx="8229600" cy="1143000"/>
          </a:xfrm>
        </p:spPr>
        <p:txBody>
          <a:bodyPr/>
          <a:lstStyle/>
          <a:p>
            <a:r>
              <a:rPr lang="fr-FR" dirty="0">
                <a:hlinkClick r:id="rId2"/>
              </a:rPr>
              <a:t>https://getkahoot.com</a:t>
            </a:r>
            <a:r>
              <a:rPr lang="fr-FR" dirty="0" smtClean="0">
                <a:hlinkClick r:id="rId2"/>
              </a:rPr>
              <a:t>/</a:t>
            </a:r>
            <a:r>
              <a:rPr lang="fr-FR" dirty="0" smtClean="0"/>
              <a:t> </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710" y="2971800"/>
            <a:ext cx="6997700" cy="365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5120" y="44560"/>
            <a:ext cx="8538880" cy="523220"/>
          </a:xfrm>
          <a:prstGeom prst="rect">
            <a:avLst/>
          </a:prstGeom>
        </p:spPr>
        <p:txBody>
          <a:bodyPr wrap="square">
            <a:spAutoFit/>
          </a:bodyPr>
          <a:lstStyle/>
          <a:p>
            <a:pPr algn="ctr"/>
            <a:r>
              <a:rPr lang="fr-FR" sz="2800" b="1" dirty="0">
                <a:solidFill>
                  <a:srgbClr val="FF0000"/>
                </a:solidFill>
              </a:rPr>
              <a:t>Domaine 2 : les méthodes et outils pour apprendre </a:t>
            </a:r>
          </a:p>
        </p:txBody>
      </p:sp>
      <p:sp>
        <p:nvSpPr>
          <p:cNvPr id="5" name="Rectangle 4"/>
          <p:cNvSpPr/>
          <p:nvPr/>
        </p:nvSpPr>
        <p:spPr>
          <a:xfrm>
            <a:off x="88900" y="567780"/>
            <a:ext cx="9182100" cy="2554545"/>
          </a:xfrm>
          <a:prstGeom prst="rect">
            <a:avLst/>
          </a:prstGeom>
        </p:spPr>
        <p:txBody>
          <a:bodyPr wrap="square">
            <a:spAutoFit/>
          </a:bodyPr>
          <a:lstStyle/>
          <a:p>
            <a:pPr algn="just"/>
            <a:r>
              <a:rPr lang="fr-FR" sz="3200" dirty="0" smtClean="0"/>
              <a:t>« Ce </a:t>
            </a:r>
            <a:r>
              <a:rPr lang="fr-FR" sz="3200" dirty="0"/>
              <a:t>domaine a pour objectif de permettre à tous les élèves d'apprendre à apprendre, seuls ou collectivement, en classe ou en </a:t>
            </a:r>
            <a:r>
              <a:rPr lang="fr-FR" sz="3200" dirty="0" smtClean="0"/>
              <a:t>dehors » (BO 23 avril 2015)</a:t>
            </a:r>
          </a:p>
          <a:p>
            <a:endParaRPr lang="fr-FR" sz="3200" dirty="0"/>
          </a:p>
        </p:txBody>
      </p:sp>
    </p:spTree>
    <p:extLst>
      <p:ext uri="{BB962C8B-B14F-4D97-AF65-F5344CB8AC3E}">
        <p14:creationId xmlns:p14="http://schemas.microsoft.com/office/powerpoint/2010/main" val="24417355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6538"/>
            <a:ext cx="8229600" cy="1143000"/>
          </a:xfrm>
        </p:spPr>
        <p:style>
          <a:lnRef idx="2">
            <a:schemeClr val="dk1"/>
          </a:lnRef>
          <a:fillRef idx="1">
            <a:schemeClr val="lt1"/>
          </a:fillRef>
          <a:effectRef idx="0">
            <a:schemeClr val="dk1"/>
          </a:effectRef>
          <a:fontRef idx="minor">
            <a:schemeClr val="dk1"/>
          </a:fontRef>
        </p:style>
        <p:txBody>
          <a:bodyPr/>
          <a:lstStyle/>
          <a:p>
            <a:r>
              <a:rPr lang="fr-FR" dirty="0" smtClean="0"/>
              <a:t>Activité</a:t>
            </a:r>
            <a:endParaRPr lang="fr-FR" dirty="0"/>
          </a:p>
        </p:txBody>
      </p:sp>
      <p:sp>
        <p:nvSpPr>
          <p:cNvPr id="3" name="Espace réservé du contenu 2"/>
          <p:cNvSpPr>
            <a:spLocks noGrp="1"/>
          </p:cNvSpPr>
          <p:nvPr>
            <p:ph idx="1"/>
          </p:nvPr>
        </p:nvSpPr>
        <p:spPr>
          <a:xfrm>
            <a:off x="285750" y="1788220"/>
            <a:ext cx="3668380" cy="4708525"/>
          </a:xfrm>
        </p:spPr>
        <p:txBody>
          <a:bodyPr>
            <a:normAutofit fontScale="85000" lnSpcReduction="20000"/>
          </a:bodyPr>
          <a:lstStyle/>
          <a:p>
            <a:pPr algn="just"/>
            <a:r>
              <a:rPr lang="fr-FR" dirty="0"/>
              <a:t>La Déclaration est distribuée à tous les élèves dans son intégralité. Une lecture silencieuse est menée à l’occasion de laquelle les élèves peuvent souligner les mots qu’ils ne comprennent pas. Une reprise collective est effectuée (à l’aide de </a:t>
            </a:r>
            <a:r>
              <a:rPr lang="fr-FR" dirty="0" err="1"/>
              <a:t>padlet</a:t>
            </a:r>
            <a:r>
              <a:rPr lang="fr-FR" dirty="0"/>
              <a:t>). </a:t>
            </a:r>
          </a:p>
        </p:txBody>
      </p:sp>
      <p:pic>
        <p:nvPicPr>
          <p:cNvPr id="4" name="Picture 4" descr="Description de cette image, également commentée ci-aprè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885" y="1608138"/>
            <a:ext cx="3582065" cy="491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917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lumMod val="50000"/>
                  </a:schemeClr>
                </a:solidFill>
              </a:rPr>
              <a:t>Enjeux de la classe de quatrième</a:t>
            </a:r>
            <a:endParaRPr lang="fr-FR" b="1" dirty="0">
              <a:solidFill>
                <a:schemeClr val="accent2">
                  <a:lumMod val="50000"/>
                </a:schemeClr>
              </a:solidFill>
            </a:endParaRPr>
          </a:p>
        </p:txBody>
      </p:sp>
      <p:sp>
        <p:nvSpPr>
          <p:cNvPr id="3" name="Espace réservé du contenu 2"/>
          <p:cNvSpPr>
            <a:spLocks noGrp="1"/>
          </p:cNvSpPr>
          <p:nvPr>
            <p:ph idx="1"/>
          </p:nvPr>
        </p:nvSpPr>
        <p:spPr>
          <a:xfrm>
            <a:off x="457200" y="1417638"/>
            <a:ext cx="8229600" cy="4947888"/>
          </a:xfrm>
        </p:spPr>
        <p:txBody>
          <a:bodyPr>
            <a:normAutofit lnSpcReduction="10000"/>
          </a:bodyPr>
          <a:lstStyle/>
          <a:p>
            <a:pPr marL="0" indent="0" algn="just">
              <a:buNone/>
            </a:pPr>
            <a:r>
              <a:rPr lang="fr-FR" dirty="0" smtClean="0"/>
              <a:t>« La </a:t>
            </a:r>
            <a:r>
              <a:rPr lang="fr-FR" dirty="0"/>
              <a:t>classe de 4ème doit permettre de présenter aux élèves les bases </a:t>
            </a:r>
            <a:r>
              <a:rPr lang="fr-FR" dirty="0" smtClean="0"/>
              <a:t>de </a:t>
            </a:r>
            <a:r>
              <a:rPr lang="fr-FR" dirty="0"/>
              <a:t>connaissances nécessaires à la compréhension de changements </a:t>
            </a:r>
            <a:r>
              <a:rPr lang="fr-FR" dirty="0" smtClean="0"/>
              <a:t>politiques</a:t>
            </a:r>
            <a:r>
              <a:rPr lang="fr-FR" dirty="0"/>
              <a:t>, sociaux économiques et culturels majeurs qu’ont connus </a:t>
            </a:r>
            <a:r>
              <a:rPr lang="fr-FR" dirty="0" smtClean="0"/>
              <a:t>l’Europe </a:t>
            </a:r>
            <a:r>
              <a:rPr lang="fr-FR" dirty="0"/>
              <a:t>et la France, de la mort de Louis XIV à </a:t>
            </a:r>
            <a:r>
              <a:rPr lang="fr-FR" sz="3600" dirty="0"/>
              <a:t>l’installation</a:t>
            </a:r>
            <a:r>
              <a:rPr lang="fr-FR" dirty="0"/>
              <a:t> de </a:t>
            </a:r>
            <a:r>
              <a:rPr lang="fr-FR" dirty="0" smtClean="0"/>
              <a:t>la Troisième </a:t>
            </a:r>
            <a:r>
              <a:rPr lang="fr-FR" dirty="0"/>
              <a:t>République. Il s’agit notamment d’identifier les acteurs </a:t>
            </a:r>
            <a:r>
              <a:rPr lang="fr-FR" dirty="0" smtClean="0"/>
              <a:t>principaux </a:t>
            </a:r>
            <a:r>
              <a:rPr lang="fr-FR" dirty="0"/>
              <a:t>de ces changements, sans réduire cette analyse aux seuls </a:t>
            </a:r>
            <a:r>
              <a:rPr lang="fr-FR" dirty="0" smtClean="0"/>
              <a:t>personnages politiques »</a:t>
            </a:r>
            <a:endParaRPr lang="fr-FR" dirty="0"/>
          </a:p>
          <a:p>
            <a:endParaRPr lang="fr-FR" dirty="0"/>
          </a:p>
        </p:txBody>
      </p:sp>
      <p:sp>
        <p:nvSpPr>
          <p:cNvPr id="6" name="Rectangle 5"/>
          <p:cNvSpPr/>
          <p:nvPr/>
        </p:nvSpPr>
        <p:spPr>
          <a:xfrm>
            <a:off x="457200" y="1417638"/>
            <a:ext cx="8229600" cy="2563836"/>
          </a:xfrm>
          <a:prstGeom prst="rect">
            <a:avLst/>
          </a:prstGeom>
          <a:solidFill>
            <a:schemeClr val="accent2">
              <a:alpha val="54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Rectangle 6"/>
          <p:cNvSpPr/>
          <p:nvPr/>
        </p:nvSpPr>
        <p:spPr>
          <a:xfrm>
            <a:off x="457200" y="3981474"/>
            <a:ext cx="4915638" cy="488404"/>
          </a:xfrm>
          <a:prstGeom prst="rect">
            <a:avLst/>
          </a:prstGeom>
          <a:solidFill>
            <a:schemeClr val="accent2">
              <a:alpha val="54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5615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effectLst>
                  <a:outerShdw blurRad="38100" dist="38100" dir="2700000" algn="tl">
                    <a:srgbClr val="000000">
                      <a:alpha val="43137"/>
                    </a:srgbClr>
                  </a:outerShdw>
                </a:effectLst>
              </a:rPr>
              <a:t>Présenter le document</a:t>
            </a:r>
            <a:endParaRPr lang="fr-FR"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600200"/>
            <a:ext cx="3187700" cy="4525963"/>
          </a:xfrm>
        </p:spPr>
        <p:txBody>
          <a:bodyPr/>
          <a:lstStyle/>
          <a:p>
            <a:pPr algn="just"/>
            <a:r>
              <a:rPr lang="fr-FR" dirty="0" smtClean="0"/>
              <a:t>Extraire </a:t>
            </a:r>
            <a:r>
              <a:rPr lang="fr-FR" dirty="0"/>
              <a:t>des informations du préambule afin de présenter le document.</a:t>
            </a:r>
          </a:p>
        </p:txBody>
      </p:sp>
      <p:pic>
        <p:nvPicPr>
          <p:cNvPr id="4" name="Picture 4" descr="Description de cette image, également commentée ci-après"/>
          <p:cNvPicPr>
            <a:picLocks noChangeAspect="1" noChangeArrowheads="1"/>
          </p:cNvPicPr>
          <p:nvPr/>
        </p:nvPicPr>
        <p:blipFill rotWithShape="1">
          <a:blip r:embed="rId2">
            <a:extLst>
              <a:ext uri="{28A0092B-C50C-407E-A947-70E740481C1C}">
                <a14:useLocalDpi xmlns:a14="http://schemas.microsoft.com/office/drawing/2010/main" val="0"/>
              </a:ext>
            </a:extLst>
          </a:blip>
          <a:srcRect l="9768" t="29918" r="48750" b="43101"/>
          <a:stretch/>
        </p:blipFill>
        <p:spPr bwMode="auto">
          <a:xfrm>
            <a:off x="3714750" y="1371600"/>
            <a:ext cx="5073650" cy="453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015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4638"/>
            <a:ext cx="8782050" cy="645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1600200"/>
            <a:ext cx="2209800" cy="1847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3073400" y="1600200"/>
            <a:ext cx="2717800" cy="1847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5911850" y="1600200"/>
            <a:ext cx="2774950" cy="40703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6146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C00000"/>
                </a:solidFill>
                <a:effectLst>
                  <a:outerShdw blurRad="38100" dist="38100" dir="2700000" algn="tl">
                    <a:srgbClr val="000000">
                      <a:alpha val="43137"/>
                    </a:srgbClr>
                  </a:outerShdw>
                </a:effectLst>
              </a:rPr>
              <a:t>Extraire et classer des informations</a:t>
            </a:r>
            <a:endParaRPr lang="fr-FR"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pPr algn="just"/>
            <a:r>
              <a:rPr lang="fr-FR" dirty="0" smtClean="0"/>
              <a:t>La </a:t>
            </a:r>
            <a:r>
              <a:rPr lang="fr-FR" dirty="0"/>
              <a:t>lecture du préambule a été l’occasion de montrer que la Déclaration entendait exposer à travers 17 articles « les droits naturels, inaliénables et sacrés de l’homme ». Il convient à présent de faire classer aux élèves ces articles afin de montrer les apports de la Déclaration dans « l’ordre politique aussi bien qu’économique et social »</a:t>
            </a:r>
          </a:p>
        </p:txBody>
      </p:sp>
    </p:spTree>
    <p:extLst>
      <p:ext uri="{BB962C8B-B14F-4D97-AF65-F5344CB8AC3E}">
        <p14:creationId xmlns:p14="http://schemas.microsoft.com/office/powerpoint/2010/main" val="18720559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8812"/>
          </a:xfrm>
        </p:spPr>
        <p:txBody>
          <a:bodyPr>
            <a:normAutofit/>
          </a:bodyPr>
          <a:lstStyle/>
          <a:p>
            <a:r>
              <a:rPr lang="fr-FR" sz="3600" b="1" dirty="0" smtClean="0">
                <a:solidFill>
                  <a:srgbClr val="C00000"/>
                </a:solidFill>
                <a:effectLst>
                  <a:outerShdw blurRad="38100" dist="38100" dir="2700000" algn="tl">
                    <a:srgbClr val="000000">
                      <a:alpha val="43137"/>
                    </a:srgbClr>
                  </a:outerShdw>
                </a:effectLst>
              </a:rPr>
              <a:t>Des outils pour coopérer et mutualiser</a:t>
            </a:r>
            <a:endParaRPr lang="fr-FR" sz="36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047331"/>
            <a:ext cx="7366076" cy="415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7950" y="5191810"/>
            <a:ext cx="6565900" cy="369332"/>
          </a:xfrm>
          <a:prstGeom prst="rect">
            <a:avLst/>
          </a:prstGeom>
        </p:spPr>
        <p:txBody>
          <a:bodyPr wrap="square">
            <a:spAutoFit/>
          </a:bodyPr>
          <a:lstStyle/>
          <a:p>
            <a:r>
              <a:rPr lang="fr-FR" u="sng" dirty="0">
                <a:hlinkClick r:id="rId3"/>
              </a:rPr>
              <a:t>http://padlet.com/fabienjoubert19/s3hel7n72lv5</a:t>
            </a:r>
            <a:r>
              <a:rPr lang="fr-FR" dirty="0"/>
              <a:t> </a:t>
            </a:r>
          </a:p>
        </p:txBody>
      </p:sp>
    </p:spTree>
    <p:extLst>
      <p:ext uri="{BB962C8B-B14F-4D97-AF65-F5344CB8AC3E}">
        <p14:creationId xmlns:p14="http://schemas.microsoft.com/office/powerpoint/2010/main" val="38054637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2250"/>
            <a:ext cx="8229600" cy="4525963"/>
          </a:xfrm>
        </p:spPr>
        <p:txBody>
          <a:bodyPr>
            <a:normAutofit/>
          </a:bodyPr>
          <a:lstStyle/>
          <a:p>
            <a:pPr marL="0" indent="0" algn="just">
              <a:buNone/>
            </a:pPr>
            <a:r>
              <a:rPr lang="fr-FR" b="1" dirty="0">
                <a:solidFill>
                  <a:srgbClr val="C00000"/>
                </a:solidFill>
                <a:effectLst>
                  <a:outerShdw blurRad="38100" dist="38100" dir="2700000" algn="tl">
                    <a:srgbClr val="000000">
                      <a:alpha val="43137"/>
                    </a:srgbClr>
                  </a:outerShdw>
                </a:effectLst>
              </a:rPr>
              <a:t>3ème temps : Comparer et mettre en relation des </a:t>
            </a:r>
            <a:r>
              <a:rPr lang="fr-FR" b="1" dirty="0" smtClean="0">
                <a:solidFill>
                  <a:srgbClr val="C00000"/>
                </a:solidFill>
                <a:effectLst>
                  <a:outerShdw blurRad="38100" dist="38100" dir="2700000" algn="tl">
                    <a:srgbClr val="000000">
                      <a:alpha val="43137"/>
                    </a:srgbClr>
                  </a:outerShdw>
                </a:effectLst>
              </a:rPr>
              <a:t>informations</a:t>
            </a:r>
          </a:p>
          <a:p>
            <a:pPr marL="0" indent="0" algn="just">
              <a:buNone/>
            </a:pPr>
            <a:endParaRPr lang="fr-FR" b="1" dirty="0" smtClean="0">
              <a:solidFill>
                <a:srgbClr val="C00000"/>
              </a:solidFill>
              <a:effectLst>
                <a:outerShdw blurRad="38100" dist="38100" dir="2700000" algn="tl">
                  <a:srgbClr val="000000">
                    <a:alpha val="43137"/>
                  </a:srgbClr>
                </a:outerShdw>
              </a:effectLst>
            </a:endParaRPr>
          </a:p>
          <a:p>
            <a:pPr algn="just"/>
            <a:r>
              <a:rPr lang="fr-FR" dirty="0" smtClean="0"/>
              <a:t>L’étude </a:t>
            </a:r>
            <a:r>
              <a:rPr lang="fr-FR" dirty="0"/>
              <a:t>de la Déclaration des droits de l’homme et du citoyen est apparue comme une rupture. Elle met fin à la société d’Ancien Régime. Cependant, elle s’inspire d’idées formulées avant même 1789 (continuité</a:t>
            </a:r>
            <a:r>
              <a:rPr lang="fr-FR" dirty="0" smtClean="0"/>
              <a:t>).</a:t>
            </a:r>
          </a:p>
        </p:txBody>
      </p:sp>
    </p:spTree>
    <p:extLst>
      <p:ext uri="{BB962C8B-B14F-4D97-AF65-F5344CB8AC3E}">
        <p14:creationId xmlns:p14="http://schemas.microsoft.com/office/powerpoint/2010/main" val="34125961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outerShdw blurRad="38100" dist="38100" dir="2700000" algn="tl">
                    <a:srgbClr val="000000">
                      <a:alpha val="43137"/>
                    </a:srgbClr>
                  </a:outerShdw>
                </a:effectLst>
              </a:rPr>
              <a:t>Activité (à réaliser)</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FR" dirty="0"/>
              <a:t>- Mise en parallèle avec la Déclaration d’indépendance des EU (1776) </a:t>
            </a:r>
          </a:p>
          <a:p>
            <a:r>
              <a:rPr lang="fr-FR" dirty="0"/>
              <a:t>- Influence des Lumières</a:t>
            </a:r>
          </a:p>
          <a:p>
            <a:r>
              <a:rPr lang="fr-FR" dirty="0"/>
              <a:t>Synthèse : construction d’une frise chronologique</a:t>
            </a:r>
          </a:p>
        </p:txBody>
      </p:sp>
    </p:spTree>
    <p:extLst>
      <p:ext uri="{BB962C8B-B14F-4D97-AF65-F5344CB8AC3E}">
        <p14:creationId xmlns:p14="http://schemas.microsoft.com/office/powerpoint/2010/main" val="42301482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FR" sz="4000" b="1" dirty="0">
                <a:solidFill>
                  <a:srgbClr val="C00000"/>
                </a:solidFill>
                <a:effectLst>
                  <a:outerShdw blurRad="38100" dist="38100" dir="2700000" algn="tl">
                    <a:srgbClr val="000000">
                      <a:alpha val="43137"/>
                    </a:srgbClr>
                  </a:outerShdw>
                </a:effectLst>
              </a:rPr>
              <a:t>4</a:t>
            </a:r>
            <a:r>
              <a:rPr lang="fr-FR" sz="4000" b="1" baseline="30000" dirty="0">
                <a:solidFill>
                  <a:srgbClr val="C00000"/>
                </a:solidFill>
                <a:effectLst>
                  <a:outerShdw blurRad="38100" dist="38100" dir="2700000" algn="tl">
                    <a:srgbClr val="000000">
                      <a:alpha val="43137"/>
                    </a:srgbClr>
                  </a:outerShdw>
                </a:effectLst>
              </a:rPr>
              <a:t>ème</a:t>
            </a:r>
            <a:r>
              <a:rPr lang="fr-FR" sz="4000" b="1" dirty="0">
                <a:solidFill>
                  <a:srgbClr val="C00000"/>
                </a:solidFill>
                <a:effectLst>
                  <a:outerShdw blurRad="38100" dist="38100" dir="2700000" algn="tl">
                    <a:srgbClr val="000000">
                      <a:alpha val="43137"/>
                    </a:srgbClr>
                  </a:outerShdw>
                </a:effectLst>
              </a:rPr>
              <a:t> temps : Relier l’AP et le </a:t>
            </a:r>
            <a:r>
              <a:rPr lang="fr-FR" sz="4000" b="1" dirty="0" smtClean="0">
                <a:solidFill>
                  <a:srgbClr val="C00000"/>
                </a:solidFill>
                <a:effectLst>
                  <a:outerShdw blurRad="38100" dist="38100" dir="2700000" algn="tl">
                    <a:srgbClr val="000000">
                      <a:alpha val="43137"/>
                    </a:srgbClr>
                  </a:outerShdw>
                </a:effectLst>
              </a:rPr>
              <a:t>disciplinaire</a:t>
            </a:r>
            <a:br>
              <a:rPr lang="fr-FR" sz="4000" b="1" dirty="0" smtClean="0">
                <a:solidFill>
                  <a:srgbClr val="C00000"/>
                </a:solidFill>
                <a:effectLst>
                  <a:outerShdw blurRad="38100" dist="38100" dir="2700000" algn="tl">
                    <a:srgbClr val="000000">
                      <a:alpha val="43137"/>
                    </a:srgbClr>
                  </a:outerShdw>
                </a:effectLst>
              </a:rPr>
            </a:br>
            <a:r>
              <a:rPr lang="fr-FR" sz="4000" b="1" dirty="0" smtClean="0">
                <a:solidFill>
                  <a:srgbClr val="C00000"/>
                </a:solidFill>
                <a:effectLst>
                  <a:outerShdw blurRad="38100" dist="38100" dir="2700000" algn="tl">
                    <a:srgbClr val="000000">
                      <a:alpha val="43137"/>
                    </a:srgbClr>
                  </a:outerShdw>
                </a:effectLst>
              </a:rPr>
              <a:t>(français/histoire)</a:t>
            </a:r>
            <a:r>
              <a:rPr lang="fr-FR" dirty="0"/>
              <a:t/>
            </a:r>
            <a:br>
              <a:rPr lang="fr-FR" dirty="0"/>
            </a:br>
            <a:endParaRPr lang="fr-FR" dirty="0"/>
          </a:p>
        </p:txBody>
      </p:sp>
      <p:sp>
        <p:nvSpPr>
          <p:cNvPr id="3" name="Espace réservé du contenu 2"/>
          <p:cNvSpPr>
            <a:spLocks noGrp="1"/>
          </p:cNvSpPr>
          <p:nvPr>
            <p:ph idx="1"/>
          </p:nvPr>
        </p:nvSpPr>
        <p:spPr/>
        <p:txBody>
          <a:bodyPr/>
          <a:lstStyle/>
          <a:p>
            <a:pPr lvl="0" algn="just"/>
            <a:r>
              <a:rPr lang="fr-FR" b="1" dirty="0"/>
              <a:t>D</a:t>
            </a:r>
            <a:r>
              <a:rPr lang="fr-FR" b="1" dirty="0" smtClean="0"/>
              <a:t>ans </a:t>
            </a:r>
            <a:r>
              <a:rPr lang="fr-FR" b="1" dirty="0"/>
              <a:t>une réponse </a:t>
            </a:r>
            <a:r>
              <a:rPr lang="fr-FR" b="1" dirty="0" smtClean="0"/>
              <a:t>développée, </a:t>
            </a:r>
            <a:r>
              <a:rPr lang="fr-FR" b="1" dirty="0"/>
              <a:t>montrez que la Déclaration des droits de l’homme et du citoyen met fin à l’organisation politique et sociale de l’Ancien </a:t>
            </a:r>
            <a:r>
              <a:rPr lang="fr-FR" b="1" dirty="0" smtClean="0"/>
              <a:t>Régime.</a:t>
            </a:r>
            <a:endParaRPr lang="fr-FR" dirty="0"/>
          </a:p>
          <a:p>
            <a:pPr algn="just"/>
            <a:endParaRPr lang="fr-FR" dirty="0"/>
          </a:p>
        </p:txBody>
      </p:sp>
    </p:spTree>
    <p:extLst>
      <p:ext uri="{BB962C8B-B14F-4D97-AF65-F5344CB8AC3E}">
        <p14:creationId xmlns:p14="http://schemas.microsoft.com/office/powerpoint/2010/main" val="17247264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6700"/>
            <a:ext cx="8229600" cy="5859463"/>
          </a:xfrm>
        </p:spPr>
        <p:txBody>
          <a:bodyPr/>
          <a:lstStyle/>
          <a:p>
            <a:r>
              <a:rPr lang="fr-FR" b="1" dirty="0">
                <a:solidFill>
                  <a:srgbClr val="C00000"/>
                </a:solidFill>
                <a:effectLst>
                  <a:outerShdw blurRad="38100" dist="38100" dir="2700000" algn="tl">
                    <a:srgbClr val="000000">
                      <a:alpha val="43137"/>
                    </a:srgbClr>
                  </a:outerShdw>
                </a:effectLst>
              </a:rPr>
              <a:t>Explication collective des termes du </a:t>
            </a:r>
            <a:r>
              <a:rPr lang="fr-FR" b="1" dirty="0" smtClean="0">
                <a:solidFill>
                  <a:srgbClr val="C00000"/>
                </a:solidFill>
                <a:effectLst>
                  <a:outerShdw blurRad="38100" dist="38100" dir="2700000" algn="tl">
                    <a:srgbClr val="000000">
                      <a:alpha val="43137"/>
                    </a:srgbClr>
                  </a:outerShdw>
                </a:effectLst>
              </a:rPr>
              <a:t>sujet</a:t>
            </a:r>
          </a:p>
          <a:p>
            <a:pPr marL="0" indent="0">
              <a:buNone/>
            </a:pPr>
            <a:endParaRPr lang="fr-FR" dirty="0"/>
          </a:p>
          <a:p>
            <a:r>
              <a:rPr lang="fr-FR" dirty="0"/>
              <a:t>G1: élève à l’aise dans la rédaction et argumentation</a:t>
            </a:r>
          </a:p>
          <a:p>
            <a:r>
              <a:rPr lang="fr-FR" dirty="0"/>
              <a:t>G2: élèves qui ont du mal à structurer leur </a:t>
            </a:r>
            <a:r>
              <a:rPr lang="fr-FR" dirty="0" smtClean="0"/>
              <a:t>idées</a:t>
            </a:r>
          </a:p>
          <a:p>
            <a:r>
              <a:rPr lang="fr-FR" dirty="0" smtClean="0"/>
              <a:t>G3</a:t>
            </a:r>
            <a:r>
              <a:rPr lang="fr-FR" dirty="0"/>
              <a:t>: élèves en grandes difficultés face à l’écrit / différenciation dans la tâche et le contenu</a:t>
            </a:r>
          </a:p>
          <a:p>
            <a:endParaRPr lang="fr-FR" dirty="0"/>
          </a:p>
        </p:txBody>
      </p:sp>
    </p:spTree>
    <p:extLst>
      <p:ext uri="{BB962C8B-B14F-4D97-AF65-F5344CB8AC3E}">
        <p14:creationId xmlns:p14="http://schemas.microsoft.com/office/powerpoint/2010/main" val="834483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82588"/>
            <a:ext cx="8858250" cy="48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5750" y="558800"/>
            <a:ext cx="2209800" cy="2317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2574925" y="558800"/>
            <a:ext cx="3384550" cy="3670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6067425" y="558800"/>
            <a:ext cx="2746375" cy="37274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54395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638629"/>
            <a:ext cx="9013371" cy="46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4296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Pour mémoire</a:t>
            </a:r>
            <a:endParaRPr lang="fr-FR" sz="3200" b="1" dirty="0"/>
          </a:p>
        </p:txBody>
      </p:sp>
      <p:pic>
        <p:nvPicPr>
          <p:cNvPr id="4" name="Espace réservé du contenu 3"/>
          <p:cNvPicPr>
            <a:picLocks noGrp="1" noChangeAspect="1"/>
          </p:cNvPicPr>
          <p:nvPr>
            <p:ph idx="1"/>
          </p:nvPr>
        </p:nvPicPr>
        <p:blipFill rotWithShape="1">
          <a:blip r:embed="rId2"/>
          <a:srcRect l="-621" r="3055"/>
          <a:stretch/>
        </p:blipFill>
        <p:spPr>
          <a:xfrm>
            <a:off x="7820" y="1774533"/>
            <a:ext cx="9136180" cy="4351630"/>
          </a:xfrm>
        </p:spPr>
      </p:pic>
    </p:spTree>
    <p:extLst>
      <p:ext uri="{BB962C8B-B14F-4D97-AF65-F5344CB8AC3E}">
        <p14:creationId xmlns:p14="http://schemas.microsoft.com/office/powerpoint/2010/main" val="9276432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 piste</a:t>
            </a:r>
            <a:endParaRPr lang="fr-FR" dirty="0"/>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382"/>
          <a:stretch/>
        </p:blipFill>
        <p:spPr bwMode="auto">
          <a:xfrm>
            <a:off x="130629" y="1600200"/>
            <a:ext cx="9013372" cy="292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403599"/>
            <a:ext cx="8998857" cy="762001"/>
          </a:xfrm>
          <a:prstGeom prst="rect">
            <a:avLst/>
          </a:prstGeom>
          <a:solidFill>
            <a:schemeClr val="accent1">
              <a:alpha val="3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8673934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effectLst>
                  <a:outerShdw blurRad="38100" dist="38100" dir="2700000" algn="tl">
                    <a:srgbClr val="000000">
                      <a:alpha val="43137"/>
                    </a:srgbClr>
                  </a:outerShdw>
                </a:effectLst>
              </a:rPr>
              <a:t>Autre idée : rédaction d’une lettre</a:t>
            </a:r>
            <a:endParaRPr lang="fr-FR"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78743" y="2859314"/>
            <a:ext cx="5762171" cy="449943"/>
          </a:xfrm>
          <a:prstGeom prst="rect">
            <a:avLst/>
          </a:prstGeom>
          <a:solidFill>
            <a:schemeClr val="accent1">
              <a:alpha val="3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6" name="Rectangle 5"/>
          <p:cNvSpPr/>
          <p:nvPr/>
        </p:nvSpPr>
        <p:spPr>
          <a:xfrm>
            <a:off x="3309257" y="3316514"/>
            <a:ext cx="2090057" cy="449943"/>
          </a:xfrm>
          <a:prstGeom prst="rect">
            <a:avLst/>
          </a:prstGeom>
          <a:solidFill>
            <a:schemeClr val="accent1">
              <a:alpha val="3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839926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275"/>
            <a:ext cx="914400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322286"/>
            <a:ext cx="8998857" cy="2162627"/>
          </a:xfrm>
          <a:prstGeom prst="rect">
            <a:avLst/>
          </a:prstGeom>
          <a:solidFill>
            <a:schemeClr val="accent1">
              <a:alpha val="3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2821425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smtClean="0"/>
              <a:t>« </a:t>
            </a:r>
            <a:r>
              <a:rPr lang="fr-FR" dirty="0"/>
              <a:t>Vous êtes un noble français en 1790, vous écrivez une lettre à un ami anglais dans laquelle vous exposez les changements que la France a connus depuis l’ouverture des Etats Généraux (5 mai 1789) » (AP // avec la collègue de français)</a:t>
            </a:r>
          </a:p>
        </p:txBody>
      </p:sp>
    </p:spTree>
    <p:extLst>
      <p:ext uri="{BB962C8B-B14F-4D97-AF65-F5344CB8AC3E}">
        <p14:creationId xmlns:p14="http://schemas.microsoft.com/office/powerpoint/2010/main" val="1354451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Text Box 1"/>
          <p:cNvSpPr txBox="1">
            <a:spLocks noChangeArrowheads="1"/>
          </p:cNvSpPr>
          <p:nvPr/>
        </p:nvSpPr>
        <p:spPr bwMode="auto">
          <a:xfrm>
            <a:off x="1688585" y="274638"/>
            <a:ext cx="6335082" cy="62297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a:ln>
                  <a:noFill/>
                </a:ln>
                <a:solidFill>
                  <a:schemeClr val="tx1"/>
                </a:solidFill>
                <a:effectLst/>
                <a:latin typeface="Cambria" charset="0"/>
                <a:ea typeface="ÇlÇr ñæí©" charset="0"/>
              </a:rPr>
              <a:t>Mots à utiliser :</a:t>
            </a:r>
            <a:r>
              <a:rPr kumimoji="0" lang="fr-FR" b="0" i="0" u="none" strike="noStrike" cap="none" normalizeH="0" baseline="0" dirty="0">
                <a:ln>
                  <a:noFill/>
                </a:ln>
                <a:solidFill>
                  <a:schemeClr val="tx1"/>
                </a:solidFill>
                <a:effectLst/>
                <a:latin typeface="Cambria" charset="0"/>
                <a:ea typeface="ÇlÇr ñæí©" charset="0"/>
              </a:rPr>
              <a:t> états généraux / roi / convoquer / résoudre </a:t>
            </a:r>
            <a:r>
              <a:rPr kumimoji="0" lang="fr-FR" b="1" i="0" u="sng" strike="noStrike" cap="none" normalizeH="0" baseline="0" dirty="0">
                <a:ln>
                  <a:noFill/>
                </a:ln>
                <a:solidFill>
                  <a:schemeClr val="tx1"/>
                </a:solidFill>
                <a:effectLst/>
                <a:latin typeface="Cambria" charset="0"/>
                <a:ea typeface="ÇlÇr ñæí©" charset="0"/>
              </a:rPr>
              <a:t>ou</a:t>
            </a:r>
            <a:r>
              <a:rPr kumimoji="0" lang="fr-FR" b="0" i="0" u="none" strike="noStrike" cap="none" normalizeH="0" baseline="0" dirty="0">
                <a:ln>
                  <a:noFill/>
                </a:ln>
                <a:solidFill>
                  <a:schemeClr val="tx1"/>
                </a:solidFill>
                <a:effectLst/>
                <a:latin typeface="Cambria" charset="0"/>
                <a:ea typeface="ÇlÇr ñæí©" charset="0"/>
              </a:rPr>
              <a:t> solution / déficit des finances du pays / députés du tiers état / se déclarer / Assemblée nationale / serment du jeu de paume / jurer / donner une constitution à la France / refus / roi Louis XVI / peuple parisien / s'emparer de la Bastille / prison royale / agitation paysanne / députés / voter / abolition des privilèges / rédiger et adopter / déclaration des droits de l'homme et du citoyen / accorder / droits fondamentaux / Parisiens / manque de pain / roi / quitter Versailles / retour à Paris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a:ln>
                  <a:noFill/>
                </a:ln>
                <a:solidFill>
                  <a:schemeClr val="tx1"/>
                </a:solidFill>
                <a:effectLst/>
                <a:latin typeface="Cambria" charset="0"/>
                <a:ea typeface="ÇlÇr ñæí©" charset="0"/>
              </a:rPr>
              <a:t>Dates à utiliser :</a:t>
            </a:r>
            <a:r>
              <a:rPr kumimoji="0" lang="fr-FR" b="0" i="0" u="none" strike="noStrike" cap="none" normalizeH="0" baseline="0" dirty="0">
                <a:ln>
                  <a:noFill/>
                </a:ln>
                <a:solidFill>
                  <a:schemeClr val="tx1"/>
                </a:solidFill>
                <a:effectLst/>
                <a:latin typeface="Cambria" charset="0"/>
                <a:ea typeface="ÇlÇr ñæí©" charset="0"/>
              </a:rPr>
              <a:t>  5 mai 1789 / 17 juin / 20 juin / 14 juillet / nuit du 4 août / 26 août / 6 octobre</a:t>
            </a:r>
            <a:endParaRPr kumimoji="0" lang="fr-FR" sz="44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526525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Text Box 1"/>
          <p:cNvSpPr txBox="1">
            <a:spLocks noChangeArrowheads="1"/>
          </p:cNvSpPr>
          <p:nvPr/>
        </p:nvSpPr>
        <p:spPr bwMode="auto">
          <a:xfrm>
            <a:off x="342900" y="342899"/>
            <a:ext cx="8343900" cy="57832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sng" strike="noStrike" cap="none" normalizeH="0" baseline="0" dirty="0">
                <a:ln>
                  <a:noFill/>
                </a:ln>
                <a:solidFill>
                  <a:schemeClr val="tx1"/>
                </a:solidFill>
                <a:effectLst/>
                <a:latin typeface="Cambria" charset="0"/>
                <a:ea typeface="ÇlÇr ñæí©" charset="0"/>
              </a:rPr>
              <a:t>Pour les élèves les plus faibles :</a:t>
            </a:r>
            <a:r>
              <a:rPr kumimoji="0" lang="fr-FR" sz="3200" b="0" i="0" u="none" strike="noStrike" cap="none" normalizeH="0" baseline="0" dirty="0">
                <a:ln>
                  <a:noFill/>
                </a:ln>
                <a:solidFill>
                  <a:schemeClr val="tx1"/>
                </a:solidFill>
                <a:effectLst/>
                <a:latin typeface="Cambria" charset="0"/>
                <a:ea typeface="ÇlÇr ñæí©" charset="0"/>
              </a:rPr>
              <a:t> Donner des phrases rédigées à remettre dans l'ordre comme...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Cambria" charset="0"/>
                <a:ea typeface="ÇlÇr ñæí©" charset="0"/>
              </a:rPr>
              <a:t>Le 5 mai 1789, le roi convoque les états généraux afin de trouver une solution au déficit des finances du pays...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ambria" charset="0"/>
                <a:ea typeface="ÇlÇr ñæí©" charset="0"/>
              </a:rPr>
              <a:t>Le </a:t>
            </a:r>
            <a:r>
              <a:rPr kumimoji="0" lang="fr-FR" sz="3200" b="0" i="0" u="none" strike="noStrike" cap="none" normalizeH="0" baseline="0" dirty="0">
                <a:ln>
                  <a:noFill/>
                </a:ln>
                <a:solidFill>
                  <a:schemeClr val="tx1"/>
                </a:solidFill>
                <a:effectLst/>
                <a:latin typeface="Cambria" charset="0"/>
                <a:ea typeface="ÇlÇr ñæí©" charset="0"/>
              </a:rPr>
              <a:t>26 août, les députés rédigent et adoptent la déclaration des droits de l'homme et du citoyen, qui accorde des droits fondamentaux... </a:t>
            </a:r>
            <a:endParaRPr kumimoji="0" lang="fr-FR" sz="3200" b="0" i="0" u="none" strike="noStrike" cap="none" normalizeH="0" baseline="0" dirty="0">
              <a:ln>
                <a:noFill/>
              </a:ln>
              <a:solidFill>
                <a:schemeClr val="tx1"/>
              </a:solidFill>
              <a:effectLst/>
              <a:latin typeface="Times New Roman" charset="0"/>
              <a:ea typeface="ÇlÇr ñæí©" charset="0"/>
            </a:endParaRPr>
          </a:p>
          <a:p>
            <a:pPr lvl="0" defTabSz="914400"/>
            <a:r>
              <a:rPr lang="fr-FR" sz="3200" dirty="0"/>
              <a:t>Le 14 juillet, le peuple parisien s'empare de la Bastille, une prison royale...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018337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lien avec le français: réaliser la « Une » d’un journal annonçant la DHC</a:t>
            </a:r>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72" y="1600200"/>
            <a:ext cx="87630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1475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Pour finir….</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18054809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C00000"/>
                </a:solidFill>
                <a:effectLst>
                  <a:outerShdw blurRad="38100" dist="38100" dir="2700000" algn="tl">
                    <a:srgbClr val="000000">
                      <a:alpha val="43137"/>
                    </a:srgbClr>
                  </a:outerShdw>
                </a:effectLst>
              </a:rPr>
              <a:t>Une nouvelle perception de l’espace</a:t>
            </a:r>
            <a:endParaRPr lang="fr-FR"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430338"/>
            <a:ext cx="8229600" cy="4525963"/>
          </a:xfrm>
        </p:spPr>
        <p:txBody>
          <a:bodyPr/>
          <a:lstStyle/>
          <a:p>
            <a:pPr marL="0" indent="0">
              <a:buNone/>
            </a:pPr>
            <a:r>
              <a:rPr lang="fr-FR" dirty="0" smtClean="0"/>
              <a:t> Réforme administrative + poids et mesures</a:t>
            </a:r>
            <a:endParaRPr lang="fr-FR" dirty="0"/>
          </a:p>
        </p:txBody>
      </p:sp>
    </p:spTree>
    <p:extLst>
      <p:ext uri="{BB962C8B-B14F-4D97-AF65-F5344CB8AC3E}">
        <p14:creationId xmlns:p14="http://schemas.microsoft.com/office/powerpoint/2010/main" val="17016115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outerShdw blurRad="38100" dist="38100" dir="2700000" algn="tl">
                    <a:srgbClr val="000000">
                      <a:alpha val="43137"/>
                    </a:srgbClr>
                  </a:outerShdw>
                </a:effectLst>
              </a:rPr>
              <a:t>En Europe ?</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600200"/>
            <a:ext cx="8229600" cy="4781550"/>
          </a:xfrm>
        </p:spPr>
        <p:txBody>
          <a:bodyPr>
            <a:normAutofit fontScale="62500" lnSpcReduction="20000"/>
          </a:bodyPr>
          <a:lstStyle/>
          <a:p>
            <a:pPr marL="0" indent="0" algn="ctr">
              <a:buNone/>
            </a:pPr>
            <a:r>
              <a:rPr lang="fr-FR" dirty="0" smtClean="0"/>
              <a:t> L'influence </a:t>
            </a:r>
            <a:r>
              <a:rPr lang="fr-FR" dirty="0"/>
              <a:t>française en Bavière</a:t>
            </a:r>
          </a:p>
          <a:p>
            <a:r>
              <a:rPr lang="fr-FR" dirty="0"/>
              <a:t>Tous les privilèges, charges héréditaires et corps constitués des différentes provinces sont supprimés. Le royaume entier n'est représenté que par une seule Assemblée nationale, est soumis aux mêmes lois et administré selon les mêmes principes.</a:t>
            </a:r>
          </a:p>
          <a:p>
            <a:r>
              <a:rPr lang="fr-FR" dirty="0"/>
              <a:t>En conséquence, un seul système fiscal est en vigueur pour l'ensemble du royaume. L'impôt foncier (sur la terre) ne peut dépasser un cinquième des revenus. 1. . .1</a:t>
            </a:r>
          </a:p>
          <a:p>
            <a:r>
              <a:rPr lang="fr-FR" dirty="0"/>
              <a:t>La noblesse conserve ses titres et, comme tout propriétaire, ses droits fonciers selon les dispositions légales, mais pour le reste, en ce qui concerne les charges fiscales nationales [...l, elle sera traitée exactement sur le même pied que les autres citoyens. </a:t>
            </a:r>
          </a:p>
          <a:p>
            <a:r>
              <a:rPr lang="fr-FR" dirty="0"/>
              <a:t>L'État garantit à tous les citoyens la sécurité de leurs personnes et de leurs biens, une totale liberté de conscience et la liberté de la </a:t>
            </a:r>
            <a:r>
              <a:rPr lang="fr-FR" dirty="0" smtClean="0"/>
              <a:t>presse.</a:t>
            </a:r>
          </a:p>
          <a:p>
            <a:pPr marL="0" indent="0">
              <a:buNone/>
            </a:pPr>
            <a:endParaRPr lang="fr-FR" dirty="0"/>
          </a:p>
          <a:p>
            <a:pPr marL="0" indent="0">
              <a:buNone/>
            </a:pPr>
            <a:r>
              <a:rPr lang="fr-FR" dirty="0" smtClean="0"/>
              <a:t>MAXIMILIEN </a:t>
            </a:r>
            <a:r>
              <a:rPr lang="fr-FR" dirty="0"/>
              <a:t>I</a:t>
            </a:r>
            <a:r>
              <a:rPr lang="fr-FR" baseline="30000" dirty="0"/>
              <a:t>er</a:t>
            </a:r>
            <a:r>
              <a:rPr lang="fr-FR" dirty="0"/>
              <a:t>, roi de Bavière (de 1806 à 1825), Ordonnances.</a:t>
            </a:r>
          </a:p>
          <a:p>
            <a:endParaRPr lang="fr-FR" dirty="0"/>
          </a:p>
        </p:txBody>
      </p:sp>
    </p:spTree>
    <p:extLst>
      <p:ext uri="{BB962C8B-B14F-4D97-AF65-F5344CB8AC3E}">
        <p14:creationId xmlns:p14="http://schemas.microsoft.com/office/powerpoint/2010/main" val="14651521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rotWithShape="1">
          <a:blip r:embed="rId2"/>
          <a:srcRect l="341" r="5584"/>
          <a:stretch/>
        </p:blipFill>
        <p:spPr>
          <a:xfrm>
            <a:off x="297464" y="394793"/>
            <a:ext cx="8389336" cy="6251565"/>
          </a:xfrm>
        </p:spPr>
      </p:pic>
    </p:spTree>
    <p:extLst>
      <p:ext uri="{BB962C8B-B14F-4D97-AF65-F5344CB8AC3E}">
        <p14:creationId xmlns:p14="http://schemas.microsoft.com/office/powerpoint/2010/main" val="1020858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rotWithShape="1">
          <a:blip r:embed="rId2"/>
          <a:srcRect l="193" r="3080"/>
          <a:stretch/>
        </p:blipFill>
        <p:spPr>
          <a:xfrm>
            <a:off x="172989" y="753634"/>
            <a:ext cx="8971011" cy="4976967"/>
          </a:xfrm>
        </p:spPr>
      </p:pic>
    </p:spTree>
    <p:extLst>
      <p:ext uri="{BB962C8B-B14F-4D97-AF65-F5344CB8AC3E}">
        <p14:creationId xmlns:p14="http://schemas.microsoft.com/office/powerpoint/2010/main" val="233868924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1462" r="-4254"/>
          <a:stretch/>
        </p:blipFill>
        <p:spPr>
          <a:xfrm>
            <a:off x="113969" y="1580439"/>
            <a:ext cx="9368579" cy="4931608"/>
          </a:xfrm>
        </p:spPr>
      </p:pic>
      <p:sp>
        <p:nvSpPr>
          <p:cNvPr id="5" name="Rectangle 4"/>
          <p:cNvSpPr/>
          <p:nvPr/>
        </p:nvSpPr>
        <p:spPr>
          <a:xfrm>
            <a:off x="457200" y="274638"/>
            <a:ext cx="8417446" cy="9138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t>Le programme (BO spécial n°11, 26 novembre 2015)</a:t>
            </a:r>
          </a:p>
          <a:p>
            <a:pPr algn="ctr"/>
            <a:r>
              <a:rPr lang="fr-FR" sz="2800" dirty="0" smtClean="0"/>
              <a:t>Cycle 3, CM1</a:t>
            </a:r>
            <a:r>
              <a:rPr lang="fr-FR" sz="3200" dirty="0" smtClean="0"/>
              <a:t> </a:t>
            </a:r>
            <a:endParaRPr lang="fr-FR" sz="3200" dirty="0"/>
          </a:p>
        </p:txBody>
      </p:sp>
      <p:sp>
        <p:nvSpPr>
          <p:cNvPr id="6" name="Rectangle 5"/>
          <p:cNvSpPr/>
          <p:nvPr/>
        </p:nvSpPr>
        <p:spPr>
          <a:xfrm>
            <a:off x="152400" y="1823373"/>
            <a:ext cx="2680552" cy="4021189"/>
          </a:xfrm>
          <a:prstGeom prst="rect">
            <a:avLst/>
          </a:prstGeom>
          <a:solidFill>
            <a:schemeClr val="accent2">
              <a:alpha val="54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Étoile à 10 branches 6"/>
          <p:cNvSpPr/>
          <p:nvPr/>
        </p:nvSpPr>
        <p:spPr>
          <a:xfrm>
            <a:off x="6623376" y="761658"/>
            <a:ext cx="1891758" cy="1191955"/>
          </a:xfrm>
          <a:prstGeom prst="star10">
            <a:avLst/>
          </a:prstGeom>
          <a:solidFill>
            <a:srgbClr val="B8C7CF"/>
          </a:solidFill>
          <a:ln>
            <a:noFill/>
          </a:ln>
          <a:effectLst>
            <a:outerShdw blurRad="40005" dist="22987" dir="36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pPr algn="ctr"/>
            <a:r>
              <a:rPr lang="fr-FR" sz="3200" b="1" dirty="0" smtClean="0">
                <a:solidFill>
                  <a:srgbClr val="FF0000"/>
                </a:solidFill>
              </a:rPr>
              <a:t>Cycle 3</a:t>
            </a:r>
            <a:endParaRPr lang="fr-FR" sz="3200" b="1" dirty="0">
              <a:solidFill>
                <a:srgbClr val="FF0000"/>
              </a:solidFill>
            </a:endParaRPr>
          </a:p>
        </p:txBody>
      </p:sp>
    </p:spTree>
    <p:extLst>
      <p:ext uri="{BB962C8B-B14F-4D97-AF65-F5344CB8AC3E}">
        <p14:creationId xmlns:p14="http://schemas.microsoft.com/office/powerpoint/2010/main" val="4211586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endParaRPr lang="fr-FR" dirty="0"/>
          </a:p>
        </p:txBody>
      </p:sp>
      <p:sp>
        <p:nvSpPr>
          <p:cNvPr id="7" name="Sous-titre 6"/>
          <p:cNvSpPr>
            <a:spLocks noGrp="1"/>
          </p:cNvSpPr>
          <p:nvPr>
            <p:ph type="subTitle" idx="1"/>
          </p:nvPr>
        </p:nvSpPr>
        <p:spPr/>
        <p:txBody>
          <a:bodyPr/>
          <a:lstStyle/>
          <a:p>
            <a:endParaRPr lang="fr-FR"/>
          </a:p>
        </p:txBody>
      </p:sp>
      <p:pic>
        <p:nvPicPr>
          <p:cNvPr id="8" name="Image 7"/>
          <p:cNvPicPr>
            <a:picLocks noChangeAspect="1"/>
          </p:cNvPicPr>
          <p:nvPr/>
        </p:nvPicPr>
        <p:blipFill>
          <a:blip r:embed="rId2"/>
          <a:stretch>
            <a:fillRect/>
          </a:stretch>
        </p:blipFill>
        <p:spPr>
          <a:xfrm>
            <a:off x="152400" y="0"/>
            <a:ext cx="8826271" cy="6858000"/>
          </a:xfrm>
          <a:prstGeom prst="rect">
            <a:avLst/>
          </a:prstGeom>
        </p:spPr>
      </p:pic>
      <p:sp>
        <p:nvSpPr>
          <p:cNvPr id="9" name="Rectangle 8"/>
          <p:cNvSpPr/>
          <p:nvPr/>
        </p:nvSpPr>
        <p:spPr>
          <a:xfrm>
            <a:off x="152400" y="3600450"/>
            <a:ext cx="2696832" cy="1332426"/>
          </a:xfrm>
          <a:prstGeom prst="rect">
            <a:avLst/>
          </a:prstGeom>
          <a:solidFill>
            <a:schemeClr val="accent2">
              <a:alpha val="54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Rectangle 9"/>
          <p:cNvSpPr/>
          <p:nvPr/>
        </p:nvSpPr>
        <p:spPr>
          <a:xfrm>
            <a:off x="439596" y="0"/>
            <a:ext cx="8417446" cy="7000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t>Le programme (BO spécial n°11, 26 novembre 2015)</a:t>
            </a:r>
            <a:r>
              <a:rPr lang="fr-FR" sz="3200" dirty="0" smtClean="0"/>
              <a:t> </a:t>
            </a:r>
            <a:endParaRPr lang="fr-FR" sz="3200" dirty="0"/>
          </a:p>
        </p:txBody>
      </p:sp>
      <p:sp>
        <p:nvSpPr>
          <p:cNvPr id="11" name="Rectangle 10"/>
          <p:cNvSpPr/>
          <p:nvPr/>
        </p:nvSpPr>
        <p:spPr>
          <a:xfrm>
            <a:off x="2849232" y="5218060"/>
            <a:ext cx="6007810" cy="1639939"/>
          </a:xfrm>
          <a:prstGeom prst="rect">
            <a:avLst/>
          </a:prstGeom>
          <a:solidFill>
            <a:schemeClr val="accent2">
              <a:alpha val="54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Étoile à 10 branches 11"/>
          <p:cNvSpPr/>
          <p:nvPr/>
        </p:nvSpPr>
        <p:spPr>
          <a:xfrm>
            <a:off x="5270703" y="1130589"/>
            <a:ext cx="2251270" cy="1730169"/>
          </a:xfrm>
          <a:prstGeom prst="star10">
            <a:avLst/>
          </a:prstGeom>
          <a:solidFill>
            <a:srgbClr val="B8C7CF"/>
          </a:solidFill>
          <a:ln>
            <a:noFill/>
          </a:ln>
          <a:effectLst>
            <a:outerShdw blurRad="40005" dist="22987" dir="36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pPr algn="ctr"/>
            <a:r>
              <a:rPr lang="fr-FR" sz="3200" b="1" dirty="0" smtClean="0">
                <a:solidFill>
                  <a:srgbClr val="FF0000"/>
                </a:solidFill>
              </a:rPr>
              <a:t>Cycle 4</a:t>
            </a:r>
            <a:endParaRPr lang="fr-FR" sz="3200" b="1" dirty="0">
              <a:solidFill>
                <a:srgbClr val="FF0000"/>
              </a:solidFill>
            </a:endParaRPr>
          </a:p>
        </p:txBody>
      </p:sp>
    </p:spTree>
    <p:extLst>
      <p:ext uri="{BB962C8B-B14F-4D97-AF65-F5344CB8AC3E}">
        <p14:creationId xmlns:p14="http://schemas.microsoft.com/office/powerpoint/2010/main" val="32598055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0" y="5868"/>
            <a:ext cx="3370235" cy="1768665"/>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 name="Rectangle 7"/>
          <p:cNvSpPr/>
          <p:nvPr/>
        </p:nvSpPr>
        <p:spPr>
          <a:xfrm>
            <a:off x="3638876" y="0"/>
            <a:ext cx="5505123" cy="2295497"/>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 name="Rectangle 8"/>
          <p:cNvSpPr/>
          <p:nvPr/>
        </p:nvSpPr>
        <p:spPr>
          <a:xfrm>
            <a:off x="0" y="4880304"/>
            <a:ext cx="4265708" cy="1729423"/>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0" name="Rectangle 9"/>
          <p:cNvSpPr/>
          <p:nvPr/>
        </p:nvSpPr>
        <p:spPr>
          <a:xfrm>
            <a:off x="4509929" y="4714902"/>
            <a:ext cx="4634070" cy="2116417"/>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383362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rcRect t="1115" b="1115"/>
          <a:stretch>
            <a:fillRect/>
          </a:stretch>
        </p:blipFill>
        <p:spPr>
          <a:xfrm>
            <a:off x="203947" y="1253569"/>
            <a:ext cx="8940053" cy="4835195"/>
          </a:xfrm>
        </p:spPr>
      </p:pic>
      <p:sp>
        <p:nvSpPr>
          <p:cNvPr id="6" name="ZoneTexte 5"/>
          <p:cNvSpPr txBox="1"/>
          <p:nvPr/>
        </p:nvSpPr>
        <p:spPr>
          <a:xfrm>
            <a:off x="0" y="43256"/>
            <a:ext cx="8889603" cy="830997"/>
          </a:xfrm>
          <a:prstGeom prst="rect">
            <a:avLst/>
          </a:prstGeom>
          <a:noFill/>
        </p:spPr>
        <p:txBody>
          <a:bodyPr wrap="square" rtlCol="0">
            <a:spAutoFit/>
          </a:bodyPr>
          <a:lstStyle/>
          <a:p>
            <a:pPr algn="ctr"/>
            <a:r>
              <a:rPr lang="fr-FR" sz="4800" b="1" dirty="0" smtClean="0">
                <a:solidFill>
                  <a:schemeClr val="bg1"/>
                </a:solidFill>
              </a:rPr>
              <a:t>Un thème qui s’intègre au socle</a:t>
            </a:r>
            <a:endParaRPr lang="fr-FR" sz="4800" b="1" dirty="0">
              <a:solidFill>
                <a:schemeClr val="bg1"/>
              </a:solidFill>
            </a:endParaRPr>
          </a:p>
        </p:txBody>
      </p:sp>
      <p:sp>
        <p:nvSpPr>
          <p:cNvPr id="7" name="Rectangle 6"/>
          <p:cNvSpPr/>
          <p:nvPr/>
        </p:nvSpPr>
        <p:spPr>
          <a:xfrm>
            <a:off x="1497882" y="1253569"/>
            <a:ext cx="6488109" cy="1112927"/>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 name="Rectangle 7"/>
          <p:cNvSpPr/>
          <p:nvPr/>
        </p:nvSpPr>
        <p:spPr>
          <a:xfrm>
            <a:off x="1497882" y="2366496"/>
            <a:ext cx="6642781" cy="960527"/>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 name="Rectangle 8"/>
          <p:cNvSpPr/>
          <p:nvPr/>
        </p:nvSpPr>
        <p:spPr>
          <a:xfrm>
            <a:off x="1497882" y="3327023"/>
            <a:ext cx="6488109" cy="960527"/>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0" name="Rectangle 9"/>
          <p:cNvSpPr/>
          <p:nvPr/>
        </p:nvSpPr>
        <p:spPr>
          <a:xfrm>
            <a:off x="1497882" y="4053750"/>
            <a:ext cx="7147502" cy="960527"/>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1" name="Rectangle 10"/>
          <p:cNvSpPr/>
          <p:nvPr/>
        </p:nvSpPr>
        <p:spPr>
          <a:xfrm>
            <a:off x="1497881" y="5014277"/>
            <a:ext cx="7391721" cy="1074488"/>
          </a:xfrm>
          <a:prstGeom prst="rect">
            <a:avLst/>
          </a:prstGeom>
          <a:solidFill>
            <a:srgbClr val="B8C7CF"/>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22579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2046</TotalTime>
  <Words>1026</Words>
  <Application>Microsoft Macintosh PowerPoint</Application>
  <PresentationFormat>Présentation à l'écran (4:3)</PresentationFormat>
  <Paragraphs>68</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H1 / Thème 3 </vt:lpstr>
      <vt:lpstr>Enjeux de la classe de quatrième</vt:lpstr>
      <vt:lpstr>Pour mémoire</vt:lpstr>
      <vt:lpstr>Présentation PowerPoint</vt:lpstr>
      <vt:lpstr>Présentation PowerPoint</vt:lpstr>
      <vt:lpstr>Présentation PowerPoint</vt:lpstr>
      <vt:lpstr>Présentation PowerPoint</vt:lpstr>
      <vt:lpstr>Présentation PowerPoint</vt:lpstr>
      <vt:lpstr>Présentation PowerPoint</vt:lpstr>
      <vt:lpstr>La Déclaration des droits de l’homme et du citoyen</vt:lpstr>
      <vt:lpstr>Problématique</vt:lpstr>
      <vt:lpstr>Présentation PowerPoint</vt:lpstr>
      <vt:lpstr>Compétences et items</vt:lpstr>
      <vt:lpstr>Présentation PowerPoint</vt:lpstr>
      <vt:lpstr>Présentation PowerPoint</vt:lpstr>
      <vt:lpstr>Présentation PowerPoint</vt:lpstr>
      <vt:lpstr>En amont</vt:lpstr>
      <vt:lpstr>https://getkahoot.com/ </vt:lpstr>
      <vt:lpstr>Activité</vt:lpstr>
      <vt:lpstr>Présenter le document</vt:lpstr>
      <vt:lpstr>Présentation PowerPoint</vt:lpstr>
      <vt:lpstr>Extraire et classer des informations</vt:lpstr>
      <vt:lpstr>Des outils pour coopérer et mutualiser</vt:lpstr>
      <vt:lpstr>Présentation PowerPoint</vt:lpstr>
      <vt:lpstr>Activité (à réaliser)</vt:lpstr>
      <vt:lpstr>4ème temps : Relier l’AP et le disciplinaire (français/histoire) </vt:lpstr>
      <vt:lpstr>Présentation PowerPoint</vt:lpstr>
      <vt:lpstr>Présentation PowerPoint</vt:lpstr>
      <vt:lpstr>Présentation PowerPoint</vt:lpstr>
      <vt:lpstr>Autre piste</vt:lpstr>
      <vt:lpstr>Autre idée : rédaction d’une lettre</vt:lpstr>
      <vt:lpstr>Présentation PowerPoint</vt:lpstr>
      <vt:lpstr>Présentation PowerPoint</vt:lpstr>
      <vt:lpstr>Présentation PowerPoint</vt:lpstr>
      <vt:lpstr>Présentation PowerPoint</vt:lpstr>
      <vt:lpstr>En lien avec le français: réaliser la « Une » d’un journal annonçant la DHC</vt:lpstr>
      <vt:lpstr>Pour finir….</vt:lpstr>
      <vt:lpstr>Une nouvelle perception de l’espace</vt:lpstr>
      <vt:lpstr>En Europe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FABIEN JOUBERT</dc:creator>
  <cp:lastModifiedBy>FABIEN JOUBERT</cp:lastModifiedBy>
  <cp:revision>39</cp:revision>
  <dcterms:created xsi:type="dcterms:W3CDTF">2015-12-26T18:13:05Z</dcterms:created>
  <dcterms:modified xsi:type="dcterms:W3CDTF">2016-02-04T08:52:34Z</dcterms:modified>
</cp:coreProperties>
</file>