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6" r:id="rId3"/>
    <p:sldId id="258" r:id="rId4"/>
    <p:sldId id="259" r:id="rId5"/>
    <p:sldId id="261" r:id="rId6"/>
    <p:sldId id="260" r:id="rId7"/>
    <p:sldId id="262" r:id="rId8"/>
    <p:sldId id="265" r:id="rId9"/>
    <p:sldId id="268" r:id="rId10"/>
    <p:sldId id="271" r:id="rId11"/>
    <p:sldId id="270" r:id="rId12"/>
    <p:sldId id="269" r:id="rId13"/>
    <p:sldId id="263" r:id="rId14"/>
    <p:sldId id="264" r:id="rId15"/>
    <p:sldId id="266" r:id="rId16"/>
    <p:sldId id="267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4711-D331-4E82-84D2-C4227AE1B7C2}" type="datetimeFigureOut">
              <a:rPr lang="fr-FR" smtClean="0"/>
              <a:pPr/>
              <a:t>08/09/2016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F8C35-2C26-48DD-8521-5E0B7A27402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35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4711-D331-4E82-84D2-C4227AE1B7C2}" type="datetimeFigureOut">
              <a:rPr lang="fr-FR" smtClean="0"/>
              <a:pPr/>
              <a:t>08/09/2016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F8C35-2C26-48DD-8521-5E0B7A27402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8687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4711-D331-4E82-84D2-C4227AE1B7C2}" type="datetimeFigureOut">
              <a:rPr lang="fr-FR" smtClean="0"/>
              <a:pPr/>
              <a:t>08/09/2016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F8C35-2C26-48DD-8521-5E0B7A27402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622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4711-D331-4E82-84D2-C4227AE1B7C2}" type="datetimeFigureOut">
              <a:rPr lang="fr-FR" smtClean="0"/>
              <a:pPr/>
              <a:t>08/09/2016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F8C35-2C26-48DD-8521-5E0B7A27402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0762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4711-D331-4E82-84D2-C4227AE1B7C2}" type="datetimeFigureOut">
              <a:rPr lang="fr-FR" smtClean="0"/>
              <a:pPr/>
              <a:t>08/09/2016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F8C35-2C26-48DD-8521-5E0B7A27402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0624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4711-D331-4E82-84D2-C4227AE1B7C2}" type="datetimeFigureOut">
              <a:rPr lang="fr-FR" smtClean="0"/>
              <a:pPr/>
              <a:t>08/09/2016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F8C35-2C26-48DD-8521-5E0B7A27402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4345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4711-D331-4E82-84D2-C4227AE1B7C2}" type="datetimeFigureOut">
              <a:rPr lang="fr-FR" smtClean="0"/>
              <a:pPr/>
              <a:t>08/09/2016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F8C35-2C26-48DD-8521-5E0B7A27402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6859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4711-D331-4E82-84D2-C4227AE1B7C2}" type="datetimeFigureOut">
              <a:rPr lang="fr-FR" smtClean="0"/>
              <a:pPr/>
              <a:t>08/09/2016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F8C35-2C26-48DD-8521-5E0B7A27402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7464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4711-D331-4E82-84D2-C4227AE1B7C2}" type="datetimeFigureOut">
              <a:rPr lang="fr-FR" smtClean="0"/>
              <a:pPr/>
              <a:t>08/09/2016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F8C35-2C26-48DD-8521-5E0B7A27402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7608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4711-D331-4E82-84D2-C4227AE1B7C2}" type="datetimeFigureOut">
              <a:rPr lang="fr-FR" smtClean="0"/>
              <a:pPr/>
              <a:t>08/09/2016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F8C35-2C26-48DD-8521-5E0B7A27402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430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4711-D331-4E82-84D2-C4227AE1B7C2}" type="datetimeFigureOut">
              <a:rPr lang="fr-FR" smtClean="0"/>
              <a:pPr/>
              <a:t>08/09/2016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F8C35-2C26-48DD-8521-5E0B7A27402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9007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bg1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C4711-D331-4E82-84D2-C4227AE1B7C2}" type="datetimeFigureOut">
              <a:rPr lang="fr-FR" smtClean="0"/>
              <a:pPr/>
              <a:t>08/09/2016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F8C35-2C26-48DD-8521-5E0B7A27402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9611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620688"/>
            <a:ext cx="8229600" cy="576064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3è Géographie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Thème:1: Dynamiques territoriales de la France contemporaine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u="sng" dirty="0" smtClean="0"/>
              <a:t>Sous thème: Les espaces de faible densité et leurs atouts</a:t>
            </a:r>
            <a:br>
              <a:rPr lang="fr-FR" u="sng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				</a:t>
            </a:r>
            <a:r>
              <a:rPr lang="fr-FR" sz="1800" dirty="0"/>
              <a:t>Sylvie </a:t>
            </a:r>
            <a:r>
              <a:rPr lang="fr-FR" sz="1800" dirty="0" smtClean="0"/>
              <a:t>Baillet et Mélanie Girault, GPRC</a:t>
            </a:r>
            <a:r>
              <a:rPr lang="fr-FR" u="sng" dirty="0" smtClean="0"/>
              <a:t/>
            </a:r>
            <a:br>
              <a:rPr lang="fr-FR" u="sng" dirty="0" smtClean="0"/>
            </a:br>
            <a:endParaRPr lang="fr-FR" u="sng" dirty="0"/>
          </a:p>
        </p:txBody>
      </p:sp>
    </p:spTree>
    <p:extLst>
      <p:ext uri="{BB962C8B-B14F-4D97-AF65-F5344CB8AC3E}">
        <p14:creationId xmlns:p14="http://schemas.microsoft.com/office/powerpoint/2010/main" val="242368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619672" y="908720"/>
            <a:ext cx="6734175" cy="53435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Fiche coup de Pouce </a:t>
            </a:r>
            <a:r>
              <a:rPr kumimoji="0" lang="fr-FR" alt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:</a:t>
            </a:r>
          </a:p>
          <a:p>
            <a:pPr marL="0" marR="900113" lvl="0" indent="0" algn="just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Vous pouvez </a:t>
            </a:r>
            <a:r>
              <a:rPr kumimoji="0" lang="fr-FR" alt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envisager 4 parties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pour votre 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affiche/4 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pages pour votre  diaporama</a:t>
            </a:r>
          </a:p>
          <a:p>
            <a:pPr marL="0" marR="900113" lvl="0" indent="0" algn="just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fr-FR" alt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Page (ou espace) 1 -  Présentez votre espace.</a:t>
            </a:r>
            <a:endParaRPr kumimoji="0" lang="fr-FR" alt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Localisez-le. Pensez à utiliser une carte ! (Région d’appartenance, cours d’eau, ville proche...)</a:t>
            </a:r>
            <a:endParaRPr kumimoji="0" lang="fr-FR" alt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Combien compte-t-il d'habitants ?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endParaRPr kumimoji="0" lang="fr-FR" altLang="fr-F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cs typeface="Arial" pitchFamily="34" charset="0"/>
            </a:endParaRPr>
          </a:p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fr-FR" alt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Page (ou espace) 2 -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fr-FR" alt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Les faiblesses de l'espace étudié.</a:t>
            </a:r>
            <a:endParaRPr kumimoji="0" lang="fr-FR" altLang="fr-F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Quels éléments (population, transport, activités, ou tout autre point trouvé dans votre dossier) montrent les difficultés de cet espace à se développer?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endParaRPr kumimoji="0" lang="fr-FR" alt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fr-FR" alt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Page (ou espace) 3 - Les atouts de votre espace</a:t>
            </a:r>
            <a:endParaRPr kumimoji="0" lang="fr-FR" alt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Quelles activités sont motrices ?</a:t>
            </a:r>
            <a:endParaRPr kumimoji="0" lang="fr-FR" alt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Quels sont les points forts, identité de l’espace étudié : activités économiques, touristiques, espace naturel...?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endParaRPr kumimoji="0" lang="fr-FR" alt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fr-FR" alt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Page (ou espace) 4 - Les dynamiques de l'espace étudié.</a:t>
            </a:r>
            <a:endParaRPr kumimoji="0" lang="fr-FR" alt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Quelles sont les évolutions positives entamées ou envisageables en ce qui concerne  l’emploi, la population, le développement touristique ou autre ...qui procurent dynamisme à votre espace?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3" name="Imag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1143000" cy="9810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0891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982836"/>
              </p:ext>
            </p:extLst>
          </p:nvPr>
        </p:nvGraphicFramePr>
        <p:xfrm>
          <a:off x="251520" y="548680"/>
          <a:ext cx="8712967" cy="6133882"/>
        </p:xfrm>
        <a:graphic>
          <a:graphicData uri="http://schemas.openxmlformats.org/drawingml/2006/table">
            <a:tbl>
              <a:tblPr/>
              <a:tblGrid>
                <a:gridCol w="2177961"/>
                <a:gridCol w="1998503"/>
                <a:gridCol w="2016224"/>
                <a:gridCol w="2520279"/>
              </a:tblGrid>
              <a:tr h="4095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b="1" dirty="0">
                          <a:latin typeface="+mj-lt"/>
                          <a:ea typeface="Calibri"/>
                          <a:cs typeface="Times New Roman"/>
                        </a:rPr>
                        <a:t>Actions à mener</a:t>
                      </a:r>
                      <a:endParaRPr lang="fr-FR" sz="13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2371" marR="42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b="1" dirty="0" smtClean="0">
                          <a:latin typeface="+mj-lt"/>
                          <a:ea typeface="Calibri"/>
                          <a:cs typeface="Times New Roman"/>
                        </a:rPr>
                        <a:t>Je</a:t>
                      </a:r>
                      <a:r>
                        <a:rPr lang="fr-FR" sz="1300" b="1" baseline="0" dirty="0" smtClean="0">
                          <a:latin typeface="+mj-lt"/>
                          <a:ea typeface="Calibri"/>
                          <a:cs typeface="Times New Roman"/>
                        </a:rPr>
                        <a:t> l’ai fait? Comment? </a:t>
                      </a:r>
                      <a:endParaRPr lang="fr-FR" sz="13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2371" marR="42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b="1" dirty="0" smtClean="0">
                          <a:latin typeface="+mj-lt"/>
                          <a:ea typeface="Calibri"/>
                          <a:cs typeface="Times New Roman"/>
                        </a:rPr>
                        <a:t>Je</a:t>
                      </a:r>
                      <a:r>
                        <a:rPr lang="fr-FR" sz="1300" b="1" baseline="0" dirty="0" smtClean="0">
                          <a:latin typeface="+mj-lt"/>
                          <a:ea typeface="Calibri"/>
                          <a:cs typeface="Times New Roman"/>
                        </a:rPr>
                        <a:t> ne l’ai pas fait, </a:t>
                      </a:r>
                      <a:r>
                        <a:rPr lang="fr-FR" sz="1300" b="1" dirty="0" smtClean="0">
                          <a:latin typeface="+mj-lt"/>
                          <a:ea typeface="Calibri"/>
                          <a:cs typeface="Times New Roman"/>
                        </a:rPr>
                        <a:t>pourquoi</a:t>
                      </a:r>
                      <a:r>
                        <a:rPr lang="fr-FR" sz="1300" b="1" dirty="0">
                          <a:latin typeface="+mj-lt"/>
                          <a:ea typeface="Calibri"/>
                          <a:cs typeface="Times New Roman"/>
                        </a:rPr>
                        <a:t> ?</a:t>
                      </a:r>
                      <a:endParaRPr lang="fr-FR" sz="13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2371" marR="42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b="1" dirty="0">
                          <a:latin typeface="+mj-lt"/>
                          <a:ea typeface="Calibri"/>
                          <a:cs typeface="Times New Roman"/>
                        </a:rPr>
                        <a:t>Avis </a:t>
                      </a:r>
                      <a:r>
                        <a:rPr lang="fr-FR" sz="1300" b="1" dirty="0" smtClean="0">
                          <a:latin typeface="+mj-lt"/>
                          <a:ea typeface="Calibri"/>
                          <a:cs typeface="Times New Roman"/>
                        </a:rPr>
                        <a:t>du professeur et</a:t>
                      </a:r>
                      <a:r>
                        <a:rPr lang="fr-FR" sz="1300" b="1" baseline="0" dirty="0" smtClean="0">
                          <a:latin typeface="+mj-lt"/>
                          <a:ea typeface="Calibri"/>
                          <a:cs typeface="Times New Roman"/>
                        </a:rPr>
                        <a:t> conseils</a:t>
                      </a:r>
                      <a:endParaRPr lang="fr-FR" sz="13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2371" marR="42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7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b="1" dirty="0">
                          <a:latin typeface="+mj-lt"/>
                          <a:ea typeface="Calibri"/>
                          <a:cs typeface="Times New Roman"/>
                        </a:rPr>
                        <a:t>Respecter la consigne</a:t>
                      </a:r>
                      <a:r>
                        <a:rPr lang="fr-FR" sz="1300" dirty="0">
                          <a:latin typeface="+mj-lt"/>
                          <a:ea typeface="Calibri"/>
                          <a:cs typeface="Times New Roman"/>
                        </a:rPr>
                        <a:t> : bien répondre au problème posé</a:t>
                      </a:r>
                    </a:p>
                  </a:txBody>
                  <a:tcPr marL="42371" marR="42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3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2371" marR="42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3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2371" marR="42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3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2371" marR="42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7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latin typeface="+mj-lt"/>
                          <a:ea typeface="Calibri"/>
                          <a:cs typeface="Times New Roman"/>
                        </a:rPr>
                        <a:t>Utiliser un </a:t>
                      </a:r>
                      <a:r>
                        <a:rPr lang="fr-FR" sz="1300" b="1">
                          <a:latin typeface="+mj-lt"/>
                          <a:ea typeface="Calibri"/>
                          <a:cs typeface="Times New Roman"/>
                        </a:rPr>
                        <a:t>vocabulaire</a:t>
                      </a:r>
                      <a:r>
                        <a:rPr lang="fr-FR" sz="130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300" b="1">
                          <a:latin typeface="+mj-lt"/>
                          <a:ea typeface="Calibri"/>
                          <a:cs typeface="Times New Roman"/>
                        </a:rPr>
                        <a:t>précis</a:t>
                      </a:r>
                      <a:r>
                        <a:rPr lang="fr-FR" sz="1300">
                          <a:latin typeface="+mj-lt"/>
                          <a:ea typeface="Calibri"/>
                          <a:cs typeface="Times New Roman"/>
                        </a:rPr>
                        <a:t>, des définitions de cours...</a:t>
                      </a:r>
                    </a:p>
                  </a:txBody>
                  <a:tcPr marL="42371" marR="42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3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2371" marR="42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3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2371" marR="42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3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2371" marR="42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7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latin typeface="+mj-lt"/>
                          <a:ea typeface="Calibri"/>
                          <a:cs typeface="Times New Roman"/>
                        </a:rPr>
                        <a:t>Faire des </a:t>
                      </a:r>
                      <a:r>
                        <a:rPr lang="fr-FR" sz="1300" b="1">
                          <a:latin typeface="+mj-lt"/>
                          <a:ea typeface="Calibri"/>
                          <a:cs typeface="Times New Roman"/>
                        </a:rPr>
                        <a:t>phrases simples </a:t>
                      </a:r>
                      <a:r>
                        <a:rPr lang="fr-FR" sz="1300">
                          <a:latin typeface="+mj-lt"/>
                          <a:ea typeface="Calibri"/>
                          <a:cs typeface="Times New Roman"/>
                        </a:rPr>
                        <a:t>mais claires.</a:t>
                      </a:r>
                    </a:p>
                  </a:txBody>
                  <a:tcPr marL="42371" marR="42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3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2371" marR="42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3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2371" marR="42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3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2371" marR="42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7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b="1">
                          <a:latin typeface="+mj-lt"/>
                          <a:ea typeface="Calibri"/>
                          <a:cs typeface="Times New Roman"/>
                        </a:rPr>
                        <a:t>Parler distinctement</a:t>
                      </a:r>
                      <a:r>
                        <a:rPr lang="fr-FR" sz="1300">
                          <a:latin typeface="+mj-lt"/>
                          <a:ea typeface="Calibri"/>
                          <a:cs typeface="Times New Roman"/>
                        </a:rPr>
                        <a:t> (articuler, éviter les tics de langage)</a:t>
                      </a:r>
                    </a:p>
                  </a:txBody>
                  <a:tcPr marL="42371" marR="42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3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2371" marR="42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3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2371" marR="42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3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2371" marR="42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7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latin typeface="+mj-lt"/>
                          <a:ea typeface="Calibri"/>
                          <a:cs typeface="Times New Roman"/>
                        </a:rPr>
                        <a:t>Eviter de prendre un ton monotone, essayer de </a:t>
                      </a:r>
                      <a:r>
                        <a:rPr lang="fr-FR" sz="1300" b="1">
                          <a:latin typeface="+mj-lt"/>
                          <a:ea typeface="Calibri"/>
                          <a:cs typeface="Times New Roman"/>
                        </a:rPr>
                        <a:t>convaincre</a:t>
                      </a:r>
                      <a:r>
                        <a:rPr lang="fr-FR" sz="1300">
                          <a:latin typeface="+mj-lt"/>
                          <a:ea typeface="Calibri"/>
                          <a:cs typeface="Times New Roman"/>
                        </a:rPr>
                        <a:t> son auditoire</a:t>
                      </a:r>
                    </a:p>
                  </a:txBody>
                  <a:tcPr marL="42371" marR="42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3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2371" marR="42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3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2371" marR="42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3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2371" marR="42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b="1">
                          <a:latin typeface="+mj-lt"/>
                          <a:ea typeface="Calibri"/>
                          <a:cs typeface="Times New Roman"/>
                        </a:rPr>
                        <a:t>Ne pas regarder ses notes</a:t>
                      </a:r>
                      <a:r>
                        <a:rPr lang="fr-FR" sz="1300">
                          <a:latin typeface="+mj-lt"/>
                          <a:ea typeface="Calibri"/>
                          <a:cs typeface="Times New Roman"/>
                        </a:rPr>
                        <a:t> en permanence (montrer que l’on a bâti son texte, qu’il est maîtrisé)</a:t>
                      </a:r>
                    </a:p>
                  </a:txBody>
                  <a:tcPr marL="42371" marR="42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3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2371" marR="42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3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2371" marR="42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3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2371" marR="42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b="1">
                          <a:latin typeface="+mj-lt"/>
                          <a:ea typeface="Calibri"/>
                          <a:cs typeface="Times New Roman"/>
                        </a:rPr>
                        <a:t>Montrer les documents</a:t>
                      </a:r>
                      <a:r>
                        <a:rPr lang="fr-FR" sz="1300">
                          <a:latin typeface="+mj-lt"/>
                          <a:ea typeface="Calibri"/>
                          <a:cs typeface="Times New Roman"/>
                        </a:rPr>
                        <a:t> (sur l’affiche ou le diaporama) pour appuyer son argumentaire</a:t>
                      </a:r>
                    </a:p>
                  </a:txBody>
                  <a:tcPr marL="42371" marR="42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3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2371" marR="42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3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2371" marR="42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3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2371" marR="42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7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latin typeface="+mj-lt"/>
                          <a:ea typeface="Calibri"/>
                          <a:cs typeface="Times New Roman"/>
                        </a:rPr>
                        <a:t>Avoir une </a:t>
                      </a:r>
                      <a:r>
                        <a:rPr lang="fr-FR" sz="1300" b="1">
                          <a:latin typeface="+mj-lt"/>
                          <a:ea typeface="Calibri"/>
                          <a:cs typeface="Times New Roman"/>
                        </a:rPr>
                        <a:t>attitude</a:t>
                      </a:r>
                      <a:r>
                        <a:rPr lang="fr-FR" sz="1300">
                          <a:latin typeface="+mj-lt"/>
                          <a:ea typeface="Calibri"/>
                          <a:cs typeface="Times New Roman"/>
                        </a:rPr>
                        <a:t> sérieuse (bien se tenir)</a:t>
                      </a:r>
                    </a:p>
                  </a:txBody>
                  <a:tcPr marL="42371" marR="42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3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2371" marR="42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3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2371" marR="42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3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2371" marR="42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95536" y="169277"/>
            <a:ext cx="849694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470775" algn="l"/>
              </a:tabLst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Compétence : </a:t>
            </a:r>
            <a:r>
              <a:rPr lang="fr-FR" sz="1400" dirty="0" smtClean="0"/>
              <a:t>S’EXPRIMER A L’ORAL POUR PENSER, COMMUNIQUER ET ECHANGER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711041"/>
              </p:ext>
            </p:extLst>
          </p:nvPr>
        </p:nvGraphicFramePr>
        <p:xfrm>
          <a:off x="251520" y="404664"/>
          <a:ext cx="8712967" cy="5773216"/>
        </p:xfrm>
        <a:graphic>
          <a:graphicData uri="http://schemas.openxmlformats.org/drawingml/2006/table">
            <a:tbl>
              <a:tblPr/>
              <a:tblGrid>
                <a:gridCol w="1872208"/>
                <a:gridCol w="2016224"/>
                <a:gridCol w="2133829"/>
                <a:gridCol w="2690706"/>
              </a:tblGrid>
              <a:tr h="543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highlight>
                            <a:srgbClr val="FFFF00"/>
                          </a:highlight>
                          <a:latin typeface="+mn-lt"/>
                          <a:ea typeface="Times New Roman"/>
                          <a:cs typeface="Times New Roman"/>
                        </a:rPr>
                        <a:t>Fiche compétence COOPERER-MUTUALISER</a:t>
                      </a:r>
                      <a:endParaRPr lang="fr-FR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282" marR="41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+mn-lt"/>
                          <a:ea typeface="Times New Roman"/>
                          <a:cs typeface="Times New Roman"/>
                        </a:rPr>
                        <a:t>Je, nous ... l’avons </a:t>
                      </a:r>
                      <a:r>
                        <a:rPr lang="fr-FR" sz="1100" b="1" dirty="0" smtClean="0">
                          <a:latin typeface="+mn-lt"/>
                          <a:ea typeface="Times New Roman"/>
                          <a:cs typeface="Times New Roman"/>
                        </a:rPr>
                        <a:t>fait. Comment? </a:t>
                      </a:r>
                      <a:endParaRPr lang="fr-FR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282" marR="41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+mn-lt"/>
                          <a:ea typeface="Times New Roman"/>
                          <a:cs typeface="Times New Roman"/>
                        </a:rPr>
                        <a:t>Je, nous ne l’avons pas fait,  pourquoi ?</a:t>
                      </a:r>
                      <a:endParaRPr lang="fr-FR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282" marR="41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+mn-lt"/>
                          <a:ea typeface="Times New Roman"/>
                          <a:cs typeface="Times New Roman"/>
                        </a:rPr>
                        <a:t>Avis du  professeur  et conseils.</a:t>
                      </a:r>
                      <a:endParaRPr lang="fr-FR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282" marR="41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+mn-lt"/>
                          <a:ea typeface="Times New Roman"/>
                          <a:cs typeface="Times New Roman"/>
                        </a:rPr>
                        <a:t>Dans le groupe je prends la parole pour exposer mes idées.</a:t>
                      </a:r>
                    </a:p>
                  </a:txBody>
                  <a:tcPr marL="41282" marR="41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282" marR="41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282" marR="41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282" marR="41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+mn-lt"/>
                          <a:ea typeface="Times New Roman"/>
                          <a:cs typeface="Times New Roman"/>
                        </a:rPr>
                        <a:t>J’écoute les autres en essayant de comprendre ce qu’ils veulent dire</a:t>
                      </a:r>
                    </a:p>
                  </a:txBody>
                  <a:tcPr marL="41282" marR="41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282" marR="41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282" marR="41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282" marR="41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+mn-lt"/>
                          <a:ea typeface="Times New Roman"/>
                          <a:cs typeface="Times New Roman"/>
                        </a:rPr>
                        <a:t>Quand je ne comprends pas ce que dit l’un de mes coéquipiers, je lui demande des explications</a:t>
                      </a:r>
                    </a:p>
                  </a:txBody>
                  <a:tcPr marL="41282" marR="41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282" marR="41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282" marR="41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282" marR="41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+mn-lt"/>
                          <a:ea typeface="Times New Roman"/>
                          <a:cs typeface="Times New Roman"/>
                        </a:rPr>
                        <a:t>Dans  le </a:t>
                      </a:r>
                      <a:r>
                        <a:rPr lang="fr-FR" sz="1400" dirty="0" smtClean="0">
                          <a:latin typeface="+mn-lt"/>
                          <a:ea typeface="Times New Roman"/>
                          <a:cs typeface="Times New Roman"/>
                        </a:rPr>
                        <a:t>groupe, je</a:t>
                      </a:r>
                      <a:r>
                        <a:rPr lang="fr-FR" sz="14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m’exprime  sans </a:t>
                      </a:r>
                      <a:r>
                        <a:rPr lang="fr-FR" sz="1400" dirty="0" smtClean="0">
                          <a:latin typeface="+mn-lt"/>
                          <a:ea typeface="Times New Roman"/>
                          <a:cs typeface="Times New Roman"/>
                        </a:rPr>
                        <a:t>gêner le travail des autres </a:t>
                      </a: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282" marR="41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282" marR="41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282" marR="41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282" marR="41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+mn-lt"/>
                          <a:ea typeface="Times New Roman"/>
                          <a:cs typeface="Times New Roman"/>
                        </a:rPr>
                        <a:t>Je ne me laisse pas distraire, entrainer à parler d’autre chose que du sujet.</a:t>
                      </a:r>
                    </a:p>
                  </a:txBody>
                  <a:tcPr marL="41282" marR="41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282" marR="41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282" marR="41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282" marR="41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1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latin typeface="+mn-lt"/>
                          <a:ea typeface="Times New Roman"/>
                          <a:cs typeface="Times New Roman"/>
                        </a:rPr>
                        <a:t>Je fais </a:t>
                      </a:r>
                      <a:r>
                        <a:rPr lang="fr-FR" sz="1400" dirty="0">
                          <a:latin typeface="+mn-lt"/>
                          <a:ea typeface="Times New Roman"/>
                          <a:cs typeface="Times New Roman"/>
                        </a:rPr>
                        <a:t>attention au temps qui s’écoule pour finir le travail.</a:t>
                      </a:r>
                    </a:p>
                  </a:txBody>
                  <a:tcPr marL="41282" marR="41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282" marR="41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282" marR="41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282" marR="41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404664"/>
            <a:ext cx="8640960" cy="5688632"/>
          </a:xfrm>
        </p:spPr>
        <p:txBody>
          <a:bodyPr>
            <a:normAutofit/>
          </a:bodyPr>
          <a:lstStyle/>
          <a:p>
            <a:r>
              <a:rPr lang="fr-FR" b="1" u="sng" dirty="0"/>
              <a:t>Temps </a:t>
            </a:r>
            <a:r>
              <a:rPr lang="fr-FR" b="1" u="sng" dirty="0" smtClean="0"/>
              <a:t>envisagé</a:t>
            </a:r>
            <a:r>
              <a:rPr lang="fr-FR" b="1" dirty="0" smtClean="0"/>
              <a:t>: 6 heures</a:t>
            </a:r>
            <a:endParaRPr lang="fr-FR" dirty="0"/>
          </a:p>
          <a:p>
            <a:pPr lvl="0">
              <a:buFontTx/>
              <a:buChar char="-"/>
            </a:pPr>
            <a:r>
              <a:rPr lang="fr-FR" dirty="0" smtClean="0"/>
              <a:t>Analyse des </a:t>
            </a:r>
            <a:r>
              <a:rPr lang="fr-FR" dirty="0"/>
              <a:t>documents et de </a:t>
            </a:r>
            <a:r>
              <a:rPr lang="fr-FR" dirty="0" smtClean="0"/>
              <a:t>transcription </a:t>
            </a:r>
            <a:r>
              <a:rPr lang="fr-FR" dirty="0"/>
              <a:t>des informations recueillies : 3 heures. </a:t>
            </a:r>
            <a:endParaRPr lang="fr-FR" dirty="0" smtClean="0"/>
          </a:p>
          <a:p>
            <a:pPr lvl="0">
              <a:buFontTx/>
              <a:buChar char="-"/>
            </a:pPr>
            <a:endParaRPr lang="fr-FR" dirty="0" smtClean="0"/>
          </a:p>
          <a:p>
            <a:pPr lvl="0">
              <a:buFontTx/>
              <a:buChar char="-"/>
            </a:pPr>
            <a:r>
              <a:rPr lang="fr-FR" dirty="0" smtClean="0"/>
              <a:t>Retransmission </a:t>
            </a:r>
            <a:r>
              <a:rPr lang="fr-FR" dirty="0"/>
              <a:t>orale pour chaque groupe (et relevé sous forme de tableau pour </a:t>
            </a:r>
            <a:r>
              <a:rPr lang="fr-FR" dirty="0" smtClean="0"/>
              <a:t>le reste de la classe)</a:t>
            </a:r>
            <a:r>
              <a:rPr lang="fr-FR" dirty="0"/>
              <a:t> : </a:t>
            </a:r>
            <a:r>
              <a:rPr lang="fr-FR" dirty="0" smtClean="0"/>
              <a:t>2 heures.</a:t>
            </a:r>
            <a:endParaRPr lang="fr-FR" dirty="0" smtClean="0"/>
          </a:p>
          <a:p>
            <a:pPr lvl="0">
              <a:buFontTx/>
              <a:buChar char="-"/>
            </a:pPr>
            <a:endParaRPr lang="fr-FR" dirty="0" smtClean="0"/>
          </a:p>
          <a:p>
            <a:pPr marL="0" lvl="0" indent="0">
              <a:buNone/>
            </a:pPr>
            <a:r>
              <a:rPr lang="fr-FR" dirty="0" smtClean="0"/>
              <a:t>- Mise en perspective</a:t>
            </a:r>
            <a:r>
              <a:rPr lang="fr-FR" dirty="0"/>
              <a:t> : </a:t>
            </a:r>
            <a:r>
              <a:rPr lang="fr-FR" dirty="0" smtClean="0"/>
              <a:t>1 heure</a:t>
            </a:r>
            <a:r>
              <a:rPr lang="fr-FR" dirty="0" smtClean="0"/>
              <a:t>.</a:t>
            </a:r>
            <a:endParaRPr lang="fr-FR" dirty="0"/>
          </a:p>
          <a:p>
            <a:pPr marL="0" lvl="0" indent="0">
              <a:buNone/>
            </a:pPr>
            <a:r>
              <a:rPr lang="fr-FR" dirty="0" smtClean="0"/>
              <a:t>	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56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r>
              <a:rPr lang="fr-FR" b="1" dirty="0" smtClean="0"/>
              <a:t>Trace écrite </a:t>
            </a:r>
            <a:r>
              <a:rPr lang="fr-FR" dirty="0" smtClean="0"/>
              <a:t>: prise de notes sous forme de tableau de synthèse, complété au fur et à mesure du passage des groupes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b="1" dirty="0" smtClean="0"/>
              <a:t>Objectifs</a:t>
            </a:r>
            <a:r>
              <a:rPr lang="fr-FR" dirty="0" smtClean="0"/>
              <a:t>: </a:t>
            </a:r>
          </a:p>
          <a:p>
            <a:pPr marL="623888" indent="-266700">
              <a:buNone/>
            </a:pPr>
            <a:r>
              <a:rPr lang="fr-FR" dirty="0" smtClean="0"/>
              <a:t>- favoriser la concentration de l’auditoire qui apprend à prendre des notes.</a:t>
            </a:r>
          </a:p>
          <a:p>
            <a:pPr marL="623888" indent="-266700">
              <a:buNone/>
            </a:pPr>
            <a:r>
              <a:rPr lang="fr-FR" dirty="0" smtClean="0"/>
              <a:t>- compléter une carte de synthèse des différents espaces de faible densité en France 	</a:t>
            </a:r>
          </a:p>
          <a:p>
            <a:pPr marL="623888" indent="-266700">
              <a:buNone/>
            </a:pPr>
            <a:r>
              <a:rPr lang="fr-FR" dirty="0" smtClean="0"/>
              <a:t>- réaliser une carte mentale: 4 branches envisagées: la diversité, les points faibles, les atouts et les </a:t>
            </a:r>
            <a:r>
              <a:rPr lang="fr-FR" dirty="0" smtClean="0"/>
              <a:t>dynamiques des espaces de faible densité.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7616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spaces de faible densité inférieure à 30 hab par km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621" y="88726"/>
            <a:ext cx="8905875" cy="672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2504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67544" y="1556792"/>
            <a:ext cx="81369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buFont typeface="Arial" pitchFamily="34" charset="0"/>
              <a:buChar char="•"/>
            </a:pPr>
            <a:r>
              <a:rPr lang="fr-FR" sz="3200" dirty="0" smtClean="0"/>
              <a:t>Les sept dossiers sont à votre disposition.</a:t>
            </a:r>
          </a:p>
          <a:p>
            <a:pPr marL="268288" indent="-268288">
              <a:buFont typeface="Arial" pitchFamily="34" charset="0"/>
              <a:buChar char="•"/>
            </a:pPr>
            <a:endParaRPr lang="fr-FR" sz="3200" dirty="0" smtClean="0"/>
          </a:p>
          <a:p>
            <a:pPr marL="268288" indent="-268288">
              <a:buFont typeface="Arial" pitchFamily="34" charset="0"/>
              <a:buChar char="•"/>
            </a:pPr>
            <a:endParaRPr lang="fr-FR" sz="3200" dirty="0" smtClean="0"/>
          </a:p>
          <a:p>
            <a:pPr marL="268288" indent="-268288">
              <a:buFont typeface="Arial" pitchFamily="34" charset="0"/>
              <a:buChar char="•"/>
            </a:pPr>
            <a:r>
              <a:rPr lang="fr-FR" sz="3200" dirty="0" smtClean="0"/>
              <a:t>Présentation de l’un d’entre eux sur le diaporama suivant.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74509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8229600" cy="5544616"/>
          </a:xfrm>
        </p:spPr>
        <p:txBody>
          <a:bodyPr>
            <a:normAutofit/>
          </a:bodyPr>
          <a:lstStyle/>
          <a:p>
            <a:pPr marL="355600" indent="-355600" algn="l"/>
            <a:r>
              <a:rPr lang="fr-FR" dirty="0" smtClean="0"/>
              <a:t>Deux compétences travaillées: 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1) Coopérer et mutualiser</a:t>
            </a:r>
            <a:br>
              <a:rPr lang="fr-FR" dirty="0" smtClean="0"/>
            </a:br>
            <a:r>
              <a:rPr lang="fr-FR" dirty="0" smtClean="0"/>
              <a:t>2) Pratiquer différents langages.</a:t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950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5616624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fr-FR" b="1" dirty="0" smtClean="0"/>
              <a:t>« L’étude </a:t>
            </a:r>
            <a:r>
              <a:rPr lang="fr-FR" b="1" dirty="0"/>
              <a:t>de cas </a:t>
            </a:r>
            <a:r>
              <a:rPr lang="fr-FR" dirty="0"/>
              <a:t>d’un espace de faible densité peut faire apparaître les contrastes de </a:t>
            </a:r>
            <a:r>
              <a:rPr lang="fr-FR" dirty="0" smtClean="0"/>
              <a:t>densité du </a:t>
            </a:r>
            <a:r>
              <a:rPr lang="fr-FR" dirty="0"/>
              <a:t>territoire français. Celui-ci peut être choisi parmi les espaces ruraux de </a:t>
            </a:r>
            <a:r>
              <a:rPr lang="fr-FR" b="1" dirty="0"/>
              <a:t>plaine </a:t>
            </a:r>
            <a:r>
              <a:rPr lang="fr-FR" dirty="0"/>
              <a:t>ou </a:t>
            </a:r>
            <a:r>
              <a:rPr lang="fr-FR" dirty="0" smtClean="0"/>
              <a:t>de </a:t>
            </a:r>
            <a:r>
              <a:rPr lang="fr-FR" b="1" dirty="0" smtClean="0"/>
              <a:t>bas-plateaux</a:t>
            </a:r>
            <a:r>
              <a:rPr lang="fr-FR" dirty="0"/>
              <a:t>, (bordures du Bassin parisien, Bourgogne, Landes de Gascogne), en évitant </a:t>
            </a:r>
            <a:r>
              <a:rPr lang="fr-FR" dirty="0" smtClean="0"/>
              <a:t>les grands </a:t>
            </a:r>
            <a:r>
              <a:rPr lang="fr-FR" dirty="0"/>
              <a:t>espaces d’agriculture intensive, les espaces </a:t>
            </a:r>
            <a:r>
              <a:rPr lang="fr-FR" b="1" dirty="0"/>
              <a:t>montagnards </a:t>
            </a:r>
            <a:r>
              <a:rPr lang="fr-FR" dirty="0"/>
              <a:t>(Massif central, Alpes </a:t>
            </a:r>
            <a:r>
              <a:rPr lang="fr-FR" dirty="0" smtClean="0"/>
              <a:t>du Sud</a:t>
            </a:r>
            <a:r>
              <a:rPr lang="fr-FR" dirty="0"/>
              <a:t>…) ou une région </a:t>
            </a:r>
            <a:r>
              <a:rPr lang="fr-FR" b="1" dirty="0"/>
              <a:t>touristique</a:t>
            </a:r>
            <a:r>
              <a:rPr lang="fr-FR" dirty="0"/>
              <a:t>, à l’exclusion cependant de celles qui sont très urbanisées.</a:t>
            </a:r>
          </a:p>
          <a:p>
            <a:pPr marL="0" indent="0" algn="just">
              <a:buNone/>
            </a:pPr>
            <a:r>
              <a:rPr lang="fr-FR" dirty="0" smtClean="0"/>
              <a:t>   Les </a:t>
            </a:r>
            <a:r>
              <a:rPr lang="fr-FR" b="1" dirty="0"/>
              <a:t>montagnes méditerranéennes </a:t>
            </a:r>
            <a:r>
              <a:rPr lang="fr-FR" dirty="0"/>
              <a:t>(Luberon, Cévennes, Corse…), les </a:t>
            </a:r>
            <a:r>
              <a:rPr lang="fr-FR" b="1" dirty="0"/>
              <a:t>campagnes </a:t>
            </a:r>
            <a:r>
              <a:rPr lang="fr-FR" dirty="0"/>
              <a:t>du </a:t>
            </a:r>
            <a:r>
              <a:rPr lang="fr-FR" b="1" dirty="0" smtClean="0"/>
              <a:t>Sud-Ouest</a:t>
            </a:r>
            <a:r>
              <a:rPr lang="fr-FR" dirty="0" smtClean="0"/>
              <a:t> </a:t>
            </a:r>
            <a:r>
              <a:rPr lang="fr-FR" dirty="0"/>
              <a:t>(Gers, Périgord, Béarn…) offrent des choix possibles</a:t>
            </a:r>
            <a:r>
              <a:rPr lang="fr-FR" dirty="0" smtClean="0"/>
              <a:t>. »                 </a:t>
            </a:r>
            <a:r>
              <a:rPr lang="fr-FR" sz="2100" dirty="0" smtClean="0"/>
              <a:t>Extrait des documents d’accompagnement</a:t>
            </a:r>
          </a:p>
          <a:p>
            <a:pPr marL="0" indent="0" algn="just">
              <a:buNone/>
            </a:pPr>
            <a:endParaRPr lang="fr-FR" dirty="0" smtClean="0"/>
          </a:p>
          <a:p>
            <a:pPr marL="0" indent="0" algn="just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759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Volonté de </a:t>
            </a:r>
            <a:r>
              <a:rPr lang="fr-FR" u="sng" dirty="0" smtClean="0"/>
              <a:t>travailler la compétence </a:t>
            </a:r>
            <a:r>
              <a:rPr lang="fr-FR" i="1" dirty="0" smtClean="0"/>
              <a:t>« coopérer et mutualiser »</a:t>
            </a:r>
            <a:r>
              <a:rPr lang="fr-FR" dirty="0" smtClean="0"/>
              <a:t>, donc chaque groupe a une étude de cas différente.</a:t>
            </a:r>
          </a:p>
          <a:p>
            <a:pPr>
              <a:buNone/>
            </a:pPr>
            <a:r>
              <a:rPr lang="fr-FR" dirty="0" smtClean="0"/>
              <a:t> </a:t>
            </a:r>
          </a:p>
          <a:p>
            <a:r>
              <a:rPr lang="fr-FR" dirty="0" smtClean="0"/>
              <a:t>Ceci permettra aussi d’insister sur la </a:t>
            </a:r>
            <a:r>
              <a:rPr lang="fr-FR" u="sng" dirty="0" smtClean="0"/>
              <a:t>grande variété des espaces</a:t>
            </a:r>
            <a:r>
              <a:rPr lang="fr-FR" dirty="0" smtClean="0"/>
              <a:t> de faible densité.</a:t>
            </a:r>
          </a:p>
          <a:p>
            <a:endParaRPr lang="fr-FR" dirty="0" smtClean="0"/>
          </a:p>
          <a:p>
            <a:r>
              <a:rPr lang="fr-FR" dirty="0" smtClean="0"/>
              <a:t>Choix de </a:t>
            </a:r>
            <a:r>
              <a:rPr lang="fr-FR" u="sng" dirty="0" smtClean="0"/>
              <a:t>sept types d’espaces </a:t>
            </a:r>
            <a:r>
              <a:rPr lang="fr-FR" dirty="0" smtClean="0"/>
              <a:t>de faible densité : montagnard, agricoles (polyculture, élevage, agriculture spécialisée), tourisme vert, parc naturel, espace forestier.</a:t>
            </a:r>
          </a:p>
        </p:txBody>
      </p:sp>
    </p:spTree>
    <p:extLst>
      <p:ext uri="{BB962C8B-B14F-4D97-AF65-F5344CB8AC3E}">
        <p14:creationId xmlns:p14="http://schemas.microsoft.com/office/powerpoint/2010/main" val="158049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5"/>
            <a:ext cx="8229600" cy="4320480"/>
          </a:xfrm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« L’étude </a:t>
            </a:r>
            <a:r>
              <a:rPr lang="fr-FR" dirty="0"/>
              <a:t>doit permettre aux élèves de </a:t>
            </a:r>
            <a:r>
              <a:rPr lang="fr-FR" dirty="0" smtClean="0"/>
              <a:t>comprendre  les </a:t>
            </a:r>
            <a:r>
              <a:rPr lang="fr-FR" dirty="0">
                <a:solidFill>
                  <a:srgbClr val="FF0000"/>
                </a:solidFill>
              </a:rPr>
              <a:t>défis</a:t>
            </a:r>
            <a:r>
              <a:rPr lang="fr-FR" dirty="0"/>
              <a:t> multiples auxquels sont confrontés les espaces de faible densité et pourquoi </a:t>
            </a:r>
            <a:r>
              <a:rPr lang="fr-FR" dirty="0" smtClean="0">
                <a:solidFill>
                  <a:srgbClr val="FF0000"/>
                </a:solidFill>
              </a:rPr>
              <a:t>certains attirent </a:t>
            </a:r>
            <a:r>
              <a:rPr lang="fr-FR" dirty="0"/>
              <a:t>à nouveau</a:t>
            </a:r>
            <a:r>
              <a:rPr lang="fr-FR" dirty="0" smtClean="0"/>
              <a:t>. 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945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fr-FR" dirty="0" smtClean="0"/>
              <a:t>Chaque groupe travaille un type d’espace </a:t>
            </a:r>
            <a:r>
              <a:rPr lang="fr-FR" dirty="0" smtClean="0"/>
              <a:t>rural </a:t>
            </a:r>
            <a:r>
              <a:rPr lang="fr-FR" dirty="0" smtClean="0"/>
              <a:t>et le présente à la classe.</a:t>
            </a:r>
          </a:p>
          <a:p>
            <a:endParaRPr lang="fr-FR" dirty="0" smtClean="0"/>
          </a:p>
          <a:p>
            <a:r>
              <a:rPr lang="fr-FR" dirty="0" smtClean="0"/>
              <a:t>Forme de restitution libre:</a:t>
            </a:r>
          </a:p>
          <a:p>
            <a:pPr indent="22225">
              <a:buNone/>
            </a:pPr>
            <a:r>
              <a:rPr lang="fr-FR" dirty="0" smtClean="0"/>
              <a:t>sous forme </a:t>
            </a:r>
            <a:r>
              <a:rPr lang="fr-FR" dirty="0" smtClean="0"/>
              <a:t>d’affiche, de </a:t>
            </a:r>
            <a:r>
              <a:rPr lang="fr-FR" dirty="0" smtClean="0"/>
              <a:t>diaporama, </a:t>
            </a:r>
            <a:r>
              <a:rPr lang="fr-FR" dirty="0" smtClean="0"/>
              <a:t>… mais </a:t>
            </a:r>
            <a:r>
              <a:rPr lang="fr-FR" u="sng" dirty="0" smtClean="0"/>
              <a:t>présentation orale à faire obligatoirement</a:t>
            </a:r>
            <a:r>
              <a:rPr lang="fr-FR" dirty="0" smtClean="0"/>
              <a:t>: </a:t>
            </a:r>
          </a:p>
          <a:p>
            <a:pPr indent="22225">
              <a:buNone/>
            </a:pPr>
            <a:r>
              <a:rPr lang="fr-FR" dirty="0" smtClean="0"/>
              <a:t>compétence construite </a:t>
            </a:r>
            <a:r>
              <a:rPr lang="fr-FR" i="1" dirty="0" smtClean="0"/>
              <a:t>« pratiquer différents langages »</a:t>
            </a:r>
            <a:r>
              <a:rPr lang="fr-FR" dirty="0" smtClean="0"/>
              <a:t>: </a:t>
            </a:r>
            <a:r>
              <a:rPr lang="fr-FR" i="1" dirty="0" smtClean="0"/>
              <a:t>« s’exprimer et communiquer à l’oral »</a:t>
            </a:r>
          </a:p>
        </p:txBody>
      </p:sp>
    </p:spTree>
    <p:extLst>
      <p:ext uri="{BB962C8B-B14F-4D97-AF65-F5344CB8AC3E}">
        <p14:creationId xmlns:p14="http://schemas.microsoft.com/office/powerpoint/2010/main" val="141948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525963"/>
          </a:xfrm>
        </p:spPr>
        <p:txBody>
          <a:bodyPr>
            <a:normAutofit fontScale="92500"/>
          </a:bodyPr>
          <a:lstStyle/>
          <a:p>
            <a:pPr marL="808038" indent="-808038">
              <a:buNone/>
            </a:pPr>
            <a:r>
              <a:rPr lang="fr-FR" sz="3600" b="1" dirty="0" smtClean="0"/>
              <a:t>La différenciation dans ce travail :</a:t>
            </a:r>
          </a:p>
          <a:p>
            <a:pPr>
              <a:buNone/>
            </a:pPr>
            <a:endParaRPr lang="fr-FR" sz="3600" b="1" dirty="0" smtClean="0"/>
          </a:p>
          <a:p>
            <a:pPr marL="177800" indent="363538">
              <a:buFontTx/>
              <a:buChar char="-"/>
            </a:pPr>
            <a:r>
              <a:rPr lang="fr-FR" sz="3600" dirty="0" smtClean="0"/>
              <a:t>Questionnement/coup de pouce</a:t>
            </a:r>
          </a:p>
          <a:p>
            <a:pPr marL="177800" indent="363538">
              <a:buFontTx/>
              <a:buChar char="-"/>
            </a:pPr>
            <a:r>
              <a:rPr lang="fr-FR" sz="3600" dirty="0" smtClean="0"/>
              <a:t>Contenu documentaire (textes plus ou moins </a:t>
            </a:r>
            <a:r>
              <a:rPr lang="fr-FR" sz="3600" dirty="0" smtClean="0"/>
              <a:t>consistants, sites à consulter ou présélection des données)</a:t>
            </a:r>
            <a:endParaRPr lang="fr-FR" sz="3600" dirty="0" smtClean="0"/>
          </a:p>
          <a:p>
            <a:pPr marL="541338" indent="-363538">
              <a:buFontTx/>
              <a:buChar char="-"/>
            </a:pPr>
            <a:r>
              <a:rPr lang="fr-FR" sz="3600" dirty="0" smtClean="0"/>
              <a:t>Liberté de choix du support de la présentation orale</a:t>
            </a:r>
          </a:p>
          <a:p>
            <a:pPr marL="177800" indent="363538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029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95536" y="-19844"/>
            <a:ext cx="828092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Exemple de Fiche de travail distribuée:</a:t>
            </a:r>
            <a:r>
              <a:rPr lang="fr-FR" sz="2400" dirty="0" smtClean="0">
                <a:cs typeface="Arial" pitchFamily="34" charset="0"/>
              </a:rPr>
              <a:t>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Vous êtes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reporters pour un journal régional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. Vous avez pour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mission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de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présenter l’espace de faible densité de votre département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.</a:t>
            </a:r>
            <a:endParaRPr lang="fr-FR" sz="2400" dirty="0" smtClean="0"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Votre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reportage doit :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présenter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cet espace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montrer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ses faiblesses mais aussi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souligner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ses atouts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faire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ressortir ses dynamiques.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Votre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présentation, illustrée, prendra la forme de votre choix :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Diaporama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avec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commentaire, affiche…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Pour vous aider vous avez accès 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à un dossier documentaire fourni,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à des dictionnaires,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aux sites internet indiqués dans vos dossiers…</a:t>
            </a:r>
            <a:endParaRPr lang="fr-FR" sz="2400" dirty="0" smtClean="0">
              <a:cs typeface="Arial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57200" y="1438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63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146437"/>
            <a:ext cx="835292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r-FR" sz="2400" b="1" dirty="0" smtClean="0">
                <a:ea typeface="Times New Roman" pitchFamily="18" charset="0"/>
                <a:cs typeface="Arial" pitchFamily="34" charset="0"/>
              </a:rPr>
              <a:t> Vous aurez 8 minutes pour présenter </a:t>
            </a:r>
            <a:r>
              <a:rPr lang="fr-FR" sz="2400" b="1" dirty="0" smtClean="0">
                <a:ea typeface="Times New Roman" pitchFamily="18" charset="0"/>
                <a:cs typeface="Arial" pitchFamily="34" charset="0"/>
              </a:rPr>
              <a:t>oralement votre </a:t>
            </a:r>
            <a:r>
              <a:rPr lang="fr-FR" sz="2400" b="1" dirty="0" smtClean="0">
                <a:ea typeface="Times New Roman" pitchFamily="18" charset="0"/>
                <a:cs typeface="Arial" pitchFamily="34" charset="0"/>
              </a:rPr>
              <a:t>production (diaporama, affiche…) à </a:t>
            </a:r>
            <a:r>
              <a:rPr lang="fr-FR" sz="2400" b="1" dirty="0" smtClean="0">
                <a:ea typeface="Times New Roman" pitchFamily="18" charset="0"/>
                <a:cs typeface="Arial" pitchFamily="34" charset="0"/>
              </a:rPr>
              <a:t>l'ensemble de la rédaction </a:t>
            </a:r>
            <a:r>
              <a:rPr lang="fr-FR" sz="2400" dirty="0" smtClean="0">
                <a:ea typeface="Times New Roman" pitchFamily="18" charset="0"/>
                <a:cs typeface="Arial" pitchFamily="34" charset="0"/>
              </a:rPr>
              <a:t>(la classe) pour savoir s’il sera choisi pour le prochain journal télévisé de « France 3 </a:t>
            </a:r>
            <a:r>
              <a:rPr lang="fr-FR" sz="2400" dirty="0" smtClean="0">
                <a:ea typeface="Times New Roman" pitchFamily="18" charset="0"/>
                <a:cs typeface="Arial" pitchFamily="34" charset="0"/>
              </a:rPr>
              <a:t>».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400" dirty="0" smtClean="0"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r-FR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fr-FR" sz="2400" dirty="0" smtClean="0">
                <a:ea typeface="Times New Roman" pitchFamily="18" charset="0"/>
                <a:cs typeface="Arial" pitchFamily="34" charset="0"/>
              </a:rPr>
              <a:t>Vous </a:t>
            </a:r>
            <a:r>
              <a:rPr lang="fr-FR" sz="2400" dirty="0" smtClean="0">
                <a:ea typeface="Times New Roman" pitchFamily="18" charset="0"/>
                <a:cs typeface="Arial" pitchFamily="34" charset="0"/>
              </a:rPr>
              <a:t>serez appréciés pour le travail de</a:t>
            </a:r>
            <a:r>
              <a:rPr lang="fr-FR" sz="2400" b="1" dirty="0" smtClean="0">
                <a:ea typeface="Times New Roman" pitchFamily="18" charset="0"/>
                <a:cs typeface="Arial" pitchFamily="34" charset="0"/>
              </a:rPr>
              <a:t> deux compétences</a:t>
            </a:r>
            <a:r>
              <a:rPr lang="fr-FR" sz="2400" dirty="0" smtClean="0">
                <a:ea typeface="Times New Roman" pitchFamily="18" charset="0"/>
                <a:cs typeface="Arial" pitchFamily="34" charset="0"/>
              </a:rPr>
              <a:t> essentiellement :</a:t>
            </a:r>
            <a:endParaRPr lang="fr-FR" sz="2400" dirty="0" smtClean="0">
              <a:cs typeface="Arial" pitchFamily="34" charset="0"/>
            </a:endParaRPr>
          </a:p>
          <a:p>
            <a:pPr marL="625475"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2400" b="1" dirty="0" smtClean="0">
                <a:ea typeface="Times New Roman" pitchFamily="18" charset="0"/>
                <a:cs typeface="Arial" pitchFamily="34" charset="0"/>
              </a:rPr>
              <a:t>Coopérer et mutualiser</a:t>
            </a:r>
          </a:p>
          <a:p>
            <a:pPr marL="625475"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2400" b="1" dirty="0" smtClean="0">
                <a:ea typeface="Times New Roman" pitchFamily="18" charset="0"/>
                <a:cs typeface="Arial" pitchFamily="34" charset="0"/>
              </a:rPr>
              <a:t>S’exprimer à l’oral</a:t>
            </a:r>
            <a:r>
              <a:rPr lang="fr-FR" sz="2400" dirty="0" smtClean="0">
                <a:ea typeface="Times New Roman" pitchFamily="18" charset="0"/>
                <a:cs typeface="Arial" pitchFamily="34" charset="0"/>
              </a:rPr>
              <a:t> pour penser, communiquer et échanger</a:t>
            </a:r>
            <a:r>
              <a:rPr lang="fr-FR" sz="2400" dirty="0" smtClean="0">
                <a:ea typeface="Times New Roman" pitchFamily="18" charset="0"/>
                <a:cs typeface="Arial" pitchFamily="34" charset="0"/>
              </a:rPr>
              <a:t>.</a:t>
            </a:r>
          </a:p>
          <a:p>
            <a:pPr marL="625475"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fr-FR" sz="24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r-FR" sz="2400" dirty="0" smtClean="0">
                <a:ea typeface="Times New Roman" pitchFamily="18" charset="0"/>
                <a:cs typeface="Times New Roman" pitchFamily="18" charset="0"/>
              </a:rPr>
              <a:t> Pour </a:t>
            </a:r>
            <a:r>
              <a:rPr lang="fr-FR" sz="2400" dirty="0" smtClean="0">
                <a:ea typeface="Times New Roman" pitchFamily="18" charset="0"/>
                <a:cs typeface="Times New Roman" pitchFamily="18" charset="0"/>
              </a:rPr>
              <a:t>acquérir au mieux ces deux compétences aidez-vous des « fiches guide d’acquisition des compétences » qui vous sont distribuées. Elles doivent être remplies individuellement et rendues au professeur à l’issue du travail.</a:t>
            </a:r>
            <a:endParaRPr lang="fr-FR" sz="24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dirty="0" smtClean="0">
                <a:ea typeface="Times New Roman" pitchFamily="18" charset="0"/>
                <a:cs typeface="Arial" pitchFamily="34" charset="0"/>
              </a:rPr>
              <a:t>Si vous rencontrez des difficultés pour organiser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dirty="0" smtClean="0">
                <a:ea typeface="Times New Roman" pitchFamily="18" charset="0"/>
                <a:cs typeface="Arial" pitchFamily="34" charset="0"/>
              </a:rPr>
              <a:t>votre travail demandez un coup de pouce. </a:t>
            </a:r>
            <a:endParaRPr lang="fr-FR" sz="2400" dirty="0" smtClean="0">
              <a:cs typeface="Arial" pitchFamily="34" charset="0"/>
            </a:endParaRPr>
          </a:p>
        </p:txBody>
      </p:sp>
      <p:pic>
        <p:nvPicPr>
          <p:cNvPr id="3" name="Imag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5328245"/>
            <a:ext cx="1143000" cy="981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Personnalisé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2D2DB9"/>
      </a:folHlink>
    </a:clrScheme>
    <a:fontScheme name="Personnalisé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</TotalTime>
  <Words>432</Words>
  <Application>Microsoft Office PowerPoint</Application>
  <PresentationFormat>Affichage à l'écran (4:3)</PresentationFormat>
  <Paragraphs>101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3è Géographie  Thème:1: Dynamiques territoriales de la France contemporaine  Sous thème: Les espaces de faible densité et leurs atouts      Sylvie Baillet et Mélanie Girault, GPRC </vt:lpstr>
      <vt:lpstr>Deux compétences travaillées:   1) Coopérer et mutualiser 2) Pratiquer différents langages.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Compétences travaillées:  1) Coopérer et mutualiser 2) Analyser et comprendre un document</dc:title>
  <dc:creator>Melanie et David</dc:creator>
  <cp:lastModifiedBy>Melanie et David</cp:lastModifiedBy>
  <cp:revision>41</cp:revision>
  <dcterms:created xsi:type="dcterms:W3CDTF">2016-09-01T11:57:00Z</dcterms:created>
  <dcterms:modified xsi:type="dcterms:W3CDTF">2016-09-08T18:47:27Z</dcterms:modified>
</cp:coreProperties>
</file>