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64" r:id="rId6"/>
    <p:sldId id="259" r:id="rId7"/>
    <p:sldId id="261" r:id="rId8"/>
    <p:sldId id="262" r:id="rId9"/>
    <p:sldId id="263" r:id="rId10"/>
    <p:sldId id="265" r:id="rId11"/>
    <p:sldId id="266" r:id="rId12"/>
    <p:sldId id="267" r:id="rId13"/>
    <p:sldId id="268" r:id="rId14"/>
    <p:sldId id="269"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1278"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C20F08E-7E53-4DD2-8FEE-EBC252C0D16A}" type="datetimeFigureOut">
              <a:rPr lang="fr-FR" smtClean="0"/>
              <a:pPr/>
              <a:t>07/09/2016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275426-BCE0-4DCA-B291-87055A6A5D4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20F08E-7E53-4DD2-8FEE-EBC252C0D16A}" type="datetimeFigureOut">
              <a:rPr lang="fr-FR" smtClean="0"/>
              <a:pPr/>
              <a:t>07/09/2016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275426-BCE0-4DCA-B291-87055A6A5D4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20F08E-7E53-4DD2-8FEE-EBC252C0D16A}" type="datetimeFigureOut">
              <a:rPr lang="fr-FR" smtClean="0"/>
              <a:pPr/>
              <a:t>07/09/2016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275426-BCE0-4DCA-B291-87055A6A5D4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20F08E-7E53-4DD2-8FEE-EBC252C0D16A}" type="datetimeFigureOut">
              <a:rPr lang="fr-FR" smtClean="0"/>
              <a:pPr/>
              <a:t>07/09/2016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275426-BCE0-4DCA-B291-87055A6A5D4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C20F08E-7E53-4DD2-8FEE-EBC252C0D16A}" type="datetimeFigureOut">
              <a:rPr lang="fr-FR" smtClean="0"/>
              <a:pPr/>
              <a:t>07/09/2016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A275426-BCE0-4DCA-B291-87055A6A5D4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C20F08E-7E53-4DD2-8FEE-EBC252C0D16A}" type="datetimeFigureOut">
              <a:rPr lang="fr-FR" smtClean="0"/>
              <a:pPr/>
              <a:t>07/09/2016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275426-BCE0-4DCA-B291-87055A6A5D4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C20F08E-7E53-4DD2-8FEE-EBC252C0D16A}" type="datetimeFigureOut">
              <a:rPr lang="fr-FR" smtClean="0"/>
              <a:pPr/>
              <a:t>07/09/2016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A275426-BCE0-4DCA-B291-87055A6A5D4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AC20F08E-7E53-4DD2-8FEE-EBC252C0D16A}" type="datetimeFigureOut">
              <a:rPr lang="fr-FR" smtClean="0"/>
              <a:pPr/>
              <a:t>07/09/2016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A275426-BCE0-4DCA-B291-87055A6A5D4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C20F08E-7E53-4DD2-8FEE-EBC252C0D16A}" type="datetimeFigureOut">
              <a:rPr lang="fr-FR" smtClean="0"/>
              <a:pPr/>
              <a:t>07/09/2016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A275426-BCE0-4DCA-B291-87055A6A5D4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C20F08E-7E53-4DD2-8FEE-EBC252C0D16A}" type="datetimeFigureOut">
              <a:rPr lang="fr-FR" smtClean="0"/>
              <a:pPr/>
              <a:t>07/09/2016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275426-BCE0-4DCA-B291-87055A6A5D4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C20F08E-7E53-4DD2-8FEE-EBC252C0D16A}" type="datetimeFigureOut">
              <a:rPr lang="fr-FR" smtClean="0"/>
              <a:pPr/>
              <a:t>07/09/2016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A275426-BCE0-4DCA-B291-87055A6A5D4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20F08E-7E53-4DD2-8FEE-EBC252C0D16A}" type="datetimeFigureOut">
              <a:rPr lang="fr-FR" smtClean="0"/>
              <a:pPr/>
              <a:t>07/09/2016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275426-BCE0-4DCA-B291-87055A6A5D4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4" Type="http://schemas.openxmlformats.org/officeDocument/2006/relationships/hyperlink" Target="http://agriculture.gouv.fr/alimentation/la-france-milan"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myotteduquet.com/" TargetMode="External"/><Relationship Id="rId2" Type="http://schemas.openxmlformats.org/officeDocument/2006/relationships/image" Target="../media/image11.emf"/><Relationship Id="rId1" Type="http://schemas.openxmlformats.org/officeDocument/2006/relationships/slideLayout" Target="../slideLayouts/slideLayout7.xml"/><Relationship Id="rId4" Type="http://schemas.openxmlformats.org/officeDocument/2006/relationships/hyperlink" Target="http://france3-regions.francetvinfo.fr/franche-comte/doubs/haut-doubs/haut-doubs-le-succes-des-maisons-en-bois-haut-de-gamme-796407.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jean-louis-amiotte.fr/" TargetMode="External"/><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insee.fr/fr/insee_regions/f-comte/themes/thematiques/filiere_bois/Bois02_etat_lieux.pdf" TargetMode="External"/><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hyperlink" Target="http://www.insee.fr/fr/themes/comparateur.asp?codgeo=METRODOM-1" TargetMode="External"/><Relationship Id="rId2" Type="http://schemas.openxmlformats.org/officeDocument/2006/relationships/hyperlink" Target="http://www.insee.fr/fr/themes/comparateur.asp?codgeo=dep-25"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senat.fr/questions/base/2014/qSEQ141013464.html"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hyperlink" Target="http://www.maisondelareserve.fr/expo_la_foret_du_lynx.php"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macommune.info/" TargetMode="External"/><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portesduhautdoubs.sitesremarquablesdugout.com/tourisme-gout/pages/fr/portesduhautdoubs_45.htm" TargetMode="External"/><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472018"/>
            <a:ext cx="8424936" cy="5909310"/>
          </a:xfrm>
          <a:prstGeom prst="rect">
            <a:avLst/>
          </a:prstGeom>
          <a:noFill/>
        </p:spPr>
        <p:txBody>
          <a:bodyPr wrap="square" rtlCol="0">
            <a:spAutoFit/>
          </a:bodyPr>
          <a:lstStyle/>
          <a:p>
            <a:pPr algn="ctr"/>
            <a:r>
              <a:rPr lang="fr-FR" sz="7200" dirty="0" smtClean="0">
                <a:latin typeface="Comic Sans MS" pitchFamily="66" charset="0"/>
              </a:rPr>
              <a:t>Dossier distribué aux élèves:</a:t>
            </a:r>
          </a:p>
          <a:p>
            <a:pPr algn="ctr"/>
            <a:r>
              <a:rPr lang="fr-FR" sz="7200" u="sng" dirty="0" smtClean="0">
                <a:latin typeface="Comic Sans MS" pitchFamily="66" charset="0"/>
              </a:rPr>
              <a:t>L’exemple du </a:t>
            </a:r>
          </a:p>
          <a:p>
            <a:pPr algn="ctr"/>
            <a:r>
              <a:rPr lang="fr-FR" sz="7200" u="sng" dirty="0" smtClean="0">
                <a:latin typeface="Comic Sans MS" pitchFamily="66" charset="0"/>
              </a:rPr>
              <a:t>Haut Doubs</a:t>
            </a:r>
          </a:p>
          <a:p>
            <a:pPr algn="ctr"/>
            <a:endParaRPr lang="fr-FR" sz="7200" u="sng" dirty="0" smtClean="0">
              <a:latin typeface="Comic Sans MS" pitchFamily="66" charset="0"/>
            </a:endParaRPr>
          </a:p>
          <a:p>
            <a:pPr algn="ctr"/>
            <a:r>
              <a:rPr lang="fr-FR" dirty="0" smtClean="0">
                <a:latin typeface="Comic Sans MS" pitchFamily="66" charset="0"/>
              </a:rPr>
              <a:t>                                                      </a:t>
            </a:r>
            <a:r>
              <a:rPr lang="fr-FR" smtClean="0">
                <a:latin typeface="Comic Sans MS" pitchFamily="66" charset="0"/>
              </a:rPr>
              <a:t>Mélanie </a:t>
            </a:r>
            <a:r>
              <a:rPr lang="fr-FR" smtClean="0">
                <a:latin typeface="Comic Sans MS" pitchFamily="66" charset="0"/>
              </a:rPr>
              <a:t>Girault </a:t>
            </a:r>
            <a:r>
              <a:rPr lang="fr-FR" dirty="0" smtClean="0">
                <a:latin typeface="Comic Sans MS" pitchFamily="66" charset="0"/>
              </a:rPr>
              <a:t>et Sylvie Baillet, GPRC</a:t>
            </a:r>
            <a:endParaRPr lang="fr-FR" dirty="0">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29692"/>
            <a:ext cx="9144000" cy="6771060"/>
          </a:xfrm>
          <a:prstGeom prst="rect">
            <a:avLst/>
          </a:prstGeom>
          <a:noFill/>
          <a:ln w="9525">
            <a:noFill/>
            <a:miter lim="800000"/>
            <a:headEnd/>
            <a:tailEnd/>
          </a:ln>
          <a:effectLst/>
        </p:spPr>
        <p:txBody>
          <a:bodyPr vert="horz" wrap="square" lIns="91440" tIns="45720" rIns="91440" bIns="76176"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Document 6</a:t>
            </a:r>
            <a:r>
              <a:rPr kumimoji="0" lang="fr-FR" sz="24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 </a:t>
            </a:r>
            <a:r>
              <a:rPr kumimoji="0" lang="fr-FR" sz="2400" b="1" i="0" u="none" strike="noStrike" cap="none" normalizeH="0" baseline="0" dirty="0" smtClean="0">
                <a:ln>
                  <a:noFill/>
                </a:ln>
                <a:solidFill>
                  <a:schemeClr val="tx1"/>
                </a:solidFill>
                <a:effectLst/>
                <a:latin typeface="Comic Sans MS" pitchFamily="66" charset="0"/>
                <a:ea typeface="Times New Roman" pitchFamily="18" charset="0"/>
                <a:cs typeface="Liberation Serif" pitchFamily="18" charset="0"/>
              </a:rPr>
              <a:t>Difficultés de la filière bois – Extraits d’une question écrite de </a:t>
            </a:r>
            <a:r>
              <a:rPr kumimoji="0" lang="fr-FR" sz="2400" b="1" i="0" u="none" strike="noStrike" cap="none" normalizeH="0" baseline="0" dirty="0" err="1" smtClean="0">
                <a:ln>
                  <a:noFill/>
                </a:ln>
                <a:solidFill>
                  <a:schemeClr val="tx1"/>
                </a:solidFill>
                <a:effectLst/>
                <a:latin typeface="Comic Sans MS" pitchFamily="66" charset="0"/>
                <a:ea typeface="Times New Roman" pitchFamily="18" charset="0"/>
                <a:cs typeface="Liberation Serif" pitchFamily="18" charset="0"/>
              </a:rPr>
              <a:t>M.Martial</a:t>
            </a:r>
            <a:r>
              <a:rPr kumimoji="0" lang="fr-FR" sz="2400" b="1" i="0" u="none" strike="noStrike" cap="none" normalizeH="0" baseline="0" dirty="0" smtClean="0">
                <a:ln>
                  <a:noFill/>
                </a:ln>
                <a:solidFill>
                  <a:schemeClr val="tx1"/>
                </a:solidFill>
                <a:effectLst/>
                <a:latin typeface="Comic Sans MS" pitchFamily="66" charset="0"/>
                <a:ea typeface="Times New Roman" pitchFamily="18" charset="0"/>
                <a:cs typeface="Liberation Serif" pitchFamily="18" charset="0"/>
              </a:rPr>
              <a:t> Bourquin, sénateur du Doubs, publiée dans le JO Sénat du 30/10/2014</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M. Bourquin attire l'attention de M. le ministre de l'agriculture et de la forêt sur les difficultés posées par l'exportation massive de grumes en direction des pays</a:t>
            </a:r>
            <a:r>
              <a:rPr kumimoji="0" lang="fr-FR" sz="2400" b="0"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 </a:t>
            </a:r>
            <a: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émergents. </a:t>
            </a:r>
            <a:b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br>
            <a: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Le département du Doubs fait partie de la région Franche-Comté, qui demeure la deuxième région la plus boisée de France. Elle se place en première position pour le nombre d'entreprises et de salariés travaillant en première transformation, soit 10 000 emplois répartis en 3 000 entreprises. Cette filière bois s'avère une source d'emplois et de dynamisme incontestable pour les territoires ruraux. Il lui demande d'étudier les possibilités permettant d'arrêter ces exportations massives de grumes. Il en va de l'avenir de la filière bois mais aussi de la pérennité de cette ressource. »</a:t>
            </a:r>
            <a:endParaRPr kumimoji="0" lang="fr-FR" sz="24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0" y="-39742"/>
            <a:ext cx="9144000" cy="6853118"/>
          </a:xfrm>
          <a:prstGeom prst="rect">
            <a:avLst/>
          </a:prstGeom>
          <a:noFill/>
          <a:ln w="9525">
            <a:no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3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Réponse du Ministère de l'agriculture du 05/02/2015</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300" b="1" i="0" u="none" strike="noStrike" cap="none" normalizeH="0" baseline="0" dirty="0" smtClean="0">
              <a:ln>
                <a:noFill/>
              </a:ln>
              <a:solidFill>
                <a:srgbClr val="4F81BD"/>
              </a:solidFill>
              <a:effectLst/>
              <a:latin typeface="Comic Sans MS" pitchFamily="66"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3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Les représentants des industries de transformation du bois s'inquiètent des exportations françaises de bois non transformé, en particulier à destination de la Chine. Le constat est celui de l’augmentation du prix des bois, alimentée par les négociants en bois qui exportent vers la Chine, sur lequel les scieries françaises ne peuvent pas s'aligner. La part exportée vers la Chine augmente en effet au détriment de la part exportée vers l'Union européenne.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3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Toute décision concernant des mesures de restriction des exportations (quotas et/ou taxes à l'exportation) étant de la compétence stricte de l'Union européenne, la France a soulevé en septembre 2014 la question au sein du groupe technique « forêt » du Conseil européen.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3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La solution pour la filière bois française réside dans sa capacité à promouvoir des solutions industrielles compétitives, tout en créant des emplois en France. Cela passera par le développement de l'utilisation du bois, notamment dans la construction. » </a:t>
            </a:r>
            <a:endParaRPr kumimoji="0" lang="fr-FR" sz="23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195599"/>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sng" strike="noStrike" cap="none" normalizeH="0" baseline="0" dirty="0" smtClean="0">
                <a:ln>
                  <a:noFill/>
                </a:ln>
                <a:solidFill>
                  <a:schemeClr val="tx1"/>
                </a:solidFill>
                <a:effectLst/>
                <a:latin typeface="Comic Sans MS" pitchFamily="66" charset="0"/>
                <a:ea typeface="Times New Roman" pitchFamily="18" charset="0"/>
                <a:cs typeface="Liberation Serif" pitchFamily="18" charset="0"/>
              </a:rPr>
              <a:t>Document 7</a:t>
            </a:r>
            <a:r>
              <a:rPr kumimoji="0" lang="fr-FR" sz="2000" b="1" i="0" u="none" strike="noStrike" cap="none" normalizeH="0" baseline="0" dirty="0" smtClean="0">
                <a:ln>
                  <a:noFill/>
                </a:ln>
                <a:solidFill>
                  <a:schemeClr val="tx1"/>
                </a:solidFill>
                <a:effectLst/>
                <a:latin typeface="Comic Sans MS" pitchFamily="66" charset="0"/>
                <a:ea typeface="Times New Roman" pitchFamily="18" charset="0"/>
                <a:cs typeface="Liberation Serif" pitchFamily="18" charset="0"/>
              </a:rPr>
              <a:t> : L’entreprise </a:t>
            </a:r>
            <a:r>
              <a:rPr kumimoji="0" lang="fr-FR" sz="2000" b="1" i="0" u="none" strike="noStrike" cap="none" normalizeH="0" baseline="0" dirty="0" err="1" smtClean="0">
                <a:ln>
                  <a:noFill/>
                </a:ln>
                <a:solidFill>
                  <a:schemeClr val="tx1"/>
                </a:solidFill>
                <a:effectLst/>
                <a:latin typeface="Comic Sans MS" pitchFamily="66" charset="0"/>
                <a:ea typeface="Times New Roman" pitchFamily="18" charset="0"/>
                <a:cs typeface="Liberation Serif" pitchFamily="18" charset="0"/>
              </a:rPr>
              <a:t>Simonin</a:t>
            </a:r>
            <a:r>
              <a:rPr kumimoji="0" lang="fr-FR" sz="2000" b="1" i="0" u="none" strike="noStrike" cap="none" normalizeH="0" baseline="0" dirty="0" smtClean="0">
                <a:ln>
                  <a:noFill/>
                </a:ln>
                <a:solidFill>
                  <a:schemeClr val="tx1"/>
                </a:solidFill>
                <a:effectLst/>
                <a:latin typeface="Comic Sans MS" pitchFamily="66" charset="0"/>
                <a:ea typeface="Times New Roman" pitchFamily="18" charset="0"/>
                <a:cs typeface="Liberation Serif" pitchFamily="18" charset="0"/>
              </a:rPr>
              <a:t> illustre le savoir-faire français à l’Exposition Universelle de Milan 2015</a:t>
            </a:r>
            <a:r>
              <a:rPr kumimoji="0" lang="fr-FR" sz="20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publié par Didier </a:t>
            </a:r>
            <a:r>
              <a:rPr kumimoji="0" lang="fr-FR" sz="2000" b="1"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Hugue</a:t>
            </a:r>
            <a:r>
              <a:rPr kumimoji="0" lang="fr-FR" sz="20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le 06 janvier 2015.</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Quel parcours depuis 1967, date de la création de l’entreprise! Ce spécialiste de la charpente en lamellé-collé, panneaux de toiture isolants, bardage et autres maisons à ossature bois, implanté à </a:t>
            </a:r>
            <a:r>
              <a:rPr kumimoji="0" lang="fr-FR" sz="20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Montlebon</a:t>
            </a: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(Doubs), a l’innovation rivée dans ses gènes</a:t>
            </a:r>
            <a:r>
              <a:rPr kumimoji="0" lang="fr-FR"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Il n’est donc pas étonnant qu’il ait réalisé et posé toute la structure du pavillon France de l’Exposition Universelle de Milan 2015. </a:t>
            </a: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Le bâtiment de 3 600 m2, fabriqué à partir de bois local, issu de forêts franc comtoises, a été imaginé pour être démontable et </a:t>
            </a:r>
            <a:r>
              <a:rPr kumimoji="0" lang="fr-FR" sz="20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remontable</a:t>
            </a: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Grâce à son système breveté </a:t>
            </a:r>
            <a:r>
              <a:rPr kumimoji="0" lang="fr-FR" sz="20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Résix</a:t>
            </a: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développé par le charpentier depuis les années 2000, les connexions des pièces en bois sont invisibles. Le transport est aussi facilité puisque les éléments, en deçà des 13 mètres conventionnels, n'imposent pas un transport exceptionnel.</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L’entreprise s’agrandit.</a:t>
            </a:r>
            <a:r>
              <a:rPr kumimoji="0" lang="fr-FR" sz="2000" b="0" i="0" u="none" strike="noStrike" cap="none" normalizeH="0" baseline="0" dirty="0" smtClean="0">
                <a:ln>
                  <a:noFill/>
                </a:ln>
                <a:solidFill>
                  <a:srgbClr val="FF0000"/>
                </a:solidFill>
                <a:effectLst/>
                <a:latin typeface="Comic Sans MS" pitchFamily="66" charset="0"/>
                <a:ea typeface="Times New Roman" pitchFamily="18" charset="0"/>
                <a:cs typeface="Arial" pitchFamily="34" charset="0"/>
              </a:rPr>
              <a:t> </a:t>
            </a: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Un permis de construire vient d’être déposé pour édifier un bâtiment de stockage des bois de 1600 m2. A terme, </a:t>
            </a:r>
            <a:r>
              <a:rPr kumimoji="0" lang="fr-FR" sz="20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Simonin</a:t>
            </a: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en construira un autre pour abriter une chaîne entièrement robotisée destinée à la production de façades de maisons à ossature bois. </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l="5246" t="34152" r="1148" b="14251"/>
          <a:stretch>
            <a:fillRect/>
          </a:stretch>
        </p:blipFill>
        <p:spPr bwMode="auto">
          <a:xfrm>
            <a:off x="179512" y="188640"/>
            <a:ext cx="6768752" cy="3744416"/>
          </a:xfrm>
          <a:prstGeom prst="rect">
            <a:avLst/>
          </a:prstGeom>
          <a:noFill/>
          <a:ln w="9525">
            <a:noFill/>
            <a:miter lim="800000"/>
            <a:headEnd/>
            <a:tailEnd/>
          </a:ln>
        </p:spPr>
      </p:pic>
      <p:sp>
        <p:nvSpPr>
          <p:cNvPr id="25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25603" name="Rectangle 3"/>
          <p:cNvSpPr>
            <a:spLocks noChangeArrowheads="1"/>
          </p:cNvSpPr>
          <p:nvPr/>
        </p:nvSpPr>
        <p:spPr bwMode="auto">
          <a:xfrm>
            <a:off x="7056784" y="455107"/>
            <a:ext cx="212372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Le pavillon France à l'exposition universelle de Milan. ©Agence d’architecture X-TU.</a:t>
            </a:r>
            <a:endParaRPr kumimoji="0" lang="fr-FR" sz="1800" b="0"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6" name="Image 5"/>
          <p:cNvPicPr/>
          <p:nvPr/>
        </p:nvPicPr>
        <p:blipFill>
          <a:blip r:embed="rId3" cstate="print"/>
          <a:srcRect l="3869" r="8864" b="10505"/>
          <a:stretch>
            <a:fillRect/>
          </a:stretch>
        </p:blipFill>
        <p:spPr bwMode="auto">
          <a:xfrm>
            <a:off x="2843808" y="4005064"/>
            <a:ext cx="6192688" cy="2664296"/>
          </a:xfrm>
          <a:prstGeom prst="rect">
            <a:avLst/>
          </a:prstGeom>
          <a:noFill/>
          <a:ln w="9525">
            <a:noFill/>
            <a:miter lim="800000"/>
            <a:headEnd/>
            <a:tailEnd/>
          </a:ln>
        </p:spPr>
      </p:pic>
      <p:sp>
        <p:nvSpPr>
          <p:cNvPr id="25604" name="Rectangle 4"/>
          <p:cNvSpPr>
            <a:spLocks noChangeArrowheads="1"/>
          </p:cNvSpPr>
          <p:nvPr/>
        </p:nvSpPr>
        <p:spPr bwMode="auto">
          <a:xfrm>
            <a:off x="216024" y="4839543"/>
            <a:ext cx="241176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L'un des ateliers de </a:t>
            </a:r>
            <a:r>
              <a:rPr kumimoji="0" lang="fr-FR" sz="12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Simonin</a:t>
            </a:r>
            <a:r>
              <a:rPr kumimoji="0" lang="fr-FR"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à </a:t>
            </a:r>
            <a:r>
              <a:rPr kumimoji="0" lang="fr-FR" sz="12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Montlebon</a:t>
            </a:r>
            <a:r>
              <a:rPr kumimoji="0" lang="fr-FR"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(Doubs). </a:t>
            </a:r>
            <a:endParaRPr kumimoji="0" lang="fr-FR" sz="18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25605" name="Rectangle 5"/>
          <p:cNvSpPr>
            <a:spLocks noChangeArrowheads="1"/>
          </p:cNvSpPr>
          <p:nvPr/>
        </p:nvSpPr>
        <p:spPr bwMode="auto">
          <a:xfrm>
            <a:off x="7020272" y="1539369"/>
            <a:ext cx="208823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hlinkClick r:id="rId4"/>
              </a:rPr>
              <a:t>http://agriculture.gouv.fr/alimentation/la-france-milan</a:t>
            </a:r>
            <a:r>
              <a:rPr kumimoji="0" lang="fr-FR" sz="1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(pour voir le pavillon en fonctionnement à Milan)</a:t>
            </a:r>
            <a:endParaRPr kumimoji="0" lang="fr-FR" sz="14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p:nvPr/>
        </p:nvPicPr>
        <p:blipFill>
          <a:blip r:embed="rId2" cstate="print"/>
          <a:srcRect/>
          <a:stretch>
            <a:fillRect/>
          </a:stretch>
        </p:blipFill>
        <p:spPr bwMode="auto">
          <a:xfrm>
            <a:off x="4139952" y="4188411"/>
            <a:ext cx="4835123" cy="2669589"/>
          </a:xfrm>
          <a:prstGeom prst="rect">
            <a:avLst/>
          </a:prstGeom>
          <a:noFill/>
          <a:ln w="9525">
            <a:noFill/>
            <a:miter lim="800000"/>
            <a:headEnd/>
            <a:tailEnd/>
          </a:ln>
        </p:spPr>
      </p:pic>
      <p:sp>
        <p:nvSpPr>
          <p:cNvPr id="26625" name="Rectangle 1"/>
          <p:cNvSpPr>
            <a:spLocks noChangeArrowheads="1"/>
          </p:cNvSpPr>
          <p:nvPr/>
        </p:nvSpPr>
        <p:spPr bwMode="auto">
          <a:xfrm>
            <a:off x="0" y="157282"/>
            <a:ext cx="9144000" cy="4555069"/>
          </a:xfrm>
          <a:prstGeom prst="rect">
            <a:avLst/>
          </a:prstGeom>
          <a:noFill/>
          <a:ln w="9525">
            <a:noFill/>
            <a:miter lim="800000"/>
            <a:headEnd/>
            <a:tailEnd/>
          </a:ln>
          <a:effectLst/>
        </p:spPr>
        <p:txBody>
          <a:bodyPr vert="horz" wrap="square" lIns="91440" tIns="45720" rIns="91440" bIns="76176"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solidFill>
                <a:effectLst/>
                <a:latin typeface="Comic Sans MS" pitchFamily="66" charset="0"/>
                <a:ea typeface="Times New Roman" pitchFamily="18" charset="0"/>
                <a:cs typeface="Liberation Serif" pitchFamily="18" charset="0"/>
              </a:rPr>
              <a:t>Haut-Doubs : le succès des maisons en bois haut de gamme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Notre rendez-vous "Mode d'emploi" s'intéresse à l'entreprise de construction bois</a:t>
            </a:r>
            <a: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hlinkClick r:id="rId3"/>
              </a:rPr>
              <a:t> </a:t>
            </a:r>
            <a:r>
              <a:rPr kumimoji="0" lang="fr-FR" sz="24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hlinkClick r:id="rId3"/>
              </a:rPr>
              <a:t>Myotte</a:t>
            </a:r>
            <a: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hlinkClick r:id="rId3"/>
              </a:rPr>
              <a:t>-</a:t>
            </a:r>
            <a:r>
              <a:rPr kumimoji="0" lang="fr-FR" sz="24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hlinkClick r:id="rId3"/>
              </a:rPr>
              <a:t>Duquet</a:t>
            </a:r>
            <a: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installée à </a:t>
            </a:r>
            <a:r>
              <a:rPr kumimoji="0" lang="fr-FR" sz="24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Fournets</a:t>
            </a:r>
            <a: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t>
            </a:r>
            <a:r>
              <a:rPr kumimoji="0" lang="fr-FR" sz="24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Luisans</a:t>
            </a:r>
            <a: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près de Morteau.  Par Sophie </a:t>
            </a:r>
            <a:r>
              <a:rPr kumimoji="0" lang="fr-FR" sz="24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Courageot</a:t>
            </a:r>
            <a: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(31 août 2015)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Dans la famille </a:t>
            </a:r>
            <a:r>
              <a:rPr kumimoji="0" lang="fr-FR" sz="24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Myotte</a:t>
            </a:r>
            <a: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a:t>
            </a:r>
            <a:r>
              <a:rPr kumimoji="0" lang="fr-FR" sz="2400"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Duquet</a:t>
            </a:r>
            <a: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le père et la mère avaient senti tout l'intérêt de la construction bois dès 1982.</a:t>
            </a:r>
            <a:b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br>
            <a:r>
              <a:rPr kumimoji="0" lang="fr-FR" sz="2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L'entreprise fait travailler 25 salariés et une coopérative d'artisans. Elle construit chaque année 15 à 20 maisons en ossature bois. Elle a modernisé ses équipements et face au succès, elle prévoit la construction d'un show-room. </a:t>
            </a:r>
            <a:endParaRPr kumimoji="0" lang="fr-FR" sz="24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26626" name="Rectangle 2"/>
          <p:cNvSpPr>
            <a:spLocks noChangeArrowheads="1"/>
          </p:cNvSpPr>
          <p:nvPr/>
        </p:nvSpPr>
        <p:spPr bwMode="auto">
          <a:xfrm>
            <a:off x="107504" y="5257363"/>
            <a:ext cx="396044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Source : </a:t>
            </a:r>
            <a:r>
              <a:rPr kumimoji="0" lang="fr-FR" sz="1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hlinkClick r:id="rId4"/>
              </a:rPr>
              <a:t>http://france3-regions.francetvinfo.fr/franche-comte/doubs/haut-doubs/haut-doubs-le-succes-des-maisons-en-bois-haut-de-gamme-796407.html</a:t>
            </a:r>
            <a:endParaRPr kumimoji="0" lang="fr-FR" sz="14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6385" name="Image 1"/>
          <p:cNvPicPr>
            <a:picLocks noChangeAspect="1" noChangeArrowheads="1"/>
          </p:cNvPicPr>
          <p:nvPr/>
        </p:nvPicPr>
        <p:blipFill>
          <a:blip r:embed="rId2" cstate="print"/>
          <a:srcRect/>
          <a:stretch>
            <a:fillRect/>
          </a:stretch>
        </p:blipFill>
        <p:spPr bwMode="auto">
          <a:xfrm>
            <a:off x="114093" y="1052736"/>
            <a:ext cx="8865455" cy="4536504"/>
          </a:xfrm>
          <a:prstGeom prst="rect">
            <a:avLst/>
          </a:prstGeom>
          <a:noFill/>
        </p:spPr>
      </p:pic>
      <p:sp>
        <p:nvSpPr>
          <p:cNvPr id="16387" name="Rectangle 3"/>
          <p:cNvSpPr>
            <a:spLocks noChangeArrowheads="1"/>
          </p:cNvSpPr>
          <p:nvPr/>
        </p:nvSpPr>
        <p:spPr bwMode="auto">
          <a:xfrm>
            <a:off x="899592" y="332656"/>
            <a:ext cx="757130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752725" algn="l"/>
              </a:tabLst>
            </a:pPr>
            <a:r>
              <a:rPr kumimoji="0" lang="fr-FR" sz="28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Document 1</a:t>
            </a:r>
            <a:r>
              <a:rPr kumimoji="0" lang="fr-FR" sz="28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 Paysages du Haut-Doubs	</a:t>
            </a:r>
            <a:endParaRPr kumimoji="0" lang="fr-FR" sz="2800" b="0" i="0" u="none" strike="noStrike" cap="none" normalizeH="0" baseline="0" dirty="0" smtClean="0">
              <a:ln>
                <a:noFill/>
              </a:ln>
              <a:solidFill>
                <a:schemeClr val="tx1"/>
              </a:solidFill>
              <a:effectLst/>
              <a:latin typeface="Comic Sans MS" pitchFamily="66" charset="0"/>
              <a:cs typeface="Arial" pitchFamily="34" charset="0"/>
            </a:endParaRPr>
          </a:p>
        </p:txBody>
      </p:sp>
      <p:sp>
        <p:nvSpPr>
          <p:cNvPr id="8" name="Rectangle 7"/>
          <p:cNvSpPr/>
          <p:nvPr/>
        </p:nvSpPr>
        <p:spPr>
          <a:xfrm>
            <a:off x="5422493" y="5939988"/>
            <a:ext cx="3541995" cy="369332"/>
          </a:xfrm>
          <a:prstGeom prst="rect">
            <a:avLst/>
          </a:prstGeom>
        </p:spPr>
        <p:txBody>
          <a:bodyPr wrap="none">
            <a:spAutoFit/>
          </a:bodyPr>
          <a:lstStyle/>
          <a:p>
            <a:r>
              <a:rPr lang="fr-FR" dirty="0"/>
              <a:t>Sources : </a:t>
            </a:r>
            <a:r>
              <a:rPr lang="fr-FR" u="sng" dirty="0">
                <a:hlinkClick r:id="rId3"/>
              </a:rPr>
              <a:t>www.jean-louis-amiotte.fr</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5123" name="Rectangle 3"/>
          <p:cNvSpPr>
            <a:spLocks noChangeArrowheads="1"/>
          </p:cNvSpPr>
          <p:nvPr/>
        </p:nvSpPr>
        <p:spPr bwMode="auto">
          <a:xfrm>
            <a:off x="5652120" y="633462"/>
            <a:ext cx="3152355"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Document 2</a:t>
            </a:r>
            <a:r>
              <a:rPr kumimoji="0" lang="fr-FR"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 La forêt comtoise présentation et localisation</a:t>
            </a:r>
            <a:endParaRPr kumimoji="0" lang="fr-FR" b="0"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5" name="Image 4"/>
          <p:cNvPicPr/>
          <p:nvPr/>
        </p:nvPicPr>
        <p:blipFill>
          <a:blip r:embed="rId2" cstate="print"/>
          <a:srcRect/>
          <a:stretch>
            <a:fillRect/>
          </a:stretch>
        </p:blipFill>
        <p:spPr bwMode="auto">
          <a:xfrm>
            <a:off x="35496" y="44624"/>
            <a:ext cx="3384376" cy="2664296"/>
          </a:xfrm>
          <a:prstGeom prst="rect">
            <a:avLst/>
          </a:prstGeom>
          <a:noFill/>
          <a:ln w="9525">
            <a:noFill/>
            <a:miter lim="800000"/>
            <a:headEnd/>
            <a:tailEnd/>
          </a:ln>
        </p:spPr>
      </p:pic>
      <p:sp>
        <p:nvSpPr>
          <p:cNvPr id="5124" name="Rectangle 4"/>
          <p:cNvSpPr>
            <a:spLocks noChangeArrowheads="1"/>
          </p:cNvSpPr>
          <p:nvPr/>
        </p:nvSpPr>
        <p:spPr bwMode="auto">
          <a:xfrm>
            <a:off x="179512" y="5312241"/>
            <a:ext cx="2664296"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Sources : </a:t>
            </a:r>
            <a:r>
              <a:rPr kumimoji="0" lang="fr-FR"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hlinkClick r:id="rId3"/>
              </a:rPr>
              <a:t>http://www.insee.fr/fr/insee_regions/f-comte/themes/thematiques/filiere_bois/Bois02_etat_lieux.pdf</a:t>
            </a:r>
            <a:endParaRPr kumimoji="0" lang="fr-FR"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1" name="Image 3"/>
          <p:cNvPicPr>
            <a:picLocks noChangeAspect="1" noChangeArrowheads="1"/>
          </p:cNvPicPr>
          <p:nvPr/>
        </p:nvPicPr>
        <p:blipFill>
          <a:blip r:embed="rId4" cstate="print"/>
          <a:srcRect/>
          <a:stretch>
            <a:fillRect/>
          </a:stretch>
        </p:blipFill>
        <p:spPr bwMode="auto">
          <a:xfrm>
            <a:off x="3018686" y="2276872"/>
            <a:ext cx="6089818" cy="445374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4099" name="Rectangle 3"/>
          <p:cNvSpPr>
            <a:spLocks noChangeArrowheads="1"/>
          </p:cNvSpPr>
          <p:nvPr/>
        </p:nvSpPr>
        <p:spPr bwMode="auto">
          <a:xfrm>
            <a:off x="107504" y="976073"/>
            <a:ext cx="8856984"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fr-FR" sz="20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Document 3 </a:t>
            </a:r>
            <a:r>
              <a:rPr kumimoji="0" lang="fr-FR" sz="2000" b="1" i="0"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 les chiffres INSEE</a:t>
            </a:r>
          </a:p>
          <a:p>
            <a:pPr fontAlgn="base">
              <a:spcBef>
                <a:spcPct val="0"/>
              </a:spcBef>
              <a:spcAft>
                <a:spcPct val="0"/>
              </a:spcAft>
            </a:pPr>
            <a:endParaRPr kumimoji="0" lang="fr-FR" sz="2000" b="0" i="0" strike="noStrike" cap="none" normalizeH="0" baseline="0" dirty="0" smtClean="0">
              <a:ln>
                <a:noFill/>
              </a:ln>
              <a:solidFill>
                <a:schemeClr val="tx1"/>
              </a:solidFill>
              <a:effectLst/>
              <a:latin typeface="Comic Sans MS" pitchFamily="66"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hlinkClick r:id="rId2"/>
              </a:rPr>
              <a:t>http://www.insee.fr/fr/themes/comparateur.asp?codgeo=dep-25</a:t>
            </a:r>
            <a:endParaRPr kumimoji="0" lang="fr-FR"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hlinkClick r:id="rId3"/>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hlinkClick r:id="rId3"/>
              </a:rPr>
              <a:t>http://www.insee.fr/fr/themes/comparateur.asp?codgeo=METRODOM-1</a:t>
            </a:r>
            <a:endParaRPr kumimoji="0" lang="fr-FR"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FR" sz="2000" dirty="0">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Comparaison département étudié et moyenne française.</a:t>
            </a:r>
          </a:p>
          <a:p>
            <a:pPr marL="0" marR="0" lvl="0" indent="0" algn="l" defTabSz="914400" rtl="0" eaLnBrk="0" fontAlgn="base" latinLnBrk="0" hangingPunct="0">
              <a:lnSpc>
                <a:spcPct val="100000"/>
              </a:lnSpc>
              <a:spcBef>
                <a:spcPct val="0"/>
              </a:spcBef>
              <a:spcAft>
                <a:spcPct val="0"/>
              </a:spcAft>
              <a:buClrTx/>
              <a:buSzTx/>
              <a:buFontTx/>
              <a:buNone/>
              <a:tabLst/>
            </a:pPr>
            <a:endParaRPr lang="fr-FR" sz="2000" dirty="0">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sng"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Différenciation :</a:t>
            </a:r>
          </a:p>
          <a:p>
            <a:pPr marL="0" marR="0" lvl="0" indent="0" algn="l" defTabSz="914400" rtl="0" eaLnBrk="0" fontAlgn="base" latinLnBrk="0" hangingPunct="0">
              <a:lnSpc>
                <a:spcPct val="100000"/>
              </a:lnSpc>
              <a:spcBef>
                <a:spcPct val="0"/>
              </a:spcBef>
              <a:spcAft>
                <a:spcPct val="0"/>
              </a:spcAft>
              <a:buClrTx/>
              <a:buSzTx/>
              <a:buFontTx/>
              <a:buNone/>
              <a:tabLst/>
            </a:pPr>
            <a:endParaRPr lang="fr-FR" sz="2000" dirty="0">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sz="2400" dirty="0" smtClean="0">
                <a:latin typeface="Comic Sans MS" pitchFamily="66" charset="0"/>
                <a:ea typeface="Calibri" pitchFamily="34" charset="0"/>
                <a:cs typeface="Times New Roman" pitchFamily="18" charset="0"/>
              </a:rPr>
              <a:t>Chiffres donnés tels quels pour les groupes solides, et </a:t>
            </a:r>
            <a:r>
              <a:rPr lang="fr-FR" sz="2400" smtClean="0">
                <a:latin typeface="Comic Sans MS" pitchFamily="66" charset="0"/>
                <a:ea typeface="Calibri" pitchFamily="34" charset="0"/>
                <a:cs typeface="Times New Roman" pitchFamily="18" charset="0"/>
              </a:rPr>
              <a:t>chiffres les plus </a:t>
            </a:r>
            <a:r>
              <a:rPr lang="fr-FR" sz="2400" dirty="0" smtClean="0">
                <a:latin typeface="Comic Sans MS" pitchFamily="66" charset="0"/>
                <a:ea typeface="Calibri" pitchFamily="34" charset="0"/>
                <a:cs typeface="Times New Roman" pitchFamily="18" charset="0"/>
              </a:rPr>
              <a:t>significatifs donnés aux groupes les plus faibles.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79172"/>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fr-FR" sz="2000" b="1" u="sng" dirty="0" smtClean="0">
                <a:latin typeface="Comic Sans MS" pitchFamily="66" charset="0"/>
                <a:ea typeface="Calibri" pitchFamily="34" charset="0"/>
                <a:cs typeface="Times New Roman" pitchFamily="18" charset="0"/>
              </a:rPr>
              <a:t>Document 4</a:t>
            </a:r>
            <a:r>
              <a:rPr lang="fr-FR" sz="2000" b="1" dirty="0" smtClean="0">
                <a:latin typeface="Comic Sans MS" pitchFamily="66" charset="0"/>
                <a:ea typeface="Calibri" pitchFamily="34" charset="0"/>
                <a:cs typeface="Times New Roman" pitchFamily="18" charset="0"/>
              </a:rPr>
              <a:t> – Activités économiques dominantes et plan d’avenir</a:t>
            </a:r>
          </a:p>
          <a:p>
            <a:pPr algn="just" fontAlgn="base">
              <a:spcBef>
                <a:spcPct val="0"/>
              </a:spcBef>
              <a:spcAft>
                <a:spcPct val="0"/>
              </a:spcAft>
            </a:pPr>
            <a:endParaRPr lang="fr-FR" sz="2000" dirty="0" smtClean="0">
              <a:latin typeface="Comic Sans MS" pitchFamily="66"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omic Sans MS" pitchFamily="66" charset="0"/>
                <a:ea typeface="Calibri" pitchFamily="34" charset="0"/>
                <a:cs typeface="Times New Roman" pitchFamily="18" charset="0"/>
              </a:rPr>
              <a:t>Présentation :</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L’économie agricole et forestière constitue une identité forte du département.</a:t>
            </a:r>
            <a:r>
              <a:rPr kumimoji="0" lang="fr-FR" sz="2000" b="0" i="0" u="none" strike="noStrike" cap="none" normalizeH="0" dirty="0" smtClean="0">
                <a:ln>
                  <a:noFill/>
                </a:ln>
                <a:solidFill>
                  <a:schemeClr val="tx1"/>
                </a:solidFill>
                <a:effectLst/>
                <a:latin typeface="Comic Sans MS" pitchFamily="66" charset="0"/>
                <a:ea typeface="Times New Roman" pitchFamily="18" charset="0"/>
                <a:cs typeface="Times New Roman" pitchFamily="18" charset="0"/>
              </a:rPr>
              <a:t> </a:t>
            </a:r>
            <a:r>
              <a:rPr lang="fr-FR" sz="2000" dirty="0" smtClean="0">
                <a:latin typeface="Comic Sans MS" pitchFamily="66" charset="0"/>
                <a:ea typeface="Times New Roman" pitchFamily="18" charset="0"/>
                <a:cs typeface="Times New Roman" pitchFamily="18" charset="0"/>
              </a:rPr>
              <a:t>E</a:t>
            </a: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lle contribue au dynamisme, à l’entretien et à l’attractivité du territoire  départemental (emplois non </a:t>
            </a:r>
            <a:r>
              <a:rPr kumimoji="0" lang="fr-FR" sz="2000" b="0" i="0" u="none" strike="noStrike" cap="none" normalizeH="0" baseline="0" dirty="0" err="1" smtClean="0">
                <a:ln>
                  <a:noFill/>
                </a:ln>
                <a:solidFill>
                  <a:schemeClr val="tx1"/>
                </a:solidFill>
                <a:effectLst/>
                <a:latin typeface="Comic Sans MS" pitchFamily="66" charset="0"/>
                <a:ea typeface="Times New Roman" pitchFamily="18" charset="0"/>
                <a:cs typeface="Times New Roman" pitchFamily="18" charset="0"/>
              </a:rPr>
              <a:t>délocalisables</a:t>
            </a: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produits de qualité...)</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Dans le Doubs, l’occupation du territoire est la suivante : 43 % en forêt-bois, 42 % de surface utilisée pour l’agriculture dont les ¾ sont des surfaces toujours en herbe, les 15 % restants se répartissant entre urbanisme, activités économiques, milieux naturels…</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La très grande spécialisation en </a:t>
            </a:r>
            <a:r>
              <a:rPr kumimoji="0" lang="fr-FR" sz="20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production laitière</a:t>
            </a: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(82 %) s’explique par des filières fortement rémunératrices en Appellation d’origine protégée (AOP) fromagères. Les filières agroalimentaires permettent la transformation et la mise en marché des produits  obtenus, produits de qualité très développée avec l’AOC Comté (1ère AOC française).</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Parallèlement, la </a:t>
            </a:r>
            <a:r>
              <a:rPr kumimoji="0" lang="fr-FR" sz="2000" b="1"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filière forêt-bois</a:t>
            </a: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participe à une grande diversité d’activités dans le Doubs –économie forestière, industrielle, énergétique, construction, touristique, …– tout en assurant un rôle essentiel de préservation de la biodiversité et de stockage du carbone.  </a:t>
            </a:r>
            <a:endParaRPr kumimoji="0" lang="fr-FR" sz="20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134625"/>
            <a:ext cx="914400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Doc4</a:t>
            </a:r>
            <a:r>
              <a:rPr kumimoji="0" lang="fr-FR"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suite: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Les faiblesses en matière de forêt-bois :</a:t>
            </a:r>
            <a:endPar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un morcellement de la forêt privée très important qui conduit à une sous-exploitation et une mobilisation  insuffisante de la ressource, pouvant conduire à des conflits d’usage entre le bois d’œuvre et le bois énergie,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une profession dont l’image est peu attractive (exemple : entreprises de travaux forestiers),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un rôle multifonctionnel de la forêt à trouver : construction en bois local et export, économie forestière et tourisme (conflits d’usage entre forestiers et randonneurs)…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Objectifs généraux poursuivis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Encourager une  gestion durable de la forêt et promouvoir le matériau bois dans la construction.</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Développer l’approche « circuits courts » avec des retombées locales dans les différents secteurs agricoles et forestiers (approvisionnement  des cantines publiques,  construction  en bois local dans les bâtiments agricoles par exemple, accompagnement du développement du bois énergie avec appui aux chaufferies publiques).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Source : </a:t>
            </a:r>
            <a:r>
              <a:rPr kumimoji="0" lang="fr-FR" sz="14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hlinkClick r:id="rId2"/>
              </a:rPr>
              <a:t>https://www.senat.fr/questions/base/2014/qSEQ141013464.html</a:t>
            </a:r>
            <a:endParaRPr kumimoji="0" lang="fr-FR" sz="14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4097" name="Image 2"/>
          <p:cNvPicPr>
            <a:picLocks noChangeAspect="1" noChangeArrowheads="1"/>
          </p:cNvPicPr>
          <p:nvPr/>
        </p:nvPicPr>
        <p:blipFill>
          <a:blip r:embed="rId2" cstate="print"/>
          <a:srcRect/>
          <a:stretch>
            <a:fillRect/>
          </a:stretch>
        </p:blipFill>
        <p:spPr bwMode="auto">
          <a:xfrm>
            <a:off x="4863606" y="332656"/>
            <a:ext cx="3814042" cy="5400600"/>
          </a:xfrm>
          <a:prstGeom prst="rect">
            <a:avLst/>
          </a:prstGeom>
          <a:noFill/>
        </p:spPr>
      </p:pic>
      <p:sp>
        <p:nvSpPr>
          <p:cNvPr id="4099" name="Rectangle 3"/>
          <p:cNvSpPr>
            <a:spLocks noChangeArrowheads="1"/>
          </p:cNvSpPr>
          <p:nvPr/>
        </p:nvSpPr>
        <p:spPr bwMode="auto">
          <a:xfrm>
            <a:off x="586791" y="96887"/>
            <a:ext cx="2977097"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Document 5 </a:t>
            </a:r>
            <a:r>
              <a:rPr kumimoji="0" lang="fr-FR" sz="14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tourisme et forêt</a:t>
            </a:r>
            <a:endParaRPr kumimoji="0" lang="fr-FR" sz="1400" b="0"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5" name="Image 4"/>
          <p:cNvPicPr/>
          <p:nvPr/>
        </p:nvPicPr>
        <p:blipFill>
          <a:blip r:embed="rId3" cstate="print"/>
          <a:srcRect/>
          <a:stretch>
            <a:fillRect/>
          </a:stretch>
        </p:blipFill>
        <p:spPr bwMode="auto">
          <a:xfrm>
            <a:off x="467544" y="548680"/>
            <a:ext cx="3796655" cy="5328592"/>
          </a:xfrm>
          <a:prstGeom prst="rect">
            <a:avLst/>
          </a:prstGeom>
          <a:noFill/>
          <a:ln w="9525">
            <a:noFill/>
            <a:miter lim="800000"/>
            <a:headEnd/>
            <a:tailEnd/>
          </a:ln>
        </p:spPr>
      </p:pic>
      <p:sp>
        <p:nvSpPr>
          <p:cNvPr id="410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4102" name="Rectangle 6"/>
          <p:cNvSpPr>
            <a:spLocks noChangeArrowheads="1"/>
          </p:cNvSpPr>
          <p:nvPr/>
        </p:nvSpPr>
        <p:spPr bwMode="auto">
          <a:xfrm rot="10800000" flipV="1">
            <a:off x="3635896" y="6248344"/>
            <a:ext cx="532859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Source :</a:t>
            </a:r>
            <a:r>
              <a:rPr kumimoji="0" lang="fr-FR"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hlinkClick r:id="rId4"/>
              </a:rPr>
              <a:t>http://www.maisondelareserve.fr/expo_la_foret_du_lynx.php</a:t>
            </a:r>
            <a:endParaRPr kumimoji="0" lang="fr-FR" sz="18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4567276" cy="369332"/>
          </a:xfrm>
          <a:prstGeom prst="rect">
            <a:avLst/>
          </a:prstGeom>
        </p:spPr>
        <p:txBody>
          <a:bodyPr wrap="none">
            <a:spAutoFit/>
          </a:bodyPr>
          <a:lstStyle/>
          <a:p>
            <a:pPr lvl="0" fontAlgn="base">
              <a:spcBef>
                <a:spcPct val="0"/>
              </a:spcBef>
              <a:spcAft>
                <a:spcPct val="0"/>
              </a:spcAft>
            </a:pPr>
            <a:r>
              <a:rPr lang="fr-FR" b="1" u="sng" dirty="0" smtClean="0">
                <a:latin typeface="Comic Sans MS" pitchFamily="66" charset="0"/>
                <a:ea typeface="Times New Roman" pitchFamily="18" charset="0"/>
                <a:cs typeface="Arial" pitchFamily="34" charset="0"/>
              </a:rPr>
              <a:t>Document 5  (suite)</a:t>
            </a:r>
            <a:r>
              <a:rPr lang="fr-FR" b="1" dirty="0" smtClean="0">
                <a:latin typeface="Comic Sans MS" pitchFamily="66" charset="0"/>
                <a:ea typeface="Times New Roman" pitchFamily="18" charset="0"/>
                <a:cs typeface="Arial" pitchFamily="34" charset="0"/>
              </a:rPr>
              <a:t>: tourisme et forêt</a:t>
            </a:r>
            <a:endParaRPr lang="fr-FR" dirty="0" smtClean="0">
              <a:latin typeface="Comic Sans MS" pitchFamily="66" charset="0"/>
              <a:cs typeface="Arial" pitchFamily="34" charset="0"/>
            </a:endParaRPr>
          </a:p>
        </p:txBody>
      </p:sp>
      <p:pic>
        <p:nvPicPr>
          <p:cNvPr id="3" name="Image 2"/>
          <p:cNvPicPr/>
          <p:nvPr/>
        </p:nvPicPr>
        <p:blipFill>
          <a:blip r:embed="rId2" cstate="print"/>
          <a:srcRect/>
          <a:stretch>
            <a:fillRect/>
          </a:stretch>
        </p:blipFill>
        <p:spPr bwMode="auto">
          <a:xfrm>
            <a:off x="1259632" y="764704"/>
            <a:ext cx="6120680" cy="5112568"/>
          </a:xfrm>
          <a:prstGeom prst="rect">
            <a:avLst/>
          </a:prstGeom>
          <a:noFill/>
          <a:ln w="9525">
            <a:noFill/>
            <a:miter lim="800000"/>
            <a:headEnd/>
            <a:tailEnd/>
          </a:ln>
        </p:spPr>
      </p:pic>
      <p:sp>
        <p:nvSpPr>
          <p:cNvPr id="30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3075" name="Rectangle 3"/>
          <p:cNvSpPr>
            <a:spLocks noChangeArrowheads="1"/>
          </p:cNvSpPr>
          <p:nvPr/>
        </p:nvSpPr>
        <p:spPr bwMode="auto">
          <a:xfrm rot="10800000" flipV="1">
            <a:off x="6372200" y="6320353"/>
            <a:ext cx="262778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Source : </a:t>
            </a:r>
            <a:r>
              <a:rPr kumimoji="0" lang="fr-FR" sz="1200"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hlinkClick r:id="rId3"/>
              </a:rPr>
              <a:t>www.macommune.info</a:t>
            </a:r>
            <a:endParaRPr kumimoji="0" lang="fr-FR" sz="1800" b="0" i="0" u="none" strike="noStrike" cap="none" normalizeH="0" baseline="0" dirty="0" smtClean="0">
              <a:ln>
                <a:noFill/>
              </a:ln>
              <a:solidFill>
                <a:schemeClr val="tx1"/>
              </a:solidFill>
              <a:effectLst/>
              <a:latin typeface="Comic Sans MS" pitchFamily="66"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cstate="print"/>
          <a:srcRect/>
          <a:stretch>
            <a:fillRect/>
          </a:stretch>
        </p:blipFill>
        <p:spPr bwMode="auto">
          <a:xfrm>
            <a:off x="971600" y="908720"/>
            <a:ext cx="7200800" cy="5112567"/>
          </a:xfrm>
          <a:prstGeom prst="rect">
            <a:avLst/>
          </a:prstGeom>
          <a:noFill/>
          <a:ln w="9525">
            <a:noFill/>
            <a:miter lim="800000"/>
            <a:headEnd/>
            <a:tailEnd/>
          </a:ln>
        </p:spPr>
      </p:pic>
      <p:sp>
        <p:nvSpPr>
          <p:cNvPr id="3" name="Rectangle 2"/>
          <p:cNvSpPr/>
          <p:nvPr/>
        </p:nvSpPr>
        <p:spPr>
          <a:xfrm>
            <a:off x="179512" y="404664"/>
            <a:ext cx="4333238" cy="369332"/>
          </a:xfrm>
          <a:prstGeom prst="rect">
            <a:avLst/>
          </a:prstGeom>
        </p:spPr>
        <p:txBody>
          <a:bodyPr wrap="none">
            <a:spAutoFit/>
          </a:bodyPr>
          <a:lstStyle/>
          <a:p>
            <a:pPr lvl="0" fontAlgn="base">
              <a:spcBef>
                <a:spcPct val="0"/>
              </a:spcBef>
              <a:spcAft>
                <a:spcPct val="0"/>
              </a:spcAft>
            </a:pPr>
            <a:r>
              <a:rPr lang="fr-FR" b="1" u="sng" dirty="0" smtClean="0">
                <a:latin typeface="Comic Sans MS" pitchFamily="66" charset="0"/>
                <a:ea typeface="Times New Roman" pitchFamily="18" charset="0"/>
                <a:cs typeface="Arial" pitchFamily="34" charset="0"/>
              </a:rPr>
              <a:t>Document 5  (fin)</a:t>
            </a:r>
            <a:r>
              <a:rPr lang="fr-FR" b="1" dirty="0" smtClean="0">
                <a:latin typeface="Comic Sans MS" pitchFamily="66" charset="0"/>
                <a:ea typeface="Times New Roman" pitchFamily="18" charset="0"/>
                <a:cs typeface="Arial" pitchFamily="34" charset="0"/>
              </a:rPr>
              <a:t>: tourisme et forêt</a:t>
            </a:r>
            <a:endParaRPr lang="fr-FR" dirty="0" smtClean="0">
              <a:latin typeface="Comic Sans MS" pitchFamily="66" charset="0"/>
              <a:cs typeface="Arial" pitchFamily="34" charset="0"/>
            </a:endParaRP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sp>
        <p:nvSpPr>
          <p:cNvPr id="7" name="Rectangle 6"/>
          <p:cNvSpPr/>
          <p:nvPr/>
        </p:nvSpPr>
        <p:spPr>
          <a:xfrm>
            <a:off x="467544" y="6320353"/>
            <a:ext cx="8676456" cy="276999"/>
          </a:xfrm>
          <a:prstGeom prst="rect">
            <a:avLst/>
          </a:prstGeom>
        </p:spPr>
        <p:txBody>
          <a:bodyPr wrap="square">
            <a:spAutoFit/>
          </a:bodyPr>
          <a:lstStyle/>
          <a:p>
            <a:pPr lvl="0" fontAlgn="base">
              <a:spcBef>
                <a:spcPct val="0"/>
              </a:spcBef>
              <a:spcAft>
                <a:spcPct val="0"/>
              </a:spcAft>
            </a:pPr>
            <a:r>
              <a:rPr lang="fr-FR" sz="1200" dirty="0" smtClean="0">
                <a:latin typeface="Comic Sans MS" pitchFamily="66" charset="0"/>
                <a:ea typeface="Times New Roman" pitchFamily="18" charset="0"/>
                <a:cs typeface="Arial" pitchFamily="34" charset="0"/>
              </a:rPr>
              <a:t>Source : </a:t>
            </a:r>
            <a:r>
              <a:rPr lang="fr-FR" sz="1200" dirty="0" smtClean="0">
                <a:latin typeface="Comic Sans MS" pitchFamily="66" charset="0"/>
                <a:ea typeface="Times New Roman" pitchFamily="18" charset="0"/>
                <a:cs typeface="Arial" pitchFamily="34" charset="0"/>
                <a:hlinkClick r:id="rId3"/>
              </a:rPr>
              <a:t>http://portesduhautdoubs.sitesremarquablesdugout.com/tourisme-gout/pages/fr/portesduhautdoubs_45.htm</a:t>
            </a:r>
            <a:endParaRPr lang="fr-FR" sz="1200" dirty="0" smtClean="0">
              <a:latin typeface="Comic Sans MS" pitchFamily="66" charset="0"/>
              <a:cs typeface="Arial" pitchFamily="34" charset="0"/>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174</Words>
  <Application>Microsoft Office PowerPoint</Application>
  <PresentationFormat>Affichage à l'écran (4:3)</PresentationFormat>
  <Paragraphs>65</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c:creator>
  <cp:lastModifiedBy>Melanie et David</cp:lastModifiedBy>
  <cp:revision>14</cp:revision>
  <dcterms:created xsi:type="dcterms:W3CDTF">2016-09-07T18:26:16Z</dcterms:created>
  <dcterms:modified xsi:type="dcterms:W3CDTF">2016-09-07T20:01:12Z</dcterms:modified>
</cp:coreProperties>
</file>