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notesSlides/notesSlide15.xml" ContentType="application/vnd.openxmlformats-officedocument.presentationml.notesSlide+xml"/>
  <Override PartName="/ppt/charts/chart8.xml" ContentType="application/vnd.openxmlformats-officedocument.drawingml.chart+xml"/>
  <Override PartName="/ppt/drawings/drawing3.xml" ContentType="application/vnd.openxmlformats-officedocument.drawingml.chartshapes+xml"/>
  <Override PartName="/ppt/notesSlides/notesSlide16.xml" ContentType="application/vnd.openxmlformats-officedocument.presentationml.notesSlide+xml"/>
  <Override PartName="/ppt/charts/chart9.xml" ContentType="application/vnd.openxmlformats-officedocument.drawingml.chart+xml"/>
  <Override PartName="/ppt/drawings/drawing4.xml" ContentType="application/vnd.openxmlformats-officedocument.drawingml.chartshapes+xml"/>
  <Override PartName="/ppt/notesSlides/notesSlide17.xml" ContentType="application/vnd.openxmlformats-officedocument.presentationml.notesSlide+xml"/>
  <Override PartName="/ppt/charts/chart10.xml" ContentType="application/vnd.openxmlformats-officedocument.drawingml.chart+xml"/>
  <Override PartName="/ppt/drawings/drawing5.xml" ContentType="application/vnd.openxmlformats-officedocument.drawingml.chartshapes+xml"/>
  <Override PartName="/ppt/notesSlides/notesSlide18.xml" ContentType="application/vnd.openxmlformats-officedocument.presentationml.notesSlide+xml"/>
  <Override PartName="/ppt/charts/chart11.xml" ContentType="application/vnd.openxmlformats-officedocument.drawingml.chart+xml"/>
  <Override PartName="/ppt/drawings/drawing6.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2.xml" ContentType="application/vnd.openxmlformats-officedocument.drawingml.chart+xml"/>
  <Override PartName="/ppt/notesSlides/notesSlide21.xml" ContentType="application/vnd.openxmlformats-officedocument.presentationml.notesSlide+xml"/>
  <Override PartName="/ppt/charts/chart13.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5.xml" ContentType="application/vnd.openxmlformats-officedocument.drawingml.chart+xml"/>
  <Override PartName="/ppt/notesSlides/notesSlide28.xml" ContentType="application/vnd.openxmlformats-officedocument.presentationml.notesSlide+xml"/>
  <Override PartName="/ppt/charts/chart16.xml" ContentType="application/vnd.openxmlformats-officedocument.drawingml.chart+xml"/>
  <Override PartName="/ppt/drawings/drawing7.xml" ContentType="application/vnd.openxmlformats-officedocument.drawingml.chartshapes+xml"/>
  <Override PartName="/ppt/notesSlides/notesSlide29.xml" ContentType="application/vnd.openxmlformats-officedocument.presentationml.notesSlide+xml"/>
  <Override PartName="/ppt/charts/chart17.xml" ContentType="application/vnd.openxmlformats-officedocument.drawingml.chart+xml"/>
  <Override PartName="/ppt/drawings/drawing8.xml" ContentType="application/vnd.openxmlformats-officedocument.drawingml.chartshapes+xml"/>
  <Override PartName="/ppt/notesSlides/notesSlide30.xml" ContentType="application/vnd.openxmlformats-officedocument.presentationml.notesSlide+xml"/>
  <Override PartName="/ppt/charts/chart18.xml" ContentType="application/vnd.openxmlformats-officedocument.drawingml.chart+xml"/>
  <Override PartName="/ppt/drawings/drawing9.xml" ContentType="application/vnd.openxmlformats-officedocument.drawingml.chartshapes+xml"/>
  <Override PartName="/ppt/notesSlides/notesSlide31.xml" ContentType="application/vnd.openxmlformats-officedocument.presentationml.notesSlide+xml"/>
  <Override PartName="/ppt/charts/chart19.xml" ContentType="application/vnd.openxmlformats-officedocument.drawingml.chart+xml"/>
  <Override PartName="/ppt/drawings/drawing10.xml" ContentType="application/vnd.openxmlformats-officedocument.drawingml.chartshapes+xml"/>
  <Override PartName="/ppt/notesSlides/notesSlide32.xml" ContentType="application/vnd.openxmlformats-officedocument.presentationml.notesSlide+xml"/>
  <Override PartName="/ppt/charts/chart20.xml" ContentType="application/vnd.openxmlformats-officedocument.drawingml.chart+xml"/>
  <Override PartName="/ppt/drawings/drawing11.xml" ContentType="application/vnd.openxmlformats-officedocument.drawingml.chartshapes+xml"/>
  <Override PartName="/ppt/notesSlides/notesSlide33.xml" ContentType="application/vnd.openxmlformats-officedocument.presentationml.notesSlide+xml"/>
  <Override PartName="/ppt/charts/chart21.xml" ContentType="application/vnd.openxmlformats-officedocument.drawingml.chart+xml"/>
  <Override PartName="/ppt/drawings/drawing12.xml" ContentType="application/vnd.openxmlformats-officedocument.drawingml.chartshape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notesSlides/notesSlide39.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6"/>
  </p:notesMasterIdLst>
  <p:handoutMasterIdLst>
    <p:handoutMasterId r:id="rId47"/>
  </p:handoutMasterIdLst>
  <p:sldIdLst>
    <p:sldId id="256" r:id="rId2"/>
    <p:sldId id="327" r:id="rId3"/>
    <p:sldId id="302" r:id="rId4"/>
    <p:sldId id="291" r:id="rId5"/>
    <p:sldId id="365" r:id="rId6"/>
    <p:sldId id="328" r:id="rId7"/>
    <p:sldId id="307" r:id="rId8"/>
    <p:sldId id="281" r:id="rId9"/>
    <p:sldId id="352" r:id="rId10"/>
    <p:sldId id="331" r:id="rId11"/>
    <p:sldId id="283" r:id="rId12"/>
    <p:sldId id="284" r:id="rId13"/>
    <p:sldId id="309" r:id="rId14"/>
    <p:sldId id="351" r:id="rId15"/>
    <p:sldId id="355" r:id="rId16"/>
    <p:sldId id="357" r:id="rId17"/>
    <p:sldId id="359" r:id="rId18"/>
    <p:sldId id="361" r:id="rId19"/>
    <p:sldId id="363" r:id="rId20"/>
    <p:sldId id="340" r:id="rId21"/>
    <p:sldId id="367" r:id="rId22"/>
    <p:sldId id="279" r:id="rId23"/>
    <p:sldId id="329" r:id="rId24"/>
    <p:sldId id="330" r:id="rId25"/>
    <p:sldId id="364" r:id="rId26"/>
    <p:sldId id="308" r:id="rId27"/>
    <p:sldId id="332" r:id="rId28"/>
    <p:sldId id="333" r:id="rId29"/>
    <p:sldId id="334" r:id="rId30"/>
    <p:sldId id="353" r:id="rId31"/>
    <p:sldId id="354" r:id="rId32"/>
    <p:sldId id="356" r:id="rId33"/>
    <p:sldId id="358" r:id="rId34"/>
    <p:sldId id="360" r:id="rId35"/>
    <p:sldId id="362" r:id="rId36"/>
    <p:sldId id="343" r:id="rId37"/>
    <p:sldId id="368" r:id="rId38"/>
    <p:sldId id="344" r:id="rId39"/>
    <p:sldId id="350" r:id="rId40"/>
    <p:sldId id="346" r:id="rId41"/>
    <p:sldId id="347" r:id="rId42"/>
    <p:sldId id="348" r:id="rId43"/>
    <p:sldId id="349" r:id="rId44"/>
    <p:sldId id="29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clrMru>
    <a:srgbClr val="C72E30"/>
    <a:srgbClr val="3333CC"/>
    <a:srgbClr val="3333FF"/>
    <a:srgbClr val="FDFF17"/>
    <a:srgbClr val="FF33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8" autoAdjust="0"/>
    <p:restoredTop sz="70168" autoAdjust="0"/>
  </p:normalViewPr>
  <p:slideViewPr>
    <p:cSldViewPr snapToGrid="0" snapToObjects="1">
      <p:cViewPr>
        <p:scale>
          <a:sx n="116" d="100"/>
          <a:sy n="116" d="100"/>
        </p:scale>
        <p:origin x="-1488" y="-80"/>
      </p:cViewPr>
      <p:guideLst>
        <p:guide orient="horz" pos="2160"/>
        <p:guide pos="2880"/>
      </p:guideLst>
    </p:cSldViewPr>
  </p:slideViewPr>
  <p:outlineViewPr>
    <p:cViewPr>
      <p:scale>
        <a:sx n="33" d="100"/>
        <a:sy n="33" d="100"/>
      </p:scale>
      <p:origin x="8" y="0"/>
    </p:cViewPr>
  </p:outlineViewPr>
  <p:notesTextViewPr>
    <p:cViewPr>
      <p:scale>
        <a:sx n="100" d="100"/>
        <a:sy n="100" d="100"/>
      </p:scale>
      <p:origin x="0" y="0"/>
    </p:cViewPr>
  </p:notesTextViewPr>
  <p:sorterViewPr>
    <p:cViewPr>
      <p:scale>
        <a:sx n="66" d="100"/>
        <a:sy n="66" d="100"/>
      </p:scale>
      <p:origin x="0" y="464"/>
    </p:cViewPr>
  </p:sorterViewPr>
  <p:notesViewPr>
    <p:cSldViewPr snapToGrid="0" snapToObjects="1">
      <p:cViewPr varScale="1">
        <p:scale>
          <a:sx n="126" d="100"/>
          <a:sy n="126" d="100"/>
        </p:scale>
        <p:origin x="-114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idiermartin:_EPS:Examens:Com%20harmo%20ACAD:PPT%202012:PPT%20DEF:Offre%20de%20formation%20EPS%202009_201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1" Type="http://schemas.openxmlformats.org/officeDocument/2006/relationships/package" Target="../embeddings/Feuille_Microsoft_Excel3.xlsx"/></Relationships>
</file>

<file path=ppt/charts/_rels/chart13.xml.rels><?xml version="1.0" encoding="UTF-8" standalone="yes"?>
<Relationships xmlns="http://schemas.openxmlformats.org/package/2006/relationships"><Relationship Id="rId1" Type="http://schemas.openxmlformats.org/officeDocument/2006/relationships/package" Target="../embeddings/Feuille_Microsoft_Excel4.xlsx"/></Relationships>
</file>

<file path=ppt/charts/_rels/chart14.xml.rels><?xml version="1.0" encoding="UTF-8" standalone="yes"?>
<Relationships xmlns="http://schemas.openxmlformats.org/package/2006/relationships"><Relationship Id="rId1" Type="http://schemas.openxmlformats.org/officeDocument/2006/relationships/oleObject" Target="file:///J:\Ann&#233;e%202013_2014\Examens%202014\BAC%20BP%20CAP\ExamEPS_2014_commun\Preparation_commission_EPS_2014.xlsm"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2%20.xlsm"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7.xm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8.xm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9.xm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10.xml"/></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Excel1.xlsx"/></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11.xm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12.xm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2%202013:Tableau%20de%20bord%202012-2013-1.xls"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3%202014:Tableau%20de%20bord%202013-2014%20%20formation%20EPS%20V%203%20.xls"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3%202014:Tableau%20de%20bord%202013-2014%20%20formation%20EPS%20V%202%20.xls"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3%202014:Tableau%20de%20bord%202013-2014%20%20formation%20EPS%20V%202%20.xls"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3%202014:Tableau%20de%20bord%202013-2014%20%20formation%20EPS%20V%202%20.xls"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Macintosh%20HD:Users:didiermartin:_EPS:Formation:Analyses%20et%20bilans%20g&#233;n&#233;raux:Tableau%20de%20bord:2012%202013:Tableau%20de%20bord%202012-2013-1.xls"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Excel2.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Guillaume\Desktop\commission%20r&#233;sultats\Preparation_commission_EPS_2014.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CCF%20BGT:Preparation_commission_EPS_2014%20V2%20.xlsm"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Guillaume\Desktop\commission%20r&#233;sultats\Preparation_commission_EPS_2014.xlsm" TargetMode="External"/><Relationship Id="rId3"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didiermartin:_EPS:Examens:Com%20harmo%20ACAD:2013%202014%20:ExamEPS_2014_commun:Preparation_commission_EPS_2014.xlsm" TargetMode="External"/><Relationship Id="rId2"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400"/>
              <a:t>Evolution</a:t>
            </a:r>
            <a:r>
              <a:rPr lang="fr-FR" sz="1400" baseline="0"/>
              <a:t> de l'offre de formation par CP </a:t>
            </a:r>
          </a:p>
          <a:p>
            <a:pPr>
              <a:defRPr/>
            </a:pPr>
            <a:r>
              <a:rPr lang="fr-FR" sz="1400" baseline="0"/>
              <a:t>Voie Professionnelle</a:t>
            </a:r>
            <a:endParaRPr lang="fr-FR" sz="1400"/>
          </a:p>
        </c:rich>
      </c:tx>
      <c:layout>
        <c:manualLayout>
          <c:xMode val="edge"/>
          <c:yMode val="edge"/>
          <c:x val="0.338093596219596"/>
          <c:y val="0.0205912503797289"/>
        </c:manualLayout>
      </c:layout>
      <c:overlay val="0"/>
    </c:title>
    <c:autoTitleDeleted val="0"/>
    <c:plotArea>
      <c:layout/>
      <c:barChart>
        <c:barDir val="col"/>
        <c:grouping val="clustered"/>
        <c:varyColors val="0"/>
        <c:ser>
          <c:idx val="0"/>
          <c:order val="0"/>
          <c:tx>
            <c:strRef>
              <c:f>Bilan!$I$2</c:f>
              <c:strCache>
                <c:ptCount val="1"/>
                <c:pt idx="0">
                  <c:v>CP1</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Bilan!$J$1:$N$1</c:f>
              <c:strCache>
                <c:ptCount val="5"/>
                <c:pt idx="0">
                  <c:v>2009-2010</c:v>
                </c:pt>
                <c:pt idx="1">
                  <c:v>2010-2011</c:v>
                </c:pt>
                <c:pt idx="2">
                  <c:v>2011-2012</c:v>
                </c:pt>
                <c:pt idx="3">
                  <c:v>2012-2013</c:v>
                </c:pt>
                <c:pt idx="4">
                  <c:v>2013-2014</c:v>
                </c:pt>
              </c:strCache>
            </c:strRef>
          </c:cat>
          <c:val>
            <c:numRef>
              <c:f>Bilan!$J$2:$N$2</c:f>
              <c:numCache>
                <c:formatCode>0.00%</c:formatCode>
                <c:ptCount val="5"/>
                <c:pt idx="0">
                  <c:v>0.228947368421053</c:v>
                </c:pt>
                <c:pt idx="1">
                  <c:v>0.231877532642954</c:v>
                </c:pt>
                <c:pt idx="2">
                  <c:v>0.217697335344394</c:v>
                </c:pt>
                <c:pt idx="3">
                  <c:v>0.2141</c:v>
                </c:pt>
                <c:pt idx="4">
                  <c:v>0.2092</c:v>
                </c:pt>
              </c:numCache>
            </c:numRef>
          </c:val>
        </c:ser>
        <c:ser>
          <c:idx val="1"/>
          <c:order val="1"/>
          <c:tx>
            <c:strRef>
              <c:f>Bilan!$I$3</c:f>
              <c:strCache>
                <c:ptCount val="1"/>
                <c:pt idx="0">
                  <c:v>CP2</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Bilan!$J$1:$N$1</c:f>
              <c:strCache>
                <c:ptCount val="5"/>
                <c:pt idx="0">
                  <c:v>2009-2010</c:v>
                </c:pt>
                <c:pt idx="1">
                  <c:v>2010-2011</c:v>
                </c:pt>
                <c:pt idx="2">
                  <c:v>2011-2012</c:v>
                </c:pt>
                <c:pt idx="3">
                  <c:v>2012-2013</c:v>
                </c:pt>
                <c:pt idx="4">
                  <c:v>2013-2014</c:v>
                </c:pt>
              </c:strCache>
            </c:strRef>
          </c:cat>
          <c:val>
            <c:numRef>
              <c:f>Bilan!$J$3:$N$3</c:f>
              <c:numCache>
                <c:formatCode>0.00%</c:formatCode>
                <c:ptCount val="5"/>
                <c:pt idx="0">
                  <c:v>0.0745614035087719</c:v>
                </c:pt>
                <c:pt idx="1">
                  <c:v>0.0796938316073841</c:v>
                </c:pt>
                <c:pt idx="2">
                  <c:v>0.0980392156862745</c:v>
                </c:pt>
                <c:pt idx="3">
                  <c:v>0.098</c:v>
                </c:pt>
                <c:pt idx="4">
                  <c:v>0.1133</c:v>
                </c:pt>
              </c:numCache>
            </c:numRef>
          </c:val>
        </c:ser>
        <c:ser>
          <c:idx val="2"/>
          <c:order val="2"/>
          <c:tx>
            <c:strRef>
              <c:f>Bilan!$I$4</c:f>
              <c:strCache>
                <c:ptCount val="1"/>
                <c:pt idx="0">
                  <c:v>CP3</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Bilan!$J$1:$N$1</c:f>
              <c:strCache>
                <c:ptCount val="5"/>
                <c:pt idx="0">
                  <c:v>2009-2010</c:v>
                </c:pt>
                <c:pt idx="1">
                  <c:v>2010-2011</c:v>
                </c:pt>
                <c:pt idx="2">
                  <c:v>2011-2012</c:v>
                </c:pt>
                <c:pt idx="3">
                  <c:v>2012-2013</c:v>
                </c:pt>
                <c:pt idx="4">
                  <c:v>2013-2014</c:v>
                </c:pt>
              </c:strCache>
            </c:strRef>
          </c:cat>
          <c:val>
            <c:numRef>
              <c:f>Bilan!$J$4:$N$4</c:f>
              <c:numCache>
                <c:formatCode>0.00%</c:formatCode>
                <c:ptCount val="5"/>
                <c:pt idx="0">
                  <c:v>0.075</c:v>
                </c:pt>
                <c:pt idx="1">
                  <c:v>0.0819450697883836</c:v>
                </c:pt>
                <c:pt idx="2">
                  <c:v>0.0869783810960281</c:v>
                </c:pt>
                <c:pt idx="3">
                  <c:v>0.091</c:v>
                </c:pt>
                <c:pt idx="4">
                  <c:v>0.0939</c:v>
                </c:pt>
              </c:numCache>
            </c:numRef>
          </c:val>
        </c:ser>
        <c:ser>
          <c:idx val="3"/>
          <c:order val="3"/>
          <c:tx>
            <c:strRef>
              <c:f>Bilan!$I$5</c:f>
              <c:strCache>
                <c:ptCount val="1"/>
                <c:pt idx="0">
                  <c:v>CP4</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Bilan!$J$1:$N$1</c:f>
              <c:strCache>
                <c:ptCount val="5"/>
                <c:pt idx="0">
                  <c:v>2009-2010</c:v>
                </c:pt>
                <c:pt idx="1">
                  <c:v>2010-2011</c:v>
                </c:pt>
                <c:pt idx="2">
                  <c:v>2011-2012</c:v>
                </c:pt>
                <c:pt idx="3">
                  <c:v>2012-2013</c:v>
                </c:pt>
                <c:pt idx="4">
                  <c:v>2013-2014</c:v>
                </c:pt>
              </c:strCache>
            </c:strRef>
          </c:cat>
          <c:val>
            <c:numRef>
              <c:f>Bilan!$J$5:$N$5</c:f>
              <c:numCache>
                <c:formatCode>0.00%</c:formatCode>
                <c:ptCount val="5"/>
                <c:pt idx="0">
                  <c:v>0.520175438596491</c:v>
                </c:pt>
                <c:pt idx="1">
                  <c:v>0.464205312922107</c:v>
                </c:pt>
                <c:pt idx="2">
                  <c:v>0.440925087983911</c:v>
                </c:pt>
                <c:pt idx="3">
                  <c:v>0.4322</c:v>
                </c:pt>
                <c:pt idx="4">
                  <c:v>0.4199</c:v>
                </c:pt>
              </c:numCache>
            </c:numRef>
          </c:val>
        </c:ser>
        <c:ser>
          <c:idx val="4"/>
          <c:order val="4"/>
          <c:tx>
            <c:strRef>
              <c:f>Bilan!$I$6</c:f>
              <c:strCache>
                <c:ptCount val="1"/>
                <c:pt idx="0">
                  <c:v>CP5</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strRef>
              <c:f>Bilan!$J$1:$N$1</c:f>
              <c:strCache>
                <c:ptCount val="5"/>
                <c:pt idx="0">
                  <c:v>2009-2010</c:v>
                </c:pt>
                <c:pt idx="1">
                  <c:v>2010-2011</c:v>
                </c:pt>
                <c:pt idx="2">
                  <c:v>2011-2012</c:v>
                </c:pt>
                <c:pt idx="3">
                  <c:v>2012-2013</c:v>
                </c:pt>
                <c:pt idx="4">
                  <c:v>2013-2014</c:v>
                </c:pt>
              </c:strCache>
            </c:strRef>
          </c:cat>
          <c:val>
            <c:numRef>
              <c:f>Bilan!$J$6:$N$6</c:f>
              <c:numCache>
                <c:formatCode>0.00%</c:formatCode>
                <c:ptCount val="5"/>
                <c:pt idx="0">
                  <c:v>0.101315789473684</c:v>
                </c:pt>
                <c:pt idx="1">
                  <c:v>0.142278253039172</c:v>
                </c:pt>
                <c:pt idx="2">
                  <c:v>0.156359979889392</c:v>
                </c:pt>
                <c:pt idx="3">
                  <c:v>0.1598</c:v>
                </c:pt>
                <c:pt idx="4">
                  <c:v>0.1598</c:v>
                </c:pt>
              </c:numCache>
            </c:numRef>
          </c:val>
        </c:ser>
        <c:dLbls>
          <c:showLegendKey val="0"/>
          <c:showVal val="0"/>
          <c:showCatName val="0"/>
          <c:showSerName val="0"/>
          <c:showPercent val="0"/>
          <c:showBubbleSize val="0"/>
        </c:dLbls>
        <c:gapWidth val="150"/>
        <c:axId val="-2046199464"/>
        <c:axId val="-2024709944"/>
      </c:barChart>
      <c:catAx>
        <c:axId val="-2046199464"/>
        <c:scaling>
          <c:orientation val="minMax"/>
        </c:scaling>
        <c:delete val="0"/>
        <c:axPos val="b"/>
        <c:majorTickMark val="none"/>
        <c:minorTickMark val="none"/>
        <c:tickLblPos val="nextTo"/>
        <c:crossAx val="-2024709944"/>
        <c:crosses val="autoZero"/>
        <c:auto val="1"/>
        <c:lblAlgn val="ctr"/>
        <c:lblOffset val="100"/>
        <c:noMultiLvlLbl val="0"/>
      </c:catAx>
      <c:valAx>
        <c:axId val="-2024709944"/>
        <c:scaling>
          <c:orientation val="minMax"/>
        </c:scaling>
        <c:delete val="0"/>
        <c:axPos val="l"/>
        <c:majorGridlines/>
        <c:numFmt formatCode="0.00%" sourceLinked="1"/>
        <c:majorTickMark val="none"/>
        <c:minorTickMark val="none"/>
        <c:tickLblPos val="nextTo"/>
        <c:crossAx val="-2046199464"/>
        <c:crosses val="autoZero"/>
        <c:crossBetween val="between"/>
      </c:valAx>
    </c:plotArea>
    <c:legend>
      <c:legendPos val="r"/>
      <c:layout/>
      <c:overlay val="0"/>
    </c:legend>
    <c:plotVisOnly val="1"/>
    <c:dispBlanksAs val="gap"/>
    <c:showDLblsOverMax val="0"/>
  </c:chart>
  <c:spPr>
    <a:solidFill>
      <a:schemeClr val="bg1"/>
    </a:solidFill>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4"/>
    </mc:Choice>
    <mc:Fallback>
      <c:style val="44"/>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stat_etablissement_graph_BP!$C$71</c:f>
              <c:strCache>
                <c:ptCount val="1"/>
                <c:pt idx="0">
                  <c:v>Moy Etab</c:v>
                </c:pt>
              </c:strCache>
            </c:strRef>
          </c:tx>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stat_etablissement_graph_BP!$F$72:$F$81</c:f>
                <c:numCache>
                  <c:formatCode>General</c:formatCode>
                  <c:ptCount val="10"/>
                  <c:pt idx="0">
                    <c:v>2.546006379400429</c:v>
                  </c:pt>
                  <c:pt idx="1">
                    <c:v>4.640549208111965</c:v>
                  </c:pt>
                  <c:pt idx="2">
                    <c:v>3.250946484052093</c:v>
                  </c:pt>
                  <c:pt idx="3">
                    <c:v>3.170918725283556</c:v>
                  </c:pt>
                  <c:pt idx="4">
                    <c:v>3.373084987361213</c:v>
                  </c:pt>
                  <c:pt idx="5">
                    <c:v>2.92749526589813</c:v>
                  </c:pt>
                  <c:pt idx="6">
                    <c:v>3.702621540677094</c:v>
                  </c:pt>
                  <c:pt idx="7">
                    <c:v>3.458644564308714</c:v>
                  </c:pt>
                  <c:pt idx="8">
                    <c:v>4.665756863508319</c:v>
                  </c:pt>
                  <c:pt idx="9">
                    <c:v>4.687962227133301</c:v>
                  </c:pt>
                </c:numCache>
              </c:numRef>
            </c:plus>
            <c:minus>
              <c:numRef>
                <c:f>stat_etablissement_graph_BP!$F$72:$F$81</c:f>
                <c:numCache>
                  <c:formatCode>General</c:formatCode>
                  <c:ptCount val="10"/>
                  <c:pt idx="0">
                    <c:v>2.546006379400429</c:v>
                  </c:pt>
                  <c:pt idx="1">
                    <c:v>4.640549208111965</c:v>
                  </c:pt>
                  <c:pt idx="2">
                    <c:v>3.250946484052093</c:v>
                  </c:pt>
                  <c:pt idx="3">
                    <c:v>3.170918725283556</c:v>
                  </c:pt>
                  <c:pt idx="4">
                    <c:v>3.373084987361213</c:v>
                  </c:pt>
                  <c:pt idx="5">
                    <c:v>2.92749526589813</c:v>
                  </c:pt>
                  <c:pt idx="6">
                    <c:v>3.702621540677094</c:v>
                  </c:pt>
                  <c:pt idx="7">
                    <c:v>3.458644564308714</c:v>
                  </c:pt>
                  <c:pt idx="8">
                    <c:v>4.665756863508319</c:v>
                  </c:pt>
                  <c:pt idx="9">
                    <c:v>4.687962227133301</c:v>
                  </c:pt>
                </c:numCache>
              </c:numRef>
            </c:minus>
          </c:errBars>
          <c:cat>
            <c:strRef>
              <c:f>stat_etablissement_graph_BP!$B$72:$B$81</c:f>
              <c:strCache>
                <c:ptCount val="10"/>
                <c:pt idx="0">
                  <c:v>LPO RONSARD</c:v>
                </c:pt>
                <c:pt idx="1">
                  <c:v>LP ST AIGNAN</c:v>
                </c:pt>
                <c:pt idx="2">
                  <c:v>LP SONIA DELAUNAY</c:v>
                </c:pt>
                <c:pt idx="3">
                  <c:v>LPOP LA PROVIDENCE</c:v>
                </c:pt>
                <c:pt idx="4">
                  <c:v>LP DENIS PAPIN</c:v>
                </c:pt>
                <c:pt idx="5">
                  <c:v>LYCEE HOTELIER</c:v>
                </c:pt>
                <c:pt idx="6">
                  <c:v>LP AMPERE</c:v>
                </c:pt>
                <c:pt idx="7">
                  <c:v>LPP ST JOSEPH 41</c:v>
                </c:pt>
                <c:pt idx="8">
                  <c:v>CFA-CM 41</c:v>
                </c:pt>
                <c:pt idx="9">
                  <c:v>LPO AUGUSTIN THIERRY</c:v>
                </c:pt>
              </c:strCache>
            </c:strRef>
          </c:cat>
          <c:val>
            <c:numRef>
              <c:f>stat_etablissement_graph_BP!$C$72:$C$81</c:f>
              <c:numCache>
                <c:formatCode>0.00</c:formatCode>
                <c:ptCount val="10"/>
                <c:pt idx="0">
                  <c:v>11.49741379310345</c:v>
                </c:pt>
                <c:pt idx="1">
                  <c:v>12.30631578947368</c:v>
                </c:pt>
                <c:pt idx="2">
                  <c:v>13.14491869918699</c:v>
                </c:pt>
                <c:pt idx="3">
                  <c:v>12.16220735785955</c:v>
                </c:pt>
                <c:pt idx="4">
                  <c:v>13.21296296296296</c:v>
                </c:pt>
                <c:pt idx="5">
                  <c:v>12.97631578947368</c:v>
                </c:pt>
                <c:pt idx="6">
                  <c:v>14.05345911949686</c:v>
                </c:pt>
                <c:pt idx="7">
                  <c:v>11.86666666666667</c:v>
                </c:pt>
                <c:pt idx="8">
                  <c:v>12.140625</c:v>
                </c:pt>
                <c:pt idx="9">
                  <c:v>12.9719298245614</c:v>
                </c:pt>
              </c:numCache>
            </c:numRef>
          </c:val>
        </c:ser>
        <c:dLbls>
          <c:showLegendKey val="0"/>
          <c:showVal val="1"/>
          <c:showCatName val="0"/>
          <c:showSerName val="0"/>
          <c:showPercent val="0"/>
          <c:showBubbleSize val="0"/>
        </c:dLbls>
        <c:gapWidth val="150"/>
        <c:axId val="2088954008"/>
        <c:axId val="-2030024648"/>
      </c:barChart>
      <c:lineChart>
        <c:grouping val="standard"/>
        <c:varyColors val="0"/>
        <c:ser>
          <c:idx val="0"/>
          <c:order val="1"/>
          <c:tx>
            <c:strRef>
              <c:f>stat_etablissement_graph_BP!$D$71</c:f>
              <c:strCache>
                <c:ptCount val="1"/>
                <c:pt idx="0">
                  <c:v>Moy acad Bac Pro 2014: 12,88</c:v>
                </c:pt>
              </c:strCache>
            </c:strRef>
          </c:tx>
          <c:spPr>
            <a:ln w="25400"/>
          </c:spPr>
          <c:marker>
            <c:symbol val="none"/>
          </c:marker>
          <c:dLbls>
            <c:delete val="1"/>
          </c:dLbls>
          <c:cat>
            <c:strRef>
              <c:f>stat_etablissement_graph_BP!$B$72:$B$81</c:f>
              <c:strCache>
                <c:ptCount val="10"/>
                <c:pt idx="0">
                  <c:v>LPO RONSARD</c:v>
                </c:pt>
                <c:pt idx="1">
                  <c:v>LP ST AIGNAN</c:v>
                </c:pt>
                <c:pt idx="2">
                  <c:v>LP SONIA DELAUNAY</c:v>
                </c:pt>
                <c:pt idx="3">
                  <c:v>LPOP LA PROVIDENCE</c:v>
                </c:pt>
                <c:pt idx="4">
                  <c:v>LP DENIS PAPIN</c:v>
                </c:pt>
                <c:pt idx="5">
                  <c:v>LYCEE HOTELIER</c:v>
                </c:pt>
                <c:pt idx="6">
                  <c:v>LP AMPERE</c:v>
                </c:pt>
                <c:pt idx="7">
                  <c:v>LPP ST JOSEPH 41</c:v>
                </c:pt>
                <c:pt idx="8">
                  <c:v>CFA-CM 41</c:v>
                </c:pt>
                <c:pt idx="9">
                  <c:v>LPO AUGUSTIN THIERRY</c:v>
                </c:pt>
              </c:strCache>
            </c:strRef>
          </c:cat>
          <c:val>
            <c:numRef>
              <c:f>stat_etablissement_graph_BP!$D$72:$D$81</c:f>
              <c:numCache>
                <c:formatCode>0.00</c:formatCode>
                <c:ptCount val="10"/>
                <c:pt idx="0">
                  <c:v>12.87786745964322</c:v>
                </c:pt>
                <c:pt idx="1">
                  <c:v>12.87786745964322</c:v>
                </c:pt>
                <c:pt idx="2">
                  <c:v>12.87786745964322</c:v>
                </c:pt>
                <c:pt idx="3">
                  <c:v>12.87786745964322</c:v>
                </c:pt>
                <c:pt idx="4">
                  <c:v>12.87786745964322</c:v>
                </c:pt>
                <c:pt idx="5">
                  <c:v>12.87786745964322</c:v>
                </c:pt>
                <c:pt idx="6">
                  <c:v>12.87786745964322</c:v>
                </c:pt>
                <c:pt idx="7">
                  <c:v>12.87786745964322</c:v>
                </c:pt>
                <c:pt idx="8">
                  <c:v>12.87786745964322</c:v>
                </c:pt>
                <c:pt idx="9">
                  <c:v>12.87786745964322</c:v>
                </c:pt>
              </c:numCache>
            </c:numRef>
          </c:val>
          <c:smooth val="0"/>
        </c:ser>
        <c:dLbls>
          <c:showLegendKey val="0"/>
          <c:showVal val="1"/>
          <c:showCatName val="0"/>
          <c:showSerName val="0"/>
          <c:showPercent val="0"/>
          <c:showBubbleSize val="0"/>
        </c:dLbls>
        <c:marker val="1"/>
        <c:smooth val="0"/>
        <c:axId val="2088954008"/>
        <c:axId val="-2030024648"/>
      </c:lineChart>
      <c:lineChart>
        <c:grouping val="standard"/>
        <c:varyColors val="0"/>
        <c:ser>
          <c:idx val="2"/>
          <c:order val="2"/>
          <c:tx>
            <c:strRef>
              <c:f>stat_etablissement_graph_BP!$E$71</c:f>
              <c:strCache>
                <c:ptCount val="1"/>
                <c:pt idx="0">
                  <c:v>Moy départ 41  Bac Pro 2014: 12,82</c:v>
                </c:pt>
              </c:strCache>
            </c:strRef>
          </c:tx>
          <c:spPr>
            <a:ln w="25400"/>
          </c:spPr>
          <c:marker>
            <c:symbol val="none"/>
          </c:marker>
          <c:dLbls>
            <c:delete val="1"/>
          </c:dLbls>
          <c:cat>
            <c:strRef>
              <c:f>stat_etablissement_graph_BP!$B$72:$B$81</c:f>
              <c:strCache>
                <c:ptCount val="10"/>
                <c:pt idx="0">
                  <c:v>LPO RONSARD</c:v>
                </c:pt>
                <c:pt idx="1">
                  <c:v>LP ST AIGNAN</c:v>
                </c:pt>
                <c:pt idx="2">
                  <c:v>LP SONIA DELAUNAY</c:v>
                </c:pt>
                <c:pt idx="3">
                  <c:v>LPOP LA PROVIDENCE</c:v>
                </c:pt>
                <c:pt idx="4">
                  <c:v>LP DENIS PAPIN</c:v>
                </c:pt>
                <c:pt idx="5">
                  <c:v>LYCEE HOTELIER</c:v>
                </c:pt>
                <c:pt idx="6">
                  <c:v>LP AMPERE</c:v>
                </c:pt>
                <c:pt idx="7">
                  <c:v>LPP ST JOSEPH 41</c:v>
                </c:pt>
                <c:pt idx="8">
                  <c:v>CFA-CM 41</c:v>
                </c:pt>
                <c:pt idx="9">
                  <c:v>LPO AUGUSTIN THIERRY</c:v>
                </c:pt>
              </c:strCache>
            </c:strRef>
          </c:cat>
          <c:val>
            <c:numRef>
              <c:f>stat_etablissement_graph_BP!$E$72:$E$81</c:f>
              <c:numCache>
                <c:formatCode>0.00</c:formatCode>
                <c:ptCount val="10"/>
                <c:pt idx="0">
                  <c:v>12.81577162238552</c:v>
                </c:pt>
                <c:pt idx="1">
                  <c:v>12.81577162238552</c:v>
                </c:pt>
                <c:pt idx="2">
                  <c:v>12.81577162238552</c:v>
                </c:pt>
                <c:pt idx="3">
                  <c:v>12.81577162238552</c:v>
                </c:pt>
                <c:pt idx="4">
                  <c:v>12.81577162238552</c:v>
                </c:pt>
                <c:pt idx="5">
                  <c:v>12.81577162238552</c:v>
                </c:pt>
                <c:pt idx="6">
                  <c:v>12.81577162238552</c:v>
                </c:pt>
                <c:pt idx="7">
                  <c:v>12.81577162238552</c:v>
                </c:pt>
                <c:pt idx="8">
                  <c:v>12.81577162238552</c:v>
                </c:pt>
                <c:pt idx="9">
                  <c:v>12.81577162238552</c:v>
                </c:pt>
              </c:numCache>
            </c:numRef>
          </c:val>
          <c:smooth val="0"/>
        </c:ser>
        <c:dLbls>
          <c:showLegendKey val="0"/>
          <c:showVal val="1"/>
          <c:showCatName val="0"/>
          <c:showSerName val="0"/>
          <c:showPercent val="0"/>
          <c:showBubbleSize val="0"/>
        </c:dLbls>
        <c:marker val="1"/>
        <c:smooth val="0"/>
        <c:axId val="-2030020424"/>
        <c:axId val="-2029893352"/>
      </c:lineChart>
      <c:catAx>
        <c:axId val="2088954008"/>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030024648"/>
        <c:crosses val="autoZero"/>
        <c:auto val="0"/>
        <c:lblAlgn val="ctr"/>
        <c:lblOffset val="100"/>
        <c:tickLblSkip val="1"/>
        <c:tickMarkSkip val="1"/>
        <c:noMultiLvlLbl val="0"/>
      </c:catAx>
      <c:valAx>
        <c:axId val="-2030024648"/>
        <c:scaling>
          <c:orientation val="minMax"/>
          <c:max val="19.0"/>
          <c:min val="4.0"/>
        </c:scaling>
        <c:delete val="0"/>
        <c:axPos val="l"/>
        <c:numFmt formatCode="0.00" sourceLinked="1"/>
        <c:majorTickMark val="out"/>
        <c:minorTickMark val="none"/>
        <c:tickLblPos val="nextTo"/>
        <c:txPr>
          <a:bodyPr rot="0" vert="horz"/>
          <a:lstStyle/>
          <a:p>
            <a:pPr>
              <a:defRPr/>
            </a:pPr>
            <a:endParaRPr lang="fr-FR"/>
          </a:p>
        </c:txPr>
        <c:crossAx val="2088954008"/>
        <c:crosses val="autoZero"/>
        <c:crossBetween val="between"/>
        <c:majorUnit val="1.0"/>
        <c:minorUnit val="0.2"/>
      </c:valAx>
      <c:catAx>
        <c:axId val="-2030020424"/>
        <c:scaling>
          <c:orientation val="minMax"/>
        </c:scaling>
        <c:delete val="1"/>
        <c:axPos val="b"/>
        <c:numFmt formatCode="General" sourceLinked="1"/>
        <c:majorTickMark val="out"/>
        <c:minorTickMark val="none"/>
        <c:tickLblPos val="none"/>
        <c:crossAx val="-2029893352"/>
        <c:crosses val="autoZero"/>
        <c:auto val="0"/>
        <c:lblAlgn val="ctr"/>
        <c:lblOffset val="100"/>
        <c:noMultiLvlLbl val="0"/>
      </c:catAx>
      <c:valAx>
        <c:axId val="-2029893352"/>
        <c:scaling>
          <c:orientation val="minMax"/>
        </c:scaling>
        <c:delete val="1"/>
        <c:axPos val="l"/>
        <c:numFmt formatCode="0.00" sourceLinked="1"/>
        <c:majorTickMark val="out"/>
        <c:minorTickMark val="none"/>
        <c:tickLblPos val="none"/>
        <c:crossAx val="-2030020424"/>
        <c:crosses val="autoZero"/>
        <c:crossBetween val="between"/>
      </c:valAx>
      <c:spPr>
        <a:noFill/>
      </c:spPr>
    </c:plotArea>
    <c:legend>
      <c:legendPos val="t"/>
      <c:layout>
        <c:manualLayout>
          <c:xMode val="edge"/>
          <c:yMode val="edge"/>
          <c:x val="0.0681949912510936"/>
          <c:y val="0.120697646607124"/>
          <c:w val="0.904161636045494"/>
          <c:h val="0.0788455731929524"/>
        </c:manualLayout>
      </c:layout>
      <c:overlay val="0"/>
      <c:txPr>
        <a:bodyPr/>
        <a:lstStyle/>
        <a:p>
          <a:pPr>
            <a:defRPr sz="1400" b="1"/>
          </a:pPr>
          <a:endParaRPr lang="fr-FR"/>
        </a:p>
      </c:txPr>
    </c:legend>
    <c:plotVisOnly val="1"/>
    <c:dispBlanksAs val="gap"/>
    <c:showDLblsOverMax val="0"/>
  </c:chart>
  <c:spPr>
    <a:noFill/>
  </c:sp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7"/>
    </mc:Choice>
    <mc:Fallback>
      <c:style val="47"/>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stat_etablissement_graph_BP!$C$18</c:f>
              <c:strCache>
                <c:ptCount val="1"/>
                <c:pt idx="0">
                  <c:v>Moy Etab</c:v>
                </c:pt>
              </c:strCache>
            </c:strRef>
          </c:tx>
          <c:spPr>
            <a:solidFill>
              <a:srgbClr val="C72E30"/>
            </a:solidFill>
          </c:spPr>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stat_etablissement_graph_BP!$F$19:$F$35</c:f>
                <c:numCache>
                  <c:formatCode>General</c:formatCode>
                  <c:ptCount val="17"/>
                  <c:pt idx="0">
                    <c:v>4.293301516418786</c:v>
                  </c:pt>
                  <c:pt idx="1">
                    <c:v>3.838453669755379</c:v>
                  </c:pt>
                  <c:pt idx="2">
                    <c:v>3.009961818896762</c:v>
                  </c:pt>
                  <c:pt idx="3">
                    <c:v>3.90921257315727</c:v>
                  </c:pt>
                  <c:pt idx="4">
                    <c:v>2.477287276198482</c:v>
                  </c:pt>
                  <c:pt idx="5">
                    <c:v>3.476061929245176</c:v>
                  </c:pt>
                  <c:pt idx="6">
                    <c:v>3.491483691886893</c:v>
                  </c:pt>
                  <c:pt idx="7">
                    <c:v>3.414501149198264</c:v>
                  </c:pt>
                  <c:pt idx="8">
                    <c:v>3.056878815602357</c:v>
                  </c:pt>
                  <c:pt idx="9">
                    <c:v>2.307535963364866</c:v>
                  </c:pt>
                  <c:pt idx="10">
                    <c:v>3.12321973800804</c:v>
                  </c:pt>
                  <c:pt idx="11">
                    <c:v>3.693542013320908</c:v>
                  </c:pt>
                  <c:pt idx="12">
                    <c:v>3.357914535136371</c:v>
                  </c:pt>
                  <c:pt idx="13">
                    <c:v>3.01982076163623</c:v>
                  </c:pt>
                  <c:pt idx="14">
                    <c:v>2.41574695142793</c:v>
                  </c:pt>
                  <c:pt idx="15">
                    <c:v>3.231228599820786</c:v>
                  </c:pt>
                </c:numCache>
              </c:numRef>
            </c:plus>
            <c:minus>
              <c:numRef>
                <c:f>stat_etablissement_graph_BP!$F$19:$F$35</c:f>
                <c:numCache>
                  <c:formatCode>General</c:formatCode>
                  <c:ptCount val="17"/>
                  <c:pt idx="0">
                    <c:v>4.293301516418786</c:v>
                  </c:pt>
                  <c:pt idx="1">
                    <c:v>3.838453669755379</c:v>
                  </c:pt>
                  <c:pt idx="2">
                    <c:v>3.009961818896762</c:v>
                  </c:pt>
                  <c:pt idx="3">
                    <c:v>3.90921257315727</c:v>
                  </c:pt>
                  <c:pt idx="4">
                    <c:v>2.477287276198482</c:v>
                  </c:pt>
                  <c:pt idx="5">
                    <c:v>3.476061929245176</c:v>
                  </c:pt>
                  <c:pt idx="6">
                    <c:v>3.491483691886893</c:v>
                  </c:pt>
                  <c:pt idx="7">
                    <c:v>3.414501149198264</c:v>
                  </c:pt>
                  <c:pt idx="8">
                    <c:v>3.056878815602357</c:v>
                  </c:pt>
                  <c:pt idx="9">
                    <c:v>2.307535963364866</c:v>
                  </c:pt>
                  <c:pt idx="10">
                    <c:v>3.12321973800804</c:v>
                  </c:pt>
                  <c:pt idx="11">
                    <c:v>3.693542013320908</c:v>
                  </c:pt>
                  <c:pt idx="12">
                    <c:v>3.357914535136371</c:v>
                  </c:pt>
                  <c:pt idx="13">
                    <c:v>3.01982076163623</c:v>
                  </c:pt>
                  <c:pt idx="14">
                    <c:v>2.41574695142793</c:v>
                  </c:pt>
                  <c:pt idx="15">
                    <c:v>3.231228599820786</c:v>
                  </c:pt>
                </c:numCache>
              </c:numRef>
            </c:minus>
          </c:errBars>
          <c:cat>
            <c:strRef>
              <c:f>stat_etablissement_graph_BP!$B$19:$B$35</c:f>
              <c:strCache>
                <c:ptCount val="17"/>
                <c:pt idx="0">
                  <c:v>LP M. VIOLETTE</c:v>
                </c:pt>
                <c:pt idx="1">
                  <c:v>LPP DE COUASNON</c:v>
                </c:pt>
                <c:pt idx="2">
                  <c:v>LP G. COURTOIS</c:v>
                </c:pt>
                <c:pt idx="3">
                  <c:v>LPO SILVIA MONFORT</c:v>
                </c:pt>
                <c:pt idx="4">
                  <c:v>LP ELSA TRIOLET</c:v>
                </c:pt>
                <c:pt idx="5">
                  <c:v>AFTEC 28</c:v>
                </c:pt>
                <c:pt idx="6">
                  <c:v>LPO EDOUARD BRANLY</c:v>
                </c:pt>
                <c:pt idx="7">
                  <c:v>LPP F. D'AUBIGNE</c:v>
                </c:pt>
                <c:pt idx="8">
                  <c:v>LPO REMI BELLEAU</c:v>
                </c:pt>
                <c:pt idx="9">
                  <c:v>LEGTA LA SAUSSAYE</c:v>
                </c:pt>
                <c:pt idx="10">
                  <c:v>LP PH DE L'ORME</c:v>
                </c:pt>
                <c:pt idx="11">
                  <c:v>CFAI CENTRE CHATEAUD</c:v>
                </c:pt>
                <c:pt idx="12">
                  <c:v>LP J. FELIX PAULSEN</c:v>
                </c:pt>
                <c:pt idx="13">
                  <c:v>LPO JEHAN DE BEAUCE</c:v>
                </c:pt>
                <c:pt idx="14">
                  <c:v>LPP NOTRE DAME</c:v>
                </c:pt>
                <c:pt idx="15">
                  <c:v>LP SULLY</c:v>
                </c:pt>
                <c:pt idx="16">
                  <c:v>CFA INTERPROF. CM</c:v>
                </c:pt>
              </c:strCache>
            </c:strRef>
          </c:cat>
          <c:val>
            <c:numRef>
              <c:f>stat_etablissement_graph_BP!$C$19:$C$35</c:f>
              <c:numCache>
                <c:formatCode>0.00</c:formatCode>
                <c:ptCount val="17"/>
                <c:pt idx="0">
                  <c:v>10.27162162162162</c:v>
                </c:pt>
                <c:pt idx="1">
                  <c:v>11.30342679127726</c:v>
                </c:pt>
                <c:pt idx="2">
                  <c:v>12.19871794871795</c:v>
                </c:pt>
                <c:pt idx="3">
                  <c:v>12.49418604651163</c:v>
                </c:pt>
                <c:pt idx="4">
                  <c:v>12.63440860215054</c:v>
                </c:pt>
                <c:pt idx="5">
                  <c:v>12.96666666666666</c:v>
                </c:pt>
                <c:pt idx="6">
                  <c:v>13.12679738562091</c:v>
                </c:pt>
                <c:pt idx="7">
                  <c:v>13.23684210526316</c:v>
                </c:pt>
                <c:pt idx="8">
                  <c:v>13.28740740740741</c:v>
                </c:pt>
                <c:pt idx="9">
                  <c:v>13.31666666666667</c:v>
                </c:pt>
                <c:pt idx="10">
                  <c:v>13.39765258215962</c:v>
                </c:pt>
                <c:pt idx="11">
                  <c:v>13.40625</c:v>
                </c:pt>
                <c:pt idx="12">
                  <c:v>13.47765363128492</c:v>
                </c:pt>
                <c:pt idx="13">
                  <c:v>13.61849148418492</c:v>
                </c:pt>
                <c:pt idx="14">
                  <c:v>13.85</c:v>
                </c:pt>
                <c:pt idx="15">
                  <c:v>14.1923076923077</c:v>
                </c:pt>
              </c:numCache>
            </c:numRef>
          </c:val>
        </c:ser>
        <c:dLbls>
          <c:showLegendKey val="0"/>
          <c:showVal val="1"/>
          <c:showCatName val="0"/>
          <c:showSerName val="0"/>
          <c:showPercent val="0"/>
          <c:showBubbleSize val="0"/>
        </c:dLbls>
        <c:gapWidth val="150"/>
        <c:axId val="-2136735880"/>
        <c:axId val="-2136740920"/>
      </c:barChart>
      <c:lineChart>
        <c:grouping val="standard"/>
        <c:varyColors val="0"/>
        <c:ser>
          <c:idx val="0"/>
          <c:order val="1"/>
          <c:tx>
            <c:strRef>
              <c:f>stat_etablissement_graph_BP!$D$18</c:f>
              <c:strCache>
                <c:ptCount val="1"/>
                <c:pt idx="0">
                  <c:v>Moy acad Bac Pro 2014: 12,88</c:v>
                </c:pt>
              </c:strCache>
            </c:strRef>
          </c:tx>
          <c:spPr>
            <a:ln w="19050"/>
          </c:spPr>
          <c:marker>
            <c:symbol val="none"/>
          </c:marker>
          <c:dLbls>
            <c:delete val="1"/>
          </c:dLbls>
          <c:cat>
            <c:strRef>
              <c:f>stat_etablissement_graph_BP!$B$19:$B$35</c:f>
              <c:strCache>
                <c:ptCount val="17"/>
                <c:pt idx="0">
                  <c:v>LP M. VIOLETTE</c:v>
                </c:pt>
                <c:pt idx="1">
                  <c:v>LPP DE COUASNON</c:v>
                </c:pt>
                <c:pt idx="2">
                  <c:v>LP G. COURTOIS</c:v>
                </c:pt>
                <c:pt idx="3">
                  <c:v>LPO SILVIA MONFORT</c:v>
                </c:pt>
                <c:pt idx="4">
                  <c:v>LP ELSA TRIOLET</c:v>
                </c:pt>
                <c:pt idx="5">
                  <c:v>AFTEC 28</c:v>
                </c:pt>
                <c:pt idx="6">
                  <c:v>LPO EDOUARD BRANLY</c:v>
                </c:pt>
                <c:pt idx="7">
                  <c:v>LPP F. D'AUBIGNE</c:v>
                </c:pt>
                <c:pt idx="8">
                  <c:v>LPO REMI BELLEAU</c:v>
                </c:pt>
                <c:pt idx="9">
                  <c:v>LEGTA LA SAUSSAYE</c:v>
                </c:pt>
                <c:pt idx="10">
                  <c:v>LP PH DE L'ORME</c:v>
                </c:pt>
                <c:pt idx="11">
                  <c:v>CFAI CENTRE CHATEAUD</c:v>
                </c:pt>
                <c:pt idx="12">
                  <c:v>LP J. FELIX PAULSEN</c:v>
                </c:pt>
                <c:pt idx="13">
                  <c:v>LPO JEHAN DE BEAUCE</c:v>
                </c:pt>
                <c:pt idx="14">
                  <c:v>LPP NOTRE DAME</c:v>
                </c:pt>
                <c:pt idx="15">
                  <c:v>LP SULLY</c:v>
                </c:pt>
                <c:pt idx="16">
                  <c:v>CFA INTERPROF. CM</c:v>
                </c:pt>
              </c:strCache>
            </c:strRef>
          </c:cat>
          <c:val>
            <c:numRef>
              <c:f>stat_etablissement_graph_BP!$D$19:$D$35</c:f>
              <c:numCache>
                <c:formatCode>0.00</c:formatCode>
                <c:ptCount val="17"/>
                <c:pt idx="0">
                  <c:v>12.87786745964322</c:v>
                </c:pt>
                <c:pt idx="1">
                  <c:v>12.87786745964322</c:v>
                </c:pt>
                <c:pt idx="2">
                  <c:v>12.87786745964322</c:v>
                </c:pt>
                <c:pt idx="3">
                  <c:v>12.87786745964322</c:v>
                </c:pt>
                <c:pt idx="4">
                  <c:v>12.87786745964322</c:v>
                </c:pt>
                <c:pt idx="5">
                  <c:v>12.87786745964322</c:v>
                </c:pt>
                <c:pt idx="6">
                  <c:v>12.87786745964322</c:v>
                </c:pt>
                <c:pt idx="7">
                  <c:v>12.87786745964322</c:v>
                </c:pt>
                <c:pt idx="8">
                  <c:v>12.87786745964322</c:v>
                </c:pt>
                <c:pt idx="9">
                  <c:v>12.87786745964322</c:v>
                </c:pt>
                <c:pt idx="10">
                  <c:v>12.87786745964322</c:v>
                </c:pt>
                <c:pt idx="11">
                  <c:v>12.87786745964322</c:v>
                </c:pt>
                <c:pt idx="12">
                  <c:v>12.87786745964322</c:v>
                </c:pt>
                <c:pt idx="13">
                  <c:v>12.87786745964322</c:v>
                </c:pt>
                <c:pt idx="14">
                  <c:v>12.87786745964322</c:v>
                </c:pt>
                <c:pt idx="15">
                  <c:v>12.87786745964322</c:v>
                </c:pt>
                <c:pt idx="16">
                  <c:v>12.87786745964322</c:v>
                </c:pt>
              </c:numCache>
            </c:numRef>
          </c:val>
          <c:smooth val="0"/>
        </c:ser>
        <c:dLbls>
          <c:showLegendKey val="0"/>
          <c:showVal val="1"/>
          <c:showCatName val="0"/>
          <c:showSerName val="0"/>
          <c:showPercent val="0"/>
          <c:showBubbleSize val="0"/>
        </c:dLbls>
        <c:marker val="1"/>
        <c:smooth val="0"/>
        <c:axId val="-2136735880"/>
        <c:axId val="-2136740920"/>
      </c:lineChart>
      <c:lineChart>
        <c:grouping val="standard"/>
        <c:varyColors val="0"/>
        <c:ser>
          <c:idx val="2"/>
          <c:order val="2"/>
          <c:tx>
            <c:strRef>
              <c:f>stat_etablissement_graph_BP!$E$18</c:f>
              <c:strCache>
                <c:ptCount val="1"/>
                <c:pt idx="0">
                  <c:v>Moy départ 28  Bac Pro 2014: 12,66</c:v>
                </c:pt>
              </c:strCache>
            </c:strRef>
          </c:tx>
          <c:spPr>
            <a:ln w="19050"/>
          </c:spPr>
          <c:marker>
            <c:symbol val="none"/>
          </c:marker>
          <c:dLbls>
            <c:delete val="1"/>
          </c:dLbls>
          <c:cat>
            <c:strRef>
              <c:f>stat_etablissement_graph_BP!$B$19:$B$35</c:f>
              <c:strCache>
                <c:ptCount val="17"/>
                <c:pt idx="0">
                  <c:v>LP M. VIOLETTE</c:v>
                </c:pt>
                <c:pt idx="1">
                  <c:v>LPP DE COUASNON</c:v>
                </c:pt>
                <c:pt idx="2">
                  <c:v>LP G. COURTOIS</c:v>
                </c:pt>
                <c:pt idx="3">
                  <c:v>LPO SILVIA MONFORT</c:v>
                </c:pt>
                <c:pt idx="4">
                  <c:v>LP ELSA TRIOLET</c:v>
                </c:pt>
                <c:pt idx="5">
                  <c:v>AFTEC 28</c:v>
                </c:pt>
                <c:pt idx="6">
                  <c:v>LPO EDOUARD BRANLY</c:v>
                </c:pt>
                <c:pt idx="7">
                  <c:v>LPP F. D'AUBIGNE</c:v>
                </c:pt>
                <c:pt idx="8">
                  <c:v>LPO REMI BELLEAU</c:v>
                </c:pt>
                <c:pt idx="9">
                  <c:v>LEGTA LA SAUSSAYE</c:v>
                </c:pt>
                <c:pt idx="10">
                  <c:v>LP PH DE L'ORME</c:v>
                </c:pt>
                <c:pt idx="11">
                  <c:v>CFAI CENTRE CHATEAUD</c:v>
                </c:pt>
                <c:pt idx="12">
                  <c:v>LP J. FELIX PAULSEN</c:v>
                </c:pt>
                <c:pt idx="13">
                  <c:v>LPO JEHAN DE BEAUCE</c:v>
                </c:pt>
                <c:pt idx="14">
                  <c:v>LPP NOTRE DAME</c:v>
                </c:pt>
                <c:pt idx="15">
                  <c:v>LP SULLY</c:v>
                </c:pt>
                <c:pt idx="16">
                  <c:v>CFA INTERPROF. CM</c:v>
                </c:pt>
              </c:strCache>
            </c:strRef>
          </c:cat>
          <c:val>
            <c:numRef>
              <c:f>stat_etablissement_graph_BP!$E$19:$E$35</c:f>
              <c:numCache>
                <c:formatCode>0.00</c:formatCode>
                <c:ptCount val="17"/>
                <c:pt idx="0">
                  <c:v>12.65866974240675</c:v>
                </c:pt>
                <c:pt idx="1">
                  <c:v>12.65866974240675</c:v>
                </c:pt>
                <c:pt idx="2">
                  <c:v>12.65866974240675</c:v>
                </c:pt>
                <c:pt idx="3">
                  <c:v>12.65866974240675</c:v>
                </c:pt>
                <c:pt idx="4">
                  <c:v>12.65866974240675</c:v>
                </c:pt>
                <c:pt idx="5">
                  <c:v>12.65866974240675</c:v>
                </c:pt>
                <c:pt idx="6">
                  <c:v>12.65866974240675</c:v>
                </c:pt>
                <c:pt idx="7">
                  <c:v>12.65866974240675</c:v>
                </c:pt>
                <c:pt idx="8">
                  <c:v>12.65866974240675</c:v>
                </c:pt>
                <c:pt idx="9">
                  <c:v>12.65866974240675</c:v>
                </c:pt>
                <c:pt idx="10">
                  <c:v>12.65866974240675</c:v>
                </c:pt>
                <c:pt idx="11">
                  <c:v>12.65866974240675</c:v>
                </c:pt>
                <c:pt idx="12">
                  <c:v>12.65866974240675</c:v>
                </c:pt>
                <c:pt idx="13">
                  <c:v>12.65866974240675</c:v>
                </c:pt>
                <c:pt idx="14">
                  <c:v>12.65866974240675</c:v>
                </c:pt>
                <c:pt idx="15">
                  <c:v>12.65866974240675</c:v>
                </c:pt>
                <c:pt idx="16">
                  <c:v>12.65866974240675</c:v>
                </c:pt>
              </c:numCache>
            </c:numRef>
          </c:val>
          <c:smooth val="0"/>
        </c:ser>
        <c:dLbls>
          <c:showLegendKey val="0"/>
          <c:showVal val="1"/>
          <c:showCatName val="0"/>
          <c:showSerName val="0"/>
          <c:showPercent val="0"/>
          <c:showBubbleSize val="0"/>
        </c:dLbls>
        <c:marker val="1"/>
        <c:smooth val="0"/>
        <c:axId val="-2136732824"/>
        <c:axId val="-2136745816"/>
      </c:lineChart>
      <c:catAx>
        <c:axId val="-2136735880"/>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136740920"/>
        <c:crosses val="autoZero"/>
        <c:auto val="0"/>
        <c:lblAlgn val="ctr"/>
        <c:lblOffset val="100"/>
        <c:tickLblSkip val="1"/>
        <c:tickMarkSkip val="1"/>
        <c:noMultiLvlLbl val="0"/>
      </c:catAx>
      <c:valAx>
        <c:axId val="-2136740920"/>
        <c:scaling>
          <c:orientation val="minMax"/>
          <c:max val="18.0"/>
          <c:min val="4.0"/>
        </c:scaling>
        <c:delete val="0"/>
        <c:axPos val="l"/>
        <c:numFmt formatCode="0.00" sourceLinked="1"/>
        <c:majorTickMark val="out"/>
        <c:minorTickMark val="none"/>
        <c:tickLblPos val="nextTo"/>
        <c:txPr>
          <a:bodyPr rot="0" vert="horz"/>
          <a:lstStyle/>
          <a:p>
            <a:pPr>
              <a:defRPr/>
            </a:pPr>
            <a:endParaRPr lang="fr-FR"/>
          </a:p>
        </c:txPr>
        <c:crossAx val="-2136735880"/>
        <c:crosses val="autoZero"/>
        <c:crossBetween val="between"/>
        <c:majorUnit val="1.0"/>
        <c:minorUnit val="0.2"/>
      </c:valAx>
      <c:catAx>
        <c:axId val="-2136732824"/>
        <c:scaling>
          <c:orientation val="minMax"/>
        </c:scaling>
        <c:delete val="1"/>
        <c:axPos val="b"/>
        <c:numFmt formatCode="General" sourceLinked="1"/>
        <c:majorTickMark val="out"/>
        <c:minorTickMark val="none"/>
        <c:tickLblPos val="none"/>
        <c:crossAx val="-2136745816"/>
        <c:crosses val="autoZero"/>
        <c:auto val="0"/>
        <c:lblAlgn val="ctr"/>
        <c:lblOffset val="100"/>
        <c:noMultiLvlLbl val="0"/>
      </c:catAx>
      <c:valAx>
        <c:axId val="-2136745816"/>
        <c:scaling>
          <c:orientation val="minMax"/>
        </c:scaling>
        <c:delete val="1"/>
        <c:axPos val="l"/>
        <c:numFmt formatCode="0.00" sourceLinked="1"/>
        <c:majorTickMark val="out"/>
        <c:minorTickMark val="none"/>
        <c:tickLblPos val="none"/>
        <c:crossAx val="-2136732824"/>
        <c:crosses val="autoZero"/>
        <c:crossBetween val="between"/>
      </c:valAx>
      <c:spPr>
        <a:noFill/>
      </c:spPr>
    </c:plotArea>
    <c:legend>
      <c:legendPos val="t"/>
      <c:layout>
        <c:manualLayout>
          <c:xMode val="edge"/>
          <c:yMode val="edge"/>
          <c:x val="0.0668061023622047"/>
          <c:y val="0.120697646607124"/>
          <c:w val="0.909175087489064"/>
          <c:h val="0.0678490637695122"/>
        </c:manualLayout>
      </c:layout>
      <c:overlay val="0"/>
      <c:txPr>
        <a:bodyPr/>
        <a:lstStyle/>
        <a:p>
          <a:pPr algn="ctr">
            <a:defRPr sz="1400" b="1"/>
          </a:pPr>
          <a:endParaRPr lang="fr-FR"/>
        </a:p>
      </c:txPr>
    </c:legend>
    <c:plotVisOnly val="1"/>
    <c:dispBlanksAs val="gap"/>
    <c:showDLblsOverMax val="0"/>
  </c:chart>
  <c:spPr>
    <a:noFill/>
  </c:sp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Feuil1!$B$1</c:f>
              <c:strCache>
                <c:ptCount val="1"/>
                <c:pt idx="0">
                  <c:v>2011</c:v>
                </c:pt>
              </c:strCache>
            </c:strRef>
          </c:tx>
          <c:invertIfNegative val="0"/>
          <c:dLbls>
            <c:numFmt formatCode="0.0%" sourceLinked="0"/>
            <c:txPr>
              <a:bodyPr rot="-5400000" vert="horz"/>
              <a:lstStyle/>
              <a:p>
                <a:pPr>
                  <a:defRPr sz="1600" b="1" i="0" baseline="0">
                    <a:solidFill>
                      <a:srgbClr val="FFFFFF"/>
                    </a:solidFill>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Feuil1!$B$2:$B$6</c:f>
              <c:numCache>
                <c:formatCode>0.00%</c:formatCode>
                <c:ptCount val="5"/>
                <c:pt idx="0">
                  <c:v>0.261</c:v>
                </c:pt>
                <c:pt idx="1">
                  <c:v>0.091</c:v>
                </c:pt>
                <c:pt idx="2">
                  <c:v>0.106</c:v>
                </c:pt>
                <c:pt idx="3">
                  <c:v>0.327</c:v>
                </c:pt>
                <c:pt idx="4">
                  <c:v>0.215</c:v>
                </c:pt>
              </c:numCache>
            </c:numRef>
          </c:val>
        </c:ser>
        <c:ser>
          <c:idx val="1"/>
          <c:order val="1"/>
          <c:tx>
            <c:strRef>
              <c:f>Feuil1!$C$1</c:f>
              <c:strCache>
                <c:ptCount val="1"/>
                <c:pt idx="0">
                  <c:v>2012</c:v>
                </c:pt>
              </c:strCache>
            </c:strRef>
          </c:tx>
          <c:invertIfNegative val="0"/>
          <c:dLbls>
            <c:numFmt formatCode="0.0%" sourceLinked="0"/>
            <c:txPr>
              <a:bodyPr rot="-5400000" vert="horz"/>
              <a:lstStyle/>
              <a:p>
                <a:pPr>
                  <a:defRPr sz="1600" b="1" i="0">
                    <a:solidFill>
                      <a:srgbClr val="FFFFFF"/>
                    </a:solidFill>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Feuil1!$C$2:$C$6</c:f>
              <c:numCache>
                <c:formatCode>0.00%</c:formatCode>
                <c:ptCount val="5"/>
                <c:pt idx="0">
                  <c:v>0.254</c:v>
                </c:pt>
                <c:pt idx="1">
                  <c:v>0.094</c:v>
                </c:pt>
                <c:pt idx="2">
                  <c:v>0.097</c:v>
                </c:pt>
                <c:pt idx="3">
                  <c:v>0.323</c:v>
                </c:pt>
                <c:pt idx="4">
                  <c:v>0.231</c:v>
                </c:pt>
              </c:numCache>
            </c:numRef>
          </c:val>
        </c:ser>
        <c:ser>
          <c:idx val="2"/>
          <c:order val="2"/>
          <c:tx>
            <c:strRef>
              <c:f>Feuil1!$D$1</c:f>
              <c:strCache>
                <c:ptCount val="1"/>
                <c:pt idx="0">
                  <c:v>2013</c:v>
                </c:pt>
              </c:strCache>
            </c:strRef>
          </c:tx>
          <c:invertIfNegative val="0"/>
          <c:dLbls>
            <c:numFmt formatCode="0.0%" sourceLinked="0"/>
            <c:txPr>
              <a:bodyPr rot="-5400000" vert="horz"/>
              <a:lstStyle/>
              <a:p>
                <a:pPr>
                  <a:defRPr sz="1600" b="1" i="0" baseline="0">
                    <a:solidFill>
                      <a:schemeClr val="bg1"/>
                    </a:solidFill>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Feuil1!$D$2:$D$6</c:f>
              <c:numCache>
                <c:formatCode>0.00%</c:formatCode>
                <c:ptCount val="5"/>
                <c:pt idx="0">
                  <c:v>0.2372</c:v>
                </c:pt>
                <c:pt idx="1">
                  <c:v>0.097</c:v>
                </c:pt>
                <c:pt idx="2">
                  <c:v>0.093</c:v>
                </c:pt>
                <c:pt idx="3">
                  <c:v>0.322</c:v>
                </c:pt>
                <c:pt idx="4">
                  <c:v>0.251</c:v>
                </c:pt>
              </c:numCache>
            </c:numRef>
          </c:val>
        </c:ser>
        <c:ser>
          <c:idx val="3"/>
          <c:order val="3"/>
          <c:tx>
            <c:strRef>
              <c:f>Feuil1!$E$1</c:f>
              <c:strCache>
                <c:ptCount val="1"/>
                <c:pt idx="0">
                  <c:v>2014</c:v>
                </c:pt>
              </c:strCache>
            </c:strRef>
          </c:tx>
          <c:invertIfNegative val="0"/>
          <c:dLbls>
            <c:numFmt formatCode="0.0%" sourceLinked="0"/>
            <c:txPr>
              <a:bodyPr rot="-5400000" vert="horz"/>
              <a:lstStyle/>
              <a:p>
                <a:pPr>
                  <a:defRPr sz="1600" b="1" i="0">
                    <a:solidFill>
                      <a:schemeClr val="bg1"/>
                    </a:solidFill>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Feuil1!$E$2:$E$6</c:f>
              <c:numCache>
                <c:formatCode>0.00%</c:formatCode>
                <c:ptCount val="5"/>
                <c:pt idx="0">
                  <c:v>0.2287</c:v>
                </c:pt>
                <c:pt idx="1">
                  <c:v>0.109</c:v>
                </c:pt>
                <c:pt idx="2">
                  <c:v>0.099</c:v>
                </c:pt>
                <c:pt idx="3">
                  <c:v>0.318</c:v>
                </c:pt>
                <c:pt idx="4">
                  <c:v>0.246</c:v>
                </c:pt>
              </c:numCache>
            </c:numRef>
          </c:val>
        </c:ser>
        <c:dLbls>
          <c:showLegendKey val="0"/>
          <c:showVal val="0"/>
          <c:showCatName val="0"/>
          <c:showSerName val="0"/>
          <c:showPercent val="0"/>
          <c:showBubbleSize val="0"/>
        </c:dLbls>
        <c:gapWidth val="150"/>
        <c:axId val="-2045797336"/>
        <c:axId val="-2024086600"/>
      </c:barChart>
      <c:catAx>
        <c:axId val="-2045797336"/>
        <c:scaling>
          <c:orientation val="minMax"/>
        </c:scaling>
        <c:delete val="0"/>
        <c:axPos val="b"/>
        <c:majorTickMark val="out"/>
        <c:minorTickMark val="none"/>
        <c:tickLblPos val="nextTo"/>
        <c:txPr>
          <a:bodyPr/>
          <a:lstStyle/>
          <a:p>
            <a:pPr>
              <a:defRPr>
                <a:solidFill>
                  <a:srgbClr val="FFFFFF"/>
                </a:solidFill>
              </a:defRPr>
            </a:pPr>
            <a:endParaRPr lang="fr-FR"/>
          </a:p>
        </c:txPr>
        <c:crossAx val="-2024086600"/>
        <c:crosses val="autoZero"/>
        <c:auto val="1"/>
        <c:lblAlgn val="ctr"/>
        <c:lblOffset val="100"/>
        <c:noMultiLvlLbl val="0"/>
      </c:catAx>
      <c:valAx>
        <c:axId val="-2024086600"/>
        <c:scaling>
          <c:orientation val="minMax"/>
        </c:scaling>
        <c:delete val="0"/>
        <c:axPos val="l"/>
        <c:majorGridlines/>
        <c:numFmt formatCode="0%" sourceLinked="0"/>
        <c:majorTickMark val="out"/>
        <c:minorTickMark val="none"/>
        <c:tickLblPos val="nextTo"/>
        <c:txPr>
          <a:bodyPr/>
          <a:lstStyle/>
          <a:p>
            <a:pPr>
              <a:defRPr>
                <a:solidFill>
                  <a:schemeClr val="bg1"/>
                </a:solidFill>
              </a:defRPr>
            </a:pPr>
            <a:endParaRPr lang="fr-FR"/>
          </a:p>
        </c:txPr>
        <c:crossAx val="-2045797336"/>
        <c:crosses val="autoZero"/>
        <c:crossBetween val="between"/>
      </c:valAx>
    </c:plotArea>
    <c:legend>
      <c:legendPos val="r"/>
      <c:layout/>
      <c:overlay val="0"/>
      <c:txPr>
        <a:bodyPr/>
        <a:lstStyle/>
        <a:p>
          <a:pPr>
            <a:defRPr>
              <a:solidFill>
                <a:schemeClr val="bg1"/>
              </a:solidFill>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Feuil1!$B$1</c:f>
              <c:strCache>
                <c:ptCount val="1"/>
                <c:pt idx="0">
                  <c:v>Moyennes OT</c:v>
                </c:pt>
              </c:strCache>
            </c:strRef>
          </c:tx>
          <c:invertIfNegative val="0"/>
          <c:dLbls>
            <c:dLbl>
              <c:idx val="0"/>
              <c:layout>
                <c:manualLayout>
                  <c:x val="-0.0149122799807573"/>
                  <c:y val="0.00331357902020979"/>
                </c:manualLayout>
              </c:layout>
              <c:showLegendKey val="0"/>
              <c:showVal val="1"/>
              <c:showCatName val="0"/>
              <c:showSerName val="0"/>
              <c:showPercent val="0"/>
              <c:showBubbleSize val="0"/>
            </c:dLbl>
            <c:dLbl>
              <c:idx val="1"/>
              <c:layout>
                <c:manualLayout>
                  <c:x val="-0.016403507978833"/>
                  <c:y val="0.00994151985746835"/>
                </c:manualLayout>
              </c:layout>
              <c:showLegendKey val="0"/>
              <c:showVal val="1"/>
              <c:showCatName val="0"/>
              <c:showSerName val="0"/>
              <c:showPercent val="0"/>
              <c:showBubbleSize val="0"/>
            </c:dLbl>
            <c:dLbl>
              <c:idx val="2"/>
              <c:layout>
                <c:manualLayout>
                  <c:x val="-0.0104387134060575"/>
                  <c:y val="0.0066276799049789"/>
                </c:manualLayout>
              </c:layout>
              <c:showLegendKey val="0"/>
              <c:showVal val="1"/>
              <c:showCatName val="0"/>
              <c:showSerName val="0"/>
              <c:showPercent val="0"/>
              <c:showBubbleSize val="0"/>
            </c:dLbl>
            <c:dLbl>
              <c:idx val="3"/>
              <c:spPr/>
              <c:txPr>
                <a:bodyPr/>
                <a:lstStyle/>
                <a:p>
                  <a:pPr>
                    <a:defRPr sz="1800" b="0">
                      <a:solidFill>
                        <a:schemeClr val="bg1"/>
                      </a:solidFill>
                    </a:defRPr>
                  </a:pPr>
                  <a:endParaRPr lang="fr-FR"/>
                </a:p>
              </c:txPr>
              <c:showLegendKey val="0"/>
              <c:showVal val="1"/>
              <c:showCatName val="0"/>
              <c:showSerName val="0"/>
              <c:showPercent val="0"/>
              <c:showBubbleSize val="0"/>
            </c:dLbl>
            <c:dLbl>
              <c:idx val="4"/>
              <c:spPr/>
              <c:txPr>
                <a:bodyPr/>
                <a:lstStyle/>
                <a:p>
                  <a:pPr>
                    <a:defRPr sz="2800" b="1">
                      <a:solidFill>
                        <a:srgbClr val="FFFF00"/>
                      </a:solidFill>
                    </a:defRPr>
                  </a:pPr>
                  <a:endParaRPr lang="fr-FR"/>
                </a:p>
              </c:txPr>
              <c:showLegendKey val="0"/>
              <c:showVal val="1"/>
              <c:showCatName val="0"/>
              <c:showSerName val="0"/>
              <c:showPercent val="0"/>
              <c:showBubbleSize val="0"/>
            </c:dLbl>
            <c:txPr>
              <a:bodyPr/>
              <a:lstStyle/>
              <a:p>
                <a:pPr>
                  <a:defRPr>
                    <a:solidFill>
                      <a:srgbClr val="FFFFFF"/>
                    </a:solidFill>
                  </a:defRPr>
                </a:pPr>
                <a:endParaRPr lang="fr-FR"/>
              </a:p>
            </c:txPr>
            <c:showLegendKey val="0"/>
            <c:showVal val="1"/>
            <c:showCatName val="0"/>
            <c:showSerName val="0"/>
            <c:showPercent val="0"/>
            <c:showBubbleSize val="0"/>
            <c:showLeaderLines val="0"/>
          </c:dLbls>
          <c:cat>
            <c:numRef>
              <c:f>Feuil1!$A$2:$A$6</c:f>
              <c:numCache>
                <c:formatCode>General</c:formatCode>
                <c:ptCount val="5"/>
                <c:pt idx="0">
                  <c:v>2010.0</c:v>
                </c:pt>
                <c:pt idx="1">
                  <c:v>2011.0</c:v>
                </c:pt>
                <c:pt idx="2">
                  <c:v>2012.0</c:v>
                </c:pt>
                <c:pt idx="3">
                  <c:v>2013.0</c:v>
                </c:pt>
                <c:pt idx="4">
                  <c:v>2014.0</c:v>
                </c:pt>
              </c:numCache>
            </c:numRef>
          </c:cat>
          <c:val>
            <c:numRef>
              <c:f>Feuil1!$B$2:$B$6</c:f>
              <c:numCache>
                <c:formatCode>General</c:formatCode>
                <c:ptCount val="5"/>
                <c:pt idx="0">
                  <c:v>12.7</c:v>
                </c:pt>
                <c:pt idx="1">
                  <c:v>12.3</c:v>
                </c:pt>
                <c:pt idx="2" formatCode="0.00">
                  <c:v>12.7</c:v>
                </c:pt>
                <c:pt idx="3" formatCode="0.00">
                  <c:v>12.72</c:v>
                </c:pt>
                <c:pt idx="4">
                  <c:v>12.84</c:v>
                </c:pt>
              </c:numCache>
            </c:numRef>
          </c:val>
        </c:ser>
        <c:ser>
          <c:idx val="1"/>
          <c:order val="1"/>
          <c:tx>
            <c:strRef>
              <c:f>Feuil1!$C$1</c:f>
              <c:strCache>
                <c:ptCount val="1"/>
                <c:pt idx="0">
                  <c:v>Moyennes France</c:v>
                </c:pt>
              </c:strCache>
            </c:strRef>
          </c:tx>
          <c:invertIfNegative val="0"/>
          <c:dLbls>
            <c:dLbl>
              <c:idx val="0"/>
              <c:layout>
                <c:manualLayout>
                  <c:x val="0.00447368399422719"/>
                  <c:y val="0.0066276799049789"/>
                </c:manualLayout>
              </c:layout>
              <c:showLegendKey val="0"/>
              <c:showVal val="1"/>
              <c:showCatName val="0"/>
              <c:showSerName val="0"/>
              <c:showPercent val="0"/>
              <c:showBubbleSize val="0"/>
            </c:dLbl>
            <c:dLbl>
              <c:idx val="1"/>
              <c:layout>
                <c:manualLayout>
                  <c:x val="0.0119298239846058"/>
                  <c:y val="0.0132553598099578"/>
                </c:manualLayout>
              </c:layout>
              <c:showLegendKey val="0"/>
              <c:showVal val="1"/>
              <c:showCatName val="0"/>
              <c:showSerName val="0"/>
              <c:showPercent val="0"/>
              <c:showBubbleSize val="0"/>
            </c:dLbl>
            <c:dLbl>
              <c:idx val="2"/>
              <c:layout>
                <c:manualLayout>
                  <c:x val="0.00894736798845432"/>
                  <c:y val="0.0066276799049789"/>
                </c:manualLayout>
              </c:layout>
              <c:showLegendKey val="0"/>
              <c:showVal val="1"/>
              <c:showCatName val="0"/>
              <c:showSerName val="0"/>
              <c:showPercent val="0"/>
              <c:showBubbleSize val="0"/>
            </c:dLbl>
            <c:dLbl>
              <c:idx val="3"/>
              <c:layout>
                <c:manualLayout>
                  <c:x val="0.00894736798845437"/>
                  <c:y val="0.0231968796674261"/>
                </c:manualLayout>
              </c:layout>
              <c:showLegendKey val="0"/>
              <c:showVal val="1"/>
              <c:showCatName val="0"/>
              <c:showSerName val="0"/>
              <c:showPercent val="0"/>
              <c:showBubbleSize val="0"/>
            </c:dLbl>
            <c:txPr>
              <a:bodyPr/>
              <a:lstStyle/>
              <a:p>
                <a:pPr>
                  <a:defRPr>
                    <a:solidFill>
                      <a:srgbClr val="FFFFFF"/>
                    </a:solidFill>
                  </a:defRPr>
                </a:pPr>
                <a:endParaRPr lang="fr-FR"/>
              </a:p>
            </c:txPr>
            <c:showLegendKey val="0"/>
            <c:showVal val="1"/>
            <c:showCatName val="0"/>
            <c:showSerName val="0"/>
            <c:showPercent val="0"/>
            <c:showBubbleSize val="0"/>
            <c:showLeaderLines val="0"/>
          </c:dLbls>
          <c:cat>
            <c:numRef>
              <c:f>Feuil1!$A$2:$A$6</c:f>
              <c:numCache>
                <c:formatCode>General</c:formatCode>
                <c:ptCount val="5"/>
                <c:pt idx="0">
                  <c:v>2010.0</c:v>
                </c:pt>
                <c:pt idx="1">
                  <c:v>2011.0</c:v>
                </c:pt>
                <c:pt idx="2">
                  <c:v>2012.0</c:v>
                </c:pt>
                <c:pt idx="3">
                  <c:v>2013.0</c:v>
                </c:pt>
                <c:pt idx="4">
                  <c:v>2014.0</c:v>
                </c:pt>
              </c:numCache>
            </c:numRef>
          </c:cat>
          <c:val>
            <c:numRef>
              <c:f>Feuil1!$C$2:$C$6</c:f>
              <c:numCache>
                <c:formatCode>General</c:formatCode>
                <c:ptCount val="5"/>
                <c:pt idx="0">
                  <c:v>12.9</c:v>
                </c:pt>
                <c:pt idx="1">
                  <c:v>12.38</c:v>
                </c:pt>
                <c:pt idx="2">
                  <c:v>12.5</c:v>
                </c:pt>
                <c:pt idx="3">
                  <c:v>12.51</c:v>
                </c:pt>
              </c:numCache>
            </c:numRef>
          </c:val>
        </c:ser>
        <c:dLbls>
          <c:showLegendKey val="0"/>
          <c:showVal val="0"/>
          <c:showCatName val="0"/>
          <c:showSerName val="0"/>
          <c:showPercent val="0"/>
          <c:showBubbleSize val="0"/>
        </c:dLbls>
        <c:gapWidth val="150"/>
        <c:axId val="-2023809576"/>
        <c:axId val="-2046192904"/>
      </c:barChart>
      <c:catAx>
        <c:axId val="-2023809576"/>
        <c:scaling>
          <c:orientation val="minMax"/>
        </c:scaling>
        <c:delete val="0"/>
        <c:axPos val="b"/>
        <c:numFmt formatCode="General" sourceLinked="1"/>
        <c:majorTickMark val="out"/>
        <c:minorTickMark val="none"/>
        <c:tickLblPos val="nextTo"/>
        <c:txPr>
          <a:bodyPr/>
          <a:lstStyle/>
          <a:p>
            <a:pPr>
              <a:defRPr>
                <a:solidFill>
                  <a:srgbClr val="FFFFFF"/>
                </a:solidFill>
              </a:defRPr>
            </a:pPr>
            <a:endParaRPr lang="fr-FR"/>
          </a:p>
        </c:txPr>
        <c:crossAx val="-2046192904"/>
        <c:crosses val="autoZero"/>
        <c:auto val="1"/>
        <c:lblAlgn val="ctr"/>
        <c:lblOffset val="100"/>
        <c:noMultiLvlLbl val="0"/>
      </c:catAx>
      <c:valAx>
        <c:axId val="-2046192904"/>
        <c:scaling>
          <c:orientation val="minMax"/>
          <c:max val="14.0"/>
          <c:min val="12.0"/>
        </c:scaling>
        <c:delete val="0"/>
        <c:axPos val="l"/>
        <c:majorGridlines/>
        <c:numFmt formatCode="General" sourceLinked="1"/>
        <c:majorTickMark val="out"/>
        <c:minorTickMark val="none"/>
        <c:tickLblPos val="nextTo"/>
        <c:txPr>
          <a:bodyPr/>
          <a:lstStyle/>
          <a:p>
            <a:pPr>
              <a:defRPr>
                <a:solidFill>
                  <a:srgbClr val="FFFFFF"/>
                </a:solidFill>
              </a:defRPr>
            </a:pPr>
            <a:endParaRPr lang="fr-FR"/>
          </a:p>
        </c:txPr>
        <c:crossAx val="-2023809576"/>
        <c:crosses val="autoZero"/>
        <c:crossBetween val="between"/>
        <c:majorUnit val="0.5"/>
        <c:minorUnit val="0.4"/>
      </c:valAx>
    </c:plotArea>
    <c:legend>
      <c:legendPos val="r"/>
      <c:layout/>
      <c:overlay val="0"/>
      <c:txPr>
        <a:bodyPr/>
        <a:lstStyle/>
        <a:p>
          <a:pPr>
            <a:defRPr>
              <a:solidFill>
                <a:srgbClr val="FFFFFF"/>
              </a:solidFill>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fr-FR" sz="1400"/>
              <a:t>CAP BEP </a:t>
            </a:r>
            <a:r>
              <a:rPr lang="fr-FR" sz="1400" baseline="0"/>
              <a:t>Evolution des effectifs et moyennes</a:t>
            </a:r>
            <a:endParaRPr lang="fr-FR" sz="1400"/>
          </a:p>
        </c:rich>
      </c:tx>
      <c:layout>
        <c:manualLayout>
          <c:xMode val="edge"/>
          <c:yMode val="edge"/>
          <c:x val="0.351304124470528"/>
          <c:y val="0.0237794355191282"/>
        </c:manualLayout>
      </c:layout>
      <c:overlay val="0"/>
    </c:title>
    <c:autoTitleDeleted val="0"/>
    <c:plotArea>
      <c:layout>
        <c:manualLayout>
          <c:layoutTarget val="inner"/>
          <c:xMode val="edge"/>
          <c:yMode val="edge"/>
          <c:x val="0.0808195059207045"/>
          <c:y val="0.185162059301325"/>
          <c:w val="0.852546542248546"/>
          <c:h val="0.742372145036517"/>
        </c:manualLayout>
      </c:layout>
      <c:barChart>
        <c:barDir val="col"/>
        <c:grouping val="clustered"/>
        <c:varyColors val="0"/>
        <c:ser>
          <c:idx val="0"/>
          <c:order val="0"/>
          <c:tx>
            <c:strRef>
              <c:f>DG_CAP_BEP_histo!$E$2</c:f>
              <c:strCache>
                <c:ptCount val="1"/>
                <c:pt idx="0">
                  <c:v>Filles</c:v>
                </c:pt>
              </c:strCache>
            </c:strRef>
          </c:tx>
          <c:spPr>
            <a:solidFill>
              <a:srgbClr val="FEB8EF"/>
            </a:solidFill>
          </c:spPr>
          <c:invertIfNegative val="0"/>
          <c:cat>
            <c:numRef>
              <c:f>DG_BGT_histo!$A$3:$A$13</c:f>
              <c:numCache>
                <c:formatCode>General</c:formatCode>
                <c:ptCount val="11"/>
                <c:pt idx="0">
                  <c:v>2003.0</c:v>
                </c:pt>
                <c:pt idx="1">
                  <c:v>2004.0</c:v>
                </c:pt>
                <c:pt idx="2">
                  <c:v>2005.0</c:v>
                </c:pt>
                <c:pt idx="3">
                  <c:v>2006.0</c:v>
                </c:pt>
                <c:pt idx="4">
                  <c:v>2007.0</c:v>
                </c:pt>
                <c:pt idx="5">
                  <c:v>2008.0</c:v>
                </c:pt>
                <c:pt idx="6">
                  <c:v>2009.0</c:v>
                </c:pt>
                <c:pt idx="7">
                  <c:v>2010.0</c:v>
                </c:pt>
                <c:pt idx="8">
                  <c:v>2011.0</c:v>
                </c:pt>
                <c:pt idx="9">
                  <c:v>2012.0</c:v>
                </c:pt>
                <c:pt idx="10">
                  <c:v>2013.0</c:v>
                </c:pt>
              </c:numCache>
            </c:numRef>
          </c:cat>
          <c:val>
            <c:numRef>
              <c:f>(DG_CAP_BEP_histo!$E$5:$E$11,DG_CAP_BEP_histo!$E$12)</c:f>
              <c:numCache>
                <c:formatCode>General</c:formatCode>
                <c:ptCount val="8"/>
                <c:pt idx="1">
                  <c:v>3594.0</c:v>
                </c:pt>
                <c:pt idx="2">
                  <c:v>3535.0</c:v>
                </c:pt>
                <c:pt idx="3">
                  <c:v>3485.0</c:v>
                </c:pt>
                <c:pt idx="4">
                  <c:v>3247.0</c:v>
                </c:pt>
                <c:pt idx="5">
                  <c:v>3192.0</c:v>
                </c:pt>
                <c:pt idx="6">
                  <c:v>3087.0</c:v>
                </c:pt>
                <c:pt idx="7">
                  <c:v>3115.0</c:v>
                </c:pt>
              </c:numCache>
            </c:numRef>
          </c:val>
        </c:ser>
        <c:ser>
          <c:idx val="1"/>
          <c:order val="1"/>
          <c:tx>
            <c:strRef>
              <c:f>DG_CAP_BEP_histo!$I$2</c:f>
              <c:strCache>
                <c:ptCount val="1"/>
                <c:pt idx="0">
                  <c:v>Garçons</c:v>
                </c:pt>
              </c:strCache>
            </c:strRef>
          </c:tx>
          <c:spPr>
            <a:solidFill>
              <a:srgbClr val="0070C0"/>
            </a:solidFill>
          </c:spPr>
          <c:invertIfNegative val="0"/>
          <c:cat>
            <c:numRef>
              <c:f>DG_BGT_histo!$A$3:$A$13</c:f>
              <c:numCache>
                <c:formatCode>General</c:formatCode>
                <c:ptCount val="11"/>
                <c:pt idx="0">
                  <c:v>2003.0</c:v>
                </c:pt>
                <c:pt idx="1">
                  <c:v>2004.0</c:v>
                </c:pt>
                <c:pt idx="2">
                  <c:v>2005.0</c:v>
                </c:pt>
                <c:pt idx="3">
                  <c:v>2006.0</c:v>
                </c:pt>
                <c:pt idx="4">
                  <c:v>2007.0</c:v>
                </c:pt>
                <c:pt idx="5">
                  <c:v>2008.0</c:v>
                </c:pt>
                <c:pt idx="6">
                  <c:v>2009.0</c:v>
                </c:pt>
                <c:pt idx="7">
                  <c:v>2010.0</c:v>
                </c:pt>
                <c:pt idx="8">
                  <c:v>2011.0</c:v>
                </c:pt>
                <c:pt idx="9">
                  <c:v>2012.0</c:v>
                </c:pt>
                <c:pt idx="10">
                  <c:v>2013.0</c:v>
                </c:pt>
              </c:numCache>
            </c:numRef>
          </c:cat>
          <c:val>
            <c:numRef>
              <c:f>(DG_CAP_BEP_histo!$I$5:$I$11,DG_CAP_BEP_histo!$I$12)</c:f>
              <c:numCache>
                <c:formatCode>General</c:formatCode>
                <c:ptCount val="8"/>
                <c:pt idx="1">
                  <c:v>5265.0</c:v>
                </c:pt>
                <c:pt idx="2">
                  <c:v>5039.0</c:v>
                </c:pt>
                <c:pt idx="3">
                  <c:v>4908.0</c:v>
                </c:pt>
                <c:pt idx="4">
                  <c:v>4727.0</c:v>
                </c:pt>
                <c:pt idx="5">
                  <c:v>4924.0</c:v>
                </c:pt>
                <c:pt idx="6">
                  <c:v>4965.0</c:v>
                </c:pt>
                <c:pt idx="7">
                  <c:v>4928.0</c:v>
                </c:pt>
              </c:numCache>
            </c:numRef>
          </c:val>
        </c:ser>
        <c:dLbls>
          <c:showLegendKey val="0"/>
          <c:showVal val="0"/>
          <c:showCatName val="0"/>
          <c:showSerName val="0"/>
          <c:showPercent val="0"/>
          <c:showBubbleSize val="0"/>
        </c:dLbls>
        <c:gapWidth val="150"/>
        <c:axId val="-2027246984"/>
        <c:axId val="-2040276584"/>
      </c:barChart>
      <c:lineChart>
        <c:grouping val="standard"/>
        <c:varyColors val="0"/>
        <c:ser>
          <c:idx val="2"/>
          <c:order val="2"/>
          <c:tx>
            <c:strRef>
              <c:f>DG_CAP_BEP_histo!$G$2</c:f>
              <c:strCache>
                <c:ptCount val="1"/>
                <c:pt idx="0">
                  <c:v>Moy Filles</c:v>
                </c:pt>
              </c:strCache>
            </c:strRef>
          </c:tx>
          <c:spPr>
            <a:ln>
              <a:solidFill>
                <a:srgbClr val="DF03B0"/>
              </a:solidFill>
            </a:ln>
          </c:spPr>
          <c:marker>
            <c:symbol val="diamond"/>
            <c:size val="5"/>
            <c:spPr>
              <a:solidFill>
                <a:srgbClr val="DF03B0"/>
              </a:solidFill>
            </c:spPr>
          </c:marker>
          <c:cat>
            <c:numRef>
              <c:f>(DG_CAP_BEP_histo!$A$5:$A$11,DG_CAP_BEP_histo!$A$12)</c:f>
              <c:numCache>
                <c:formatCode>General</c:formatCode>
                <c:ptCount val="8"/>
                <c:pt idx="0">
                  <c:v>2007.0</c:v>
                </c:pt>
                <c:pt idx="1">
                  <c:v>2008.0</c:v>
                </c:pt>
                <c:pt idx="2">
                  <c:v>2009.0</c:v>
                </c:pt>
                <c:pt idx="3">
                  <c:v>2010.0</c:v>
                </c:pt>
                <c:pt idx="4">
                  <c:v>2011.0</c:v>
                </c:pt>
                <c:pt idx="5">
                  <c:v>2012.0</c:v>
                </c:pt>
                <c:pt idx="6">
                  <c:v>2013.0</c:v>
                </c:pt>
                <c:pt idx="7">
                  <c:v>2014.0</c:v>
                </c:pt>
              </c:numCache>
            </c:numRef>
          </c:cat>
          <c:val>
            <c:numRef>
              <c:f>(DG_CAP_BEP_histo!$G$5:$G$11,DG_CAP_BEP_histo!$G$12)</c:f>
              <c:numCache>
                <c:formatCode>0.00</c:formatCode>
                <c:ptCount val="8"/>
                <c:pt idx="0">
                  <c:v>12.3</c:v>
                </c:pt>
                <c:pt idx="1">
                  <c:v>12.27</c:v>
                </c:pt>
                <c:pt idx="2">
                  <c:v>12.26</c:v>
                </c:pt>
                <c:pt idx="3">
                  <c:v>12.2</c:v>
                </c:pt>
                <c:pt idx="4">
                  <c:v>11.76</c:v>
                </c:pt>
                <c:pt idx="5">
                  <c:v>12.14449413079932</c:v>
                </c:pt>
                <c:pt idx="6">
                  <c:v>12.14859638905066</c:v>
                </c:pt>
                <c:pt idx="7">
                  <c:v>12.32051808741295</c:v>
                </c:pt>
              </c:numCache>
            </c:numRef>
          </c:val>
          <c:smooth val="0"/>
        </c:ser>
        <c:ser>
          <c:idx val="3"/>
          <c:order val="3"/>
          <c:tx>
            <c:strRef>
              <c:f>DG_CAP_BEP_histo!$K$2</c:f>
              <c:strCache>
                <c:ptCount val="1"/>
                <c:pt idx="0">
                  <c:v>Moy Garçons</c:v>
                </c:pt>
              </c:strCache>
            </c:strRef>
          </c:tx>
          <c:spPr>
            <a:ln>
              <a:solidFill>
                <a:srgbClr val="00FFFF"/>
              </a:solidFill>
            </a:ln>
          </c:spPr>
          <c:marker>
            <c:symbol val="diamond"/>
            <c:size val="5"/>
            <c:spPr>
              <a:solidFill>
                <a:srgbClr val="00FFFF"/>
              </a:solidFill>
            </c:spPr>
          </c:marker>
          <c:cat>
            <c:numRef>
              <c:f>(DG_CAP_BEP_histo!$A$5:$A$11,DG_CAP_BEP_histo!$A$12)</c:f>
              <c:numCache>
                <c:formatCode>General</c:formatCode>
                <c:ptCount val="8"/>
                <c:pt idx="0">
                  <c:v>2007.0</c:v>
                </c:pt>
                <c:pt idx="1">
                  <c:v>2008.0</c:v>
                </c:pt>
                <c:pt idx="2">
                  <c:v>2009.0</c:v>
                </c:pt>
                <c:pt idx="3">
                  <c:v>2010.0</c:v>
                </c:pt>
                <c:pt idx="4">
                  <c:v>2011.0</c:v>
                </c:pt>
                <c:pt idx="5">
                  <c:v>2012.0</c:v>
                </c:pt>
                <c:pt idx="6">
                  <c:v>2013.0</c:v>
                </c:pt>
                <c:pt idx="7">
                  <c:v>2014.0</c:v>
                </c:pt>
              </c:numCache>
            </c:numRef>
          </c:cat>
          <c:val>
            <c:numRef>
              <c:f>(DG_CAP_BEP_histo!$K$5:$K$11,DG_CAP_BEP_histo!$K$12)</c:f>
              <c:numCache>
                <c:formatCode>0.00</c:formatCode>
                <c:ptCount val="8"/>
                <c:pt idx="0">
                  <c:v>13.34</c:v>
                </c:pt>
                <c:pt idx="1">
                  <c:v>13.07</c:v>
                </c:pt>
                <c:pt idx="2">
                  <c:v>13.16</c:v>
                </c:pt>
                <c:pt idx="3">
                  <c:v>13.0</c:v>
                </c:pt>
                <c:pt idx="4">
                  <c:v>12.62</c:v>
                </c:pt>
                <c:pt idx="5">
                  <c:v>12.99002706641688</c:v>
                </c:pt>
                <c:pt idx="6">
                  <c:v>13.07310034602077</c:v>
                </c:pt>
                <c:pt idx="7">
                  <c:v>13.15890724798675</c:v>
                </c:pt>
              </c:numCache>
            </c:numRef>
          </c:val>
          <c:smooth val="0"/>
        </c:ser>
        <c:dLbls>
          <c:showLegendKey val="0"/>
          <c:showVal val="0"/>
          <c:showCatName val="0"/>
          <c:showSerName val="0"/>
          <c:showPercent val="0"/>
          <c:showBubbleSize val="0"/>
        </c:dLbls>
        <c:marker val="1"/>
        <c:smooth val="0"/>
        <c:axId val="-2104396248"/>
        <c:axId val="-2040473704"/>
      </c:lineChart>
      <c:catAx>
        <c:axId val="-2104396248"/>
        <c:scaling>
          <c:orientation val="minMax"/>
        </c:scaling>
        <c:delete val="0"/>
        <c:axPos val="b"/>
        <c:numFmt formatCode="General" sourceLinked="1"/>
        <c:majorTickMark val="none"/>
        <c:minorTickMark val="none"/>
        <c:tickLblPos val="nextTo"/>
        <c:crossAx val="-2040473704"/>
        <c:crosses val="autoZero"/>
        <c:auto val="1"/>
        <c:lblAlgn val="ctr"/>
        <c:lblOffset val="100"/>
        <c:noMultiLvlLbl val="0"/>
      </c:catAx>
      <c:valAx>
        <c:axId val="-2040473704"/>
        <c:scaling>
          <c:orientation val="minMax"/>
          <c:max val="13.5"/>
          <c:min val="9.0"/>
        </c:scaling>
        <c:delete val="0"/>
        <c:axPos val="l"/>
        <c:majorGridlines/>
        <c:minorGridlines/>
        <c:numFmt formatCode="0.00" sourceLinked="1"/>
        <c:majorTickMark val="none"/>
        <c:minorTickMark val="cross"/>
        <c:tickLblPos val="nextTo"/>
        <c:crossAx val="-2104396248"/>
        <c:crosses val="autoZero"/>
        <c:crossBetween val="between"/>
        <c:majorUnit val="1.0"/>
        <c:minorUnit val="1.0"/>
      </c:valAx>
      <c:valAx>
        <c:axId val="-2040276584"/>
        <c:scaling>
          <c:orientation val="minMax"/>
          <c:max val="8000.0"/>
          <c:min val="1100.0"/>
        </c:scaling>
        <c:delete val="0"/>
        <c:axPos val="r"/>
        <c:numFmt formatCode="General" sourceLinked="1"/>
        <c:majorTickMark val="out"/>
        <c:minorTickMark val="none"/>
        <c:tickLblPos val="nextTo"/>
        <c:crossAx val="-2027246984"/>
        <c:crosses val="max"/>
        <c:crossBetween val="between"/>
      </c:valAx>
      <c:catAx>
        <c:axId val="-2027246984"/>
        <c:scaling>
          <c:orientation val="minMax"/>
        </c:scaling>
        <c:delete val="1"/>
        <c:axPos val="b"/>
        <c:numFmt formatCode="General" sourceLinked="1"/>
        <c:majorTickMark val="out"/>
        <c:minorTickMark val="none"/>
        <c:tickLblPos val="nextTo"/>
        <c:crossAx val="-2040276584"/>
        <c:crosses val="autoZero"/>
        <c:auto val="1"/>
        <c:lblAlgn val="ctr"/>
        <c:lblOffset val="100"/>
        <c:noMultiLvlLbl val="0"/>
      </c:catAx>
    </c:plotArea>
    <c:legend>
      <c:legendPos val="r"/>
      <c:layout>
        <c:manualLayout>
          <c:xMode val="edge"/>
          <c:yMode val="edge"/>
          <c:x val="0.26017920478178"/>
          <c:y val="0.0814310367837568"/>
          <c:w val="0.551657145481883"/>
          <c:h val="0.108177655466942"/>
        </c:manualLayout>
      </c:layout>
      <c:overlay val="0"/>
    </c:legend>
    <c:plotVisOnly val="1"/>
    <c:dispBlanksAs val="gap"/>
    <c:showDLblsOverMax val="0"/>
  </c:chart>
  <c:spPr>
    <a:solidFill>
      <a:schemeClr val="bg1"/>
    </a:solidFill>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fr-FR"/>
              <a:t>CAP BEP Moyennes et effectifs par département</a:t>
            </a:r>
          </a:p>
        </c:rich>
      </c:tx>
      <c:layout>
        <c:manualLayout>
          <c:xMode val="edge"/>
          <c:yMode val="edge"/>
          <c:x val="0.246973561231675"/>
          <c:y val="0.0213227324186871"/>
        </c:manualLayout>
      </c:layout>
      <c:overlay val="0"/>
      <c:spPr>
        <a:noFill/>
        <a:ln w="25400">
          <a:noFill/>
        </a:ln>
      </c:spPr>
    </c:title>
    <c:autoTitleDeleted val="0"/>
    <c:plotArea>
      <c:layout>
        <c:manualLayout>
          <c:layoutTarget val="inner"/>
          <c:xMode val="edge"/>
          <c:yMode val="edge"/>
          <c:x val="0.0981309775302477"/>
          <c:y val="0.0785817099276931"/>
          <c:w val="0.854265402843603"/>
          <c:h val="0.824324324324324"/>
        </c:manualLayout>
      </c:layout>
      <c:barChart>
        <c:barDir val="col"/>
        <c:grouping val="clustered"/>
        <c:varyColors val="0"/>
        <c:ser>
          <c:idx val="7"/>
          <c:order val="2"/>
          <c:tx>
            <c:v>Effectifs Département</c:v>
          </c:tx>
          <c:spPr>
            <a:solidFill>
              <a:srgbClr val="0070C0"/>
            </a:solidFill>
          </c:spPr>
          <c:invertIfNegative val="0"/>
          <c:dLbls>
            <c:dLbl>
              <c:idx val="2"/>
              <c:spPr/>
              <c:txPr>
                <a:bodyPr rot="-5400000" vert="horz"/>
                <a:lstStyle/>
                <a:p>
                  <a:pPr algn="ctr">
                    <a:defRPr sz="900" b="1" i="0" u="none" strike="noStrike" baseline="0">
                      <a:solidFill>
                        <a:schemeClr val="bg1"/>
                      </a:solidFill>
                      <a:latin typeface="Arial"/>
                      <a:ea typeface="Arial"/>
                      <a:cs typeface="Arial"/>
                    </a:defRPr>
                  </a:pPr>
                  <a:endParaRPr lang="fr-FR"/>
                </a:p>
              </c:txPr>
              <c:dLblPos val="inBase"/>
              <c:showLegendKey val="0"/>
              <c:showVal val="1"/>
              <c:showCatName val="0"/>
              <c:showSerName val="0"/>
              <c:showPercent val="0"/>
              <c:showBubbleSize val="0"/>
            </c:dLbl>
            <c:txPr>
              <a:bodyPr rot="-5400000" vert="horz"/>
              <a:lstStyle/>
              <a:p>
                <a:pPr algn="ctr">
                  <a:defRPr sz="900" b="1" i="0" u="none" strike="noStrike" baseline="0">
                    <a:solidFill>
                      <a:srgbClr val="FFFFFF"/>
                    </a:solidFill>
                    <a:latin typeface="Arial"/>
                    <a:ea typeface="Arial"/>
                    <a:cs typeface="Arial"/>
                  </a:defRPr>
                </a:pPr>
                <a:endParaRPr lang="fr-FR"/>
              </a:p>
            </c:txPr>
            <c:dLblPos val="inBase"/>
            <c:showLegendKey val="0"/>
            <c:showVal val="1"/>
            <c:showCatName val="0"/>
            <c:showSerName val="0"/>
            <c:showPercent val="0"/>
            <c:showBubbleSize val="0"/>
            <c:showLeaderLines val="0"/>
          </c:dLbls>
          <c:cat>
            <c:strLit>
              <c:ptCount val="3"/>
              <c:pt idx="0">
                <c:v>COURSE EN DUREE</c:v>
              </c:pt>
              <c:pt idx="1">
                <c:v>MUSCULATION</c:v>
              </c:pt>
              <c:pt idx="2">
                <c:v>STEP</c:v>
              </c:pt>
            </c:strLit>
          </c:cat>
          <c:val>
            <c:numRef>
              <c:f>(stat_departements!$B$5;stat_departements!$F$5;stat_departements!$J$5;stat_departements!$N$5;stat_departements!$R$5;stat_departements!$V$5)</c:f>
              <c:numCache>
                <c:formatCode>General</c:formatCode>
                <c:ptCount val="6"/>
                <c:pt idx="0">
                  <c:v>992.0</c:v>
                </c:pt>
                <c:pt idx="1">
                  <c:v>1311.0</c:v>
                </c:pt>
                <c:pt idx="2">
                  <c:v>775.0</c:v>
                </c:pt>
                <c:pt idx="3">
                  <c:v>1806.0</c:v>
                </c:pt>
                <c:pt idx="4">
                  <c:v>997.0</c:v>
                </c:pt>
                <c:pt idx="5">
                  <c:v>2162.0</c:v>
                </c:pt>
              </c:numCache>
            </c:numRef>
          </c:val>
        </c:ser>
        <c:dLbls>
          <c:showLegendKey val="0"/>
          <c:showVal val="0"/>
          <c:showCatName val="0"/>
          <c:showSerName val="0"/>
          <c:showPercent val="0"/>
          <c:showBubbleSize val="0"/>
        </c:dLbls>
        <c:gapWidth val="150"/>
        <c:axId val="-2118727496"/>
        <c:axId val="-2118895848"/>
      </c:barChart>
      <c:lineChart>
        <c:grouping val="standard"/>
        <c:varyColors val="0"/>
        <c:ser>
          <c:idx val="0"/>
          <c:order val="0"/>
          <c:tx>
            <c:strRef>
              <c:f>stat_departements!$A$2</c:f>
              <c:strCache>
                <c:ptCount val="1"/>
                <c:pt idx="0">
                  <c:v>Moyennes départements: 2014</c:v>
                </c:pt>
              </c:strCache>
            </c:strRef>
          </c:tx>
          <c:spPr>
            <a:ln w="38100">
              <a:solidFill>
                <a:srgbClr val="002060"/>
              </a:solidFill>
            </a:ln>
            <a:effectLst>
              <a:outerShdw sx="1000" sy="1000" algn="ctr" rotWithShape="0">
                <a:srgbClr val="FF33CC"/>
              </a:outerShdw>
            </a:effectLst>
          </c:spPr>
          <c:marker>
            <c:symbol val="diamond"/>
            <c:size val="10"/>
            <c:spPr>
              <a:solidFill>
                <a:srgbClr val="CC0099"/>
              </a:solidFill>
              <a:ln>
                <a:solidFill>
                  <a:srgbClr val="000000"/>
                </a:solidFill>
              </a:ln>
              <a:effectLst>
                <a:outerShdw sx="1000" sy="1000" algn="ctr" rotWithShape="0">
                  <a:srgbClr val="FF33CC"/>
                </a:outerShdw>
              </a:effectLst>
            </c:spPr>
          </c:marker>
          <c:dLbls>
            <c:dLbl>
              <c:idx val="0"/>
              <c:layout>
                <c:manualLayout>
                  <c:x val="-0.0364707588347038"/>
                  <c:y val="-0.0397164200628767"/>
                </c:manualLayout>
              </c:layout>
              <c:dLblPos val="r"/>
              <c:showLegendKey val="0"/>
              <c:showVal val="1"/>
              <c:showCatName val="0"/>
              <c:showSerName val="0"/>
              <c:showPercent val="0"/>
              <c:showBubbleSize val="0"/>
            </c:dLbl>
            <c:dLbl>
              <c:idx val="1"/>
              <c:layout>
                <c:manualLayout>
                  <c:x val="-0.0385323629418118"/>
                  <c:y val="-0.0423271423133177"/>
                </c:manualLayout>
              </c:layout>
              <c:dLblPos val="r"/>
              <c:showLegendKey val="0"/>
              <c:showVal val="1"/>
              <c:showCatName val="0"/>
              <c:showSerName val="0"/>
              <c:showPercent val="0"/>
              <c:showBubbleSize val="0"/>
            </c:dLbl>
            <c:dLbl>
              <c:idx val="2"/>
              <c:layout>
                <c:manualLayout>
                  <c:x val="-0.0381833040100757"/>
                  <c:y val="0.0526829756967402"/>
                </c:manualLayout>
              </c:layout>
              <c:dLblPos val="r"/>
              <c:showLegendKey val="0"/>
              <c:showVal val="1"/>
              <c:showCatName val="0"/>
              <c:showSerName val="0"/>
              <c:showPercent val="0"/>
              <c:showBubbleSize val="0"/>
            </c:dLbl>
            <c:dLbl>
              <c:idx val="3"/>
              <c:layout>
                <c:manualLayout>
                  <c:x val="-0.040532369351267"/>
                  <c:y val="-0.0428797259121236"/>
                </c:manualLayout>
              </c:layout>
              <c:dLblPos val="r"/>
              <c:showLegendKey val="0"/>
              <c:showVal val="1"/>
              <c:showCatName val="0"/>
              <c:showSerName val="0"/>
              <c:showPercent val="0"/>
              <c:showBubbleSize val="0"/>
            </c:dLbl>
            <c:dLbl>
              <c:idx val="4"/>
              <c:layout>
                <c:manualLayout>
                  <c:x val="-0.0359681198386787"/>
                  <c:y val="0.038455930509221"/>
                </c:manualLayout>
              </c:layout>
              <c:dLblPos val="r"/>
              <c:showLegendKey val="0"/>
              <c:showVal val="1"/>
              <c:showCatName val="0"/>
              <c:showSerName val="0"/>
              <c:showPercent val="0"/>
              <c:showBubbleSize val="0"/>
            </c:dLbl>
            <c:dLbl>
              <c:idx val="5"/>
              <c:layout>
                <c:manualLayout>
                  <c:x val="-0.0366283701716773"/>
                  <c:y val="-0.0621372042235179"/>
                </c:manualLayout>
              </c:layout>
              <c:dLblPos val="r"/>
              <c:showLegendKey val="0"/>
              <c:showVal val="1"/>
              <c:showCatName val="0"/>
              <c:showSerName val="0"/>
              <c:showPercent val="0"/>
              <c:showBubbleSize val="0"/>
            </c:dLbl>
            <c:dLbl>
              <c:idx val="6"/>
              <c:layout>
                <c:manualLayout>
                  <c:x val="-0.035955766192733"/>
                  <c:y val="-0.024386216925587"/>
                </c:manualLayout>
              </c:layout>
              <c:dLblPos val="r"/>
              <c:showLegendKey val="0"/>
              <c:showVal val="1"/>
              <c:showCatName val="0"/>
              <c:showSerName val="0"/>
              <c:showPercent val="0"/>
              <c:showBubbleSize val="0"/>
            </c:dLbl>
            <c:dLbl>
              <c:idx val="7"/>
              <c:layout>
                <c:manualLayout>
                  <c:x val="-0.0264770932069511"/>
                  <c:y val="-0.024386216925587"/>
                </c:manualLayout>
              </c:layout>
              <c:dLblPos val="r"/>
              <c:showLegendKey val="0"/>
              <c:showVal val="1"/>
              <c:showCatName val="0"/>
              <c:showSerName val="0"/>
              <c:showPercent val="0"/>
              <c:showBubbleSize val="0"/>
            </c:dLbl>
            <c:dLbl>
              <c:idx val="9"/>
              <c:layout>
                <c:manualLayout>
                  <c:x val="-0.0327962085308057"/>
                  <c:y val="-0.024386216925587"/>
                </c:manualLayout>
              </c:layout>
              <c:dLblPos val="r"/>
              <c:showLegendKey val="0"/>
              <c:showVal val="1"/>
              <c:showCatName val="0"/>
              <c:showSerName val="0"/>
              <c:showPercent val="0"/>
              <c:showBubbleSize val="0"/>
            </c:dLbl>
            <c:dLbl>
              <c:idx val="10"/>
              <c:layout>
                <c:manualLayout>
                  <c:x val="-0.00909952606635062"/>
                  <c:y val="-0.015377207916578"/>
                </c:manualLayout>
              </c:layout>
              <c:dLblPos val="r"/>
              <c:showLegendKey val="0"/>
              <c:showVal val="1"/>
              <c:showCatName val="0"/>
              <c:showSerName val="0"/>
              <c:showPercent val="0"/>
              <c:showBubbleSize val="0"/>
            </c:dLbl>
            <c:spPr>
              <a:solidFill>
                <a:schemeClr val="tx2"/>
              </a:solidFill>
              <a:ln>
                <a:solidFill>
                  <a:srgbClr val="CC0099"/>
                </a:solidFill>
              </a:ln>
            </c:spPr>
            <c:txPr>
              <a:bodyPr/>
              <a:lstStyle/>
              <a:p>
                <a:pPr>
                  <a:defRPr sz="900" b="0" i="0" u="none" strike="noStrike" baseline="0">
                    <a:solidFill>
                      <a:schemeClr val="bg1"/>
                    </a:solidFill>
                    <a:latin typeface="Arial"/>
                    <a:ea typeface="Arial"/>
                    <a:cs typeface="Arial"/>
                  </a:defRPr>
                </a:pPr>
                <a:endParaRPr lang="fr-FR"/>
              </a:p>
            </c:txPr>
            <c:dLblPos val="b"/>
            <c:showLegendKey val="0"/>
            <c:showVal val="1"/>
            <c:showCatName val="0"/>
            <c:showSerName val="0"/>
            <c:showPercent val="0"/>
            <c:showBubbleSize val="0"/>
            <c:showLeaderLines val="0"/>
          </c:dLbls>
          <c:cat>
            <c:strRef>
              <c:f>(stat_departements!$B$1;stat_departements!$F$1;stat_departements!$J$1;stat_departements!$N$1;stat_departements!$R$1;stat_departements!$V$1)</c:f>
              <c:strCache>
                <c:ptCount val="6"/>
                <c:pt idx="0">
                  <c:v>Dep 18</c:v>
                </c:pt>
                <c:pt idx="1">
                  <c:v>Dep 28</c:v>
                </c:pt>
                <c:pt idx="2">
                  <c:v>Dep 36</c:v>
                </c:pt>
                <c:pt idx="3">
                  <c:v>Dep 37</c:v>
                </c:pt>
                <c:pt idx="4">
                  <c:v>Dep 41</c:v>
                </c:pt>
                <c:pt idx="5">
                  <c:v>Dep 45</c:v>
                </c:pt>
              </c:strCache>
            </c:strRef>
          </c:cat>
          <c:val>
            <c:numRef>
              <c:f>(stat_departements!$D$5;stat_departements!$H$5;stat_departements!$L$5;stat_departements!$P$5;stat_departements!$T$5;stat_departements!$X$5)</c:f>
              <c:numCache>
                <c:formatCode>0.00</c:formatCode>
                <c:ptCount val="6"/>
                <c:pt idx="0">
                  <c:v>12.91797831409584</c:v>
                </c:pt>
                <c:pt idx="1">
                  <c:v>12.6367770767613</c:v>
                </c:pt>
                <c:pt idx="2">
                  <c:v>12.46856892010537</c:v>
                </c:pt>
                <c:pt idx="3">
                  <c:v>12.78481797056541</c:v>
                </c:pt>
                <c:pt idx="4">
                  <c:v>13.06950034698125</c:v>
                </c:pt>
                <c:pt idx="5">
                  <c:v>13.01169902912621</c:v>
                </c:pt>
              </c:numCache>
            </c:numRef>
          </c:val>
          <c:smooth val="0"/>
        </c:ser>
        <c:ser>
          <c:idx val="5"/>
          <c:order val="1"/>
          <c:tx>
            <c:strRef>
              <c:f>stat_departements!$C$8</c:f>
              <c:strCache>
                <c:ptCount val="1"/>
                <c:pt idx="0">
                  <c:v>Moyenne Acad CAP BEP: 12,84</c:v>
                </c:pt>
              </c:strCache>
            </c:strRef>
          </c:tx>
          <c:spPr>
            <a:ln w="38100">
              <a:solidFill>
                <a:srgbClr val="FF0000"/>
              </a:solidFill>
              <a:prstDash val="solid"/>
            </a:ln>
          </c:spPr>
          <c:marker>
            <c:symbol val="none"/>
          </c:marker>
          <c:cat>
            <c:strRef>
              <c:f>(stat_departements!$B$1;stat_departements!$F$1;stat_departements!$J$1;stat_departements!$N$1;stat_departements!$R$1;stat_departements!$V$1)</c:f>
              <c:strCache>
                <c:ptCount val="6"/>
                <c:pt idx="0">
                  <c:v>Dep 18</c:v>
                </c:pt>
                <c:pt idx="1">
                  <c:v>Dep 28</c:v>
                </c:pt>
                <c:pt idx="2">
                  <c:v>Dep 36</c:v>
                </c:pt>
                <c:pt idx="3">
                  <c:v>Dep 37</c:v>
                </c:pt>
                <c:pt idx="4">
                  <c:v>Dep 41</c:v>
                </c:pt>
                <c:pt idx="5">
                  <c:v>Dep 45</c:v>
                </c:pt>
              </c:strCache>
            </c:strRef>
          </c:cat>
          <c:val>
            <c:numRef>
              <c:f>(stat_departements!$D$8;stat_departements!$H$8;stat_departements!$L$8;stat_departements!$P$8;stat_departements!$T$8;stat_departements!$X$8)</c:f>
              <c:numCache>
                <c:formatCode>0.00</c:formatCode>
                <c:ptCount val="6"/>
                <c:pt idx="0">
                  <c:v>12.84178357145952</c:v>
                </c:pt>
                <c:pt idx="1">
                  <c:v>12.84178357145952</c:v>
                </c:pt>
                <c:pt idx="2">
                  <c:v>12.84178357145952</c:v>
                </c:pt>
                <c:pt idx="3">
                  <c:v>12.84178357145952</c:v>
                </c:pt>
                <c:pt idx="4">
                  <c:v>12.84178357145952</c:v>
                </c:pt>
                <c:pt idx="5">
                  <c:v>12.84178357145952</c:v>
                </c:pt>
              </c:numCache>
            </c:numRef>
          </c:val>
          <c:smooth val="0"/>
        </c:ser>
        <c:dLbls>
          <c:showLegendKey val="0"/>
          <c:showVal val="0"/>
          <c:showCatName val="0"/>
          <c:showSerName val="0"/>
          <c:showPercent val="0"/>
          <c:showBubbleSize val="0"/>
        </c:dLbls>
        <c:marker val="1"/>
        <c:smooth val="0"/>
        <c:axId val="-2118510120"/>
        <c:axId val="-2118563160"/>
      </c:lineChart>
      <c:catAx>
        <c:axId val="-2118510120"/>
        <c:scaling>
          <c:orientation val="minMax"/>
        </c:scaling>
        <c:delete val="0"/>
        <c:axPos val="b"/>
        <c:numFmt formatCode="General" sourceLinked="0"/>
        <c:majorTickMark val="none"/>
        <c:minorTickMark val="none"/>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fr-FR"/>
          </a:p>
        </c:txPr>
        <c:crossAx val="-2118563160"/>
        <c:crosses val="autoZero"/>
        <c:auto val="1"/>
        <c:lblAlgn val="ctr"/>
        <c:lblOffset val="0"/>
        <c:tickLblSkip val="1"/>
        <c:tickMarkSkip val="1"/>
        <c:noMultiLvlLbl val="0"/>
      </c:catAx>
      <c:valAx>
        <c:axId val="-2118563160"/>
        <c:scaling>
          <c:orientation val="minMax"/>
          <c:max val="13.25"/>
          <c:min val="12.0"/>
        </c:scaling>
        <c:delete val="0"/>
        <c:axPos val="l"/>
        <c:majorGridlines>
          <c:spPr>
            <a:ln w="3175">
              <a:solidFill>
                <a:srgbClr val="000000"/>
              </a:solidFill>
              <a:prstDash val="solid"/>
            </a:ln>
          </c:spPr>
        </c:majorGridlines>
        <c:numFmt formatCode="0.00"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fr-FR"/>
          </a:p>
        </c:txPr>
        <c:crossAx val="-2118510120"/>
        <c:crosses val="autoZero"/>
        <c:crossBetween val="between"/>
        <c:majorUnit val="0.1"/>
        <c:minorUnit val="0.1"/>
      </c:valAx>
      <c:catAx>
        <c:axId val="-2118727496"/>
        <c:scaling>
          <c:orientation val="minMax"/>
        </c:scaling>
        <c:delete val="1"/>
        <c:axPos val="b"/>
        <c:majorTickMark val="out"/>
        <c:minorTickMark val="none"/>
        <c:tickLblPos val="none"/>
        <c:crossAx val="-2118895848"/>
        <c:crosses val="autoZero"/>
        <c:auto val="1"/>
        <c:lblAlgn val="ctr"/>
        <c:lblOffset val="100"/>
        <c:noMultiLvlLbl val="0"/>
      </c:catAx>
      <c:valAx>
        <c:axId val="-2118895848"/>
        <c:scaling>
          <c:orientation val="minMax"/>
        </c:scaling>
        <c:delete val="0"/>
        <c:axPos val="r"/>
        <c:numFmt formatCode="General" sourceLinked="1"/>
        <c:majorTickMark val="out"/>
        <c:minorTickMark val="none"/>
        <c:tickLblPos val="nextTo"/>
        <c:txPr>
          <a:bodyPr rot="0" vert="horz"/>
          <a:lstStyle/>
          <a:p>
            <a:pPr>
              <a:defRPr sz="900" b="0" i="0" u="none" strike="noStrike" baseline="0">
                <a:solidFill>
                  <a:srgbClr val="000000"/>
                </a:solidFill>
                <a:latin typeface="Arial"/>
                <a:ea typeface="Arial"/>
                <a:cs typeface="Arial"/>
              </a:defRPr>
            </a:pPr>
            <a:endParaRPr lang="fr-FR"/>
          </a:p>
        </c:txPr>
        <c:crossAx val="-2118727496"/>
        <c:crosses val="max"/>
        <c:crossBetween val="between"/>
      </c:valAx>
      <c:spPr>
        <a:solidFill>
          <a:srgbClr val="FFFFFF"/>
        </a:solidFill>
        <a:ln w="12700">
          <a:solidFill>
            <a:srgbClr val="808080"/>
          </a:solidFill>
          <a:prstDash val="solid"/>
        </a:ln>
      </c:spPr>
    </c:plotArea>
    <c:legend>
      <c:legendPos val="r"/>
      <c:layout>
        <c:manualLayout>
          <c:xMode val="edge"/>
          <c:yMode val="edge"/>
          <c:x val="0.0402610588310607"/>
          <c:y val="0.941003786740398"/>
          <c:w val="0.939582664726147"/>
          <c:h val="0.0526310562531035"/>
        </c:manualLayout>
      </c:layout>
      <c:overlay val="0"/>
      <c:txPr>
        <a:bodyPr/>
        <a:lstStyle/>
        <a:p>
          <a:pPr>
            <a:defRPr sz="825" b="0" i="0" u="none" strike="noStrike" baseline="0">
              <a:solidFill>
                <a:srgbClr val="000000"/>
              </a:solidFill>
              <a:latin typeface="Arial"/>
              <a:ea typeface="Arial"/>
              <a:cs typeface="Arial"/>
            </a:defRPr>
          </a:pPr>
          <a:endParaRPr lang="fr-FR"/>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fr-F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8"/>
    </mc:Choice>
    <mc:Fallback>
      <c:style val="48"/>
    </mc:Fallback>
  </mc:AlternateContent>
  <c:chart>
    <c:autoTitleDeleted val="1"/>
    <c:plotArea>
      <c:layout>
        <c:manualLayout>
          <c:layoutTarget val="inner"/>
          <c:xMode val="edge"/>
          <c:yMode val="edge"/>
          <c:x val="0.0662291647201057"/>
          <c:y val="0.213973909514542"/>
          <c:w val="0.911925325951323"/>
          <c:h val="0.464526684920379"/>
        </c:manualLayout>
      </c:layout>
      <c:barChart>
        <c:barDir val="col"/>
        <c:grouping val="clustered"/>
        <c:varyColors val="0"/>
        <c:ser>
          <c:idx val="1"/>
          <c:order val="0"/>
          <c:tx>
            <c:strRef>
              <c:f>stat_etablissement_graph_CAPBEP!$C$3</c:f>
              <c:strCache>
                <c:ptCount val="1"/>
                <c:pt idx="0">
                  <c:v>Moy Etab</c:v>
                </c:pt>
              </c:strCache>
            </c:strRef>
          </c:tx>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(stat_etablissement_graph_CAPBEP!$F$4:$F$16,stat_etablissement_graph_CAPBEP!$F$17)</c:f>
                <c:numCache>
                  <c:formatCode>General</c:formatCode>
                  <c:ptCount val="14"/>
                  <c:pt idx="0">
                    <c:v>3.96935118291885</c:v>
                  </c:pt>
                  <c:pt idx="1">
                    <c:v>4.321942956872493</c:v>
                  </c:pt>
                  <c:pt idx="2">
                    <c:v>3.298928300052744</c:v>
                  </c:pt>
                  <c:pt idx="3">
                    <c:v>4.121680947971891</c:v>
                  </c:pt>
                  <c:pt idx="4">
                    <c:v>3.156807712051823</c:v>
                  </c:pt>
                  <c:pt idx="5">
                    <c:v>4.3824902349831</c:v>
                  </c:pt>
                  <c:pt idx="6">
                    <c:v>4.337505912920315</c:v>
                  </c:pt>
                  <c:pt idx="7">
                    <c:v>3.628851187014976</c:v>
                  </c:pt>
                  <c:pt idx="8">
                    <c:v>3.296467077631777</c:v>
                  </c:pt>
                  <c:pt idx="9">
                    <c:v>2.245175955493575</c:v>
                  </c:pt>
                  <c:pt idx="10">
                    <c:v>3.79112495093929</c:v>
                  </c:pt>
                  <c:pt idx="11">
                    <c:v>4.75782250614711</c:v>
                  </c:pt>
                  <c:pt idx="12">
                    <c:v>2.871743996293353</c:v>
                  </c:pt>
                  <c:pt idx="13">
                    <c:v>0.623609564462323</c:v>
                  </c:pt>
                </c:numCache>
              </c:numRef>
            </c:plus>
            <c:minus>
              <c:numRef>
                <c:f>(stat_etablissement_graph_CAPBEP!$F$4:$F$16,stat_etablissement_graph_CAPBEP!$F$17)</c:f>
                <c:numCache>
                  <c:formatCode>General</c:formatCode>
                  <c:ptCount val="14"/>
                  <c:pt idx="0">
                    <c:v>3.96935118291885</c:v>
                  </c:pt>
                  <c:pt idx="1">
                    <c:v>4.321942956872493</c:v>
                  </c:pt>
                  <c:pt idx="2">
                    <c:v>3.298928300052744</c:v>
                  </c:pt>
                  <c:pt idx="3">
                    <c:v>4.121680947971891</c:v>
                  </c:pt>
                  <c:pt idx="4">
                    <c:v>3.156807712051823</c:v>
                  </c:pt>
                  <c:pt idx="5">
                    <c:v>4.3824902349831</c:v>
                  </c:pt>
                  <c:pt idx="6">
                    <c:v>4.337505912920315</c:v>
                  </c:pt>
                  <c:pt idx="7">
                    <c:v>3.628851187014976</c:v>
                  </c:pt>
                  <c:pt idx="8">
                    <c:v>3.296467077631777</c:v>
                  </c:pt>
                  <c:pt idx="9">
                    <c:v>2.245175955493575</c:v>
                  </c:pt>
                  <c:pt idx="10">
                    <c:v>3.79112495093929</c:v>
                  </c:pt>
                  <c:pt idx="11">
                    <c:v>4.75782250614711</c:v>
                  </c:pt>
                  <c:pt idx="12">
                    <c:v>2.871743996293353</c:v>
                  </c:pt>
                  <c:pt idx="13">
                    <c:v>0.623609564462323</c:v>
                  </c:pt>
                </c:numCache>
              </c:numRef>
            </c:minus>
            <c:spPr>
              <a:ln w="19050" cmpd="sng">
                <a:solidFill>
                  <a:srgbClr val="000000"/>
                </a:solidFill>
              </a:ln>
            </c:spPr>
          </c:errBars>
          <c:cat>
            <c:strRef>
              <c:f>(stat_etablissement_graph_CAPBEP!$B$4:$B$16,stat_etablissement_graph_CAPBEP!$B$17)</c:f>
              <c:strCache>
                <c:ptCount val="14"/>
                <c:pt idx="0">
                  <c:v>LPO P-E MARTIN</c:v>
                </c:pt>
                <c:pt idx="1">
                  <c:v>LP JEAN DE BERRY</c:v>
                </c:pt>
                <c:pt idx="2">
                  <c:v>LP JEAN MERMOZ</c:v>
                </c:pt>
                <c:pt idx="3">
                  <c:v>LP JEAN GUEHENNO</c:v>
                </c:pt>
                <c:pt idx="4">
                  <c:v>LP JEAN MOULIN</c:v>
                </c:pt>
                <c:pt idx="5">
                  <c:v>LPO EDOUARD VAILLANT</c:v>
                </c:pt>
                <c:pt idx="6">
                  <c:v>LPO HENRI BRISSON</c:v>
                </c:pt>
                <c:pt idx="7">
                  <c:v>LP JACQUES COEUR</c:v>
                </c:pt>
                <c:pt idx="8">
                  <c:v>LYC ST J.-B. DE LA S</c:v>
                </c:pt>
                <c:pt idx="9">
                  <c:v>LPP SAINT JOSEPH</c:v>
                </c:pt>
                <c:pt idx="10">
                  <c:v>LP VAUVERT</c:v>
                </c:pt>
                <c:pt idx="11">
                  <c:v>CFAI CENTRE AUBIGNY</c:v>
                </c:pt>
                <c:pt idx="12">
                  <c:v>IME LE VEIUX NANCAY</c:v>
                </c:pt>
                <c:pt idx="13">
                  <c:v>CFA INTERPRO BOURGES</c:v>
                </c:pt>
              </c:strCache>
            </c:strRef>
          </c:cat>
          <c:val>
            <c:numRef>
              <c:f>(stat_etablissement_graph_CAPBEP!$C$4:$C$16,stat_etablissement_graph_CAPBEP!$C$17)</c:f>
              <c:numCache>
                <c:formatCode>0.00</c:formatCode>
                <c:ptCount val="14"/>
                <c:pt idx="0">
                  <c:v>13.33216560509553</c:v>
                </c:pt>
                <c:pt idx="1">
                  <c:v>13.57315634218288</c:v>
                </c:pt>
                <c:pt idx="2">
                  <c:v>13.07306666666666</c:v>
                </c:pt>
                <c:pt idx="3">
                  <c:v>13.2893175074184</c:v>
                </c:pt>
                <c:pt idx="4">
                  <c:v>11.66929133858268</c:v>
                </c:pt>
                <c:pt idx="5">
                  <c:v>12.41791666666667</c:v>
                </c:pt>
                <c:pt idx="6">
                  <c:v>12.41511627906977</c:v>
                </c:pt>
                <c:pt idx="7">
                  <c:v>13.02375</c:v>
                </c:pt>
                <c:pt idx="8">
                  <c:v>12.60402684563758</c:v>
                </c:pt>
                <c:pt idx="9">
                  <c:v>13.17254901960784</c:v>
                </c:pt>
                <c:pt idx="10">
                  <c:v>12.5125348189415</c:v>
                </c:pt>
                <c:pt idx="11">
                  <c:v>10.225</c:v>
                </c:pt>
                <c:pt idx="12">
                  <c:v>12.44444444444444</c:v>
                </c:pt>
                <c:pt idx="13">
                  <c:v>12.33333333333333</c:v>
                </c:pt>
              </c:numCache>
            </c:numRef>
          </c:val>
        </c:ser>
        <c:dLbls>
          <c:showLegendKey val="0"/>
          <c:showVal val="1"/>
          <c:showCatName val="0"/>
          <c:showSerName val="0"/>
          <c:showPercent val="0"/>
          <c:showBubbleSize val="0"/>
        </c:dLbls>
        <c:gapWidth val="150"/>
        <c:axId val="-2087199144"/>
        <c:axId val="-2087304456"/>
      </c:barChart>
      <c:lineChart>
        <c:grouping val="standard"/>
        <c:varyColors val="0"/>
        <c:ser>
          <c:idx val="0"/>
          <c:order val="1"/>
          <c:tx>
            <c:strRef>
              <c:f>stat_etablissement_graph_CAPBEP!$D$3</c:f>
              <c:strCache>
                <c:ptCount val="1"/>
                <c:pt idx="0">
                  <c:v>Moy acad CAP BEP 2014: 12,84</c:v>
                </c:pt>
              </c:strCache>
            </c:strRef>
          </c:tx>
          <c:spPr>
            <a:ln w="19050"/>
          </c:spPr>
          <c:marker>
            <c:symbol val="none"/>
          </c:marker>
          <c:dLbls>
            <c:delete val="1"/>
          </c:dLbls>
          <c:cat>
            <c:strRef>
              <c:f>(stat_etablissement_graph_CAPBEP!$B$4:$B$16,stat_etablissement_graph_CAPBEP!$B$17)</c:f>
              <c:strCache>
                <c:ptCount val="14"/>
                <c:pt idx="0">
                  <c:v>LPO P-E MARTIN</c:v>
                </c:pt>
                <c:pt idx="1">
                  <c:v>LP JEAN DE BERRY</c:v>
                </c:pt>
                <c:pt idx="2">
                  <c:v>LP JEAN MERMOZ</c:v>
                </c:pt>
                <c:pt idx="3">
                  <c:v>LP JEAN GUEHENNO</c:v>
                </c:pt>
                <c:pt idx="4">
                  <c:v>LP JEAN MOULIN</c:v>
                </c:pt>
                <c:pt idx="5">
                  <c:v>LPO EDOUARD VAILLANT</c:v>
                </c:pt>
                <c:pt idx="6">
                  <c:v>LPO HENRI BRISSON</c:v>
                </c:pt>
                <c:pt idx="7">
                  <c:v>LP JACQUES COEUR</c:v>
                </c:pt>
                <c:pt idx="8">
                  <c:v>LYC ST J.-B. DE LA S</c:v>
                </c:pt>
                <c:pt idx="9">
                  <c:v>LPP SAINT JOSEPH</c:v>
                </c:pt>
                <c:pt idx="10">
                  <c:v>LP VAUVERT</c:v>
                </c:pt>
                <c:pt idx="11">
                  <c:v>CFAI CENTRE AUBIGNY</c:v>
                </c:pt>
                <c:pt idx="12">
                  <c:v>IME LE VEIUX NANCAY</c:v>
                </c:pt>
                <c:pt idx="13">
                  <c:v>CFA INTERPRO BOURGES</c:v>
                </c:pt>
              </c:strCache>
            </c:strRef>
          </c:cat>
          <c:val>
            <c:numRef>
              <c:f>(stat_etablissement_graph_CAPBEP!$D$4:$D$16,stat_etablissement_graph_CAPBEP!$D$17)</c:f>
              <c:numCache>
                <c:formatCode>0.00</c:formatCode>
                <c:ptCount val="14"/>
                <c:pt idx="0">
                  <c:v>12.84178357145952</c:v>
                </c:pt>
                <c:pt idx="1">
                  <c:v>12.84178357145952</c:v>
                </c:pt>
                <c:pt idx="2">
                  <c:v>12.84178357145952</c:v>
                </c:pt>
                <c:pt idx="3">
                  <c:v>12.84178357145952</c:v>
                </c:pt>
                <c:pt idx="4">
                  <c:v>12.84178357145952</c:v>
                </c:pt>
                <c:pt idx="5">
                  <c:v>12.84178357145952</c:v>
                </c:pt>
                <c:pt idx="6">
                  <c:v>12.84178357145952</c:v>
                </c:pt>
                <c:pt idx="7">
                  <c:v>12.84178357145952</c:v>
                </c:pt>
                <c:pt idx="8">
                  <c:v>12.84178357145952</c:v>
                </c:pt>
                <c:pt idx="9">
                  <c:v>12.84178357145952</c:v>
                </c:pt>
                <c:pt idx="10">
                  <c:v>12.84178357145952</c:v>
                </c:pt>
                <c:pt idx="11">
                  <c:v>12.84178357145952</c:v>
                </c:pt>
                <c:pt idx="12">
                  <c:v>12.84178357145952</c:v>
                </c:pt>
                <c:pt idx="13">
                  <c:v>12.84178357145952</c:v>
                </c:pt>
              </c:numCache>
            </c:numRef>
          </c:val>
          <c:smooth val="0"/>
        </c:ser>
        <c:dLbls>
          <c:showLegendKey val="0"/>
          <c:showVal val="1"/>
          <c:showCatName val="0"/>
          <c:showSerName val="0"/>
          <c:showPercent val="0"/>
          <c:showBubbleSize val="0"/>
        </c:dLbls>
        <c:marker val="1"/>
        <c:smooth val="0"/>
        <c:axId val="-2087199144"/>
        <c:axId val="-2087304456"/>
      </c:lineChart>
      <c:lineChart>
        <c:grouping val="standard"/>
        <c:varyColors val="0"/>
        <c:ser>
          <c:idx val="2"/>
          <c:order val="2"/>
          <c:tx>
            <c:strRef>
              <c:f>stat_etablissement_graph_CAPBEP!$E$3</c:f>
              <c:strCache>
                <c:ptCount val="1"/>
                <c:pt idx="0">
                  <c:v>Moy départ 18  CAP BEP 2014: 12,92</c:v>
                </c:pt>
              </c:strCache>
            </c:strRef>
          </c:tx>
          <c:spPr>
            <a:ln w="19050"/>
          </c:spPr>
          <c:marker>
            <c:symbol val="none"/>
          </c:marker>
          <c:dLbls>
            <c:delete val="1"/>
          </c:dLbls>
          <c:cat>
            <c:strRef>
              <c:f>(stat_etablissement_graph_CAPBEP!$B$4:$B$16,stat_etablissement_graph_CAPBEP!$B$17)</c:f>
              <c:strCache>
                <c:ptCount val="14"/>
                <c:pt idx="0">
                  <c:v>LPO P-E MARTIN</c:v>
                </c:pt>
                <c:pt idx="1">
                  <c:v>LP JEAN DE BERRY</c:v>
                </c:pt>
                <c:pt idx="2">
                  <c:v>LP JEAN MERMOZ</c:v>
                </c:pt>
                <c:pt idx="3">
                  <c:v>LP JEAN GUEHENNO</c:v>
                </c:pt>
                <c:pt idx="4">
                  <c:v>LP JEAN MOULIN</c:v>
                </c:pt>
                <c:pt idx="5">
                  <c:v>LPO EDOUARD VAILLANT</c:v>
                </c:pt>
                <c:pt idx="6">
                  <c:v>LPO HENRI BRISSON</c:v>
                </c:pt>
                <c:pt idx="7">
                  <c:v>LP JACQUES COEUR</c:v>
                </c:pt>
                <c:pt idx="8">
                  <c:v>LYC ST J.-B. DE LA S</c:v>
                </c:pt>
                <c:pt idx="9">
                  <c:v>LPP SAINT JOSEPH</c:v>
                </c:pt>
                <c:pt idx="10">
                  <c:v>LP VAUVERT</c:v>
                </c:pt>
                <c:pt idx="11">
                  <c:v>CFAI CENTRE AUBIGNY</c:v>
                </c:pt>
                <c:pt idx="12">
                  <c:v>IME LE VEIUX NANCAY</c:v>
                </c:pt>
                <c:pt idx="13">
                  <c:v>CFA INTERPRO BOURGES</c:v>
                </c:pt>
              </c:strCache>
            </c:strRef>
          </c:cat>
          <c:val>
            <c:numRef>
              <c:f>(stat_etablissement_graph_CAPBEP!$E$4:$E$16,stat_etablissement_graph_CAPBEP!$E$17)</c:f>
              <c:numCache>
                <c:formatCode>0.00</c:formatCode>
                <c:ptCount val="14"/>
                <c:pt idx="0">
                  <c:v>12.91797831409584</c:v>
                </c:pt>
                <c:pt idx="1">
                  <c:v>12.91797831409584</c:v>
                </c:pt>
                <c:pt idx="2">
                  <c:v>12.91797831409584</c:v>
                </c:pt>
                <c:pt idx="3">
                  <c:v>12.91797831409584</c:v>
                </c:pt>
                <c:pt idx="4">
                  <c:v>12.91797831409584</c:v>
                </c:pt>
                <c:pt idx="5">
                  <c:v>12.91797831409584</c:v>
                </c:pt>
                <c:pt idx="6">
                  <c:v>12.91797831409584</c:v>
                </c:pt>
                <c:pt idx="7">
                  <c:v>12.91797831409584</c:v>
                </c:pt>
                <c:pt idx="8">
                  <c:v>12.91797831409584</c:v>
                </c:pt>
                <c:pt idx="9">
                  <c:v>12.91797831409584</c:v>
                </c:pt>
                <c:pt idx="10">
                  <c:v>12.91797831409584</c:v>
                </c:pt>
                <c:pt idx="11">
                  <c:v>12.91797831409584</c:v>
                </c:pt>
                <c:pt idx="12">
                  <c:v>12.91797831409584</c:v>
                </c:pt>
                <c:pt idx="13">
                  <c:v>12.91797831409584</c:v>
                </c:pt>
              </c:numCache>
            </c:numRef>
          </c:val>
          <c:smooth val="0"/>
        </c:ser>
        <c:dLbls>
          <c:showLegendKey val="0"/>
          <c:showVal val="1"/>
          <c:showCatName val="0"/>
          <c:showSerName val="0"/>
          <c:showPercent val="0"/>
          <c:showBubbleSize val="0"/>
        </c:dLbls>
        <c:marker val="1"/>
        <c:smooth val="0"/>
        <c:axId val="-2087593096"/>
        <c:axId val="-2118939880"/>
      </c:lineChart>
      <c:catAx>
        <c:axId val="-2087199144"/>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087304456"/>
        <c:crosses val="autoZero"/>
        <c:auto val="0"/>
        <c:lblAlgn val="ctr"/>
        <c:lblOffset val="100"/>
        <c:tickLblSkip val="1"/>
        <c:tickMarkSkip val="1"/>
        <c:noMultiLvlLbl val="0"/>
      </c:catAx>
      <c:valAx>
        <c:axId val="-2087304456"/>
        <c:scaling>
          <c:orientation val="minMax"/>
          <c:max val="19.0"/>
          <c:min val="4.0"/>
        </c:scaling>
        <c:delete val="0"/>
        <c:axPos val="l"/>
        <c:numFmt formatCode="0.00" sourceLinked="1"/>
        <c:majorTickMark val="out"/>
        <c:minorTickMark val="none"/>
        <c:tickLblPos val="nextTo"/>
        <c:txPr>
          <a:bodyPr rot="0" vert="horz"/>
          <a:lstStyle/>
          <a:p>
            <a:pPr>
              <a:defRPr sz="1200" b="1"/>
            </a:pPr>
            <a:endParaRPr lang="fr-FR"/>
          </a:p>
        </c:txPr>
        <c:crossAx val="-2087199144"/>
        <c:crosses val="autoZero"/>
        <c:crossBetween val="between"/>
        <c:majorUnit val="1.0"/>
        <c:minorUnit val="0.2"/>
      </c:valAx>
      <c:catAx>
        <c:axId val="-2087593096"/>
        <c:scaling>
          <c:orientation val="minMax"/>
        </c:scaling>
        <c:delete val="1"/>
        <c:axPos val="b"/>
        <c:numFmt formatCode="General" sourceLinked="1"/>
        <c:majorTickMark val="out"/>
        <c:minorTickMark val="none"/>
        <c:tickLblPos val="none"/>
        <c:crossAx val="-2118939880"/>
        <c:crosses val="autoZero"/>
        <c:auto val="0"/>
        <c:lblAlgn val="ctr"/>
        <c:lblOffset val="100"/>
        <c:noMultiLvlLbl val="0"/>
      </c:catAx>
      <c:valAx>
        <c:axId val="-2118939880"/>
        <c:scaling>
          <c:orientation val="minMax"/>
        </c:scaling>
        <c:delete val="1"/>
        <c:axPos val="l"/>
        <c:numFmt formatCode="0.00" sourceLinked="1"/>
        <c:majorTickMark val="out"/>
        <c:minorTickMark val="none"/>
        <c:tickLblPos val="none"/>
        <c:crossAx val="-2087593096"/>
        <c:crosses val="autoZero"/>
        <c:crossBetween val="between"/>
      </c:valAx>
      <c:spPr>
        <a:noFill/>
      </c:spPr>
    </c:plotArea>
    <c:legend>
      <c:legendPos val="t"/>
      <c:layout>
        <c:manualLayout>
          <c:xMode val="edge"/>
          <c:yMode val="edge"/>
          <c:x val="0.0681949912510936"/>
          <c:y val="0.120697646607124"/>
          <c:w val="0.917242891513561"/>
          <c:h val="0.0878883457821845"/>
        </c:manualLayout>
      </c:layout>
      <c:overlay val="0"/>
      <c:txPr>
        <a:bodyPr/>
        <a:lstStyle/>
        <a:p>
          <a:pPr>
            <a:defRPr sz="1200" b="1"/>
          </a:pPr>
          <a:endParaRPr lang="fr-FR"/>
        </a:p>
      </c:txPr>
    </c:legend>
    <c:plotVisOnly val="1"/>
    <c:dispBlanksAs val="gap"/>
    <c:showDLblsOverMax val="0"/>
  </c:chart>
  <c:spPr>
    <a:noFill/>
  </c:sp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6"/>
    </mc:Choice>
    <mc:Fallback>
      <c:style val="46"/>
    </mc:Fallback>
  </mc:AlternateContent>
  <c:chart>
    <c:autoTitleDeleted val="1"/>
    <c:plotArea>
      <c:layout>
        <c:manualLayout>
          <c:layoutTarget val="inner"/>
          <c:xMode val="edge"/>
          <c:yMode val="edge"/>
          <c:x val="0.0662291647201057"/>
          <c:y val="0.213973909514542"/>
          <c:w val="0.911925325951323"/>
          <c:h val="0.473935982069779"/>
        </c:manualLayout>
      </c:layout>
      <c:barChart>
        <c:barDir val="col"/>
        <c:grouping val="clustered"/>
        <c:varyColors val="0"/>
        <c:ser>
          <c:idx val="1"/>
          <c:order val="0"/>
          <c:tx>
            <c:strRef>
              <c:f>stat_etablissement_graph_CAPBEP!$C$40</c:f>
              <c:strCache>
                <c:ptCount val="1"/>
                <c:pt idx="0">
                  <c:v>Moy Etab</c:v>
                </c:pt>
              </c:strCache>
            </c:strRef>
          </c:tx>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(stat_etablissement_graph_CAPBEP!$F$41:$F$51,stat_etablissement_graph_CAPBEP!$F$52)</c:f>
                <c:numCache>
                  <c:formatCode>General</c:formatCode>
                  <c:ptCount val="12"/>
                  <c:pt idx="0">
                    <c:v>4.112006180829948</c:v>
                  </c:pt>
                  <c:pt idx="1">
                    <c:v>4.315914981155897</c:v>
                  </c:pt>
                  <c:pt idx="2">
                    <c:v>3.438331431215274</c:v>
                  </c:pt>
                  <c:pt idx="3">
                    <c:v>2.795707191074355</c:v>
                  </c:pt>
                  <c:pt idx="4">
                    <c:v>4.55467425164626</c:v>
                  </c:pt>
                  <c:pt idx="5">
                    <c:v>3.867165542055347</c:v>
                  </c:pt>
                  <c:pt idx="6">
                    <c:v>4.211036144848811</c:v>
                  </c:pt>
                  <c:pt idx="7">
                    <c:v>2.937098354764806</c:v>
                  </c:pt>
                  <c:pt idx="8">
                    <c:v>4.0490815907308</c:v>
                  </c:pt>
                  <c:pt idx="9">
                    <c:v>3.203265714804005</c:v>
                  </c:pt>
                  <c:pt idx="10">
                    <c:v>5.273755777432247</c:v>
                  </c:pt>
                  <c:pt idx="11">
                    <c:v>3.702916463433909</c:v>
                  </c:pt>
                </c:numCache>
              </c:numRef>
            </c:plus>
            <c:minus>
              <c:numRef>
                <c:f>(stat_etablissement_graph_CAPBEP!$F$41:$F$51,stat_etablissement_graph_CAPBEP!$F$52)</c:f>
                <c:numCache>
                  <c:formatCode>General</c:formatCode>
                  <c:ptCount val="12"/>
                  <c:pt idx="0">
                    <c:v>4.112006180829948</c:v>
                  </c:pt>
                  <c:pt idx="1">
                    <c:v>4.315914981155897</c:v>
                  </c:pt>
                  <c:pt idx="2">
                    <c:v>3.438331431215274</c:v>
                  </c:pt>
                  <c:pt idx="3">
                    <c:v>2.795707191074355</c:v>
                  </c:pt>
                  <c:pt idx="4">
                    <c:v>4.55467425164626</c:v>
                  </c:pt>
                  <c:pt idx="5">
                    <c:v>3.867165542055347</c:v>
                  </c:pt>
                  <c:pt idx="6">
                    <c:v>4.211036144848811</c:v>
                  </c:pt>
                  <c:pt idx="7">
                    <c:v>2.937098354764806</c:v>
                  </c:pt>
                  <c:pt idx="8">
                    <c:v>4.0490815907308</c:v>
                  </c:pt>
                  <c:pt idx="9">
                    <c:v>3.203265714804005</c:v>
                  </c:pt>
                  <c:pt idx="10">
                    <c:v>5.273755777432247</c:v>
                  </c:pt>
                  <c:pt idx="11">
                    <c:v>3.702916463433909</c:v>
                  </c:pt>
                </c:numCache>
              </c:numRef>
            </c:minus>
          </c:errBars>
          <c:cat>
            <c:strRef>
              <c:f>(stat_etablissement_graph_CAPBEP!$B$41:$B$51,stat_etablissement_graph_CAPBEP!$B$52)</c:f>
              <c:strCache>
                <c:ptCount val="12"/>
                <c:pt idx="0">
                  <c:v>LP CHATEAUNEUF</c:v>
                </c:pt>
                <c:pt idx="1">
                  <c:v>LPO PASTEUR</c:v>
                </c:pt>
                <c:pt idx="2">
                  <c:v>LP LES CHARMILLES</c:v>
                </c:pt>
                <c:pt idx="3">
                  <c:v>LPO GEORGE SAND</c:v>
                </c:pt>
                <c:pt idx="4">
                  <c:v>LP JEAN D'ALEMBERT</c:v>
                </c:pt>
                <c:pt idx="5">
                  <c:v>LPO BLAISE PASCAL</c:v>
                </c:pt>
                <c:pt idx="6">
                  <c:v>EREA ERIC TABARLY</c:v>
                </c:pt>
                <c:pt idx="7">
                  <c:v>LPP SAINT CYR</c:v>
                </c:pt>
                <c:pt idx="8">
                  <c:v>LPP SAINTE SOLANGE</c:v>
                </c:pt>
                <c:pt idx="9">
                  <c:v>CFA AFORPROBA 36</c:v>
                </c:pt>
                <c:pt idx="10">
                  <c:v>IME CHANTEMERLE VALE</c:v>
                </c:pt>
                <c:pt idx="11">
                  <c:v>CFA INTERPRO CHATX</c:v>
                </c:pt>
              </c:strCache>
            </c:strRef>
          </c:cat>
          <c:val>
            <c:numRef>
              <c:f>(stat_etablissement_graph_CAPBEP!$C$41:$C$51,stat_etablissement_graph_CAPBEP!$C$52)</c:f>
              <c:numCache>
                <c:formatCode>0.00</c:formatCode>
                <c:ptCount val="12"/>
                <c:pt idx="0">
                  <c:v>11.99190031152648</c:v>
                </c:pt>
                <c:pt idx="1">
                  <c:v>13.00364583333333</c:v>
                </c:pt>
                <c:pt idx="2">
                  <c:v>12.8318396226415</c:v>
                </c:pt>
                <c:pt idx="3">
                  <c:v>14.9646153846154</c:v>
                </c:pt>
                <c:pt idx="4">
                  <c:v>12.11589147286822</c:v>
                </c:pt>
                <c:pt idx="5">
                  <c:v>12.84606060606061</c:v>
                </c:pt>
                <c:pt idx="6">
                  <c:v>11.48863636363636</c:v>
                </c:pt>
                <c:pt idx="7">
                  <c:v>14.03384615384615</c:v>
                </c:pt>
                <c:pt idx="8">
                  <c:v>12.72222222222222</c:v>
                </c:pt>
                <c:pt idx="9">
                  <c:v>12.04785478547855</c:v>
                </c:pt>
                <c:pt idx="10">
                  <c:v>4.75</c:v>
                </c:pt>
                <c:pt idx="11">
                  <c:v>11.70075757575758</c:v>
                </c:pt>
              </c:numCache>
            </c:numRef>
          </c:val>
        </c:ser>
        <c:dLbls>
          <c:showLegendKey val="0"/>
          <c:showVal val="1"/>
          <c:showCatName val="0"/>
          <c:showSerName val="0"/>
          <c:showPercent val="0"/>
          <c:showBubbleSize val="0"/>
        </c:dLbls>
        <c:gapWidth val="150"/>
        <c:axId val="-2118999768"/>
        <c:axId val="-2118941128"/>
      </c:barChart>
      <c:lineChart>
        <c:grouping val="standard"/>
        <c:varyColors val="0"/>
        <c:ser>
          <c:idx val="0"/>
          <c:order val="1"/>
          <c:tx>
            <c:strRef>
              <c:f>stat_etablissement_graph_CAPBEP!$D$40</c:f>
              <c:strCache>
                <c:ptCount val="1"/>
                <c:pt idx="0">
                  <c:v>Moy acad CAP BEP 2014: 12,84</c:v>
                </c:pt>
              </c:strCache>
            </c:strRef>
          </c:tx>
          <c:spPr>
            <a:ln w="19050"/>
          </c:spPr>
          <c:marker>
            <c:symbol val="none"/>
          </c:marker>
          <c:dLbls>
            <c:delete val="1"/>
          </c:dLbls>
          <c:cat>
            <c:strRef>
              <c:f>(stat_etablissement_graph_CAPBEP!$B$41:$B$51,stat_etablissement_graph_CAPBEP!$B$52)</c:f>
              <c:strCache>
                <c:ptCount val="12"/>
                <c:pt idx="0">
                  <c:v>LP CHATEAUNEUF</c:v>
                </c:pt>
                <c:pt idx="1">
                  <c:v>LPO PASTEUR</c:v>
                </c:pt>
                <c:pt idx="2">
                  <c:v>LP LES CHARMILLES</c:v>
                </c:pt>
                <c:pt idx="3">
                  <c:v>LPO GEORGE SAND</c:v>
                </c:pt>
                <c:pt idx="4">
                  <c:v>LP JEAN D'ALEMBERT</c:v>
                </c:pt>
                <c:pt idx="5">
                  <c:v>LPO BLAISE PASCAL</c:v>
                </c:pt>
                <c:pt idx="6">
                  <c:v>EREA ERIC TABARLY</c:v>
                </c:pt>
                <c:pt idx="7">
                  <c:v>LPP SAINT CYR</c:v>
                </c:pt>
                <c:pt idx="8">
                  <c:v>LPP SAINTE SOLANGE</c:v>
                </c:pt>
                <c:pt idx="9">
                  <c:v>CFA AFORPROBA 36</c:v>
                </c:pt>
                <c:pt idx="10">
                  <c:v>IME CHANTEMERLE VALE</c:v>
                </c:pt>
                <c:pt idx="11">
                  <c:v>CFA INTERPRO CHATX</c:v>
                </c:pt>
              </c:strCache>
            </c:strRef>
          </c:cat>
          <c:val>
            <c:numRef>
              <c:f>(stat_etablissement_graph_CAPBEP!$D$41:$D$51,stat_etablissement_graph_CAPBEP!$D$52)</c:f>
              <c:numCache>
                <c:formatCode>0.00</c:formatCode>
                <c:ptCount val="12"/>
                <c:pt idx="0">
                  <c:v>12.84178357145952</c:v>
                </c:pt>
                <c:pt idx="1">
                  <c:v>12.84178357145952</c:v>
                </c:pt>
                <c:pt idx="2">
                  <c:v>12.84178357145952</c:v>
                </c:pt>
                <c:pt idx="3">
                  <c:v>12.84178357145952</c:v>
                </c:pt>
                <c:pt idx="4">
                  <c:v>12.84178357145952</c:v>
                </c:pt>
                <c:pt idx="5">
                  <c:v>12.84178357145952</c:v>
                </c:pt>
                <c:pt idx="6">
                  <c:v>12.84178357145952</c:v>
                </c:pt>
                <c:pt idx="7">
                  <c:v>12.84178357145952</c:v>
                </c:pt>
                <c:pt idx="8">
                  <c:v>12.84178357145952</c:v>
                </c:pt>
                <c:pt idx="9">
                  <c:v>12.84178357145952</c:v>
                </c:pt>
                <c:pt idx="10">
                  <c:v>12.84178357145952</c:v>
                </c:pt>
                <c:pt idx="11">
                  <c:v>12.84178357145952</c:v>
                </c:pt>
              </c:numCache>
            </c:numRef>
          </c:val>
          <c:smooth val="0"/>
        </c:ser>
        <c:dLbls>
          <c:showLegendKey val="0"/>
          <c:showVal val="1"/>
          <c:showCatName val="0"/>
          <c:showSerName val="0"/>
          <c:showPercent val="0"/>
          <c:showBubbleSize val="0"/>
        </c:dLbls>
        <c:marker val="1"/>
        <c:smooth val="0"/>
        <c:axId val="-2118999768"/>
        <c:axId val="-2118941128"/>
      </c:lineChart>
      <c:lineChart>
        <c:grouping val="standard"/>
        <c:varyColors val="0"/>
        <c:ser>
          <c:idx val="2"/>
          <c:order val="2"/>
          <c:tx>
            <c:strRef>
              <c:f>stat_etablissement_graph_CAPBEP!$E$40</c:f>
              <c:strCache>
                <c:ptCount val="1"/>
                <c:pt idx="0">
                  <c:v>Moy départ 36  CAP BEP 2014: 12,47</c:v>
                </c:pt>
              </c:strCache>
            </c:strRef>
          </c:tx>
          <c:spPr>
            <a:ln w="19050"/>
          </c:spPr>
          <c:marker>
            <c:symbol val="none"/>
          </c:marker>
          <c:dLbls>
            <c:delete val="1"/>
          </c:dLbls>
          <c:cat>
            <c:strRef>
              <c:f>(stat_etablissement_graph_CAPBEP!$B$41:$B$51,stat_etablissement_graph_CAPBEP!$B$52)</c:f>
              <c:strCache>
                <c:ptCount val="12"/>
                <c:pt idx="0">
                  <c:v>LP CHATEAUNEUF</c:v>
                </c:pt>
                <c:pt idx="1">
                  <c:v>LPO PASTEUR</c:v>
                </c:pt>
                <c:pt idx="2">
                  <c:v>LP LES CHARMILLES</c:v>
                </c:pt>
                <c:pt idx="3">
                  <c:v>LPO GEORGE SAND</c:v>
                </c:pt>
                <c:pt idx="4">
                  <c:v>LP JEAN D'ALEMBERT</c:v>
                </c:pt>
                <c:pt idx="5">
                  <c:v>LPO BLAISE PASCAL</c:v>
                </c:pt>
                <c:pt idx="6">
                  <c:v>EREA ERIC TABARLY</c:v>
                </c:pt>
                <c:pt idx="7">
                  <c:v>LPP SAINT CYR</c:v>
                </c:pt>
                <c:pt idx="8">
                  <c:v>LPP SAINTE SOLANGE</c:v>
                </c:pt>
                <c:pt idx="9">
                  <c:v>CFA AFORPROBA 36</c:v>
                </c:pt>
                <c:pt idx="10">
                  <c:v>IME CHANTEMERLE VALE</c:v>
                </c:pt>
                <c:pt idx="11">
                  <c:v>CFA INTERPRO CHATX</c:v>
                </c:pt>
              </c:strCache>
            </c:strRef>
          </c:cat>
          <c:val>
            <c:numRef>
              <c:f>(stat_etablissement_graph_CAPBEP!$E$41:$E$51,stat_etablissement_graph_CAPBEP!$E$52)</c:f>
              <c:numCache>
                <c:formatCode>0.00</c:formatCode>
                <c:ptCount val="12"/>
                <c:pt idx="0">
                  <c:v>12.46856892010537</c:v>
                </c:pt>
                <c:pt idx="1">
                  <c:v>12.46856892010537</c:v>
                </c:pt>
                <c:pt idx="2">
                  <c:v>12.46856892010537</c:v>
                </c:pt>
                <c:pt idx="3">
                  <c:v>12.46856892010537</c:v>
                </c:pt>
                <c:pt idx="4">
                  <c:v>12.46856892010537</c:v>
                </c:pt>
                <c:pt idx="5">
                  <c:v>12.46856892010537</c:v>
                </c:pt>
                <c:pt idx="6">
                  <c:v>12.46856892010537</c:v>
                </c:pt>
                <c:pt idx="7">
                  <c:v>12.46856892010537</c:v>
                </c:pt>
                <c:pt idx="8">
                  <c:v>12.46856892010537</c:v>
                </c:pt>
                <c:pt idx="9">
                  <c:v>12.46856892010537</c:v>
                </c:pt>
                <c:pt idx="10">
                  <c:v>12.46856892010537</c:v>
                </c:pt>
                <c:pt idx="11">
                  <c:v>12.46856892010537</c:v>
                </c:pt>
              </c:numCache>
            </c:numRef>
          </c:val>
          <c:smooth val="0"/>
        </c:ser>
        <c:dLbls>
          <c:showLegendKey val="0"/>
          <c:showVal val="1"/>
          <c:showCatName val="0"/>
          <c:showSerName val="0"/>
          <c:showPercent val="0"/>
          <c:showBubbleSize val="0"/>
        </c:dLbls>
        <c:marker val="1"/>
        <c:smooth val="0"/>
        <c:axId val="-2086683960"/>
        <c:axId val="-2086693656"/>
      </c:lineChart>
      <c:catAx>
        <c:axId val="-2118999768"/>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118941128"/>
        <c:crosses val="autoZero"/>
        <c:auto val="0"/>
        <c:lblAlgn val="ctr"/>
        <c:lblOffset val="100"/>
        <c:tickLblSkip val="1"/>
        <c:tickMarkSkip val="1"/>
        <c:noMultiLvlLbl val="0"/>
      </c:catAx>
      <c:valAx>
        <c:axId val="-2118941128"/>
        <c:scaling>
          <c:orientation val="minMax"/>
          <c:max val="19.0"/>
          <c:min val="4.0"/>
        </c:scaling>
        <c:delete val="0"/>
        <c:axPos val="l"/>
        <c:numFmt formatCode="0.00" sourceLinked="1"/>
        <c:majorTickMark val="out"/>
        <c:minorTickMark val="none"/>
        <c:tickLblPos val="nextTo"/>
        <c:txPr>
          <a:bodyPr rot="0" vert="horz"/>
          <a:lstStyle/>
          <a:p>
            <a:pPr>
              <a:defRPr sz="1200" b="1"/>
            </a:pPr>
            <a:endParaRPr lang="fr-FR"/>
          </a:p>
        </c:txPr>
        <c:crossAx val="-2118999768"/>
        <c:crosses val="autoZero"/>
        <c:crossBetween val="between"/>
        <c:majorUnit val="1.0"/>
        <c:minorUnit val="0.2"/>
      </c:valAx>
      <c:catAx>
        <c:axId val="-2086683960"/>
        <c:scaling>
          <c:orientation val="minMax"/>
        </c:scaling>
        <c:delete val="1"/>
        <c:axPos val="b"/>
        <c:numFmt formatCode="General" sourceLinked="1"/>
        <c:majorTickMark val="out"/>
        <c:minorTickMark val="none"/>
        <c:tickLblPos val="none"/>
        <c:crossAx val="-2086693656"/>
        <c:crosses val="autoZero"/>
        <c:auto val="0"/>
        <c:lblAlgn val="ctr"/>
        <c:lblOffset val="100"/>
        <c:noMultiLvlLbl val="0"/>
      </c:catAx>
      <c:valAx>
        <c:axId val="-2086693656"/>
        <c:scaling>
          <c:orientation val="minMax"/>
        </c:scaling>
        <c:delete val="1"/>
        <c:axPos val="l"/>
        <c:numFmt formatCode="0.00" sourceLinked="1"/>
        <c:majorTickMark val="out"/>
        <c:minorTickMark val="none"/>
        <c:tickLblPos val="none"/>
        <c:crossAx val="-2086683960"/>
        <c:crosses val="autoZero"/>
        <c:crossBetween val="between"/>
      </c:valAx>
      <c:spPr>
        <a:noFill/>
      </c:spPr>
    </c:plotArea>
    <c:legend>
      <c:legendPos val="t"/>
      <c:layout>
        <c:manualLayout>
          <c:xMode val="edge"/>
          <c:yMode val="edge"/>
          <c:x val="0.0806949912510936"/>
          <c:y val="0.120697646607124"/>
          <c:w val="0.880896434820647"/>
          <c:h val="0.110632394874357"/>
        </c:manualLayout>
      </c:layout>
      <c:overlay val="0"/>
      <c:txPr>
        <a:bodyPr/>
        <a:lstStyle/>
        <a:p>
          <a:pPr>
            <a:defRPr sz="1600" b="1"/>
          </a:pPr>
          <a:endParaRPr lang="fr-FR"/>
        </a:p>
      </c:txPr>
    </c:legend>
    <c:plotVisOnly val="1"/>
    <c:dispBlanksAs val="gap"/>
    <c:showDLblsOverMax val="0"/>
  </c:chart>
  <c:spPr>
    <a:noFill/>
  </c:sp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3"/>
    </mc:Choice>
    <mc:Fallback>
      <c:style val="43"/>
    </mc:Fallback>
  </mc:AlternateContent>
  <c:chart>
    <c:autoTitleDeleted val="1"/>
    <c:plotArea>
      <c:layout>
        <c:manualLayout>
          <c:layoutTarget val="inner"/>
          <c:xMode val="edge"/>
          <c:yMode val="edge"/>
          <c:x val="0.0858175853018372"/>
          <c:y val="0.213973909514542"/>
          <c:w val="0.910516951006124"/>
          <c:h val="0.443023516822908"/>
        </c:manualLayout>
      </c:layout>
      <c:barChart>
        <c:barDir val="col"/>
        <c:grouping val="clustered"/>
        <c:varyColors val="0"/>
        <c:ser>
          <c:idx val="1"/>
          <c:order val="0"/>
          <c:tx>
            <c:strRef>
              <c:f>stat_etablissement_graph_CAPBEP!$C$94</c:f>
              <c:strCache>
                <c:ptCount val="1"/>
                <c:pt idx="0">
                  <c:v>Moy Etab</c:v>
                </c:pt>
              </c:strCache>
            </c:strRef>
          </c:tx>
          <c:spPr>
            <a:solidFill>
              <a:srgbClr val="FF6600"/>
            </a:solidFill>
          </c:spPr>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stat_etablissement_graph_CAPBEP!$F$95:$F$120</c:f>
                <c:numCache>
                  <c:formatCode>General</c:formatCode>
                  <c:ptCount val="26"/>
                  <c:pt idx="0">
                    <c:v>4.354310596411619</c:v>
                  </c:pt>
                  <c:pt idx="1">
                    <c:v>3.290797413747777</c:v>
                  </c:pt>
                  <c:pt idx="2">
                    <c:v>3.45745012255659</c:v>
                  </c:pt>
                  <c:pt idx="3">
                    <c:v>2.830753945611819</c:v>
                  </c:pt>
                  <c:pt idx="4">
                    <c:v>3.034629880627405</c:v>
                  </c:pt>
                  <c:pt idx="5">
                    <c:v>3.340262345643364</c:v>
                  </c:pt>
                  <c:pt idx="6">
                    <c:v>4.798633413680283</c:v>
                  </c:pt>
                  <c:pt idx="7">
                    <c:v>3.797648981911286</c:v>
                  </c:pt>
                  <c:pt idx="8">
                    <c:v>3.208987521298218</c:v>
                  </c:pt>
                  <c:pt idx="9">
                    <c:v>3.062213389505763</c:v>
                  </c:pt>
                  <c:pt idx="10">
                    <c:v>4.9672481032266</c:v>
                  </c:pt>
                  <c:pt idx="11">
                    <c:v>3.989939354757783</c:v>
                  </c:pt>
                  <c:pt idx="12">
                    <c:v>2.880621425661449</c:v>
                  </c:pt>
                  <c:pt idx="13">
                    <c:v>1.787732545522676</c:v>
                  </c:pt>
                  <c:pt idx="14">
                    <c:v>4.907750021154293</c:v>
                  </c:pt>
                  <c:pt idx="15">
                    <c:v>3.020094795421968</c:v>
                  </c:pt>
                  <c:pt idx="16">
                    <c:v>3.930729456154533</c:v>
                  </c:pt>
                  <c:pt idx="17">
                    <c:v>3.447269968228278</c:v>
                  </c:pt>
                  <c:pt idx="18">
                    <c:v>3.700667963453048</c:v>
                  </c:pt>
                  <c:pt idx="19">
                    <c:v>3.984624082762737</c:v>
                  </c:pt>
                  <c:pt idx="20">
                    <c:v>1.872477727372524</c:v>
                  </c:pt>
                  <c:pt idx="21">
                    <c:v>2.273030282830975</c:v>
                  </c:pt>
                  <c:pt idx="22">
                    <c:v>3.362170703092675</c:v>
                  </c:pt>
                  <c:pt idx="23">
                    <c:v>2.944877410080062</c:v>
                  </c:pt>
                  <c:pt idx="24">
                    <c:v>5.17401191586911</c:v>
                  </c:pt>
                  <c:pt idx="25">
                    <c:v>2.791943070326241</c:v>
                  </c:pt>
                </c:numCache>
              </c:numRef>
            </c:plus>
            <c:minus>
              <c:numRef>
                <c:f>stat_etablissement_graph_CAPBEP!$F$95:$F$120</c:f>
                <c:numCache>
                  <c:formatCode>General</c:formatCode>
                  <c:ptCount val="26"/>
                  <c:pt idx="0">
                    <c:v>4.354310596411619</c:v>
                  </c:pt>
                  <c:pt idx="1">
                    <c:v>3.290797413747777</c:v>
                  </c:pt>
                  <c:pt idx="2">
                    <c:v>3.45745012255659</c:v>
                  </c:pt>
                  <c:pt idx="3">
                    <c:v>2.830753945611819</c:v>
                  </c:pt>
                  <c:pt idx="4">
                    <c:v>3.034629880627405</c:v>
                  </c:pt>
                  <c:pt idx="5">
                    <c:v>3.340262345643364</c:v>
                  </c:pt>
                  <c:pt idx="6">
                    <c:v>4.798633413680283</c:v>
                  </c:pt>
                  <c:pt idx="7">
                    <c:v>3.797648981911286</c:v>
                  </c:pt>
                  <c:pt idx="8">
                    <c:v>3.208987521298218</c:v>
                  </c:pt>
                  <c:pt idx="9">
                    <c:v>3.062213389505763</c:v>
                  </c:pt>
                  <c:pt idx="10">
                    <c:v>4.9672481032266</c:v>
                  </c:pt>
                  <c:pt idx="11">
                    <c:v>3.989939354757783</c:v>
                  </c:pt>
                  <c:pt idx="12">
                    <c:v>2.880621425661449</c:v>
                  </c:pt>
                  <c:pt idx="13">
                    <c:v>1.787732545522676</c:v>
                  </c:pt>
                  <c:pt idx="14">
                    <c:v>4.907750021154293</c:v>
                  </c:pt>
                  <c:pt idx="15">
                    <c:v>3.020094795421968</c:v>
                  </c:pt>
                  <c:pt idx="16">
                    <c:v>3.930729456154533</c:v>
                  </c:pt>
                  <c:pt idx="17">
                    <c:v>3.447269968228278</c:v>
                  </c:pt>
                  <c:pt idx="18">
                    <c:v>3.700667963453048</c:v>
                  </c:pt>
                  <c:pt idx="19">
                    <c:v>3.984624082762737</c:v>
                  </c:pt>
                  <c:pt idx="20">
                    <c:v>1.872477727372524</c:v>
                  </c:pt>
                  <c:pt idx="21">
                    <c:v>2.273030282830975</c:v>
                  </c:pt>
                  <c:pt idx="22">
                    <c:v>3.362170703092675</c:v>
                  </c:pt>
                  <c:pt idx="23">
                    <c:v>2.944877410080062</c:v>
                  </c:pt>
                  <c:pt idx="24">
                    <c:v>5.17401191586911</c:v>
                  </c:pt>
                  <c:pt idx="25">
                    <c:v>2.791943070326241</c:v>
                  </c:pt>
                </c:numCache>
              </c:numRef>
            </c:minus>
            <c:spPr>
              <a:ln w="28575" cmpd="sng">
                <a:solidFill>
                  <a:srgbClr val="000000"/>
                </a:solidFill>
              </a:ln>
            </c:spPr>
          </c:errBars>
          <c:cat>
            <c:strRef>
              <c:f>stat_etablissement_graph_CAPBEP!$B$95:$B$120</c:f>
              <c:strCache>
                <c:ptCount val="26"/>
                <c:pt idx="0">
                  <c:v>LP JEANNETTE VERDIER</c:v>
                </c:pt>
                <c:pt idx="1">
                  <c:v>LPO JEAN ZAY</c:v>
                </c:pt>
                <c:pt idx="2">
                  <c:v>LPO BENJAMIN FRANKLI</c:v>
                </c:pt>
                <c:pt idx="3">
                  <c:v>LP GAUDIER-BRZESKA</c:v>
                </c:pt>
                <c:pt idx="4">
                  <c:v>LP MAL LECLERC DE H.</c:v>
                </c:pt>
                <c:pt idx="5">
                  <c:v>LYCEE ST FRANCOIS</c:v>
                </c:pt>
                <c:pt idx="6">
                  <c:v>LYC SAINT LOUIS</c:v>
                </c:pt>
                <c:pt idx="7">
                  <c:v>LP JEAN DE LA TAILLE</c:v>
                </c:pt>
                <c:pt idx="8">
                  <c:v>LYCEE ST PAUL-BOURDO</c:v>
                </c:pt>
                <c:pt idx="9">
                  <c:v>LPP L'ABBAYE</c:v>
                </c:pt>
                <c:pt idx="10">
                  <c:v>LPP BLANCHE DE CAST.</c:v>
                </c:pt>
                <c:pt idx="11">
                  <c:v>LP PAUL GAUGUIN</c:v>
                </c:pt>
                <c:pt idx="12">
                  <c:v>CFA AGGLO ORLEANS</c:v>
                </c:pt>
                <c:pt idx="13">
                  <c:v>CFA CMA ORLEANS</c:v>
                </c:pt>
                <c:pt idx="14">
                  <c:v>CFA AFORPROBA 45</c:v>
                </c:pt>
                <c:pt idx="15">
                  <c:v>LP MARGUERITE AUDOUX</c:v>
                </c:pt>
                <c:pt idx="16">
                  <c:v>LP JEAN LURCAT</c:v>
                </c:pt>
                <c:pt idx="17">
                  <c:v>EREA SIMONE VEIL</c:v>
                </c:pt>
                <c:pt idx="18">
                  <c:v>LP FRANCOISE DOLTO</c:v>
                </c:pt>
                <c:pt idx="19">
                  <c:v>CFAS CREAI</c:v>
                </c:pt>
                <c:pt idx="20">
                  <c:v>IME LA SOURCE</c:v>
                </c:pt>
                <c:pt idx="21">
                  <c:v>IME CHANTEMERLE GIEN</c:v>
                </c:pt>
                <c:pt idx="22">
                  <c:v>LP CHATEAU BLANC</c:v>
                </c:pt>
                <c:pt idx="23">
                  <c:v>LPO MAURICE GENEVOIX</c:v>
                </c:pt>
                <c:pt idx="24">
                  <c:v>AFTEC-ST PAUL</c:v>
                </c:pt>
                <c:pt idx="25">
                  <c:v>LPPO STE CROIX ST EU</c:v>
                </c:pt>
              </c:strCache>
            </c:strRef>
          </c:cat>
          <c:val>
            <c:numRef>
              <c:f>stat_etablissement_graph_CAPBEP!$C$95:$C$120</c:f>
              <c:numCache>
                <c:formatCode>0.00</c:formatCode>
                <c:ptCount val="26"/>
                <c:pt idx="0">
                  <c:v>12.63985148514852</c:v>
                </c:pt>
                <c:pt idx="1">
                  <c:v>12.9758865248227</c:v>
                </c:pt>
                <c:pt idx="2">
                  <c:v>13.4634328358209</c:v>
                </c:pt>
                <c:pt idx="3">
                  <c:v>14.3844696969697</c:v>
                </c:pt>
                <c:pt idx="4">
                  <c:v>12.59151515151515</c:v>
                </c:pt>
                <c:pt idx="5">
                  <c:v>14.00740740740741</c:v>
                </c:pt>
                <c:pt idx="6">
                  <c:v>11.76083333333333</c:v>
                </c:pt>
                <c:pt idx="7">
                  <c:v>12.59657320872274</c:v>
                </c:pt>
                <c:pt idx="8">
                  <c:v>13.33315649867374</c:v>
                </c:pt>
                <c:pt idx="9">
                  <c:v>13.0607476635514</c:v>
                </c:pt>
                <c:pt idx="10">
                  <c:v>12.15909090909091</c:v>
                </c:pt>
                <c:pt idx="11">
                  <c:v>12.54653979238754</c:v>
                </c:pt>
                <c:pt idx="12">
                  <c:v>14.16666666666667</c:v>
                </c:pt>
                <c:pt idx="13">
                  <c:v>13.61111111111111</c:v>
                </c:pt>
                <c:pt idx="14">
                  <c:v>12.76867219917012</c:v>
                </c:pt>
                <c:pt idx="15">
                  <c:v>13.24934823091248</c:v>
                </c:pt>
                <c:pt idx="16">
                  <c:v>13.2906906906907</c:v>
                </c:pt>
                <c:pt idx="17">
                  <c:v>12.72413793103448</c:v>
                </c:pt>
                <c:pt idx="18">
                  <c:v>11.9914089347079</c:v>
                </c:pt>
                <c:pt idx="19">
                  <c:v>11.25925925925926</c:v>
                </c:pt>
                <c:pt idx="20">
                  <c:v>13.72222222222222</c:v>
                </c:pt>
                <c:pt idx="21">
                  <c:v>13.0</c:v>
                </c:pt>
                <c:pt idx="22">
                  <c:v>13.12285714285714</c:v>
                </c:pt>
                <c:pt idx="23">
                  <c:v>13.08431372549019</c:v>
                </c:pt>
                <c:pt idx="24">
                  <c:v>10.39583333333333</c:v>
                </c:pt>
                <c:pt idx="25">
                  <c:v>13.81799485861183</c:v>
                </c:pt>
              </c:numCache>
            </c:numRef>
          </c:val>
        </c:ser>
        <c:dLbls>
          <c:showLegendKey val="0"/>
          <c:showVal val="1"/>
          <c:showCatName val="0"/>
          <c:showSerName val="0"/>
          <c:showPercent val="0"/>
          <c:showBubbleSize val="0"/>
        </c:dLbls>
        <c:gapWidth val="150"/>
        <c:axId val="-2087025000"/>
        <c:axId val="-2087027256"/>
      </c:barChart>
      <c:lineChart>
        <c:grouping val="standard"/>
        <c:varyColors val="0"/>
        <c:ser>
          <c:idx val="0"/>
          <c:order val="1"/>
          <c:tx>
            <c:strRef>
              <c:f>stat_etablissement_graph_CAPBEP!$D$94</c:f>
              <c:strCache>
                <c:ptCount val="1"/>
                <c:pt idx="0">
                  <c:v>Moy acad CAP BEP 2014: 12,84</c:v>
                </c:pt>
              </c:strCache>
            </c:strRef>
          </c:tx>
          <c:spPr>
            <a:ln w="25400"/>
          </c:spPr>
          <c:marker>
            <c:symbol val="none"/>
          </c:marker>
          <c:dLbls>
            <c:delete val="1"/>
          </c:dLbls>
          <c:cat>
            <c:strRef>
              <c:f>stat_etablissement_graph_CAPBEP!$B$95:$B$120</c:f>
              <c:strCache>
                <c:ptCount val="26"/>
                <c:pt idx="0">
                  <c:v>LP JEANNETTE VERDIER</c:v>
                </c:pt>
                <c:pt idx="1">
                  <c:v>LPO JEAN ZAY</c:v>
                </c:pt>
                <c:pt idx="2">
                  <c:v>LPO BENJAMIN FRANKLI</c:v>
                </c:pt>
                <c:pt idx="3">
                  <c:v>LP GAUDIER-BRZESKA</c:v>
                </c:pt>
                <c:pt idx="4">
                  <c:v>LP MAL LECLERC DE H.</c:v>
                </c:pt>
                <c:pt idx="5">
                  <c:v>LYCEE ST FRANCOIS</c:v>
                </c:pt>
                <c:pt idx="6">
                  <c:v>LYC SAINT LOUIS</c:v>
                </c:pt>
                <c:pt idx="7">
                  <c:v>LP JEAN DE LA TAILLE</c:v>
                </c:pt>
                <c:pt idx="8">
                  <c:v>LYCEE ST PAUL-BOURDO</c:v>
                </c:pt>
                <c:pt idx="9">
                  <c:v>LPP L'ABBAYE</c:v>
                </c:pt>
                <c:pt idx="10">
                  <c:v>LPP BLANCHE DE CAST.</c:v>
                </c:pt>
                <c:pt idx="11">
                  <c:v>LP PAUL GAUGUIN</c:v>
                </c:pt>
                <c:pt idx="12">
                  <c:v>CFA AGGLO ORLEANS</c:v>
                </c:pt>
                <c:pt idx="13">
                  <c:v>CFA CMA ORLEANS</c:v>
                </c:pt>
                <c:pt idx="14">
                  <c:v>CFA AFORPROBA 45</c:v>
                </c:pt>
                <c:pt idx="15">
                  <c:v>LP MARGUERITE AUDOUX</c:v>
                </c:pt>
                <c:pt idx="16">
                  <c:v>LP JEAN LURCAT</c:v>
                </c:pt>
                <c:pt idx="17">
                  <c:v>EREA SIMONE VEIL</c:v>
                </c:pt>
                <c:pt idx="18">
                  <c:v>LP FRANCOISE DOLTO</c:v>
                </c:pt>
                <c:pt idx="19">
                  <c:v>CFAS CREAI</c:v>
                </c:pt>
                <c:pt idx="20">
                  <c:v>IME LA SOURCE</c:v>
                </c:pt>
                <c:pt idx="21">
                  <c:v>IME CHANTEMERLE GIEN</c:v>
                </c:pt>
                <c:pt idx="22">
                  <c:v>LP CHATEAU BLANC</c:v>
                </c:pt>
                <c:pt idx="23">
                  <c:v>LPO MAURICE GENEVOIX</c:v>
                </c:pt>
                <c:pt idx="24">
                  <c:v>AFTEC-ST PAUL</c:v>
                </c:pt>
                <c:pt idx="25">
                  <c:v>LPPO STE CROIX ST EU</c:v>
                </c:pt>
              </c:strCache>
            </c:strRef>
          </c:cat>
          <c:val>
            <c:numRef>
              <c:f>stat_etablissement_graph_CAPBEP!$D$95:$D$120</c:f>
              <c:numCache>
                <c:formatCode>0.00</c:formatCode>
                <c:ptCount val="26"/>
                <c:pt idx="0">
                  <c:v>12.84178357145952</c:v>
                </c:pt>
                <c:pt idx="1">
                  <c:v>12.84178357145952</c:v>
                </c:pt>
                <c:pt idx="2">
                  <c:v>12.84178357145952</c:v>
                </c:pt>
                <c:pt idx="3">
                  <c:v>12.84178357145952</c:v>
                </c:pt>
                <c:pt idx="4">
                  <c:v>12.84178357145952</c:v>
                </c:pt>
                <c:pt idx="5">
                  <c:v>12.84178357145952</c:v>
                </c:pt>
                <c:pt idx="6">
                  <c:v>12.84178357145952</c:v>
                </c:pt>
                <c:pt idx="7">
                  <c:v>12.84178357145952</c:v>
                </c:pt>
                <c:pt idx="8">
                  <c:v>12.84178357145952</c:v>
                </c:pt>
                <c:pt idx="9">
                  <c:v>12.84178357145952</c:v>
                </c:pt>
                <c:pt idx="10">
                  <c:v>12.84178357145952</c:v>
                </c:pt>
                <c:pt idx="11">
                  <c:v>12.84178357145952</c:v>
                </c:pt>
                <c:pt idx="12">
                  <c:v>12.84178357145952</c:v>
                </c:pt>
                <c:pt idx="13">
                  <c:v>12.84178357145952</c:v>
                </c:pt>
                <c:pt idx="14">
                  <c:v>12.84178357145952</c:v>
                </c:pt>
                <c:pt idx="15">
                  <c:v>12.84178357145952</c:v>
                </c:pt>
                <c:pt idx="16">
                  <c:v>12.84178357145952</c:v>
                </c:pt>
                <c:pt idx="17">
                  <c:v>12.84178357145952</c:v>
                </c:pt>
                <c:pt idx="18">
                  <c:v>12.84178357145952</c:v>
                </c:pt>
                <c:pt idx="19">
                  <c:v>12.84178357145952</c:v>
                </c:pt>
                <c:pt idx="20">
                  <c:v>12.84178357145952</c:v>
                </c:pt>
                <c:pt idx="21">
                  <c:v>12.84178357145952</c:v>
                </c:pt>
                <c:pt idx="22">
                  <c:v>12.84178357145952</c:v>
                </c:pt>
                <c:pt idx="23">
                  <c:v>12.84178357145952</c:v>
                </c:pt>
                <c:pt idx="24">
                  <c:v>12.84178357145952</c:v>
                </c:pt>
                <c:pt idx="25">
                  <c:v>12.84178357145952</c:v>
                </c:pt>
              </c:numCache>
            </c:numRef>
          </c:val>
          <c:smooth val="0"/>
        </c:ser>
        <c:dLbls>
          <c:showLegendKey val="0"/>
          <c:showVal val="1"/>
          <c:showCatName val="0"/>
          <c:showSerName val="0"/>
          <c:showPercent val="0"/>
          <c:showBubbleSize val="0"/>
        </c:dLbls>
        <c:marker val="1"/>
        <c:smooth val="0"/>
        <c:axId val="-2087025000"/>
        <c:axId val="-2087027256"/>
      </c:lineChart>
      <c:lineChart>
        <c:grouping val="standard"/>
        <c:varyColors val="0"/>
        <c:ser>
          <c:idx val="2"/>
          <c:order val="2"/>
          <c:tx>
            <c:strRef>
              <c:f>stat_etablissement_graph_CAPBEP!$E$94</c:f>
              <c:strCache>
                <c:ptCount val="1"/>
                <c:pt idx="0">
                  <c:v>Moy départ 45  CAP BEP 2014: 13,01</c:v>
                </c:pt>
              </c:strCache>
            </c:strRef>
          </c:tx>
          <c:spPr>
            <a:ln w="25400"/>
          </c:spPr>
          <c:marker>
            <c:symbol val="none"/>
          </c:marker>
          <c:dLbls>
            <c:delete val="1"/>
          </c:dLbls>
          <c:cat>
            <c:strRef>
              <c:f>stat_etablissement_graph_CAPBEP!$B$95:$B$120</c:f>
              <c:strCache>
                <c:ptCount val="26"/>
                <c:pt idx="0">
                  <c:v>LP JEANNETTE VERDIER</c:v>
                </c:pt>
                <c:pt idx="1">
                  <c:v>LPO JEAN ZAY</c:v>
                </c:pt>
                <c:pt idx="2">
                  <c:v>LPO BENJAMIN FRANKLI</c:v>
                </c:pt>
                <c:pt idx="3">
                  <c:v>LP GAUDIER-BRZESKA</c:v>
                </c:pt>
                <c:pt idx="4">
                  <c:v>LP MAL LECLERC DE H.</c:v>
                </c:pt>
                <c:pt idx="5">
                  <c:v>LYCEE ST FRANCOIS</c:v>
                </c:pt>
                <c:pt idx="6">
                  <c:v>LYC SAINT LOUIS</c:v>
                </c:pt>
                <c:pt idx="7">
                  <c:v>LP JEAN DE LA TAILLE</c:v>
                </c:pt>
                <c:pt idx="8">
                  <c:v>LYCEE ST PAUL-BOURDO</c:v>
                </c:pt>
                <c:pt idx="9">
                  <c:v>LPP L'ABBAYE</c:v>
                </c:pt>
                <c:pt idx="10">
                  <c:v>LPP BLANCHE DE CAST.</c:v>
                </c:pt>
                <c:pt idx="11">
                  <c:v>LP PAUL GAUGUIN</c:v>
                </c:pt>
                <c:pt idx="12">
                  <c:v>CFA AGGLO ORLEANS</c:v>
                </c:pt>
                <c:pt idx="13">
                  <c:v>CFA CMA ORLEANS</c:v>
                </c:pt>
                <c:pt idx="14">
                  <c:v>CFA AFORPROBA 45</c:v>
                </c:pt>
                <c:pt idx="15">
                  <c:v>LP MARGUERITE AUDOUX</c:v>
                </c:pt>
                <c:pt idx="16">
                  <c:v>LP JEAN LURCAT</c:v>
                </c:pt>
                <c:pt idx="17">
                  <c:v>EREA SIMONE VEIL</c:v>
                </c:pt>
                <c:pt idx="18">
                  <c:v>LP FRANCOISE DOLTO</c:v>
                </c:pt>
                <c:pt idx="19">
                  <c:v>CFAS CREAI</c:v>
                </c:pt>
                <c:pt idx="20">
                  <c:v>IME LA SOURCE</c:v>
                </c:pt>
                <c:pt idx="21">
                  <c:v>IME CHANTEMERLE GIEN</c:v>
                </c:pt>
                <c:pt idx="22">
                  <c:v>LP CHATEAU BLANC</c:v>
                </c:pt>
                <c:pt idx="23">
                  <c:v>LPO MAURICE GENEVOIX</c:v>
                </c:pt>
                <c:pt idx="24">
                  <c:v>AFTEC-ST PAUL</c:v>
                </c:pt>
                <c:pt idx="25">
                  <c:v>LPPO STE CROIX ST EU</c:v>
                </c:pt>
              </c:strCache>
            </c:strRef>
          </c:cat>
          <c:val>
            <c:numRef>
              <c:f>stat_etablissement_graph_CAPBEP!$E$95:$E$120</c:f>
              <c:numCache>
                <c:formatCode>0.00</c:formatCode>
                <c:ptCount val="26"/>
                <c:pt idx="0">
                  <c:v>13.01169902912621</c:v>
                </c:pt>
                <c:pt idx="1">
                  <c:v>13.01169902912621</c:v>
                </c:pt>
                <c:pt idx="2">
                  <c:v>13.01169902912621</c:v>
                </c:pt>
                <c:pt idx="3">
                  <c:v>13.01169902912621</c:v>
                </c:pt>
                <c:pt idx="4">
                  <c:v>13.01169902912621</c:v>
                </c:pt>
                <c:pt idx="5">
                  <c:v>13.01169902912621</c:v>
                </c:pt>
                <c:pt idx="6">
                  <c:v>13.01169902912621</c:v>
                </c:pt>
                <c:pt idx="7">
                  <c:v>13.01169902912621</c:v>
                </c:pt>
                <c:pt idx="8">
                  <c:v>13.01169902912621</c:v>
                </c:pt>
                <c:pt idx="9">
                  <c:v>13.01169902912621</c:v>
                </c:pt>
                <c:pt idx="10">
                  <c:v>13.01169902912621</c:v>
                </c:pt>
                <c:pt idx="11">
                  <c:v>13.01169902912621</c:v>
                </c:pt>
                <c:pt idx="12">
                  <c:v>13.01169902912621</c:v>
                </c:pt>
                <c:pt idx="13">
                  <c:v>13.01169902912621</c:v>
                </c:pt>
                <c:pt idx="14">
                  <c:v>13.01169902912621</c:v>
                </c:pt>
                <c:pt idx="15">
                  <c:v>13.01169902912621</c:v>
                </c:pt>
                <c:pt idx="16">
                  <c:v>13.01169902912621</c:v>
                </c:pt>
                <c:pt idx="17">
                  <c:v>13.01169902912621</c:v>
                </c:pt>
                <c:pt idx="18">
                  <c:v>13.01169902912621</c:v>
                </c:pt>
                <c:pt idx="19">
                  <c:v>13.01169902912621</c:v>
                </c:pt>
                <c:pt idx="20">
                  <c:v>13.01169902912621</c:v>
                </c:pt>
                <c:pt idx="21">
                  <c:v>13.01169902912621</c:v>
                </c:pt>
                <c:pt idx="22">
                  <c:v>13.01169902912621</c:v>
                </c:pt>
                <c:pt idx="23">
                  <c:v>13.01169902912621</c:v>
                </c:pt>
                <c:pt idx="24">
                  <c:v>13.01169902912621</c:v>
                </c:pt>
                <c:pt idx="25">
                  <c:v>13.01169902912621</c:v>
                </c:pt>
              </c:numCache>
            </c:numRef>
          </c:val>
          <c:smooth val="0"/>
        </c:ser>
        <c:dLbls>
          <c:showLegendKey val="0"/>
          <c:showVal val="1"/>
          <c:showCatName val="0"/>
          <c:showSerName val="0"/>
          <c:showPercent val="0"/>
          <c:showBubbleSize val="0"/>
        </c:dLbls>
        <c:marker val="1"/>
        <c:smooth val="0"/>
        <c:axId val="-2087038632"/>
        <c:axId val="-2087043192"/>
      </c:lineChart>
      <c:catAx>
        <c:axId val="-2087025000"/>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087027256"/>
        <c:crosses val="autoZero"/>
        <c:auto val="0"/>
        <c:lblAlgn val="ctr"/>
        <c:lblOffset val="100"/>
        <c:tickLblSkip val="1"/>
        <c:tickMarkSkip val="1"/>
        <c:noMultiLvlLbl val="0"/>
      </c:catAx>
      <c:valAx>
        <c:axId val="-2087027256"/>
        <c:scaling>
          <c:orientation val="minMax"/>
          <c:max val="18.0"/>
          <c:min val="4.0"/>
        </c:scaling>
        <c:delete val="0"/>
        <c:axPos val="l"/>
        <c:numFmt formatCode="0.00" sourceLinked="1"/>
        <c:majorTickMark val="out"/>
        <c:minorTickMark val="none"/>
        <c:tickLblPos val="nextTo"/>
        <c:txPr>
          <a:bodyPr rot="0" vert="horz"/>
          <a:lstStyle/>
          <a:p>
            <a:pPr>
              <a:defRPr sz="1200"/>
            </a:pPr>
            <a:endParaRPr lang="fr-FR"/>
          </a:p>
        </c:txPr>
        <c:crossAx val="-2087025000"/>
        <c:crosses val="autoZero"/>
        <c:crossBetween val="between"/>
        <c:majorUnit val="1.0"/>
        <c:minorUnit val="0.2"/>
      </c:valAx>
      <c:catAx>
        <c:axId val="-2087038632"/>
        <c:scaling>
          <c:orientation val="minMax"/>
        </c:scaling>
        <c:delete val="1"/>
        <c:axPos val="b"/>
        <c:numFmt formatCode="General" sourceLinked="1"/>
        <c:majorTickMark val="out"/>
        <c:minorTickMark val="none"/>
        <c:tickLblPos val="none"/>
        <c:crossAx val="-2087043192"/>
        <c:crosses val="autoZero"/>
        <c:auto val="0"/>
        <c:lblAlgn val="ctr"/>
        <c:lblOffset val="100"/>
        <c:noMultiLvlLbl val="0"/>
      </c:catAx>
      <c:valAx>
        <c:axId val="-2087043192"/>
        <c:scaling>
          <c:orientation val="minMax"/>
        </c:scaling>
        <c:delete val="1"/>
        <c:axPos val="l"/>
        <c:numFmt formatCode="0.00" sourceLinked="1"/>
        <c:majorTickMark val="out"/>
        <c:minorTickMark val="none"/>
        <c:tickLblPos val="none"/>
        <c:crossAx val="-2087038632"/>
        <c:crosses val="autoZero"/>
        <c:crossBetween val="between"/>
      </c:valAx>
      <c:spPr>
        <a:noFill/>
      </c:spPr>
    </c:plotArea>
    <c:legend>
      <c:legendPos val="t"/>
      <c:layout>
        <c:manualLayout>
          <c:xMode val="edge"/>
          <c:yMode val="edge"/>
          <c:x val="0.0657790553684795"/>
          <c:y val="0.114302696978496"/>
          <c:w val="0.911937153858241"/>
          <c:h val="0.0443832590340524"/>
        </c:manualLayout>
      </c:layout>
      <c:overlay val="0"/>
      <c:txPr>
        <a:bodyPr/>
        <a:lstStyle/>
        <a:p>
          <a:pPr>
            <a:defRPr sz="1400" b="1"/>
          </a:pPr>
          <a:endParaRPr lang="fr-FR"/>
        </a:p>
      </c:txPr>
    </c:legend>
    <c:plotVisOnly val="1"/>
    <c:dispBlanksAs val="gap"/>
    <c:showDLblsOverMax val="0"/>
  </c:chart>
  <c:spPr>
    <a:noFill/>
  </c:sp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5"/>
    </mc:Choice>
    <mc:Fallback>
      <c:style val="45"/>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stat_etablissement_graph_CAPBEP!$C$53</c:f>
              <c:strCache>
                <c:ptCount val="1"/>
                <c:pt idx="0">
                  <c:v>Moy Etab</c:v>
                </c:pt>
              </c:strCache>
            </c:strRef>
          </c:tx>
          <c:spPr>
            <a:scene3d>
              <a:camera prst="orthographicFront"/>
              <a:lightRig rig="threePt" dir="t">
                <a:rot lat="0" lon="0" rev="1200000"/>
              </a:lightRig>
            </a:scene3d>
            <a:sp3d>
              <a:bevelT w="88900" h="25400"/>
            </a:sp3d>
          </c:spPr>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stat_etablissement_graph_CAPBEP!$F$54:$F$79</c:f>
                <c:numCache>
                  <c:formatCode>General</c:formatCode>
                  <c:ptCount val="26"/>
                  <c:pt idx="0">
                    <c:v>3.676432438981446</c:v>
                  </c:pt>
                  <c:pt idx="1">
                    <c:v>3.283105028076775</c:v>
                  </c:pt>
                  <c:pt idx="2">
                    <c:v>3.403733142529766</c:v>
                  </c:pt>
                  <c:pt idx="3">
                    <c:v>2.906732051780913</c:v>
                  </c:pt>
                  <c:pt idx="4">
                    <c:v>3.51095082289386</c:v>
                  </c:pt>
                  <c:pt idx="5">
                    <c:v>4.546060565661952</c:v>
                  </c:pt>
                  <c:pt idx="6">
                    <c:v>2.24444408522482</c:v>
                  </c:pt>
                  <c:pt idx="7">
                    <c:v>2.853609119442927</c:v>
                  </c:pt>
                  <c:pt idx="8">
                    <c:v>3.967788083291396</c:v>
                  </c:pt>
                  <c:pt idx="9">
                    <c:v>4.142709174017019</c:v>
                  </c:pt>
                  <c:pt idx="10">
                    <c:v>1.779025170017433</c:v>
                  </c:pt>
                  <c:pt idx="11">
                    <c:v>3.160117499646216</c:v>
                  </c:pt>
                  <c:pt idx="12">
                    <c:v>3.907029156786728</c:v>
                  </c:pt>
                  <c:pt idx="13">
                    <c:v>3.111079144456583</c:v>
                  </c:pt>
                  <c:pt idx="14">
                    <c:v>4.212041714912523</c:v>
                  </c:pt>
                  <c:pt idx="15">
                    <c:v>2.971790786490203</c:v>
                  </c:pt>
                  <c:pt idx="16">
                    <c:v>4.534397852955657</c:v>
                  </c:pt>
                  <c:pt idx="17">
                    <c:v>4.439126748328544</c:v>
                  </c:pt>
                  <c:pt idx="18">
                    <c:v>2.81278481709735</c:v>
                  </c:pt>
                  <c:pt idx="19">
                    <c:v>4.51122313962643</c:v>
                  </c:pt>
                  <c:pt idx="20">
                    <c:v>4.628557190601264</c:v>
                  </c:pt>
                  <c:pt idx="21">
                    <c:v>2.804601141038531</c:v>
                  </c:pt>
                  <c:pt idx="22">
                    <c:v>2.561587085199667</c:v>
                  </c:pt>
                  <c:pt idx="23">
                    <c:v>4.396771226959871</c:v>
                  </c:pt>
                  <c:pt idx="24">
                    <c:v>2.361805122676297</c:v>
                  </c:pt>
                </c:numCache>
              </c:numRef>
            </c:plus>
            <c:minus>
              <c:numRef>
                <c:f>stat_etablissement_graph_CAPBEP!$F$54:$F$79</c:f>
                <c:numCache>
                  <c:formatCode>General</c:formatCode>
                  <c:ptCount val="26"/>
                  <c:pt idx="0">
                    <c:v>3.676432438981446</c:v>
                  </c:pt>
                  <c:pt idx="1">
                    <c:v>3.283105028076775</c:v>
                  </c:pt>
                  <c:pt idx="2">
                    <c:v>3.403733142529766</c:v>
                  </c:pt>
                  <c:pt idx="3">
                    <c:v>2.906732051780913</c:v>
                  </c:pt>
                  <c:pt idx="4">
                    <c:v>3.51095082289386</c:v>
                  </c:pt>
                  <c:pt idx="5">
                    <c:v>4.546060565661952</c:v>
                  </c:pt>
                  <c:pt idx="6">
                    <c:v>2.24444408522482</c:v>
                  </c:pt>
                  <c:pt idx="7">
                    <c:v>2.853609119442927</c:v>
                  </c:pt>
                  <c:pt idx="8">
                    <c:v>3.967788083291396</c:v>
                  </c:pt>
                  <c:pt idx="9">
                    <c:v>4.142709174017019</c:v>
                  </c:pt>
                  <c:pt idx="10">
                    <c:v>1.779025170017433</c:v>
                  </c:pt>
                  <c:pt idx="11">
                    <c:v>3.160117499646216</c:v>
                  </c:pt>
                  <c:pt idx="12">
                    <c:v>3.907029156786728</c:v>
                  </c:pt>
                  <c:pt idx="13">
                    <c:v>3.111079144456583</c:v>
                  </c:pt>
                  <c:pt idx="14">
                    <c:v>4.212041714912523</c:v>
                  </c:pt>
                  <c:pt idx="15">
                    <c:v>2.971790786490203</c:v>
                  </c:pt>
                  <c:pt idx="16">
                    <c:v>4.534397852955657</c:v>
                  </c:pt>
                  <c:pt idx="17">
                    <c:v>4.439126748328544</c:v>
                  </c:pt>
                  <c:pt idx="18">
                    <c:v>2.81278481709735</c:v>
                  </c:pt>
                  <c:pt idx="19">
                    <c:v>4.51122313962643</c:v>
                  </c:pt>
                  <c:pt idx="20">
                    <c:v>4.628557190601264</c:v>
                  </c:pt>
                  <c:pt idx="21">
                    <c:v>2.804601141038531</c:v>
                  </c:pt>
                  <c:pt idx="22">
                    <c:v>2.561587085199667</c:v>
                  </c:pt>
                  <c:pt idx="23">
                    <c:v>4.396771226959871</c:v>
                  </c:pt>
                  <c:pt idx="24">
                    <c:v>2.361805122676297</c:v>
                  </c:pt>
                </c:numCache>
              </c:numRef>
            </c:minus>
            <c:spPr>
              <a:ln w="19050" cmpd="sng">
                <a:solidFill>
                  <a:srgbClr val="000000"/>
                </a:solidFill>
              </a:ln>
            </c:spPr>
          </c:errBars>
          <c:cat>
            <c:strRef>
              <c:f>stat_etablissement_graph_CAPBEP!$B$54:$B$79</c:f>
              <c:strCache>
                <c:ptCount val="26"/>
                <c:pt idx="0">
                  <c:v>LPO FRANCOIS RABELAI</c:v>
                </c:pt>
                <c:pt idx="1">
                  <c:v>LP FRANCOIS CLOUET</c:v>
                </c:pt>
                <c:pt idx="2">
                  <c:v>LP ALBERT BAYET</c:v>
                </c:pt>
                <c:pt idx="3">
                  <c:v>LP GUSTAVE EIFFEL</c:v>
                </c:pt>
                <c:pt idx="4">
                  <c:v>LP MARTIN NADAUD</c:v>
                </c:pt>
                <c:pt idx="5">
                  <c:v>IME ST MARTIN DOUETS</c:v>
                </c:pt>
                <c:pt idx="6">
                  <c:v>LYC SAINT GATIEN</c:v>
                </c:pt>
                <c:pt idx="7">
                  <c:v>LYC STE MARGUERITE</c:v>
                </c:pt>
                <c:pt idx="8">
                  <c:v>LP SAINT VINCENT DE</c:v>
                </c:pt>
                <c:pt idx="9">
                  <c:v>LP VICTOR LALOUX</c:v>
                </c:pt>
                <c:pt idx="10">
                  <c:v>CFA DES DOUETS</c:v>
                </c:pt>
                <c:pt idx="11">
                  <c:v>LP D'ARSONVAL</c:v>
                </c:pt>
                <c:pt idx="12">
                  <c:v>BTP CFA 37</c:v>
                </c:pt>
                <c:pt idx="13">
                  <c:v>LP HENRI BECQUEREL</c:v>
                </c:pt>
                <c:pt idx="14">
                  <c:v>LP JOSEPH CUGNOT</c:v>
                </c:pt>
                <c:pt idx="15">
                  <c:v>LP JEAN CHAPTAL</c:v>
                </c:pt>
                <c:pt idx="16">
                  <c:v>LYC FONTIVILLE</c:v>
                </c:pt>
                <c:pt idx="17">
                  <c:v>LP BEAUREGARD</c:v>
                </c:pt>
                <c:pt idx="18">
                  <c:v>LP EMILE DELATAILLE</c:v>
                </c:pt>
                <c:pt idx="19">
                  <c:v>LP SAINT MARTIN</c:v>
                </c:pt>
                <c:pt idx="20">
                  <c:v>CFAI CENTRE</c:v>
                </c:pt>
                <c:pt idx="21">
                  <c:v>CFAI CENTRE ANT. AMB</c:v>
                </c:pt>
                <c:pt idx="22">
                  <c:v>CFA CARTIF</c:v>
                </c:pt>
                <c:pt idx="23">
                  <c:v>CFA DE LA PROPRETE</c:v>
                </c:pt>
                <c:pt idx="24">
                  <c:v>LYC ESTHETIQUE DE TO</c:v>
                </c:pt>
                <c:pt idx="25">
                  <c:v>ITEP METTRAY</c:v>
                </c:pt>
              </c:strCache>
            </c:strRef>
          </c:cat>
          <c:val>
            <c:numRef>
              <c:f>stat_etablissement_graph_CAPBEP!$C$54:$C$79</c:f>
              <c:numCache>
                <c:formatCode>0.00</c:formatCode>
                <c:ptCount val="26"/>
                <c:pt idx="0">
                  <c:v>12.53472222222222</c:v>
                </c:pt>
                <c:pt idx="1">
                  <c:v>13.32069632495164</c:v>
                </c:pt>
                <c:pt idx="2">
                  <c:v>12.67083333333333</c:v>
                </c:pt>
                <c:pt idx="3">
                  <c:v>14.33703703703704</c:v>
                </c:pt>
                <c:pt idx="4">
                  <c:v>11.9656346749226</c:v>
                </c:pt>
                <c:pt idx="5">
                  <c:v>9.5</c:v>
                </c:pt>
                <c:pt idx="6">
                  <c:v>14.25428571428571</c:v>
                </c:pt>
                <c:pt idx="7">
                  <c:v>13.52739726027397</c:v>
                </c:pt>
                <c:pt idx="8">
                  <c:v>12.2579185520362</c:v>
                </c:pt>
                <c:pt idx="9">
                  <c:v>12.0796645702306</c:v>
                </c:pt>
                <c:pt idx="10">
                  <c:v>13.79166666666667</c:v>
                </c:pt>
                <c:pt idx="11">
                  <c:v>13.23745454545455</c:v>
                </c:pt>
                <c:pt idx="12">
                  <c:v>12.02819237147593</c:v>
                </c:pt>
                <c:pt idx="13">
                  <c:v>13.33703703703702</c:v>
                </c:pt>
                <c:pt idx="14">
                  <c:v>13.42785714285712</c:v>
                </c:pt>
                <c:pt idx="15">
                  <c:v>13.9658064516129</c:v>
                </c:pt>
                <c:pt idx="16">
                  <c:v>12.58333333333333</c:v>
                </c:pt>
                <c:pt idx="17">
                  <c:v>9.61949685534591</c:v>
                </c:pt>
                <c:pt idx="18">
                  <c:v>12.33700440528634</c:v>
                </c:pt>
                <c:pt idx="19">
                  <c:v>12.91304347826087</c:v>
                </c:pt>
                <c:pt idx="20">
                  <c:v>11.675</c:v>
                </c:pt>
                <c:pt idx="21">
                  <c:v>13.17479674796748</c:v>
                </c:pt>
                <c:pt idx="22">
                  <c:v>13.77777777777778</c:v>
                </c:pt>
                <c:pt idx="23">
                  <c:v>12.04166666666667</c:v>
                </c:pt>
                <c:pt idx="24">
                  <c:v>14.36125</c:v>
                </c:pt>
              </c:numCache>
            </c:numRef>
          </c:val>
        </c:ser>
        <c:dLbls>
          <c:showLegendKey val="0"/>
          <c:showVal val="1"/>
          <c:showCatName val="0"/>
          <c:showSerName val="0"/>
          <c:showPercent val="0"/>
          <c:showBubbleSize val="0"/>
        </c:dLbls>
        <c:gapWidth val="150"/>
        <c:axId val="-2136699176"/>
        <c:axId val="-2027620616"/>
      </c:barChart>
      <c:lineChart>
        <c:grouping val="standard"/>
        <c:varyColors val="0"/>
        <c:ser>
          <c:idx val="0"/>
          <c:order val="1"/>
          <c:tx>
            <c:strRef>
              <c:f>stat_etablissement_graph_CAPBEP!$D$53</c:f>
              <c:strCache>
                <c:ptCount val="1"/>
                <c:pt idx="0">
                  <c:v>Moy acad CAP BEP 2014: 12,84</c:v>
                </c:pt>
              </c:strCache>
            </c:strRef>
          </c:tx>
          <c:spPr>
            <a:ln w="25400"/>
          </c:spPr>
          <c:marker>
            <c:symbol val="none"/>
          </c:marker>
          <c:dLbls>
            <c:delete val="1"/>
          </c:dLbls>
          <c:cat>
            <c:strRef>
              <c:f>stat_etablissement_graph_CAPBEP!$B$54:$B$79</c:f>
              <c:strCache>
                <c:ptCount val="26"/>
                <c:pt idx="0">
                  <c:v>LPO FRANCOIS RABELAI</c:v>
                </c:pt>
                <c:pt idx="1">
                  <c:v>LP FRANCOIS CLOUET</c:v>
                </c:pt>
                <c:pt idx="2">
                  <c:v>LP ALBERT BAYET</c:v>
                </c:pt>
                <c:pt idx="3">
                  <c:v>LP GUSTAVE EIFFEL</c:v>
                </c:pt>
                <c:pt idx="4">
                  <c:v>LP MARTIN NADAUD</c:v>
                </c:pt>
                <c:pt idx="5">
                  <c:v>IME ST MARTIN DOUETS</c:v>
                </c:pt>
                <c:pt idx="6">
                  <c:v>LYC SAINT GATIEN</c:v>
                </c:pt>
                <c:pt idx="7">
                  <c:v>LYC STE MARGUERITE</c:v>
                </c:pt>
                <c:pt idx="8">
                  <c:v>LP SAINT VINCENT DE</c:v>
                </c:pt>
                <c:pt idx="9">
                  <c:v>LP VICTOR LALOUX</c:v>
                </c:pt>
                <c:pt idx="10">
                  <c:v>CFA DES DOUETS</c:v>
                </c:pt>
                <c:pt idx="11">
                  <c:v>LP D'ARSONVAL</c:v>
                </c:pt>
                <c:pt idx="12">
                  <c:v>BTP CFA 37</c:v>
                </c:pt>
                <c:pt idx="13">
                  <c:v>LP HENRI BECQUEREL</c:v>
                </c:pt>
                <c:pt idx="14">
                  <c:v>LP JOSEPH CUGNOT</c:v>
                </c:pt>
                <c:pt idx="15">
                  <c:v>LP JEAN CHAPTAL</c:v>
                </c:pt>
                <c:pt idx="16">
                  <c:v>LYC FONTIVILLE</c:v>
                </c:pt>
                <c:pt idx="17">
                  <c:v>LP BEAUREGARD</c:v>
                </c:pt>
                <c:pt idx="18">
                  <c:v>LP EMILE DELATAILLE</c:v>
                </c:pt>
                <c:pt idx="19">
                  <c:v>LP SAINT MARTIN</c:v>
                </c:pt>
                <c:pt idx="20">
                  <c:v>CFAI CENTRE</c:v>
                </c:pt>
                <c:pt idx="21">
                  <c:v>CFAI CENTRE ANT. AMB</c:v>
                </c:pt>
                <c:pt idx="22">
                  <c:v>CFA CARTIF</c:v>
                </c:pt>
                <c:pt idx="23">
                  <c:v>CFA DE LA PROPRETE</c:v>
                </c:pt>
                <c:pt idx="24">
                  <c:v>LYC ESTHETIQUE DE TO</c:v>
                </c:pt>
                <c:pt idx="25">
                  <c:v>ITEP METTRAY</c:v>
                </c:pt>
              </c:strCache>
            </c:strRef>
          </c:cat>
          <c:val>
            <c:numRef>
              <c:f>stat_etablissement_graph_CAPBEP!$D$54:$D$79</c:f>
              <c:numCache>
                <c:formatCode>0.00</c:formatCode>
                <c:ptCount val="26"/>
                <c:pt idx="0">
                  <c:v>12.84178357145952</c:v>
                </c:pt>
                <c:pt idx="1">
                  <c:v>12.84178357145952</c:v>
                </c:pt>
                <c:pt idx="2">
                  <c:v>12.84178357145952</c:v>
                </c:pt>
                <c:pt idx="3">
                  <c:v>12.84178357145952</c:v>
                </c:pt>
                <c:pt idx="4">
                  <c:v>12.84178357145952</c:v>
                </c:pt>
                <c:pt idx="5">
                  <c:v>12.84178357145952</c:v>
                </c:pt>
                <c:pt idx="6">
                  <c:v>12.84178357145952</c:v>
                </c:pt>
                <c:pt idx="7">
                  <c:v>12.84178357145952</c:v>
                </c:pt>
                <c:pt idx="8">
                  <c:v>12.84178357145952</c:v>
                </c:pt>
                <c:pt idx="9">
                  <c:v>12.84178357145952</c:v>
                </c:pt>
                <c:pt idx="10">
                  <c:v>12.84178357145952</c:v>
                </c:pt>
                <c:pt idx="11">
                  <c:v>12.84178357145952</c:v>
                </c:pt>
                <c:pt idx="12">
                  <c:v>12.84178357145952</c:v>
                </c:pt>
                <c:pt idx="13">
                  <c:v>12.84178357145952</c:v>
                </c:pt>
                <c:pt idx="14">
                  <c:v>12.84178357145952</c:v>
                </c:pt>
                <c:pt idx="15">
                  <c:v>12.84178357145952</c:v>
                </c:pt>
                <c:pt idx="16">
                  <c:v>12.84178357145952</c:v>
                </c:pt>
                <c:pt idx="17">
                  <c:v>12.84178357145952</c:v>
                </c:pt>
                <c:pt idx="18">
                  <c:v>12.84178357145952</c:v>
                </c:pt>
                <c:pt idx="19">
                  <c:v>12.84178357145952</c:v>
                </c:pt>
                <c:pt idx="20">
                  <c:v>12.84178357145952</c:v>
                </c:pt>
                <c:pt idx="21">
                  <c:v>12.84178357145952</c:v>
                </c:pt>
                <c:pt idx="22">
                  <c:v>12.84178357145952</c:v>
                </c:pt>
                <c:pt idx="23">
                  <c:v>12.84178357145952</c:v>
                </c:pt>
                <c:pt idx="24">
                  <c:v>12.84178357145952</c:v>
                </c:pt>
                <c:pt idx="25">
                  <c:v>12.84178357145952</c:v>
                </c:pt>
              </c:numCache>
            </c:numRef>
          </c:val>
          <c:smooth val="0"/>
        </c:ser>
        <c:dLbls>
          <c:showLegendKey val="0"/>
          <c:showVal val="1"/>
          <c:showCatName val="0"/>
          <c:showSerName val="0"/>
          <c:showPercent val="0"/>
          <c:showBubbleSize val="0"/>
        </c:dLbls>
        <c:marker val="1"/>
        <c:smooth val="0"/>
        <c:axId val="-2136699176"/>
        <c:axId val="-2027620616"/>
      </c:lineChart>
      <c:lineChart>
        <c:grouping val="standard"/>
        <c:varyColors val="0"/>
        <c:ser>
          <c:idx val="2"/>
          <c:order val="2"/>
          <c:tx>
            <c:strRef>
              <c:f>stat_etablissement_graph_CAPBEP!$E$53</c:f>
              <c:strCache>
                <c:ptCount val="1"/>
                <c:pt idx="0">
                  <c:v>Moy départ 37  CAP BEP 2014: 12,78</c:v>
                </c:pt>
              </c:strCache>
            </c:strRef>
          </c:tx>
          <c:spPr>
            <a:ln w="25400"/>
          </c:spPr>
          <c:marker>
            <c:symbol val="none"/>
          </c:marker>
          <c:dLbls>
            <c:delete val="1"/>
          </c:dLbls>
          <c:cat>
            <c:strRef>
              <c:f>stat_etablissement_graph_CAPBEP!$B$54:$B$79</c:f>
              <c:strCache>
                <c:ptCount val="26"/>
                <c:pt idx="0">
                  <c:v>LPO FRANCOIS RABELAI</c:v>
                </c:pt>
                <c:pt idx="1">
                  <c:v>LP FRANCOIS CLOUET</c:v>
                </c:pt>
                <c:pt idx="2">
                  <c:v>LP ALBERT BAYET</c:v>
                </c:pt>
                <c:pt idx="3">
                  <c:v>LP GUSTAVE EIFFEL</c:v>
                </c:pt>
                <c:pt idx="4">
                  <c:v>LP MARTIN NADAUD</c:v>
                </c:pt>
                <c:pt idx="5">
                  <c:v>IME ST MARTIN DOUETS</c:v>
                </c:pt>
                <c:pt idx="6">
                  <c:v>LYC SAINT GATIEN</c:v>
                </c:pt>
                <c:pt idx="7">
                  <c:v>LYC STE MARGUERITE</c:v>
                </c:pt>
                <c:pt idx="8">
                  <c:v>LP SAINT VINCENT DE</c:v>
                </c:pt>
                <c:pt idx="9">
                  <c:v>LP VICTOR LALOUX</c:v>
                </c:pt>
                <c:pt idx="10">
                  <c:v>CFA DES DOUETS</c:v>
                </c:pt>
                <c:pt idx="11">
                  <c:v>LP D'ARSONVAL</c:v>
                </c:pt>
                <c:pt idx="12">
                  <c:v>BTP CFA 37</c:v>
                </c:pt>
                <c:pt idx="13">
                  <c:v>LP HENRI BECQUEREL</c:v>
                </c:pt>
                <c:pt idx="14">
                  <c:v>LP JOSEPH CUGNOT</c:v>
                </c:pt>
                <c:pt idx="15">
                  <c:v>LP JEAN CHAPTAL</c:v>
                </c:pt>
                <c:pt idx="16">
                  <c:v>LYC FONTIVILLE</c:v>
                </c:pt>
                <c:pt idx="17">
                  <c:v>LP BEAUREGARD</c:v>
                </c:pt>
                <c:pt idx="18">
                  <c:v>LP EMILE DELATAILLE</c:v>
                </c:pt>
                <c:pt idx="19">
                  <c:v>LP SAINT MARTIN</c:v>
                </c:pt>
                <c:pt idx="20">
                  <c:v>CFAI CENTRE</c:v>
                </c:pt>
                <c:pt idx="21">
                  <c:v>CFAI CENTRE ANT. AMB</c:v>
                </c:pt>
                <c:pt idx="22">
                  <c:v>CFA CARTIF</c:v>
                </c:pt>
                <c:pt idx="23">
                  <c:v>CFA DE LA PROPRETE</c:v>
                </c:pt>
                <c:pt idx="24">
                  <c:v>LYC ESTHETIQUE DE TO</c:v>
                </c:pt>
                <c:pt idx="25">
                  <c:v>ITEP METTRAY</c:v>
                </c:pt>
              </c:strCache>
            </c:strRef>
          </c:cat>
          <c:val>
            <c:numRef>
              <c:f>stat_etablissement_graph_CAPBEP!$E$54:$E$79</c:f>
              <c:numCache>
                <c:formatCode>0.00</c:formatCode>
                <c:ptCount val="26"/>
                <c:pt idx="0">
                  <c:v>12.78481797056541</c:v>
                </c:pt>
                <c:pt idx="1">
                  <c:v>12.78481797056541</c:v>
                </c:pt>
                <c:pt idx="2">
                  <c:v>12.78481797056541</c:v>
                </c:pt>
                <c:pt idx="3">
                  <c:v>12.78481797056541</c:v>
                </c:pt>
                <c:pt idx="4">
                  <c:v>12.78481797056541</c:v>
                </c:pt>
                <c:pt idx="5">
                  <c:v>12.78481797056541</c:v>
                </c:pt>
                <c:pt idx="6">
                  <c:v>12.78481797056541</c:v>
                </c:pt>
                <c:pt idx="7">
                  <c:v>12.78481797056541</c:v>
                </c:pt>
                <c:pt idx="8">
                  <c:v>12.78481797056541</c:v>
                </c:pt>
                <c:pt idx="9">
                  <c:v>12.78481797056541</c:v>
                </c:pt>
                <c:pt idx="10">
                  <c:v>12.78481797056541</c:v>
                </c:pt>
                <c:pt idx="11">
                  <c:v>12.78481797056541</c:v>
                </c:pt>
                <c:pt idx="12">
                  <c:v>12.78481797056541</c:v>
                </c:pt>
                <c:pt idx="13">
                  <c:v>12.78481797056541</c:v>
                </c:pt>
                <c:pt idx="14">
                  <c:v>12.78481797056541</c:v>
                </c:pt>
                <c:pt idx="15">
                  <c:v>12.78481797056541</c:v>
                </c:pt>
                <c:pt idx="16">
                  <c:v>12.78481797056541</c:v>
                </c:pt>
                <c:pt idx="17">
                  <c:v>12.78481797056541</c:v>
                </c:pt>
                <c:pt idx="18">
                  <c:v>12.78481797056541</c:v>
                </c:pt>
                <c:pt idx="19">
                  <c:v>12.78481797056541</c:v>
                </c:pt>
                <c:pt idx="20">
                  <c:v>12.78481797056541</c:v>
                </c:pt>
                <c:pt idx="21">
                  <c:v>12.78481797056541</c:v>
                </c:pt>
                <c:pt idx="22">
                  <c:v>12.78481797056541</c:v>
                </c:pt>
                <c:pt idx="23">
                  <c:v>12.78481797056541</c:v>
                </c:pt>
                <c:pt idx="24">
                  <c:v>12.78481797056541</c:v>
                </c:pt>
                <c:pt idx="25">
                  <c:v>12.78481797056541</c:v>
                </c:pt>
              </c:numCache>
            </c:numRef>
          </c:val>
          <c:smooth val="0"/>
        </c:ser>
        <c:dLbls>
          <c:showLegendKey val="0"/>
          <c:showVal val="1"/>
          <c:showCatName val="0"/>
          <c:showSerName val="0"/>
          <c:showPercent val="0"/>
          <c:showBubbleSize val="0"/>
        </c:dLbls>
        <c:marker val="1"/>
        <c:smooth val="0"/>
        <c:axId val="-2027305352"/>
        <c:axId val="-2043629720"/>
      </c:lineChart>
      <c:catAx>
        <c:axId val="-2136699176"/>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027620616"/>
        <c:crosses val="autoZero"/>
        <c:auto val="0"/>
        <c:lblAlgn val="ctr"/>
        <c:lblOffset val="100"/>
        <c:tickLblSkip val="1"/>
        <c:tickMarkSkip val="1"/>
        <c:noMultiLvlLbl val="0"/>
      </c:catAx>
      <c:valAx>
        <c:axId val="-2027620616"/>
        <c:scaling>
          <c:orientation val="minMax"/>
          <c:max val="18.0"/>
          <c:min val="7.5"/>
        </c:scaling>
        <c:delete val="0"/>
        <c:axPos val="l"/>
        <c:numFmt formatCode="0.00" sourceLinked="1"/>
        <c:majorTickMark val="out"/>
        <c:minorTickMark val="none"/>
        <c:tickLblPos val="nextTo"/>
        <c:txPr>
          <a:bodyPr rot="0" vert="horz"/>
          <a:lstStyle/>
          <a:p>
            <a:pPr>
              <a:defRPr sz="1200" b="1"/>
            </a:pPr>
            <a:endParaRPr lang="fr-FR"/>
          </a:p>
        </c:txPr>
        <c:crossAx val="-2136699176"/>
        <c:crosses val="autoZero"/>
        <c:crossBetween val="between"/>
        <c:majorUnit val="1.0"/>
        <c:minorUnit val="0.2"/>
      </c:valAx>
      <c:catAx>
        <c:axId val="-2027305352"/>
        <c:scaling>
          <c:orientation val="minMax"/>
        </c:scaling>
        <c:delete val="1"/>
        <c:axPos val="b"/>
        <c:numFmt formatCode="General" sourceLinked="1"/>
        <c:majorTickMark val="out"/>
        <c:minorTickMark val="none"/>
        <c:tickLblPos val="none"/>
        <c:crossAx val="-2043629720"/>
        <c:crosses val="autoZero"/>
        <c:auto val="0"/>
        <c:lblAlgn val="ctr"/>
        <c:lblOffset val="100"/>
        <c:noMultiLvlLbl val="0"/>
      </c:catAx>
      <c:valAx>
        <c:axId val="-2043629720"/>
        <c:scaling>
          <c:orientation val="minMax"/>
        </c:scaling>
        <c:delete val="1"/>
        <c:axPos val="l"/>
        <c:numFmt formatCode="0.00" sourceLinked="1"/>
        <c:majorTickMark val="out"/>
        <c:minorTickMark val="none"/>
        <c:tickLblPos val="none"/>
        <c:crossAx val="-2027305352"/>
        <c:crosses val="autoZero"/>
        <c:crossBetween val="between"/>
      </c:valAx>
      <c:spPr>
        <a:noFill/>
      </c:spPr>
    </c:plotArea>
    <c:legend>
      <c:legendPos val="t"/>
      <c:layout>
        <c:manualLayout>
          <c:xMode val="edge"/>
          <c:yMode val="edge"/>
          <c:x val="0.0862505468066492"/>
          <c:y val="0.120697646607124"/>
          <c:w val="0.898951990376203"/>
          <c:h val="0.0820049150758625"/>
        </c:manualLayout>
      </c:layout>
      <c:overlay val="0"/>
      <c:txPr>
        <a:bodyPr/>
        <a:lstStyle/>
        <a:p>
          <a:pPr>
            <a:defRPr sz="1400"/>
          </a:pPr>
          <a:endParaRPr lang="fr-FR"/>
        </a:p>
      </c:txPr>
    </c:legend>
    <c:plotVisOnly val="1"/>
    <c:dispBlanksAs val="gap"/>
    <c:showDLblsOverMax val="0"/>
  </c:chart>
  <c:spPr>
    <a:noFill/>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Feuil1!$B$1</c:f>
              <c:strCache>
                <c:ptCount val="1"/>
                <c:pt idx="0">
                  <c:v>2010</c:v>
                </c:pt>
              </c:strCache>
            </c:strRef>
          </c:tx>
          <c:invertIfNegative val="0"/>
          <c:dLbls>
            <c:numFmt formatCode="0.0%" sourceLinked="0"/>
            <c:txPr>
              <a:bodyPr rot="-5400000" vert="horz"/>
              <a:lstStyle/>
              <a:p>
                <a:pPr>
                  <a:defRPr sz="1600" b="1" i="0" baseline="0">
                    <a:solidFill>
                      <a:srgbClr val="FFFFFF"/>
                    </a:solidFill>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Feuil1!$B$2:$B$6</c:f>
              <c:numCache>
                <c:formatCode>0.00%</c:formatCode>
                <c:ptCount val="5"/>
                <c:pt idx="0">
                  <c:v>0.242</c:v>
                </c:pt>
                <c:pt idx="1">
                  <c:v>0.068</c:v>
                </c:pt>
                <c:pt idx="2">
                  <c:v>0.063</c:v>
                </c:pt>
                <c:pt idx="3">
                  <c:v>0.545</c:v>
                </c:pt>
                <c:pt idx="4">
                  <c:v>0.082</c:v>
                </c:pt>
              </c:numCache>
            </c:numRef>
          </c:val>
        </c:ser>
        <c:ser>
          <c:idx val="1"/>
          <c:order val="1"/>
          <c:tx>
            <c:strRef>
              <c:f>Feuil1!$C$1</c:f>
              <c:strCache>
                <c:ptCount val="1"/>
                <c:pt idx="0">
                  <c:v>2011</c:v>
                </c:pt>
              </c:strCache>
            </c:strRef>
          </c:tx>
          <c:invertIfNegative val="0"/>
          <c:dLbls>
            <c:numFmt formatCode="0.0%" sourceLinked="0"/>
            <c:txPr>
              <a:bodyPr rot="-5400000" vert="horz"/>
              <a:lstStyle/>
              <a:p>
                <a:pPr>
                  <a:defRPr sz="1600" b="1" i="0">
                    <a:solidFill>
                      <a:srgbClr val="FFFFFF"/>
                    </a:solidFill>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Feuil1!$C$2:$C$6</c:f>
              <c:numCache>
                <c:formatCode>0.00%</c:formatCode>
                <c:ptCount val="5"/>
                <c:pt idx="0">
                  <c:v>0.242</c:v>
                </c:pt>
                <c:pt idx="1">
                  <c:v>0.095</c:v>
                </c:pt>
                <c:pt idx="2">
                  <c:v>0.073</c:v>
                </c:pt>
                <c:pt idx="3">
                  <c:v>0.426</c:v>
                </c:pt>
                <c:pt idx="4">
                  <c:v>0.163</c:v>
                </c:pt>
              </c:numCache>
            </c:numRef>
          </c:val>
        </c:ser>
        <c:ser>
          <c:idx val="2"/>
          <c:order val="2"/>
          <c:tx>
            <c:strRef>
              <c:f>Feuil1!$D$1</c:f>
              <c:strCache>
                <c:ptCount val="1"/>
                <c:pt idx="0">
                  <c:v>2012</c:v>
                </c:pt>
              </c:strCache>
            </c:strRef>
          </c:tx>
          <c:invertIfNegative val="0"/>
          <c:dLbls>
            <c:numFmt formatCode="0.0%" sourceLinked="0"/>
            <c:txPr>
              <a:bodyPr rot="-5400000" vert="horz"/>
              <a:lstStyle/>
              <a:p>
                <a:pPr>
                  <a:defRPr sz="1600" b="1" i="0" baseline="0">
                    <a:solidFill>
                      <a:schemeClr val="bg1"/>
                    </a:solidFill>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Feuil1!$D$2:$D$6</c:f>
              <c:numCache>
                <c:formatCode>0.00%</c:formatCode>
                <c:ptCount val="5"/>
                <c:pt idx="0">
                  <c:v>0.273</c:v>
                </c:pt>
                <c:pt idx="1">
                  <c:v>0.104</c:v>
                </c:pt>
                <c:pt idx="2">
                  <c:v>0.079</c:v>
                </c:pt>
                <c:pt idx="3">
                  <c:v>0.327</c:v>
                </c:pt>
                <c:pt idx="4">
                  <c:v>0.217</c:v>
                </c:pt>
              </c:numCache>
            </c:numRef>
          </c:val>
        </c:ser>
        <c:ser>
          <c:idx val="3"/>
          <c:order val="3"/>
          <c:tx>
            <c:strRef>
              <c:f>Feuil1!$E$1</c:f>
              <c:strCache>
                <c:ptCount val="1"/>
                <c:pt idx="0">
                  <c:v>2013</c:v>
                </c:pt>
              </c:strCache>
            </c:strRef>
          </c:tx>
          <c:invertIfNegative val="0"/>
          <c:dLbls>
            <c:numFmt formatCode="0.0%" sourceLinked="0"/>
            <c:txPr>
              <a:bodyPr rot="-5400000" vert="horz"/>
              <a:lstStyle/>
              <a:p>
                <a:pPr>
                  <a:defRPr sz="1600" b="1" i="0">
                    <a:solidFill>
                      <a:schemeClr val="bg1"/>
                    </a:solidFill>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Feuil1!$E$2:$E$6</c:f>
              <c:numCache>
                <c:formatCode>0.00%</c:formatCode>
                <c:ptCount val="5"/>
                <c:pt idx="0">
                  <c:v>0.2376</c:v>
                </c:pt>
                <c:pt idx="1">
                  <c:v>0.102</c:v>
                </c:pt>
                <c:pt idx="2">
                  <c:v>0.091</c:v>
                </c:pt>
                <c:pt idx="3">
                  <c:v>0.322</c:v>
                </c:pt>
                <c:pt idx="4">
                  <c:v>0.247</c:v>
                </c:pt>
              </c:numCache>
            </c:numRef>
          </c:val>
        </c:ser>
        <c:ser>
          <c:idx val="4"/>
          <c:order val="4"/>
          <c:tx>
            <c:strRef>
              <c:f>Feuil1!$F$1</c:f>
              <c:strCache>
                <c:ptCount val="1"/>
                <c:pt idx="0">
                  <c:v>2014</c:v>
                </c:pt>
              </c:strCache>
            </c:strRef>
          </c:tx>
          <c:invertIfNegative val="0"/>
          <c:dLbls>
            <c:numFmt formatCode="0.0%" sourceLinked="0"/>
            <c:txPr>
              <a:bodyPr rot="-5400000" vert="horz"/>
              <a:lstStyle/>
              <a:p>
                <a:pPr>
                  <a:defRPr b="1">
                    <a:solidFill>
                      <a:schemeClr val="bg1"/>
                    </a:solidFill>
                  </a:defRPr>
                </a:pPr>
                <a:endParaRPr lang="fr-FR"/>
              </a:p>
            </c:txPr>
            <c:dLblPos val="inEnd"/>
            <c:showLegendKey val="0"/>
            <c:showVal val="1"/>
            <c:showCatName val="0"/>
            <c:showSerName val="0"/>
            <c:showPercent val="0"/>
            <c:showBubbleSize val="0"/>
            <c:showLeaderLines val="0"/>
          </c:dLbls>
          <c:cat>
            <c:strRef>
              <c:f>Feuil1!$A$2:$A$6</c:f>
              <c:strCache>
                <c:ptCount val="5"/>
                <c:pt idx="0">
                  <c:v>CP1</c:v>
                </c:pt>
                <c:pt idx="1">
                  <c:v>CP2</c:v>
                </c:pt>
                <c:pt idx="2">
                  <c:v>CP3</c:v>
                </c:pt>
                <c:pt idx="3">
                  <c:v>CP4</c:v>
                </c:pt>
                <c:pt idx="4">
                  <c:v>CP5</c:v>
                </c:pt>
              </c:strCache>
            </c:strRef>
          </c:cat>
          <c:val>
            <c:numRef>
              <c:f>Feuil1!$F$2:$F$6</c:f>
              <c:numCache>
                <c:formatCode>0.00%</c:formatCode>
                <c:ptCount val="5"/>
                <c:pt idx="0">
                  <c:v>0.2139</c:v>
                </c:pt>
                <c:pt idx="1">
                  <c:v>0.102</c:v>
                </c:pt>
                <c:pt idx="2">
                  <c:v>0.101</c:v>
                </c:pt>
                <c:pt idx="3">
                  <c:v>0.316</c:v>
                </c:pt>
                <c:pt idx="4">
                  <c:v>0.267</c:v>
                </c:pt>
              </c:numCache>
            </c:numRef>
          </c:val>
        </c:ser>
        <c:dLbls>
          <c:showLegendKey val="0"/>
          <c:showVal val="0"/>
          <c:showCatName val="0"/>
          <c:showSerName val="0"/>
          <c:showPercent val="0"/>
          <c:showBubbleSize val="0"/>
        </c:dLbls>
        <c:gapWidth val="150"/>
        <c:axId val="-2045994424"/>
        <c:axId val="-2045854712"/>
      </c:barChart>
      <c:catAx>
        <c:axId val="-2045994424"/>
        <c:scaling>
          <c:orientation val="minMax"/>
        </c:scaling>
        <c:delete val="0"/>
        <c:axPos val="b"/>
        <c:majorTickMark val="out"/>
        <c:minorTickMark val="none"/>
        <c:tickLblPos val="nextTo"/>
        <c:txPr>
          <a:bodyPr/>
          <a:lstStyle/>
          <a:p>
            <a:pPr>
              <a:defRPr>
                <a:solidFill>
                  <a:srgbClr val="FFFFFF"/>
                </a:solidFill>
              </a:defRPr>
            </a:pPr>
            <a:endParaRPr lang="fr-FR"/>
          </a:p>
        </c:txPr>
        <c:crossAx val="-2045854712"/>
        <c:crosses val="autoZero"/>
        <c:auto val="1"/>
        <c:lblAlgn val="ctr"/>
        <c:lblOffset val="100"/>
        <c:noMultiLvlLbl val="0"/>
      </c:catAx>
      <c:valAx>
        <c:axId val="-2045854712"/>
        <c:scaling>
          <c:orientation val="minMax"/>
        </c:scaling>
        <c:delete val="0"/>
        <c:axPos val="l"/>
        <c:majorGridlines/>
        <c:numFmt formatCode="0%" sourceLinked="0"/>
        <c:majorTickMark val="out"/>
        <c:minorTickMark val="none"/>
        <c:tickLblPos val="nextTo"/>
        <c:txPr>
          <a:bodyPr/>
          <a:lstStyle/>
          <a:p>
            <a:pPr>
              <a:defRPr>
                <a:solidFill>
                  <a:schemeClr val="bg1"/>
                </a:solidFill>
              </a:defRPr>
            </a:pPr>
            <a:endParaRPr lang="fr-FR"/>
          </a:p>
        </c:txPr>
        <c:crossAx val="-2045994424"/>
        <c:crosses val="autoZero"/>
        <c:crossBetween val="between"/>
      </c:valAx>
    </c:plotArea>
    <c:legend>
      <c:legendPos val="r"/>
      <c:layout/>
      <c:overlay val="0"/>
      <c:txPr>
        <a:bodyPr/>
        <a:lstStyle/>
        <a:p>
          <a:pPr>
            <a:defRPr>
              <a:solidFill>
                <a:schemeClr val="bg1"/>
              </a:solidFill>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4"/>
    </mc:Choice>
    <mc:Fallback>
      <c:style val="44"/>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stat_etablissement_graph_CAPBEP!$C$80</c:f>
              <c:strCache>
                <c:ptCount val="1"/>
                <c:pt idx="0">
                  <c:v>Moy Etab</c:v>
                </c:pt>
              </c:strCache>
            </c:strRef>
          </c:tx>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stat_etablissement_graph_CAPBEP!$F$81:$F$92</c:f>
                <c:numCache>
                  <c:formatCode>General</c:formatCode>
                  <c:ptCount val="12"/>
                  <c:pt idx="0">
                    <c:v>3.786191007719865</c:v>
                  </c:pt>
                  <c:pt idx="1">
                    <c:v>2.78542809885259</c:v>
                  </c:pt>
                  <c:pt idx="2">
                    <c:v>3.414207377524935</c:v>
                  </c:pt>
                  <c:pt idx="3">
                    <c:v>3.20918562254714</c:v>
                  </c:pt>
                  <c:pt idx="5">
                    <c:v>3.486152856304567</c:v>
                  </c:pt>
                  <c:pt idx="6">
                    <c:v>3.09988474316499</c:v>
                  </c:pt>
                  <c:pt idx="7">
                    <c:v>4.476384215665417</c:v>
                  </c:pt>
                  <c:pt idx="8">
                    <c:v>3.726019411781215</c:v>
                  </c:pt>
                  <c:pt idx="9">
                    <c:v>3.841807468171682</c:v>
                  </c:pt>
                  <c:pt idx="10">
                    <c:v>1.583272415982126</c:v>
                  </c:pt>
                  <c:pt idx="11">
                    <c:v>3.763863263545405</c:v>
                  </c:pt>
                </c:numCache>
              </c:numRef>
            </c:plus>
            <c:minus>
              <c:numRef>
                <c:f>stat_etablissement_graph_CAPBEP!$F$81:$F$92</c:f>
                <c:numCache>
                  <c:formatCode>General</c:formatCode>
                  <c:ptCount val="12"/>
                  <c:pt idx="0">
                    <c:v>3.786191007719865</c:v>
                  </c:pt>
                  <c:pt idx="1">
                    <c:v>2.78542809885259</c:v>
                  </c:pt>
                  <c:pt idx="2">
                    <c:v>3.414207377524935</c:v>
                  </c:pt>
                  <c:pt idx="3">
                    <c:v>3.20918562254714</c:v>
                  </c:pt>
                  <c:pt idx="5">
                    <c:v>3.486152856304567</c:v>
                  </c:pt>
                  <c:pt idx="6">
                    <c:v>3.09988474316499</c:v>
                  </c:pt>
                  <c:pt idx="7">
                    <c:v>4.476384215665417</c:v>
                  </c:pt>
                  <c:pt idx="8">
                    <c:v>3.726019411781215</c:v>
                  </c:pt>
                  <c:pt idx="9">
                    <c:v>3.841807468171682</c:v>
                  </c:pt>
                  <c:pt idx="10">
                    <c:v>1.583272415982126</c:v>
                  </c:pt>
                  <c:pt idx="11">
                    <c:v>3.763863263545405</c:v>
                  </c:pt>
                </c:numCache>
              </c:numRef>
            </c:minus>
          </c:errBars>
          <c:cat>
            <c:strRef>
              <c:f>(stat_etablissement_graph_CAPBEP!$B$81:$B$92,stat_etablissement_graph_CAPBEP!$B$93)</c:f>
              <c:strCache>
                <c:ptCount val="13"/>
                <c:pt idx="0">
                  <c:v>LPO AUGUSTIN THIERRY</c:v>
                </c:pt>
                <c:pt idx="1">
                  <c:v>LPO RONSARD</c:v>
                </c:pt>
                <c:pt idx="2">
                  <c:v>LP ANDRE AMPERE</c:v>
                </c:pt>
                <c:pt idx="3">
                  <c:v>LP DENIS PAPIN</c:v>
                </c:pt>
                <c:pt idx="4">
                  <c:v>CFA  INTERPROF CH ME</c:v>
                </c:pt>
                <c:pt idx="5">
                  <c:v>CFA AFORPROBA 41</c:v>
                </c:pt>
                <c:pt idx="6">
                  <c:v>LYC LA PROVIDENCE</c:v>
                </c:pt>
                <c:pt idx="7">
                  <c:v>LP ST AIGNAN 41</c:v>
                </c:pt>
                <c:pt idx="8">
                  <c:v>LP SONIA DELAUNAY</c:v>
                </c:pt>
                <c:pt idx="9">
                  <c:v>LPO HOTEL. ET TOURIS</c:v>
                </c:pt>
                <c:pt idx="10">
                  <c:v>LYC SAINT JOSEPH</c:v>
                </c:pt>
                <c:pt idx="11">
                  <c:v>CFAS 41</c:v>
                </c:pt>
                <c:pt idx="12">
                  <c:v>EME  IME LES GROUETS</c:v>
                </c:pt>
              </c:strCache>
            </c:strRef>
          </c:cat>
          <c:val>
            <c:numRef>
              <c:f>(stat_etablissement_graph_CAPBEP!$C$81:$C$92,stat_etablissement_graph_CAPBEP!$C$93)</c:f>
              <c:numCache>
                <c:formatCode>0.00</c:formatCode>
                <c:ptCount val="13"/>
                <c:pt idx="0">
                  <c:v>14.08928571428571</c:v>
                </c:pt>
                <c:pt idx="1">
                  <c:v>12.01785714285714</c:v>
                </c:pt>
                <c:pt idx="2">
                  <c:v>13.35130718954248</c:v>
                </c:pt>
                <c:pt idx="3">
                  <c:v>13.7939393939394</c:v>
                </c:pt>
                <c:pt idx="5">
                  <c:v>12.89191729323308</c:v>
                </c:pt>
                <c:pt idx="6">
                  <c:v>13.06495468277947</c:v>
                </c:pt>
                <c:pt idx="7">
                  <c:v>11.93285714285714</c:v>
                </c:pt>
                <c:pt idx="8">
                  <c:v>13.06291600633914</c:v>
                </c:pt>
                <c:pt idx="9">
                  <c:v>13.21881720430107</c:v>
                </c:pt>
                <c:pt idx="10">
                  <c:v>12.23611111111111</c:v>
                </c:pt>
                <c:pt idx="11">
                  <c:v>12.83333333333333</c:v>
                </c:pt>
                <c:pt idx="12">
                  <c:v>11.0</c:v>
                </c:pt>
              </c:numCache>
            </c:numRef>
          </c:val>
        </c:ser>
        <c:dLbls>
          <c:showLegendKey val="0"/>
          <c:showVal val="1"/>
          <c:showCatName val="0"/>
          <c:showSerName val="0"/>
          <c:showPercent val="0"/>
          <c:showBubbleSize val="0"/>
        </c:dLbls>
        <c:gapWidth val="150"/>
        <c:axId val="-2087609384"/>
        <c:axId val="-2087614888"/>
      </c:barChart>
      <c:lineChart>
        <c:grouping val="standard"/>
        <c:varyColors val="0"/>
        <c:ser>
          <c:idx val="0"/>
          <c:order val="1"/>
          <c:tx>
            <c:strRef>
              <c:f>stat_etablissement_graph_CAPBEP!$D$80</c:f>
              <c:strCache>
                <c:ptCount val="1"/>
                <c:pt idx="0">
                  <c:v>Moy acad CAP BEP 2014: 12,84</c:v>
                </c:pt>
              </c:strCache>
            </c:strRef>
          </c:tx>
          <c:spPr>
            <a:ln w="25400"/>
          </c:spPr>
          <c:marker>
            <c:symbol val="none"/>
          </c:marker>
          <c:dLbls>
            <c:delete val="1"/>
          </c:dLbls>
          <c:cat>
            <c:strRef>
              <c:f>(stat_etablissement_graph_CAPBEP!$B$81:$B$92,stat_etablissement_graph_CAPBEP!$B$93)</c:f>
              <c:strCache>
                <c:ptCount val="13"/>
                <c:pt idx="0">
                  <c:v>LPO AUGUSTIN THIERRY</c:v>
                </c:pt>
                <c:pt idx="1">
                  <c:v>LPO RONSARD</c:v>
                </c:pt>
                <c:pt idx="2">
                  <c:v>LP ANDRE AMPERE</c:v>
                </c:pt>
                <c:pt idx="3">
                  <c:v>LP DENIS PAPIN</c:v>
                </c:pt>
                <c:pt idx="4">
                  <c:v>CFA  INTERPROF CH ME</c:v>
                </c:pt>
                <c:pt idx="5">
                  <c:v>CFA AFORPROBA 41</c:v>
                </c:pt>
                <c:pt idx="6">
                  <c:v>LYC LA PROVIDENCE</c:v>
                </c:pt>
                <c:pt idx="7">
                  <c:v>LP ST AIGNAN 41</c:v>
                </c:pt>
                <c:pt idx="8">
                  <c:v>LP SONIA DELAUNAY</c:v>
                </c:pt>
                <c:pt idx="9">
                  <c:v>LPO HOTEL. ET TOURIS</c:v>
                </c:pt>
                <c:pt idx="10">
                  <c:v>LYC SAINT JOSEPH</c:v>
                </c:pt>
                <c:pt idx="11">
                  <c:v>CFAS 41</c:v>
                </c:pt>
                <c:pt idx="12">
                  <c:v>EME  IME LES GROUETS</c:v>
                </c:pt>
              </c:strCache>
            </c:strRef>
          </c:cat>
          <c:val>
            <c:numRef>
              <c:f>(stat_etablissement_graph_CAPBEP!$D$81:$D$92,stat_etablissement_graph_CAPBEP!$D$93)</c:f>
              <c:numCache>
                <c:formatCode>0.00</c:formatCode>
                <c:ptCount val="13"/>
                <c:pt idx="0">
                  <c:v>12.84178357145952</c:v>
                </c:pt>
                <c:pt idx="1">
                  <c:v>12.84178357145952</c:v>
                </c:pt>
                <c:pt idx="2">
                  <c:v>12.84178357145952</c:v>
                </c:pt>
                <c:pt idx="3">
                  <c:v>12.84178357145952</c:v>
                </c:pt>
                <c:pt idx="4">
                  <c:v>12.84178357145952</c:v>
                </c:pt>
                <c:pt idx="5">
                  <c:v>12.84178357145952</c:v>
                </c:pt>
                <c:pt idx="6">
                  <c:v>12.84178357145952</c:v>
                </c:pt>
                <c:pt idx="7">
                  <c:v>12.84178357145952</c:v>
                </c:pt>
                <c:pt idx="8">
                  <c:v>12.84178357145952</c:v>
                </c:pt>
                <c:pt idx="9">
                  <c:v>12.84178357145952</c:v>
                </c:pt>
                <c:pt idx="10">
                  <c:v>12.84178357145952</c:v>
                </c:pt>
                <c:pt idx="11">
                  <c:v>12.84178357145952</c:v>
                </c:pt>
                <c:pt idx="12">
                  <c:v>12.84178357145952</c:v>
                </c:pt>
              </c:numCache>
            </c:numRef>
          </c:val>
          <c:smooth val="0"/>
        </c:ser>
        <c:dLbls>
          <c:showLegendKey val="0"/>
          <c:showVal val="1"/>
          <c:showCatName val="0"/>
          <c:showSerName val="0"/>
          <c:showPercent val="0"/>
          <c:showBubbleSize val="0"/>
        </c:dLbls>
        <c:marker val="1"/>
        <c:smooth val="0"/>
        <c:axId val="-2087609384"/>
        <c:axId val="-2087614888"/>
      </c:lineChart>
      <c:lineChart>
        <c:grouping val="standard"/>
        <c:varyColors val="0"/>
        <c:ser>
          <c:idx val="2"/>
          <c:order val="2"/>
          <c:tx>
            <c:strRef>
              <c:f>stat_etablissement_graph_CAPBEP!$E$80</c:f>
              <c:strCache>
                <c:ptCount val="1"/>
                <c:pt idx="0">
                  <c:v>Moy départ 41  CAP BEP 2014: 13,07</c:v>
                </c:pt>
              </c:strCache>
            </c:strRef>
          </c:tx>
          <c:spPr>
            <a:ln w="25400"/>
          </c:spPr>
          <c:marker>
            <c:symbol val="none"/>
          </c:marker>
          <c:dLbls>
            <c:delete val="1"/>
          </c:dLbls>
          <c:cat>
            <c:strRef>
              <c:f>(stat_etablissement_graph_CAPBEP!$B$81:$B$92,stat_etablissement_graph_CAPBEP!$B$93)</c:f>
              <c:strCache>
                <c:ptCount val="13"/>
                <c:pt idx="0">
                  <c:v>LPO AUGUSTIN THIERRY</c:v>
                </c:pt>
                <c:pt idx="1">
                  <c:v>LPO RONSARD</c:v>
                </c:pt>
                <c:pt idx="2">
                  <c:v>LP ANDRE AMPERE</c:v>
                </c:pt>
                <c:pt idx="3">
                  <c:v>LP DENIS PAPIN</c:v>
                </c:pt>
                <c:pt idx="4">
                  <c:v>CFA  INTERPROF CH ME</c:v>
                </c:pt>
                <c:pt idx="5">
                  <c:v>CFA AFORPROBA 41</c:v>
                </c:pt>
                <c:pt idx="6">
                  <c:v>LYC LA PROVIDENCE</c:v>
                </c:pt>
                <c:pt idx="7">
                  <c:v>LP ST AIGNAN 41</c:v>
                </c:pt>
                <c:pt idx="8">
                  <c:v>LP SONIA DELAUNAY</c:v>
                </c:pt>
                <c:pt idx="9">
                  <c:v>LPO HOTEL. ET TOURIS</c:v>
                </c:pt>
                <c:pt idx="10">
                  <c:v>LYC SAINT JOSEPH</c:v>
                </c:pt>
                <c:pt idx="11">
                  <c:v>CFAS 41</c:v>
                </c:pt>
                <c:pt idx="12">
                  <c:v>EME  IME LES GROUETS</c:v>
                </c:pt>
              </c:strCache>
            </c:strRef>
          </c:cat>
          <c:val>
            <c:numRef>
              <c:f>(stat_etablissement_graph_CAPBEP!$E$81:$E$92,stat_etablissement_graph_CAPBEP!$E$93)</c:f>
              <c:numCache>
                <c:formatCode>0.00</c:formatCode>
                <c:ptCount val="13"/>
                <c:pt idx="0">
                  <c:v>13.06950034698125</c:v>
                </c:pt>
                <c:pt idx="1">
                  <c:v>13.06950034698125</c:v>
                </c:pt>
                <c:pt idx="2">
                  <c:v>13.06950034698125</c:v>
                </c:pt>
                <c:pt idx="3">
                  <c:v>13.06950034698125</c:v>
                </c:pt>
                <c:pt idx="4">
                  <c:v>13.06950034698125</c:v>
                </c:pt>
                <c:pt idx="5">
                  <c:v>13.06950034698125</c:v>
                </c:pt>
                <c:pt idx="6">
                  <c:v>13.06950034698125</c:v>
                </c:pt>
                <c:pt idx="7">
                  <c:v>13.06950034698125</c:v>
                </c:pt>
                <c:pt idx="8">
                  <c:v>13.06950034698125</c:v>
                </c:pt>
                <c:pt idx="9">
                  <c:v>13.06950034698125</c:v>
                </c:pt>
                <c:pt idx="10">
                  <c:v>13.06950034698125</c:v>
                </c:pt>
                <c:pt idx="11">
                  <c:v>13.06950034698125</c:v>
                </c:pt>
                <c:pt idx="12">
                  <c:v>13.06950034698125</c:v>
                </c:pt>
              </c:numCache>
            </c:numRef>
          </c:val>
          <c:smooth val="0"/>
        </c:ser>
        <c:dLbls>
          <c:showLegendKey val="0"/>
          <c:showVal val="1"/>
          <c:showCatName val="0"/>
          <c:showSerName val="0"/>
          <c:showPercent val="0"/>
          <c:showBubbleSize val="0"/>
        </c:dLbls>
        <c:marker val="1"/>
        <c:smooth val="0"/>
        <c:axId val="-2087618952"/>
        <c:axId val="-2087624664"/>
      </c:lineChart>
      <c:catAx>
        <c:axId val="-2087609384"/>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087614888"/>
        <c:crosses val="autoZero"/>
        <c:auto val="0"/>
        <c:lblAlgn val="ctr"/>
        <c:lblOffset val="100"/>
        <c:tickLblSkip val="1"/>
        <c:tickMarkSkip val="1"/>
        <c:noMultiLvlLbl val="0"/>
      </c:catAx>
      <c:valAx>
        <c:axId val="-2087614888"/>
        <c:scaling>
          <c:orientation val="minMax"/>
          <c:max val="19.0"/>
          <c:min val="4.0"/>
        </c:scaling>
        <c:delete val="0"/>
        <c:axPos val="l"/>
        <c:numFmt formatCode="0.00" sourceLinked="1"/>
        <c:majorTickMark val="out"/>
        <c:minorTickMark val="none"/>
        <c:tickLblPos val="nextTo"/>
        <c:txPr>
          <a:bodyPr rot="0" vert="horz"/>
          <a:lstStyle/>
          <a:p>
            <a:pPr>
              <a:defRPr/>
            </a:pPr>
            <a:endParaRPr lang="fr-FR"/>
          </a:p>
        </c:txPr>
        <c:crossAx val="-2087609384"/>
        <c:crosses val="autoZero"/>
        <c:crossBetween val="between"/>
        <c:majorUnit val="1.0"/>
        <c:minorUnit val="0.2"/>
      </c:valAx>
      <c:catAx>
        <c:axId val="-2087618952"/>
        <c:scaling>
          <c:orientation val="minMax"/>
        </c:scaling>
        <c:delete val="1"/>
        <c:axPos val="b"/>
        <c:numFmt formatCode="General" sourceLinked="1"/>
        <c:majorTickMark val="out"/>
        <c:minorTickMark val="none"/>
        <c:tickLblPos val="none"/>
        <c:crossAx val="-2087624664"/>
        <c:crosses val="autoZero"/>
        <c:auto val="0"/>
        <c:lblAlgn val="ctr"/>
        <c:lblOffset val="100"/>
        <c:noMultiLvlLbl val="0"/>
      </c:catAx>
      <c:valAx>
        <c:axId val="-2087624664"/>
        <c:scaling>
          <c:orientation val="minMax"/>
        </c:scaling>
        <c:delete val="1"/>
        <c:axPos val="l"/>
        <c:numFmt formatCode="0.00" sourceLinked="1"/>
        <c:majorTickMark val="out"/>
        <c:minorTickMark val="none"/>
        <c:tickLblPos val="none"/>
        <c:crossAx val="-2087618952"/>
        <c:crosses val="autoZero"/>
        <c:crossBetween val="between"/>
      </c:valAx>
      <c:spPr>
        <a:noFill/>
      </c:spPr>
    </c:plotArea>
    <c:legend>
      <c:legendPos val="t"/>
      <c:layout>
        <c:manualLayout>
          <c:xMode val="edge"/>
          <c:yMode val="edge"/>
          <c:x val="0.0695838801399825"/>
          <c:y val="0.134414789428747"/>
          <c:w val="0.916661636045494"/>
          <c:h val="0.0650697205794384"/>
        </c:manualLayout>
      </c:layout>
      <c:overlay val="0"/>
      <c:txPr>
        <a:bodyPr/>
        <a:lstStyle/>
        <a:p>
          <a:pPr>
            <a:defRPr sz="1400"/>
          </a:pPr>
          <a:endParaRPr lang="fr-FR"/>
        </a:p>
      </c:txPr>
    </c:legend>
    <c:plotVisOnly val="1"/>
    <c:dispBlanksAs val="gap"/>
    <c:showDLblsOverMax val="0"/>
  </c:chart>
  <c:spPr>
    <a:noFill/>
  </c:sp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7"/>
    </mc:Choice>
    <mc:Fallback>
      <c:style val="47"/>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stat_etablissement_graph_CAPBEP!$C$18</c:f>
              <c:strCache>
                <c:ptCount val="1"/>
                <c:pt idx="0">
                  <c:v>Moy Etab</c:v>
                </c:pt>
              </c:strCache>
            </c:strRef>
          </c:tx>
          <c:spPr>
            <a:solidFill>
              <a:srgbClr val="C72E30"/>
            </a:solidFill>
          </c:spPr>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stat_etablissement_graph_CAPBEP!$F$19:$F$39</c:f>
                <c:numCache>
                  <c:formatCode>General</c:formatCode>
                  <c:ptCount val="21"/>
                  <c:pt idx="0">
                    <c:v>3.676045821958144</c:v>
                  </c:pt>
                  <c:pt idx="1">
                    <c:v>4.023001040461236</c:v>
                  </c:pt>
                  <c:pt idx="2">
                    <c:v>4.548985578814388</c:v>
                  </c:pt>
                  <c:pt idx="3">
                    <c:v>4.425240333446933</c:v>
                  </c:pt>
                  <c:pt idx="4">
                    <c:v>3.832750915019816</c:v>
                  </c:pt>
                  <c:pt idx="5">
                    <c:v>2.653339091283534</c:v>
                  </c:pt>
                  <c:pt idx="6">
                    <c:v>3.926690144992516</c:v>
                  </c:pt>
                  <c:pt idx="7">
                    <c:v>3.74802161269175</c:v>
                  </c:pt>
                  <c:pt idx="8">
                    <c:v>3.118219641523409</c:v>
                  </c:pt>
                  <c:pt idx="9">
                    <c:v>3.088278761130088</c:v>
                  </c:pt>
                  <c:pt idx="10">
                    <c:v>3.871309849070128</c:v>
                  </c:pt>
                  <c:pt idx="11">
                    <c:v>3.171049598406741</c:v>
                  </c:pt>
                  <c:pt idx="12">
                    <c:v>2.666874787921022</c:v>
                  </c:pt>
                  <c:pt idx="13">
                    <c:v>4.376167787886233</c:v>
                  </c:pt>
                  <c:pt idx="14">
                    <c:v>2.842891701532488</c:v>
                  </c:pt>
                  <c:pt idx="15">
                    <c:v>3.991821807652084</c:v>
                  </c:pt>
                  <c:pt idx="16">
                    <c:v>2.942711342607984</c:v>
                  </c:pt>
                  <c:pt idx="17">
                    <c:v>4.674670666445425</c:v>
                  </c:pt>
                  <c:pt idx="18">
                    <c:v>4.887221148623782</c:v>
                  </c:pt>
                  <c:pt idx="19">
                    <c:v>3.252563091881027</c:v>
                  </c:pt>
                  <c:pt idx="20">
                    <c:v>4.317277948996204</c:v>
                  </c:pt>
                </c:numCache>
              </c:numRef>
            </c:plus>
            <c:minus>
              <c:numRef>
                <c:f>stat_etablissement_graph_CAPBEP!$F$19:$F$39</c:f>
                <c:numCache>
                  <c:formatCode>General</c:formatCode>
                  <c:ptCount val="21"/>
                  <c:pt idx="0">
                    <c:v>3.676045821958144</c:v>
                  </c:pt>
                  <c:pt idx="1">
                    <c:v>4.023001040461236</c:v>
                  </c:pt>
                  <c:pt idx="2">
                    <c:v>4.548985578814388</c:v>
                  </c:pt>
                  <c:pt idx="3">
                    <c:v>4.425240333446933</c:v>
                  </c:pt>
                  <c:pt idx="4">
                    <c:v>3.832750915019816</c:v>
                  </c:pt>
                  <c:pt idx="5">
                    <c:v>2.653339091283534</c:v>
                  </c:pt>
                  <c:pt idx="6">
                    <c:v>3.926690144992516</c:v>
                  </c:pt>
                  <c:pt idx="7">
                    <c:v>3.74802161269175</c:v>
                  </c:pt>
                  <c:pt idx="8">
                    <c:v>3.118219641523409</c:v>
                  </c:pt>
                  <c:pt idx="9">
                    <c:v>3.088278761130088</c:v>
                  </c:pt>
                  <c:pt idx="10">
                    <c:v>3.871309849070128</c:v>
                  </c:pt>
                  <c:pt idx="11">
                    <c:v>3.171049598406741</c:v>
                  </c:pt>
                  <c:pt idx="12">
                    <c:v>2.666874787921022</c:v>
                  </c:pt>
                  <c:pt idx="13">
                    <c:v>4.376167787886233</c:v>
                  </c:pt>
                  <c:pt idx="14">
                    <c:v>2.842891701532488</c:v>
                  </c:pt>
                  <c:pt idx="15">
                    <c:v>3.991821807652084</c:v>
                  </c:pt>
                  <c:pt idx="16">
                    <c:v>2.942711342607984</c:v>
                  </c:pt>
                  <c:pt idx="17">
                    <c:v>4.674670666445425</c:v>
                  </c:pt>
                  <c:pt idx="18">
                    <c:v>4.887221148623782</c:v>
                  </c:pt>
                  <c:pt idx="19">
                    <c:v>3.252563091881027</c:v>
                  </c:pt>
                  <c:pt idx="20">
                    <c:v>4.317277948996204</c:v>
                  </c:pt>
                </c:numCache>
              </c:numRef>
            </c:minus>
          </c:errBars>
          <c:cat>
            <c:strRef>
              <c:f>stat_etablissement_graph_CAPBEP!$B$19:$B$39</c:f>
              <c:strCache>
                <c:ptCount val="21"/>
                <c:pt idx="0">
                  <c:v>LP PH DE L'ORME</c:v>
                </c:pt>
                <c:pt idx="1">
                  <c:v>LPO EDOUARD BRANLY</c:v>
                </c:pt>
                <c:pt idx="2">
                  <c:v>LP MAURICE VIOLLETTE</c:v>
                </c:pt>
                <c:pt idx="3">
                  <c:v>LPO REMI BELLEAU</c:v>
                </c:pt>
                <c:pt idx="4">
                  <c:v>LPO JEHAN DE BEAUCE</c:v>
                </c:pt>
                <c:pt idx="5">
                  <c:v>EREA FRANCOIS TRUFFA</c:v>
                </c:pt>
                <c:pt idx="6">
                  <c:v>LPP NOTRE DAME 0280684S</c:v>
                </c:pt>
                <c:pt idx="7">
                  <c:v>LPP NOTRE DAME 0280691Z</c:v>
                </c:pt>
                <c:pt idx="8">
                  <c:v>LP DE COUASNON</c:v>
                </c:pt>
                <c:pt idx="9">
                  <c:v>LP FRANCOISE D'AUBIG</c:v>
                </c:pt>
                <c:pt idx="10">
                  <c:v>LP J.-F. PAULSEN</c:v>
                </c:pt>
                <c:pt idx="11">
                  <c:v>IME LES BOIS DU SEIG</c:v>
                </c:pt>
                <c:pt idx="12">
                  <c:v>LP ELSA TRIOLET</c:v>
                </c:pt>
                <c:pt idx="13">
                  <c:v>CFA AFORPROBA 28</c:v>
                </c:pt>
                <c:pt idx="14">
                  <c:v>LP GILBERT COURTOIS</c:v>
                </c:pt>
                <c:pt idx="15">
                  <c:v>LP DES METIERS SULLY</c:v>
                </c:pt>
                <c:pt idx="16">
                  <c:v>CFAI CENTRE CHATEAUD</c:v>
                </c:pt>
                <c:pt idx="17">
                  <c:v>LPO SILVIA MONFORT</c:v>
                </c:pt>
                <c:pt idx="18">
                  <c:v>LPA NOTRE DAME LES V</c:v>
                </c:pt>
                <c:pt idx="19">
                  <c:v>CFA  AFTEC LP NOTRE</c:v>
                </c:pt>
                <c:pt idx="20">
                  <c:v>CFAS 28</c:v>
                </c:pt>
              </c:strCache>
            </c:strRef>
          </c:cat>
          <c:val>
            <c:numRef>
              <c:f>stat_etablissement_graph_CAPBEP!$C$19:$C$39</c:f>
              <c:numCache>
                <c:formatCode>0.00</c:formatCode>
                <c:ptCount val="21"/>
                <c:pt idx="0">
                  <c:v>12.77355623100304</c:v>
                </c:pt>
                <c:pt idx="1">
                  <c:v>12.26697674418604</c:v>
                </c:pt>
                <c:pt idx="2">
                  <c:v>10.90797101449276</c:v>
                </c:pt>
                <c:pt idx="3">
                  <c:v>11.28513513513514</c:v>
                </c:pt>
                <c:pt idx="4">
                  <c:v>13.17579185520362</c:v>
                </c:pt>
                <c:pt idx="5">
                  <c:v>13.325</c:v>
                </c:pt>
                <c:pt idx="6">
                  <c:v>13.04827586206897</c:v>
                </c:pt>
                <c:pt idx="7">
                  <c:v>12.62820512820513</c:v>
                </c:pt>
                <c:pt idx="8">
                  <c:v>12.27954545454545</c:v>
                </c:pt>
                <c:pt idx="9">
                  <c:v>12.06481481481481</c:v>
                </c:pt>
                <c:pt idx="10">
                  <c:v>12.73320158102767</c:v>
                </c:pt>
                <c:pt idx="11">
                  <c:v>14.16666666666667</c:v>
                </c:pt>
                <c:pt idx="12">
                  <c:v>13.48584905660377</c:v>
                </c:pt>
                <c:pt idx="13">
                  <c:v>13.20754716981132</c:v>
                </c:pt>
                <c:pt idx="14">
                  <c:v>12.46172839506173</c:v>
                </c:pt>
                <c:pt idx="15">
                  <c:v>13.5972972972973</c:v>
                </c:pt>
                <c:pt idx="16">
                  <c:v>12.28787878787879</c:v>
                </c:pt>
                <c:pt idx="17">
                  <c:v>10.9957264957265</c:v>
                </c:pt>
                <c:pt idx="18">
                  <c:v>12.09166666666667</c:v>
                </c:pt>
                <c:pt idx="19">
                  <c:v>12.28333333333333</c:v>
                </c:pt>
                <c:pt idx="20">
                  <c:v>10.83333333333333</c:v>
                </c:pt>
              </c:numCache>
            </c:numRef>
          </c:val>
        </c:ser>
        <c:dLbls>
          <c:showLegendKey val="0"/>
          <c:showVal val="1"/>
          <c:showCatName val="0"/>
          <c:showSerName val="0"/>
          <c:showPercent val="0"/>
          <c:showBubbleSize val="0"/>
        </c:dLbls>
        <c:gapWidth val="150"/>
        <c:axId val="-2027401336"/>
        <c:axId val="-2138630792"/>
      </c:barChart>
      <c:lineChart>
        <c:grouping val="standard"/>
        <c:varyColors val="0"/>
        <c:ser>
          <c:idx val="0"/>
          <c:order val="1"/>
          <c:tx>
            <c:strRef>
              <c:f>stat_etablissement_graph_CAPBEP!$D$18</c:f>
              <c:strCache>
                <c:ptCount val="1"/>
                <c:pt idx="0">
                  <c:v>Moy acad CAP BEP 2014: 12,84</c:v>
                </c:pt>
              </c:strCache>
            </c:strRef>
          </c:tx>
          <c:spPr>
            <a:ln w="19050"/>
          </c:spPr>
          <c:marker>
            <c:symbol val="none"/>
          </c:marker>
          <c:dLbls>
            <c:delete val="1"/>
          </c:dLbls>
          <c:cat>
            <c:strRef>
              <c:f>stat_etablissement_graph_CAPBEP!$B$19:$B$39</c:f>
              <c:strCache>
                <c:ptCount val="21"/>
                <c:pt idx="0">
                  <c:v>LP PH DE L'ORME</c:v>
                </c:pt>
                <c:pt idx="1">
                  <c:v>LPO EDOUARD BRANLY</c:v>
                </c:pt>
                <c:pt idx="2">
                  <c:v>LP MAURICE VIOLLETTE</c:v>
                </c:pt>
                <c:pt idx="3">
                  <c:v>LPO REMI BELLEAU</c:v>
                </c:pt>
                <c:pt idx="4">
                  <c:v>LPO JEHAN DE BEAUCE</c:v>
                </c:pt>
                <c:pt idx="5">
                  <c:v>EREA FRANCOIS TRUFFA</c:v>
                </c:pt>
                <c:pt idx="6">
                  <c:v>LPP NOTRE DAME 0280684S</c:v>
                </c:pt>
                <c:pt idx="7">
                  <c:v>LPP NOTRE DAME 0280691Z</c:v>
                </c:pt>
                <c:pt idx="8">
                  <c:v>LP DE COUASNON</c:v>
                </c:pt>
                <c:pt idx="9">
                  <c:v>LP FRANCOISE D'AUBIG</c:v>
                </c:pt>
                <c:pt idx="10">
                  <c:v>LP J.-F. PAULSEN</c:v>
                </c:pt>
                <c:pt idx="11">
                  <c:v>IME LES BOIS DU SEIG</c:v>
                </c:pt>
                <c:pt idx="12">
                  <c:v>LP ELSA TRIOLET</c:v>
                </c:pt>
                <c:pt idx="13">
                  <c:v>CFA AFORPROBA 28</c:v>
                </c:pt>
                <c:pt idx="14">
                  <c:v>LP GILBERT COURTOIS</c:v>
                </c:pt>
                <c:pt idx="15">
                  <c:v>LP DES METIERS SULLY</c:v>
                </c:pt>
                <c:pt idx="16">
                  <c:v>CFAI CENTRE CHATEAUD</c:v>
                </c:pt>
                <c:pt idx="17">
                  <c:v>LPO SILVIA MONFORT</c:v>
                </c:pt>
                <c:pt idx="18">
                  <c:v>LPA NOTRE DAME LES V</c:v>
                </c:pt>
                <c:pt idx="19">
                  <c:v>CFA  AFTEC LP NOTRE</c:v>
                </c:pt>
                <c:pt idx="20">
                  <c:v>CFAS 28</c:v>
                </c:pt>
              </c:strCache>
            </c:strRef>
          </c:cat>
          <c:val>
            <c:numRef>
              <c:f>stat_etablissement_graph_CAPBEP!$D$19:$D$39</c:f>
              <c:numCache>
                <c:formatCode>0.00</c:formatCode>
                <c:ptCount val="21"/>
                <c:pt idx="0">
                  <c:v>12.84178357145952</c:v>
                </c:pt>
                <c:pt idx="1">
                  <c:v>12.84178357145952</c:v>
                </c:pt>
                <c:pt idx="2">
                  <c:v>12.84178357145952</c:v>
                </c:pt>
                <c:pt idx="3">
                  <c:v>12.84178357145952</c:v>
                </c:pt>
                <c:pt idx="4">
                  <c:v>12.84178357145952</c:v>
                </c:pt>
                <c:pt idx="5">
                  <c:v>12.84178357145952</c:v>
                </c:pt>
                <c:pt idx="6">
                  <c:v>12.84178357145952</c:v>
                </c:pt>
                <c:pt idx="7">
                  <c:v>12.84178357145952</c:v>
                </c:pt>
                <c:pt idx="8">
                  <c:v>12.84178357145952</c:v>
                </c:pt>
                <c:pt idx="9">
                  <c:v>12.84178357145952</c:v>
                </c:pt>
                <c:pt idx="10">
                  <c:v>12.84178357145952</c:v>
                </c:pt>
                <c:pt idx="11">
                  <c:v>12.84178357145952</c:v>
                </c:pt>
                <c:pt idx="12">
                  <c:v>12.84178357145952</c:v>
                </c:pt>
                <c:pt idx="13">
                  <c:v>12.84178357145952</c:v>
                </c:pt>
                <c:pt idx="14">
                  <c:v>12.84178357145952</c:v>
                </c:pt>
                <c:pt idx="15">
                  <c:v>12.84178357145952</c:v>
                </c:pt>
                <c:pt idx="16">
                  <c:v>12.84178357145952</c:v>
                </c:pt>
                <c:pt idx="17">
                  <c:v>12.84178357145952</c:v>
                </c:pt>
                <c:pt idx="18">
                  <c:v>12.84178357145952</c:v>
                </c:pt>
                <c:pt idx="19">
                  <c:v>12.84178357145952</c:v>
                </c:pt>
                <c:pt idx="20">
                  <c:v>12.84178357145952</c:v>
                </c:pt>
              </c:numCache>
            </c:numRef>
          </c:val>
          <c:smooth val="0"/>
        </c:ser>
        <c:dLbls>
          <c:showLegendKey val="0"/>
          <c:showVal val="1"/>
          <c:showCatName val="0"/>
          <c:showSerName val="0"/>
          <c:showPercent val="0"/>
          <c:showBubbleSize val="0"/>
        </c:dLbls>
        <c:marker val="1"/>
        <c:smooth val="0"/>
        <c:axId val="-2027401336"/>
        <c:axId val="-2138630792"/>
      </c:lineChart>
      <c:lineChart>
        <c:grouping val="standard"/>
        <c:varyColors val="0"/>
        <c:ser>
          <c:idx val="2"/>
          <c:order val="2"/>
          <c:tx>
            <c:strRef>
              <c:f>stat_etablissement_graph_CAPBEP!$E$18</c:f>
              <c:strCache>
                <c:ptCount val="1"/>
                <c:pt idx="0">
                  <c:v>Moy départ 28  CAP BEP 2014: 12,64</c:v>
                </c:pt>
              </c:strCache>
            </c:strRef>
          </c:tx>
          <c:spPr>
            <a:ln w="19050"/>
          </c:spPr>
          <c:marker>
            <c:symbol val="none"/>
          </c:marker>
          <c:dLbls>
            <c:delete val="1"/>
          </c:dLbls>
          <c:cat>
            <c:strRef>
              <c:f>stat_etablissement_graph_CAPBEP!$B$19:$B$39</c:f>
              <c:strCache>
                <c:ptCount val="21"/>
                <c:pt idx="0">
                  <c:v>LP PH DE L'ORME</c:v>
                </c:pt>
                <c:pt idx="1">
                  <c:v>LPO EDOUARD BRANLY</c:v>
                </c:pt>
                <c:pt idx="2">
                  <c:v>LP MAURICE VIOLLETTE</c:v>
                </c:pt>
                <c:pt idx="3">
                  <c:v>LPO REMI BELLEAU</c:v>
                </c:pt>
                <c:pt idx="4">
                  <c:v>LPO JEHAN DE BEAUCE</c:v>
                </c:pt>
                <c:pt idx="5">
                  <c:v>EREA FRANCOIS TRUFFA</c:v>
                </c:pt>
                <c:pt idx="6">
                  <c:v>LPP NOTRE DAME 0280684S</c:v>
                </c:pt>
                <c:pt idx="7">
                  <c:v>LPP NOTRE DAME 0280691Z</c:v>
                </c:pt>
                <c:pt idx="8">
                  <c:v>LP DE COUASNON</c:v>
                </c:pt>
                <c:pt idx="9">
                  <c:v>LP FRANCOISE D'AUBIG</c:v>
                </c:pt>
                <c:pt idx="10">
                  <c:v>LP J.-F. PAULSEN</c:v>
                </c:pt>
                <c:pt idx="11">
                  <c:v>IME LES BOIS DU SEIG</c:v>
                </c:pt>
                <c:pt idx="12">
                  <c:v>LP ELSA TRIOLET</c:v>
                </c:pt>
                <c:pt idx="13">
                  <c:v>CFA AFORPROBA 28</c:v>
                </c:pt>
                <c:pt idx="14">
                  <c:v>LP GILBERT COURTOIS</c:v>
                </c:pt>
                <c:pt idx="15">
                  <c:v>LP DES METIERS SULLY</c:v>
                </c:pt>
                <c:pt idx="16">
                  <c:v>CFAI CENTRE CHATEAUD</c:v>
                </c:pt>
                <c:pt idx="17">
                  <c:v>LPO SILVIA MONFORT</c:v>
                </c:pt>
                <c:pt idx="18">
                  <c:v>LPA NOTRE DAME LES V</c:v>
                </c:pt>
                <c:pt idx="19">
                  <c:v>CFA  AFTEC LP NOTRE</c:v>
                </c:pt>
                <c:pt idx="20">
                  <c:v>CFAS 28</c:v>
                </c:pt>
              </c:strCache>
            </c:strRef>
          </c:cat>
          <c:val>
            <c:numRef>
              <c:f>stat_etablissement_graph_CAPBEP!$E$19:$E$39</c:f>
              <c:numCache>
                <c:formatCode>0.00</c:formatCode>
                <c:ptCount val="21"/>
                <c:pt idx="0">
                  <c:v>12.6367770767613</c:v>
                </c:pt>
                <c:pt idx="1">
                  <c:v>12.6367770767613</c:v>
                </c:pt>
                <c:pt idx="2">
                  <c:v>12.6367770767613</c:v>
                </c:pt>
                <c:pt idx="3">
                  <c:v>12.6367770767613</c:v>
                </c:pt>
                <c:pt idx="4">
                  <c:v>12.6367770767613</c:v>
                </c:pt>
                <c:pt idx="5">
                  <c:v>12.6367770767613</c:v>
                </c:pt>
                <c:pt idx="6">
                  <c:v>12.6367770767613</c:v>
                </c:pt>
                <c:pt idx="7">
                  <c:v>12.6367770767613</c:v>
                </c:pt>
                <c:pt idx="8">
                  <c:v>12.6367770767613</c:v>
                </c:pt>
                <c:pt idx="9">
                  <c:v>12.6367770767613</c:v>
                </c:pt>
                <c:pt idx="10">
                  <c:v>12.6367770767613</c:v>
                </c:pt>
                <c:pt idx="11">
                  <c:v>12.6367770767613</c:v>
                </c:pt>
                <c:pt idx="12">
                  <c:v>12.6367770767613</c:v>
                </c:pt>
                <c:pt idx="13">
                  <c:v>12.6367770767613</c:v>
                </c:pt>
                <c:pt idx="14">
                  <c:v>12.6367770767613</c:v>
                </c:pt>
                <c:pt idx="15">
                  <c:v>12.6367770767613</c:v>
                </c:pt>
                <c:pt idx="16">
                  <c:v>12.6367770767613</c:v>
                </c:pt>
                <c:pt idx="17">
                  <c:v>12.6367770767613</c:v>
                </c:pt>
                <c:pt idx="18">
                  <c:v>12.6367770767613</c:v>
                </c:pt>
                <c:pt idx="19">
                  <c:v>12.6367770767613</c:v>
                </c:pt>
                <c:pt idx="20">
                  <c:v>12.6367770767613</c:v>
                </c:pt>
              </c:numCache>
            </c:numRef>
          </c:val>
          <c:smooth val="0"/>
        </c:ser>
        <c:dLbls>
          <c:showLegendKey val="0"/>
          <c:showVal val="1"/>
          <c:showCatName val="0"/>
          <c:showSerName val="0"/>
          <c:showPercent val="0"/>
          <c:showBubbleSize val="0"/>
        </c:dLbls>
        <c:marker val="1"/>
        <c:smooth val="0"/>
        <c:axId val="-2042872408"/>
        <c:axId val="-2039777272"/>
      </c:lineChart>
      <c:catAx>
        <c:axId val="-2027401336"/>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138630792"/>
        <c:crosses val="autoZero"/>
        <c:auto val="0"/>
        <c:lblAlgn val="ctr"/>
        <c:lblOffset val="100"/>
        <c:tickLblSkip val="1"/>
        <c:tickMarkSkip val="1"/>
        <c:noMultiLvlLbl val="0"/>
      </c:catAx>
      <c:valAx>
        <c:axId val="-2138630792"/>
        <c:scaling>
          <c:orientation val="minMax"/>
          <c:max val="19.0"/>
          <c:min val="4.0"/>
        </c:scaling>
        <c:delete val="0"/>
        <c:axPos val="l"/>
        <c:numFmt formatCode="0.00" sourceLinked="1"/>
        <c:majorTickMark val="out"/>
        <c:minorTickMark val="none"/>
        <c:tickLblPos val="nextTo"/>
        <c:txPr>
          <a:bodyPr rot="0" vert="horz"/>
          <a:lstStyle/>
          <a:p>
            <a:pPr>
              <a:defRPr/>
            </a:pPr>
            <a:endParaRPr lang="fr-FR"/>
          </a:p>
        </c:txPr>
        <c:crossAx val="-2027401336"/>
        <c:crosses val="autoZero"/>
        <c:crossBetween val="between"/>
        <c:majorUnit val="1.0"/>
        <c:minorUnit val="0.2"/>
      </c:valAx>
      <c:catAx>
        <c:axId val="-2042872408"/>
        <c:scaling>
          <c:orientation val="minMax"/>
        </c:scaling>
        <c:delete val="1"/>
        <c:axPos val="b"/>
        <c:numFmt formatCode="General" sourceLinked="1"/>
        <c:majorTickMark val="out"/>
        <c:minorTickMark val="none"/>
        <c:tickLblPos val="none"/>
        <c:crossAx val="-2039777272"/>
        <c:crosses val="autoZero"/>
        <c:auto val="0"/>
        <c:lblAlgn val="ctr"/>
        <c:lblOffset val="100"/>
        <c:noMultiLvlLbl val="0"/>
      </c:catAx>
      <c:valAx>
        <c:axId val="-2039777272"/>
        <c:scaling>
          <c:orientation val="minMax"/>
        </c:scaling>
        <c:delete val="1"/>
        <c:axPos val="l"/>
        <c:numFmt formatCode="0.00" sourceLinked="1"/>
        <c:majorTickMark val="out"/>
        <c:minorTickMark val="none"/>
        <c:tickLblPos val="none"/>
        <c:crossAx val="-2042872408"/>
        <c:crosses val="autoZero"/>
        <c:crossBetween val="between"/>
      </c:valAx>
      <c:spPr>
        <a:noFill/>
      </c:spPr>
    </c:plotArea>
    <c:legend>
      <c:legendPos val="t"/>
      <c:layout>
        <c:manualLayout>
          <c:xMode val="edge"/>
          <c:yMode val="edge"/>
          <c:x val="0.0626394356955381"/>
          <c:y val="0.120697646607124"/>
          <c:w val="0.907786198600175"/>
          <c:h val="0.0600516588264488"/>
        </c:manualLayout>
      </c:layout>
      <c:overlay val="0"/>
      <c:txPr>
        <a:bodyPr/>
        <a:lstStyle/>
        <a:p>
          <a:pPr>
            <a:defRPr sz="1400" b="1"/>
          </a:pPr>
          <a:endParaRPr lang="fr-FR"/>
        </a:p>
      </c:txPr>
    </c:legend>
    <c:plotVisOnly val="1"/>
    <c:dispBlanksAs val="gap"/>
    <c:showDLblsOverMax val="0"/>
  </c:chart>
  <c:spPr>
    <a:noFill/>
  </c:sp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000" b="0" i="0" u="none" strike="noStrike" baseline="0">
                <a:solidFill>
                  <a:srgbClr val="000000"/>
                </a:solidFill>
                <a:latin typeface="Calibri"/>
                <a:ea typeface="Calibri"/>
                <a:cs typeface="Calibri"/>
              </a:defRPr>
            </a:pPr>
            <a:r>
              <a:rPr lang="fr-FR" sz="1200" b="0" i="0" u="none" strike="noStrike" baseline="0">
                <a:latin typeface="Calibri"/>
                <a:ea typeface="Calibri"/>
                <a:cs typeface="Calibri"/>
              </a:rPr>
              <a:t>Demandeurs toutes formations: </a:t>
            </a: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c:rich>
      </c:tx>
      <c:layout>
        <c:manualLayout>
          <c:xMode val="edge"/>
          <c:yMode val="edge"/>
          <c:x val="0.304300609828255"/>
          <c:y val="0.0"/>
        </c:manualLayout>
      </c:layout>
      <c:overlay val="0"/>
      <c:spPr>
        <a:noFill/>
        <a:ln w="25400">
          <a:noFill/>
        </a:ln>
      </c:spPr>
    </c:title>
    <c:autoTitleDeleted val="0"/>
    <c:plotArea>
      <c:layout>
        <c:manualLayout>
          <c:layoutTarget val="inner"/>
          <c:xMode val="edge"/>
          <c:yMode val="edge"/>
          <c:x val="0.103752245853523"/>
          <c:y val="0.145840856303469"/>
          <c:w val="0.860078983402901"/>
          <c:h val="0.617782103079813"/>
        </c:manualLayout>
      </c:layout>
      <c:barChart>
        <c:barDir val="col"/>
        <c:grouping val="clustered"/>
        <c:varyColors val="0"/>
        <c:ser>
          <c:idx val="0"/>
          <c:order val="0"/>
          <c:tx>
            <c:v>deamndeurs toutes formations par tranches d'âge</c:v>
          </c:tx>
          <c:spPr>
            <a:solidFill>
              <a:srgbClr val="89A54E"/>
            </a:solidFill>
            <a:ln w="25400">
              <a:noFill/>
            </a:ln>
          </c:spPr>
          <c:invertIfNegative val="0"/>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strRef>
              <c:f>'stats formation'!$B$58:$J$58</c:f>
              <c:strCache>
                <c:ptCount val="9"/>
                <c:pt idx="0">
                  <c:v>&lt;25 ans</c:v>
                </c:pt>
                <c:pt idx="1">
                  <c:v>[25 30[</c:v>
                </c:pt>
                <c:pt idx="2">
                  <c:v>[30 35[</c:v>
                </c:pt>
                <c:pt idx="3">
                  <c:v>[35 40[</c:v>
                </c:pt>
                <c:pt idx="4">
                  <c:v>[40 45[</c:v>
                </c:pt>
                <c:pt idx="5">
                  <c:v>[45 50[</c:v>
                </c:pt>
                <c:pt idx="6">
                  <c:v>[50 55[</c:v>
                </c:pt>
                <c:pt idx="7">
                  <c:v>[55 60[</c:v>
                </c:pt>
                <c:pt idx="8">
                  <c:v>[60 et plus</c:v>
                </c:pt>
              </c:strCache>
            </c:strRef>
          </c:cat>
          <c:val>
            <c:numRef>
              <c:f>'stats formation'!$B$70:$J$70</c:f>
              <c:numCache>
                <c:formatCode>0.0%</c:formatCode>
                <c:ptCount val="9"/>
                <c:pt idx="0">
                  <c:v>0.333333333333333</c:v>
                </c:pt>
                <c:pt idx="1">
                  <c:v>0.378947368421053</c:v>
                </c:pt>
                <c:pt idx="2">
                  <c:v>0.369047619047619</c:v>
                </c:pt>
                <c:pt idx="3">
                  <c:v>0.304568527918782</c:v>
                </c:pt>
                <c:pt idx="4">
                  <c:v>0.331168831168831</c:v>
                </c:pt>
                <c:pt idx="5">
                  <c:v>0.188524590163934</c:v>
                </c:pt>
                <c:pt idx="6">
                  <c:v>0.201388888888889</c:v>
                </c:pt>
                <c:pt idx="7">
                  <c:v>0.139393939393939</c:v>
                </c:pt>
                <c:pt idx="8">
                  <c:v>0.0</c:v>
                </c:pt>
              </c:numCache>
            </c:numRef>
          </c:val>
        </c:ser>
        <c:dLbls>
          <c:showLegendKey val="0"/>
          <c:showVal val="0"/>
          <c:showCatName val="0"/>
          <c:showSerName val="0"/>
          <c:showPercent val="0"/>
          <c:showBubbleSize val="0"/>
        </c:dLbls>
        <c:gapWidth val="49"/>
        <c:axId val="-2132108216"/>
        <c:axId val="-2132662104"/>
      </c:barChart>
      <c:lineChart>
        <c:grouping val="stacked"/>
        <c:varyColors val="0"/>
        <c:ser>
          <c:idx val="1"/>
          <c:order val="1"/>
          <c:tx>
            <c:v>académie</c:v>
          </c:tx>
          <c:spPr>
            <a:ln w="38100">
              <a:solidFill>
                <a:srgbClr val="DD0806"/>
              </a:solidFill>
              <a:prstDash val="solid"/>
            </a:ln>
          </c:spPr>
          <c:marker>
            <c:symbol val="none"/>
          </c:marker>
          <c:cat>
            <c:strRef>
              <c:f>'stats formation'!$B$58:$J$58</c:f>
              <c:strCache>
                <c:ptCount val="9"/>
                <c:pt idx="0">
                  <c:v>&lt;25 ans</c:v>
                </c:pt>
                <c:pt idx="1">
                  <c:v>[25 30[</c:v>
                </c:pt>
                <c:pt idx="2">
                  <c:v>[30 35[</c:v>
                </c:pt>
                <c:pt idx="3">
                  <c:v>[35 40[</c:v>
                </c:pt>
                <c:pt idx="4">
                  <c:v>[40 45[</c:v>
                </c:pt>
                <c:pt idx="5">
                  <c:v>[45 50[</c:v>
                </c:pt>
                <c:pt idx="6">
                  <c:v>[50 55[</c:v>
                </c:pt>
                <c:pt idx="7">
                  <c:v>[55 60[</c:v>
                </c:pt>
                <c:pt idx="8">
                  <c:v>[60 et plus</c:v>
                </c:pt>
              </c:strCache>
            </c:strRef>
          </c:cat>
          <c:val>
            <c:numRef>
              <c:f>'stats formation'!$B$71:$J$71</c:f>
              <c:numCache>
                <c:formatCode>0.0%</c:formatCode>
                <c:ptCount val="9"/>
                <c:pt idx="0">
                  <c:v>0.270519262981575</c:v>
                </c:pt>
                <c:pt idx="1">
                  <c:v>0.270519262981575</c:v>
                </c:pt>
                <c:pt idx="2">
                  <c:v>0.270519262981575</c:v>
                </c:pt>
                <c:pt idx="3">
                  <c:v>0.270519262981575</c:v>
                </c:pt>
                <c:pt idx="4">
                  <c:v>0.270519262981575</c:v>
                </c:pt>
                <c:pt idx="5">
                  <c:v>0.270519262981575</c:v>
                </c:pt>
                <c:pt idx="6">
                  <c:v>0.270519262981575</c:v>
                </c:pt>
                <c:pt idx="7">
                  <c:v>0.270519262981575</c:v>
                </c:pt>
                <c:pt idx="8">
                  <c:v>0.270519262981575</c:v>
                </c:pt>
              </c:numCache>
            </c:numRef>
          </c:val>
          <c:smooth val="0"/>
        </c:ser>
        <c:dLbls>
          <c:showLegendKey val="0"/>
          <c:showVal val="0"/>
          <c:showCatName val="0"/>
          <c:showSerName val="0"/>
          <c:showPercent val="0"/>
          <c:showBubbleSize val="0"/>
        </c:dLbls>
        <c:marker val="1"/>
        <c:smooth val="0"/>
        <c:axId val="-2132108216"/>
        <c:axId val="-2132662104"/>
      </c:lineChart>
      <c:catAx>
        <c:axId val="-213210821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132662104"/>
        <c:crosses val="autoZero"/>
        <c:auto val="1"/>
        <c:lblAlgn val="ctr"/>
        <c:lblOffset val="100"/>
        <c:noMultiLvlLbl val="0"/>
      </c:catAx>
      <c:valAx>
        <c:axId val="-2132662104"/>
        <c:scaling>
          <c:orientation val="minMax"/>
          <c:max val="0.6"/>
          <c:min val="0.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132108216"/>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000" b="0" i="0" u="none" strike="noStrike" baseline="0">
                <a:solidFill>
                  <a:srgbClr val="000000"/>
                </a:solidFill>
                <a:latin typeface="Calibri"/>
                <a:ea typeface="Calibri"/>
                <a:cs typeface="Calibri"/>
              </a:defRPr>
            </a:pPr>
            <a:r>
              <a:rPr lang="fr-FR" sz="1200" b="0" i="0" u="none" strike="noStrike" baseline="0">
                <a:latin typeface="Calibri"/>
                <a:ea typeface="Calibri"/>
                <a:cs typeface="Calibri"/>
              </a:rPr>
              <a:t>Demandeurs toutes formations: </a:t>
            </a: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1" i="0" u="none" strike="noStrike" baseline="0">
              <a:solidFill>
                <a:srgbClr val="000000"/>
              </a:solidFill>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a:p>
            <a:pPr>
              <a:defRPr sz="1000" b="0" i="0" u="none" strike="noStrike" baseline="0">
                <a:solidFill>
                  <a:srgbClr val="000000"/>
                </a:solidFill>
                <a:latin typeface="Calibri"/>
                <a:ea typeface="Calibri"/>
                <a:cs typeface="Calibri"/>
              </a:defRPr>
            </a:pPr>
            <a:endParaRPr lang="fr-FR" sz="1200" b="0" i="0" u="none" strike="noStrike" baseline="0">
              <a:latin typeface="Calibri"/>
              <a:ea typeface="Calibri"/>
              <a:cs typeface="Calibri"/>
            </a:endParaRPr>
          </a:p>
        </c:rich>
      </c:tx>
      <c:layout>
        <c:manualLayout>
          <c:xMode val="edge"/>
          <c:yMode val="edge"/>
          <c:x val="0.264299400074991"/>
          <c:y val="0.0"/>
        </c:manualLayout>
      </c:layout>
      <c:overlay val="0"/>
      <c:spPr>
        <a:noFill/>
        <a:ln w="25400">
          <a:noFill/>
        </a:ln>
      </c:spPr>
    </c:title>
    <c:autoTitleDeleted val="0"/>
    <c:plotArea>
      <c:layout>
        <c:manualLayout>
          <c:layoutTarget val="inner"/>
          <c:xMode val="edge"/>
          <c:yMode val="edge"/>
          <c:x val="0.104294686810389"/>
          <c:y val="0.208955604586208"/>
          <c:w val="0.860942414650464"/>
          <c:h val="0.630598163840521"/>
        </c:manualLayout>
      </c:layout>
      <c:barChart>
        <c:barDir val="col"/>
        <c:grouping val="clustered"/>
        <c:varyColors val="0"/>
        <c:ser>
          <c:idx val="0"/>
          <c:order val="0"/>
          <c:tx>
            <c:v>deamndeurs toutes formations par tranches d'âge</c:v>
          </c:tx>
          <c:spPr>
            <a:solidFill>
              <a:srgbClr val="89A54E"/>
            </a:solidFill>
            <a:ln w="25400">
              <a:noFill/>
            </a:ln>
          </c:spPr>
          <c:invertIfNegative val="0"/>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strRef>
              <c:f>'stats formation'!$B$58:$J$58</c:f>
              <c:strCache>
                <c:ptCount val="9"/>
                <c:pt idx="0">
                  <c:v>&lt;25 ans</c:v>
                </c:pt>
                <c:pt idx="1">
                  <c:v>[25 30[</c:v>
                </c:pt>
                <c:pt idx="2">
                  <c:v>[30 35[</c:v>
                </c:pt>
                <c:pt idx="3">
                  <c:v>[35 40[</c:v>
                </c:pt>
                <c:pt idx="4">
                  <c:v>[40 45[</c:v>
                </c:pt>
                <c:pt idx="5">
                  <c:v>[45 50[</c:v>
                </c:pt>
                <c:pt idx="6">
                  <c:v>[50 55[</c:v>
                </c:pt>
                <c:pt idx="7">
                  <c:v>[55 60[</c:v>
                </c:pt>
                <c:pt idx="8">
                  <c:v>[60 et plus</c:v>
                </c:pt>
              </c:strCache>
            </c:strRef>
          </c:cat>
          <c:val>
            <c:numRef>
              <c:f>'stats formation'!$B$70:$J$70</c:f>
              <c:numCache>
                <c:formatCode>0.0%</c:formatCode>
                <c:ptCount val="9"/>
                <c:pt idx="0">
                  <c:v>0.34375</c:v>
                </c:pt>
                <c:pt idx="1">
                  <c:v>0.496350364963504</c:v>
                </c:pt>
                <c:pt idx="2">
                  <c:v>0.426160337552743</c:v>
                </c:pt>
                <c:pt idx="3">
                  <c:v>0.374449339207048</c:v>
                </c:pt>
                <c:pt idx="4">
                  <c:v>0.390804597701149</c:v>
                </c:pt>
                <c:pt idx="5">
                  <c:v>0.392307692307692</c:v>
                </c:pt>
                <c:pt idx="6">
                  <c:v>0.276595744680851</c:v>
                </c:pt>
                <c:pt idx="7">
                  <c:v>0.177777777777778</c:v>
                </c:pt>
                <c:pt idx="8">
                  <c:v>0.142857142857143</c:v>
                </c:pt>
              </c:numCache>
            </c:numRef>
          </c:val>
        </c:ser>
        <c:dLbls>
          <c:showLegendKey val="0"/>
          <c:showVal val="0"/>
          <c:showCatName val="0"/>
          <c:showSerName val="0"/>
          <c:showPercent val="0"/>
          <c:showBubbleSize val="0"/>
        </c:dLbls>
        <c:gapWidth val="49"/>
        <c:axId val="-2044438264"/>
        <c:axId val="-2132451048"/>
      </c:barChart>
      <c:lineChart>
        <c:grouping val="stacked"/>
        <c:varyColors val="0"/>
        <c:ser>
          <c:idx val="1"/>
          <c:order val="1"/>
          <c:tx>
            <c:v>académie</c:v>
          </c:tx>
          <c:spPr>
            <a:ln w="38100">
              <a:solidFill>
                <a:srgbClr val="DD0806"/>
              </a:solidFill>
              <a:prstDash val="solid"/>
            </a:ln>
          </c:spPr>
          <c:marker>
            <c:symbol val="none"/>
          </c:marker>
          <c:cat>
            <c:strRef>
              <c:f>'stats formation'!$B$58:$J$58</c:f>
              <c:strCache>
                <c:ptCount val="9"/>
                <c:pt idx="0">
                  <c:v>&lt;25 ans</c:v>
                </c:pt>
                <c:pt idx="1">
                  <c:v>[25 30[</c:v>
                </c:pt>
                <c:pt idx="2">
                  <c:v>[30 35[</c:v>
                </c:pt>
                <c:pt idx="3">
                  <c:v>[35 40[</c:v>
                </c:pt>
                <c:pt idx="4">
                  <c:v>[40 45[</c:v>
                </c:pt>
                <c:pt idx="5">
                  <c:v>[45 50[</c:v>
                </c:pt>
                <c:pt idx="6">
                  <c:v>[50 55[</c:v>
                </c:pt>
                <c:pt idx="7">
                  <c:v>[55 60[</c:v>
                </c:pt>
                <c:pt idx="8">
                  <c:v>[60 et plus</c:v>
                </c:pt>
              </c:strCache>
            </c:strRef>
          </c:cat>
          <c:val>
            <c:numRef>
              <c:f>'stats formation'!$B$71:$J$71</c:f>
              <c:numCache>
                <c:formatCode>0.0%</c:formatCode>
                <c:ptCount val="9"/>
                <c:pt idx="0">
                  <c:v>0.35652853792025</c:v>
                </c:pt>
                <c:pt idx="1">
                  <c:v>0.35652853792025</c:v>
                </c:pt>
                <c:pt idx="2">
                  <c:v>0.35652853792025</c:v>
                </c:pt>
                <c:pt idx="3">
                  <c:v>0.35652853792025</c:v>
                </c:pt>
                <c:pt idx="4">
                  <c:v>0.35652853792025</c:v>
                </c:pt>
                <c:pt idx="5">
                  <c:v>0.35652853792025</c:v>
                </c:pt>
                <c:pt idx="6">
                  <c:v>0.35652853792025</c:v>
                </c:pt>
                <c:pt idx="7">
                  <c:v>0.35652853792025</c:v>
                </c:pt>
                <c:pt idx="8">
                  <c:v>0.35652853792025</c:v>
                </c:pt>
              </c:numCache>
            </c:numRef>
          </c:val>
          <c:smooth val="0"/>
        </c:ser>
        <c:dLbls>
          <c:showLegendKey val="0"/>
          <c:showVal val="0"/>
          <c:showCatName val="0"/>
          <c:showSerName val="0"/>
          <c:showPercent val="0"/>
          <c:showBubbleSize val="0"/>
        </c:dLbls>
        <c:marker val="1"/>
        <c:smooth val="0"/>
        <c:axId val="-2044438264"/>
        <c:axId val="-2132451048"/>
      </c:lineChart>
      <c:catAx>
        <c:axId val="-204443826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132451048"/>
        <c:crosses val="autoZero"/>
        <c:auto val="1"/>
        <c:lblAlgn val="ctr"/>
        <c:lblOffset val="100"/>
        <c:noMultiLvlLbl val="0"/>
      </c:catAx>
      <c:valAx>
        <c:axId val="-213245104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44438264"/>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00"/>
                </a:solidFill>
                <a:latin typeface="Calibri"/>
                <a:ea typeface="Calibri"/>
                <a:cs typeface="Calibri"/>
              </a:defRPr>
            </a:pPr>
            <a:r>
              <a:rPr lang="fr-FR" dirty="0">
                <a:solidFill>
                  <a:srgbClr val="FF0000"/>
                </a:solidFill>
              </a:rPr>
              <a:t>Demandeurs toutes </a:t>
            </a:r>
            <a:r>
              <a:rPr lang="fr-FR" dirty="0" err="1">
                <a:solidFill>
                  <a:srgbClr val="FF0000"/>
                </a:solidFill>
              </a:rPr>
              <a:t>form</a:t>
            </a:r>
            <a:r>
              <a:rPr lang="fr-FR" dirty="0">
                <a:solidFill>
                  <a:srgbClr val="FF0000"/>
                </a:solidFill>
              </a:rPr>
              <a:t>. par </a:t>
            </a:r>
            <a:r>
              <a:rPr lang="fr-FR" dirty="0" err="1" smtClean="0">
                <a:solidFill>
                  <a:srgbClr val="FF0000"/>
                </a:solidFill>
              </a:rPr>
              <a:t>dept</a:t>
            </a:r>
            <a:r>
              <a:rPr lang="fr-FR" dirty="0" smtClean="0">
                <a:solidFill>
                  <a:srgbClr val="FF0000"/>
                </a:solidFill>
              </a:rPr>
              <a:t> </a:t>
            </a:r>
          </a:p>
          <a:p>
            <a:pPr>
              <a:defRPr sz="1100" b="1" i="0" u="none" strike="noStrike" baseline="0">
                <a:solidFill>
                  <a:srgbClr val="000000"/>
                </a:solidFill>
                <a:latin typeface="Calibri"/>
                <a:ea typeface="Calibri"/>
                <a:cs typeface="Calibri"/>
              </a:defRPr>
            </a:pPr>
            <a:r>
              <a:rPr lang="fr-FR" dirty="0" smtClean="0">
                <a:solidFill>
                  <a:srgbClr val="FF0000"/>
                </a:solidFill>
              </a:rPr>
              <a:t>En 2013 / 2014</a:t>
            </a:r>
            <a:endParaRPr lang="fr-FR" dirty="0">
              <a:solidFill>
                <a:srgbClr val="FF0000"/>
              </a:solidFill>
            </a:endParaRPr>
          </a:p>
        </c:rich>
      </c:tx>
      <c:layout/>
      <c:overlay val="0"/>
      <c:spPr>
        <a:noFill/>
        <a:ln w="25400">
          <a:noFill/>
        </a:ln>
      </c:spPr>
    </c:title>
    <c:autoTitleDeleted val="0"/>
    <c:plotArea>
      <c:layout>
        <c:manualLayout>
          <c:layoutTarget val="inner"/>
          <c:xMode val="edge"/>
          <c:yMode val="edge"/>
          <c:x val="0.182390497219245"/>
          <c:y val="0.248803827751196"/>
          <c:w val="0.767297953818893"/>
          <c:h val="0.607655502392344"/>
        </c:manualLayout>
      </c:layout>
      <c:barChart>
        <c:barDir val="col"/>
        <c:grouping val="clustered"/>
        <c:varyColors val="0"/>
        <c:ser>
          <c:idx val="0"/>
          <c:order val="0"/>
          <c:tx>
            <c:v>demandeurs toutes formations  par dept</c:v>
          </c:tx>
          <c:spPr>
            <a:solidFill>
              <a:srgbClr val="92D050"/>
            </a:solidFill>
            <a:ln w="25400">
              <a:noFill/>
            </a:ln>
          </c:spPr>
          <c:invertIfNegative val="0"/>
          <c:dPt>
            <c:idx val="1"/>
            <c:invertIfNegative val="0"/>
            <c:bubble3D val="0"/>
            <c:spPr>
              <a:solidFill>
                <a:srgbClr val="FAC090"/>
              </a:solidFill>
              <a:ln w="25400">
                <a:noFill/>
              </a:ln>
            </c:spPr>
          </c:dPt>
          <c:dPt>
            <c:idx val="2"/>
            <c:invertIfNegative val="0"/>
            <c:bubble3D val="0"/>
            <c:spPr>
              <a:solidFill>
                <a:srgbClr val="558ED5"/>
              </a:solidFill>
              <a:ln w="25400">
                <a:noFill/>
              </a:ln>
            </c:spPr>
          </c:dPt>
          <c:dPt>
            <c:idx val="3"/>
            <c:invertIfNegative val="0"/>
            <c:bubble3D val="0"/>
            <c:spPr>
              <a:solidFill>
                <a:srgbClr val="B3A2C7"/>
              </a:solidFill>
              <a:ln w="25400">
                <a:noFill/>
              </a:ln>
            </c:spPr>
          </c:dPt>
          <c:dPt>
            <c:idx val="4"/>
            <c:invertIfNegative val="0"/>
            <c:bubble3D val="0"/>
            <c:spPr>
              <a:solidFill>
                <a:srgbClr val="C4BD97"/>
              </a:solidFill>
              <a:ln w="25400">
                <a:noFill/>
              </a:ln>
            </c:spPr>
          </c:dPt>
          <c:dPt>
            <c:idx val="5"/>
            <c:invertIfNegative val="0"/>
            <c:bubble3D val="0"/>
            <c:spPr>
              <a:solidFill>
                <a:srgbClr val="FCF305"/>
              </a:solidFill>
              <a:ln w="25400">
                <a:noFill/>
              </a:ln>
            </c:spPr>
          </c:dPt>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numRef>
              <c:f>'stats formation'!$N$135:$N$140</c:f>
              <c:numCache>
                <c:formatCode>General</c:formatCode>
                <c:ptCount val="6"/>
                <c:pt idx="0">
                  <c:v>18.0</c:v>
                </c:pt>
                <c:pt idx="1">
                  <c:v>28.0</c:v>
                </c:pt>
                <c:pt idx="2">
                  <c:v>36.0</c:v>
                </c:pt>
                <c:pt idx="3">
                  <c:v>37.0</c:v>
                </c:pt>
                <c:pt idx="4">
                  <c:v>41.0</c:v>
                </c:pt>
                <c:pt idx="5">
                  <c:v>45.0</c:v>
                </c:pt>
              </c:numCache>
            </c:numRef>
          </c:cat>
          <c:val>
            <c:numRef>
              <c:f>'stats formation'!$M$147:$M$162</c:f>
              <c:numCache>
                <c:formatCode>0.0%</c:formatCode>
                <c:ptCount val="6"/>
                <c:pt idx="0">
                  <c:v>0.355704697986577</c:v>
                </c:pt>
                <c:pt idx="1">
                  <c:v>0.447004608294931</c:v>
                </c:pt>
                <c:pt idx="2">
                  <c:v>0.45045045045045</c:v>
                </c:pt>
                <c:pt idx="3">
                  <c:v>0.349809885931559</c:v>
                </c:pt>
                <c:pt idx="4">
                  <c:v>0.273972602739726</c:v>
                </c:pt>
                <c:pt idx="5">
                  <c:v>0.36036036036036</c:v>
                </c:pt>
              </c:numCache>
            </c:numRef>
          </c:val>
        </c:ser>
        <c:dLbls>
          <c:showLegendKey val="0"/>
          <c:showVal val="0"/>
          <c:showCatName val="0"/>
          <c:showSerName val="0"/>
          <c:showPercent val="0"/>
          <c:showBubbleSize val="0"/>
        </c:dLbls>
        <c:gapWidth val="18"/>
        <c:axId val="-2030017816"/>
        <c:axId val="-2097430120"/>
      </c:barChart>
      <c:lineChart>
        <c:grouping val="stacked"/>
        <c:varyColors val="0"/>
        <c:ser>
          <c:idx val="1"/>
          <c:order val="1"/>
          <c:tx>
            <c:v>académie</c:v>
          </c:tx>
          <c:spPr>
            <a:ln w="38100">
              <a:solidFill>
                <a:srgbClr val="DD0806"/>
              </a:solidFill>
              <a:prstDash val="solid"/>
            </a:ln>
          </c:spPr>
          <c:marker>
            <c:symbol val="none"/>
          </c:marker>
          <c:cat>
            <c:numRef>
              <c:f>'stats formation'!$N$135:$N$140</c:f>
              <c:numCache>
                <c:formatCode>General</c:formatCode>
                <c:ptCount val="6"/>
                <c:pt idx="0">
                  <c:v>18.0</c:v>
                </c:pt>
                <c:pt idx="1">
                  <c:v>28.0</c:v>
                </c:pt>
                <c:pt idx="2">
                  <c:v>36.0</c:v>
                </c:pt>
                <c:pt idx="3">
                  <c:v>37.0</c:v>
                </c:pt>
                <c:pt idx="4">
                  <c:v>41.0</c:v>
                </c:pt>
                <c:pt idx="5">
                  <c:v>45.0</c:v>
                </c:pt>
              </c:numCache>
            </c:numRef>
          </c:cat>
          <c:val>
            <c:numRef>
              <c:f>'stats formation'!$O$147:$O$162</c:f>
              <c:numCache>
                <c:formatCode>0.0%</c:formatCode>
                <c:ptCount val="6"/>
                <c:pt idx="0">
                  <c:v>0.370795734208367</c:v>
                </c:pt>
                <c:pt idx="1">
                  <c:v>0.370795734208367</c:v>
                </c:pt>
                <c:pt idx="2">
                  <c:v>0.370795734208367</c:v>
                </c:pt>
                <c:pt idx="3">
                  <c:v>0.370795734208367</c:v>
                </c:pt>
                <c:pt idx="4">
                  <c:v>0.370795734208367</c:v>
                </c:pt>
                <c:pt idx="5">
                  <c:v>0.370795734208367</c:v>
                </c:pt>
              </c:numCache>
            </c:numRef>
          </c:val>
          <c:smooth val="0"/>
        </c:ser>
        <c:dLbls>
          <c:showLegendKey val="0"/>
          <c:showVal val="0"/>
          <c:showCatName val="0"/>
          <c:showSerName val="0"/>
          <c:showPercent val="0"/>
          <c:showBubbleSize val="0"/>
        </c:dLbls>
        <c:marker val="1"/>
        <c:smooth val="0"/>
        <c:axId val="-2030017816"/>
        <c:axId val="-2097430120"/>
      </c:lineChart>
      <c:catAx>
        <c:axId val="-2030017816"/>
        <c:scaling>
          <c:orientation val="minMax"/>
        </c:scaling>
        <c:delete val="0"/>
        <c:axPos val="b"/>
        <c:numFmt formatCode="General" sourceLinked="1"/>
        <c:majorTickMark val="out"/>
        <c:minorTickMark val="none"/>
        <c:tickLblPos val="low"/>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97430120"/>
        <c:crosses val="autoZero"/>
        <c:auto val="0"/>
        <c:lblAlgn val="ctr"/>
        <c:lblOffset val="100"/>
        <c:noMultiLvlLbl val="0"/>
      </c:catAx>
      <c:valAx>
        <c:axId val="-2097430120"/>
        <c:scaling>
          <c:orientation val="minMax"/>
          <c:max val="0.60000000000000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30017816"/>
        <c:crosses val="autoZero"/>
        <c:crossBetween val="between"/>
        <c:majorUnit val="0.1"/>
      </c:valAx>
      <c:spPr>
        <a:no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FF0000"/>
                </a:solidFill>
                <a:latin typeface="Calibri"/>
                <a:ea typeface="Calibri"/>
                <a:cs typeface="Calibri"/>
              </a:defRPr>
            </a:pPr>
            <a:r>
              <a:rPr lang="fr-FR" dirty="0">
                <a:solidFill>
                  <a:srgbClr val="FF0000"/>
                </a:solidFill>
              </a:rPr>
              <a:t>Demandeurs PAF par </a:t>
            </a:r>
            <a:r>
              <a:rPr lang="fr-FR" dirty="0" err="1" smtClean="0">
                <a:solidFill>
                  <a:srgbClr val="FF0000"/>
                </a:solidFill>
              </a:rPr>
              <a:t>Dept</a:t>
            </a:r>
            <a:endParaRPr lang="fr-FR" dirty="0" smtClean="0">
              <a:solidFill>
                <a:srgbClr val="FF0000"/>
              </a:solidFill>
            </a:endParaRPr>
          </a:p>
          <a:p>
            <a:pPr>
              <a:defRPr sz="1100" b="1" i="0" u="none" strike="noStrike" baseline="0">
                <a:solidFill>
                  <a:srgbClr val="FF0000"/>
                </a:solidFill>
                <a:latin typeface="Calibri"/>
                <a:ea typeface="Calibri"/>
                <a:cs typeface="Calibri"/>
              </a:defRPr>
            </a:pPr>
            <a:r>
              <a:rPr lang="fr-FR" dirty="0" smtClean="0">
                <a:solidFill>
                  <a:srgbClr val="FF0000"/>
                </a:solidFill>
              </a:rPr>
              <a:t>En 2013 / 2014</a:t>
            </a:r>
            <a:endParaRPr lang="fr-FR" dirty="0">
              <a:solidFill>
                <a:srgbClr val="FF0000"/>
              </a:solidFill>
            </a:endParaRPr>
          </a:p>
        </c:rich>
      </c:tx>
      <c:layout/>
      <c:overlay val="0"/>
      <c:spPr>
        <a:noFill/>
        <a:ln w="25400">
          <a:noFill/>
        </a:ln>
      </c:spPr>
    </c:title>
    <c:autoTitleDeleted val="0"/>
    <c:plotArea>
      <c:layout>
        <c:manualLayout>
          <c:layoutTarget val="inner"/>
          <c:xMode val="edge"/>
          <c:yMode val="edge"/>
          <c:x val="0.179412022363313"/>
          <c:y val="0.273584905660377"/>
          <c:w val="0.773530522648384"/>
          <c:h val="0.580188679245283"/>
        </c:manualLayout>
      </c:layout>
      <c:barChart>
        <c:barDir val="col"/>
        <c:grouping val="clustered"/>
        <c:varyColors val="0"/>
        <c:ser>
          <c:idx val="0"/>
          <c:order val="0"/>
          <c:tx>
            <c:v>demandeurs PAF par dept</c:v>
          </c:tx>
          <c:spPr>
            <a:solidFill>
              <a:srgbClr val="8EB4E3"/>
            </a:solidFill>
            <a:ln w="25400">
              <a:noFill/>
            </a:ln>
          </c:spPr>
          <c:invertIfNegative val="0"/>
          <c:dPt>
            <c:idx val="0"/>
            <c:invertIfNegative val="0"/>
            <c:bubble3D val="0"/>
            <c:spPr>
              <a:solidFill>
                <a:srgbClr val="92D050"/>
              </a:solidFill>
              <a:ln w="25400">
                <a:noFill/>
              </a:ln>
            </c:spPr>
          </c:dPt>
          <c:dPt>
            <c:idx val="1"/>
            <c:invertIfNegative val="0"/>
            <c:bubble3D val="0"/>
            <c:spPr>
              <a:solidFill>
                <a:srgbClr val="FAC090"/>
              </a:solidFill>
              <a:ln w="25400">
                <a:noFill/>
              </a:ln>
            </c:spPr>
          </c:dPt>
          <c:dPt>
            <c:idx val="2"/>
            <c:invertIfNegative val="0"/>
            <c:bubble3D val="0"/>
            <c:spPr>
              <a:solidFill>
                <a:srgbClr val="00B0F0"/>
              </a:solidFill>
              <a:ln w="25400">
                <a:noFill/>
              </a:ln>
            </c:spPr>
          </c:dPt>
          <c:dPt>
            <c:idx val="3"/>
            <c:invertIfNegative val="0"/>
            <c:bubble3D val="0"/>
            <c:spPr>
              <a:solidFill>
                <a:srgbClr val="B3A2C7"/>
              </a:solidFill>
              <a:ln w="25400">
                <a:noFill/>
              </a:ln>
            </c:spPr>
          </c:dPt>
          <c:dPt>
            <c:idx val="4"/>
            <c:invertIfNegative val="0"/>
            <c:bubble3D val="0"/>
            <c:spPr>
              <a:solidFill>
                <a:srgbClr val="C4BD97"/>
              </a:solidFill>
              <a:ln w="25400">
                <a:noFill/>
              </a:ln>
            </c:spPr>
          </c:dPt>
          <c:dPt>
            <c:idx val="5"/>
            <c:invertIfNegative val="0"/>
            <c:bubble3D val="0"/>
            <c:spPr>
              <a:solidFill>
                <a:srgbClr val="FCF305"/>
              </a:solidFill>
              <a:ln w="25400">
                <a:noFill/>
              </a:ln>
            </c:spPr>
          </c:dPt>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numRef>
              <c:f>'stats formation'!$N$123:$N$128</c:f>
              <c:numCache>
                <c:formatCode>General</c:formatCode>
                <c:ptCount val="6"/>
                <c:pt idx="0">
                  <c:v>18.0</c:v>
                </c:pt>
                <c:pt idx="1">
                  <c:v>28.0</c:v>
                </c:pt>
                <c:pt idx="2">
                  <c:v>36.0</c:v>
                </c:pt>
                <c:pt idx="3">
                  <c:v>37.0</c:v>
                </c:pt>
                <c:pt idx="4">
                  <c:v>41.0</c:v>
                </c:pt>
                <c:pt idx="5">
                  <c:v>45.0</c:v>
                </c:pt>
              </c:numCache>
            </c:numRef>
          </c:cat>
          <c:val>
            <c:numRef>
              <c:f>'stats formation'!$M$123:$M$128</c:f>
              <c:numCache>
                <c:formatCode>0.0%</c:formatCode>
                <c:ptCount val="6"/>
                <c:pt idx="0">
                  <c:v>0.214765100671141</c:v>
                </c:pt>
                <c:pt idx="1">
                  <c:v>0.23963133640553</c:v>
                </c:pt>
                <c:pt idx="2">
                  <c:v>0.198198198198198</c:v>
                </c:pt>
                <c:pt idx="3">
                  <c:v>0.273764258555133</c:v>
                </c:pt>
                <c:pt idx="4">
                  <c:v>0.26027397260274</c:v>
                </c:pt>
                <c:pt idx="5">
                  <c:v>0.204204204204204</c:v>
                </c:pt>
              </c:numCache>
            </c:numRef>
          </c:val>
        </c:ser>
        <c:dLbls>
          <c:showLegendKey val="0"/>
          <c:showVal val="0"/>
          <c:showCatName val="0"/>
          <c:showSerName val="0"/>
          <c:showPercent val="0"/>
          <c:showBubbleSize val="0"/>
        </c:dLbls>
        <c:gapWidth val="18"/>
        <c:axId val="-2132140552"/>
        <c:axId val="-2132168776"/>
      </c:barChart>
      <c:lineChart>
        <c:grouping val="stacked"/>
        <c:varyColors val="0"/>
        <c:ser>
          <c:idx val="1"/>
          <c:order val="1"/>
          <c:tx>
            <c:v>académie</c:v>
          </c:tx>
          <c:spPr>
            <a:ln w="38100">
              <a:solidFill>
                <a:srgbClr val="DD0806"/>
              </a:solidFill>
              <a:prstDash val="solid"/>
            </a:ln>
          </c:spPr>
          <c:marker>
            <c:symbol val="none"/>
          </c:marker>
          <c:cat>
            <c:numRef>
              <c:f>'stats formation'!$N$123:$N$128</c:f>
              <c:numCache>
                <c:formatCode>General</c:formatCode>
                <c:ptCount val="6"/>
                <c:pt idx="0">
                  <c:v>18.0</c:v>
                </c:pt>
                <c:pt idx="1">
                  <c:v>28.0</c:v>
                </c:pt>
                <c:pt idx="2">
                  <c:v>36.0</c:v>
                </c:pt>
                <c:pt idx="3">
                  <c:v>37.0</c:v>
                </c:pt>
                <c:pt idx="4">
                  <c:v>41.0</c:v>
                </c:pt>
                <c:pt idx="5">
                  <c:v>45.0</c:v>
                </c:pt>
              </c:numCache>
            </c:numRef>
          </c:cat>
          <c:val>
            <c:numRef>
              <c:f>'stats formation'!$O$123:$O$128</c:f>
              <c:numCache>
                <c:formatCode>0.0%</c:formatCode>
                <c:ptCount val="6"/>
                <c:pt idx="0">
                  <c:v>0.232977850697293</c:v>
                </c:pt>
                <c:pt idx="1">
                  <c:v>0.232977850697293</c:v>
                </c:pt>
                <c:pt idx="2">
                  <c:v>0.232977850697293</c:v>
                </c:pt>
                <c:pt idx="3">
                  <c:v>0.232977850697293</c:v>
                </c:pt>
                <c:pt idx="4">
                  <c:v>0.232977850697293</c:v>
                </c:pt>
                <c:pt idx="5">
                  <c:v>0.232977850697293</c:v>
                </c:pt>
              </c:numCache>
            </c:numRef>
          </c:val>
          <c:smooth val="0"/>
        </c:ser>
        <c:dLbls>
          <c:showLegendKey val="0"/>
          <c:showVal val="0"/>
          <c:showCatName val="0"/>
          <c:showSerName val="0"/>
          <c:showPercent val="0"/>
          <c:showBubbleSize val="0"/>
        </c:dLbls>
        <c:marker val="1"/>
        <c:smooth val="0"/>
        <c:axId val="-2132140552"/>
        <c:axId val="-2132168776"/>
      </c:lineChart>
      <c:catAx>
        <c:axId val="-2132140552"/>
        <c:scaling>
          <c:orientation val="minMax"/>
        </c:scaling>
        <c:delete val="0"/>
        <c:axPos val="b"/>
        <c:numFmt formatCode="General" sourceLinked="1"/>
        <c:majorTickMark val="out"/>
        <c:minorTickMark val="none"/>
        <c:tickLblPos val="low"/>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132168776"/>
        <c:crosses val="autoZero"/>
        <c:auto val="0"/>
        <c:lblAlgn val="ctr"/>
        <c:lblOffset val="100"/>
        <c:noMultiLvlLbl val="0"/>
      </c:catAx>
      <c:valAx>
        <c:axId val="-2132168776"/>
        <c:scaling>
          <c:orientation val="minMax"/>
          <c:max val="0.60000000000000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132140552"/>
        <c:crosses val="autoZero"/>
        <c:crossBetween val="between"/>
        <c:majorUnit val="0.1"/>
      </c:valAx>
      <c:spPr>
        <a:no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FF0000"/>
                </a:solidFill>
                <a:latin typeface="Calibri"/>
                <a:ea typeface="Calibri"/>
                <a:cs typeface="Calibri"/>
              </a:defRPr>
            </a:pPr>
            <a:r>
              <a:rPr lang="fr-FR" dirty="0">
                <a:solidFill>
                  <a:srgbClr val="FF0000"/>
                </a:solidFill>
              </a:rPr>
              <a:t>Demandeurs hors PAF par </a:t>
            </a:r>
            <a:r>
              <a:rPr lang="fr-FR" dirty="0" err="1" smtClean="0">
                <a:solidFill>
                  <a:srgbClr val="FF0000"/>
                </a:solidFill>
              </a:rPr>
              <a:t>dept</a:t>
            </a:r>
            <a:endParaRPr lang="fr-FR" dirty="0" smtClean="0">
              <a:solidFill>
                <a:srgbClr val="FF0000"/>
              </a:solidFill>
            </a:endParaRPr>
          </a:p>
          <a:p>
            <a:pPr>
              <a:defRPr sz="1100" b="1" i="0" u="none" strike="noStrike" baseline="0">
                <a:solidFill>
                  <a:srgbClr val="FF0000"/>
                </a:solidFill>
                <a:latin typeface="Calibri"/>
                <a:ea typeface="Calibri"/>
                <a:cs typeface="Calibri"/>
              </a:defRPr>
            </a:pPr>
            <a:r>
              <a:rPr lang="fr-FR" dirty="0" smtClean="0">
                <a:solidFill>
                  <a:srgbClr val="FF0000"/>
                </a:solidFill>
              </a:rPr>
              <a:t>En 2013 / 2014</a:t>
            </a:r>
            <a:endParaRPr lang="fr-FR" dirty="0">
              <a:solidFill>
                <a:srgbClr val="FF0000"/>
              </a:solidFill>
            </a:endParaRPr>
          </a:p>
        </c:rich>
      </c:tx>
      <c:layout>
        <c:manualLayout>
          <c:xMode val="edge"/>
          <c:yMode val="edge"/>
          <c:x val="0.267650750491097"/>
          <c:y val="0.0"/>
        </c:manualLayout>
      </c:layout>
      <c:overlay val="0"/>
      <c:spPr>
        <a:noFill/>
        <a:ln w="25400">
          <a:noFill/>
        </a:ln>
      </c:spPr>
    </c:title>
    <c:autoTitleDeleted val="0"/>
    <c:plotArea>
      <c:layout>
        <c:manualLayout>
          <c:layoutTarget val="inner"/>
          <c:xMode val="edge"/>
          <c:yMode val="edge"/>
          <c:x val="0.181538734282954"/>
          <c:y val="0.244019138755981"/>
          <c:w val="0.76307806952835"/>
          <c:h val="0.62200956937799"/>
        </c:manualLayout>
      </c:layout>
      <c:barChart>
        <c:barDir val="col"/>
        <c:grouping val="clustered"/>
        <c:varyColors val="0"/>
        <c:ser>
          <c:idx val="0"/>
          <c:order val="0"/>
          <c:tx>
            <c:v>demandeurs hors PAF par dept</c:v>
          </c:tx>
          <c:spPr>
            <a:solidFill>
              <a:srgbClr val="92D050"/>
            </a:solidFill>
            <a:ln w="25400">
              <a:noFill/>
            </a:ln>
          </c:spPr>
          <c:invertIfNegative val="0"/>
          <c:dPt>
            <c:idx val="1"/>
            <c:invertIfNegative val="0"/>
            <c:bubble3D val="0"/>
            <c:spPr>
              <a:solidFill>
                <a:srgbClr val="FAC090"/>
              </a:solidFill>
              <a:ln w="25400">
                <a:noFill/>
              </a:ln>
            </c:spPr>
          </c:dPt>
          <c:dPt>
            <c:idx val="2"/>
            <c:invertIfNegative val="0"/>
            <c:bubble3D val="0"/>
            <c:spPr>
              <a:solidFill>
                <a:srgbClr val="558ED5"/>
              </a:solidFill>
              <a:ln w="25400">
                <a:noFill/>
              </a:ln>
            </c:spPr>
          </c:dPt>
          <c:dPt>
            <c:idx val="3"/>
            <c:invertIfNegative val="0"/>
            <c:bubble3D val="0"/>
            <c:spPr>
              <a:solidFill>
                <a:srgbClr val="B3A2C7"/>
              </a:solidFill>
              <a:ln w="25400">
                <a:noFill/>
              </a:ln>
            </c:spPr>
          </c:dPt>
          <c:dPt>
            <c:idx val="4"/>
            <c:invertIfNegative val="0"/>
            <c:bubble3D val="0"/>
            <c:spPr>
              <a:solidFill>
                <a:srgbClr val="C4BD97"/>
              </a:solidFill>
              <a:ln w="25400">
                <a:noFill/>
              </a:ln>
            </c:spPr>
          </c:dPt>
          <c:dPt>
            <c:idx val="5"/>
            <c:invertIfNegative val="0"/>
            <c:bubble3D val="0"/>
            <c:spPr>
              <a:solidFill>
                <a:srgbClr val="FCF305"/>
              </a:solidFill>
              <a:ln w="25400">
                <a:noFill/>
              </a:ln>
            </c:spPr>
          </c:dPt>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numRef>
              <c:f>'stats formation'!$N$135:$N$140</c:f>
              <c:numCache>
                <c:formatCode>General</c:formatCode>
                <c:ptCount val="6"/>
                <c:pt idx="0">
                  <c:v>18.0</c:v>
                </c:pt>
                <c:pt idx="1">
                  <c:v>28.0</c:v>
                </c:pt>
                <c:pt idx="2">
                  <c:v>36.0</c:v>
                </c:pt>
                <c:pt idx="3">
                  <c:v>37.0</c:v>
                </c:pt>
                <c:pt idx="4">
                  <c:v>41.0</c:v>
                </c:pt>
                <c:pt idx="5">
                  <c:v>45.0</c:v>
                </c:pt>
              </c:numCache>
            </c:numRef>
          </c:cat>
          <c:val>
            <c:numRef>
              <c:f>'stats formation'!$M$135:$M$140</c:f>
              <c:numCache>
                <c:formatCode>0.0%</c:formatCode>
                <c:ptCount val="6"/>
                <c:pt idx="0">
                  <c:v>0.221476510067114</c:v>
                </c:pt>
                <c:pt idx="1">
                  <c:v>0.294930875576037</c:v>
                </c:pt>
                <c:pt idx="2">
                  <c:v>0.324324324324324</c:v>
                </c:pt>
                <c:pt idx="3">
                  <c:v>0.110266159695817</c:v>
                </c:pt>
                <c:pt idx="4">
                  <c:v>0.0342465753424657</c:v>
                </c:pt>
                <c:pt idx="5">
                  <c:v>0.192192192192192</c:v>
                </c:pt>
              </c:numCache>
            </c:numRef>
          </c:val>
        </c:ser>
        <c:dLbls>
          <c:showLegendKey val="0"/>
          <c:showVal val="0"/>
          <c:showCatName val="0"/>
          <c:showSerName val="0"/>
          <c:showPercent val="0"/>
          <c:showBubbleSize val="0"/>
        </c:dLbls>
        <c:gapWidth val="18"/>
        <c:axId val="-2085463496"/>
        <c:axId val="-2040753080"/>
      </c:barChart>
      <c:lineChart>
        <c:grouping val="stacked"/>
        <c:varyColors val="0"/>
        <c:ser>
          <c:idx val="1"/>
          <c:order val="1"/>
          <c:tx>
            <c:v>académie</c:v>
          </c:tx>
          <c:spPr>
            <a:ln w="38100">
              <a:solidFill>
                <a:srgbClr val="DD0806"/>
              </a:solidFill>
              <a:prstDash val="solid"/>
            </a:ln>
          </c:spPr>
          <c:marker>
            <c:symbol val="none"/>
          </c:marker>
          <c:cat>
            <c:numRef>
              <c:f>'stats formation'!$N$135:$N$140</c:f>
              <c:numCache>
                <c:formatCode>General</c:formatCode>
                <c:ptCount val="6"/>
                <c:pt idx="0">
                  <c:v>18.0</c:v>
                </c:pt>
                <c:pt idx="1">
                  <c:v>28.0</c:v>
                </c:pt>
                <c:pt idx="2">
                  <c:v>36.0</c:v>
                </c:pt>
                <c:pt idx="3">
                  <c:v>37.0</c:v>
                </c:pt>
                <c:pt idx="4">
                  <c:v>41.0</c:v>
                </c:pt>
                <c:pt idx="5">
                  <c:v>45.0</c:v>
                </c:pt>
              </c:numCache>
            </c:numRef>
          </c:cat>
          <c:val>
            <c:numRef>
              <c:f>'stats formation'!$O$135:$O$140</c:f>
              <c:numCache>
                <c:formatCode>0.0%</c:formatCode>
                <c:ptCount val="6"/>
                <c:pt idx="0">
                  <c:v>0.189499589827728</c:v>
                </c:pt>
                <c:pt idx="1">
                  <c:v>0.189499589827728</c:v>
                </c:pt>
                <c:pt idx="2">
                  <c:v>0.189499589827728</c:v>
                </c:pt>
                <c:pt idx="3">
                  <c:v>0.189499589827728</c:v>
                </c:pt>
                <c:pt idx="4">
                  <c:v>0.189499589827728</c:v>
                </c:pt>
                <c:pt idx="5">
                  <c:v>0.189499589827728</c:v>
                </c:pt>
              </c:numCache>
            </c:numRef>
          </c:val>
          <c:smooth val="0"/>
        </c:ser>
        <c:dLbls>
          <c:showLegendKey val="0"/>
          <c:showVal val="0"/>
          <c:showCatName val="0"/>
          <c:showSerName val="0"/>
          <c:showPercent val="0"/>
          <c:showBubbleSize val="0"/>
        </c:dLbls>
        <c:marker val="1"/>
        <c:smooth val="0"/>
        <c:axId val="-2085463496"/>
        <c:axId val="-2040753080"/>
      </c:lineChart>
      <c:catAx>
        <c:axId val="-2085463496"/>
        <c:scaling>
          <c:orientation val="minMax"/>
        </c:scaling>
        <c:delete val="0"/>
        <c:axPos val="b"/>
        <c:numFmt formatCode="General" sourceLinked="1"/>
        <c:majorTickMark val="out"/>
        <c:minorTickMark val="none"/>
        <c:tickLblPos val="low"/>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40753080"/>
        <c:crosses val="autoZero"/>
        <c:auto val="0"/>
        <c:lblAlgn val="ctr"/>
        <c:lblOffset val="100"/>
        <c:noMultiLvlLbl val="0"/>
      </c:catAx>
      <c:valAx>
        <c:axId val="-2040753080"/>
        <c:scaling>
          <c:orientation val="minMax"/>
          <c:max val="0.60000000000000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85463496"/>
        <c:crosses val="autoZero"/>
        <c:crossBetween val="between"/>
        <c:majorUnit val="0.1"/>
      </c:valAx>
      <c:spPr>
        <a:no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FF"/>
                </a:solidFill>
                <a:latin typeface="Calibri"/>
                <a:ea typeface="Calibri"/>
                <a:cs typeface="Calibri"/>
              </a:defRPr>
            </a:pPr>
            <a:r>
              <a:rPr lang="fr-FR" dirty="0">
                <a:solidFill>
                  <a:srgbClr val="0000FF"/>
                </a:solidFill>
              </a:rPr>
              <a:t>Demandeurs toutes </a:t>
            </a:r>
            <a:r>
              <a:rPr lang="fr-FR" dirty="0" err="1">
                <a:solidFill>
                  <a:srgbClr val="0000FF"/>
                </a:solidFill>
              </a:rPr>
              <a:t>form</a:t>
            </a:r>
            <a:r>
              <a:rPr lang="fr-FR" dirty="0">
                <a:solidFill>
                  <a:srgbClr val="0000FF"/>
                </a:solidFill>
              </a:rPr>
              <a:t>. par </a:t>
            </a:r>
            <a:r>
              <a:rPr lang="fr-FR" dirty="0" err="1" smtClean="0">
                <a:solidFill>
                  <a:srgbClr val="0000FF"/>
                </a:solidFill>
              </a:rPr>
              <a:t>dept</a:t>
            </a:r>
            <a:r>
              <a:rPr lang="fr-FR" dirty="0" smtClean="0">
                <a:solidFill>
                  <a:srgbClr val="0000FF"/>
                </a:solidFill>
              </a:rPr>
              <a:t> </a:t>
            </a:r>
          </a:p>
          <a:p>
            <a:pPr>
              <a:defRPr sz="1100" b="1" i="0" u="none" strike="noStrike" baseline="0">
                <a:solidFill>
                  <a:srgbClr val="0000FF"/>
                </a:solidFill>
                <a:latin typeface="Calibri"/>
                <a:ea typeface="Calibri"/>
                <a:cs typeface="Calibri"/>
              </a:defRPr>
            </a:pPr>
            <a:r>
              <a:rPr lang="fr-FR" dirty="0" smtClean="0">
                <a:solidFill>
                  <a:srgbClr val="0000FF"/>
                </a:solidFill>
              </a:rPr>
              <a:t>2012/ 2013</a:t>
            </a:r>
            <a:endParaRPr lang="fr-FR" dirty="0">
              <a:solidFill>
                <a:srgbClr val="0000FF"/>
              </a:solidFill>
            </a:endParaRPr>
          </a:p>
        </c:rich>
      </c:tx>
      <c:layout>
        <c:manualLayout>
          <c:xMode val="edge"/>
          <c:yMode val="edge"/>
          <c:x val="0.209129243459952"/>
          <c:y val="0.0"/>
        </c:manualLayout>
      </c:layout>
      <c:overlay val="0"/>
      <c:spPr>
        <a:noFill/>
        <a:ln w="25400">
          <a:noFill/>
        </a:ln>
      </c:spPr>
    </c:title>
    <c:autoTitleDeleted val="0"/>
    <c:plotArea>
      <c:layout>
        <c:manualLayout>
          <c:layoutTarget val="inner"/>
          <c:xMode val="edge"/>
          <c:yMode val="edge"/>
          <c:x val="0.169295275590551"/>
          <c:y val="0.249412948087964"/>
          <c:w val="0.784871391076116"/>
          <c:h val="0.591528854657596"/>
        </c:manualLayout>
      </c:layout>
      <c:barChart>
        <c:barDir val="col"/>
        <c:grouping val="clustered"/>
        <c:varyColors val="0"/>
        <c:ser>
          <c:idx val="0"/>
          <c:order val="0"/>
          <c:tx>
            <c:v>demandeurs toutes formations  par dept</c:v>
          </c:tx>
          <c:spPr>
            <a:solidFill>
              <a:srgbClr val="92D050"/>
            </a:solidFill>
            <a:ln w="25400">
              <a:noFill/>
            </a:ln>
          </c:spPr>
          <c:invertIfNegative val="0"/>
          <c:dPt>
            <c:idx val="1"/>
            <c:invertIfNegative val="0"/>
            <c:bubble3D val="0"/>
            <c:spPr>
              <a:solidFill>
                <a:srgbClr val="FAC090"/>
              </a:solidFill>
              <a:ln w="25400">
                <a:noFill/>
              </a:ln>
            </c:spPr>
          </c:dPt>
          <c:dPt>
            <c:idx val="2"/>
            <c:invertIfNegative val="0"/>
            <c:bubble3D val="0"/>
            <c:spPr>
              <a:solidFill>
                <a:srgbClr val="558ED5"/>
              </a:solidFill>
              <a:ln w="25400">
                <a:noFill/>
              </a:ln>
            </c:spPr>
          </c:dPt>
          <c:dPt>
            <c:idx val="3"/>
            <c:invertIfNegative val="0"/>
            <c:bubble3D val="0"/>
            <c:spPr>
              <a:solidFill>
                <a:srgbClr val="B3A2C7"/>
              </a:solidFill>
              <a:ln w="25400">
                <a:noFill/>
              </a:ln>
            </c:spPr>
          </c:dPt>
          <c:dPt>
            <c:idx val="4"/>
            <c:invertIfNegative val="0"/>
            <c:bubble3D val="0"/>
            <c:spPr>
              <a:solidFill>
                <a:srgbClr val="C4BD97"/>
              </a:solidFill>
              <a:ln w="25400">
                <a:noFill/>
              </a:ln>
            </c:spPr>
          </c:dPt>
          <c:dPt>
            <c:idx val="5"/>
            <c:invertIfNegative val="0"/>
            <c:bubble3D val="0"/>
            <c:spPr>
              <a:solidFill>
                <a:srgbClr val="FCF305"/>
              </a:solidFill>
              <a:ln w="25400">
                <a:noFill/>
              </a:ln>
            </c:spPr>
          </c:dPt>
          <c:dLbls>
            <c:spPr>
              <a:noFill/>
              <a:ln w="25400">
                <a:noFill/>
              </a:ln>
            </c:spPr>
            <c:txPr>
              <a:bodyPr/>
              <a:lstStyle/>
              <a:p>
                <a:pPr>
                  <a:defRPr sz="1000" b="0" i="0" u="none" strike="noStrike" baseline="0">
                    <a:solidFill>
                      <a:srgbClr val="000000"/>
                    </a:solidFill>
                    <a:latin typeface="Calibri"/>
                    <a:ea typeface="Calibri"/>
                    <a:cs typeface="Calibri"/>
                  </a:defRPr>
                </a:pPr>
                <a:endParaRPr lang="fr-FR"/>
              </a:p>
            </c:txPr>
            <c:showLegendKey val="0"/>
            <c:showVal val="1"/>
            <c:showCatName val="0"/>
            <c:showSerName val="0"/>
            <c:showPercent val="0"/>
            <c:showBubbleSize val="0"/>
            <c:showLeaderLines val="0"/>
          </c:dLbls>
          <c:cat>
            <c:numRef>
              <c:f>'stats formation'!$N$135:$N$140</c:f>
              <c:numCache>
                <c:formatCode>General</c:formatCode>
                <c:ptCount val="6"/>
                <c:pt idx="0">
                  <c:v>18.0</c:v>
                </c:pt>
                <c:pt idx="1">
                  <c:v>28.0</c:v>
                </c:pt>
                <c:pt idx="2">
                  <c:v>36.0</c:v>
                </c:pt>
                <c:pt idx="3">
                  <c:v>37.0</c:v>
                </c:pt>
                <c:pt idx="4">
                  <c:v>41.0</c:v>
                </c:pt>
                <c:pt idx="5">
                  <c:v>45.0</c:v>
                </c:pt>
              </c:numCache>
            </c:numRef>
          </c:cat>
          <c:val>
            <c:numRef>
              <c:f>'stats formation'!$M$147:$M$162</c:f>
              <c:numCache>
                <c:formatCode>0.0%</c:formatCode>
                <c:ptCount val="6"/>
                <c:pt idx="0">
                  <c:v>0.246666666666667</c:v>
                </c:pt>
                <c:pt idx="1">
                  <c:v>0.464454976303318</c:v>
                </c:pt>
                <c:pt idx="2">
                  <c:v>0.0654205607476635</c:v>
                </c:pt>
                <c:pt idx="3">
                  <c:v>0.221789883268482</c:v>
                </c:pt>
                <c:pt idx="4">
                  <c:v>0.267605633802817</c:v>
                </c:pt>
                <c:pt idx="5">
                  <c:v>0.262996941896024</c:v>
                </c:pt>
              </c:numCache>
            </c:numRef>
          </c:val>
        </c:ser>
        <c:dLbls>
          <c:showLegendKey val="0"/>
          <c:showVal val="0"/>
          <c:showCatName val="0"/>
          <c:showSerName val="0"/>
          <c:showPercent val="0"/>
          <c:showBubbleSize val="0"/>
        </c:dLbls>
        <c:gapWidth val="18"/>
        <c:axId val="-2044418280"/>
        <c:axId val="-2042896632"/>
      </c:barChart>
      <c:lineChart>
        <c:grouping val="stacked"/>
        <c:varyColors val="0"/>
        <c:ser>
          <c:idx val="1"/>
          <c:order val="1"/>
          <c:tx>
            <c:v>académie</c:v>
          </c:tx>
          <c:spPr>
            <a:ln w="38100">
              <a:solidFill>
                <a:srgbClr val="DD0806"/>
              </a:solidFill>
              <a:prstDash val="solid"/>
            </a:ln>
          </c:spPr>
          <c:marker>
            <c:symbol val="none"/>
          </c:marker>
          <c:cat>
            <c:numRef>
              <c:f>'stats formation'!$N$135:$N$140</c:f>
              <c:numCache>
                <c:formatCode>General</c:formatCode>
                <c:ptCount val="6"/>
                <c:pt idx="0">
                  <c:v>18.0</c:v>
                </c:pt>
                <c:pt idx="1">
                  <c:v>28.0</c:v>
                </c:pt>
                <c:pt idx="2">
                  <c:v>36.0</c:v>
                </c:pt>
                <c:pt idx="3">
                  <c:v>37.0</c:v>
                </c:pt>
                <c:pt idx="4">
                  <c:v>41.0</c:v>
                </c:pt>
                <c:pt idx="5">
                  <c:v>45.0</c:v>
                </c:pt>
              </c:numCache>
            </c:numRef>
          </c:cat>
          <c:val>
            <c:numRef>
              <c:f>'stats formation'!$O$147:$O$162</c:f>
              <c:numCache>
                <c:formatCode>0.0%</c:formatCode>
                <c:ptCount val="6"/>
                <c:pt idx="0">
                  <c:v>0.270519262981575</c:v>
                </c:pt>
                <c:pt idx="1">
                  <c:v>0.270519262981575</c:v>
                </c:pt>
                <c:pt idx="2">
                  <c:v>0.270519262981575</c:v>
                </c:pt>
                <c:pt idx="3">
                  <c:v>0.270519262981575</c:v>
                </c:pt>
                <c:pt idx="4">
                  <c:v>0.270519262981575</c:v>
                </c:pt>
                <c:pt idx="5">
                  <c:v>0.270519262981575</c:v>
                </c:pt>
              </c:numCache>
            </c:numRef>
          </c:val>
          <c:smooth val="0"/>
        </c:ser>
        <c:dLbls>
          <c:showLegendKey val="0"/>
          <c:showVal val="0"/>
          <c:showCatName val="0"/>
          <c:showSerName val="0"/>
          <c:showPercent val="0"/>
          <c:showBubbleSize val="0"/>
        </c:dLbls>
        <c:marker val="1"/>
        <c:smooth val="0"/>
        <c:axId val="-2044418280"/>
        <c:axId val="-2042896632"/>
      </c:lineChart>
      <c:catAx>
        <c:axId val="-2044418280"/>
        <c:scaling>
          <c:orientation val="minMax"/>
        </c:scaling>
        <c:delete val="0"/>
        <c:axPos val="b"/>
        <c:numFmt formatCode="General" sourceLinked="1"/>
        <c:majorTickMark val="out"/>
        <c:minorTickMark val="none"/>
        <c:tickLblPos val="low"/>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42896632"/>
        <c:crosses val="autoZero"/>
        <c:auto val="0"/>
        <c:lblAlgn val="ctr"/>
        <c:lblOffset val="100"/>
        <c:noMultiLvlLbl val="0"/>
      </c:catAx>
      <c:valAx>
        <c:axId val="-2042896632"/>
        <c:scaling>
          <c:orientation val="minMax"/>
          <c:max val="0.60000000000000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fr-FR"/>
          </a:p>
        </c:txPr>
        <c:crossAx val="-2044418280"/>
        <c:crosses val="autoZero"/>
        <c:crossBetween val="between"/>
        <c:majorUnit val="0.1"/>
      </c:valAx>
      <c:spPr>
        <a:no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Feuil1!$B$1</c:f>
              <c:strCache>
                <c:ptCount val="1"/>
                <c:pt idx="0">
                  <c:v>Moyennes OT</c:v>
                </c:pt>
              </c:strCache>
            </c:strRef>
          </c:tx>
          <c:invertIfNegative val="0"/>
          <c:dLbls>
            <c:dLbl>
              <c:idx val="4"/>
              <c:layout>
                <c:manualLayout>
                  <c:x val="-0.00298245599615146"/>
                  <c:y val="-5.50567110216751E-5"/>
                </c:manualLayout>
              </c:layout>
              <c:spPr/>
              <c:txPr>
                <a:bodyPr rot="0" vert="horz"/>
                <a:lstStyle/>
                <a:p>
                  <a:pPr>
                    <a:defRPr sz="1800" b="1" i="0" baseline="0">
                      <a:solidFill>
                        <a:srgbClr val="FFFF00"/>
                      </a:solidFill>
                    </a:defRPr>
                  </a:pPr>
                  <a:endParaRPr lang="fr-FR"/>
                </a:p>
              </c:txPr>
              <c:dLblPos val="outEnd"/>
              <c:showLegendKey val="0"/>
              <c:showVal val="1"/>
              <c:showCatName val="0"/>
              <c:showSerName val="0"/>
              <c:showPercent val="0"/>
              <c:showBubbleSize val="0"/>
            </c:dLbl>
            <c:txPr>
              <a:bodyPr rot="-5400000" vert="horz"/>
              <a:lstStyle/>
              <a:p>
                <a:pPr>
                  <a:defRPr sz="1800" b="0" i="0" baseline="0">
                    <a:solidFill>
                      <a:schemeClr val="bg1"/>
                    </a:solidFill>
                  </a:defRPr>
                </a:pPr>
                <a:endParaRPr lang="fr-FR"/>
              </a:p>
            </c:txPr>
            <c:dLblPos val="inEnd"/>
            <c:showLegendKey val="0"/>
            <c:showVal val="1"/>
            <c:showCatName val="0"/>
            <c:showSerName val="0"/>
            <c:showPercent val="0"/>
            <c:showBubbleSize val="0"/>
            <c:showLeaderLines val="0"/>
          </c:dLbls>
          <c:cat>
            <c:numRef>
              <c:f>Feuil1!$A$2:$A$6</c:f>
              <c:numCache>
                <c:formatCode>General</c:formatCode>
                <c:ptCount val="5"/>
                <c:pt idx="0">
                  <c:v>2010.0</c:v>
                </c:pt>
                <c:pt idx="1">
                  <c:v>2011.0</c:v>
                </c:pt>
                <c:pt idx="2">
                  <c:v>2012.0</c:v>
                </c:pt>
                <c:pt idx="3">
                  <c:v>2013.0</c:v>
                </c:pt>
                <c:pt idx="4">
                  <c:v>2014.0</c:v>
                </c:pt>
              </c:numCache>
            </c:numRef>
          </c:cat>
          <c:val>
            <c:numRef>
              <c:f>Feuil1!$B$2:$B$6</c:f>
              <c:numCache>
                <c:formatCode>General</c:formatCode>
                <c:ptCount val="5"/>
                <c:pt idx="0">
                  <c:v>12.79</c:v>
                </c:pt>
                <c:pt idx="1">
                  <c:v>12.68</c:v>
                </c:pt>
                <c:pt idx="2" formatCode="0.00">
                  <c:v>12.76</c:v>
                </c:pt>
                <c:pt idx="3" formatCode="0.00">
                  <c:v>12.75</c:v>
                </c:pt>
                <c:pt idx="4">
                  <c:v>12.87</c:v>
                </c:pt>
              </c:numCache>
            </c:numRef>
          </c:val>
        </c:ser>
        <c:ser>
          <c:idx val="1"/>
          <c:order val="1"/>
          <c:tx>
            <c:strRef>
              <c:f>Feuil1!$C$1</c:f>
              <c:strCache>
                <c:ptCount val="1"/>
                <c:pt idx="0">
                  <c:v>Moyennes France</c:v>
                </c:pt>
              </c:strCache>
            </c:strRef>
          </c:tx>
          <c:invertIfNegative val="0"/>
          <c:dLbls>
            <c:txPr>
              <a:bodyPr rot="-5400000" vert="horz"/>
              <a:lstStyle/>
              <a:p>
                <a:pPr>
                  <a:defRPr>
                    <a:solidFill>
                      <a:srgbClr val="FFFFFF"/>
                    </a:solidFill>
                  </a:defRPr>
                </a:pPr>
                <a:endParaRPr lang="fr-FR"/>
              </a:p>
            </c:txPr>
            <c:dLblPos val="inEnd"/>
            <c:showLegendKey val="0"/>
            <c:showVal val="1"/>
            <c:showCatName val="0"/>
            <c:showSerName val="0"/>
            <c:showPercent val="0"/>
            <c:showBubbleSize val="0"/>
            <c:showLeaderLines val="0"/>
          </c:dLbls>
          <c:cat>
            <c:numRef>
              <c:f>Feuil1!$A$2:$A$6</c:f>
              <c:numCache>
                <c:formatCode>General</c:formatCode>
                <c:ptCount val="5"/>
                <c:pt idx="0">
                  <c:v>2010.0</c:v>
                </c:pt>
                <c:pt idx="1">
                  <c:v>2011.0</c:v>
                </c:pt>
                <c:pt idx="2">
                  <c:v>2012.0</c:v>
                </c:pt>
                <c:pt idx="3">
                  <c:v>2013.0</c:v>
                </c:pt>
                <c:pt idx="4">
                  <c:v>2014.0</c:v>
                </c:pt>
              </c:numCache>
            </c:numRef>
          </c:cat>
          <c:val>
            <c:numRef>
              <c:f>Feuil1!$C$2:$C$6</c:f>
              <c:numCache>
                <c:formatCode>General</c:formatCode>
                <c:ptCount val="5"/>
                <c:pt idx="0">
                  <c:v>12.8</c:v>
                </c:pt>
                <c:pt idx="1">
                  <c:v>12.69</c:v>
                </c:pt>
                <c:pt idx="2">
                  <c:v>12.72</c:v>
                </c:pt>
                <c:pt idx="3">
                  <c:v>12.81</c:v>
                </c:pt>
              </c:numCache>
            </c:numRef>
          </c:val>
        </c:ser>
        <c:dLbls>
          <c:showLegendKey val="0"/>
          <c:showVal val="0"/>
          <c:showCatName val="0"/>
          <c:showSerName val="0"/>
          <c:showPercent val="0"/>
          <c:showBubbleSize val="0"/>
        </c:dLbls>
        <c:gapWidth val="150"/>
        <c:axId val="-2046672040"/>
        <c:axId val="-2046809496"/>
      </c:barChart>
      <c:catAx>
        <c:axId val="-2046672040"/>
        <c:scaling>
          <c:orientation val="minMax"/>
        </c:scaling>
        <c:delete val="0"/>
        <c:axPos val="b"/>
        <c:numFmt formatCode="General" sourceLinked="1"/>
        <c:majorTickMark val="out"/>
        <c:minorTickMark val="none"/>
        <c:tickLblPos val="nextTo"/>
        <c:txPr>
          <a:bodyPr/>
          <a:lstStyle/>
          <a:p>
            <a:pPr>
              <a:defRPr>
                <a:solidFill>
                  <a:srgbClr val="FFFFFF"/>
                </a:solidFill>
              </a:defRPr>
            </a:pPr>
            <a:endParaRPr lang="fr-FR"/>
          </a:p>
        </c:txPr>
        <c:crossAx val="-2046809496"/>
        <c:crosses val="autoZero"/>
        <c:auto val="1"/>
        <c:lblAlgn val="ctr"/>
        <c:lblOffset val="100"/>
        <c:noMultiLvlLbl val="0"/>
      </c:catAx>
      <c:valAx>
        <c:axId val="-2046809496"/>
        <c:scaling>
          <c:orientation val="minMax"/>
          <c:max val="14.0"/>
          <c:min val="12.0"/>
        </c:scaling>
        <c:delete val="0"/>
        <c:axPos val="l"/>
        <c:majorGridlines/>
        <c:numFmt formatCode="General" sourceLinked="1"/>
        <c:majorTickMark val="out"/>
        <c:minorTickMark val="none"/>
        <c:tickLblPos val="nextTo"/>
        <c:txPr>
          <a:bodyPr/>
          <a:lstStyle/>
          <a:p>
            <a:pPr>
              <a:defRPr>
                <a:solidFill>
                  <a:srgbClr val="FFFFFF"/>
                </a:solidFill>
              </a:defRPr>
            </a:pPr>
            <a:endParaRPr lang="fr-FR"/>
          </a:p>
        </c:txPr>
        <c:crossAx val="-2046672040"/>
        <c:crosses val="autoZero"/>
        <c:crossBetween val="between"/>
        <c:majorUnit val="0.5"/>
        <c:minorUnit val="0.4"/>
      </c:valAx>
    </c:plotArea>
    <c:legend>
      <c:legendPos val="r"/>
      <c:layout/>
      <c:overlay val="0"/>
      <c:txPr>
        <a:bodyPr/>
        <a:lstStyle/>
        <a:p>
          <a:pPr>
            <a:defRPr>
              <a:solidFill>
                <a:srgbClr val="FFFFFF"/>
              </a:solidFill>
            </a:defRPr>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fr-FR" sz="1400"/>
              <a:t>Bac</a:t>
            </a:r>
            <a:r>
              <a:rPr lang="fr-FR" sz="1400" baseline="0"/>
              <a:t> Pro Evolution des effectifs et moyennes</a:t>
            </a:r>
            <a:endParaRPr lang="fr-FR" sz="1400"/>
          </a:p>
        </c:rich>
      </c:tx>
      <c:layout>
        <c:manualLayout>
          <c:xMode val="edge"/>
          <c:yMode val="edge"/>
          <c:x val="0.29806572615923"/>
          <c:y val="0.0145130276815342"/>
        </c:manualLayout>
      </c:layout>
      <c:overlay val="0"/>
    </c:title>
    <c:autoTitleDeleted val="0"/>
    <c:plotArea>
      <c:layout>
        <c:manualLayout>
          <c:layoutTarget val="inner"/>
          <c:xMode val="edge"/>
          <c:yMode val="edge"/>
          <c:x val="0.0808195059207045"/>
          <c:y val="0.145225686178278"/>
          <c:w val="0.860750437445319"/>
          <c:h val="0.777632822285869"/>
        </c:manualLayout>
      </c:layout>
      <c:barChart>
        <c:barDir val="col"/>
        <c:grouping val="clustered"/>
        <c:varyColors val="0"/>
        <c:ser>
          <c:idx val="0"/>
          <c:order val="0"/>
          <c:tx>
            <c:strRef>
              <c:f>DG_BP_histo!$E$2</c:f>
              <c:strCache>
                <c:ptCount val="1"/>
                <c:pt idx="0">
                  <c:v>Filles</c:v>
                </c:pt>
              </c:strCache>
            </c:strRef>
          </c:tx>
          <c:spPr>
            <a:solidFill>
              <a:srgbClr val="FEB8EF"/>
            </a:solidFill>
          </c:spPr>
          <c:invertIfNegative val="0"/>
          <c:dLbls>
            <c:txPr>
              <a:bodyPr/>
              <a:lstStyle/>
              <a:p>
                <a:pPr>
                  <a:defRPr sz="1200" b="1"/>
                </a:pPr>
                <a:endParaRPr lang="fr-FR"/>
              </a:p>
            </c:txPr>
            <c:showLegendKey val="0"/>
            <c:showVal val="1"/>
            <c:showCatName val="0"/>
            <c:showSerName val="0"/>
            <c:showPercent val="0"/>
            <c:showBubbleSize val="0"/>
            <c:showLeaderLines val="0"/>
          </c:dLbls>
          <c:cat>
            <c:numRef>
              <c:f>DG_BGT_histo!$A$3:$A$13</c:f>
              <c:numCache>
                <c:formatCode>General</c:formatCode>
                <c:ptCount val="11"/>
                <c:pt idx="0">
                  <c:v>2003.0</c:v>
                </c:pt>
                <c:pt idx="1">
                  <c:v>2004.0</c:v>
                </c:pt>
                <c:pt idx="2">
                  <c:v>2005.0</c:v>
                </c:pt>
                <c:pt idx="3">
                  <c:v>2006.0</c:v>
                </c:pt>
                <c:pt idx="4">
                  <c:v>2007.0</c:v>
                </c:pt>
                <c:pt idx="5">
                  <c:v>2008.0</c:v>
                </c:pt>
                <c:pt idx="6">
                  <c:v>2009.0</c:v>
                </c:pt>
                <c:pt idx="7">
                  <c:v>2010.0</c:v>
                </c:pt>
                <c:pt idx="8">
                  <c:v>2011.0</c:v>
                </c:pt>
                <c:pt idx="9">
                  <c:v>2012.0</c:v>
                </c:pt>
                <c:pt idx="10">
                  <c:v>2013.0</c:v>
                </c:pt>
              </c:numCache>
            </c:numRef>
          </c:cat>
          <c:val>
            <c:numRef>
              <c:f>(DG_BP_histo!$E$4:$E$11,DG_BP_histo!$E$12)</c:f>
              <c:numCache>
                <c:formatCode>General</c:formatCode>
                <c:ptCount val="9"/>
                <c:pt idx="0">
                  <c:v>1306.0</c:v>
                </c:pt>
                <c:pt idx="1">
                  <c:v>1283.0</c:v>
                </c:pt>
                <c:pt idx="2">
                  <c:v>1413.0</c:v>
                </c:pt>
                <c:pt idx="3">
                  <c:v>1397.0</c:v>
                </c:pt>
                <c:pt idx="4">
                  <c:v>1461.0</c:v>
                </c:pt>
                <c:pt idx="5">
                  <c:v>2222.0</c:v>
                </c:pt>
                <c:pt idx="6">
                  <c:v>2503.0</c:v>
                </c:pt>
                <c:pt idx="7">
                  <c:v>1951.0</c:v>
                </c:pt>
                <c:pt idx="8">
                  <c:v>2731.0</c:v>
                </c:pt>
              </c:numCache>
            </c:numRef>
          </c:val>
        </c:ser>
        <c:ser>
          <c:idx val="1"/>
          <c:order val="1"/>
          <c:tx>
            <c:strRef>
              <c:f>DG_BP_histo!$I$2</c:f>
              <c:strCache>
                <c:ptCount val="1"/>
                <c:pt idx="0">
                  <c:v>Garçons</c:v>
                </c:pt>
              </c:strCache>
            </c:strRef>
          </c:tx>
          <c:spPr>
            <a:solidFill>
              <a:srgbClr val="0070C0"/>
            </a:solidFill>
          </c:spPr>
          <c:invertIfNegative val="0"/>
          <c:dLbls>
            <c:txPr>
              <a:bodyPr/>
              <a:lstStyle/>
              <a:p>
                <a:pPr>
                  <a:defRPr sz="1200" b="1"/>
                </a:pPr>
                <a:endParaRPr lang="fr-FR"/>
              </a:p>
            </c:txPr>
            <c:showLegendKey val="0"/>
            <c:showVal val="1"/>
            <c:showCatName val="0"/>
            <c:showSerName val="0"/>
            <c:showPercent val="0"/>
            <c:showBubbleSize val="0"/>
            <c:showLeaderLines val="0"/>
          </c:dLbls>
          <c:cat>
            <c:numRef>
              <c:f>DG_BGT_histo!$A$3:$A$13</c:f>
              <c:numCache>
                <c:formatCode>General</c:formatCode>
                <c:ptCount val="11"/>
                <c:pt idx="0">
                  <c:v>2003.0</c:v>
                </c:pt>
                <c:pt idx="1">
                  <c:v>2004.0</c:v>
                </c:pt>
                <c:pt idx="2">
                  <c:v>2005.0</c:v>
                </c:pt>
                <c:pt idx="3">
                  <c:v>2006.0</c:v>
                </c:pt>
                <c:pt idx="4">
                  <c:v>2007.0</c:v>
                </c:pt>
                <c:pt idx="5">
                  <c:v>2008.0</c:v>
                </c:pt>
                <c:pt idx="6">
                  <c:v>2009.0</c:v>
                </c:pt>
                <c:pt idx="7">
                  <c:v>2010.0</c:v>
                </c:pt>
                <c:pt idx="8">
                  <c:v>2011.0</c:v>
                </c:pt>
                <c:pt idx="9">
                  <c:v>2012.0</c:v>
                </c:pt>
                <c:pt idx="10">
                  <c:v>2013.0</c:v>
                </c:pt>
              </c:numCache>
            </c:numRef>
          </c:cat>
          <c:val>
            <c:numRef>
              <c:f>(DG_BP_histo!$I$4:$I$11,DG_BP_histo!$I$12)</c:f>
              <c:numCache>
                <c:formatCode>General</c:formatCode>
                <c:ptCount val="9"/>
                <c:pt idx="0">
                  <c:v>1735.0</c:v>
                </c:pt>
                <c:pt idx="1">
                  <c:v>1841.0</c:v>
                </c:pt>
                <c:pt idx="2">
                  <c:v>1805.0</c:v>
                </c:pt>
                <c:pt idx="3">
                  <c:v>1843.0</c:v>
                </c:pt>
                <c:pt idx="4">
                  <c:v>1916.0</c:v>
                </c:pt>
                <c:pt idx="5">
                  <c:v>2993.0</c:v>
                </c:pt>
                <c:pt idx="6">
                  <c:v>3761.0</c:v>
                </c:pt>
                <c:pt idx="7">
                  <c:v>3062.0</c:v>
                </c:pt>
                <c:pt idx="8">
                  <c:v>3177.0</c:v>
                </c:pt>
              </c:numCache>
            </c:numRef>
          </c:val>
        </c:ser>
        <c:dLbls>
          <c:showLegendKey val="0"/>
          <c:showVal val="0"/>
          <c:showCatName val="0"/>
          <c:showSerName val="0"/>
          <c:showPercent val="0"/>
          <c:showBubbleSize val="0"/>
        </c:dLbls>
        <c:gapWidth val="150"/>
        <c:axId val="-2104260744"/>
        <c:axId val="-2039826760"/>
      </c:barChart>
      <c:lineChart>
        <c:grouping val="standard"/>
        <c:varyColors val="0"/>
        <c:ser>
          <c:idx val="2"/>
          <c:order val="2"/>
          <c:tx>
            <c:strRef>
              <c:f>DG_BP_histo!$G$2</c:f>
              <c:strCache>
                <c:ptCount val="1"/>
                <c:pt idx="0">
                  <c:v>Moy Filles</c:v>
                </c:pt>
              </c:strCache>
            </c:strRef>
          </c:tx>
          <c:spPr>
            <a:ln>
              <a:solidFill>
                <a:srgbClr val="DF03B0"/>
              </a:solidFill>
            </a:ln>
          </c:spPr>
          <c:marker>
            <c:symbol val="diamond"/>
            <c:size val="5"/>
            <c:spPr>
              <a:solidFill>
                <a:srgbClr val="DF03B0"/>
              </a:solidFill>
            </c:spPr>
          </c:marker>
          <c:cat>
            <c:numRef>
              <c:f>(DG_BP_histo!$A$4:$A$11,DG_BP_histo!$A$12)</c:f>
              <c:numCache>
                <c:formatCode>General</c:formatCode>
                <c:ptCount val="9"/>
                <c:pt idx="0">
                  <c:v>2006.0</c:v>
                </c:pt>
                <c:pt idx="1">
                  <c:v>2007.0</c:v>
                </c:pt>
                <c:pt idx="2">
                  <c:v>2008.0</c:v>
                </c:pt>
                <c:pt idx="3">
                  <c:v>2009.0</c:v>
                </c:pt>
                <c:pt idx="4">
                  <c:v>2010.0</c:v>
                </c:pt>
                <c:pt idx="5">
                  <c:v>2011.0</c:v>
                </c:pt>
                <c:pt idx="6">
                  <c:v>2012.0</c:v>
                </c:pt>
                <c:pt idx="7">
                  <c:v>2013.0</c:v>
                </c:pt>
                <c:pt idx="8">
                  <c:v>2014.0</c:v>
                </c:pt>
              </c:numCache>
            </c:numRef>
          </c:cat>
          <c:val>
            <c:numRef>
              <c:f>(DG_BP_histo!$G$4:$G$11,DG_BP_histo!$G$12)</c:f>
              <c:numCache>
                <c:formatCode>0.00</c:formatCode>
                <c:ptCount val="9"/>
                <c:pt idx="0">
                  <c:v>11.22</c:v>
                </c:pt>
                <c:pt idx="1">
                  <c:v>11.83</c:v>
                </c:pt>
                <c:pt idx="2">
                  <c:v>11.8</c:v>
                </c:pt>
                <c:pt idx="3">
                  <c:v>11.98</c:v>
                </c:pt>
                <c:pt idx="4">
                  <c:v>12.0</c:v>
                </c:pt>
                <c:pt idx="5">
                  <c:v>12.0</c:v>
                </c:pt>
                <c:pt idx="6">
                  <c:v>12.22928452579036</c:v>
                </c:pt>
                <c:pt idx="7">
                  <c:v>12.10884820747521</c:v>
                </c:pt>
                <c:pt idx="8">
                  <c:v>12.50574696990331</c:v>
                </c:pt>
              </c:numCache>
            </c:numRef>
          </c:val>
          <c:smooth val="0"/>
        </c:ser>
        <c:ser>
          <c:idx val="3"/>
          <c:order val="3"/>
          <c:tx>
            <c:strRef>
              <c:f>DG_BP_histo!$K$2</c:f>
              <c:strCache>
                <c:ptCount val="1"/>
                <c:pt idx="0">
                  <c:v>Moy Garçons</c:v>
                </c:pt>
              </c:strCache>
            </c:strRef>
          </c:tx>
          <c:spPr>
            <a:ln>
              <a:solidFill>
                <a:srgbClr val="00FFFF"/>
              </a:solidFill>
            </a:ln>
          </c:spPr>
          <c:marker>
            <c:symbol val="diamond"/>
            <c:size val="5"/>
            <c:spPr>
              <a:solidFill>
                <a:srgbClr val="00FFFF"/>
              </a:solidFill>
            </c:spPr>
          </c:marker>
          <c:cat>
            <c:numRef>
              <c:f>(DG_BP_histo!$A$4:$A$11,DG_BP_histo!$A$12)</c:f>
              <c:numCache>
                <c:formatCode>General</c:formatCode>
                <c:ptCount val="9"/>
                <c:pt idx="0">
                  <c:v>2006.0</c:v>
                </c:pt>
                <c:pt idx="1">
                  <c:v>2007.0</c:v>
                </c:pt>
                <c:pt idx="2">
                  <c:v>2008.0</c:v>
                </c:pt>
                <c:pt idx="3">
                  <c:v>2009.0</c:v>
                </c:pt>
                <c:pt idx="4">
                  <c:v>2010.0</c:v>
                </c:pt>
                <c:pt idx="5">
                  <c:v>2011.0</c:v>
                </c:pt>
                <c:pt idx="6">
                  <c:v>2012.0</c:v>
                </c:pt>
                <c:pt idx="7">
                  <c:v>2013.0</c:v>
                </c:pt>
                <c:pt idx="8">
                  <c:v>2014.0</c:v>
                </c:pt>
              </c:numCache>
            </c:numRef>
          </c:cat>
          <c:val>
            <c:numRef>
              <c:f>(DG_BP_histo!$K$4:$K$11,DG_BP_histo!$K$12)</c:f>
              <c:numCache>
                <c:formatCode>0.00</c:formatCode>
                <c:ptCount val="9"/>
                <c:pt idx="0">
                  <c:v>12.82</c:v>
                </c:pt>
                <c:pt idx="1">
                  <c:v>13.08</c:v>
                </c:pt>
                <c:pt idx="2">
                  <c:v>13.08</c:v>
                </c:pt>
                <c:pt idx="3">
                  <c:v>13.09</c:v>
                </c:pt>
                <c:pt idx="4">
                  <c:v>13.3</c:v>
                </c:pt>
                <c:pt idx="5">
                  <c:v>13.1</c:v>
                </c:pt>
                <c:pt idx="6">
                  <c:v>13.09153061224488</c:v>
                </c:pt>
                <c:pt idx="7">
                  <c:v>13.1261012342883</c:v>
                </c:pt>
                <c:pt idx="8">
                  <c:v>13.1769896004379</c:v>
                </c:pt>
              </c:numCache>
            </c:numRef>
          </c:val>
          <c:smooth val="0"/>
        </c:ser>
        <c:dLbls>
          <c:showLegendKey val="0"/>
          <c:showVal val="0"/>
          <c:showCatName val="0"/>
          <c:showSerName val="0"/>
          <c:showPercent val="0"/>
          <c:showBubbleSize val="0"/>
        </c:dLbls>
        <c:marker val="1"/>
        <c:smooth val="0"/>
        <c:axId val="-2115099176"/>
        <c:axId val="-2027815176"/>
      </c:lineChart>
      <c:catAx>
        <c:axId val="-2115099176"/>
        <c:scaling>
          <c:orientation val="minMax"/>
        </c:scaling>
        <c:delete val="0"/>
        <c:axPos val="b"/>
        <c:numFmt formatCode="General" sourceLinked="1"/>
        <c:majorTickMark val="none"/>
        <c:minorTickMark val="none"/>
        <c:tickLblPos val="nextTo"/>
        <c:crossAx val="-2027815176"/>
        <c:crosses val="autoZero"/>
        <c:auto val="1"/>
        <c:lblAlgn val="ctr"/>
        <c:lblOffset val="100"/>
        <c:noMultiLvlLbl val="0"/>
      </c:catAx>
      <c:valAx>
        <c:axId val="-2027815176"/>
        <c:scaling>
          <c:orientation val="minMax"/>
          <c:max val="13.5"/>
          <c:min val="9.0"/>
        </c:scaling>
        <c:delete val="0"/>
        <c:axPos val="l"/>
        <c:majorGridlines/>
        <c:minorGridlines/>
        <c:numFmt formatCode="0.00" sourceLinked="1"/>
        <c:majorTickMark val="none"/>
        <c:minorTickMark val="cross"/>
        <c:tickLblPos val="nextTo"/>
        <c:crossAx val="-2115099176"/>
        <c:crosses val="autoZero"/>
        <c:crossBetween val="between"/>
        <c:majorUnit val="1.0"/>
        <c:minorUnit val="1.0"/>
      </c:valAx>
      <c:valAx>
        <c:axId val="-2039826760"/>
        <c:scaling>
          <c:orientation val="minMax"/>
          <c:max val="3800.0"/>
          <c:min val="1100.0"/>
        </c:scaling>
        <c:delete val="0"/>
        <c:axPos val="r"/>
        <c:numFmt formatCode="General" sourceLinked="1"/>
        <c:majorTickMark val="out"/>
        <c:minorTickMark val="none"/>
        <c:tickLblPos val="nextTo"/>
        <c:crossAx val="-2104260744"/>
        <c:crosses val="max"/>
        <c:crossBetween val="between"/>
      </c:valAx>
      <c:catAx>
        <c:axId val="-2104260744"/>
        <c:scaling>
          <c:orientation val="minMax"/>
        </c:scaling>
        <c:delete val="1"/>
        <c:axPos val="b"/>
        <c:numFmt formatCode="General" sourceLinked="1"/>
        <c:majorTickMark val="out"/>
        <c:minorTickMark val="none"/>
        <c:tickLblPos val="nextTo"/>
        <c:crossAx val="-2039826760"/>
        <c:crosses val="autoZero"/>
        <c:auto val="1"/>
        <c:lblAlgn val="ctr"/>
        <c:lblOffset val="100"/>
        <c:noMultiLvlLbl val="0"/>
      </c:catAx>
    </c:plotArea>
    <c:legend>
      <c:legendPos val="r"/>
      <c:layout>
        <c:manualLayout>
          <c:xMode val="edge"/>
          <c:yMode val="edge"/>
          <c:x val="0.114380905511811"/>
          <c:y val="0.0691219774826578"/>
          <c:w val="0.767484908136483"/>
          <c:h val="0.0552788297428159"/>
        </c:manualLayout>
      </c:layout>
      <c:overlay val="0"/>
    </c:legend>
    <c:plotVisOnly val="1"/>
    <c:dispBlanksAs val="gap"/>
    <c:showDLblsOverMax val="0"/>
  </c:chart>
  <c:spPr>
    <a:solidFill>
      <a:sysClr val="window" lastClr="FFFFFF"/>
    </a:solidFill>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fr-FR"/>
              <a:t>Baccalauréat Professionnel Moyennes et effectifs par département</a:t>
            </a:r>
          </a:p>
        </c:rich>
      </c:tx>
      <c:layout>
        <c:manualLayout>
          <c:xMode val="edge"/>
          <c:yMode val="edge"/>
          <c:x val="0.246973561231675"/>
          <c:y val="0.0213227324186871"/>
        </c:manualLayout>
      </c:layout>
      <c:overlay val="0"/>
      <c:spPr>
        <a:noFill/>
        <a:ln w="25400">
          <a:noFill/>
        </a:ln>
      </c:spPr>
    </c:title>
    <c:autoTitleDeleted val="0"/>
    <c:plotArea>
      <c:layout>
        <c:manualLayout>
          <c:layoutTarget val="inner"/>
          <c:xMode val="edge"/>
          <c:yMode val="edge"/>
          <c:x val="0.0981309775302477"/>
          <c:y val="0.0785817099276931"/>
          <c:w val="0.854265402843603"/>
          <c:h val="0.824324324324324"/>
        </c:manualLayout>
      </c:layout>
      <c:barChart>
        <c:barDir val="col"/>
        <c:grouping val="clustered"/>
        <c:varyColors val="0"/>
        <c:ser>
          <c:idx val="7"/>
          <c:order val="2"/>
          <c:tx>
            <c:v>Effectifs Département</c:v>
          </c:tx>
          <c:spPr>
            <a:solidFill>
              <a:srgbClr val="0070C0"/>
            </a:solidFill>
          </c:spPr>
          <c:invertIfNegative val="0"/>
          <c:dLbls>
            <c:dLbl>
              <c:idx val="2"/>
              <c:spPr/>
              <c:txPr>
                <a:bodyPr rot="-5400000" vert="horz"/>
                <a:lstStyle/>
                <a:p>
                  <a:pPr algn="ctr">
                    <a:defRPr sz="900" b="1" i="0" u="none" strike="noStrike" baseline="0">
                      <a:solidFill>
                        <a:schemeClr val="bg1"/>
                      </a:solidFill>
                      <a:latin typeface="Arial"/>
                      <a:ea typeface="Arial"/>
                      <a:cs typeface="Arial"/>
                    </a:defRPr>
                  </a:pPr>
                  <a:endParaRPr lang="fr-FR"/>
                </a:p>
              </c:txPr>
              <c:dLblPos val="inBase"/>
              <c:showLegendKey val="0"/>
              <c:showVal val="1"/>
              <c:showCatName val="0"/>
              <c:showSerName val="0"/>
              <c:showPercent val="0"/>
              <c:showBubbleSize val="0"/>
            </c:dLbl>
            <c:txPr>
              <a:bodyPr rot="-5400000" vert="horz"/>
              <a:lstStyle/>
              <a:p>
                <a:pPr algn="ctr">
                  <a:defRPr sz="900" b="1" i="0" u="none" strike="noStrike" baseline="0">
                    <a:solidFill>
                      <a:srgbClr val="FFFFFF"/>
                    </a:solidFill>
                    <a:latin typeface="Arial"/>
                    <a:ea typeface="Arial"/>
                    <a:cs typeface="Arial"/>
                  </a:defRPr>
                </a:pPr>
                <a:endParaRPr lang="fr-FR"/>
              </a:p>
            </c:txPr>
            <c:dLblPos val="inBase"/>
            <c:showLegendKey val="0"/>
            <c:showVal val="1"/>
            <c:showCatName val="0"/>
            <c:showSerName val="0"/>
            <c:showPercent val="0"/>
            <c:showBubbleSize val="0"/>
            <c:showLeaderLines val="0"/>
          </c:dLbls>
          <c:cat>
            <c:strLit>
              <c:ptCount val="3"/>
              <c:pt idx="0">
                <c:v>COURSE EN DUREE</c:v>
              </c:pt>
              <c:pt idx="1">
                <c:v>MUSCULATION</c:v>
              </c:pt>
              <c:pt idx="2">
                <c:v>STEP</c:v>
              </c:pt>
            </c:strLit>
          </c:cat>
          <c:val>
            <c:numRef>
              <c:f>(stat_departements!$B$4;stat_departements!$F$4;stat_departements!$J$4;stat_departements!$N$4;stat_departements!$R$4;stat_departements!$V$4)</c:f>
              <c:numCache>
                <c:formatCode>General</c:formatCode>
                <c:ptCount val="6"/>
                <c:pt idx="0">
                  <c:v>717.0</c:v>
                </c:pt>
                <c:pt idx="1">
                  <c:v>922.0</c:v>
                </c:pt>
                <c:pt idx="2">
                  <c:v>446.0</c:v>
                </c:pt>
                <c:pt idx="3">
                  <c:v>1512.0</c:v>
                </c:pt>
                <c:pt idx="4">
                  <c:v>627.0</c:v>
                </c:pt>
                <c:pt idx="5">
                  <c:v>1684.0</c:v>
                </c:pt>
              </c:numCache>
            </c:numRef>
          </c:val>
        </c:ser>
        <c:dLbls>
          <c:showLegendKey val="0"/>
          <c:showVal val="0"/>
          <c:showCatName val="0"/>
          <c:showSerName val="0"/>
          <c:showPercent val="0"/>
          <c:showBubbleSize val="0"/>
        </c:dLbls>
        <c:gapWidth val="150"/>
        <c:axId val="-2087096568"/>
        <c:axId val="-2086715448"/>
      </c:barChart>
      <c:lineChart>
        <c:grouping val="standard"/>
        <c:varyColors val="0"/>
        <c:ser>
          <c:idx val="0"/>
          <c:order val="0"/>
          <c:tx>
            <c:strRef>
              <c:f>stat_departements!$A$2</c:f>
              <c:strCache>
                <c:ptCount val="1"/>
                <c:pt idx="0">
                  <c:v>Moyennes départements: 2014</c:v>
                </c:pt>
              </c:strCache>
            </c:strRef>
          </c:tx>
          <c:spPr>
            <a:ln w="38100">
              <a:solidFill>
                <a:srgbClr val="002060"/>
              </a:solidFill>
            </a:ln>
            <a:effectLst>
              <a:outerShdw sx="1000" sy="1000" algn="ctr" rotWithShape="0">
                <a:srgbClr val="FF33CC"/>
              </a:outerShdw>
            </a:effectLst>
          </c:spPr>
          <c:marker>
            <c:symbol val="diamond"/>
            <c:size val="10"/>
            <c:spPr>
              <a:solidFill>
                <a:srgbClr val="CC0099"/>
              </a:solidFill>
              <a:ln>
                <a:solidFill>
                  <a:srgbClr val="000000"/>
                </a:solidFill>
              </a:ln>
              <a:effectLst>
                <a:outerShdw sx="1000" sy="1000" algn="ctr" rotWithShape="0">
                  <a:srgbClr val="FF33CC"/>
                </a:outerShdw>
              </a:effectLst>
            </c:spPr>
          </c:marker>
          <c:dLbls>
            <c:dLbl>
              <c:idx val="0"/>
              <c:layout>
                <c:manualLayout>
                  <c:x val="-0.0364707588347038"/>
                  <c:y val="-0.0397164200628767"/>
                </c:manualLayout>
              </c:layout>
              <c:dLblPos val="r"/>
              <c:showLegendKey val="0"/>
              <c:showVal val="1"/>
              <c:showCatName val="0"/>
              <c:showSerName val="0"/>
              <c:showPercent val="0"/>
              <c:showBubbleSize val="0"/>
            </c:dLbl>
            <c:dLbl>
              <c:idx val="1"/>
              <c:layout>
                <c:manualLayout>
                  <c:x val="-0.0385323629418118"/>
                  <c:y val="0.0543649696459698"/>
                </c:manualLayout>
              </c:layout>
              <c:dLblPos val="r"/>
              <c:showLegendKey val="0"/>
              <c:showVal val="1"/>
              <c:showCatName val="0"/>
              <c:showSerName val="0"/>
              <c:showPercent val="0"/>
              <c:showBubbleSize val="0"/>
            </c:dLbl>
            <c:dLbl>
              <c:idx val="2"/>
              <c:layout>
                <c:manualLayout>
                  <c:x val="-0.0381833040100757"/>
                  <c:y val="0.0526829756967402"/>
                </c:manualLayout>
              </c:layout>
              <c:dLblPos val="r"/>
              <c:showLegendKey val="0"/>
              <c:showVal val="1"/>
              <c:showCatName val="0"/>
              <c:showSerName val="0"/>
              <c:showPercent val="0"/>
              <c:showBubbleSize val="0"/>
            </c:dLbl>
            <c:dLbl>
              <c:idx val="3"/>
              <c:layout>
                <c:manualLayout>
                  <c:x val="-0.040532369351267"/>
                  <c:y val="-0.0428797259121236"/>
                </c:manualLayout>
              </c:layout>
              <c:dLblPos val="r"/>
              <c:showLegendKey val="0"/>
              <c:showVal val="1"/>
              <c:showCatName val="0"/>
              <c:showSerName val="0"/>
              <c:showPercent val="0"/>
              <c:showBubbleSize val="0"/>
            </c:dLbl>
            <c:dLbl>
              <c:idx val="4"/>
              <c:layout>
                <c:manualLayout>
                  <c:x val="-0.0359681198386787"/>
                  <c:y val="0.038455930509221"/>
                </c:manualLayout>
              </c:layout>
              <c:dLblPos val="r"/>
              <c:showLegendKey val="0"/>
              <c:showVal val="1"/>
              <c:showCatName val="0"/>
              <c:showSerName val="0"/>
              <c:showPercent val="0"/>
              <c:showBubbleSize val="0"/>
            </c:dLbl>
            <c:dLbl>
              <c:idx val="5"/>
              <c:layout>
                <c:manualLayout>
                  <c:x val="-0.0366283701716773"/>
                  <c:y val="-0.0621372042235179"/>
                </c:manualLayout>
              </c:layout>
              <c:dLblPos val="r"/>
              <c:showLegendKey val="0"/>
              <c:showVal val="1"/>
              <c:showCatName val="0"/>
              <c:showSerName val="0"/>
              <c:showPercent val="0"/>
              <c:showBubbleSize val="0"/>
            </c:dLbl>
            <c:dLbl>
              <c:idx val="6"/>
              <c:layout>
                <c:manualLayout>
                  <c:x val="-0.035955766192733"/>
                  <c:y val="-0.024386216925587"/>
                </c:manualLayout>
              </c:layout>
              <c:dLblPos val="r"/>
              <c:showLegendKey val="0"/>
              <c:showVal val="1"/>
              <c:showCatName val="0"/>
              <c:showSerName val="0"/>
              <c:showPercent val="0"/>
              <c:showBubbleSize val="0"/>
            </c:dLbl>
            <c:dLbl>
              <c:idx val="7"/>
              <c:layout>
                <c:manualLayout>
                  <c:x val="-0.0264770932069511"/>
                  <c:y val="-0.024386216925587"/>
                </c:manualLayout>
              </c:layout>
              <c:dLblPos val="r"/>
              <c:showLegendKey val="0"/>
              <c:showVal val="1"/>
              <c:showCatName val="0"/>
              <c:showSerName val="0"/>
              <c:showPercent val="0"/>
              <c:showBubbleSize val="0"/>
            </c:dLbl>
            <c:dLbl>
              <c:idx val="9"/>
              <c:layout>
                <c:manualLayout>
                  <c:x val="-0.0327962085308057"/>
                  <c:y val="-0.024386216925587"/>
                </c:manualLayout>
              </c:layout>
              <c:dLblPos val="r"/>
              <c:showLegendKey val="0"/>
              <c:showVal val="1"/>
              <c:showCatName val="0"/>
              <c:showSerName val="0"/>
              <c:showPercent val="0"/>
              <c:showBubbleSize val="0"/>
            </c:dLbl>
            <c:dLbl>
              <c:idx val="10"/>
              <c:layout>
                <c:manualLayout>
                  <c:x val="-0.00909952606635062"/>
                  <c:y val="-0.015377207916578"/>
                </c:manualLayout>
              </c:layout>
              <c:dLblPos val="r"/>
              <c:showLegendKey val="0"/>
              <c:showVal val="1"/>
              <c:showCatName val="0"/>
              <c:showSerName val="0"/>
              <c:showPercent val="0"/>
              <c:showBubbleSize val="0"/>
            </c:dLbl>
            <c:spPr>
              <a:solidFill>
                <a:schemeClr val="tx2"/>
              </a:solidFill>
              <a:ln>
                <a:solidFill>
                  <a:srgbClr val="CC0099"/>
                </a:solidFill>
              </a:ln>
            </c:spPr>
            <c:txPr>
              <a:bodyPr/>
              <a:lstStyle/>
              <a:p>
                <a:pPr>
                  <a:defRPr sz="900" b="0" i="0" u="none" strike="noStrike" baseline="0">
                    <a:solidFill>
                      <a:schemeClr val="bg1"/>
                    </a:solidFill>
                    <a:latin typeface="Arial"/>
                    <a:ea typeface="Arial"/>
                    <a:cs typeface="Arial"/>
                  </a:defRPr>
                </a:pPr>
                <a:endParaRPr lang="fr-FR"/>
              </a:p>
            </c:txPr>
            <c:dLblPos val="b"/>
            <c:showLegendKey val="0"/>
            <c:showVal val="1"/>
            <c:showCatName val="0"/>
            <c:showSerName val="0"/>
            <c:showPercent val="0"/>
            <c:showBubbleSize val="0"/>
            <c:showLeaderLines val="0"/>
          </c:dLbls>
          <c:cat>
            <c:strRef>
              <c:f>(stat_departements!$B$1;stat_departements!$F$1;stat_departements!$J$1;stat_departements!$N$1;stat_departements!$R$1;stat_departements!$V$1)</c:f>
              <c:strCache>
                <c:ptCount val="6"/>
                <c:pt idx="0">
                  <c:v>Dep 18</c:v>
                </c:pt>
                <c:pt idx="1">
                  <c:v>Dep 28</c:v>
                </c:pt>
                <c:pt idx="2">
                  <c:v>Dep 36</c:v>
                </c:pt>
                <c:pt idx="3">
                  <c:v>Dep 37</c:v>
                </c:pt>
                <c:pt idx="4">
                  <c:v>Dep 41</c:v>
                </c:pt>
                <c:pt idx="5">
                  <c:v>Dep 45</c:v>
                </c:pt>
              </c:strCache>
            </c:strRef>
          </c:cat>
          <c:val>
            <c:numRef>
              <c:f>(stat_departements!$D$4;stat_departements!$H$4;stat_departements!$L$4;stat_departements!$P$4;stat_departements!$T$4;stat_departements!$X$4)</c:f>
              <c:numCache>
                <c:formatCode>0.00</c:formatCode>
                <c:ptCount val="6"/>
                <c:pt idx="0">
                  <c:v>12.81455375253552</c:v>
                </c:pt>
                <c:pt idx="1">
                  <c:v>12.65866974240675</c:v>
                </c:pt>
                <c:pt idx="2">
                  <c:v>12.63394863563404</c:v>
                </c:pt>
                <c:pt idx="3">
                  <c:v>12.8492445703494</c:v>
                </c:pt>
                <c:pt idx="4">
                  <c:v>12.81577162238552</c:v>
                </c:pt>
                <c:pt idx="5">
                  <c:v>13.1421572840567</c:v>
                </c:pt>
              </c:numCache>
            </c:numRef>
          </c:val>
          <c:smooth val="0"/>
        </c:ser>
        <c:ser>
          <c:idx val="5"/>
          <c:order val="1"/>
          <c:tx>
            <c:strRef>
              <c:f>stat_departements!$C$7</c:f>
              <c:strCache>
                <c:ptCount val="1"/>
                <c:pt idx="0">
                  <c:v>Moyenne Acad BP: 12,88</c:v>
                </c:pt>
              </c:strCache>
            </c:strRef>
          </c:tx>
          <c:spPr>
            <a:ln w="38100">
              <a:solidFill>
                <a:srgbClr val="FF0000"/>
              </a:solidFill>
              <a:prstDash val="solid"/>
            </a:ln>
          </c:spPr>
          <c:marker>
            <c:symbol val="none"/>
          </c:marker>
          <c:cat>
            <c:strRef>
              <c:f>(stat_departements!$B$1;stat_departements!$F$1;stat_departements!$J$1;stat_departements!$N$1;stat_departements!$R$1;stat_departements!$V$1)</c:f>
              <c:strCache>
                <c:ptCount val="6"/>
                <c:pt idx="0">
                  <c:v>Dep 18</c:v>
                </c:pt>
                <c:pt idx="1">
                  <c:v>Dep 28</c:v>
                </c:pt>
                <c:pt idx="2">
                  <c:v>Dep 36</c:v>
                </c:pt>
                <c:pt idx="3">
                  <c:v>Dep 37</c:v>
                </c:pt>
                <c:pt idx="4">
                  <c:v>Dep 41</c:v>
                </c:pt>
                <c:pt idx="5">
                  <c:v>Dep 45</c:v>
                </c:pt>
              </c:strCache>
            </c:strRef>
          </c:cat>
          <c:val>
            <c:numRef>
              <c:f>(stat_departements!$D$7;stat_departements!$H$7;stat_departements!$L$7;stat_departements!$P$7;stat_departements!$T$7;stat_departements!$X$7)</c:f>
              <c:numCache>
                <c:formatCode>0.00</c:formatCode>
                <c:ptCount val="6"/>
                <c:pt idx="0">
                  <c:v>12.87786745964322</c:v>
                </c:pt>
                <c:pt idx="1">
                  <c:v>12.87786745964322</c:v>
                </c:pt>
                <c:pt idx="2">
                  <c:v>12.87786745964322</c:v>
                </c:pt>
                <c:pt idx="3">
                  <c:v>12.87786745964322</c:v>
                </c:pt>
                <c:pt idx="4">
                  <c:v>12.87786745964322</c:v>
                </c:pt>
                <c:pt idx="5">
                  <c:v>12.87786745964322</c:v>
                </c:pt>
              </c:numCache>
            </c:numRef>
          </c:val>
          <c:smooth val="0"/>
        </c:ser>
        <c:dLbls>
          <c:showLegendKey val="0"/>
          <c:showVal val="0"/>
          <c:showCatName val="0"/>
          <c:showSerName val="0"/>
          <c:showPercent val="0"/>
          <c:showBubbleSize val="0"/>
        </c:dLbls>
        <c:marker val="1"/>
        <c:smooth val="0"/>
        <c:axId val="-2086932888"/>
        <c:axId val="-2086688536"/>
      </c:lineChart>
      <c:catAx>
        <c:axId val="-2086932888"/>
        <c:scaling>
          <c:orientation val="minMax"/>
        </c:scaling>
        <c:delete val="0"/>
        <c:axPos val="b"/>
        <c:numFmt formatCode="General" sourceLinked="0"/>
        <c:majorTickMark val="none"/>
        <c:minorTickMark val="none"/>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fr-FR"/>
          </a:p>
        </c:txPr>
        <c:crossAx val="-2086688536"/>
        <c:crosses val="autoZero"/>
        <c:auto val="1"/>
        <c:lblAlgn val="ctr"/>
        <c:lblOffset val="0"/>
        <c:tickLblSkip val="1"/>
        <c:tickMarkSkip val="1"/>
        <c:noMultiLvlLbl val="0"/>
      </c:catAx>
      <c:valAx>
        <c:axId val="-2086688536"/>
        <c:scaling>
          <c:orientation val="minMax"/>
          <c:max val="13.3"/>
          <c:min val="12.0"/>
        </c:scaling>
        <c:delete val="0"/>
        <c:axPos val="l"/>
        <c:majorGridlines>
          <c:spPr>
            <a:ln w="3175">
              <a:solidFill>
                <a:srgbClr val="000000"/>
              </a:solidFill>
              <a:prstDash val="solid"/>
            </a:ln>
          </c:spPr>
        </c:majorGridlines>
        <c:numFmt formatCode="0.00"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fr-FR"/>
          </a:p>
        </c:txPr>
        <c:crossAx val="-2086932888"/>
        <c:crosses val="autoZero"/>
        <c:crossBetween val="between"/>
        <c:majorUnit val="0.1"/>
        <c:minorUnit val="0.1"/>
      </c:valAx>
      <c:catAx>
        <c:axId val="-2087096568"/>
        <c:scaling>
          <c:orientation val="minMax"/>
        </c:scaling>
        <c:delete val="1"/>
        <c:axPos val="b"/>
        <c:majorTickMark val="out"/>
        <c:minorTickMark val="none"/>
        <c:tickLblPos val="none"/>
        <c:crossAx val="-2086715448"/>
        <c:crosses val="autoZero"/>
        <c:auto val="1"/>
        <c:lblAlgn val="ctr"/>
        <c:lblOffset val="100"/>
        <c:noMultiLvlLbl val="0"/>
      </c:catAx>
      <c:valAx>
        <c:axId val="-2086715448"/>
        <c:scaling>
          <c:orientation val="minMax"/>
        </c:scaling>
        <c:delete val="0"/>
        <c:axPos val="r"/>
        <c:numFmt formatCode="General" sourceLinked="1"/>
        <c:majorTickMark val="out"/>
        <c:minorTickMark val="none"/>
        <c:tickLblPos val="nextTo"/>
        <c:txPr>
          <a:bodyPr rot="0" vert="horz"/>
          <a:lstStyle/>
          <a:p>
            <a:pPr>
              <a:defRPr sz="900" b="0" i="0" u="none" strike="noStrike" baseline="0">
                <a:solidFill>
                  <a:srgbClr val="000000"/>
                </a:solidFill>
                <a:latin typeface="Arial"/>
                <a:ea typeface="Arial"/>
                <a:cs typeface="Arial"/>
              </a:defRPr>
            </a:pPr>
            <a:endParaRPr lang="fr-FR"/>
          </a:p>
        </c:txPr>
        <c:crossAx val="-2087096568"/>
        <c:crosses val="max"/>
        <c:crossBetween val="between"/>
      </c:valAx>
      <c:spPr>
        <a:solidFill>
          <a:srgbClr val="FFFFFF"/>
        </a:solidFill>
        <a:ln w="12700">
          <a:solidFill>
            <a:srgbClr val="808080"/>
          </a:solidFill>
          <a:prstDash val="solid"/>
        </a:ln>
      </c:spPr>
    </c:plotArea>
    <c:legend>
      <c:legendPos val="r"/>
      <c:layout>
        <c:manualLayout>
          <c:xMode val="edge"/>
          <c:yMode val="edge"/>
          <c:x val="0.0402610588310607"/>
          <c:y val="0.941003786740398"/>
          <c:w val="0.939582664726147"/>
          <c:h val="0.0526310562531035"/>
        </c:manualLayout>
      </c:layout>
      <c:overlay val="0"/>
      <c:txPr>
        <a:bodyPr/>
        <a:lstStyle/>
        <a:p>
          <a:pPr>
            <a:defRPr sz="825" b="0" i="0" u="none" strike="noStrike" baseline="0">
              <a:solidFill>
                <a:srgbClr val="000000"/>
              </a:solidFill>
              <a:latin typeface="Arial"/>
              <a:ea typeface="Arial"/>
              <a:cs typeface="Arial"/>
            </a:defRPr>
          </a:pPr>
          <a:endParaRPr lang="fr-FR"/>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8"/>
    </mc:Choice>
    <mc:Fallback>
      <c:style val="4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stat_etablissement_graph_BP!$C$3</c:f>
              <c:strCache>
                <c:ptCount val="1"/>
                <c:pt idx="0">
                  <c:v>Moy Etab</c:v>
                </c:pt>
              </c:strCache>
            </c:strRef>
          </c:tx>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(stat_etablissement_graph_BP!$F$4:$F$15,stat_etablissement_graph_BP!$F$16:$F$17)</c:f>
                <c:numCache>
                  <c:formatCode>General</c:formatCode>
                  <c:ptCount val="14"/>
                  <c:pt idx="0">
                    <c:v>3.954045628539605</c:v>
                  </c:pt>
                  <c:pt idx="1">
                    <c:v>4.043416148511977</c:v>
                  </c:pt>
                  <c:pt idx="2">
                    <c:v>3.355727186781692</c:v>
                  </c:pt>
                  <c:pt idx="3">
                    <c:v>2.539028685672274</c:v>
                  </c:pt>
                  <c:pt idx="4">
                    <c:v>3.721885349598448</c:v>
                  </c:pt>
                  <c:pt idx="5">
                    <c:v>3.942952573896876</c:v>
                  </c:pt>
                  <c:pt idx="6">
                    <c:v>2.878837107937951</c:v>
                  </c:pt>
                  <c:pt idx="7">
                    <c:v>2.70376030479022</c:v>
                  </c:pt>
                  <c:pt idx="8">
                    <c:v>2.534099106940809</c:v>
                  </c:pt>
                  <c:pt idx="9">
                    <c:v>3.707655173420893</c:v>
                  </c:pt>
                  <c:pt idx="10">
                    <c:v>1.403131745792754</c:v>
                  </c:pt>
                  <c:pt idx="11">
                    <c:v>4.27032939525912</c:v>
                  </c:pt>
                  <c:pt idx="12">
                    <c:v>3.219631005991488</c:v>
                  </c:pt>
                </c:numCache>
              </c:numRef>
            </c:plus>
            <c:minus>
              <c:numRef>
                <c:f>(stat_etablissement_graph_BP!$F$4:$F$15,stat_etablissement_graph_BP!$F$16:$F$17)</c:f>
                <c:numCache>
                  <c:formatCode>General</c:formatCode>
                  <c:ptCount val="14"/>
                  <c:pt idx="0">
                    <c:v>3.954045628539605</c:v>
                  </c:pt>
                  <c:pt idx="1">
                    <c:v>4.043416148511977</c:v>
                  </c:pt>
                  <c:pt idx="2">
                    <c:v>3.355727186781692</c:v>
                  </c:pt>
                  <c:pt idx="3">
                    <c:v>2.539028685672274</c:v>
                  </c:pt>
                  <c:pt idx="4">
                    <c:v>3.721885349598448</c:v>
                  </c:pt>
                  <c:pt idx="5">
                    <c:v>3.942952573896876</c:v>
                  </c:pt>
                  <c:pt idx="6">
                    <c:v>2.878837107937951</c:v>
                  </c:pt>
                  <c:pt idx="7">
                    <c:v>2.70376030479022</c:v>
                  </c:pt>
                  <c:pt idx="8">
                    <c:v>2.534099106940809</c:v>
                  </c:pt>
                  <c:pt idx="9">
                    <c:v>3.707655173420893</c:v>
                  </c:pt>
                  <c:pt idx="10">
                    <c:v>1.403131745792754</c:v>
                  </c:pt>
                  <c:pt idx="11">
                    <c:v>4.27032939525912</c:v>
                  </c:pt>
                  <c:pt idx="12">
                    <c:v>3.219631005991488</c:v>
                  </c:pt>
                </c:numCache>
              </c:numRef>
            </c:minus>
            <c:spPr>
              <a:ln>
                <a:solidFill>
                  <a:sysClr val="windowText" lastClr="000000"/>
                </a:solidFill>
              </a:ln>
            </c:spPr>
          </c:errBars>
          <c:cat>
            <c:strRef>
              <c:f>(stat_etablissement_graph_BP!$B$4:$B$15,stat_etablissement_graph_BP!$B$16:$B$17)</c:f>
              <c:strCache>
                <c:ptCount val="14"/>
                <c:pt idx="0">
                  <c:v>LP JEAN DE BERRY</c:v>
                </c:pt>
                <c:pt idx="1">
                  <c:v>LPO P. EMILE MARTIN</c:v>
                </c:pt>
                <c:pt idx="2">
                  <c:v>LP VAUVERT</c:v>
                </c:pt>
                <c:pt idx="3">
                  <c:v>LPP ST JOSEPH 18</c:v>
                </c:pt>
                <c:pt idx="4">
                  <c:v>LPP DE LA SALLE</c:v>
                </c:pt>
                <c:pt idx="5">
                  <c:v>CFAI CENTRE AUBIGNY</c:v>
                </c:pt>
                <c:pt idx="6">
                  <c:v>LP JACQUES COEUR</c:v>
                </c:pt>
                <c:pt idx="7">
                  <c:v>LP JEAN MERMOZ</c:v>
                </c:pt>
                <c:pt idx="8">
                  <c:v>LP   JEAN MOULIN</c:v>
                </c:pt>
                <c:pt idx="9">
                  <c:v>LPO EDOUARD VAILLANT</c:v>
                </c:pt>
                <c:pt idx="10">
                  <c:v>CFA INTERPRO BOURGES</c:v>
                </c:pt>
                <c:pt idx="11">
                  <c:v>LPO HENRI BRISSON</c:v>
                </c:pt>
                <c:pt idx="12">
                  <c:v>LP JEAN GUEHENNO</c:v>
                </c:pt>
                <c:pt idx="13">
                  <c:v>GRETA DU CHER</c:v>
                </c:pt>
              </c:strCache>
            </c:strRef>
          </c:cat>
          <c:val>
            <c:numRef>
              <c:f>(stat_etablissement_graph_BP!$C$4:$C$15,stat_etablissement_graph_BP!$C$16:$C$17)</c:f>
              <c:numCache>
                <c:formatCode>0.00</c:formatCode>
                <c:ptCount val="14"/>
                <c:pt idx="0">
                  <c:v>10.88211382113821</c:v>
                </c:pt>
                <c:pt idx="1">
                  <c:v>12.16111111111111</c:v>
                </c:pt>
                <c:pt idx="2">
                  <c:v>12.31672473867596</c:v>
                </c:pt>
                <c:pt idx="3">
                  <c:v>12.56666666666667</c:v>
                </c:pt>
                <c:pt idx="4">
                  <c:v>12.79166666666667</c:v>
                </c:pt>
                <c:pt idx="5">
                  <c:v>12.875</c:v>
                </c:pt>
                <c:pt idx="6">
                  <c:v>13.00864197530864</c:v>
                </c:pt>
                <c:pt idx="7">
                  <c:v>13.30652173913043</c:v>
                </c:pt>
                <c:pt idx="8">
                  <c:v>13.320987654321</c:v>
                </c:pt>
                <c:pt idx="9">
                  <c:v>13.4593220338983</c:v>
                </c:pt>
                <c:pt idx="10">
                  <c:v>13.53030303030303</c:v>
                </c:pt>
                <c:pt idx="11">
                  <c:v>13.69270072992701</c:v>
                </c:pt>
                <c:pt idx="12">
                  <c:v>13.88034188034188</c:v>
                </c:pt>
              </c:numCache>
            </c:numRef>
          </c:val>
        </c:ser>
        <c:dLbls>
          <c:showLegendKey val="0"/>
          <c:showVal val="1"/>
          <c:showCatName val="0"/>
          <c:showSerName val="0"/>
          <c:showPercent val="0"/>
          <c:showBubbleSize val="0"/>
        </c:dLbls>
        <c:gapWidth val="150"/>
        <c:axId val="-2087193512"/>
        <c:axId val="-2087370616"/>
      </c:barChart>
      <c:lineChart>
        <c:grouping val="standard"/>
        <c:varyColors val="0"/>
        <c:ser>
          <c:idx val="0"/>
          <c:order val="1"/>
          <c:tx>
            <c:strRef>
              <c:f>stat_etablissement_graph_BP!$D$3</c:f>
              <c:strCache>
                <c:ptCount val="1"/>
                <c:pt idx="0">
                  <c:v>Moy acad Bac Pro 2014: 12,88</c:v>
                </c:pt>
              </c:strCache>
            </c:strRef>
          </c:tx>
          <c:spPr>
            <a:ln w="19050"/>
          </c:spPr>
          <c:marker>
            <c:symbol val="none"/>
          </c:marker>
          <c:dLbls>
            <c:delete val="1"/>
          </c:dLbls>
          <c:cat>
            <c:strRef>
              <c:f>(stat_etablissement_graph_BP!$B$4:$B$15,stat_etablissement_graph_BP!$B$16:$B$17)</c:f>
              <c:strCache>
                <c:ptCount val="14"/>
                <c:pt idx="0">
                  <c:v>LP JEAN DE BERRY</c:v>
                </c:pt>
                <c:pt idx="1">
                  <c:v>LPO P. EMILE MARTIN</c:v>
                </c:pt>
                <c:pt idx="2">
                  <c:v>LP VAUVERT</c:v>
                </c:pt>
                <c:pt idx="3">
                  <c:v>LPP ST JOSEPH 18</c:v>
                </c:pt>
                <c:pt idx="4">
                  <c:v>LPP DE LA SALLE</c:v>
                </c:pt>
                <c:pt idx="5">
                  <c:v>CFAI CENTRE AUBIGNY</c:v>
                </c:pt>
                <c:pt idx="6">
                  <c:v>LP JACQUES COEUR</c:v>
                </c:pt>
                <c:pt idx="7">
                  <c:v>LP JEAN MERMOZ</c:v>
                </c:pt>
                <c:pt idx="8">
                  <c:v>LP   JEAN MOULIN</c:v>
                </c:pt>
                <c:pt idx="9">
                  <c:v>LPO EDOUARD VAILLANT</c:v>
                </c:pt>
                <c:pt idx="10">
                  <c:v>CFA INTERPRO BOURGES</c:v>
                </c:pt>
                <c:pt idx="11">
                  <c:v>LPO HENRI BRISSON</c:v>
                </c:pt>
                <c:pt idx="12">
                  <c:v>LP JEAN GUEHENNO</c:v>
                </c:pt>
                <c:pt idx="13">
                  <c:v>GRETA DU CHER</c:v>
                </c:pt>
              </c:strCache>
            </c:strRef>
          </c:cat>
          <c:val>
            <c:numRef>
              <c:f>(stat_etablissement_graph_BP!$D$4:$D$15,stat_etablissement_graph_BP!$D$16:$D$17)</c:f>
              <c:numCache>
                <c:formatCode>0.00</c:formatCode>
                <c:ptCount val="14"/>
                <c:pt idx="0">
                  <c:v>12.87786745964322</c:v>
                </c:pt>
                <c:pt idx="1">
                  <c:v>12.87786745964322</c:v>
                </c:pt>
                <c:pt idx="2">
                  <c:v>12.87786745964322</c:v>
                </c:pt>
                <c:pt idx="3">
                  <c:v>12.87786745964322</c:v>
                </c:pt>
                <c:pt idx="4">
                  <c:v>12.87786745964322</c:v>
                </c:pt>
                <c:pt idx="5">
                  <c:v>12.87786745964322</c:v>
                </c:pt>
                <c:pt idx="6">
                  <c:v>12.87786745964322</c:v>
                </c:pt>
                <c:pt idx="7">
                  <c:v>12.87786745964322</c:v>
                </c:pt>
                <c:pt idx="8">
                  <c:v>12.87786745964322</c:v>
                </c:pt>
                <c:pt idx="9">
                  <c:v>12.87786745964322</c:v>
                </c:pt>
                <c:pt idx="10">
                  <c:v>12.87786745964322</c:v>
                </c:pt>
                <c:pt idx="11">
                  <c:v>12.87786745964322</c:v>
                </c:pt>
                <c:pt idx="12">
                  <c:v>12.87786745964322</c:v>
                </c:pt>
                <c:pt idx="13">
                  <c:v>12.87786745964322</c:v>
                </c:pt>
              </c:numCache>
            </c:numRef>
          </c:val>
          <c:smooth val="0"/>
        </c:ser>
        <c:dLbls>
          <c:showLegendKey val="0"/>
          <c:showVal val="1"/>
          <c:showCatName val="0"/>
          <c:showSerName val="0"/>
          <c:showPercent val="0"/>
          <c:showBubbleSize val="0"/>
        </c:dLbls>
        <c:marker val="1"/>
        <c:smooth val="0"/>
        <c:axId val="-2087193512"/>
        <c:axId val="-2087370616"/>
      </c:lineChart>
      <c:lineChart>
        <c:grouping val="standard"/>
        <c:varyColors val="0"/>
        <c:ser>
          <c:idx val="2"/>
          <c:order val="2"/>
          <c:tx>
            <c:strRef>
              <c:f>stat_etablissement_graph_BP!$E$3</c:f>
              <c:strCache>
                <c:ptCount val="1"/>
                <c:pt idx="0">
                  <c:v>Moy départ 18  Bac Pro 2014: 12,81</c:v>
                </c:pt>
              </c:strCache>
            </c:strRef>
          </c:tx>
          <c:spPr>
            <a:ln w="19050"/>
          </c:spPr>
          <c:marker>
            <c:symbol val="none"/>
          </c:marker>
          <c:dLbls>
            <c:delete val="1"/>
          </c:dLbls>
          <c:cat>
            <c:strRef>
              <c:f>(stat_etablissement_graph_BP!$B$4:$B$15,stat_etablissement_graph_BP!$B$16:$B$17)</c:f>
              <c:strCache>
                <c:ptCount val="14"/>
                <c:pt idx="0">
                  <c:v>LP JEAN DE BERRY</c:v>
                </c:pt>
                <c:pt idx="1">
                  <c:v>LPO P. EMILE MARTIN</c:v>
                </c:pt>
                <c:pt idx="2">
                  <c:v>LP VAUVERT</c:v>
                </c:pt>
                <c:pt idx="3">
                  <c:v>LPP ST JOSEPH 18</c:v>
                </c:pt>
                <c:pt idx="4">
                  <c:v>LPP DE LA SALLE</c:v>
                </c:pt>
                <c:pt idx="5">
                  <c:v>CFAI CENTRE AUBIGNY</c:v>
                </c:pt>
                <c:pt idx="6">
                  <c:v>LP JACQUES COEUR</c:v>
                </c:pt>
                <c:pt idx="7">
                  <c:v>LP JEAN MERMOZ</c:v>
                </c:pt>
                <c:pt idx="8">
                  <c:v>LP   JEAN MOULIN</c:v>
                </c:pt>
                <c:pt idx="9">
                  <c:v>LPO EDOUARD VAILLANT</c:v>
                </c:pt>
                <c:pt idx="10">
                  <c:v>CFA INTERPRO BOURGES</c:v>
                </c:pt>
                <c:pt idx="11">
                  <c:v>LPO HENRI BRISSON</c:v>
                </c:pt>
                <c:pt idx="12">
                  <c:v>LP JEAN GUEHENNO</c:v>
                </c:pt>
                <c:pt idx="13">
                  <c:v>GRETA DU CHER</c:v>
                </c:pt>
              </c:strCache>
            </c:strRef>
          </c:cat>
          <c:val>
            <c:numRef>
              <c:f>(stat_etablissement_graph_BP!$E$4:$E$15,stat_etablissement_graph_BP!$E$16:$E$17)</c:f>
              <c:numCache>
                <c:formatCode>0.00</c:formatCode>
                <c:ptCount val="14"/>
                <c:pt idx="0">
                  <c:v>12.81455375253552</c:v>
                </c:pt>
                <c:pt idx="1">
                  <c:v>12.81455375253552</c:v>
                </c:pt>
                <c:pt idx="2">
                  <c:v>12.81455375253552</c:v>
                </c:pt>
                <c:pt idx="3">
                  <c:v>12.81455375253552</c:v>
                </c:pt>
                <c:pt idx="4">
                  <c:v>12.81455375253552</c:v>
                </c:pt>
                <c:pt idx="5">
                  <c:v>12.81455375253552</c:v>
                </c:pt>
                <c:pt idx="6">
                  <c:v>12.81455375253552</c:v>
                </c:pt>
                <c:pt idx="7">
                  <c:v>12.81455375253552</c:v>
                </c:pt>
                <c:pt idx="8">
                  <c:v>12.81455375253552</c:v>
                </c:pt>
                <c:pt idx="9">
                  <c:v>12.81455375253552</c:v>
                </c:pt>
                <c:pt idx="10">
                  <c:v>12.81455375253552</c:v>
                </c:pt>
                <c:pt idx="11">
                  <c:v>12.81455375253552</c:v>
                </c:pt>
                <c:pt idx="12">
                  <c:v>12.81455375253552</c:v>
                </c:pt>
                <c:pt idx="13">
                  <c:v>12.81455375253552</c:v>
                </c:pt>
              </c:numCache>
            </c:numRef>
          </c:val>
          <c:smooth val="0"/>
        </c:ser>
        <c:dLbls>
          <c:showLegendKey val="0"/>
          <c:showVal val="1"/>
          <c:showCatName val="0"/>
          <c:showSerName val="0"/>
          <c:showPercent val="0"/>
          <c:showBubbleSize val="0"/>
        </c:dLbls>
        <c:marker val="1"/>
        <c:smooth val="0"/>
        <c:axId val="-2087498440"/>
        <c:axId val="-2087650840"/>
      </c:lineChart>
      <c:catAx>
        <c:axId val="-2087193512"/>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087370616"/>
        <c:crosses val="autoZero"/>
        <c:auto val="0"/>
        <c:lblAlgn val="ctr"/>
        <c:lblOffset val="100"/>
        <c:tickLblSkip val="1"/>
        <c:tickMarkSkip val="1"/>
        <c:noMultiLvlLbl val="0"/>
      </c:catAx>
      <c:valAx>
        <c:axId val="-2087370616"/>
        <c:scaling>
          <c:orientation val="minMax"/>
          <c:max val="19.0"/>
          <c:min val="4.0"/>
        </c:scaling>
        <c:delete val="0"/>
        <c:axPos val="l"/>
        <c:numFmt formatCode="0.00" sourceLinked="1"/>
        <c:majorTickMark val="out"/>
        <c:minorTickMark val="none"/>
        <c:tickLblPos val="nextTo"/>
        <c:txPr>
          <a:bodyPr rot="0" vert="horz"/>
          <a:lstStyle/>
          <a:p>
            <a:pPr>
              <a:defRPr sz="1200"/>
            </a:pPr>
            <a:endParaRPr lang="fr-FR"/>
          </a:p>
        </c:txPr>
        <c:crossAx val="-2087193512"/>
        <c:crosses val="autoZero"/>
        <c:crossBetween val="between"/>
        <c:majorUnit val="1.0"/>
        <c:minorUnit val="0.2"/>
      </c:valAx>
      <c:catAx>
        <c:axId val="-2087498440"/>
        <c:scaling>
          <c:orientation val="minMax"/>
        </c:scaling>
        <c:delete val="1"/>
        <c:axPos val="b"/>
        <c:numFmt formatCode="General" sourceLinked="1"/>
        <c:majorTickMark val="out"/>
        <c:minorTickMark val="none"/>
        <c:tickLblPos val="none"/>
        <c:crossAx val="-2087650840"/>
        <c:crosses val="autoZero"/>
        <c:auto val="0"/>
        <c:lblAlgn val="ctr"/>
        <c:lblOffset val="100"/>
        <c:noMultiLvlLbl val="0"/>
      </c:catAx>
      <c:valAx>
        <c:axId val="-2087650840"/>
        <c:scaling>
          <c:orientation val="minMax"/>
        </c:scaling>
        <c:delete val="1"/>
        <c:axPos val="l"/>
        <c:numFmt formatCode="0.00" sourceLinked="1"/>
        <c:majorTickMark val="out"/>
        <c:minorTickMark val="none"/>
        <c:tickLblPos val="none"/>
        <c:crossAx val="-2087498440"/>
        <c:crosses val="autoZero"/>
        <c:crossBetween val="between"/>
      </c:valAx>
      <c:spPr>
        <a:noFill/>
      </c:spPr>
    </c:plotArea>
    <c:legend>
      <c:legendPos val="t"/>
      <c:layout>
        <c:manualLayout>
          <c:xMode val="edge"/>
          <c:yMode val="edge"/>
          <c:x val="0.0654172134733158"/>
          <c:y val="0.103789417627144"/>
          <c:w val="0.908909558180228"/>
          <c:h val="0.057891703754422"/>
        </c:manualLayout>
      </c:layout>
      <c:overlay val="0"/>
      <c:txPr>
        <a:bodyPr/>
        <a:lstStyle/>
        <a:p>
          <a:pPr>
            <a:defRPr sz="1400"/>
          </a:pPr>
          <a:endParaRPr lang="fr-FR"/>
        </a:p>
      </c:txPr>
    </c:legend>
    <c:plotVisOnly val="1"/>
    <c:dispBlanksAs val="gap"/>
    <c:showDLblsOverMax val="0"/>
  </c:chart>
  <c:spPr>
    <a:noFill/>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6"/>
    </mc:Choice>
    <mc:Fallback>
      <c:style val="46"/>
    </mc:Fallback>
  </mc:AlternateContent>
  <c:chart>
    <c:autoTitleDeleted val="1"/>
    <c:plotArea>
      <c:layout>
        <c:manualLayout>
          <c:layoutTarget val="inner"/>
          <c:xMode val="edge"/>
          <c:yMode val="edge"/>
          <c:x val="0.0662291647201057"/>
          <c:y val="0.213973909514542"/>
          <c:w val="0.911925325951323"/>
          <c:h val="0.481379689182834"/>
        </c:manualLayout>
      </c:layout>
      <c:barChart>
        <c:barDir val="col"/>
        <c:grouping val="clustered"/>
        <c:varyColors val="0"/>
        <c:ser>
          <c:idx val="1"/>
          <c:order val="0"/>
          <c:tx>
            <c:strRef>
              <c:f>stat_etablissement_graph_BP!$C$36</c:f>
              <c:strCache>
                <c:ptCount val="1"/>
                <c:pt idx="0">
                  <c:v>Moy Etab</c:v>
                </c:pt>
              </c:strCache>
            </c:strRef>
          </c:tx>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stat_etablissement_graph_BP!$F$37:$F$44</c:f>
                <c:numCache>
                  <c:formatCode>General</c:formatCode>
                  <c:ptCount val="8"/>
                  <c:pt idx="0">
                    <c:v>4.692503541159845</c:v>
                  </c:pt>
                  <c:pt idx="1">
                    <c:v>4.06939798987516</c:v>
                  </c:pt>
                  <c:pt idx="2">
                    <c:v>3.878068851529373</c:v>
                  </c:pt>
                  <c:pt idx="3">
                    <c:v>4.608584746702266</c:v>
                  </c:pt>
                  <c:pt idx="4">
                    <c:v>3.465635147899516</c:v>
                  </c:pt>
                  <c:pt idx="5">
                    <c:v>2.717652161392506</c:v>
                  </c:pt>
                  <c:pt idx="6">
                    <c:v>3.105280412444148</c:v>
                  </c:pt>
                  <c:pt idx="7">
                    <c:v>2.565412409428517</c:v>
                  </c:pt>
                </c:numCache>
              </c:numRef>
            </c:plus>
            <c:minus>
              <c:numRef>
                <c:f>stat_etablissement_graph_BP!$F$37:$F$44</c:f>
                <c:numCache>
                  <c:formatCode>General</c:formatCode>
                  <c:ptCount val="8"/>
                  <c:pt idx="0">
                    <c:v>4.692503541159845</c:v>
                  </c:pt>
                  <c:pt idx="1">
                    <c:v>4.06939798987516</c:v>
                  </c:pt>
                  <c:pt idx="2">
                    <c:v>3.878068851529373</c:v>
                  </c:pt>
                  <c:pt idx="3">
                    <c:v>4.608584746702266</c:v>
                  </c:pt>
                  <c:pt idx="4">
                    <c:v>3.465635147899516</c:v>
                  </c:pt>
                  <c:pt idx="5">
                    <c:v>2.717652161392506</c:v>
                  </c:pt>
                  <c:pt idx="6">
                    <c:v>3.105280412444148</c:v>
                  </c:pt>
                  <c:pt idx="7">
                    <c:v>2.565412409428517</c:v>
                  </c:pt>
                </c:numCache>
              </c:numRef>
            </c:minus>
          </c:errBars>
          <c:cat>
            <c:strRef>
              <c:f>stat_etablissement_graph_BP!$B$37:$B$44</c:f>
              <c:strCache>
                <c:ptCount val="8"/>
                <c:pt idx="0">
                  <c:v>LPO BLAISE PASCAL</c:v>
                </c:pt>
                <c:pt idx="1">
                  <c:v>LP JEAN D'ALEMBERT</c:v>
                </c:pt>
                <c:pt idx="2">
                  <c:v>LP CHATEAUNEUF</c:v>
                </c:pt>
                <c:pt idx="3">
                  <c:v>LPO PASTEUR</c:v>
                </c:pt>
                <c:pt idx="4">
                  <c:v>LP LES CHARMILLES</c:v>
                </c:pt>
                <c:pt idx="5">
                  <c:v>LPP STE SOLANGE</c:v>
                </c:pt>
                <c:pt idx="6">
                  <c:v>LPP SAINT CYR</c:v>
                </c:pt>
                <c:pt idx="7">
                  <c:v>LPO GEORGE SAND</c:v>
                </c:pt>
              </c:strCache>
            </c:strRef>
          </c:cat>
          <c:val>
            <c:numRef>
              <c:f>stat_etablissement_graph_BP!$C$37:$C$44</c:f>
              <c:numCache>
                <c:formatCode>0.00</c:formatCode>
                <c:ptCount val="8"/>
                <c:pt idx="0">
                  <c:v>11.98504672897196</c:v>
                </c:pt>
                <c:pt idx="1">
                  <c:v>12.2</c:v>
                </c:pt>
                <c:pt idx="2">
                  <c:v>12.22893617021277</c:v>
                </c:pt>
                <c:pt idx="3">
                  <c:v>12.42836879432624</c:v>
                </c:pt>
                <c:pt idx="4">
                  <c:v>12.84823848238482</c:v>
                </c:pt>
                <c:pt idx="5">
                  <c:v>13.19565217391304</c:v>
                </c:pt>
                <c:pt idx="6">
                  <c:v>13.32380952380952</c:v>
                </c:pt>
                <c:pt idx="7">
                  <c:v>15.02058823529412</c:v>
                </c:pt>
              </c:numCache>
            </c:numRef>
          </c:val>
        </c:ser>
        <c:dLbls>
          <c:showLegendKey val="0"/>
          <c:showVal val="1"/>
          <c:showCatName val="0"/>
          <c:showSerName val="0"/>
          <c:showPercent val="0"/>
          <c:showBubbleSize val="0"/>
        </c:dLbls>
        <c:gapWidth val="150"/>
        <c:axId val="-2086819288"/>
        <c:axId val="-2086830792"/>
      </c:barChart>
      <c:lineChart>
        <c:grouping val="standard"/>
        <c:varyColors val="0"/>
        <c:ser>
          <c:idx val="0"/>
          <c:order val="1"/>
          <c:tx>
            <c:strRef>
              <c:f>stat_etablissement_graph_BP!$D$36</c:f>
              <c:strCache>
                <c:ptCount val="1"/>
                <c:pt idx="0">
                  <c:v>Moy acad Bac Pro 2014: 12,88</c:v>
                </c:pt>
              </c:strCache>
            </c:strRef>
          </c:tx>
          <c:spPr>
            <a:ln w="19050"/>
          </c:spPr>
          <c:marker>
            <c:symbol val="none"/>
          </c:marker>
          <c:dLbls>
            <c:delete val="1"/>
          </c:dLbls>
          <c:cat>
            <c:strRef>
              <c:f>stat_etablissement_graph_BP!$B$37:$B$44</c:f>
              <c:strCache>
                <c:ptCount val="8"/>
                <c:pt idx="0">
                  <c:v>LPO BLAISE PASCAL</c:v>
                </c:pt>
                <c:pt idx="1">
                  <c:v>LP JEAN D'ALEMBERT</c:v>
                </c:pt>
                <c:pt idx="2">
                  <c:v>LP CHATEAUNEUF</c:v>
                </c:pt>
                <c:pt idx="3">
                  <c:v>LPO PASTEUR</c:v>
                </c:pt>
                <c:pt idx="4">
                  <c:v>LP LES CHARMILLES</c:v>
                </c:pt>
                <c:pt idx="5">
                  <c:v>LPP STE SOLANGE</c:v>
                </c:pt>
                <c:pt idx="6">
                  <c:v>LPP SAINT CYR</c:v>
                </c:pt>
                <c:pt idx="7">
                  <c:v>LPO GEORGE SAND</c:v>
                </c:pt>
              </c:strCache>
            </c:strRef>
          </c:cat>
          <c:val>
            <c:numRef>
              <c:f>stat_etablissement_graph_BP!$D$37:$D$44</c:f>
              <c:numCache>
                <c:formatCode>0.00</c:formatCode>
                <c:ptCount val="8"/>
                <c:pt idx="0">
                  <c:v>12.87786745964322</c:v>
                </c:pt>
                <c:pt idx="1">
                  <c:v>12.87786745964322</c:v>
                </c:pt>
                <c:pt idx="2">
                  <c:v>12.87786745964322</c:v>
                </c:pt>
                <c:pt idx="3">
                  <c:v>12.87786745964322</c:v>
                </c:pt>
                <c:pt idx="4">
                  <c:v>12.87786745964322</c:v>
                </c:pt>
                <c:pt idx="5">
                  <c:v>12.87786745964322</c:v>
                </c:pt>
                <c:pt idx="6">
                  <c:v>12.87786745964322</c:v>
                </c:pt>
                <c:pt idx="7">
                  <c:v>12.87786745964322</c:v>
                </c:pt>
              </c:numCache>
            </c:numRef>
          </c:val>
          <c:smooth val="0"/>
        </c:ser>
        <c:dLbls>
          <c:showLegendKey val="0"/>
          <c:showVal val="1"/>
          <c:showCatName val="0"/>
          <c:showSerName val="0"/>
          <c:showPercent val="0"/>
          <c:showBubbleSize val="0"/>
        </c:dLbls>
        <c:marker val="1"/>
        <c:smooth val="0"/>
        <c:axId val="-2086819288"/>
        <c:axId val="-2086830792"/>
      </c:lineChart>
      <c:lineChart>
        <c:grouping val="standard"/>
        <c:varyColors val="0"/>
        <c:ser>
          <c:idx val="2"/>
          <c:order val="2"/>
          <c:tx>
            <c:strRef>
              <c:f>stat_etablissement_graph_BP!$E$36</c:f>
              <c:strCache>
                <c:ptCount val="1"/>
                <c:pt idx="0">
                  <c:v>Moy départ 36  Bac Pro 2014: 12,63</c:v>
                </c:pt>
              </c:strCache>
            </c:strRef>
          </c:tx>
          <c:spPr>
            <a:ln w="19050"/>
          </c:spPr>
          <c:marker>
            <c:symbol val="none"/>
          </c:marker>
          <c:dLbls>
            <c:delete val="1"/>
          </c:dLbls>
          <c:cat>
            <c:strRef>
              <c:f>stat_etablissement_graph_BP!$B$37:$B$44</c:f>
              <c:strCache>
                <c:ptCount val="8"/>
                <c:pt idx="0">
                  <c:v>LPO BLAISE PASCAL</c:v>
                </c:pt>
                <c:pt idx="1">
                  <c:v>LP JEAN D'ALEMBERT</c:v>
                </c:pt>
                <c:pt idx="2">
                  <c:v>LP CHATEAUNEUF</c:v>
                </c:pt>
                <c:pt idx="3">
                  <c:v>LPO PASTEUR</c:v>
                </c:pt>
                <c:pt idx="4">
                  <c:v>LP LES CHARMILLES</c:v>
                </c:pt>
                <c:pt idx="5">
                  <c:v>LPP STE SOLANGE</c:v>
                </c:pt>
                <c:pt idx="6">
                  <c:v>LPP SAINT CYR</c:v>
                </c:pt>
                <c:pt idx="7">
                  <c:v>LPO GEORGE SAND</c:v>
                </c:pt>
              </c:strCache>
            </c:strRef>
          </c:cat>
          <c:val>
            <c:numRef>
              <c:f>stat_etablissement_graph_BP!$E$37:$E$44</c:f>
              <c:numCache>
                <c:formatCode>0.00</c:formatCode>
                <c:ptCount val="8"/>
                <c:pt idx="0">
                  <c:v>12.63394863563404</c:v>
                </c:pt>
                <c:pt idx="1">
                  <c:v>12.63394863563404</c:v>
                </c:pt>
                <c:pt idx="2">
                  <c:v>12.63394863563404</c:v>
                </c:pt>
                <c:pt idx="3">
                  <c:v>12.63394863563404</c:v>
                </c:pt>
                <c:pt idx="4">
                  <c:v>12.63394863563404</c:v>
                </c:pt>
                <c:pt idx="5">
                  <c:v>12.63394863563404</c:v>
                </c:pt>
                <c:pt idx="6">
                  <c:v>12.63394863563404</c:v>
                </c:pt>
                <c:pt idx="7">
                  <c:v>12.63394863563404</c:v>
                </c:pt>
              </c:numCache>
            </c:numRef>
          </c:val>
          <c:smooth val="0"/>
        </c:ser>
        <c:dLbls>
          <c:showLegendKey val="0"/>
          <c:showVal val="1"/>
          <c:showCatName val="0"/>
          <c:showSerName val="0"/>
          <c:showPercent val="0"/>
          <c:showBubbleSize val="0"/>
        </c:dLbls>
        <c:marker val="1"/>
        <c:smooth val="0"/>
        <c:axId val="-2086833656"/>
        <c:axId val="-2086837848"/>
      </c:lineChart>
      <c:catAx>
        <c:axId val="-2086819288"/>
        <c:scaling>
          <c:orientation val="minMax"/>
        </c:scaling>
        <c:delete val="0"/>
        <c:axPos val="b"/>
        <c:numFmt formatCode="General" sourceLinked="0"/>
        <c:majorTickMark val="out"/>
        <c:minorTickMark val="none"/>
        <c:tickLblPos val="nextTo"/>
        <c:txPr>
          <a:bodyPr rot="-2700000" vert="horz"/>
          <a:lstStyle/>
          <a:p>
            <a:pPr>
              <a:defRPr sz="1400" b="1"/>
            </a:pPr>
            <a:endParaRPr lang="fr-FR"/>
          </a:p>
        </c:txPr>
        <c:crossAx val="-2086830792"/>
        <c:crosses val="autoZero"/>
        <c:auto val="0"/>
        <c:lblAlgn val="ctr"/>
        <c:lblOffset val="100"/>
        <c:tickLblSkip val="1"/>
        <c:tickMarkSkip val="1"/>
        <c:noMultiLvlLbl val="0"/>
      </c:catAx>
      <c:valAx>
        <c:axId val="-2086830792"/>
        <c:scaling>
          <c:orientation val="minMax"/>
          <c:max val="19.0"/>
          <c:min val="4.0"/>
        </c:scaling>
        <c:delete val="0"/>
        <c:axPos val="l"/>
        <c:numFmt formatCode="0.00" sourceLinked="1"/>
        <c:majorTickMark val="out"/>
        <c:minorTickMark val="none"/>
        <c:tickLblPos val="nextTo"/>
        <c:txPr>
          <a:bodyPr rot="0" vert="horz"/>
          <a:lstStyle/>
          <a:p>
            <a:pPr>
              <a:defRPr sz="1400" b="1"/>
            </a:pPr>
            <a:endParaRPr lang="fr-FR"/>
          </a:p>
        </c:txPr>
        <c:crossAx val="-2086819288"/>
        <c:crosses val="autoZero"/>
        <c:crossBetween val="between"/>
        <c:majorUnit val="1.0"/>
        <c:minorUnit val="0.2"/>
      </c:valAx>
      <c:catAx>
        <c:axId val="-2086833656"/>
        <c:scaling>
          <c:orientation val="minMax"/>
        </c:scaling>
        <c:delete val="1"/>
        <c:axPos val="b"/>
        <c:numFmt formatCode="General" sourceLinked="1"/>
        <c:majorTickMark val="out"/>
        <c:minorTickMark val="none"/>
        <c:tickLblPos val="none"/>
        <c:crossAx val="-2086837848"/>
        <c:crosses val="autoZero"/>
        <c:auto val="0"/>
        <c:lblAlgn val="ctr"/>
        <c:lblOffset val="100"/>
        <c:noMultiLvlLbl val="0"/>
      </c:catAx>
      <c:valAx>
        <c:axId val="-2086837848"/>
        <c:scaling>
          <c:orientation val="minMax"/>
        </c:scaling>
        <c:delete val="1"/>
        <c:axPos val="l"/>
        <c:numFmt formatCode="0.00" sourceLinked="1"/>
        <c:majorTickMark val="out"/>
        <c:minorTickMark val="none"/>
        <c:tickLblPos val="none"/>
        <c:crossAx val="-2086833656"/>
        <c:crosses val="autoZero"/>
        <c:crossBetween val="between"/>
      </c:valAx>
      <c:spPr>
        <a:noFill/>
      </c:spPr>
    </c:plotArea>
    <c:legend>
      <c:legendPos val="t"/>
      <c:layout>
        <c:manualLayout>
          <c:xMode val="edge"/>
          <c:yMode val="edge"/>
          <c:x val="0.064028324584427"/>
          <c:y val="0.090706928945255"/>
          <c:w val="0.904507545931759"/>
          <c:h val="0.0688718350121897"/>
        </c:manualLayout>
      </c:layout>
      <c:overlay val="0"/>
      <c:txPr>
        <a:bodyPr/>
        <a:lstStyle/>
        <a:p>
          <a:pPr>
            <a:defRPr sz="1400" b="1"/>
          </a:pPr>
          <a:endParaRPr lang="fr-FR"/>
        </a:p>
      </c:txPr>
    </c:legend>
    <c:plotVisOnly val="1"/>
    <c:dispBlanksAs val="gap"/>
    <c:showDLblsOverMax val="0"/>
  </c:chart>
  <c:spPr>
    <a:noFill/>
  </c:sp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3"/>
    </mc:Choice>
    <mc:Fallback>
      <c:style val="43"/>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stat_etablissement_graph_BP!$C$82</c:f>
              <c:strCache>
                <c:ptCount val="1"/>
                <c:pt idx="0">
                  <c:v>Moy Etab</c:v>
                </c:pt>
              </c:strCache>
            </c:strRef>
          </c:tx>
          <c:spPr>
            <a:solidFill>
              <a:srgbClr val="FF6600"/>
            </a:solidFill>
          </c:spPr>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stat_etablissement_graph_BP!$F$83:$F$104</c:f>
                <c:numCache>
                  <c:formatCode>General</c:formatCode>
                  <c:ptCount val="22"/>
                  <c:pt idx="0">
                    <c:v>3.048005488282005</c:v>
                  </c:pt>
                  <c:pt idx="1">
                    <c:v>3.808911699335301</c:v>
                  </c:pt>
                  <c:pt idx="2">
                    <c:v>3.525958803620719</c:v>
                  </c:pt>
                  <c:pt idx="3">
                    <c:v>2.025689410134153</c:v>
                  </c:pt>
                  <c:pt idx="4">
                    <c:v>3.321581827619921</c:v>
                  </c:pt>
                  <c:pt idx="5">
                    <c:v>2.550155482873162</c:v>
                  </c:pt>
                  <c:pt idx="6">
                    <c:v>3.430467015908336</c:v>
                  </c:pt>
                  <c:pt idx="7">
                    <c:v>3.601402962815949</c:v>
                  </c:pt>
                  <c:pt idx="8">
                    <c:v>4.156276500104135</c:v>
                  </c:pt>
                  <c:pt idx="9">
                    <c:v>4.001531939028994</c:v>
                  </c:pt>
                  <c:pt idx="10">
                    <c:v>3.280103839298567</c:v>
                  </c:pt>
                  <c:pt idx="11">
                    <c:v>3.411386163358753</c:v>
                  </c:pt>
                  <c:pt idx="12">
                    <c:v>3.766461613619187</c:v>
                  </c:pt>
                  <c:pt idx="13">
                    <c:v>2.551470164434614</c:v>
                  </c:pt>
                  <c:pt idx="14">
                    <c:v>3.170147571588342</c:v>
                  </c:pt>
                  <c:pt idx="15">
                    <c:v>2.976490906887718</c:v>
                  </c:pt>
                  <c:pt idx="16">
                    <c:v>3.493663601949601</c:v>
                  </c:pt>
                  <c:pt idx="17">
                    <c:v>3.466158019205913</c:v>
                  </c:pt>
                  <c:pt idx="18">
                    <c:v>3.362211000207654</c:v>
                  </c:pt>
                  <c:pt idx="19">
                    <c:v>3.451663288897877</c:v>
                  </c:pt>
                  <c:pt idx="20">
                    <c:v>3.158584935655474</c:v>
                  </c:pt>
                  <c:pt idx="21">
                    <c:v>2.196414626478315</c:v>
                  </c:pt>
                </c:numCache>
              </c:numRef>
            </c:plus>
            <c:minus>
              <c:numRef>
                <c:f>stat_etablissement_graph_BP!$F$83:$F$104</c:f>
                <c:numCache>
                  <c:formatCode>General</c:formatCode>
                  <c:ptCount val="22"/>
                  <c:pt idx="0">
                    <c:v>3.048005488282005</c:v>
                  </c:pt>
                  <c:pt idx="1">
                    <c:v>3.808911699335301</c:v>
                  </c:pt>
                  <c:pt idx="2">
                    <c:v>3.525958803620719</c:v>
                  </c:pt>
                  <c:pt idx="3">
                    <c:v>2.025689410134153</c:v>
                  </c:pt>
                  <c:pt idx="4">
                    <c:v>3.321581827619921</c:v>
                  </c:pt>
                  <c:pt idx="5">
                    <c:v>2.550155482873162</c:v>
                  </c:pt>
                  <c:pt idx="6">
                    <c:v>3.430467015908336</c:v>
                  </c:pt>
                  <c:pt idx="7">
                    <c:v>3.601402962815949</c:v>
                  </c:pt>
                  <c:pt idx="8">
                    <c:v>4.156276500104135</c:v>
                  </c:pt>
                  <c:pt idx="9">
                    <c:v>4.001531939028994</c:v>
                  </c:pt>
                  <c:pt idx="10">
                    <c:v>3.280103839298567</c:v>
                  </c:pt>
                  <c:pt idx="11">
                    <c:v>3.411386163358753</c:v>
                  </c:pt>
                  <c:pt idx="12">
                    <c:v>3.766461613619187</c:v>
                  </c:pt>
                  <c:pt idx="13">
                    <c:v>2.551470164434614</c:v>
                  </c:pt>
                  <c:pt idx="14">
                    <c:v>3.170147571588342</c:v>
                  </c:pt>
                  <c:pt idx="15">
                    <c:v>2.976490906887718</c:v>
                  </c:pt>
                  <c:pt idx="16">
                    <c:v>3.493663601949601</c:v>
                  </c:pt>
                  <c:pt idx="17">
                    <c:v>3.466158019205913</c:v>
                  </c:pt>
                  <c:pt idx="18">
                    <c:v>3.362211000207654</c:v>
                  </c:pt>
                  <c:pt idx="19">
                    <c:v>3.451663288897877</c:v>
                  </c:pt>
                  <c:pt idx="20">
                    <c:v>3.158584935655474</c:v>
                  </c:pt>
                  <c:pt idx="21">
                    <c:v>2.196414626478315</c:v>
                  </c:pt>
                </c:numCache>
              </c:numRef>
            </c:minus>
            <c:spPr>
              <a:ln w="19050" cmpd="sng">
                <a:solidFill>
                  <a:srgbClr val="000000"/>
                </a:solidFill>
              </a:ln>
            </c:spPr>
          </c:errBars>
          <c:cat>
            <c:strRef>
              <c:f>stat_etablissement_graph_BP!$B$83:$B$104</c:f>
              <c:strCache>
                <c:ptCount val="22"/>
                <c:pt idx="0">
                  <c:v>LPP ABBAYE</c:v>
                </c:pt>
                <c:pt idx="1">
                  <c:v>LPP ST F. DE SALES</c:v>
                </c:pt>
                <c:pt idx="2">
                  <c:v>LP JEAN DE LA TAILLE</c:v>
                </c:pt>
                <c:pt idx="3">
                  <c:v>LPP B. DE CASTILLE</c:v>
                </c:pt>
                <c:pt idx="4">
                  <c:v>LP CHATEAU BLANC</c:v>
                </c:pt>
                <c:pt idx="5">
                  <c:v>LPO M. GENEVOIX</c:v>
                </c:pt>
                <c:pt idx="6">
                  <c:v>LP PAUL GAUGUIN</c:v>
                </c:pt>
                <c:pt idx="7">
                  <c:v>LP MARECHAL LECLERC</c:v>
                </c:pt>
                <c:pt idx="8">
                  <c:v>LP J. VERDIER</c:v>
                </c:pt>
                <c:pt idx="9">
                  <c:v>LP JEAN LURCAT</c:v>
                </c:pt>
                <c:pt idx="10">
                  <c:v>CFAI CENTRE CHAPELLE</c:v>
                </c:pt>
                <c:pt idx="11">
                  <c:v>LPO JEAN ZAY</c:v>
                </c:pt>
                <c:pt idx="12">
                  <c:v>LP FRANCOISE DOLTO</c:v>
                </c:pt>
                <c:pt idx="13">
                  <c:v>CFA CMA ORLEANS</c:v>
                </c:pt>
                <c:pt idx="14">
                  <c:v>LP   STE CROIX ST EU</c:v>
                </c:pt>
                <c:pt idx="15">
                  <c:v>LPP SAINT LOUIS</c:v>
                </c:pt>
                <c:pt idx="16">
                  <c:v>LPO B. FRANKLIN</c:v>
                </c:pt>
                <c:pt idx="17">
                  <c:v>LPP SAINT PAUL</c:v>
                </c:pt>
                <c:pt idx="18">
                  <c:v>CFA AGGLO ORLEANS</c:v>
                </c:pt>
                <c:pt idx="19">
                  <c:v>LP GAUDIER BRZESKA</c:v>
                </c:pt>
                <c:pt idx="20">
                  <c:v>LP MARGUERITE AUDOUX</c:v>
                </c:pt>
                <c:pt idx="21">
                  <c:v>AFTEC-ST PAUL</c:v>
                </c:pt>
              </c:strCache>
            </c:strRef>
          </c:cat>
          <c:val>
            <c:numRef>
              <c:f>stat_etablissement_graph_BP!$C$83:$C$104</c:f>
              <c:numCache>
                <c:formatCode>0.00</c:formatCode>
                <c:ptCount val="22"/>
                <c:pt idx="0">
                  <c:v>13.38020833333333</c:v>
                </c:pt>
                <c:pt idx="1">
                  <c:v>13.455</c:v>
                </c:pt>
                <c:pt idx="2">
                  <c:v>12.39268292682927</c:v>
                </c:pt>
                <c:pt idx="3">
                  <c:v>13.0188679245283</c:v>
                </c:pt>
                <c:pt idx="4">
                  <c:v>12.59630872483221</c:v>
                </c:pt>
                <c:pt idx="5">
                  <c:v>12.0377358490566</c:v>
                </c:pt>
                <c:pt idx="6">
                  <c:v>13.80578661844484</c:v>
                </c:pt>
                <c:pt idx="7">
                  <c:v>11.66507936507937</c:v>
                </c:pt>
                <c:pt idx="8">
                  <c:v>12.79007633587786</c:v>
                </c:pt>
                <c:pt idx="9">
                  <c:v>12.7378548895899</c:v>
                </c:pt>
                <c:pt idx="10">
                  <c:v>12.58333333333333</c:v>
                </c:pt>
                <c:pt idx="11">
                  <c:v>12.41666666666667</c:v>
                </c:pt>
                <c:pt idx="12">
                  <c:v>12.89716312056738</c:v>
                </c:pt>
                <c:pt idx="13">
                  <c:v>12.3</c:v>
                </c:pt>
                <c:pt idx="14">
                  <c:v>13.99976525821596</c:v>
                </c:pt>
                <c:pt idx="15">
                  <c:v>12.67950819672131</c:v>
                </c:pt>
                <c:pt idx="16">
                  <c:v>13.006993006993</c:v>
                </c:pt>
                <c:pt idx="17">
                  <c:v>13.70503144654088</c:v>
                </c:pt>
                <c:pt idx="18">
                  <c:v>11.9909090909091</c:v>
                </c:pt>
                <c:pt idx="19">
                  <c:v>13.65677966101695</c:v>
                </c:pt>
                <c:pt idx="20">
                  <c:v>13.97272727272727</c:v>
                </c:pt>
                <c:pt idx="21">
                  <c:v>14.30425531914893</c:v>
                </c:pt>
              </c:numCache>
            </c:numRef>
          </c:val>
        </c:ser>
        <c:dLbls>
          <c:showLegendKey val="0"/>
          <c:showVal val="1"/>
          <c:showCatName val="0"/>
          <c:showSerName val="0"/>
          <c:showPercent val="0"/>
          <c:showBubbleSize val="0"/>
        </c:dLbls>
        <c:gapWidth val="150"/>
        <c:axId val="-2087243112"/>
        <c:axId val="-2087250408"/>
      </c:barChart>
      <c:lineChart>
        <c:grouping val="standard"/>
        <c:varyColors val="0"/>
        <c:ser>
          <c:idx val="0"/>
          <c:order val="1"/>
          <c:tx>
            <c:strRef>
              <c:f>stat_etablissement_graph_BP!$D$82</c:f>
              <c:strCache>
                <c:ptCount val="1"/>
                <c:pt idx="0">
                  <c:v>Moy acad Bac Pro 2014: 12,88</c:v>
                </c:pt>
              </c:strCache>
            </c:strRef>
          </c:tx>
          <c:spPr>
            <a:ln w="25400"/>
          </c:spPr>
          <c:marker>
            <c:symbol val="none"/>
          </c:marker>
          <c:dLbls>
            <c:delete val="1"/>
          </c:dLbls>
          <c:cat>
            <c:strRef>
              <c:f>stat_etablissement_graph_BP!$B$83:$B$104</c:f>
              <c:strCache>
                <c:ptCount val="22"/>
                <c:pt idx="0">
                  <c:v>LPP ABBAYE</c:v>
                </c:pt>
                <c:pt idx="1">
                  <c:v>LPP ST F. DE SALES</c:v>
                </c:pt>
                <c:pt idx="2">
                  <c:v>LP JEAN DE LA TAILLE</c:v>
                </c:pt>
                <c:pt idx="3">
                  <c:v>LPP B. DE CASTILLE</c:v>
                </c:pt>
                <c:pt idx="4">
                  <c:v>LP CHATEAU BLANC</c:v>
                </c:pt>
                <c:pt idx="5">
                  <c:v>LPO M. GENEVOIX</c:v>
                </c:pt>
                <c:pt idx="6">
                  <c:v>LP PAUL GAUGUIN</c:v>
                </c:pt>
                <c:pt idx="7">
                  <c:v>LP MARECHAL LECLERC</c:v>
                </c:pt>
                <c:pt idx="8">
                  <c:v>LP J. VERDIER</c:v>
                </c:pt>
                <c:pt idx="9">
                  <c:v>LP JEAN LURCAT</c:v>
                </c:pt>
                <c:pt idx="10">
                  <c:v>CFAI CENTRE CHAPELLE</c:v>
                </c:pt>
                <c:pt idx="11">
                  <c:v>LPO JEAN ZAY</c:v>
                </c:pt>
                <c:pt idx="12">
                  <c:v>LP FRANCOISE DOLTO</c:v>
                </c:pt>
                <c:pt idx="13">
                  <c:v>CFA CMA ORLEANS</c:v>
                </c:pt>
                <c:pt idx="14">
                  <c:v>LP   STE CROIX ST EU</c:v>
                </c:pt>
                <c:pt idx="15">
                  <c:v>LPP SAINT LOUIS</c:v>
                </c:pt>
                <c:pt idx="16">
                  <c:v>LPO B. FRANKLIN</c:v>
                </c:pt>
                <c:pt idx="17">
                  <c:v>LPP SAINT PAUL</c:v>
                </c:pt>
                <c:pt idx="18">
                  <c:v>CFA AGGLO ORLEANS</c:v>
                </c:pt>
                <c:pt idx="19">
                  <c:v>LP GAUDIER BRZESKA</c:v>
                </c:pt>
                <c:pt idx="20">
                  <c:v>LP MARGUERITE AUDOUX</c:v>
                </c:pt>
                <c:pt idx="21">
                  <c:v>AFTEC-ST PAUL</c:v>
                </c:pt>
              </c:strCache>
            </c:strRef>
          </c:cat>
          <c:val>
            <c:numRef>
              <c:f>stat_etablissement_graph_BP!$D$83:$D$104</c:f>
              <c:numCache>
                <c:formatCode>0.00</c:formatCode>
                <c:ptCount val="22"/>
                <c:pt idx="0">
                  <c:v>12.87786745964322</c:v>
                </c:pt>
                <c:pt idx="1">
                  <c:v>12.87786745964322</c:v>
                </c:pt>
                <c:pt idx="2">
                  <c:v>12.87786745964322</c:v>
                </c:pt>
                <c:pt idx="3">
                  <c:v>12.87786745964322</c:v>
                </c:pt>
                <c:pt idx="4">
                  <c:v>12.87786745964322</c:v>
                </c:pt>
                <c:pt idx="5">
                  <c:v>12.87786745964322</c:v>
                </c:pt>
                <c:pt idx="6">
                  <c:v>12.87786745964322</c:v>
                </c:pt>
                <c:pt idx="7">
                  <c:v>12.87786745964322</c:v>
                </c:pt>
                <c:pt idx="8">
                  <c:v>12.87786745964322</c:v>
                </c:pt>
                <c:pt idx="9">
                  <c:v>12.87786745964322</c:v>
                </c:pt>
                <c:pt idx="10">
                  <c:v>12.87786745964322</c:v>
                </c:pt>
                <c:pt idx="11">
                  <c:v>12.87786745964322</c:v>
                </c:pt>
                <c:pt idx="12">
                  <c:v>12.87786745964322</c:v>
                </c:pt>
                <c:pt idx="13">
                  <c:v>12.87786745964322</c:v>
                </c:pt>
                <c:pt idx="14">
                  <c:v>12.87786745964322</c:v>
                </c:pt>
                <c:pt idx="15">
                  <c:v>12.87786745964322</c:v>
                </c:pt>
                <c:pt idx="16">
                  <c:v>12.87786745964322</c:v>
                </c:pt>
                <c:pt idx="17">
                  <c:v>12.87786745964322</c:v>
                </c:pt>
                <c:pt idx="18">
                  <c:v>12.87786745964322</c:v>
                </c:pt>
                <c:pt idx="19">
                  <c:v>12.87786745964322</c:v>
                </c:pt>
                <c:pt idx="20">
                  <c:v>12.87786745964322</c:v>
                </c:pt>
                <c:pt idx="21">
                  <c:v>12.87786745964322</c:v>
                </c:pt>
              </c:numCache>
            </c:numRef>
          </c:val>
          <c:smooth val="0"/>
        </c:ser>
        <c:dLbls>
          <c:showLegendKey val="0"/>
          <c:showVal val="1"/>
          <c:showCatName val="0"/>
          <c:showSerName val="0"/>
          <c:showPercent val="0"/>
          <c:showBubbleSize val="0"/>
        </c:dLbls>
        <c:marker val="1"/>
        <c:smooth val="0"/>
        <c:axId val="-2087243112"/>
        <c:axId val="-2087250408"/>
      </c:lineChart>
      <c:lineChart>
        <c:grouping val="standard"/>
        <c:varyColors val="0"/>
        <c:ser>
          <c:idx val="2"/>
          <c:order val="2"/>
          <c:tx>
            <c:strRef>
              <c:f>stat_etablissement_graph_BP!$E$82</c:f>
              <c:strCache>
                <c:ptCount val="1"/>
                <c:pt idx="0">
                  <c:v>Moy départ 45  Bac Pro 2014: 13,14</c:v>
                </c:pt>
              </c:strCache>
            </c:strRef>
          </c:tx>
          <c:spPr>
            <a:ln w="25400"/>
          </c:spPr>
          <c:marker>
            <c:symbol val="none"/>
          </c:marker>
          <c:dLbls>
            <c:delete val="1"/>
          </c:dLbls>
          <c:cat>
            <c:strRef>
              <c:f>stat_etablissement_graph_BP!$B$83:$B$104</c:f>
              <c:strCache>
                <c:ptCount val="22"/>
                <c:pt idx="0">
                  <c:v>LPP ABBAYE</c:v>
                </c:pt>
                <c:pt idx="1">
                  <c:v>LPP ST F. DE SALES</c:v>
                </c:pt>
                <c:pt idx="2">
                  <c:v>LP JEAN DE LA TAILLE</c:v>
                </c:pt>
                <c:pt idx="3">
                  <c:v>LPP B. DE CASTILLE</c:v>
                </c:pt>
                <c:pt idx="4">
                  <c:v>LP CHATEAU BLANC</c:v>
                </c:pt>
                <c:pt idx="5">
                  <c:v>LPO M. GENEVOIX</c:v>
                </c:pt>
                <c:pt idx="6">
                  <c:v>LP PAUL GAUGUIN</c:v>
                </c:pt>
                <c:pt idx="7">
                  <c:v>LP MARECHAL LECLERC</c:v>
                </c:pt>
                <c:pt idx="8">
                  <c:v>LP J. VERDIER</c:v>
                </c:pt>
                <c:pt idx="9">
                  <c:v>LP JEAN LURCAT</c:v>
                </c:pt>
                <c:pt idx="10">
                  <c:v>CFAI CENTRE CHAPELLE</c:v>
                </c:pt>
                <c:pt idx="11">
                  <c:v>LPO JEAN ZAY</c:v>
                </c:pt>
                <c:pt idx="12">
                  <c:v>LP FRANCOISE DOLTO</c:v>
                </c:pt>
                <c:pt idx="13">
                  <c:v>CFA CMA ORLEANS</c:v>
                </c:pt>
                <c:pt idx="14">
                  <c:v>LP   STE CROIX ST EU</c:v>
                </c:pt>
                <c:pt idx="15">
                  <c:v>LPP SAINT LOUIS</c:v>
                </c:pt>
                <c:pt idx="16">
                  <c:v>LPO B. FRANKLIN</c:v>
                </c:pt>
                <c:pt idx="17">
                  <c:v>LPP SAINT PAUL</c:v>
                </c:pt>
                <c:pt idx="18">
                  <c:v>CFA AGGLO ORLEANS</c:v>
                </c:pt>
                <c:pt idx="19">
                  <c:v>LP GAUDIER BRZESKA</c:v>
                </c:pt>
                <c:pt idx="20">
                  <c:v>LP MARGUERITE AUDOUX</c:v>
                </c:pt>
                <c:pt idx="21">
                  <c:v>AFTEC-ST PAUL</c:v>
                </c:pt>
              </c:strCache>
            </c:strRef>
          </c:cat>
          <c:val>
            <c:numRef>
              <c:f>stat_etablissement_graph_BP!$E$83:$E$104</c:f>
              <c:numCache>
                <c:formatCode>0.00</c:formatCode>
                <c:ptCount val="22"/>
                <c:pt idx="0">
                  <c:v>13.1421572840567</c:v>
                </c:pt>
                <c:pt idx="1">
                  <c:v>13.1421572840567</c:v>
                </c:pt>
                <c:pt idx="2">
                  <c:v>13.1421572840567</c:v>
                </c:pt>
                <c:pt idx="3">
                  <c:v>13.1421572840567</c:v>
                </c:pt>
                <c:pt idx="4">
                  <c:v>13.1421572840567</c:v>
                </c:pt>
                <c:pt idx="5">
                  <c:v>13.1421572840567</c:v>
                </c:pt>
                <c:pt idx="6">
                  <c:v>13.1421572840567</c:v>
                </c:pt>
                <c:pt idx="7">
                  <c:v>13.1421572840567</c:v>
                </c:pt>
                <c:pt idx="8">
                  <c:v>13.1421572840567</c:v>
                </c:pt>
                <c:pt idx="9">
                  <c:v>13.1421572840567</c:v>
                </c:pt>
                <c:pt idx="10">
                  <c:v>13.1421572840567</c:v>
                </c:pt>
                <c:pt idx="11">
                  <c:v>13.1421572840567</c:v>
                </c:pt>
                <c:pt idx="12">
                  <c:v>13.1421572840567</c:v>
                </c:pt>
                <c:pt idx="13">
                  <c:v>13.1421572840567</c:v>
                </c:pt>
                <c:pt idx="14">
                  <c:v>13.1421572840567</c:v>
                </c:pt>
                <c:pt idx="15">
                  <c:v>13.1421572840567</c:v>
                </c:pt>
                <c:pt idx="16">
                  <c:v>13.1421572840567</c:v>
                </c:pt>
                <c:pt idx="17">
                  <c:v>13.1421572840567</c:v>
                </c:pt>
                <c:pt idx="18">
                  <c:v>13.1421572840567</c:v>
                </c:pt>
                <c:pt idx="19">
                  <c:v>13.1421572840567</c:v>
                </c:pt>
                <c:pt idx="20">
                  <c:v>13.1421572840567</c:v>
                </c:pt>
                <c:pt idx="21">
                  <c:v>13.1421572840567</c:v>
                </c:pt>
              </c:numCache>
            </c:numRef>
          </c:val>
          <c:smooth val="0"/>
        </c:ser>
        <c:dLbls>
          <c:showLegendKey val="0"/>
          <c:showVal val="1"/>
          <c:showCatName val="0"/>
          <c:showSerName val="0"/>
          <c:showPercent val="0"/>
          <c:showBubbleSize val="0"/>
        </c:dLbls>
        <c:marker val="1"/>
        <c:smooth val="0"/>
        <c:axId val="-2087256808"/>
        <c:axId val="-2087264872"/>
      </c:lineChart>
      <c:catAx>
        <c:axId val="-2087243112"/>
        <c:scaling>
          <c:orientation val="minMax"/>
        </c:scaling>
        <c:delete val="0"/>
        <c:axPos val="b"/>
        <c:numFmt formatCode="General" sourceLinked="0"/>
        <c:majorTickMark val="out"/>
        <c:minorTickMark val="none"/>
        <c:tickLblPos val="nextTo"/>
        <c:txPr>
          <a:bodyPr rot="-2700000" vert="horz"/>
          <a:lstStyle/>
          <a:p>
            <a:pPr>
              <a:defRPr sz="1200" b="1"/>
            </a:pPr>
            <a:endParaRPr lang="fr-FR"/>
          </a:p>
        </c:txPr>
        <c:crossAx val="-2087250408"/>
        <c:crosses val="autoZero"/>
        <c:auto val="0"/>
        <c:lblAlgn val="ctr"/>
        <c:lblOffset val="100"/>
        <c:tickLblSkip val="1"/>
        <c:tickMarkSkip val="1"/>
        <c:noMultiLvlLbl val="0"/>
      </c:catAx>
      <c:valAx>
        <c:axId val="-2087250408"/>
        <c:scaling>
          <c:orientation val="minMax"/>
          <c:max val="18.0"/>
          <c:min val="4.0"/>
        </c:scaling>
        <c:delete val="0"/>
        <c:axPos val="l"/>
        <c:numFmt formatCode="0.00" sourceLinked="1"/>
        <c:majorTickMark val="out"/>
        <c:minorTickMark val="none"/>
        <c:tickLblPos val="nextTo"/>
        <c:txPr>
          <a:bodyPr rot="0" vert="horz"/>
          <a:lstStyle/>
          <a:p>
            <a:pPr>
              <a:defRPr/>
            </a:pPr>
            <a:endParaRPr lang="fr-FR"/>
          </a:p>
        </c:txPr>
        <c:crossAx val="-2087243112"/>
        <c:crosses val="autoZero"/>
        <c:crossBetween val="between"/>
        <c:majorUnit val="1.0"/>
        <c:minorUnit val="0.2"/>
      </c:valAx>
      <c:catAx>
        <c:axId val="-2087256808"/>
        <c:scaling>
          <c:orientation val="minMax"/>
        </c:scaling>
        <c:delete val="1"/>
        <c:axPos val="b"/>
        <c:numFmt formatCode="General" sourceLinked="1"/>
        <c:majorTickMark val="out"/>
        <c:minorTickMark val="none"/>
        <c:tickLblPos val="none"/>
        <c:crossAx val="-2087264872"/>
        <c:crosses val="autoZero"/>
        <c:auto val="0"/>
        <c:lblAlgn val="ctr"/>
        <c:lblOffset val="100"/>
        <c:noMultiLvlLbl val="0"/>
      </c:catAx>
      <c:valAx>
        <c:axId val="-2087264872"/>
        <c:scaling>
          <c:orientation val="minMax"/>
        </c:scaling>
        <c:delete val="1"/>
        <c:axPos val="l"/>
        <c:numFmt formatCode="0.00" sourceLinked="1"/>
        <c:majorTickMark val="out"/>
        <c:minorTickMark val="none"/>
        <c:tickLblPos val="none"/>
        <c:crossAx val="-2087256808"/>
        <c:crosses val="autoZero"/>
        <c:crossBetween val="between"/>
      </c:valAx>
      <c:spPr>
        <a:noFill/>
      </c:spPr>
    </c:plotArea>
    <c:legend>
      <c:legendPos val="t"/>
      <c:layout>
        <c:manualLayout>
          <c:xMode val="edge"/>
          <c:yMode val="edge"/>
          <c:x val="0.0657790553684795"/>
          <c:y val="0.114302696978496"/>
          <c:w val="0.911937153858241"/>
          <c:h val="0.0443832590340524"/>
        </c:manualLayout>
      </c:layout>
      <c:overlay val="0"/>
      <c:txPr>
        <a:bodyPr/>
        <a:lstStyle/>
        <a:p>
          <a:pPr>
            <a:defRPr sz="1400" b="1"/>
          </a:pPr>
          <a:endParaRPr lang="fr-FR"/>
        </a:p>
      </c:txPr>
    </c:legend>
    <c:plotVisOnly val="1"/>
    <c:dispBlanksAs val="gap"/>
    <c:showDLblsOverMax val="0"/>
  </c:chart>
  <c:spPr>
    <a:noFill/>
  </c:sp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5"/>
    </mc:Choice>
    <mc:Fallback>
      <c:style val="45"/>
    </mc:Fallback>
  </mc:AlternateContent>
  <c:chart>
    <c:autoTitleDeleted val="1"/>
    <c:plotArea>
      <c:layout>
        <c:manualLayout>
          <c:layoutTarget val="inner"/>
          <c:xMode val="edge"/>
          <c:yMode val="edge"/>
          <c:x val="0.0662291647201057"/>
          <c:y val="0.213973909514542"/>
          <c:w val="0.911925325951323"/>
          <c:h val="0.543668122270742"/>
        </c:manualLayout>
      </c:layout>
      <c:barChart>
        <c:barDir val="col"/>
        <c:grouping val="clustered"/>
        <c:varyColors val="0"/>
        <c:ser>
          <c:idx val="1"/>
          <c:order val="0"/>
          <c:tx>
            <c:strRef>
              <c:f>stat_etablissement_graph_BP!$C$45</c:f>
              <c:strCache>
                <c:ptCount val="1"/>
                <c:pt idx="0">
                  <c:v>Moy Etab</c:v>
                </c:pt>
              </c:strCache>
            </c:strRef>
          </c:tx>
          <c:invertIfNegative val="0"/>
          <c:dLbls>
            <c:txPr>
              <a:bodyPr rot="-5400000" vert="horz"/>
              <a:lstStyle/>
              <a:p>
                <a:pPr>
                  <a:defRPr sz="1400" b="1"/>
                </a:pPr>
                <a:endParaRPr lang="fr-FR"/>
              </a:p>
            </c:txPr>
            <c:dLblPos val="inBase"/>
            <c:showLegendKey val="0"/>
            <c:showVal val="1"/>
            <c:showCatName val="0"/>
            <c:showSerName val="0"/>
            <c:showPercent val="0"/>
            <c:showBubbleSize val="0"/>
            <c:showLeaderLines val="0"/>
          </c:dLbls>
          <c:errBars>
            <c:errBarType val="both"/>
            <c:errValType val="cust"/>
            <c:noEndCap val="0"/>
            <c:plus>
              <c:numRef>
                <c:f>(stat_etablissement_graph_BP!$F$46:$F$69,stat_etablissement_graph_BP!$F$70)</c:f>
                <c:numCache>
                  <c:formatCode>General</c:formatCode>
                  <c:ptCount val="25"/>
                  <c:pt idx="0">
                    <c:v>0.448763733927875</c:v>
                  </c:pt>
                  <c:pt idx="1">
                    <c:v>3.344569923751798</c:v>
                  </c:pt>
                  <c:pt idx="2">
                    <c:v>2.462960178221761</c:v>
                  </c:pt>
                  <c:pt idx="3">
                    <c:v>3.25718311795719</c:v>
                  </c:pt>
                  <c:pt idx="4">
                    <c:v>3.49296879459293</c:v>
                  </c:pt>
                  <c:pt idx="5">
                    <c:v>3.959362786145819</c:v>
                  </c:pt>
                  <c:pt idx="6">
                    <c:v>2.908160330729707</c:v>
                  </c:pt>
                  <c:pt idx="7">
                    <c:v>3.819131248734986</c:v>
                  </c:pt>
                  <c:pt idx="8">
                    <c:v>2.800695928570258</c:v>
                  </c:pt>
                  <c:pt idx="9">
                    <c:v>3.322623253825994</c:v>
                  </c:pt>
                  <c:pt idx="10">
                    <c:v>2.932250887603743</c:v>
                  </c:pt>
                  <c:pt idx="11">
                    <c:v>3.700263195219724</c:v>
                  </c:pt>
                  <c:pt idx="12">
                    <c:v>3.390575679005566</c:v>
                  </c:pt>
                  <c:pt idx="13">
                    <c:v>2.553178296159425</c:v>
                  </c:pt>
                  <c:pt idx="14">
                    <c:v>4.248900153281439</c:v>
                  </c:pt>
                  <c:pt idx="15">
                    <c:v>2.793739192348866</c:v>
                  </c:pt>
                  <c:pt idx="16">
                    <c:v>3.241342911732575</c:v>
                  </c:pt>
                  <c:pt idx="17">
                    <c:v>2.889891540182382</c:v>
                  </c:pt>
                  <c:pt idx="18">
                    <c:v>1.513251649777906</c:v>
                  </c:pt>
                  <c:pt idx="19">
                    <c:v>5.887180045564165</c:v>
                  </c:pt>
                  <c:pt idx="20">
                    <c:v>3.846412170072758</c:v>
                  </c:pt>
                  <c:pt idx="21">
                    <c:v>1.957655500768147</c:v>
                  </c:pt>
                  <c:pt idx="22">
                    <c:v>4.2794601015257</c:v>
                  </c:pt>
                  <c:pt idx="23">
                    <c:v>2.934863901210142</c:v>
                  </c:pt>
                  <c:pt idx="24">
                    <c:v>3.77616304725676</c:v>
                  </c:pt>
                </c:numCache>
              </c:numRef>
            </c:plus>
            <c:minus>
              <c:numRef>
                <c:f>(stat_etablissement_graph_BP!$F$46:$F$69,stat_etablissement_graph_BP!$F$70)</c:f>
                <c:numCache>
                  <c:formatCode>General</c:formatCode>
                  <c:ptCount val="25"/>
                  <c:pt idx="0">
                    <c:v>0.448763733927875</c:v>
                  </c:pt>
                  <c:pt idx="1">
                    <c:v>3.344569923751798</c:v>
                  </c:pt>
                  <c:pt idx="2">
                    <c:v>2.462960178221761</c:v>
                  </c:pt>
                  <c:pt idx="3">
                    <c:v>3.25718311795719</c:v>
                  </c:pt>
                  <c:pt idx="4">
                    <c:v>3.49296879459293</c:v>
                  </c:pt>
                  <c:pt idx="5">
                    <c:v>3.959362786145819</c:v>
                  </c:pt>
                  <c:pt idx="6">
                    <c:v>2.908160330729707</c:v>
                  </c:pt>
                  <c:pt idx="7">
                    <c:v>3.819131248734986</c:v>
                  </c:pt>
                  <c:pt idx="8">
                    <c:v>2.800695928570258</c:v>
                  </c:pt>
                  <c:pt idx="9">
                    <c:v>3.322623253825994</c:v>
                  </c:pt>
                  <c:pt idx="10">
                    <c:v>2.932250887603743</c:v>
                  </c:pt>
                  <c:pt idx="11">
                    <c:v>3.700263195219724</c:v>
                  </c:pt>
                  <c:pt idx="12">
                    <c:v>3.390575679005566</c:v>
                  </c:pt>
                  <c:pt idx="13">
                    <c:v>2.553178296159425</c:v>
                  </c:pt>
                  <c:pt idx="14">
                    <c:v>4.248900153281439</c:v>
                  </c:pt>
                  <c:pt idx="15">
                    <c:v>2.793739192348866</c:v>
                  </c:pt>
                  <c:pt idx="16">
                    <c:v>3.241342911732575</c:v>
                  </c:pt>
                  <c:pt idx="17">
                    <c:v>2.889891540182382</c:v>
                  </c:pt>
                  <c:pt idx="18">
                    <c:v>1.513251649777906</c:v>
                  </c:pt>
                  <c:pt idx="19">
                    <c:v>5.887180045564165</c:v>
                  </c:pt>
                  <c:pt idx="20">
                    <c:v>3.846412170072758</c:v>
                  </c:pt>
                  <c:pt idx="21">
                    <c:v>1.957655500768147</c:v>
                  </c:pt>
                  <c:pt idx="22">
                    <c:v>4.2794601015257</c:v>
                  </c:pt>
                  <c:pt idx="23">
                    <c:v>2.934863901210142</c:v>
                  </c:pt>
                  <c:pt idx="24">
                    <c:v>3.77616304725676</c:v>
                  </c:pt>
                </c:numCache>
              </c:numRef>
            </c:minus>
            <c:spPr>
              <a:ln w="19050" cmpd="sng">
                <a:solidFill>
                  <a:srgbClr val="000000"/>
                </a:solidFill>
              </a:ln>
            </c:spPr>
          </c:errBars>
          <c:cat>
            <c:strRef>
              <c:f>(stat_etablissement_graph_BP!$B$46:$B$69,stat_etablissement_graph_BP!$B$70)</c:f>
              <c:strCache>
                <c:ptCount val="25"/>
                <c:pt idx="0">
                  <c:v>IREO ROUGEMONT</c:v>
                </c:pt>
                <c:pt idx="1">
                  <c:v>LP HENRI BECQUEREL</c:v>
                </c:pt>
                <c:pt idx="2">
                  <c:v>CFA DES DOUETS</c:v>
                </c:pt>
                <c:pt idx="3">
                  <c:v>CFA DE LA M.F.E.O</c:v>
                </c:pt>
                <c:pt idx="4">
                  <c:v>LPP ST VINC. DE PAUL</c:v>
                </c:pt>
                <c:pt idx="5">
                  <c:v>LP VICTOR LALOUX</c:v>
                </c:pt>
                <c:pt idx="6">
                  <c:v>LP EMILE DELATAILLE</c:v>
                </c:pt>
                <c:pt idx="7">
                  <c:v>LPP STE MARGUERITE</c:v>
                </c:pt>
                <c:pt idx="8">
                  <c:v>LPP FONTIVILLE</c:v>
                </c:pt>
                <c:pt idx="9">
                  <c:v>LP CHAPTAL</c:v>
                </c:pt>
                <c:pt idx="10">
                  <c:v>LP D'ARSONVAL</c:v>
                </c:pt>
                <c:pt idx="11">
                  <c:v>LPOP SAINT GATIEN</c:v>
                </c:pt>
                <c:pt idx="12">
                  <c:v>CFAI CENTRE AMBOISE</c:v>
                </c:pt>
                <c:pt idx="13">
                  <c:v>LP G. EIFFEL</c:v>
                </c:pt>
                <c:pt idx="14">
                  <c:v>LP F. CLOUET</c:v>
                </c:pt>
                <c:pt idx="15">
                  <c:v>LP MARTIN NADAUD</c:v>
                </c:pt>
                <c:pt idx="16">
                  <c:v>LPO F. RAELAIS</c:v>
                </c:pt>
                <c:pt idx="17">
                  <c:v>LP A. BAYET</c:v>
                </c:pt>
                <c:pt idx="18">
                  <c:v>CFA INHNI</c:v>
                </c:pt>
                <c:pt idx="19">
                  <c:v>CFA CM JOUE</c:v>
                </c:pt>
                <c:pt idx="20">
                  <c:v>LP BEAUREGARD</c:v>
                </c:pt>
                <c:pt idx="21">
                  <c:v>CARTIF TOURS</c:v>
                </c:pt>
                <c:pt idx="22">
                  <c:v>LP JOSEPH CUGNOT</c:v>
                </c:pt>
                <c:pt idx="23">
                  <c:v>LPOP ESTHETIQUE DE T</c:v>
                </c:pt>
                <c:pt idx="24">
                  <c:v>LP   SAINT MARTIN</c:v>
                </c:pt>
              </c:strCache>
            </c:strRef>
          </c:cat>
          <c:val>
            <c:numRef>
              <c:f>(stat_etablissement_graph_BP!$C$46:$C$69,stat_etablissement_graph_BP!$C$70)</c:f>
              <c:numCache>
                <c:formatCode>0.00</c:formatCode>
                <c:ptCount val="25"/>
                <c:pt idx="0">
                  <c:v>11.91666666666667</c:v>
                </c:pt>
                <c:pt idx="1">
                  <c:v>13.06239669421487</c:v>
                </c:pt>
                <c:pt idx="2">
                  <c:v>13.02222222222222</c:v>
                </c:pt>
                <c:pt idx="3">
                  <c:v>12.51346153846154</c:v>
                </c:pt>
                <c:pt idx="4">
                  <c:v>12.963</c:v>
                </c:pt>
                <c:pt idx="5">
                  <c:v>12.4</c:v>
                </c:pt>
                <c:pt idx="6">
                  <c:v>12.49290780141844</c:v>
                </c:pt>
                <c:pt idx="7">
                  <c:v>11.32753623188406</c:v>
                </c:pt>
                <c:pt idx="8">
                  <c:v>13.33152173913044</c:v>
                </c:pt>
                <c:pt idx="9">
                  <c:v>13.145703125</c:v>
                </c:pt>
                <c:pt idx="10">
                  <c:v>13.2616600790514</c:v>
                </c:pt>
                <c:pt idx="11">
                  <c:v>12.8776595744681</c:v>
                </c:pt>
                <c:pt idx="12">
                  <c:v>12.22988505747126</c:v>
                </c:pt>
                <c:pt idx="13">
                  <c:v>13.7614864864865</c:v>
                </c:pt>
                <c:pt idx="14">
                  <c:v>12.43838582677166</c:v>
                </c:pt>
                <c:pt idx="15">
                  <c:v>13.1612676056338</c:v>
                </c:pt>
                <c:pt idx="16">
                  <c:v>11.51351351351351</c:v>
                </c:pt>
                <c:pt idx="17">
                  <c:v>12.69540229885057</c:v>
                </c:pt>
                <c:pt idx="18">
                  <c:v>13.95833333333333</c:v>
                </c:pt>
                <c:pt idx="19">
                  <c:v>12.36666666666667</c:v>
                </c:pt>
                <c:pt idx="20">
                  <c:v>12.69607843137255</c:v>
                </c:pt>
                <c:pt idx="21">
                  <c:v>13.1969696969697</c:v>
                </c:pt>
                <c:pt idx="22">
                  <c:v>14.26827956989247</c:v>
                </c:pt>
                <c:pt idx="23">
                  <c:v>14.44354838709677</c:v>
                </c:pt>
                <c:pt idx="24">
                  <c:v>12.76442307692308</c:v>
                </c:pt>
              </c:numCache>
            </c:numRef>
          </c:val>
        </c:ser>
        <c:dLbls>
          <c:showLegendKey val="0"/>
          <c:showVal val="1"/>
          <c:showCatName val="0"/>
          <c:showSerName val="0"/>
          <c:showPercent val="0"/>
          <c:showBubbleSize val="0"/>
        </c:dLbls>
        <c:gapWidth val="150"/>
        <c:axId val="-2136098856"/>
        <c:axId val="-2028882136"/>
      </c:barChart>
      <c:lineChart>
        <c:grouping val="standard"/>
        <c:varyColors val="0"/>
        <c:ser>
          <c:idx val="0"/>
          <c:order val="1"/>
          <c:tx>
            <c:strRef>
              <c:f>stat_etablissement_graph_BP!$D$45</c:f>
              <c:strCache>
                <c:ptCount val="1"/>
                <c:pt idx="0">
                  <c:v>Moy acad Bac Pro 2014: 12,88</c:v>
                </c:pt>
              </c:strCache>
            </c:strRef>
          </c:tx>
          <c:spPr>
            <a:ln w="25400"/>
          </c:spPr>
          <c:marker>
            <c:symbol val="none"/>
          </c:marker>
          <c:dLbls>
            <c:delete val="1"/>
          </c:dLbls>
          <c:cat>
            <c:strRef>
              <c:f>(stat_etablissement_graph_BP!$B$46:$B$69,stat_etablissement_graph_BP!$B$70)</c:f>
              <c:strCache>
                <c:ptCount val="25"/>
                <c:pt idx="0">
                  <c:v>IREO ROUGEMONT</c:v>
                </c:pt>
                <c:pt idx="1">
                  <c:v>LP HENRI BECQUEREL</c:v>
                </c:pt>
                <c:pt idx="2">
                  <c:v>CFA DES DOUETS</c:v>
                </c:pt>
                <c:pt idx="3">
                  <c:v>CFA DE LA M.F.E.O</c:v>
                </c:pt>
                <c:pt idx="4">
                  <c:v>LPP ST VINC. DE PAUL</c:v>
                </c:pt>
                <c:pt idx="5">
                  <c:v>LP VICTOR LALOUX</c:v>
                </c:pt>
                <c:pt idx="6">
                  <c:v>LP EMILE DELATAILLE</c:v>
                </c:pt>
                <c:pt idx="7">
                  <c:v>LPP STE MARGUERITE</c:v>
                </c:pt>
                <c:pt idx="8">
                  <c:v>LPP FONTIVILLE</c:v>
                </c:pt>
                <c:pt idx="9">
                  <c:v>LP CHAPTAL</c:v>
                </c:pt>
                <c:pt idx="10">
                  <c:v>LP D'ARSONVAL</c:v>
                </c:pt>
                <c:pt idx="11">
                  <c:v>LPOP SAINT GATIEN</c:v>
                </c:pt>
                <c:pt idx="12">
                  <c:v>CFAI CENTRE AMBOISE</c:v>
                </c:pt>
                <c:pt idx="13">
                  <c:v>LP G. EIFFEL</c:v>
                </c:pt>
                <c:pt idx="14">
                  <c:v>LP F. CLOUET</c:v>
                </c:pt>
                <c:pt idx="15">
                  <c:v>LP MARTIN NADAUD</c:v>
                </c:pt>
                <c:pt idx="16">
                  <c:v>LPO F. RAELAIS</c:v>
                </c:pt>
                <c:pt idx="17">
                  <c:v>LP A. BAYET</c:v>
                </c:pt>
                <c:pt idx="18">
                  <c:v>CFA INHNI</c:v>
                </c:pt>
                <c:pt idx="19">
                  <c:v>CFA CM JOUE</c:v>
                </c:pt>
                <c:pt idx="20">
                  <c:v>LP BEAUREGARD</c:v>
                </c:pt>
                <c:pt idx="21">
                  <c:v>CARTIF TOURS</c:v>
                </c:pt>
                <c:pt idx="22">
                  <c:v>LP JOSEPH CUGNOT</c:v>
                </c:pt>
                <c:pt idx="23">
                  <c:v>LPOP ESTHETIQUE DE T</c:v>
                </c:pt>
                <c:pt idx="24">
                  <c:v>LP   SAINT MARTIN</c:v>
                </c:pt>
              </c:strCache>
            </c:strRef>
          </c:cat>
          <c:val>
            <c:numRef>
              <c:f>(stat_etablissement_graph_BP!$D$46:$D$69,stat_etablissement_graph_BP!$D$70)</c:f>
              <c:numCache>
                <c:formatCode>0.00</c:formatCode>
                <c:ptCount val="25"/>
                <c:pt idx="0">
                  <c:v>12.87786745964322</c:v>
                </c:pt>
                <c:pt idx="1">
                  <c:v>12.87786745964322</c:v>
                </c:pt>
                <c:pt idx="2">
                  <c:v>12.87786745964322</c:v>
                </c:pt>
                <c:pt idx="3">
                  <c:v>12.87786745964322</c:v>
                </c:pt>
                <c:pt idx="4">
                  <c:v>12.87786745964322</c:v>
                </c:pt>
                <c:pt idx="5">
                  <c:v>12.87786745964322</c:v>
                </c:pt>
                <c:pt idx="6">
                  <c:v>12.87786745964322</c:v>
                </c:pt>
                <c:pt idx="7">
                  <c:v>12.87786745964322</c:v>
                </c:pt>
                <c:pt idx="8">
                  <c:v>12.87786745964322</c:v>
                </c:pt>
                <c:pt idx="9">
                  <c:v>12.87786745964322</c:v>
                </c:pt>
                <c:pt idx="10">
                  <c:v>12.87786745964322</c:v>
                </c:pt>
                <c:pt idx="11">
                  <c:v>12.87786745964322</c:v>
                </c:pt>
                <c:pt idx="12">
                  <c:v>12.87786745964322</c:v>
                </c:pt>
                <c:pt idx="13">
                  <c:v>12.87786745964322</c:v>
                </c:pt>
                <c:pt idx="14">
                  <c:v>12.87786745964322</c:v>
                </c:pt>
                <c:pt idx="15">
                  <c:v>12.87786745964322</c:v>
                </c:pt>
                <c:pt idx="16">
                  <c:v>12.87786745964322</c:v>
                </c:pt>
                <c:pt idx="17">
                  <c:v>12.87786745964322</c:v>
                </c:pt>
                <c:pt idx="18">
                  <c:v>12.87786745964322</c:v>
                </c:pt>
                <c:pt idx="19">
                  <c:v>12.87786745964322</c:v>
                </c:pt>
                <c:pt idx="20">
                  <c:v>12.87786745964322</c:v>
                </c:pt>
                <c:pt idx="21">
                  <c:v>12.87786745964322</c:v>
                </c:pt>
                <c:pt idx="22">
                  <c:v>12.87786745964322</c:v>
                </c:pt>
                <c:pt idx="23">
                  <c:v>12.87786745964322</c:v>
                </c:pt>
                <c:pt idx="24">
                  <c:v>12.87786745964322</c:v>
                </c:pt>
              </c:numCache>
            </c:numRef>
          </c:val>
          <c:smooth val="0"/>
        </c:ser>
        <c:dLbls>
          <c:showLegendKey val="0"/>
          <c:showVal val="1"/>
          <c:showCatName val="0"/>
          <c:showSerName val="0"/>
          <c:showPercent val="0"/>
          <c:showBubbleSize val="0"/>
        </c:dLbls>
        <c:marker val="1"/>
        <c:smooth val="0"/>
        <c:axId val="-2136098856"/>
        <c:axId val="-2028882136"/>
      </c:lineChart>
      <c:lineChart>
        <c:grouping val="standard"/>
        <c:varyColors val="0"/>
        <c:ser>
          <c:idx val="2"/>
          <c:order val="2"/>
          <c:tx>
            <c:strRef>
              <c:f>stat_etablissement_graph_BP!$E$45</c:f>
              <c:strCache>
                <c:ptCount val="1"/>
                <c:pt idx="0">
                  <c:v>Moy départ 37  Bac Pro 2014: 12,85</c:v>
                </c:pt>
              </c:strCache>
            </c:strRef>
          </c:tx>
          <c:spPr>
            <a:ln w="25400"/>
          </c:spPr>
          <c:marker>
            <c:symbol val="none"/>
          </c:marker>
          <c:dLbls>
            <c:delete val="1"/>
          </c:dLbls>
          <c:cat>
            <c:strRef>
              <c:f>(stat_etablissement_graph_BP!$B$46:$B$69,stat_etablissement_graph_BP!$B$70)</c:f>
              <c:strCache>
                <c:ptCount val="25"/>
                <c:pt idx="0">
                  <c:v>IREO ROUGEMONT</c:v>
                </c:pt>
                <c:pt idx="1">
                  <c:v>LP HENRI BECQUEREL</c:v>
                </c:pt>
                <c:pt idx="2">
                  <c:v>CFA DES DOUETS</c:v>
                </c:pt>
                <c:pt idx="3">
                  <c:v>CFA DE LA M.F.E.O</c:v>
                </c:pt>
                <c:pt idx="4">
                  <c:v>LPP ST VINC. DE PAUL</c:v>
                </c:pt>
                <c:pt idx="5">
                  <c:v>LP VICTOR LALOUX</c:v>
                </c:pt>
                <c:pt idx="6">
                  <c:v>LP EMILE DELATAILLE</c:v>
                </c:pt>
                <c:pt idx="7">
                  <c:v>LPP STE MARGUERITE</c:v>
                </c:pt>
                <c:pt idx="8">
                  <c:v>LPP FONTIVILLE</c:v>
                </c:pt>
                <c:pt idx="9">
                  <c:v>LP CHAPTAL</c:v>
                </c:pt>
                <c:pt idx="10">
                  <c:v>LP D'ARSONVAL</c:v>
                </c:pt>
                <c:pt idx="11">
                  <c:v>LPOP SAINT GATIEN</c:v>
                </c:pt>
                <c:pt idx="12">
                  <c:v>CFAI CENTRE AMBOISE</c:v>
                </c:pt>
                <c:pt idx="13">
                  <c:v>LP G. EIFFEL</c:v>
                </c:pt>
                <c:pt idx="14">
                  <c:v>LP F. CLOUET</c:v>
                </c:pt>
                <c:pt idx="15">
                  <c:v>LP MARTIN NADAUD</c:v>
                </c:pt>
                <c:pt idx="16">
                  <c:v>LPO F. RAELAIS</c:v>
                </c:pt>
                <c:pt idx="17">
                  <c:v>LP A. BAYET</c:v>
                </c:pt>
                <c:pt idx="18">
                  <c:v>CFA INHNI</c:v>
                </c:pt>
                <c:pt idx="19">
                  <c:v>CFA CM JOUE</c:v>
                </c:pt>
                <c:pt idx="20">
                  <c:v>LP BEAUREGARD</c:v>
                </c:pt>
                <c:pt idx="21">
                  <c:v>CARTIF TOURS</c:v>
                </c:pt>
                <c:pt idx="22">
                  <c:v>LP JOSEPH CUGNOT</c:v>
                </c:pt>
                <c:pt idx="23">
                  <c:v>LPOP ESTHETIQUE DE T</c:v>
                </c:pt>
                <c:pt idx="24">
                  <c:v>LP   SAINT MARTIN</c:v>
                </c:pt>
              </c:strCache>
            </c:strRef>
          </c:cat>
          <c:val>
            <c:numRef>
              <c:f>(stat_etablissement_graph_BP!$E$46:$E$69,stat_etablissement_graph_BP!$E$70)</c:f>
              <c:numCache>
                <c:formatCode>0.00</c:formatCode>
                <c:ptCount val="25"/>
                <c:pt idx="0">
                  <c:v>12.8492445703494</c:v>
                </c:pt>
                <c:pt idx="1">
                  <c:v>12.8492445703494</c:v>
                </c:pt>
                <c:pt idx="2">
                  <c:v>12.8492445703494</c:v>
                </c:pt>
                <c:pt idx="3">
                  <c:v>12.8492445703494</c:v>
                </c:pt>
                <c:pt idx="4">
                  <c:v>12.8492445703494</c:v>
                </c:pt>
                <c:pt idx="5">
                  <c:v>12.8492445703494</c:v>
                </c:pt>
                <c:pt idx="6">
                  <c:v>12.8492445703494</c:v>
                </c:pt>
                <c:pt idx="7">
                  <c:v>12.8492445703494</c:v>
                </c:pt>
                <c:pt idx="8">
                  <c:v>12.8492445703494</c:v>
                </c:pt>
                <c:pt idx="9">
                  <c:v>12.8492445703494</c:v>
                </c:pt>
                <c:pt idx="10">
                  <c:v>12.8492445703494</c:v>
                </c:pt>
                <c:pt idx="11">
                  <c:v>12.8492445703494</c:v>
                </c:pt>
                <c:pt idx="12">
                  <c:v>12.8492445703494</c:v>
                </c:pt>
                <c:pt idx="13">
                  <c:v>12.8492445703494</c:v>
                </c:pt>
                <c:pt idx="14">
                  <c:v>12.8492445703494</c:v>
                </c:pt>
                <c:pt idx="15">
                  <c:v>12.8492445703494</c:v>
                </c:pt>
                <c:pt idx="16">
                  <c:v>12.8492445703494</c:v>
                </c:pt>
                <c:pt idx="17">
                  <c:v>12.8492445703494</c:v>
                </c:pt>
                <c:pt idx="18">
                  <c:v>12.8492445703494</c:v>
                </c:pt>
                <c:pt idx="19">
                  <c:v>12.8492445703494</c:v>
                </c:pt>
                <c:pt idx="20">
                  <c:v>12.8492445703494</c:v>
                </c:pt>
                <c:pt idx="21">
                  <c:v>12.8492445703494</c:v>
                </c:pt>
                <c:pt idx="22">
                  <c:v>12.8492445703494</c:v>
                </c:pt>
                <c:pt idx="23">
                  <c:v>12.8492445703494</c:v>
                </c:pt>
                <c:pt idx="24">
                  <c:v>12.8492445703494</c:v>
                </c:pt>
              </c:numCache>
            </c:numRef>
          </c:val>
          <c:smooth val="0"/>
        </c:ser>
        <c:dLbls>
          <c:showLegendKey val="0"/>
          <c:showVal val="1"/>
          <c:showCatName val="0"/>
          <c:showSerName val="0"/>
          <c:showPercent val="0"/>
          <c:showBubbleSize val="0"/>
        </c:dLbls>
        <c:marker val="1"/>
        <c:smooth val="0"/>
        <c:axId val="2129919224"/>
        <c:axId val="-2039624776"/>
      </c:lineChart>
      <c:catAx>
        <c:axId val="-2136098856"/>
        <c:scaling>
          <c:orientation val="minMax"/>
        </c:scaling>
        <c:delete val="0"/>
        <c:axPos val="b"/>
        <c:numFmt formatCode="General" sourceLinked="0"/>
        <c:majorTickMark val="out"/>
        <c:minorTickMark val="none"/>
        <c:tickLblPos val="nextTo"/>
        <c:txPr>
          <a:bodyPr rot="-2700000" vert="horz"/>
          <a:lstStyle/>
          <a:p>
            <a:pPr>
              <a:defRPr sz="1100" b="1"/>
            </a:pPr>
            <a:endParaRPr lang="fr-FR"/>
          </a:p>
        </c:txPr>
        <c:crossAx val="-2028882136"/>
        <c:crosses val="autoZero"/>
        <c:auto val="0"/>
        <c:lblAlgn val="ctr"/>
        <c:lblOffset val="100"/>
        <c:tickLblSkip val="1"/>
        <c:tickMarkSkip val="1"/>
        <c:noMultiLvlLbl val="0"/>
      </c:catAx>
      <c:valAx>
        <c:axId val="-2028882136"/>
        <c:scaling>
          <c:orientation val="minMax"/>
          <c:max val="18.0"/>
          <c:min val="7.5"/>
        </c:scaling>
        <c:delete val="0"/>
        <c:axPos val="l"/>
        <c:numFmt formatCode="0.00" sourceLinked="1"/>
        <c:majorTickMark val="out"/>
        <c:minorTickMark val="none"/>
        <c:tickLblPos val="nextTo"/>
        <c:txPr>
          <a:bodyPr rot="0" vert="horz"/>
          <a:lstStyle/>
          <a:p>
            <a:pPr>
              <a:defRPr/>
            </a:pPr>
            <a:endParaRPr lang="fr-FR"/>
          </a:p>
        </c:txPr>
        <c:crossAx val="-2136098856"/>
        <c:crosses val="autoZero"/>
        <c:crossBetween val="between"/>
        <c:majorUnit val="1.0"/>
        <c:minorUnit val="0.2"/>
      </c:valAx>
      <c:catAx>
        <c:axId val="2129919224"/>
        <c:scaling>
          <c:orientation val="minMax"/>
        </c:scaling>
        <c:delete val="1"/>
        <c:axPos val="b"/>
        <c:numFmt formatCode="General" sourceLinked="1"/>
        <c:majorTickMark val="out"/>
        <c:minorTickMark val="none"/>
        <c:tickLblPos val="none"/>
        <c:crossAx val="-2039624776"/>
        <c:crosses val="autoZero"/>
        <c:auto val="0"/>
        <c:lblAlgn val="ctr"/>
        <c:lblOffset val="100"/>
        <c:noMultiLvlLbl val="0"/>
      </c:catAx>
      <c:valAx>
        <c:axId val="-2039624776"/>
        <c:scaling>
          <c:orientation val="minMax"/>
        </c:scaling>
        <c:delete val="1"/>
        <c:axPos val="l"/>
        <c:numFmt formatCode="0.00" sourceLinked="1"/>
        <c:majorTickMark val="out"/>
        <c:minorTickMark val="none"/>
        <c:tickLblPos val="none"/>
        <c:crossAx val="2129919224"/>
        <c:crosses val="autoZero"/>
        <c:crossBetween val="between"/>
      </c:valAx>
      <c:spPr>
        <a:noFill/>
      </c:spPr>
    </c:plotArea>
    <c:legend>
      <c:legendPos val="t"/>
      <c:layout>
        <c:manualLayout>
          <c:xMode val="edge"/>
          <c:yMode val="edge"/>
          <c:x val="0.0654172134733158"/>
          <c:y val="0.120697646607124"/>
          <c:w val="0.914229768153981"/>
          <c:h val="0.0774526051931987"/>
        </c:manualLayout>
      </c:layout>
      <c:overlay val="0"/>
      <c:txPr>
        <a:bodyPr/>
        <a:lstStyle/>
        <a:p>
          <a:pPr>
            <a:defRPr sz="1400"/>
          </a:pPr>
          <a:endParaRPr lang="fr-FR"/>
        </a:p>
      </c:txPr>
    </c:legend>
    <c:plotVisOnly val="1"/>
    <c:dispBlanksAs val="gap"/>
    <c:showDLblsOverMax val="0"/>
  </c:chart>
  <c:spPr>
    <a:noFill/>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0.17796</cdr:x>
      <cdr:y>0</cdr:y>
    </cdr:from>
    <cdr:to>
      <cdr:x>0.83784</cdr:x>
      <cdr:y>0.07674</cdr:y>
    </cdr:to>
    <cdr:sp macro="" textlink="">
      <cdr:nvSpPr>
        <cdr:cNvPr id="2" name="ZoneTexte 1"/>
        <cdr:cNvSpPr txBox="1"/>
      </cdr:nvSpPr>
      <cdr:spPr>
        <a:xfrm xmlns:a="http://schemas.openxmlformats.org/drawingml/2006/main">
          <a:off x="1627266" y="0"/>
          <a:ext cx="6033943" cy="4034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fld id="{20C92D0B-0BF1-421E-88E1-D84C30723E7D}" type="TxLink">
            <a:rPr lang="en-US" sz="2000" b="1" i="0" u="none" strike="noStrike">
              <a:solidFill>
                <a:schemeClr val="bg1"/>
              </a:solidFill>
              <a:latin typeface="Calibri"/>
            </a:rPr>
            <a:pPr algn="ctr"/>
            <a:t>Moyennes des établissements du Département 18 Bac Professionnel 2014</a:t>
          </a:fld>
          <a:endParaRPr lang="en-US" sz="2000" b="1" dirty="0">
            <a:solidFill>
              <a:schemeClr val="bg1"/>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0.12793</cdr:x>
      <cdr:y>0</cdr:y>
    </cdr:from>
    <cdr:to>
      <cdr:x>0.9293</cdr:x>
      <cdr:y>0.08566</cdr:y>
    </cdr:to>
    <cdr:sp macro="" textlink="">
      <cdr:nvSpPr>
        <cdr:cNvPr id="2" name="ZoneTexte 1"/>
        <cdr:cNvSpPr txBox="1"/>
      </cdr:nvSpPr>
      <cdr:spPr>
        <a:xfrm xmlns:a="http://schemas.openxmlformats.org/drawingml/2006/main">
          <a:off x="1169764" y="0"/>
          <a:ext cx="7327733" cy="4779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DAE1BE89-9C39-49B8-948C-7D0876E25D1E}" type="TxLink">
            <a:rPr lang="en-US" sz="2000" b="1">
              <a:solidFill>
                <a:schemeClr val="bg1"/>
              </a:solidFill>
            </a:rPr>
            <a:pPr/>
            <a:t>Moyennes des établissements du Département 37 CAP BEP 2014</a:t>
          </a:fld>
          <a:endParaRPr lang="en-US" sz="2000" b="1" dirty="0">
            <a:solidFill>
              <a:schemeClr val="bg1"/>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0.04909</cdr:x>
      <cdr:y>0.02562</cdr:y>
    </cdr:from>
    <cdr:to>
      <cdr:x>0.98707</cdr:x>
      <cdr:y>0.11111</cdr:y>
    </cdr:to>
    <cdr:sp macro="" textlink="">
      <cdr:nvSpPr>
        <cdr:cNvPr id="2" name="ZoneTexte 1"/>
        <cdr:cNvSpPr txBox="1"/>
      </cdr:nvSpPr>
      <cdr:spPr>
        <a:xfrm xmlns:a="http://schemas.openxmlformats.org/drawingml/2006/main">
          <a:off x="448852" y="142333"/>
          <a:ext cx="8576926" cy="4748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CA57347F-FB32-4D31-8A8A-79F84E314267}" type="TxLink">
            <a:rPr lang="en-US" sz="2000" b="1">
              <a:solidFill>
                <a:schemeClr val="bg1"/>
              </a:solidFill>
            </a:rPr>
            <a:pPr algn="ctr"/>
            <a:t>Moyennes des établissements du Département 41 CAP BEP 2014</a:t>
          </a:fld>
          <a:endParaRPr lang="en-US" sz="2000" b="1" dirty="0">
            <a:solidFill>
              <a:schemeClr val="bg1"/>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0.05507</cdr:x>
      <cdr:y>1.7712E-7</cdr:y>
    </cdr:from>
    <cdr:to>
      <cdr:x>0.98707</cdr:x>
      <cdr:y>0.0696</cdr:y>
    </cdr:to>
    <cdr:sp macro="" textlink="">
      <cdr:nvSpPr>
        <cdr:cNvPr id="2" name="ZoneTexte 1"/>
        <cdr:cNvSpPr txBox="1"/>
      </cdr:nvSpPr>
      <cdr:spPr>
        <a:xfrm xmlns:a="http://schemas.openxmlformats.org/drawingml/2006/main">
          <a:off x="503592" y="1"/>
          <a:ext cx="8522186" cy="3929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4BB7A461-AB8A-4EAB-BAD9-C9AC09E79F80}" type="TxLink">
            <a:rPr lang="en-US" sz="2000" b="1">
              <a:solidFill>
                <a:schemeClr val="bg1"/>
              </a:solidFill>
            </a:rPr>
            <a:pPr algn="ctr"/>
            <a:t>Moyennes des établissements du Département 28 CAP BEP 2014</a:t>
          </a:fld>
          <a:endParaRPr lang="en-US" sz="20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0.05737</cdr:x>
      <cdr:y>0</cdr:y>
    </cdr:from>
    <cdr:to>
      <cdr:x>0.98707</cdr:x>
      <cdr:y>0.10282</cdr:y>
    </cdr:to>
    <cdr:sp macro="" textlink="">
      <cdr:nvSpPr>
        <cdr:cNvPr id="2" name="ZoneTexte 1"/>
        <cdr:cNvSpPr txBox="1"/>
      </cdr:nvSpPr>
      <cdr:spPr>
        <a:xfrm xmlns:a="http://schemas.openxmlformats.org/drawingml/2006/main">
          <a:off x="524585" y="0"/>
          <a:ext cx="8501193" cy="5660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7C013F89-236D-4F2B-B4E6-E5CBC8C8EC5A}" type="TxLink">
            <a:rPr lang="en-US" sz="2000" b="1">
              <a:solidFill>
                <a:schemeClr val="bg1"/>
              </a:solidFill>
            </a:rPr>
            <a:pPr/>
            <a:t>Moyennes des établissements du Département 36 Bac Professionnel 2014</a:t>
          </a:fld>
          <a:endParaRPr lang="en-US" sz="2000" b="1"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0.08701</cdr:x>
      <cdr:y>0.01483</cdr:y>
    </cdr:from>
    <cdr:to>
      <cdr:x>0.98707</cdr:x>
      <cdr:y>0.06483</cdr:y>
    </cdr:to>
    <cdr:sp macro="" textlink="">
      <cdr:nvSpPr>
        <cdr:cNvPr id="2" name="ZoneTexte 1"/>
        <cdr:cNvSpPr txBox="1"/>
      </cdr:nvSpPr>
      <cdr:spPr>
        <a:xfrm xmlns:a="http://schemas.openxmlformats.org/drawingml/2006/main">
          <a:off x="795655" y="82741"/>
          <a:ext cx="8230123" cy="2789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F8D30FF4-C91C-49AC-BE8F-1255B0C2F85C}" type="TxLink">
            <a:rPr lang="en-US" sz="2000" b="1">
              <a:solidFill>
                <a:schemeClr val="bg1"/>
              </a:solidFill>
            </a:rPr>
            <a:pPr/>
            <a:t>Moyennes des établissements du Département 45 Bac Professionnel 2014</a:t>
          </a:fld>
          <a:endParaRPr lang="en-US" sz="2000" b="1"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0.03198</cdr:x>
      <cdr:y>1.79225E-7</cdr:y>
    </cdr:from>
    <cdr:to>
      <cdr:x>0.98707</cdr:x>
      <cdr:y>0.05841</cdr:y>
    </cdr:to>
    <cdr:sp macro="" textlink="">
      <cdr:nvSpPr>
        <cdr:cNvPr id="2" name="ZoneTexte 1"/>
        <cdr:cNvSpPr txBox="1"/>
      </cdr:nvSpPr>
      <cdr:spPr>
        <a:xfrm xmlns:a="http://schemas.openxmlformats.org/drawingml/2006/main">
          <a:off x="292441" y="1"/>
          <a:ext cx="8733337" cy="3258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DAE1BE89-9C39-49B8-948C-7D0876E25D1E}" type="TxLink">
            <a:rPr lang="en-US" sz="1400" b="1">
              <a:solidFill>
                <a:schemeClr val="bg1"/>
              </a:solidFill>
            </a:rPr>
            <a:pPr algn="ctr"/>
            <a:t>Moyennes des établissements du Département 37 Bac Professionnel 2014</a:t>
          </a:fld>
          <a:endParaRPr lang="en-US" sz="1400" b="1"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0.06824</cdr:x>
      <cdr:y>0.03357</cdr:y>
    </cdr:from>
    <cdr:to>
      <cdr:x>0.97336</cdr:x>
      <cdr:y>0.11454</cdr:y>
    </cdr:to>
    <cdr:sp macro="" textlink="">
      <cdr:nvSpPr>
        <cdr:cNvPr id="2" name="ZoneTexte 1"/>
        <cdr:cNvSpPr txBox="1"/>
      </cdr:nvSpPr>
      <cdr:spPr>
        <a:xfrm xmlns:a="http://schemas.openxmlformats.org/drawingml/2006/main">
          <a:off x="624014" y="186128"/>
          <a:ext cx="8276401" cy="4488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CA57347F-FB32-4D31-8A8A-79F84E314267}" type="TxLink">
            <a:rPr lang="en-US" sz="2000" b="1">
              <a:solidFill>
                <a:schemeClr val="bg1"/>
              </a:solidFill>
            </a:rPr>
            <a:pPr algn="ctr"/>
            <a:t>Moyennes des établissements du Département 41 Bac Professionnel 2014</a:t>
          </a:fld>
          <a:endParaRPr lang="en-US" sz="2000" b="1"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0.03233</cdr:x>
      <cdr:y>1.84004E-7</cdr:y>
    </cdr:from>
    <cdr:to>
      <cdr:x>0.98707</cdr:x>
      <cdr:y>0.08461</cdr:y>
    </cdr:to>
    <cdr:sp macro="" textlink="">
      <cdr:nvSpPr>
        <cdr:cNvPr id="2" name="ZoneTexte 1"/>
        <cdr:cNvSpPr txBox="1"/>
      </cdr:nvSpPr>
      <cdr:spPr>
        <a:xfrm xmlns:a="http://schemas.openxmlformats.org/drawingml/2006/main">
          <a:off x="295586" y="1"/>
          <a:ext cx="8730192" cy="4598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4BB7A461-AB8A-4EAB-BAD9-C9AC09E79F80}" type="TxLink">
            <a:rPr lang="en-US" sz="2000" b="1">
              <a:solidFill>
                <a:schemeClr val="bg1"/>
              </a:solidFill>
            </a:rPr>
            <a:pPr algn="ctr"/>
            <a:t>Moyennes des établissements du Département 28 Bac Professionnel 2014</a:t>
          </a:fld>
          <a:endParaRPr lang="en-US" sz="2000" b="1" dirty="0">
            <a:solidFill>
              <a:schemeClr val="bg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0.11681</cdr:x>
      <cdr:y>0.02464</cdr:y>
    </cdr:from>
    <cdr:to>
      <cdr:x>0.93905</cdr:x>
      <cdr:y>0.10138</cdr:y>
    </cdr:to>
    <cdr:sp macro="" textlink="">
      <cdr:nvSpPr>
        <cdr:cNvPr id="2" name="ZoneTexte 1"/>
        <cdr:cNvSpPr txBox="1"/>
      </cdr:nvSpPr>
      <cdr:spPr>
        <a:xfrm xmlns:a="http://schemas.openxmlformats.org/drawingml/2006/main">
          <a:off x="1068151" y="134434"/>
          <a:ext cx="7518477" cy="4186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fld id="{20C92D0B-0BF1-421E-88E1-D84C30723E7D}" type="TxLink">
            <a:rPr lang="en-US" sz="2000">
              <a:solidFill>
                <a:schemeClr val="bg1"/>
              </a:solidFill>
            </a:rPr>
            <a:pPr/>
            <a:t>Moyennes des établissements du Département 18 CAP BEP 2014</a:t>
          </a:fld>
          <a:endParaRPr lang="en-US" sz="2000" dirty="0">
            <a:solidFill>
              <a:schemeClr val="bg1"/>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0.11021</cdr:x>
      <cdr:y>1.7712E-7</cdr:y>
    </cdr:from>
    <cdr:to>
      <cdr:x>0.91338</cdr:x>
      <cdr:y>0.1032</cdr:y>
    </cdr:to>
    <cdr:sp macro="" textlink="">
      <cdr:nvSpPr>
        <cdr:cNvPr id="2" name="ZoneTexte 1"/>
        <cdr:cNvSpPr txBox="1"/>
      </cdr:nvSpPr>
      <cdr:spPr>
        <a:xfrm xmlns:a="http://schemas.openxmlformats.org/drawingml/2006/main">
          <a:off x="1007755" y="1"/>
          <a:ext cx="7344191" cy="5826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7C013F89-236D-4F2B-B4E6-E5CBC8C8EC5A}" type="TxLink">
            <a:rPr lang="en-US" sz="2000" b="1">
              <a:solidFill>
                <a:schemeClr val="bg1"/>
              </a:solidFill>
            </a:rPr>
            <a:pPr/>
            <a:t>Moyennes des établissements du Département 36 CAP BEP 2014</a:t>
          </a:fld>
          <a:endParaRPr lang="en-US" sz="2000" b="1" dirty="0">
            <a:solidFill>
              <a:schemeClr val="bg1"/>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0.12833</cdr:x>
      <cdr:y>0</cdr:y>
    </cdr:from>
    <cdr:to>
      <cdr:x>0.93905</cdr:x>
      <cdr:y>0.09708</cdr:y>
    </cdr:to>
    <cdr:sp macro="" textlink="">
      <cdr:nvSpPr>
        <cdr:cNvPr id="2" name="ZoneTexte 1"/>
        <cdr:cNvSpPr txBox="1"/>
      </cdr:nvSpPr>
      <cdr:spPr>
        <a:xfrm xmlns:a="http://schemas.openxmlformats.org/drawingml/2006/main">
          <a:off x="1173414" y="0"/>
          <a:ext cx="7413215" cy="5384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F8D30FF4-C91C-49AC-BE8F-1255B0C2F85C}" type="TxLink">
            <a:rPr lang="en-US" sz="2000" b="1">
              <a:solidFill>
                <a:schemeClr val="bg1"/>
              </a:solidFill>
            </a:rPr>
            <a:pPr/>
            <a:t>Moyennes des établissements du Département 45 CAP BEP 2014</a:t>
          </a:fld>
          <a:endParaRPr lang="en-US" sz="20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2F7966-1E67-4FA5-BED3-E4CE8EEF8A85}" type="datetimeFigureOut">
              <a:rPr lang="fr-FR" smtClean="0"/>
              <a:pPr/>
              <a:t>28/06/2014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9C3F63-A05A-4196-91BC-D49E9FE4AFEE}" type="slidenum">
              <a:rPr lang="fr-FR" smtClean="0"/>
              <a:pPr/>
              <a:t>‹#›</a:t>
            </a:fld>
            <a:endParaRPr lang="fr-FR"/>
          </a:p>
        </p:txBody>
      </p:sp>
    </p:spTree>
    <p:extLst>
      <p:ext uri="{BB962C8B-B14F-4D97-AF65-F5344CB8AC3E}">
        <p14:creationId xmlns:p14="http://schemas.microsoft.com/office/powerpoint/2010/main" val="460654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6A39B-D58F-884B-BF28-061BD112AF96}" type="datetimeFigureOut">
              <a:rPr lang="fr-FR" smtClean="0"/>
              <a:pPr/>
              <a:t>28/06/2014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43A0A-E4FD-1448-B90B-C3AD6657AE29}" type="slidenum">
              <a:rPr lang="fr-FR" smtClean="0"/>
              <a:pPr/>
              <a:t>‹#›</a:t>
            </a:fld>
            <a:endParaRPr lang="fr-FR"/>
          </a:p>
        </p:txBody>
      </p:sp>
    </p:spTree>
    <p:extLst>
      <p:ext uri="{BB962C8B-B14F-4D97-AF65-F5344CB8AC3E}">
        <p14:creationId xmlns:p14="http://schemas.microsoft.com/office/powerpoint/2010/main" val="14311144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a:t>
            </a:fld>
            <a:endParaRPr lang="fr-FR" dirty="0"/>
          </a:p>
        </p:txBody>
      </p:sp>
    </p:spTree>
    <p:extLst>
      <p:ext uri="{BB962C8B-B14F-4D97-AF65-F5344CB8AC3E}">
        <p14:creationId xmlns:p14="http://schemas.microsoft.com/office/powerpoint/2010/main" val="3773906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11</a:t>
            </a:fld>
            <a:endParaRPr lang="fr-FR"/>
          </a:p>
        </p:txBody>
      </p:sp>
    </p:spTree>
    <p:extLst>
      <p:ext uri="{BB962C8B-B14F-4D97-AF65-F5344CB8AC3E}">
        <p14:creationId xmlns:p14="http://schemas.microsoft.com/office/powerpoint/2010/main" val="3683378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Wingdings" charset="0"/>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12</a:t>
            </a:fld>
            <a:endParaRPr lang="fr-FR"/>
          </a:p>
        </p:txBody>
      </p:sp>
    </p:spTree>
    <p:extLst>
      <p:ext uri="{BB962C8B-B14F-4D97-AF65-F5344CB8AC3E}">
        <p14:creationId xmlns:p14="http://schemas.microsoft.com/office/powerpoint/2010/main" val="3947499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13</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14</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15</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16</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17</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18</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aseline="0" dirty="0" smtClean="0">
              <a:sym typeface="Wingdings"/>
            </a:endParaRPr>
          </a:p>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19</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20</a:t>
            </a:fld>
            <a:endParaRPr lang="fr-FR"/>
          </a:p>
        </p:txBody>
      </p:sp>
    </p:spTree>
    <p:extLst>
      <p:ext uri="{BB962C8B-B14F-4D97-AF65-F5344CB8AC3E}">
        <p14:creationId xmlns:p14="http://schemas.microsoft.com/office/powerpoint/2010/main" val="2552328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Rot="1" noChangeAspect="1" noChangeArrowheads="1"/>
          </p:cNvSpPr>
          <p:nvPr>
            <p:ph type="sldImg"/>
          </p:nvPr>
        </p:nvSpPr>
        <p:spPr/>
      </p:sp>
      <p:sp>
        <p:nvSpPr>
          <p:cNvPr id="17410" name="Rectangle 2"/>
          <p:cNvSpPr>
            <a:spLocks noGrp="1" noChangeArrowheads="1"/>
          </p:cNvSpPr>
          <p:nvPr>
            <p:ph type="body" idx="1"/>
          </p:nvPr>
        </p:nvSpPr>
        <p:spPr/>
        <p:txBody>
          <a:bodyPr/>
          <a:lstStyle/>
          <a:p>
            <a:endParaRPr lang="fr-F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543050" lvl="3" indent="-171450">
              <a:buFont typeface="Wingdings" charset="0"/>
              <a:buChar char="è"/>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22</a:t>
            </a:fld>
            <a:endParaRPr lang="fr-FR"/>
          </a:p>
        </p:txBody>
      </p:sp>
    </p:spTree>
    <p:extLst>
      <p:ext uri="{BB962C8B-B14F-4D97-AF65-F5344CB8AC3E}">
        <p14:creationId xmlns:p14="http://schemas.microsoft.com/office/powerpoint/2010/main" val="1460930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1"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23</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Wingdings" charset="0"/>
              <a:buNone/>
            </a:pPr>
            <a:endParaRPr lang="fr-FR" sz="1200" b="1" dirty="0" smtClean="0">
              <a:effectLst>
                <a:outerShdw blurRad="38100" dist="38100" dir="2700000" algn="tl">
                  <a:srgbClr val="000000">
                    <a:alpha val="43137"/>
                  </a:srgbClr>
                </a:outerShdw>
              </a:effectLst>
              <a:latin typeface="Arial Black" pitchFamily="34" charset="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24</a:t>
            </a:fld>
            <a:endParaRPr lang="fr-FR"/>
          </a:p>
        </p:txBody>
      </p:sp>
    </p:spTree>
    <p:extLst>
      <p:ext uri="{BB962C8B-B14F-4D97-AF65-F5344CB8AC3E}">
        <p14:creationId xmlns:p14="http://schemas.microsoft.com/office/powerpoint/2010/main" val="3947499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25</a:t>
            </a:fld>
            <a:endParaRPr lang="fr-FR"/>
          </a:p>
        </p:txBody>
      </p:sp>
    </p:spTree>
    <p:extLst>
      <p:ext uri="{BB962C8B-B14F-4D97-AF65-F5344CB8AC3E}">
        <p14:creationId xmlns:p14="http://schemas.microsoft.com/office/powerpoint/2010/main" val="2854765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26</a:t>
            </a:fld>
            <a:endParaRPr lang="fr-FR"/>
          </a:p>
        </p:txBody>
      </p:sp>
    </p:spTree>
    <p:extLst>
      <p:ext uri="{BB962C8B-B14F-4D97-AF65-F5344CB8AC3E}">
        <p14:creationId xmlns:p14="http://schemas.microsoft.com/office/powerpoint/2010/main" val="1308141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27</a:t>
            </a:fld>
            <a:endParaRPr lang="fr-FR"/>
          </a:p>
        </p:txBody>
      </p:sp>
    </p:spTree>
    <p:extLst>
      <p:ext uri="{BB962C8B-B14F-4D97-AF65-F5344CB8AC3E}">
        <p14:creationId xmlns:p14="http://schemas.microsoft.com/office/powerpoint/2010/main" val="3683378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Wingdings" charset="0"/>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28</a:t>
            </a:fld>
            <a:endParaRPr lang="fr-FR"/>
          </a:p>
        </p:txBody>
      </p:sp>
    </p:spTree>
    <p:extLst>
      <p:ext uri="{BB962C8B-B14F-4D97-AF65-F5344CB8AC3E}">
        <p14:creationId xmlns:p14="http://schemas.microsoft.com/office/powerpoint/2010/main" val="3947499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29</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30</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31</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a:t>
            </a:fld>
            <a:endParaRPr lang="fr-FR"/>
          </a:p>
        </p:txBody>
      </p:sp>
    </p:spTree>
    <p:extLst>
      <p:ext uri="{BB962C8B-B14F-4D97-AF65-F5344CB8AC3E}">
        <p14:creationId xmlns:p14="http://schemas.microsoft.com/office/powerpoint/2010/main" val="25458052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32</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33</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34</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35</a:t>
            </a:fld>
            <a:endParaRPr lang="fr-FR"/>
          </a:p>
        </p:txBody>
      </p:sp>
    </p:spTree>
    <p:extLst>
      <p:ext uri="{BB962C8B-B14F-4D97-AF65-F5344CB8AC3E}">
        <p14:creationId xmlns:p14="http://schemas.microsoft.com/office/powerpoint/2010/main" val="3672429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36</a:t>
            </a:fld>
            <a:endParaRPr lang="fr-FR"/>
          </a:p>
        </p:txBody>
      </p:sp>
    </p:spTree>
    <p:extLst>
      <p:ext uri="{BB962C8B-B14F-4D97-AF65-F5344CB8AC3E}">
        <p14:creationId xmlns:p14="http://schemas.microsoft.com/office/powerpoint/2010/main" val="33091299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38</a:t>
            </a:fld>
            <a:endParaRPr lang="fr-FR" dirty="0"/>
          </a:p>
        </p:txBody>
      </p:sp>
    </p:spTree>
    <p:extLst>
      <p:ext uri="{BB962C8B-B14F-4D97-AF65-F5344CB8AC3E}">
        <p14:creationId xmlns:p14="http://schemas.microsoft.com/office/powerpoint/2010/main" val="36892004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39</a:t>
            </a:fld>
            <a:endParaRPr lang="fr-FR"/>
          </a:p>
        </p:txBody>
      </p:sp>
    </p:spTree>
    <p:extLst>
      <p:ext uri="{BB962C8B-B14F-4D97-AF65-F5344CB8AC3E}">
        <p14:creationId xmlns:p14="http://schemas.microsoft.com/office/powerpoint/2010/main" val="28918058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40</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fr-FR" sz="800" kern="1200"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41</a:t>
            </a:fld>
            <a:endParaRPr lang="fr-FR"/>
          </a:p>
        </p:txBody>
      </p:sp>
    </p:spTree>
    <p:extLst>
      <p:ext uri="{BB962C8B-B14F-4D97-AF65-F5344CB8AC3E}">
        <p14:creationId xmlns:p14="http://schemas.microsoft.com/office/powerpoint/2010/main" val="14530661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algn="l"/>
            <a:endParaRPr lang="fr-FR" sz="900"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42</a:t>
            </a:fld>
            <a:endParaRPr lang="fr-FR"/>
          </a:p>
        </p:txBody>
      </p:sp>
    </p:spTree>
    <p:extLst>
      <p:ext uri="{BB962C8B-B14F-4D97-AF65-F5344CB8AC3E}">
        <p14:creationId xmlns:p14="http://schemas.microsoft.com/office/powerpoint/2010/main" val="1453066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1"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43</a:t>
            </a:fld>
            <a:endParaRPr lang="fr-FR"/>
          </a:p>
        </p:txBody>
      </p:sp>
    </p:spTree>
    <p:extLst>
      <p:ext uri="{BB962C8B-B14F-4D97-AF65-F5344CB8AC3E}">
        <p14:creationId xmlns:p14="http://schemas.microsoft.com/office/powerpoint/2010/main" val="34781227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44</a:t>
            </a:fld>
            <a:endParaRPr lang="fr-FR"/>
          </a:p>
        </p:txBody>
      </p:sp>
    </p:spTree>
    <p:extLst>
      <p:ext uri="{BB962C8B-B14F-4D97-AF65-F5344CB8AC3E}">
        <p14:creationId xmlns:p14="http://schemas.microsoft.com/office/powerpoint/2010/main" val="252226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543050" lvl="3" indent="-171450">
              <a:buFont typeface="Wingdings" charset="0"/>
              <a:buChar char="è"/>
            </a:pPr>
            <a:r>
              <a:rPr lang="fr-FR" baseline="0" dirty="0" smtClean="0">
                <a:sym typeface="Wingdings"/>
              </a:rPr>
              <a:t>.</a:t>
            </a:r>
            <a:endParaRPr lang="fr-FR" baseline="0" dirty="0" smtClean="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6</a:t>
            </a:fld>
            <a:endParaRPr lang="fr-FR"/>
          </a:p>
        </p:txBody>
      </p:sp>
    </p:spTree>
    <p:extLst>
      <p:ext uri="{BB962C8B-B14F-4D97-AF65-F5344CB8AC3E}">
        <p14:creationId xmlns:p14="http://schemas.microsoft.com/office/powerpoint/2010/main" val="1460930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b="1" baseline="0"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7</a:t>
            </a:fld>
            <a:endParaRPr lang="fr-FR"/>
          </a:p>
        </p:txBody>
      </p:sp>
    </p:spTree>
    <p:extLst>
      <p:ext uri="{BB962C8B-B14F-4D97-AF65-F5344CB8AC3E}">
        <p14:creationId xmlns:p14="http://schemas.microsoft.com/office/powerpoint/2010/main" val="3165712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1" dirty="0" smtClean="0">
              <a:solidFill>
                <a:srgbClr val="000000"/>
              </a:solidFill>
              <a:latin typeface="Arial Black" pitchFamily="34" charset="0"/>
              <a:sym typeface="Wingdings"/>
            </a:endParaRP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8</a:t>
            </a:fld>
            <a:endParaRPr lang="fr-FR"/>
          </a:p>
        </p:txBody>
      </p:sp>
    </p:spTree>
    <p:extLst>
      <p:ext uri="{BB962C8B-B14F-4D97-AF65-F5344CB8AC3E}">
        <p14:creationId xmlns:p14="http://schemas.microsoft.com/office/powerpoint/2010/main" val="3947499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9</a:t>
            </a:fld>
            <a:endParaRPr lang="fr-FR"/>
          </a:p>
        </p:txBody>
      </p:sp>
    </p:spTree>
    <p:extLst>
      <p:ext uri="{BB962C8B-B14F-4D97-AF65-F5344CB8AC3E}">
        <p14:creationId xmlns:p14="http://schemas.microsoft.com/office/powerpoint/2010/main" val="697741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10</a:t>
            </a:fld>
            <a:endParaRPr lang="fr-FR"/>
          </a:p>
        </p:txBody>
      </p:sp>
    </p:spTree>
    <p:extLst>
      <p:ext uri="{BB962C8B-B14F-4D97-AF65-F5344CB8AC3E}">
        <p14:creationId xmlns:p14="http://schemas.microsoft.com/office/powerpoint/2010/main" val="1308141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ac-orleans-tours.fr/" TargetMode="External"/><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pic>
        <p:nvPicPr>
          <p:cNvPr id="9" name="Picture 2" descr="http://eps.ac-orleans-tours.fr/typo3temp/pics/ed95f2fa2b.jpg"/>
          <p:cNvPicPr>
            <a:picLocks noChangeAspect="1" noChangeArrowheads="1"/>
          </p:cNvPicPr>
          <p:nvPr/>
        </p:nvPicPr>
        <p:blipFill>
          <a:blip r:embed="rId2" cstate="print"/>
          <a:srcRect b="5940"/>
          <a:stretch>
            <a:fillRect/>
          </a:stretch>
        </p:blipFill>
        <p:spPr bwMode="auto">
          <a:xfrm>
            <a:off x="0" y="-27384"/>
            <a:ext cx="9144000" cy="1296144"/>
          </a:xfrm>
          <a:prstGeom prst="rect">
            <a:avLst/>
          </a:prstGeom>
          <a:noFill/>
          <a:effectLst>
            <a:outerShdw blurRad="50800" dist="50800" dir="5400000" algn="ctr" rotWithShape="0">
              <a:srgbClr val="000000">
                <a:alpha val="13000"/>
              </a:srgbClr>
            </a:outerShdw>
          </a:effectLst>
        </p:spPr>
      </p:pic>
      <p:pic>
        <p:nvPicPr>
          <p:cNvPr id="10" name="Picture 2" descr="http://eps.ac-orleans-tours.fr/fileadmin/templates/gui/images/peda/logoacademie-home.png">
            <a:hlinkClick r:id="rId3" tooltip="Retour a la page d'accueil de l'espace académique."/>
          </p:cNvPr>
          <p:cNvPicPr>
            <a:picLocks noChangeAspect="1" noChangeArrowheads="1"/>
          </p:cNvPicPr>
          <p:nvPr/>
        </p:nvPicPr>
        <p:blipFill>
          <a:blip r:embed="rId4" cstate="print"/>
          <a:srcRect/>
          <a:stretch>
            <a:fillRect/>
          </a:stretch>
        </p:blipFill>
        <p:spPr bwMode="auto">
          <a:xfrm>
            <a:off x="179512" y="44624"/>
            <a:ext cx="1190625" cy="1200150"/>
          </a:xfrm>
          <a:prstGeom prst="rect">
            <a:avLst/>
          </a:prstGeom>
          <a:noFill/>
        </p:spPr>
      </p:pic>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lvl1pPr>
              <a:defRPr b="1"/>
            </a:lvl1p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transition xmlns:p14="http://schemas.microsoft.com/office/powerpoint/2010/mai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AUT">
    <p:spTree>
      <p:nvGrpSpPr>
        <p:cNvPr id="1" name=""/>
        <p:cNvGrpSpPr/>
        <p:nvPr/>
      </p:nvGrpSpPr>
      <p:grpSpPr>
        <a:xfrm>
          <a:off x="0" y="0"/>
          <a:ext cx="0" cy="0"/>
          <a:chOff x="0" y="0"/>
          <a:chExt cx="0" cy="0"/>
        </a:xfrm>
      </p:grpSpPr>
      <p:pic>
        <p:nvPicPr>
          <p:cNvPr id="9" name="Picture 2" descr="http://eps.ac-orleans-tours.fr/typo3temp/pics/a4abc45398.jpg"/>
          <p:cNvPicPr>
            <a:picLocks noChangeAspect="1" noChangeArrowheads="1"/>
          </p:cNvPicPr>
          <p:nvPr/>
        </p:nvPicPr>
        <p:blipFill>
          <a:blip r:embed="rId2" cstate="print"/>
          <a:srcRect/>
          <a:stretch>
            <a:fillRect/>
          </a:stretch>
        </p:blipFill>
        <p:spPr bwMode="auto">
          <a:xfrm>
            <a:off x="-36513" y="7262"/>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chemeClr val="tx2">
                    <a:lumMod val="60000"/>
                    <a:lumOff val="40000"/>
                  </a:schemeClr>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transition xmlns:p14="http://schemas.microsoft.com/office/powerpoint/2010/mai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fr-FR" smtClean="0"/>
              <a:t>Cliquez et modifiez le titre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xmlns:p14="http://schemas.microsoft.com/office/powerpoint/2010/mai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TATION">
    <p:spTree>
      <p:nvGrpSpPr>
        <p:cNvPr id="1" name=""/>
        <p:cNvGrpSpPr/>
        <p:nvPr/>
      </p:nvGrpSpPr>
      <p:grpSpPr>
        <a:xfrm>
          <a:off x="0" y="0"/>
          <a:ext cx="0" cy="0"/>
          <a:chOff x="0" y="0"/>
          <a:chExt cx="0" cy="0"/>
        </a:xfrm>
      </p:grpSpPr>
      <p:pic>
        <p:nvPicPr>
          <p:cNvPr id="7" name="Picture 2" descr="http://eps.ac-orleans-tours.fr/typo3temp/pics/ed95f2fa2b.jpg"/>
          <p:cNvPicPr>
            <a:picLocks noChangeAspect="1" noChangeArrowheads="1"/>
          </p:cNvPicPr>
          <p:nvPr/>
        </p:nvPicPr>
        <p:blipFill>
          <a:blip r:embed="rId2" cstate="print"/>
          <a:srcRect b="5940"/>
          <a:stretch>
            <a:fillRect/>
          </a:stretch>
        </p:blipFill>
        <p:spPr bwMode="auto">
          <a:xfrm>
            <a:off x="0" y="-27384"/>
            <a:ext cx="9144000" cy="1296144"/>
          </a:xfrm>
          <a:prstGeom prst="rect">
            <a:avLst/>
          </a:prstGeom>
          <a:noFill/>
          <a:effectLst>
            <a:outerShdw blurRad="50800" dist="50800" dir="5400000" algn="ctr" rotWithShape="0">
              <a:srgbClr val="000000">
                <a:alpha val="13000"/>
              </a:srgbClr>
            </a:outerShdw>
            <a:softEdge rad="317500"/>
          </a:effectLst>
        </p:spPr>
      </p:pic>
      <p:sp>
        <p:nvSpPr>
          <p:cNvPr id="3" name="Espace réservé du contenu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
        <p:nvSpPr>
          <p:cNvPr id="14" name="Titre 13"/>
          <p:cNvSpPr>
            <a:spLocks noGrp="1"/>
          </p:cNvSpPr>
          <p:nvPr>
            <p:ph type="title"/>
          </p:nvPr>
        </p:nvSpPr>
        <p:spPr>
          <a:xfrm>
            <a:off x="0" y="0"/>
            <a:ext cx="9144000" cy="1196752"/>
          </a:xfrm>
        </p:spPr>
        <p:txBody>
          <a:bodyPr>
            <a:noAutofit/>
          </a:bodyPr>
          <a:lstStyle>
            <a:lvl1pPr>
              <a:defRPr sz="3400" baseline="0">
                <a:solidFill>
                  <a:schemeClr val="bg1"/>
                </a:solidFill>
                <a:effectLst>
                  <a:outerShdw blurRad="38100" dist="38100" dir="2700000" algn="tl">
                    <a:srgbClr val="000000">
                      <a:alpha val="43137"/>
                    </a:srgbClr>
                  </a:outerShdw>
                </a:effectLst>
                <a:latin typeface="Arial Black" pitchFamily="34" charset="0"/>
              </a:defRPr>
            </a:lvl1pPr>
          </a:lstStyle>
          <a:p>
            <a:r>
              <a:rPr lang="fr-FR" dirty="0" smtClean="0"/>
              <a:t>Cliquez pour modifier le style du titre</a:t>
            </a:r>
            <a:endParaRPr lang="fr-FR" dirty="0"/>
          </a:p>
        </p:txBody>
      </p:sp>
    </p:spTree>
  </p:cSld>
  <p:clrMapOvr>
    <a:masterClrMapping/>
  </p:clrMapOvr>
  <p:transition xmlns:p14="http://schemas.microsoft.com/office/powerpoint/2010/mai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OUBLE">
    <p:spTree>
      <p:nvGrpSpPr>
        <p:cNvPr id="1" name=""/>
        <p:cNvGrpSpPr/>
        <p:nvPr/>
      </p:nvGrpSpPr>
      <p:grpSpPr>
        <a:xfrm>
          <a:off x="0" y="0"/>
          <a:ext cx="0" cy="0"/>
          <a:chOff x="0" y="0"/>
          <a:chExt cx="0" cy="0"/>
        </a:xfrm>
      </p:grpSpPr>
      <p:pic>
        <p:nvPicPr>
          <p:cNvPr id="7" name="Picture 2" descr="http://eps.ac-orleans-tours.fr/typo3temp/pics/ed95f2fa2b.jpg"/>
          <p:cNvPicPr>
            <a:picLocks noChangeAspect="1" noChangeArrowheads="1"/>
          </p:cNvPicPr>
          <p:nvPr/>
        </p:nvPicPr>
        <p:blipFill>
          <a:blip r:embed="rId2" cstate="print"/>
          <a:srcRect b="5940"/>
          <a:stretch>
            <a:fillRect/>
          </a:stretch>
        </p:blipFill>
        <p:spPr bwMode="auto">
          <a:xfrm>
            <a:off x="0" y="-27384"/>
            <a:ext cx="9144000" cy="1296144"/>
          </a:xfrm>
          <a:prstGeom prst="rect">
            <a:avLst/>
          </a:prstGeom>
          <a:noFill/>
          <a:effectLst>
            <a:outerShdw blurRad="50800" dist="50800" dir="5400000" algn="ctr" rotWithShape="0">
              <a:srgbClr val="000000">
                <a:alpha val="13000"/>
              </a:srgbClr>
            </a:outerShdw>
            <a:softEdge rad="317500"/>
          </a:effectLst>
        </p:spPr>
      </p:pic>
      <p:sp>
        <p:nvSpPr>
          <p:cNvPr id="3" name="Espace réservé du contenu 2"/>
          <p:cNvSpPr>
            <a:spLocks noGrp="1"/>
          </p:cNvSpPr>
          <p:nvPr>
            <p:ph idx="1"/>
          </p:nvPr>
        </p:nvSpPr>
        <p:spPr>
          <a:xfrm>
            <a:off x="457200" y="1196753"/>
            <a:ext cx="8229600" cy="208823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
        <p:nvSpPr>
          <p:cNvPr id="14" name="Titre 13"/>
          <p:cNvSpPr>
            <a:spLocks noGrp="1"/>
          </p:cNvSpPr>
          <p:nvPr>
            <p:ph type="title"/>
          </p:nvPr>
        </p:nvSpPr>
        <p:spPr>
          <a:xfrm>
            <a:off x="0" y="0"/>
            <a:ext cx="9144000" cy="1196752"/>
          </a:xfrm>
        </p:spPr>
        <p:txBody>
          <a:bodyPr>
            <a:noAutofit/>
          </a:bodyPr>
          <a:lstStyle>
            <a:lvl1pPr>
              <a:defRPr sz="3600" baseline="0">
                <a:solidFill>
                  <a:schemeClr val="bg1"/>
                </a:solidFill>
                <a:effectLst>
                  <a:outerShdw blurRad="38100" dist="38100" dir="2700000" algn="tl">
                    <a:srgbClr val="000000">
                      <a:alpha val="43137"/>
                    </a:srgbClr>
                  </a:outerShdw>
                </a:effectLst>
                <a:latin typeface="Arial Black" pitchFamily="34" charset="0"/>
              </a:defRPr>
            </a:lvl1pPr>
          </a:lstStyle>
          <a:p>
            <a:r>
              <a:rPr lang="fr-FR" dirty="0" smtClean="0"/>
              <a:t>Cliquez pour modifier le style du titre</a:t>
            </a:r>
            <a:endParaRPr lang="fr-FR" dirty="0"/>
          </a:p>
        </p:txBody>
      </p:sp>
      <p:pic>
        <p:nvPicPr>
          <p:cNvPr id="8" name="Picture 2" descr="http://eps.ac-orleans-tours.fr/typo3temp/pics/38d92ddb59.jpg"/>
          <p:cNvPicPr>
            <a:picLocks noChangeAspect="1" noChangeArrowheads="1"/>
          </p:cNvPicPr>
          <p:nvPr/>
        </p:nvPicPr>
        <p:blipFill>
          <a:blip r:embed="rId3" cstate="print"/>
          <a:srcRect/>
          <a:stretch>
            <a:fillRect/>
          </a:stretch>
        </p:blipFill>
        <p:spPr bwMode="auto">
          <a:xfrm>
            <a:off x="-36513" y="3197706"/>
            <a:ext cx="9180000" cy="1383422"/>
          </a:xfrm>
          <a:prstGeom prst="rect">
            <a:avLst/>
          </a:prstGeom>
          <a:noFill/>
          <a:effectLst>
            <a:softEdge rad="317500"/>
          </a:effectLst>
        </p:spPr>
      </p:pic>
      <p:sp>
        <p:nvSpPr>
          <p:cNvPr id="10" name="Espace réservé du contenu 2"/>
          <p:cNvSpPr>
            <a:spLocks noGrp="1"/>
          </p:cNvSpPr>
          <p:nvPr>
            <p:ph idx="13"/>
          </p:nvPr>
        </p:nvSpPr>
        <p:spPr>
          <a:xfrm>
            <a:off x="467544" y="4509120"/>
            <a:ext cx="8229600" cy="208823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transition xmlns:p14="http://schemas.microsoft.com/office/powerpoint/2010/mai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GYM">
    <p:spTree>
      <p:nvGrpSpPr>
        <p:cNvPr id="1" name=""/>
        <p:cNvGrpSpPr/>
        <p:nvPr/>
      </p:nvGrpSpPr>
      <p:grpSpPr>
        <a:xfrm>
          <a:off x="0" y="0"/>
          <a:ext cx="0" cy="0"/>
          <a:chOff x="0" y="0"/>
          <a:chExt cx="0" cy="0"/>
        </a:xfrm>
      </p:grpSpPr>
      <p:pic>
        <p:nvPicPr>
          <p:cNvPr id="7" name="Picture 4" descr="http://eps.ac-orleans-tours.fr/typo3temp/pics/76010f26f3.jpg"/>
          <p:cNvPicPr>
            <a:picLocks noChangeAspect="1" noChangeArrowheads="1"/>
          </p:cNvPicPr>
          <p:nvPr/>
        </p:nvPicPr>
        <p:blipFill>
          <a:blip cstate="print"/>
          <a:srcRect/>
          <a:stretch>
            <a:fillRect/>
          </a:stretch>
        </p:blipFill>
        <p:spPr bwMode="auto">
          <a:xfrm>
            <a:off x="-36513" y="7262"/>
            <a:ext cx="9180000" cy="1383422"/>
          </a:xfrm>
          <a:prstGeom prst="rect">
            <a:avLst/>
          </a:prstGeom>
          <a:noFill/>
          <a:effectLst>
            <a:softEdge rad="317500"/>
          </a:effectLst>
        </p:spPr>
      </p:pic>
      <p:sp>
        <p:nvSpPr>
          <p:cNvPr id="2" name="Titre 1"/>
          <p:cNvSpPr>
            <a:spLocks noGrp="1"/>
          </p:cNvSpPr>
          <p:nvPr>
            <p:ph type="title"/>
          </p:nvPr>
        </p:nvSpPr>
        <p:spPr>
          <a:xfrm>
            <a:off x="0" y="188640"/>
            <a:ext cx="9144000" cy="1143000"/>
          </a:xfrm>
        </p:spPr>
        <p:txBody>
          <a:bodyPr/>
          <a:lstStyle>
            <a:lvl1pPr>
              <a:defRPr b="1">
                <a:solidFill>
                  <a:srgbClr val="FF6600"/>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transition xmlns:p14="http://schemas.microsoft.com/office/powerpoint/2010/mai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RIATHLON">
    <p:spTree>
      <p:nvGrpSpPr>
        <p:cNvPr id="1" name=""/>
        <p:cNvGrpSpPr/>
        <p:nvPr/>
      </p:nvGrpSpPr>
      <p:grpSpPr>
        <a:xfrm>
          <a:off x="0" y="0"/>
          <a:ext cx="0" cy="0"/>
          <a:chOff x="0" y="0"/>
          <a:chExt cx="0" cy="0"/>
        </a:xfrm>
      </p:grpSpPr>
      <p:pic>
        <p:nvPicPr>
          <p:cNvPr id="8" name="Picture 4" descr="http://eps.ac-orleans-tours.fr/typo3temp/pics/a3593f9d53.jpg"/>
          <p:cNvPicPr>
            <a:picLocks noChangeAspect="1" noChangeArrowheads="1"/>
          </p:cNvPicPr>
          <p:nvPr/>
        </p:nvPicPr>
        <p:blipFill>
          <a:blip r:embed="rId2" cstate="print"/>
          <a:srcRect/>
          <a:stretch>
            <a:fillRect/>
          </a:stretch>
        </p:blipFill>
        <p:spPr bwMode="auto">
          <a:xfrm>
            <a:off x="0" y="29354"/>
            <a:ext cx="9180000" cy="1383422"/>
          </a:xfrm>
          <a:prstGeom prst="rect">
            <a:avLst/>
          </a:prstGeom>
          <a:noFill/>
          <a:effectLst>
            <a:outerShdw sx="1000" sy="1000" algn="ctr" rotWithShape="0">
              <a:srgbClr val="000000"/>
            </a:outerShdw>
            <a:softEdge rad="127000"/>
          </a:effectLst>
        </p:spPr>
      </p:pic>
      <p:sp>
        <p:nvSpPr>
          <p:cNvPr id="2" name="Titre 1"/>
          <p:cNvSpPr>
            <a:spLocks noGrp="1"/>
          </p:cNvSpPr>
          <p:nvPr>
            <p:ph type="title"/>
          </p:nvPr>
        </p:nvSpPr>
        <p:spPr>
          <a:xfrm>
            <a:off x="395536" y="188640"/>
            <a:ext cx="8229600" cy="1143000"/>
          </a:xfrm>
        </p:spPr>
        <p:txBody>
          <a:bodyPr/>
          <a:lstStyle>
            <a:lvl1pPr>
              <a:defRPr b="1">
                <a:solidFill>
                  <a:schemeClr val="bg1"/>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transition xmlns:p14="http://schemas.microsoft.com/office/powerpoint/2010/mai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OLLEY">
    <p:spTree>
      <p:nvGrpSpPr>
        <p:cNvPr id="1" name=""/>
        <p:cNvGrpSpPr/>
        <p:nvPr/>
      </p:nvGrpSpPr>
      <p:grpSpPr>
        <a:xfrm>
          <a:off x="0" y="0"/>
          <a:ext cx="0" cy="0"/>
          <a:chOff x="0" y="0"/>
          <a:chExt cx="0" cy="0"/>
        </a:xfrm>
      </p:grpSpPr>
      <p:pic>
        <p:nvPicPr>
          <p:cNvPr id="9" name="Picture 4" descr="http://eps.ac-orleans-tours.fr/typo3temp/pics/9f79a0bf68.jpg"/>
          <p:cNvPicPr>
            <a:picLocks noChangeAspect="1" noChangeArrowheads="1"/>
          </p:cNvPicPr>
          <p:nvPr/>
        </p:nvPicPr>
        <p:blipFill>
          <a:blip r:embed="rId2" cstate="print"/>
          <a:srcRect/>
          <a:stretch>
            <a:fillRect/>
          </a:stretch>
        </p:blipFill>
        <p:spPr bwMode="auto">
          <a:xfrm>
            <a:off x="-36000" y="-27384"/>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rgbClr val="FF0000"/>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transition xmlns:p14="http://schemas.microsoft.com/office/powerpoint/2010/mai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ROSS">
    <p:spTree>
      <p:nvGrpSpPr>
        <p:cNvPr id="1" name=""/>
        <p:cNvGrpSpPr/>
        <p:nvPr/>
      </p:nvGrpSpPr>
      <p:grpSpPr>
        <a:xfrm>
          <a:off x="0" y="0"/>
          <a:ext cx="0" cy="0"/>
          <a:chOff x="0" y="0"/>
          <a:chExt cx="0" cy="0"/>
        </a:xfrm>
      </p:grpSpPr>
      <p:pic>
        <p:nvPicPr>
          <p:cNvPr id="8" name="Picture 2" descr="http://eps.ac-orleans-tours.fr/typo3temp/pics/38d92ddb59.jpg"/>
          <p:cNvPicPr>
            <a:picLocks noChangeAspect="1" noChangeArrowheads="1"/>
          </p:cNvPicPr>
          <p:nvPr/>
        </p:nvPicPr>
        <p:blipFill>
          <a:blip r:embed="rId2" cstate="print"/>
          <a:srcRect/>
          <a:stretch>
            <a:fillRect/>
          </a:stretch>
        </p:blipFill>
        <p:spPr bwMode="auto">
          <a:xfrm>
            <a:off x="-36513" y="-27389"/>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rgbClr val="0066FF"/>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transition xmlns:p14="http://schemas.microsoft.com/office/powerpoint/2010/mai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CE">
    <p:spTree>
      <p:nvGrpSpPr>
        <p:cNvPr id="1" name=""/>
        <p:cNvGrpSpPr/>
        <p:nvPr/>
      </p:nvGrpSpPr>
      <p:grpSpPr>
        <a:xfrm>
          <a:off x="0" y="0"/>
          <a:ext cx="0" cy="0"/>
          <a:chOff x="0" y="0"/>
          <a:chExt cx="0" cy="0"/>
        </a:xfrm>
      </p:grpSpPr>
      <p:pic>
        <p:nvPicPr>
          <p:cNvPr id="9" name="Picture 2" descr="http://eps.ac-orleans-tours.fr/typo3temp/pics/d897fb5193.jpg"/>
          <p:cNvPicPr>
            <a:picLocks noChangeAspect="1" noChangeArrowheads="1"/>
          </p:cNvPicPr>
          <p:nvPr/>
        </p:nvPicPr>
        <p:blipFill>
          <a:blip r:embed="rId2" cstate="print"/>
          <a:srcRect/>
          <a:stretch>
            <a:fillRect/>
          </a:stretch>
        </p:blipFill>
        <p:spPr bwMode="auto">
          <a:xfrm>
            <a:off x="-36513" y="23929"/>
            <a:ext cx="9216000" cy="1388847"/>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chemeClr val="accent3">
                    <a:lumMod val="60000"/>
                    <a:lumOff val="40000"/>
                  </a:schemeClr>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transition xmlns:p14="http://schemas.microsoft.com/office/powerpoint/2010/mai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APPN">
    <p:spTree>
      <p:nvGrpSpPr>
        <p:cNvPr id="1" name=""/>
        <p:cNvGrpSpPr/>
        <p:nvPr/>
      </p:nvGrpSpPr>
      <p:grpSpPr>
        <a:xfrm>
          <a:off x="0" y="0"/>
          <a:ext cx="0" cy="0"/>
          <a:chOff x="0" y="0"/>
          <a:chExt cx="0" cy="0"/>
        </a:xfrm>
      </p:grpSpPr>
      <p:pic>
        <p:nvPicPr>
          <p:cNvPr id="8" name="Picture 2" descr="http://eps.ac-orleans-tours.fr/typo3temp/pics/1130d201a2.jpg"/>
          <p:cNvPicPr>
            <a:picLocks noChangeAspect="1" noChangeArrowheads="1"/>
          </p:cNvPicPr>
          <p:nvPr/>
        </p:nvPicPr>
        <p:blipFill>
          <a:blip r:embed="rId2" cstate="print"/>
          <a:srcRect/>
          <a:stretch>
            <a:fillRect/>
          </a:stretch>
        </p:blipFill>
        <p:spPr bwMode="auto">
          <a:xfrm>
            <a:off x="-36513" y="7262"/>
            <a:ext cx="9180000" cy="1383422"/>
          </a:xfrm>
          <a:prstGeom prst="rect">
            <a:avLst/>
          </a:prstGeom>
          <a:noFill/>
          <a:effectLst>
            <a:softEdge rad="317500"/>
          </a:effectLst>
        </p:spPr>
      </p:pic>
      <p:sp>
        <p:nvSpPr>
          <p:cNvPr id="2" name="Titre 1"/>
          <p:cNvSpPr>
            <a:spLocks noGrp="1"/>
          </p:cNvSpPr>
          <p:nvPr>
            <p:ph type="title"/>
          </p:nvPr>
        </p:nvSpPr>
        <p:spPr>
          <a:xfrm>
            <a:off x="395536" y="188640"/>
            <a:ext cx="8229600" cy="1143000"/>
          </a:xfrm>
        </p:spPr>
        <p:txBody>
          <a:bodyPr/>
          <a:lstStyle>
            <a:lvl1pPr>
              <a:defRPr>
                <a:solidFill>
                  <a:srgbClr val="00CCFF"/>
                </a:solidFill>
                <a:effectLst>
                  <a:outerShdw blurRad="38100" dist="38100" dir="2700000" algn="tl">
                    <a:srgbClr val="000000">
                      <a:alpha val="43137"/>
                    </a:srgbClr>
                  </a:outerShdw>
                </a:effectLst>
                <a:latin typeface="Arial Black" pitchFamily="34" charset="0"/>
              </a:defRPr>
            </a:lvl1pPr>
          </a:lstStyle>
          <a:p>
            <a:r>
              <a:rPr lang="fr-FR"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transition xmlns:p14="http://schemas.microsoft.com/office/powerpoint/2010/main" spd="med">
    <p:split orient="ver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619672" y="0"/>
            <a:ext cx="7524328" cy="1196752"/>
          </a:xfrm>
          <a:prstGeom prst="rect">
            <a:avLst/>
          </a:prstGeom>
        </p:spPr>
        <p:txBody>
          <a:bodyPr vert="horz" lIns="91440" tIns="45720" rIns="91440" bIns="45720" rtlCol="0" anchor="ctr">
            <a:norm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pPr/>
              <a:t>28/06/2014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xmlns:p14="http://schemas.microsoft.com/office/powerpoint/2010/main" spd="med">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 Id="rId3"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chart" Target="../charts/char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chart" Target="../charts/char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 Id="rId3" Type="http://schemas.openxmlformats.org/officeDocument/2006/relationships/chart" Target="../charts/char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chart" Target="../charts/char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 Id="rId3" Type="http://schemas.openxmlformats.org/officeDocument/2006/relationships/chart" Target="../charts/char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 Id="rId3" Type="http://schemas.openxmlformats.org/officeDocument/2006/relationships/chart" Target="../charts/char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chart" Target="../charts/char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chart" Target="../charts/char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 Id="rId3" Type="http://schemas.openxmlformats.org/officeDocument/2006/relationships/chart" Target="../charts/char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 Id="rId3" Type="http://schemas.openxmlformats.org/officeDocument/2006/relationships/chart" Target="../charts/char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 Id="rId3" Type="http://schemas.openxmlformats.org/officeDocument/2006/relationships/chart" Target="../charts/char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 Id="rId3" Type="http://schemas.openxmlformats.org/officeDocument/2006/relationships/chart" Target="../charts/char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 Id="rId3" Type="http://schemas.openxmlformats.org/officeDocument/2006/relationships/chart" Target="../charts/char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2.xml"/><Relationship Id="rId3" Type="http://schemas.openxmlformats.org/officeDocument/2006/relationships/chart" Target="../charts/char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3.xml"/><Relationship Id="rId3" Type="http://schemas.openxmlformats.org/officeDocument/2006/relationships/chart" Target="../charts/chart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3" Type="http://schemas.openxmlformats.org/officeDocument/2006/relationships/chart" Target="../charts/chart22.xml"/><Relationship Id="rId4" Type="http://schemas.openxmlformats.org/officeDocument/2006/relationships/chart" Target="../charts/chart23.xml"/><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3" Type="http://schemas.openxmlformats.org/officeDocument/2006/relationships/chart" Target="../charts/chart24.xml"/><Relationship Id="rId4" Type="http://schemas.openxmlformats.org/officeDocument/2006/relationships/chart" Target="../charts/chart25.xml"/><Relationship Id="rId5" Type="http://schemas.openxmlformats.org/officeDocument/2006/relationships/chart" Target="../charts/chart26.xml"/><Relationship Id="rId6" Type="http://schemas.openxmlformats.org/officeDocument/2006/relationships/chart" Target="../charts/chart27.xml"/><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061350"/>
            <a:ext cx="9143999" cy="1470025"/>
          </a:xfrm>
        </p:spPr>
        <p:txBody>
          <a:bodyPr>
            <a:normAutofit fontScale="90000"/>
          </a:bodyPr>
          <a:lstStyle/>
          <a:p>
            <a:r>
              <a:rPr lang="fr-FR" b="1" dirty="0">
                <a:solidFill>
                  <a:srgbClr val="FFFFFF"/>
                </a:solidFill>
                <a:effectLst>
                  <a:outerShdw blurRad="38100" dist="38100" dir="2700000" algn="tl">
                    <a:srgbClr val="000000"/>
                  </a:outerShdw>
                </a:effectLst>
              </a:rPr>
              <a:t>Sous-</a:t>
            </a:r>
            <a:r>
              <a:rPr lang="fr-FR" b="1" dirty="0" smtClean="0">
                <a:solidFill>
                  <a:srgbClr val="FFFFFF"/>
                </a:solidFill>
                <a:effectLst>
                  <a:outerShdw blurRad="38100" dist="38100" dir="2700000" algn="tl">
                    <a:srgbClr val="000000"/>
                  </a:outerShdw>
                </a:effectLst>
              </a:rPr>
              <a:t>commissions académiques </a:t>
            </a:r>
            <a:r>
              <a:rPr lang="fr-FR" b="1" dirty="0">
                <a:solidFill>
                  <a:srgbClr val="FFFFFF"/>
                </a:solidFill>
                <a:effectLst>
                  <a:outerShdw blurRad="38100" dist="38100" dir="2700000" algn="tl">
                    <a:srgbClr val="000000"/>
                  </a:outerShdw>
                </a:effectLst>
              </a:rPr>
              <a:t/>
            </a:r>
            <a:br>
              <a:rPr lang="fr-FR" b="1" dirty="0">
                <a:solidFill>
                  <a:srgbClr val="FFFFFF"/>
                </a:solidFill>
                <a:effectLst>
                  <a:outerShdw blurRad="38100" dist="38100" dir="2700000" algn="tl">
                    <a:srgbClr val="000000"/>
                  </a:outerShdw>
                </a:effectLst>
              </a:rPr>
            </a:br>
            <a:r>
              <a:rPr lang="fr-FR" b="1" dirty="0">
                <a:solidFill>
                  <a:srgbClr val="FFFFFF"/>
                </a:solidFill>
                <a:effectLst>
                  <a:outerShdw blurRad="38100" dist="38100" dir="2700000" algn="tl">
                    <a:srgbClr val="000000"/>
                  </a:outerShdw>
                </a:effectLst>
              </a:rPr>
              <a:t>Voie Pro </a:t>
            </a:r>
            <a:endParaRPr lang="fr-FR" dirty="0">
              <a:solidFill>
                <a:schemeClr val="bg1"/>
              </a:solidFill>
            </a:endParaRPr>
          </a:p>
        </p:txBody>
      </p:sp>
      <p:sp>
        <p:nvSpPr>
          <p:cNvPr id="5" name="Sous-titre 2"/>
          <p:cNvSpPr txBox="1">
            <a:spLocks/>
          </p:cNvSpPr>
          <p:nvPr/>
        </p:nvSpPr>
        <p:spPr>
          <a:xfrm>
            <a:off x="0" y="3880556"/>
            <a:ext cx="9144000" cy="2520244"/>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fr-FR" smtClean="0">
              <a:solidFill>
                <a:schemeClr val="bg1"/>
              </a:solidFill>
            </a:endParaRPr>
          </a:p>
          <a:p>
            <a:endParaRPr lang="fr-FR" smtClean="0">
              <a:solidFill>
                <a:schemeClr val="bg1"/>
              </a:solidFill>
            </a:endParaRPr>
          </a:p>
          <a:p>
            <a:endParaRPr lang="fr-FR" smtClean="0">
              <a:solidFill>
                <a:schemeClr val="bg1"/>
              </a:solidFill>
            </a:endParaRPr>
          </a:p>
          <a:p>
            <a:r>
              <a:rPr lang="fr-FR" sz="1900" smtClean="0">
                <a:solidFill>
                  <a:schemeClr val="bg1"/>
                </a:solidFill>
              </a:rPr>
              <a:t>Saint Jean de Braye, Châteauroux, Tours, Vendôme. </a:t>
            </a:r>
          </a:p>
          <a:p>
            <a:r>
              <a:rPr lang="fr-FR" sz="1900" smtClean="0">
                <a:solidFill>
                  <a:schemeClr val="bg1"/>
                </a:solidFill>
              </a:rPr>
              <a:t>Jeudi 12 juin  –   Vendredi 13 juin 2014</a:t>
            </a:r>
          </a:p>
          <a:p>
            <a:endParaRPr lang="fr-FR" sz="1500" smtClean="0">
              <a:solidFill>
                <a:schemeClr val="bg1"/>
              </a:solidFill>
            </a:endParaRPr>
          </a:p>
          <a:p>
            <a:r>
              <a:rPr lang="fr-FR" sz="1500" smtClean="0">
                <a:solidFill>
                  <a:schemeClr val="bg1"/>
                </a:solidFill>
              </a:rPr>
              <a:t>Inspection Pédagogique Régionale d’ E.P.S. </a:t>
            </a:r>
          </a:p>
          <a:p>
            <a:r>
              <a:rPr lang="fr-FR" sz="1500" smtClean="0">
                <a:solidFill>
                  <a:schemeClr val="bg1"/>
                </a:solidFill>
              </a:rPr>
              <a:t>Académie d’Orléans-Tours. </a:t>
            </a:r>
            <a:endParaRPr lang="fr-FR" sz="1500" dirty="0" smtClean="0">
              <a:solidFill>
                <a:schemeClr val="bg1"/>
              </a:solidFill>
            </a:endParaRPr>
          </a:p>
        </p:txBody>
      </p:sp>
    </p:spTree>
    <p:extLst>
      <p:ext uri="{BB962C8B-B14F-4D97-AF65-F5344CB8AC3E}">
        <p14:creationId xmlns:p14="http://schemas.microsoft.com/office/powerpoint/2010/main" val="344102773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717"/>
            <a:ext cx="9144000" cy="1143000"/>
          </a:xfrm>
        </p:spPr>
        <p:txBody>
          <a:bodyPr>
            <a:normAutofit fontScale="90000"/>
          </a:bodyPr>
          <a:lstStyle/>
          <a:p>
            <a:r>
              <a:rPr lang="fr-FR" dirty="0" smtClean="0">
                <a:solidFill>
                  <a:schemeClr val="bg1"/>
                </a:solidFill>
              </a:rPr>
              <a:t>Moyennes des notes </a:t>
            </a:r>
            <a:r>
              <a:rPr lang="fr-FR" dirty="0">
                <a:solidFill>
                  <a:schemeClr val="bg1"/>
                </a:solidFill>
              </a:rPr>
              <a:t>p</a:t>
            </a:r>
            <a:r>
              <a:rPr lang="fr-FR" dirty="0" smtClean="0">
                <a:solidFill>
                  <a:schemeClr val="bg1"/>
                </a:solidFill>
              </a:rPr>
              <a:t>ar CP au </a:t>
            </a:r>
            <a:r>
              <a:rPr lang="fr-FR" u="sng" dirty="0">
                <a:solidFill>
                  <a:srgbClr val="FFFF00"/>
                </a:solidFill>
              </a:rPr>
              <a:t>B</a:t>
            </a:r>
            <a:r>
              <a:rPr lang="fr-FR" u="sng" dirty="0" smtClean="0">
                <a:solidFill>
                  <a:srgbClr val="FFFF00"/>
                </a:solidFill>
              </a:rPr>
              <a:t>ac Pro </a:t>
            </a:r>
            <a:r>
              <a:rPr lang="fr-FR" dirty="0" smtClean="0">
                <a:solidFill>
                  <a:schemeClr val="bg1"/>
                </a:solidFill>
              </a:rPr>
              <a:t>et différentiel</a:t>
            </a:r>
            <a:r>
              <a:rPr lang="fr-FR" dirty="0">
                <a:solidFill>
                  <a:schemeClr val="bg1"/>
                </a:solidFill>
              </a:rPr>
              <a:t> </a:t>
            </a:r>
            <a:r>
              <a:rPr lang="fr-FR" dirty="0" smtClean="0">
                <a:solidFill>
                  <a:schemeClr val="bg1"/>
                </a:solidFill>
              </a:rPr>
              <a:t>: </a:t>
            </a:r>
            <a:r>
              <a:rPr lang="fr-FR" dirty="0" smtClean="0">
                <a:solidFill>
                  <a:srgbClr val="FFFF00"/>
                </a:solidFill>
              </a:rPr>
              <a:t>*</a:t>
            </a:r>
            <a:endParaRPr lang="fr-FR" dirty="0">
              <a:solidFill>
                <a:srgbClr val="FFFF00"/>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2198290256"/>
              </p:ext>
            </p:extLst>
          </p:nvPr>
        </p:nvGraphicFramePr>
        <p:xfrm>
          <a:off x="358584" y="1336619"/>
          <a:ext cx="8382005" cy="5337980"/>
        </p:xfrm>
        <a:graphic>
          <a:graphicData uri="http://schemas.openxmlformats.org/drawingml/2006/table">
            <a:tbl>
              <a:tblPr>
                <a:tableStyleId>{5C22544A-7EE6-4342-B048-85BDC9FD1C3A}</a:tableStyleId>
              </a:tblPr>
              <a:tblGrid>
                <a:gridCol w="1744735"/>
                <a:gridCol w="1258446"/>
                <a:gridCol w="1105647"/>
                <a:gridCol w="1125378"/>
                <a:gridCol w="872368"/>
                <a:gridCol w="872368"/>
                <a:gridCol w="1403063"/>
              </a:tblGrid>
              <a:tr h="623420">
                <a:tc>
                  <a:txBody>
                    <a:bodyPr/>
                    <a:lstStyle/>
                    <a:p>
                      <a:pPr algn="ctr" fontAlgn="b"/>
                      <a:endParaRPr lang="fr-FR" sz="2400" b="0" i="0" u="none" strike="noStrike" dirty="0">
                        <a:effectLst/>
                        <a:latin typeface="Arial"/>
                      </a:endParaRPr>
                    </a:p>
                  </a:txBody>
                  <a:tcPr marL="0" marR="0" marT="0" marB="0" anchor="ctr"/>
                </a:tc>
                <a:tc>
                  <a:txBody>
                    <a:bodyPr/>
                    <a:lstStyle/>
                    <a:p>
                      <a:pPr algn="ctr" fontAlgn="b"/>
                      <a:r>
                        <a:rPr lang="fr-FR" sz="2400" b="0" i="0" u="none" strike="noStrike" dirty="0" smtClean="0">
                          <a:effectLst/>
                          <a:latin typeface="Arial"/>
                        </a:rPr>
                        <a:t>Moyenne</a:t>
                      </a:r>
                      <a:endParaRPr lang="fr-FR" sz="2400" b="0" i="0" u="none" strike="noStrike" dirty="0">
                        <a:effectLst/>
                        <a:latin typeface="Arial"/>
                      </a:endParaRPr>
                    </a:p>
                  </a:txBody>
                  <a:tcPr marL="0" marR="0" marT="0" marB="0" anchor="ctr">
                    <a:solidFill>
                      <a:srgbClr val="FFFFFF"/>
                    </a:solidFill>
                  </a:tcPr>
                </a:tc>
                <a:tc gridSpan="2">
                  <a:txBody>
                    <a:bodyPr/>
                    <a:lstStyle/>
                    <a:p>
                      <a:pPr algn="l" fontAlgn="b"/>
                      <a:r>
                        <a:rPr lang="fr-FR" sz="2400" u="none" strike="noStrike" dirty="0" smtClean="0">
                          <a:effectLst/>
                        </a:rPr>
                        <a:t>   G  </a:t>
                      </a:r>
                      <a:endParaRPr lang="fr-FR" sz="2400" b="0" i="0" u="none" strike="noStrike" dirty="0">
                        <a:effectLst/>
                        <a:latin typeface="Arial"/>
                      </a:endParaRPr>
                    </a:p>
                  </a:txBody>
                  <a:tcPr marL="0" marR="0" marT="0" marB="0" anchor="ctr">
                    <a:solidFill>
                      <a:srgbClr val="4EAFB6"/>
                    </a:solidFill>
                  </a:tcPr>
                </a:tc>
                <a:tc hMerge="1">
                  <a:txBody>
                    <a:bodyPr/>
                    <a:lstStyle/>
                    <a:p>
                      <a:endParaRPr lang="fr-FR"/>
                    </a:p>
                  </a:txBody>
                  <a:tcPr/>
                </a:tc>
                <a:tc gridSpan="2">
                  <a:txBody>
                    <a:bodyPr/>
                    <a:lstStyle/>
                    <a:p>
                      <a:pPr algn="l" fontAlgn="b"/>
                      <a:r>
                        <a:rPr lang="fr-FR" sz="2400" u="none" strike="noStrike" dirty="0" smtClean="0">
                          <a:effectLst/>
                        </a:rPr>
                        <a:t>   F</a:t>
                      </a:r>
                      <a:endParaRPr lang="fr-FR" sz="2400" b="0" i="0" u="none" strike="noStrike" dirty="0">
                        <a:effectLst/>
                        <a:latin typeface="Arial"/>
                      </a:endParaRPr>
                    </a:p>
                  </a:txBody>
                  <a:tcPr marL="0" marR="0" marT="0" marB="0" anchor="ctr">
                    <a:solidFill>
                      <a:srgbClr val="F2ADA8"/>
                    </a:solidFill>
                  </a:tcPr>
                </a:tc>
                <a:tc hMerge="1">
                  <a:txBody>
                    <a:bodyPr/>
                    <a:lstStyle/>
                    <a:p>
                      <a:endParaRPr lang="fr-FR"/>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800" b="1" dirty="0" smtClean="0">
                          <a:solidFill>
                            <a:schemeClr val="tx2"/>
                          </a:solidFill>
                        </a:rPr>
                        <a:t>Différentiel de moyenne</a:t>
                      </a:r>
                    </a:p>
                  </a:txBody>
                  <a:tcPr marL="0" marR="0" marT="0" marB="0" anchor="ctr"/>
                </a:tc>
              </a:tr>
              <a:tr h="623420">
                <a:tc>
                  <a:txBody>
                    <a:bodyPr/>
                    <a:lstStyle/>
                    <a:p>
                      <a:pPr algn="ctr" fontAlgn="b"/>
                      <a:endParaRPr lang="fr-FR" sz="2400" b="0" i="0" u="none" strike="noStrike" dirty="0">
                        <a:effectLst/>
                        <a:latin typeface="Arial"/>
                      </a:endParaRPr>
                    </a:p>
                  </a:txBody>
                  <a:tcPr marL="0" marR="0" marT="0" marB="0" anchor="ctr"/>
                </a:tc>
                <a:tc>
                  <a:txBody>
                    <a:bodyPr/>
                    <a:lstStyle/>
                    <a:p>
                      <a:pPr algn="ctr" fontAlgn="b"/>
                      <a:endParaRPr lang="fr-FR" sz="2400" b="0" i="0" u="none" strike="noStrike" dirty="0">
                        <a:effectLst/>
                        <a:latin typeface="Arial"/>
                      </a:endParaRPr>
                    </a:p>
                  </a:txBody>
                  <a:tcPr marL="0" marR="0" marT="0" marB="0" anchor="ctr">
                    <a:solidFill>
                      <a:srgbClr val="FFFFFF"/>
                    </a:solidFill>
                  </a:tcPr>
                </a:tc>
                <a:tc>
                  <a:txBody>
                    <a:bodyPr/>
                    <a:lstStyle/>
                    <a:p>
                      <a:pPr algn="ctr" fontAlgn="b"/>
                      <a:r>
                        <a:rPr lang="fr-FR" sz="2400" b="0" i="0" u="none" strike="noStrike" dirty="0" err="1" smtClean="0">
                          <a:effectLst/>
                          <a:latin typeface="Arial"/>
                        </a:rPr>
                        <a:t>Moy</a:t>
                      </a:r>
                      <a:endParaRPr lang="fr-FR" sz="2400" b="0" i="0" u="none" strike="noStrike" dirty="0">
                        <a:effectLst/>
                        <a:latin typeface="Arial"/>
                      </a:endParaRPr>
                    </a:p>
                  </a:txBody>
                  <a:tcPr marL="0" marR="0" marT="0" marB="0" anchor="ctr">
                    <a:solidFill>
                      <a:srgbClr val="4EAFB6"/>
                    </a:solidFill>
                  </a:tcPr>
                </a:tc>
                <a:tc>
                  <a:txBody>
                    <a:bodyPr/>
                    <a:lstStyle/>
                    <a:p>
                      <a:pPr algn="ctr" fontAlgn="b"/>
                      <a:r>
                        <a:rPr lang="fr-FR" sz="2400" b="0" i="0" u="none" strike="noStrike" dirty="0" err="1" smtClean="0">
                          <a:effectLst/>
                          <a:latin typeface="Arial"/>
                        </a:rPr>
                        <a:t>Eff</a:t>
                      </a:r>
                      <a:endParaRPr lang="fr-FR" sz="2400" b="0" i="0" u="none" strike="noStrike" dirty="0">
                        <a:effectLst/>
                        <a:latin typeface="Arial"/>
                      </a:endParaRPr>
                    </a:p>
                  </a:txBody>
                  <a:tcPr marL="0" marR="0" marT="0" marB="0" anchor="ctr">
                    <a:solidFill>
                      <a:srgbClr val="4EAFB6"/>
                    </a:solidFill>
                  </a:tcPr>
                </a:tc>
                <a:tc>
                  <a:txBody>
                    <a:bodyPr/>
                    <a:lstStyle/>
                    <a:p>
                      <a:pPr algn="ctr" fontAlgn="b"/>
                      <a:r>
                        <a:rPr lang="fr-FR" sz="2400" b="0" i="0" u="none" strike="noStrike" dirty="0" err="1" smtClean="0">
                          <a:effectLst/>
                          <a:latin typeface="Arial"/>
                        </a:rPr>
                        <a:t>Moy</a:t>
                      </a:r>
                      <a:endParaRPr lang="fr-FR" sz="2400" b="0" i="0" u="none" strike="noStrike" dirty="0">
                        <a:effectLst/>
                        <a:latin typeface="Arial"/>
                      </a:endParaRPr>
                    </a:p>
                  </a:txBody>
                  <a:tcPr marL="0" marR="0" marT="0" marB="0" anchor="ctr">
                    <a:solidFill>
                      <a:srgbClr val="F2ADA8"/>
                    </a:solidFill>
                  </a:tcPr>
                </a:tc>
                <a:tc>
                  <a:txBody>
                    <a:bodyPr/>
                    <a:lstStyle/>
                    <a:p>
                      <a:pPr algn="ctr" fontAlgn="b"/>
                      <a:r>
                        <a:rPr lang="fr-FR" sz="2400" b="0" i="0" u="none" strike="noStrike" dirty="0" err="1" smtClean="0">
                          <a:effectLst/>
                          <a:latin typeface="Arial"/>
                        </a:rPr>
                        <a:t>Eff</a:t>
                      </a:r>
                      <a:endParaRPr lang="fr-FR" sz="2400" b="0" i="0" u="none" strike="noStrike" dirty="0">
                        <a:effectLst/>
                        <a:latin typeface="Arial"/>
                      </a:endParaRPr>
                    </a:p>
                  </a:txBody>
                  <a:tcPr marL="0" marR="0" marT="0" marB="0" anchor="ctr">
                    <a:solidFill>
                      <a:srgbClr val="F2ADA8"/>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fr-FR" sz="1800" b="1" dirty="0" smtClean="0">
                        <a:solidFill>
                          <a:schemeClr val="tx2"/>
                        </a:solidFill>
                      </a:endParaRPr>
                    </a:p>
                  </a:txBody>
                  <a:tcPr marL="0" marR="0" marT="0" marB="0" anchor="ctr"/>
                </a:tc>
              </a:tr>
              <a:tr h="818228">
                <a:tc>
                  <a:txBody>
                    <a:bodyPr/>
                    <a:lstStyle/>
                    <a:p>
                      <a:pPr algn="ctr" fontAlgn="b"/>
                      <a:r>
                        <a:rPr lang="fr-FR" sz="2400" b="1" u="none" strike="noStrike" dirty="0" smtClean="0">
                          <a:effectLst/>
                        </a:rPr>
                        <a:t>CP1 2013</a:t>
                      </a:r>
                    </a:p>
                    <a:p>
                      <a:pPr algn="ctr" fontAlgn="b"/>
                      <a:r>
                        <a:rPr lang="fr-FR" sz="1200" b="1" i="1" u="none" strike="noStrike" dirty="0" smtClean="0">
                          <a:solidFill>
                            <a:srgbClr val="0000FF"/>
                          </a:solidFill>
                          <a:effectLst/>
                          <a:latin typeface="Arial"/>
                        </a:rPr>
                        <a:t>Moyenne 2013</a:t>
                      </a:r>
                      <a:endParaRPr lang="fr-FR" sz="1200" b="1" i="1" u="none" strike="noStrike" dirty="0">
                        <a:solidFill>
                          <a:srgbClr val="0000FF"/>
                        </a:solidFill>
                        <a:effectLst/>
                        <a:latin typeface="Arial"/>
                      </a:endParaRPr>
                    </a:p>
                  </a:txBody>
                  <a:tcPr marL="0" marR="0" marT="0" marB="0" anchor="ctr">
                    <a:solidFill>
                      <a:schemeClr val="bg1">
                        <a:lumMod val="85000"/>
                      </a:schemeClr>
                    </a:solidFill>
                  </a:tcPr>
                </a:tc>
                <a:tc>
                  <a:txBody>
                    <a:bodyPr/>
                    <a:lstStyle/>
                    <a:p>
                      <a:pPr algn="ctr"/>
                      <a:r>
                        <a:rPr lang="fr-FR" sz="2400" b="1" dirty="0" smtClean="0">
                          <a:solidFill>
                            <a:srgbClr val="FF0000"/>
                          </a:solidFill>
                        </a:rPr>
                        <a:t>11,97</a:t>
                      </a:r>
                    </a:p>
                    <a:p>
                      <a:pPr algn="ctr"/>
                      <a:r>
                        <a:rPr lang="fr-FR" sz="1200" b="1" i="1" dirty="0" smtClean="0">
                          <a:solidFill>
                            <a:srgbClr val="0000FF"/>
                          </a:solidFill>
                        </a:rPr>
                        <a:t>12,07</a:t>
                      </a:r>
                      <a:endParaRPr lang="fr-FR" sz="1200" b="1" i="1" dirty="0">
                        <a:solidFill>
                          <a:srgbClr val="0000FF"/>
                        </a:solidFill>
                      </a:endParaRPr>
                    </a:p>
                  </a:txBody>
                  <a:tcPr marL="0" marR="0" marT="0" marB="0" anchor="ctr">
                    <a:solidFill>
                      <a:srgbClr val="FFFFFF"/>
                    </a:solidFill>
                  </a:tcPr>
                </a:tc>
                <a:tc>
                  <a:txBody>
                    <a:bodyPr/>
                    <a:lstStyle/>
                    <a:p>
                      <a:pPr algn="ctr"/>
                      <a:r>
                        <a:rPr lang="fr-FR" sz="2400" b="1" dirty="0" smtClean="0">
                          <a:solidFill>
                            <a:srgbClr val="FF0000"/>
                          </a:solidFill>
                        </a:rPr>
                        <a:t>12,00</a:t>
                      </a:r>
                    </a:p>
                    <a:p>
                      <a:pPr algn="ctr"/>
                      <a:r>
                        <a:rPr lang="fr-FR" sz="1200" b="1" i="1" dirty="0" smtClean="0">
                          <a:solidFill>
                            <a:srgbClr val="0000FF"/>
                          </a:solidFill>
                        </a:rPr>
                        <a:t>12,50</a:t>
                      </a:r>
                      <a:endParaRPr lang="fr-FR" sz="1200" b="1" i="1" dirty="0">
                        <a:solidFill>
                          <a:srgbClr val="0000FF"/>
                        </a:solidFill>
                      </a:endParaRPr>
                    </a:p>
                  </a:txBody>
                  <a:tcPr marL="0" marR="0" marT="0" marB="0" anchor="ctr">
                    <a:solidFill>
                      <a:srgbClr val="4EAFB6"/>
                    </a:solidFill>
                  </a:tcPr>
                </a:tc>
                <a:tc>
                  <a:txBody>
                    <a:bodyPr/>
                    <a:lstStyle/>
                    <a:p>
                      <a:pPr algn="ctr"/>
                      <a:r>
                        <a:rPr lang="fr-FR" sz="2400" b="1" dirty="0" smtClean="0">
                          <a:solidFill>
                            <a:schemeClr val="tx1"/>
                          </a:solidFill>
                        </a:rPr>
                        <a:t>2233</a:t>
                      </a:r>
                      <a:endParaRPr lang="fr-FR" sz="2400" b="1" dirty="0">
                        <a:solidFill>
                          <a:schemeClr val="tx1"/>
                        </a:solidFill>
                      </a:endParaRPr>
                    </a:p>
                  </a:txBody>
                  <a:tcPr marL="0" marR="0" marT="0" marB="0" anchor="ctr">
                    <a:solidFill>
                      <a:srgbClr val="4EAFB6"/>
                    </a:solidFill>
                  </a:tcPr>
                </a:tc>
                <a:tc>
                  <a:txBody>
                    <a:bodyPr/>
                    <a:lstStyle/>
                    <a:p>
                      <a:pPr algn="ctr"/>
                      <a:r>
                        <a:rPr lang="fr-FR" sz="2400" b="1" dirty="0" smtClean="0">
                          <a:solidFill>
                            <a:srgbClr val="FF0000"/>
                          </a:solidFill>
                        </a:rPr>
                        <a:t>11,20</a:t>
                      </a:r>
                    </a:p>
                    <a:p>
                      <a:pPr algn="ctr"/>
                      <a:r>
                        <a:rPr lang="fr-FR" sz="1200" b="1" i="1" dirty="0" smtClean="0">
                          <a:solidFill>
                            <a:srgbClr val="0000FF"/>
                          </a:solidFill>
                        </a:rPr>
                        <a:t>11,20</a:t>
                      </a:r>
                      <a:endParaRPr lang="fr-FR" sz="1200" b="1" i="1" dirty="0">
                        <a:solidFill>
                          <a:srgbClr val="0000FF"/>
                        </a:solidFill>
                      </a:endParaRPr>
                    </a:p>
                  </a:txBody>
                  <a:tcPr marL="0" marR="0" marT="0" marB="0" anchor="ctr">
                    <a:solidFill>
                      <a:srgbClr val="F2ADA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solidFill>
                            <a:schemeClr val="tx1"/>
                          </a:solidFill>
                        </a:rPr>
                        <a:t>1359</a:t>
                      </a:r>
                    </a:p>
                  </a:txBody>
                  <a:tcPr marL="0" marR="0" marT="0" marB="0" anchor="ctr">
                    <a:solidFill>
                      <a:srgbClr val="F2ADA8"/>
                    </a:solidFill>
                  </a:tcPr>
                </a:tc>
                <a:tc>
                  <a:txBody>
                    <a:bodyPr/>
                    <a:lstStyle/>
                    <a:p>
                      <a:pPr algn="ctr"/>
                      <a:r>
                        <a:rPr lang="fr-FR" sz="2400" b="1" dirty="0" smtClean="0">
                          <a:solidFill>
                            <a:srgbClr val="FF0000"/>
                          </a:solidFill>
                        </a:rPr>
                        <a:t>-0,8</a:t>
                      </a:r>
                      <a:endParaRPr lang="fr-FR" sz="2400" b="1" dirty="0">
                        <a:solidFill>
                          <a:srgbClr val="FF0000"/>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CP2 2013</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2013</a:t>
                      </a:r>
                    </a:p>
                  </a:txBody>
                  <a:tcPr marL="0" marR="0" marT="0" marB="0" anchor="ctr">
                    <a:solidFill>
                      <a:schemeClr val="bg1">
                        <a:lumMod val="85000"/>
                      </a:schemeClr>
                    </a:solidFill>
                  </a:tcPr>
                </a:tc>
                <a:tc>
                  <a:txBody>
                    <a:bodyPr/>
                    <a:lstStyle/>
                    <a:p>
                      <a:pPr algn="ctr"/>
                      <a:r>
                        <a:rPr lang="fr-FR" sz="2400" b="1" dirty="0" smtClean="0">
                          <a:solidFill>
                            <a:srgbClr val="00B050"/>
                          </a:solidFill>
                        </a:rPr>
                        <a:t>13,35</a:t>
                      </a:r>
                    </a:p>
                    <a:p>
                      <a:pPr algn="ctr"/>
                      <a:r>
                        <a:rPr lang="fr-FR" sz="1200" b="1" i="1" dirty="0" smtClean="0">
                          <a:solidFill>
                            <a:srgbClr val="0000FF"/>
                          </a:solidFill>
                        </a:rPr>
                        <a:t>12,83</a:t>
                      </a:r>
                      <a:endParaRPr lang="fr-FR" sz="1200" b="1" i="1" dirty="0">
                        <a:solidFill>
                          <a:srgbClr val="0000FF"/>
                        </a:solidFill>
                      </a:endParaRPr>
                    </a:p>
                  </a:txBody>
                  <a:tcPr marL="0" marR="0" marT="0" marB="0" anchor="ctr">
                    <a:solidFill>
                      <a:schemeClr val="bg1"/>
                    </a:solidFill>
                  </a:tcPr>
                </a:tc>
                <a:tc>
                  <a:txBody>
                    <a:bodyPr/>
                    <a:lstStyle/>
                    <a:p>
                      <a:pPr algn="ctr"/>
                      <a:r>
                        <a:rPr lang="fr-FR" sz="2400" b="1" dirty="0" smtClean="0">
                          <a:solidFill>
                            <a:srgbClr val="008000"/>
                          </a:solidFill>
                        </a:rPr>
                        <a:t>13,72</a:t>
                      </a:r>
                    </a:p>
                    <a:p>
                      <a:pPr algn="ctr"/>
                      <a:r>
                        <a:rPr lang="fr-FR" sz="1200" b="1" i="1" dirty="0" smtClean="0">
                          <a:solidFill>
                            <a:srgbClr val="0000FF"/>
                          </a:solidFill>
                        </a:rPr>
                        <a:t>13,59</a:t>
                      </a:r>
                      <a:endParaRPr lang="fr-FR" sz="1200" b="1" i="1" dirty="0">
                        <a:solidFill>
                          <a:srgbClr val="0000FF"/>
                        </a:solidFill>
                      </a:endParaRPr>
                    </a:p>
                  </a:txBody>
                  <a:tcPr marL="0" marR="0" marT="0" marB="0" anchor="ctr">
                    <a:solidFill>
                      <a:srgbClr val="4EAFB6"/>
                    </a:solidFill>
                  </a:tcPr>
                </a:tc>
                <a:tc>
                  <a:txBody>
                    <a:bodyPr/>
                    <a:lstStyle/>
                    <a:p>
                      <a:pPr algn="ctr"/>
                      <a:r>
                        <a:rPr lang="fr-FR" sz="2400" b="1" dirty="0" smtClean="0">
                          <a:solidFill>
                            <a:srgbClr val="000000"/>
                          </a:solidFill>
                        </a:rPr>
                        <a:t>1013</a:t>
                      </a:r>
                      <a:endParaRPr lang="fr-FR" sz="2400" b="1" dirty="0">
                        <a:solidFill>
                          <a:schemeClr val="tx1"/>
                        </a:solidFill>
                      </a:endParaRPr>
                    </a:p>
                  </a:txBody>
                  <a:tcPr marL="0" marR="0" marT="0" marB="0" anchor="ctr">
                    <a:solidFill>
                      <a:srgbClr val="4EAFB6"/>
                    </a:solidFill>
                  </a:tcPr>
                </a:tc>
                <a:tc>
                  <a:txBody>
                    <a:bodyPr/>
                    <a:lstStyle/>
                    <a:p>
                      <a:pPr algn="ctr"/>
                      <a:r>
                        <a:rPr lang="fr-FR" sz="2400" b="1" dirty="0" smtClean="0">
                          <a:solidFill>
                            <a:srgbClr val="00B050"/>
                          </a:solidFill>
                        </a:rPr>
                        <a:t>12,82</a:t>
                      </a:r>
                    </a:p>
                    <a:p>
                      <a:pPr algn="ctr"/>
                      <a:r>
                        <a:rPr lang="fr-FR" sz="1200" b="1" i="1" dirty="0" smtClean="0">
                          <a:solidFill>
                            <a:srgbClr val="0000FF"/>
                          </a:solidFill>
                        </a:rPr>
                        <a:t>11,73</a:t>
                      </a:r>
                      <a:endParaRPr lang="fr-FR" sz="1200" b="1" i="1" dirty="0">
                        <a:solidFill>
                          <a:srgbClr val="0000FF"/>
                        </a:solidFill>
                      </a:endParaRPr>
                    </a:p>
                  </a:txBody>
                  <a:tcPr marL="0" marR="0" marT="0" marB="0"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solidFill>
                            <a:schemeClr val="tx1"/>
                          </a:solidFill>
                        </a:rPr>
                        <a:t>697</a:t>
                      </a:r>
                    </a:p>
                  </a:txBody>
                  <a:tcPr marL="0" marR="0" marT="0" marB="0" anchor="ctr">
                    <a:solidFill>
                      <a:srgbClr val="F2ADA8"/>
                    </a:solidFill>
                  </a:tcPr>
                </a:tc>
                <a:tc>
                  <a:txBody>
                    <a:bodyPr/>
                    <a:lstStyle/>
                    <a:p>
                      <a:pPr algn="ctr"/>
                      <a:r>
                        <a:rPr lang="fr-FR" sz="2400" b="1" dirty="0" smtClean="0">
                          <a:solidFill>
                            <a:srgbClr val="FF0000"/>
                          </a:solidFill>
                        </a:rPr>
                        <a:t>-0,9</a:t>
                      </a:r>
                      <a:endParaRPr lang="fr-FR" sz="2400" b="1" dirty="0">
                        <a:solidFill>
                          <a:srgbClr val="FF0000"/>
                        </a:solidFill>
                      </a:endParaRPr>
                    </a:p>
                  </a:txBody>
                  <a:tcPr marL="0" marR="0" marT="0" marB="0" anchor="ctr">
                    <a:solidFill>
                      <a:schemeClr val="bg1">
                        <a:lumMod val="85000"/>
                      </a:schemeClr>
                    </a:solidFill>
                  </a:tcPr>
                </a:tc>
              </a:tr>
              <a:tr h="8182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2400" b="1" u="none" strike="noStrike" dirty="0" smtClean="0">
                          <a:effectLst/>
                        </a:rPr>
                        <a:t>CP3 2013</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2013</a:t>
                      </a:r>
                    </a:p>
                  </a:txBody>
                  <a:tcPr marL="0" marR="0" marT="0" marB="0" anchor="ctr">
                    <a:solidFill>
                      <a:schemeClr val="bg1">
                        <a:lumMod val="85000"/>
                      </a:schemeClr>
                    </a:solidFill>
                  </a:tcPr>
                </a:tc>
                <a:tc>
                  <a:txBody>
                    <a:bodyPr/>
                    <a:lstStyle/>
                    <a:p>
                      <a:pPr algn="ctr"/>
                      <a:r>
                        <a:rPr lang="fr-FR" sz="2400" b="1" dirty="0" smtClean="0">
                          <a:solidFill>
                            <a:srgbClr val="00B050"/>
                          </a:solidFill>
                        </a:rPr>
                        <a:t>13,30</a:t>
                      </a:r>
                    </a:p>
                    <a:p>
                      <a:pPr algn="ctr"/>
                      <a:r>
                        <a:rPr lang="fr-FR" sz="1200" b="1" i="1" dirty="0" smtClean="0">
                          <a:solidFill>
                            <a:srgbClr val="0000FF"/>
                          </a:solidFill>
                        </a:rPr>
                        <a:t>12,54</a:t>
                      </a:r>
                      <a:endParaRPr lang="fr-FR" sz="1200" b="1" i="1" dirty="0">
                        <a:solidFill>
                          <a:srgbClr val="0000FF"/>
                        </a:solidFill>
                      </a:endParaRPr>
                    </a:p>
                  </a:txBody>
                  <a:tcPr marL="0" marR="0" marT="0" marB="0" anchor="ctr">
                    <a:solidFill>
                      <a:srgbClr val="FFFFFF"/>
                    </a:solidFill>
                  </a:tcPr>
                </a:tc>
                <a:tc>
                  <a:txBody>
                    <a:bodyPr/>
                    <a:lstStyle/>
                    <a:p>
                      <a:pPr algn="ctr"/>
                      <a:r>
                        <a:rPr lang="fr-FR" sz="2400" b="1" dirty="0" smtClean="0">
                          <a:solidFill>
                            <a:srgbClr val="00B050"/>
                          </a:solidFill>
                        </a:rPr>
                        <a:t>13,24</a:t>
                      </a:r>
                    </a:p>
                    <a:p>
                      <a:pPr algn="ctr"/>
                      <a:r>
                        <a:rPr lang="fr-FR" sz="1200" b="1" i="1" dirty="0" smtClean="0">
                          <a:solidFill>
                            <a:srgbClr val="0000FF"/>
                          </a:solidFill>
                        </a:rPr>
                        <a:t>12,63</a:t>
                      </a:r>
                      <a:endParaRPr lang="fr-FR" sz="1200" b="1" i="1" dirty="0">
                        <a:solidFill>
                          <a:srgbClr val="0000FF"/>
                        </a:solidFill>
                      </a:endParaRPr>
                    </a:p>
                  </a:txBody>
                  <a:tcPr marL="0" marR="0" marT="0" marB="0" anchor="ctr">
                    <a:solidFill>
                      <a:srgbClr val="4EAFB6"/>
                    </a:solidFill>
                  </a:tcPr>
                </a:tc>
                <a:tc>
                  <a:txBody>
                    <a:bodyPr/>
                    <a:lstStyle/>
                    <a:p>
                      <a:pPr algn="ctr"/>
                      <a:r>
                        <a:rPr lang="fr-FR" sz="2400" b="1" dirty="0" smtClean="0">
                          <a:solidFill>
                            <a:schemeClr val="tx1"/>
                          </a:solidFill>
                        </a:rPr>
                        <a:t>502</a:t>
                      </a:r>
                      <a:endParaRPr lang="fr-FR" sz="2400" b="1" dirty="0">
                        <a:solidFill>
                          <a:schemeClr val="tx1"/>
                        </a:solidFill>
                      </a:endParaRPr>
                    </a:p>
                  </a:txBody>
                  <a:tcPr marL="0" marR="0" marT="0" marB="0" anchor="ctr">
                    <a:solidFill>
                      <a:srgbClr val="4EAFB6"/>
                    </a:solidFill>
                  </a:tcPr>
                </a:tc>
                <a:tc>
                  <a:txBody>
                    <a:bodyPr/>
                    <a:lstStyle/>
                    <a:p>
                      <a:pPr algn="ctr"/>
                      <a:r>
                        <a:rPr lang="fr-FR" sz="2400" b="1" dirty="0" smtClean="0">
                          <a:solidFill>
                            <a:srgbClr val="008000"/>
                          </a:solidFill>
                        </a:rPr>
                        <a:t>13,32</a:t>
                      </a:r>
                    </a:p>
                    <a:p>
                      <a:pPr algn="ctr"/>
                      <a:r>
                        <a:rPr lang="fr-FR" sz="1200" b="1" i="1" dirty="0" smtClean="0">
                          <a:solidFill>
                            <a:srgbClr val="0000FF"/>
                          </a:solidFill>
                        </a:rPr>
                        <a:t>12,46</a:t>
                      </a:r>
                      <a:endParaRPr lang="fr-FR" sz="1200" b="1" i="1" dirty="0">
                        <a:solidFill>
                          <a:srgbClr val="0000FF"/>
                        </a:solidFill>
                      </a:endParaRPr>
                    </a:p>
                  </a:txBody>
                  <a:tcPr marL="0" marR="0" marT="0" marB="0" anchor="ctr">
                    <a:solidFill>
                      <a:srgbClr val="F2ADA8"/>
                    </a:solidFill>
                  </a:tcPr>
                </a:tc>
                <a:tc>
                  <a:txBody>
                    <a:bodyPr/>
                    <a:lstStyle/>
                    <a:p>
                      <a:pPr algn="ctr"/>
                      <a:r>
                        <a:rPr lang="fr-FR" sz="2400" b="1" dirty="0" smtClean="0">
                          <a:solidFill>
                            <a:srgbClr val="000000"/>
                          </a:solidFill>
                        </a:rPr>
                        <a:t>1197</a:t>
                      </a:r>
                      <a:endParaRPr lang="fr-FR" sz="2400" b="1" dirty="0">
                        <a:solidFill>
                          <a:srgbClr val="000000"/>
                        </a:solidFill>
                      </a:endParaRPr>
                    </a:p>
                  </a:txBody>
                  <a:tcPr marL="0" marR="0" marT="0" marB="0" anchor="ctr">
                    <a:solidFill>
                      <a:srgbClr val="F2ADA8"/>
                    </a:solidFill>
                  </a:tcPr>
                </a:tc>
                <a:tc>
                  <a:txBody>
                    <a:bodyPr/>
                    <a:lstStyle/>
                    <a:p>
                      <a:pPr algn="ctr"/>
                      <a:r>
                        <a:rPr lang="fr-FR" sz="2400" b="1" dirty="0" smtClean="0">
                          <a:solidFill>
                            <a:srgbClr val="008000"/>
                          </a:solidFill>
                        </a:rPr>
                        <a:t>+0,08</a:t>
                      </a:r>
                      <a:endParaRPr lang="fr-FR" sz="2400" b="1" dirty="0">
                        <a:solidFill>
                          <a:srgbClr val="008000"/>
                        </a:solidFill>
                      </a:endParaRPr>
                    </a:p>
                  </a:txBody>
                  <a:tcPr marL="0" marR="0" marT="0" marB="0" anchor="ctr">
                    <a:solidFill>
                      <a:schemeClr val="bg1">
                        <a:lumMod val="85000"/>
                      </a:schemeClr>
                    </a:solidFill>
                  </a:tcPr>
                </a:tc>
              </a:tr>
              <a:tr h="8182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2400" b="1" u="none" strike="noStrike" dirty="0" smtClean="0">
                          <a:effectLst/>
                        </a:rPr>
                        <a:t>CP4 2013</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2013</a:t>
                      </a:r>
                    </a:p>
                  </a:txBody>
                  <a:tcPr marL="0" marR="0" marT="0" marB="0" anchor="ctr">
                    <a:solidFill>
                      <a:schemeClr val="bg1">
                        <a:lumMod val="85000"/>
                      </a:schemeClr>
                    </a:solidFill>
                  </a:tcPr>
                </a:tc>
                <a:tc>
                  <a:txBody>
                    <a:bodyPr/>
                    <a:lstStyle/>
                    <a:p>
                      <a:pPr algn="ctr"/>
                      <a:r>
                        <a:rPr lang="fr-FR" sz="2400" b="1" dirty="0" smtClean="0">
                          <a:solidFill>
                            <a:srgbClr val="008000"/>
                          </a:solidFill>
                        </a:rPr>
                        <a:t>13,01</a:t>
                      </a:r>
                    </a:p>
                    <a:p>
                      <a:pPr algn="ctr"/>
                      <a:r>
                        <a:rPr lang="fr-FR" sz="1200" b="1" i="1" dirty="0" smtClean="0">
                          <a:solidFill>
                            <a:srgbClr val="0000FF"/>
                          </a:solidFill>
                        </a:rPr>
                        <a:t>13,06</a:t>
                      </a:r>
                      <a:endParaRPr lang="fr-FR" sz="1200" b="1" i="1" dirty="0">
                        <a:solidFill>
                          <a:srgbClr val="0000FF"/>
                        </a:solidFill>
                      </a:endParaRPr>
                    </a:p>
                  </a:txBody>
                  <a:tcPr marL="0" marR="0" marT="0" marB="0" anchor="ctr">
                    <a:solidFill>
                      <a:srgbClr val="FFFFFF"/>
                    </a:solidFill>
                  </a:tcPr>
                </a:tc>
                <a:tc>
                  <a:txBody>
                    <a:bodyPr/>
                    <a:lstStyle/>
                    <a:p>
                      <a:pPr algn="ctr"/>
                      <a:r>
                        <a:rPr lang="fr-FR" sz="2400" b="1" dirty="0" smtClean="0">
                          <a:solidFill>
                            <a:srgbClr val="008000"/>
                          </a:solidFill>
                        </a:rPr>
                        <a:t>13,58</a:t>
                      </a:r>
                    </a:p>
                    <a:p>
                      <a:pPr algn="ctr"/>
                      <a:r>
                        <a:rPr lang="fr-FR" sz="1200" b="1" i="1" dirty="0" smtClean="0">
                          <a:solidFill>
                            <a:srgbClr val="0000FF"/>
                          </a:solidFill>
                        </a:rPr>
                        <a:t>13,52</a:t>
                      </a:r>
                      <a:endParaRPr lang="fr-FR" sz="1200" b="1" i="1" dirty="0">
                        <a:solidFill>
                          <a:srgbClr val="0000FF"/>
                        </a:solidFill>
                      </a:endParaRPr>
                    </a:p>
                  </a:txBody>
                  <a:tcPr marL="0" marR="0" marT="0" marB="0" anchor="ctr">
                    <a:solidFill>
                      <a:srgbClr val="4EAFB6"/>
                    </a:solidFill>
                  </a:tcPr>
                </a:tc>
                <a:tc>
                  <a:txBody>
                    <a:bodyPr/>
                    <a:lstStyle/>
                    <a:p>
                      <a:pPr algn="ctr"/>
                      <a:r>
                        <a:rPr lang="fr-FR" sz="2400" b="1" dirty="0" smtClean="0">
                          <a:solidFill>
                            <a:schemeClr val="tx1"/>
                          </a:solidFill>
                        </a:rPr>
                        <a:t>2983</a:t>
                      </a:r>
                      <a:endParaRPr lang="fr-FR" sz="2400" b="1" dirty="0">
                        <a:solidFill>
                          <a:schemeClr val="tx1"/>
                        </a:solidFill>
                      </a:endParaRPr>
                    </a:p>
                  </a:txBody>
                  <a:tcPr marL="0" marR="0" marT="0" marB="0" anchor="ctr">
                    <a:solidFill>
                      <a:srgbClr val="4EAFB6"/>
                    </a:solidFill>
                  </a:tcPr>
                </a:tc>
                <a:tc>
                  <a:txBody>
                    <a:bodyPr/>
                    <a:lstStyle/>
                    <a:p>
                      <a:pPr algn="ctr"/>
                      <a:r>
                        <a:rPr lang="fr-FR" sz="2400" b="1" dirty="0" smtClean="0">
                          <a:solidFill>
                            <a:srgbClr val="FF0000"/>
                          </a:solidFill>
                        </a:rPr>
                        <a:t>12,28</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b="1" i="1" dirty="0" smtClean="0">
                          <a:solidFill>
                            <a:srgbClr val="0000FF"/>
                          </a:solidFill>
                        </a:rPr>
                        <a:t>12,16</a:t>
                      </a:r>
                      <a:endParaRPr lang="fr-FR" sz="2400" b="1" dirty="0">
                        <a:solidFill>
                          <a:srgbClr val="0000FF"/>
                        </a:solidFill>
                      </a:endParaRPr>
                    </a:p>
                  </a:txBody>
                  <a:tcPr marL="0" marR="0" marT="0" marB="0" anchor="ctr">
                    <a:solidFill>
                      <a:srgbClr val="F2ADA8"/>
                    </a:solidFill>
                  </a:tcPr>
                </a:tc>
                <a:tc>
                  <a:txBody>
                    <a:bodyPr/>
                    <a:lstStyle/>
                    <a:p>
                      <a:pPr algn="ctr"/>
                      <a:r>
                        <a:rPr lang="fr-FR" sz="2400" b="1" dirty="0" smtClean="0">
                          <a:solidFill>
                            <a:srgbClr val="000000"/>
                          </a:solidFill>
                        </a:rPr>
                        <a:t>2329</a:t>
                      </a:r>
                      <a:endParaRPr lang="fr-FR" sz="2400" b="1" dirty="0">
                        <a:solidFill>
                          <a:srgbClr val="000000"/>
                        </a:solidFill>
                      </a:endParaRPr>
                    </a:p>
                  </a:txBody>
                  <a:tcPr marL="0" marR="0" marT="0" marB="0" anchor="ctr">
                    <a:solidFill>
                      <a:srgbClr val="F2ADA8"/>
                    </a:solidFill>
                  </a:tcPr>
                </a:tc>
                <a:tc>
                  <a:txBody>
                    <a:bodyPr/>
                    <a:lstStyle/>
                    <a:p>
                      <a:pPr algn="ctr"/>
                      <a:r>
                        <a:rPr lang="fr-FR" sz="2400" b="1" dirty="0" smtClean="0">
                          <a:solidFill>
                            <a:srgbClr val="FF0000"/>
                          </a:solidFill>
                        </a:rPr>
                        <a:t>-1,3</a:t>
                      </a:r>
                      <a:endParaRPr lang="fr-FR" sz="2400" b="1" dirty="0">
                        <a:solidFill>
                          <a:srgbClr val="FF0000"/>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CP5 2013</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2013</a:t>
                      </a:r>
                    </a:p>
                  </a:txBody>
                  <a:tcPr marL="0" marR="0" marT="0" marB="0" anchor="ctr">
                    <a:solidFill>
                      <a:schemeClr val="bg1">
                        <a:lumMod val="85000"/>
                      </a:schemeClr>
                    </a:solidFill>
                  </a:tcPr>
                </a:tc>
                <a:tc>
                  <a:txBody>
                    <a:bodyPr/>
                    <a:lstStyle/>
                    <a:p>
                      <a:pPr algn="ctr"/>
                      <a:r>
                        <a:rPr lang="fr-FR" sz="2400" b="1" dirty="0" smtClean="0">
                          <a:solidFill>
                            <a:srgbClr val="008000"/>
                          </a:solidFill>
                        </a:rPr>
                        <a:t>13,08</a:t>
                      </a:r>
                    </a:p>
                    <a:p>
                      <a:pPr algn="ctr"/>
                      <a:r>
                        <a:rPr lang="fr-FR" sz="1200" b="1" i="1" dirty="0" smtClean="0">
                          <a:solidFill>
                            <a:srgbClr val="0000FF"/>
                          </a:solidFill>
                        </a:rPr>
                        <a:t>13,03</a:t>
                      </a:r>
                      <a:endParaRPr lang="fr-FR" sz="1200" b="1" i="1" dirty="0">
                        <a:solidFill>
                          <a:srgbClr val="0000FF"/>
                        </a:solidFill>
                      </a:endParaRPr>
                    </a:p>
                  </a:txBody>
                  <a:tcPr marL="0" marR="0" marT="0" marB="0" anchor="ctr">
                    <a:solidFill>
                      <a:srgbClr val="FFFFFF"/>
                    </a:solidFill>
                  </a:tcPr>
                </a:tc>
                <a:tc>
                  <a:txBody>
                    <a:bodyPr/>
                    <a:lstStyle/>
                    <a:p>
                      <a:pPr algn="ctr"/>
                      <a:r>
                        <a:rPr lang="fr-FR" sz="2400" b="1" dirty="0" smtClean="0">
                          <a:solidFill>
                            <a:srgbClr val="0000FF"/>
                          </a:solidFill>
                        </a:rPr>
                        <a:t>13,10</a:t>
                      </a:r>
                    </a:p>
                    <a:p>
                      <a:pPr algn="ctr"/>
                      <a:r>
                        <a:rPr lang="fr-FR" sz="1200" b="1" i="1" dirty="0" smtClean="0">
                          <a:solidFill>
                            <a:srgbClr val="0000FF"/>
                          </a:solidFill>
                        </a:rPr>
                        <a:t>13,12</a:t>
                      </a:r>
                      <a:endParaRPr lang="fr-FR" sz="1200" b="1" i="1" dirty="0">
                        <a:solidFill>
                          <a:srgbClr val="0000FF"/>
                        </a:solidFill>
                      </a:endParaRPr>
                    </a:p>
                  </a:txBody>
                  <a:tcPr marL="0" marR="0" marT="0" marB="0" anchor="ctr">
                    <a:solidFill>
                      <a:srgbClr val="4EAFB6"/>
                    </a:solidFill>
                  </a:tcPr>
                </a:tc>
                <a:tc>
                  <a:txBody>
                    <a:bodyPr/>
                    <a:lstStyle/>
                    <a:p>
                      <a:pPr algn="ctr"/>
                      <a:r>
                        <a:rPr lang="fr-FR" sz="2400" b="1" dirty="0" smtClean="0">
                          <a:solidFill>
                            <a:schemeClr val="tx1"/>
                          </a:solidFill>
                        </a:rPr>
                        <a:t>2525</a:t>
                      </a:r>
                      <a:endParaRPr lang="fr-FR" sz="2400" b="1" dirty="0">
                        <a:solidFill>
                          <a:schemeClr val="tx1"/>
                        </a:solidFill>
                      </a:endParaRPr>
                    </a:p>
                  </a:txBody>
                  <a:tcPr marL="0" marR="0" marT="0" marB="0" anchor="ctr">
                    <a:solidFill>
                      <a:srgbClr val="4EAFB6"/>
                    </a:solidFill>
                  </a:tcPr>
                </a:tc>
                <a:tc>
                  <a:txBody>
                    <a:bodyPr/>
                    <a:lstStyle/>
                    <a:p>
                      <a:pPr algn="ctr"/>
                      <a:r>
                        <a:rPr lang="fr-FR" sz="2400" b="1" dirty="0" smtClean="0">
                          <a:solidFill>
                            <a:srgbClr val="008000"/>
                          </a:solidFill>
                        </a:rPr>
                        <a:t>13,04</a:t>
                      </a:r>
                    </a:p>
                    <a:p>
                      <a:pPr algn="ctr"/>
                      <a:r>
                        <a:rPr lang="fr-FR" sz="1200" b="1" i="1" dirty="0" smtClean="0">
                          <a:solidFill>
                            <a:srgbClr val="0000FF"/>
                          </a:solidFill>
                        </a:rPr>
                        <a:t>13,86</a:t>
                      </a:r>
                      <a:endParaRPr lang="fr-FR" sz="1200" b="1" i="1" dirty="0">
                        <a:solidFill>
                          <a:srgbClr val="0000FF"/>
                        </a:solidFill>
                      </a:endParaRPr>
                    </a:p>
                  </a:txBody>
                  <a:tcPr marL="0" marR="0" marT="0" marB="0" anchor="ctr">
                    <a:solidFill>
                      <a:srgbClr val="F2ADA8"/>
                    </a:solidFill>
                  </a:tcPr>
                </a:tc>
                <a:tc>
                  <a:txBody>
                    <a:bodyPr/>
                    <a:lstStyle/>
                    <a:p>
                      <a:pPr algn="ctr"/>
                      <a:r>
                        <a:rPr lang="fr-FR" sz="2400" b="1" dirty="0" smtClean="0">
                          <a:solidFill>
                            <a:srgbClr val="000000"/>
                          </a:solidFill>
                        </a:rPr>
                        <a:t>1952</a:t>
                      </a:r>
                      <a:endParaRPr lang="fr-FR" sz="2400" b="1" dirty="0">
                        <a:solidFill>
                          <a:srgbClr val="000000"/>
                        </a:solidFill>
                      </a:endParaRPr>
                    </a:p>
                  </a:txBody>
                  <a:tcPr marL="0" marR="0" marT="0" marB="0" anchor="ctr">
                    <a:solidFill>
                      <a:srgbClr val="F2ADA8"/>
                    </a:solidFill>
                  </a:tcPr>
                </a:tc>
                <a:tc>
                  <a:txBody>
                    <a:bodyPr/>
                    <a:lstStyle/>
                    <a:p>
                      <a:pPr algn="ctr"/>
                      <a:r>
                        <a:rPr lang="fr-FR" sz="2400" b="1" dirty="0" smtClean="0">
                          <a:solidFill>
                            <a:srgbClr val="008000"/>
                          </a:solidFill>
                        </a:rPr>
                        <a:t>-0,06</a:t>
                      </a:r>
                      <a:endParaRPr lang="fr-FR" sz="2400" b="1" dirty="0">
                        <a:solidFill>
                          <a:srgbClr val="008000"/>
                        </a:solidFill>
                      </a:endParaRPr>
                    </a:p>
                  </a:txBody>
                  <a:tcPr marL="0" marR="0" marT="0" marB="0" anchor="ctr">
                    <a:solidFill>
                      <a:schemeClr val="bg1">
                        <a:lumMod val="85000"/>
                      </a:schemeClr>
                    </a:solidFill>
                  </a:tcPr>
                </a:tc>
              </a:tr>
            </a:tbl>
          </a:graphicData>
        </a:graphic>
      </p:graphicFrame>
      <p:sp>
        <p:nvSpPr>
          <p:cNvPr id="4" name="Vague 3"/>
          <p:cNvSpPr/>
          <p:nvPr/>
        </p:nvSpPr>
        <p:spPr>
          <a:xfrm>
            <a:off x="2181412" y="1851353"/>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12,87</a:t>
            </a:r>
            <a:endParaRPr lang="fr-FR" b="1" dirty="0">
              <a:solidFill>
                <a:srgbClr val="FF0000"/>
              </a:solidFill>
            </a:endParaRPr>
          </a:p>
        </p:txBody>
      </p:sp>
      <p:sp>
        <p:nvSpPr>
          <p:cNvPr id="5" name="Vague 4"/>
          <p:cNvSpPr/>
          <p:nvPr/>
        </p:nvSpPr>
        <p:spPr>
          <a:xfrm>
            <a:off x="6128871" y="1375946"/>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12,50</a:t>
            </a:r>
            <a:endParaRPr lang="fr-FR" b="1" dirty="0">
              <a:solidFill>
                <a:srgbClr val="FF0000"/>
              </a:solidFill>
            </a:endParaRPr>
          </a:p>
        </p:txBody>
      </p:sp>
      <p:sp>
        <p:nvSpPr>
          <p:cNvPr id="6" name="Vague 5"/>
          <p:cNvSpPr/>
          <p:nvPr/>
        </p:nvSpPr>
        <p:spPr>
          <a:xfrm>
            <a:off x="4159624" y="1392320"/>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13,17</a:t>
            </a:r>
            <a:endParaRPr lang="fr-FR" b="1" dirty="0">
              <a:solidFill>
                <a:srgbClr val="FF0000"/>
              </a:solidFill>
            </a:endParaRPr>
          </a:p>
        </p:txBody>
      </p:sp>
      <p:sp>
        <p:nvSpPr>
          <p:cNvPr id="8" name="Vague 7"/>
          <p:cNvSpPr/>
          <p:nvPr/>
        </p:nvSpPr>
        <p:spPr>
          <a:xfrm>
            <a:off x="7545295" y="2089056"/>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-0,67</a:t>
            </a:r>
          </a:p>
        </p:txBody>
      </p:sp>
    </p:spTree>
    <p:extLst>
      <p:ext uri="{BB962C8B-B14F-4D97-AF65-F5344CB8AC3E}">
        <p14:creationId xmlns:p14="http://schemas.microsoft.com/office/powerpoint/2010/main" val="2085588443"/>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0" y="4136065"/>
            <a:ext cx="9144000" cy="2142499"/>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ts val="1200"/>
              </a:spcBef>
              <a:spcAft>
                <a:spcPts val="0"/>
              </a:spcAft>
              <a:buClrTx/>
              <a:buSzTx/>
              <a:buFont typeface="Arial" pitchFamily="34" charset="0"/>
              <a:buNone/>
              <a:tabLst/>
              <a:defRPr/>
            </a:pPr>
            <a:endParaRPr lang="fr-FR"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030819412"/>
              </p:ext>
            </p:extLst>
          </p:nvPr>
        </p:nvGraphicFramePr>
        <p:xfrm>
          <a:off x="149411" y="1252350"/>
          <a:ext cx="8845176" cy="5482423"/>
        </p:xfrm>
        <a:graphic>
          <a:graphicData uri="http://schemas.openxmlformats.org/drawingml/2006/table">
            <a:tbl>
              <a:tblPr firstRow="1" bandRow="1">
                <a:tableStyleId>{5C22544A-7EE6-4342-B048-85BDC9FD1C3A}</a:tableStyleId>
              </a:tblPr>
              <a:tblGrid>
                <a:gridCol w="358589"/>
                <a:gridCol w="1494118"/>
                <a:gridCol w="1198464"/>
                <a:gridCol w="1072594"/>
                <a:gridCol w="1329765"/>
                <a:gridCol w="1195294"/>
                <a:gridCol w="1359647"/>
                <a:gridCol w="836705"/>
              </a:tblGrid>
              <a:tr h="525657">
                <a:tc>
                  <a:txBody>
                    <a:bodyPr/>
                    <a:lstStyle/>
                    <a:p>
                      <a:pPr algn="ctr"/>
                      <a:r>
                        <a:rPr lang="fr-FR" sz="1600" b="0" dirty="0" smtClean="0"/>
                        <a:t>CP</a:t>
                      </a:r>
                      <a:endParaRPr lang="fr-FR" sz="1600" b="0" dirty="0"/>
                    </a:p>
                  </a:txBody>
                  <a:tcPr anchor="ctr"/>
                </a:tc>
                <a:tc>
                  <a:txBody>
                    <a:bodyPr/>
                    <a:lstStyle/>
                    <a:p>
                      <a:pPr algn="ctr"/>
                      <a:r>
                        <a:rPr lang="fr-FR" sz="1600" b="0" dirty="0" smtClean="0"/>
                        <a:t>APSA</a:t>
                      </a:r>
                      <a:endParaRPr lang="fr-FR" sz="1600" b="0" dirty="0"/>
                    </a:p>
                  </a:txBody>
                  <a:tcPr anchor="ctr"/>
                </a:tc>
                <a:tc>
                  <a:txBody>
                    <a:bodyPr/>
                    <a:lstStyle/>
                    <a:p>
                      <a:pPr algn="ctr"/>
                      <a:r>
                        <a:rPr lang="fr-FR" sz="1600" b="0" dirty="0" smtClean="0"/>
                        <a:t>Note moyenne</a:t>
                      </a:r>
                      <a:endParaRPr lang="fr-FR" sz="1600" b="0" dirty="0"/>
                    </a:p>
                  </a:txBody>
                  <a:tcPr anchor="ctr"/>
                </a:tc>
                <a:tc>
                  <a:txBody>
                    <a:bodyPr/>
                    <a:lstStyle/>
                    <a:p>
                      <a:pPr algn="ctr"/>
                      <a:r>
                        <a:rPr lang="fr-FR" sz="1600" b="0" baseline="0" dirty="0" err="1" smtClean="0"/>
                        <a:t>Moy</a:t>
                      </a:r>
                      <a:endParaRPr lang="fr-FR" sz="1600" b="0" baseline="0" dirty="0" smtClean="0"/>
                    </a:p>
                    <a:p>
                      <a:pPr algn="ctr"/>
                      <a:r>
                        <a:rPr lang="fr-FR" sz="1600" b="0" baseline="0" dirty="0" smtClean="0"/>
                        <a:t>Filles</a:t>
                      </a:r>
                      <a:endParaRPr lang="fr-FR" sz="1600" b="0" dirty="0"/>
                    </a:p>
                  </a:txBody>
                  <a:tcPr anchor="ctr"/>
                </a:tc>
                <a:tc>
                  <a:txBody>
                    <a:bodyPr/>
                    <a:lstStyle/>
                    <a:p>
                      <a:pPr algn="ctr"/>
                      <a:r>
                        <a:rPr lang="fr-FR" sz="1600" b="0" dirty="0" smtClean="0"/>
                        <a:t>Effectifs </a:t>
                      </a:r>
                    </a:p>
                    <a:p>
                      <a:pPr algn="ctr"/>
                      <a:r>
                        <a:rPr lang="fr-FR" sz="1600" b="0" dirty="0" smtClean="0"/>
                        <a:t>Filles </a:t>
                      </a:r>
                      <a:endParaRPr lang="fr-FR" sz="1600" b="0" dirty="0"/>
                    </a:p>
                  </a:txBody>
                  <a:tcPr anchor="ctr"/>
                </a:tc>
                <a:tc>
                  <a:txBody>
                    <a:bodyPr/>
                    <a:lstStyle/>
                    <a:p>
                      <a:pPr algn="ctr"/>
                      <a:r>
                        <a:rPr lang="fr-FR" sz="1600" b="0" dirty="0" err="1" smtClean="0"/>
                        <a:t>Moy</a:t>
                      </a:r>
                      <a:endParaRPr lang="fr-FR" sz="1600" b="0" dirty="0" smtClean="0"/>
                    </a:p>
                    <a:p>
                      <a:pPr algn="ctr"/>
                      <a:r>
                        <a:rPr lang="fr-FR" sz="1600" b="0" baseline="0" dirty="0" smtClean="0"/>
                        <a:t>Garçons </a:t>
                      </a:r>
                      <a:endParaRPr lang="fr-FR" sz="1600" b="0" dirty="0"/>
                    </a:p>
                  </a:txBody>
                  <a:tcPr anchor="ctr"/>
                </a:tc>
                <a:tc>
                  <a:txBody>
                    <a:bodyPr/>
                    <a:lstStyle/>
                    <a:p>
                      <a:pPr algn="ctr"/>
                      <a:r>
                        <a:rPr lang="fr-FR" sz="1600" b="0" dirty="0" smtClean="0"/>
                        <a:t>Effectifs</a:t>
                      </a:r>
                    </a:p>
                    <a:p>
                      <a:pPr algn="ctr"/>
                      <a:r>
                        <a:rPr lang="fr-FR" sz="1600" b="0" dirty="0" smtClean="0"/>
                        <a:t> Garçons</a:t>
                      </a:r>
                      <a:endParaRPr lang="fr-FR" sz="1600" b="0" dirty="0"/>
                    </a:p>
                  </a:txBody>
                  <a:tcPr anchor="ctr"/>
                </a:tc>
                <a:tc>
                  <a:txBody>
                    <a:bodyPr/>
                    <a:lstStyle/>
                    <a:p>
                      <a:pPr algn="ctr"/>
                      <a:r>
                        <a:rPr lang="fr-FR" sz="1600" b="0" dirty="0" smtClean="0"/>
                        <a:t>Diff.</a:t>
                      </a:r>
                      <a:endParaRPr lang="fr-FR" sz="1600" b="0" dirty="0"/>
                    </a:p>
                  </a:txBody>
                  <a:tcPr anchor="ctr"/>
                </a:tc>
              </a:tr>
              <a:tr h="417876">
                <a:tc rowSpan="3">
                  <a:txBody>
                    <a:bodyPr/>
                    <a:lstStyle/>
                    <a:p>
                      <a:pPr algn="ctr" fontAlgn="b"/>
                      <a:r>
                        <a:rPr lang="fr-FR" sz="1600" b="1" i="0" u="none" strike="noStrike" dirty="0" smtClean="0">
                          <a:effectLst/>
                          <a:latin typeface="+mn-lt"/>
                          <a:cs typeface="Arial"/>
                        </a:rPr>
                        <a:t>1</a:t>
                      </a:r>
                      <a:endParaRPr lang="fr-FR" sz="1600" b="1" i="0" u="none" strike="noStrike" dirty="0">
                        <a:effectLst/>
                        <a:latin typeface="+mn-lt"/>
                        <a:cs typeface="Arial"/>
                      </a:endParaRPr>
                    </a:p>
                  </a:txBody>
                  <a:tcPr marL="12700" marR="12700" marT="12700" marB="0" anchor="ctr">
                    <a:solidFill>
                      <a:schemeClr val="tx2">
                        <a:lumMod val="20000"/>
                        <a:lumOff val="80000"/>
                      </a:schemeClr>
                    </a:solidFill>
                  </a:tcPr>
                </a:tc>
                <a:tc>
                  <a:txBody>
                    <a:bodyPr/>
                    <a:lstStyle/>
                    <a:p>
                      <a:pPr algn="ctr" fontAlgn="b"/>
                      <a:r>
                        <a:rPr lang="fr-FR" sz="1600" b="0" i="0" u="none" strike="noStrike" dirty="0" smtClean="0">
                          <a:effectLst/>
                          <a:latin typeface="+mn-lt"/>
                          <a:cs typeface="Arial"/>
                        </a:rPr>
                        <a:t>Javelot </a:t>
                      </a:r>
                      <a:endParaRPr lang="fr-FR" sz="1600" b="0" i="0" u="none" strike="noStrike" dirty="0">
                        <a:effectLst/>
                        <a:latin typeface="+mn-lt"/>
                        <a:cs typeface="Arial"/>
                      </a:endParaRPr>
                    </a:p>
                  </a:txBody>
                  <a:tcPr marL="12700" marR="12700" marT="12700" marB="0" anchor="ctr">
                    <a:solidFill>
                      <a:schemeClr val="tx2">
                        <a:lumMod val="20000"/>
                        <a:lumOff val="80000"/>
                      </a:schemeClr>
                    </a:solidFill>
                  </a:tcPr>
                </a:tc>
                <a:tc>
                  <a:txBody>
                    <a:bodyPr/>
                    <a:lstStyle/>
                    <a:p>
                      <a:pPr algn="ctr"/>
                      <a:r>
                        <a:rPr lang="fr-FR" sz="1600" b="1" dirty="0" smtClean="0">
                          <a:solidFill>
                            <a:srgbClr val="FF0000"/>
                          </a:solidFill>
                        </a:rPr>
                        <a:t>12,49</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12,05</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t>139</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12,74</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238</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3333FF"/>
                          </a:solidFill>
                        </a:rPr>
                        <a:t>-0,69</a:t>
                      </a:r>
                    </a:p>
                  </a:txBody>
                  <a:tcPr anchor="ctr">
                    <a:solidFill>
                      <a:schemeClr val="tx2">
                        <a:lumMod val="20000"/>
                        <a:lumOff val="80000"/>
                      </a:schemeClr>
                    </a:solidFill>
                  </a:tcPr>
                </a:tc>
              </a:tr>
              <a:tr h="376090">
                <a:tc vMerge="1">
                  <a:txBody>
                    <a:bodyPr/>
                    <a:lstStyle/>
                    <a:p>
                      <a:endParaRPr lang="fr-FR"/>
                    </a:p>
                  </a:txBody>
                  <a:tcPr/>
                </a:tc>
                <a:tc>
                  <a:txBody>
                    <a:bodyPr/>
                    <a:lstStyle/>
                    <a:p>
                      <a:pPr algn="ctr" fontAlgn="b"/>
                      <a:r>
                        <a:rPr lang="fr-FR" sz="1600" b="0" i="0" u="none" strike="noStrike" dirty="0" err="1" smtClean="0">
                          <a:effectLst/>
                          <a:latin typeface="Calibri"/>
                          <a:cs typeface="Calibri"/>
                        </a:rPr>
                        <a:t>Pentabond</a:t>
                      </a:r>
                      <a:endParaRPr lang="fr-FR" sz="1600" b="0" i="0" u="none" strike="noStrike" dirty="0">
                        <a:effectLst/>
                        <a:latin typeface="Calibri"/>
                        <a:cs typeface="Calibri"/>
                      </a:endParaRPr>
                    </a:p>
                  </a:txBody>
                  <a:tcPr marL="12700" marR="12700" marT="12700" marB="0" anchor="b">
                    <a:solidFill>
                      <a:schemeClr val="tx2">
                        <a:lumMod val="20000"/>
                        <a:lumOff val="80000"/>
                      </a:schemeClr>
                    </a:solidFill>
                  </a:tcPr>
                </a:tc>
                <a:tc>
                  <a:txBody>
                    <a:bodyPr/>
                    <a:lstStyle/>
                    <a:p>
                      <a:pPr algn="ctr"/>
                      <a:r>
                        <a:rPr lang="fr-FR" sz="1600" b="1" i="0" u="none" strike="noStrike" kern="1200" dirty="0" smtClean="0">
                          <a:solidFill>
                            <a:srgbClr val="FF0000"/>
                          </a:solidFill>
                          <a:effectLst/>
                          <a:latin typeface="+mn-lt"/>
                          <a:ea typeface="+mn-ea"/>
                          <a:cs typeface="Arial"/>
                        </a:rPr>
                        <a:t>12,08</a:t>
                      </a:r>
                      <a:endParaRPr lang="fr-FR" sz="1600" b="1" i="0" u="none" strike="noStrike" kern="1200" dirty="0">
                        <a:solidFill>
                          <a:srgbClr val="FF0000"/>
                        </a:solidFill>
                        <a:effectLst/>
                        <a:latin typeface="+mn-lt"/>
                        <a:ea typeface="+mn-ea"/>
                        <a:cs typeface="Arial"/>
                      </a:endParaRPr>
                    </a:p>
                  </a:txBody>
                  <a:tcPr anchor="ctr">
                    <a:solidFill>
                      <a:schemeClr val="tx2">
                        <a:lumMod val="20000"/>
                        <a:lumOff val="80000"/>
                      </a:schemeClr>
                    </a:solidFill>
                  </a:tcPr>
                </a:tc>
                <a:tc>
                  <a:txBody>
                    <a:bodyPr/>
                    <a:lstStyle/>
                    <a:p>
                      <a:pPr algn="ctr"/>
                      <a:r>
                        <a:rPr lang="fr-FR" sz="1600" b="1" i="0" u="none" strike="noStrike" kern="1200" dirty="0" smtClean="0">
                          <a:solidFill>
                            <a:srgbClr val="FF0000"/>
                          </a:solidFill>
                          <a:effectLst/>
                          <a:latin typeface="+mn-lt"/>
                          <a:ea typeface="+mn-ea"/>
                          <a:cs typeface="Arial"/>
                        </a:rPr>
                        <a:t>11,02</a:t>
                      </a:r>
                      <a:endParaRPr lang="fr-FR" sz="1600" b="1" i="0" u="none" strike="noStrike" kern="1200" dirty="0">
                        <a:solidFill>
                          <a:srgbClr val="FF0000"/>
                        </a:solidFill>
                        <a:effectLst/>
                        <a:latin typeface="+mn-lt"/>
                        <a:ea typeface="+mn-ea"/>
                        <a:cs typeface="Arial"/>
                      </a:endParaRPr>
                    </a:p>
                  </a:txBody>
                  <a:tcPr anchor="ctr">
                    <a:solidFill>
                      <a:schemeClr val="tx2">
                        <a:lumMod val="20000"/>
                        <a:lumOff val="80000"/>
                      </a:schemeClr>
                    </a:solidFill>
                  </a:tcPr>
                </a:tc>
                <a:tc>
                  <a:txBody>
                    <a:bodyPr/>
                    <a:lstStyle/>
                    <a:p>
                      <a:pPr algn="ctr"/>
                      <a:r>
                        <a:rPr lang="fr-FR" sz="1600" b="1" dirty="0" smtClean="0"/>
                        <a:t>417</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12,75</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618</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-1,72</a:t>
                      </a:r>
                      <a:endParaRPr lang="fr-FR" sz="1600" b="1" dirty="0">
                        <a:solidFill>
                          <a:srgbClr val="FF0000"/>
                        </a:solidFill>
                      </a:endParaRPr>
                    </a:p>
                  </a:txBody>
                  <a:tcPr anchor="ctr">
                    <a:solidFill>
                      <a:schemeClr val="tx2">
                        <a:lumMod val="20000"/>
                        <a:lumOff val="80000"/>
                      </a:schemeClr>
                    </a:solidFill>
                  </a:tcPr>
                </a:tc>
              </a:tr>
              <a:tr h="376090">
                <a:tc vMerge="1">
                  <a:txBody>
                    <a:bodyPr/>
                    <a:lstStyle/>
                    <a:p>
                      <a:pPr algn="r" fontAlgn="b"/>
                      <a:endParaRPr lang="fr-FR" sz="1800" b="0" i="0" u="none" strike="noStrike" dirty="0">
                        <a:effectLst/>
                        <a:latin typeface="Calibri"/>
                        <a:cs typeface="Calibri"/>
                      </a:endParaRPr>
                    </a:p>
                  </a:txBody>
                  <a:tcPr marL="12700" marR="12700" marT="12700" marB="0" anchor="b"/>
                </a:tc>
                <a:tc>
                  <a:txBody>
                    <a:bodyPr/>
                    <a:lstStyle/>
                    <a:p>
                      <a:pPr algn="ctr" fontAlgn="b"/>
                      <a:r>
                        <a:rPr lang="fr-FR" sz="1600" b="0" i="0" u="none" strike="noStrike" dirty="0" smtClean="0">
                          <a:effectLst/>
                          <a:latin typeface="Calibri"/>
                          <a:cs typeface="Calibri"/>
                        </a:rPr>
                        <a:t>½ fond</a:t>
                      </a:r>
                      <a:endParaRPr lang="fr-FR" sz="1600" b="0" i="0" u="none" strike="noStrike" dirty="0">
                        <a:effectLst/>
                        <a:latin typeface="Calibri"/>
                        <a:cs typeface="Calibri"/>
                      </a:endParaRPr>
                    </a:p>
                  </a:txBody>
                  <a:tcPr marL="12700" marR="12700" marT="12700" marB="0" anchor="b">
                    <a:solidFill>
                      <a:schemeClr val="tx2">
                        <a:lumMod val="20000"/>
                        <a:lumOff val="80000"/>
                      </a:schemeClr>
                    </a:solidFill>
                  </a:tcPr>
                </a:tc>
                <a:tc>
                  <a:txBody>
                    <a:bodyPr/>
                    <a:lstStyle/>
                    <a:p>
                      <a:pPr algn="ctr"/>
                      <a:r>
                        <a:rPr lang="fr-FR" sz="1600" b="1" i="0" u="none" strike="noStrike" kern="1200" dirty="0" smtClean="0">
                          <a:solidFill>
                            <a:srgbClr val="FF0000"/>
                          </a:solidFill>
                          <a:effectLst/>
                          <a:latin typeface="+mn-lt"/>
                          <a:ea typeface="+mn-ea"/>
                          <a:cs typeface="Arial"/>
                        </a:rPr>
                        <a:t>11,53</a:t>
                      </a:r>
                      <a:endParaRPr lang="fr-FR" sz="1600" b="1" i="0" u="none" strike="noStrike" kern="1200" dirty="0">
                        <a:solidFill>
                          <a:srgbClr val="FF0000"/>
                        </a:solidFill>
                        <a:effectLst/>
                        <a:latin typeface="+mn-lt"/>
                        <a:ea typeface="+mn-ea"/>
                        <a:cs typeface="Arial"/>
                      </a:endParaRPr>
                    </a:p>
                  </a:txBody>
                  <a:tcPr anchor="ctr">
                    <a:solidFill>
                      <a:schemeClr val="tx2">
                        <a:lumMod val="20000"/>
                        <a:lumOff val="80000"/>
                      </a:schemeClr>
                    </a:solidFill>
                  </a:tcPr>
                </a:tc>
                <a:tc>
                  <a:txBody>
                    <a:bodyPr/>
                    <a:lstStyle/>
                    <a:p>
                      <a:pPr algn="ctr"/>
                      <a:r>
                        <a:rPr lang="fr-FR" sz="1600" b="1" i="0" u="none" strike="noStrike" kern="1200" dirty="0" smtClean="0">
                          <a:solidFill>
                            <a:srgbClr val="FF0000"/>
                          </a:solidFill>
                          <a:effectLst/>
                          <a:latin typeface="+mn-lt"/>
                          <a:ea typeface="+mn-ea"/>
                          <a:cs typeface="Arial"/>
                        </a:rPr>
                        <a:t>10,92</a:t>
                      </a:r>
                      <a:endParaRPr lang="fr-FR" sz="1600" b="1" i="0" u="none" strike="noStrike" kern="1200" dirty="0">
                        <a:solidFill>
                          <a:srgbClr val="FF0000"/>
                        </a:solidFill>
                        <a:effectLst/>
                        <a:latin typeface="+mn-lt"/>
                        <a:ea typeface="+mn-ea"/>
                        <a:cs typeface="Arial"/>
                      </a:endParaRPr>
                    </a:p>
                  </a:txBody>
                  <a:tcPr anchor="ctr">
                    <a:solidFill>
                      <a:schemeClr val="tx2">
                        <a:lumMod val="20000"/>
                        <a:lumOff val="80000"/>
                      </a:schemeClr>
                    </a:solidFill>
                  </a:tcPr>
                </a:tc>
                <a:tc>
                  <a:txBody>
                    <a:bodyPr/>
                    <a:lstStyle/>
                    <a:p>
                      <a:pPr algn="ctr"/>
                      <a:r>
                        <a:rPr lang="fr-FR" sz="1600" b="1" dirty="0" smtClean="0"/>
                        <a:t>605</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11,95</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840</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-0,58</a:t>
                      </a:r>
                      <a:endParaRPr lang="fr-FR" sz="1600" b="1" dirty="0">
                        <a:solidFill>
                          <a:srgbClr val="008000"/>
                        </a:solidFill>
                      </a:endParaRPr>
                    </a:p>
                  </a:txBody>
                  <a:tcPr anchor="ctr">
                    <a:solidFill>
                      <a:schemeClr val="tx2">
                        <a:lumMod val="20000"/>
                        <a:lumOff val="80000"/>
                      </a:schemeClr>
                    </a:solidFill>
                  </a:tcPr>
                </a:tc>
              </a:tr>
              <a:tr h="358465">
                <a:tc rowSpan="2">
                  <a:txBody>
                    <a:bodyPr/>
                    <a:lstStyle/>
                    <a:p>
                      <a:pPr algn="r"/>
                      <a:r>
                        <a:rPr lang="fr-FR" sz="1600" b="1" dirty="0" smtClean="0">
                          <a:latin typeface="+mn-lt"/>
                          <a:cs typeface="Arial"/>
                        </a:rPr>
                        <a:t>2</a:t>
                      </a:r>
                      <a:endParaRPr lang="fr-FR" sz="1600" b="1" dirty="0">
                        <a:latin typeface="+mn-lt"/>
                        <a:cs typeface="Arial"/>
                      </a:endParaRPr>
                    </a:p>
                  </a:txBody>
                  <a:tcPr anchor="ctr">
                    <a:solidFill>
                      <a:schemeClr val="bg1"/>
                    </a:solidFill>
                  </a:tcPr>
                </a:tc>
                <a:tc>
                  <a:txBody>
                    <a:bodyPr/>
                    <a:lstStyle/>
                    <a:p>
                      <a:pPr algn="ctr"/>
                      <a:r>
                        <a:rPr lang="fr-FR" sz="1600" b="0" dirty="0" smtClean="0">
                          <a:latin typeface="+mn-lt"/>
                          <a:cs typeface="Arial"/>
                        </a:rPr>
                        <a:t>CO</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B050"/>
                          </a:solidFill>
                        </a:rPr>
                        <a:t>12,98</a:t>
                      </a:r>
                      <a:endParaRPr lang="fr-FR" sz="1600" b="1" dirty="0">
                        <a:solidFill>
                          <a:srgbClr val="00B050"/>
                        </a:solidFill>
                      </a:endParaRPr>
                    </a:p>
                  </a:txBody>
                  <a:tcPr anchor="ctr">
                    <a:solidFill>
                      <a:schemeClr val="bg1"/>
                    </a:solidFill>
                  </a:tcPr>
                </a:tc>
                <a:tc>
                  <a:txBody>
                    <a:bodyPr/>
                    <a:lstStyle/>
                    <a:p>
                      <a:pPr algn="ctr"/>
                      <a:r>
                        <a:rPr lang="fr-FR" sz="1600" b="1" dirty="0" smtClean="0">
                          <a:solidFill>
                            <a:srgbClr val="3333CC"/>
                          </a:solidFill>
                        </a:rPr>
                        <a:t>12,39</a:t>
                      </a:r>
                      <a:endParaRPr lang="fr-FR" sz="1600" b="1" dirty="0">
                        <a:solidFill>
                          <a:srgbClr val="3333CC"/>
                        </a:solidFill>
                      </a:endParaRPr>
                    </a:p>
                  </a:txBody>
                  <a:tcPr anchor="ctr">
                    <a:solidFill>
                      <a:schemeClr val="bg1"/>
                    </a:solidFill>
                  </a:tcPr>
                </a:tc>
                <a:tc>
                  <a:txBody>
                    <a:bodyPr/>
                    <a:lstStyle/>
                    <a:p>
                      <a:pPr algn="ctr"/>
                      <a:r>
                        <a:rPr lang="fr-FR" sz="1600" b="1" dirty="0" smtClean="0"/>
                        <a:t>399</a:t>
                      </a:r>
                      <a:endParaRPr lang="fr-FR" sz="1600" b="1" dirty="0"/>
                    </a:p>
                  </a:txBody>
                  <a:tcPr anchor="ctr">
                    <a:solidFill>
                      <a:schemeClr val="bg1"/>
                    </a:solidFill>
                  </a:tcPr>
                </a:tc>
                <a:tc>
                  <a:txBody>
                    <a:bodyPr/>
                    <a:lstStyle/>
                    <a:p>
                      <a:pPr algn="ctr"/>
                      <a:r>
                        <a:rPr lang="fr-FR" sz="1600" b="1" dirty="0" smtClean="0">
                          <a:solidFill>
                            <a:srgbClr val="00B050"/>
                          </a:solidFill>
                        </a:rPr>
                        <a:t>13,51</a:t>
                      </a:r>
                      <a:endParaRPr lang="fr-FR" sz="1600" b="1" dirty="0">
                        <a:solidFill>
                          <a:srgbClr val="00B050"/>
                        </a:solidFill>
                      </a:endParaRPr>
                    </a:p>
                  </a:txBody>
                  <a:tcPr anchor="ctr">
                    <a:solidFill>
                      <a:schemeClr val="bg1"/>
                    </a:solidFill>
                  </a:tcPr>
                </a:tc>
                <a:tc>
                  <a:txBody>
                    <a:bodyPr/>
                    <a:lstStyle/>
                    <a:p>
                      <a:pPr algn="ctr"/>
                      <a:r>
                        <a:rPr lang="fr-FR" sz="1600" b="1" dirty="0" smtClean="0">
                          <a:solidFill>
                            <a:schemeClr val="tx1"/>
                          </a:solidFill>
                        </a:rPr>
                        <a:t>451</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-1,12</a:t>
                      </a:r>
                      <a:endParaRPr lang="fr-FR" sz="1600" b="1" dirty="0">
                        <a:solidFill>
                          <a:srgbClr val="FF0000"/>
                        </a:solidFill>
                      </a:endParaRPr>
                    </a:p>
                  </a:txBody>
                  <a:tcPr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Escalade</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13,78</a:t>
                      </a:r>
                      <a:endParaRPr lang="fr-FR" sz="1600" b="1" dirty="0">
                        <a:solidFill>
                          <a:srgbClr val="008000"/>
                        </a:solidFill>
                      </a:endParaRPr>
                    </a:p>
                  </a:txBody>
                  <a:tcPr anchor="ctr">
                    <a:solidFill>
                      <a:schemeClr val="bg1"/>
                    </a:solidFill>
                  </a:tcPr>
                </a:tc>
                <a:tc>
                  <a:txBody>
                    <a:bodyPr/>
                    <a:lstStyle/>
                    <a:p>
                      <a:pPr algn="ctr"/>
                      <a:r>
                        <a:rPr lang="fr-FR" sz="1600" b="1" dirty="0" smtClean="0">
                          <a:solidFill>
                            <a:srgbClr val="008000"/>
                          </a:solidFill>
                        </a:rPr>
                        <a:t>13,40</a:t>
                      </a:r>
                      <a:endParaRPr lang="fr-FR" sz="1600" b="1" dirty="0">
                        <a:solidFill>
                          <a:srgbClr val="008000"/>
                        </a:solidFill>
                      </a:endParaRPr>
                    </a:p>
                  </a:txBody>
                  <a:tcPr anchor="ctr">
                    <a:solidFill>
                      <a:schemeClr val="bg1"/>
                    </a:solidFill>
                  </a:tcPr>
                </a:tc>
                <a:tc>
                  <a:txBody>
                    <a:bodyPr/>
                    <a:lstStyle/>
                    <a:p>
                      <a:pPr algn="ctr"/>
                      <a:r>
                        <a:rPr lang="fr-FR" sz="1600" b="1" dirty="0" smtClean="0"/>
                        <a:t>272</a:t>
                      </a:r>
                      <a:endParaRPr lang="fr-FR" sz="1600" b="1" dirty="0"/>
                    </a:p>
                  </a:txBody>
                  <a:tcPr anchor="ctr">
                    <a:solidFill>
                      <a:schemeClr val="bg1"/>
                    </a:solidFill>
                  </a:tcPr>
                </a:tc>
                <a:tc>
                  <a:txBody>
                    <a:bodyPr/>
                    <a:lstStyle/>
                    <a:p>
                      <a:pPr algn="ctr"/>
                      <a:r>
                        <a:rPr lang="fr-FR" sz="1600" b="1" dirty="0" smtClean="0">
                          <a:solidFill>
                            <a:srgbClr val="008000"/>
                          </a:solidFill>
                        </a:rPr>
                        <a:t>13,98</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527</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008000"/>
                          </a:solidFill>
                        </a:rPr>
                        <a:t>-0,58</a:t>
                      </a:r>
                      <a:endParaRPr lang="fr-FR" sz="1600" b="1" dirty="0">
                        <a:solidFill>
                          <a:srgbClr val="008000"/>
                        </a:solidFill>
                      </a:endParaRPr>
                    </a:p>
                  </a:txBody>
                  <a:tcPr anchor="ctr">
                    <a:solidFill>
                      <a:schemeClr val="bg1"/>
                    </a:solidFill>
                  </a:tcPr>
                </a:tc>
              </a:tr>
              <a:tr h="383687">
                <a:tc rowSpan="2">
                  <a:txBody>
                    <a:bodyPr/>
                    <a:lstStyle/>
                    <a:p>
                      <a:pPr algn="r"/>
                      <a:r>
                        <a:rPr lang="fr-FR" sz="1600" b="1" dirty="0" smtClean="0">
                          <a:latin typeface="+mn-lt"/>
                          <a:cs typeface="Arial"/>
                        </a:rPr>
                        <a:t>3</a:t>
                      </a:r>
                      <a:endParaRPr lang="fr-FR" sz="1600" b="1" dirty="0">
                        <a:latin typeface="+mn-lt"/>
                        <a:cs typeface="Arial"/>
                      </a:endParaRPr>
                    </a:p>
                  </a:txBody>
                  <a:tcPr anchor="ctr">
                    <a:solidFill>
                      <a:schemeClr val="tx2">
                        <a:lumMod val="20000"/>
                        <a:lumOff val="80000"/>
                      </a:schemeClr>
                    </a:solidFill>
                  </a:tcPr>
                </a:tc>
                <a:tc>
                  <a:txBody>
                    <a:bodyPr/>
                    <a:lstStyle/>
                    <a:p>
                      <a:pPr algn="ctr"/>
                      <a:r>
                        <a:rPr lang="fr-FR" sz="1600" b="0" dirty="0" smtClean="0">
                          <a:latin typeface="+mn-lt"/>
                          <a:cs typeface="Arial"/>
                        </a:rPr>
                        <a:t>Acrosport</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13,32</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13,37</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t>590</a:t>
                      </a:r>
                      <a:endParaRPr lang="fr-FR" sz="1600" b="1" dirty="0"/>
                    </a:p>
                  </a:txBody>
                  <a:tcPr anchor="ctr">
                    <a:solidFill>
                      <a:schemeClr val="tx2">
                        <a:lumMod val="20000"/>
                        <a:lumOff val="80000"/>
                      </a:schemeClr>
                    </a:solidFill>
                  </a:tcPr>
                </a:tc>
                <a:tc>
                  <a:txBody>
                    <a:bodyPr/>
                    <a:lstStyle/>
                    <a:p>
                      <a:pPr algn="ctr"/>
                      <a:r>
                        <a:rPr lang="fr-FR" sz="1600" b="1" dirty="0" smtClean="0">
                          <a:solidFill>
                            <a:srgbClr val="00B050"/>
                          </a:solidFill>
                        </a:rPr>
                        <a:t>13,25</a:t>
                      </a:r>
                      <a:endParaRPr lang="fr-FR" sz="1600" b="1" dirty="0">
                        <a:solidFill>
                          <a:srgbClr val="00B05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334</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+0,12</a:t>
                      </a:r>
                      <a:endParaRPr lang="fr-FR" sz="1600" b="1" dirty="0">
                        <a:solidFill>
                          <a:srgbClr val="008000"/>
                        </a:solidFill>
                      </a:endParaRPr>
                    </a:p>
                  </a:txBody>
                  <a:tcPr anchor="ctr">
                    <a:solidFill>
                      <a:schemeClr val="tx2">
                        <a:lumMod val="20000"/>
                        <a:lumOff val="80000"/>
                      </a:schemeClr>
                    </a:solidFill>
                  </a:tcPr>
                </a:tc>
              </a:tr>
              <a:tr h="358465">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Gym</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3333CC"/>
                          </a:solidFill>
                        </a:rPr>
                        <a:t>12,60</a:t>
                      </a:r>
                      <a:endParaRPr lang="fr-FR" sz="1600" b="1" dirty="0">
                        <a:solidFill>
                          <a:srgbClr val="3333CC"/>
                        </a:solidFill>
                      </a:endParaRPr>
                    </a:p>
                  </a:txBody>
                  <a:tcPr anchor="ctr">
                    <a:solidFill>
                      <a:schemeClr val="tx2">
                        <a:lumMod val="20000"/>
                        <a:lumOff val="80000"/>
                      </a:schemeClr>
                    </a:solidFill>
                  </a:tcPr>
                </a:tc>
                <a:tc>
                  <a:txBody>
                    <a:bodyPr/>
                    <a:lstStyle/>
                    <a:p>
                      <a:pPr algn="ctr"/>
                      <a:r>
                        <a:rPr lang="fr-FR" sz="1600" b="1" dirty="0" smtClean="0">
                          <a:solidFill>
                            <a:srgbClr val="3333CC"/>
                          </a:solidFill>
                        </a:rPr>
                        <a:t>12,26</a:t>
                      </a:r>
                      <a:endParaRPr lang="fr-FR" sz="1600" b="1" dirty="0">
                        <a:solidFill>
                          <a:srgbClr val="3333CC"/>
                        </a:solidFill>
                      </a:endParaRPr>
                    </a:p>
                  </a:txBody>
                  <a:tcPr anchor="ctr">
                    <a:solidFill>
                      <a:schemeClr val="tx2">
                        <a:lumMod val="20000"/>
                        <a:lumOff val="80000"/>
                      </a:schemeClr>
                    </a:solidFill>
                  </a:tcPr>
                </a:tc>
                <a:tc>
                  <a:txBody>
                    <a:bodyPr/>
                    <a:lstStyle/>
                    <a:p>
                      <a:pPr algn="ctr"/>
                      <a:r>
                        <a:rPr lang="fr-FR" sz="1600" b="1" dirty="0" smtClean="0"/>
                        <a:t>200</a:t>
                      </a:r>
                      <a:endParaRPr lang="fr-FR" sz="1600" b="1" dirty="0"/>
                    </a:p>
                  </a:txBody>
                  <a:tcPr anchor="ctr">
                    <a:solidFill>
                      <a:schemeClr val="tx2">
                        <a:lumMod val="20000"/>
                        <a:lumOff val="80000"/>
                      </a:schemeClr>
                    </a:solidFill>
                  </a:tcPr>
                </a:tc>
                <a:tc>
                  <a:txBody>
                    <a:bodyPr/>
                    <a:lstStyle/>
                    <a:p>
                      <a:pPr algn="ctr"/>
                      <a:r>
                        <a:rPr lang="fr-FR" sz="1600" b="1" dirty="0" smtClean="0">
                          <a:solidFill>
                            <a:srgbClr val="00B050"/>
                          </a:solidFill>
                        </a:rPr>
                        <a:t>13,19</a:t>
                      </a:r>
                      <a:endParaRPr lang="fr-FR" sz="1600" b="1" dirty="0">
                        <a:solidFill>
                          <a:srgbClr val="00B05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112</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chemeClr val="accent6">
                              <a:lumMod val="75000"/>
                            </a:schemeClr>
                          </a:solidFill>
                        </a:rPr>
                        <a:t>- 0,93</a:t>
                      </a:r>
                      <a:endParaRPr lang="fr-FR" sz="1600" b="1" dirty="0">
                        <a:solidFill>
                          <a:schemeClr val="accent6">
                            <a:lumMod val="75000"/>
                          </a:schemeClr>
                        </a:solidFill>
                      </a:endParaRPr>
                    </a:p>
                  </a:txBody>
                  <a:tcPr anchor="ctr">
                    <a:solidFill>
                      <a:schemeClr val="tx2">
                        <a:lumMod val="20000"/>
                        <a:lumOff val="80000"/>
                      </a:schemeClr>
                    </a:solidFill>
                  </a:tcPr>
                </a:tc>
              </a:tr>
              <a:tr h="376090">
                <a:tc rowSpan="3">
                  <a:txBody>
                    <a:bodyPr/>
                    <a:lstStyle/>
                    <a:p>
                      <a:pPr algn="r"/>
                      <a:r>
                        <a:rPr lang="fr-FR" sz="1600" b="1" dirty="0" smtClean="0">
                          <a:latin typeface="+mn-lt"/>
                          <a:cs typeface="Arial"/>
                        </a:rPr>
                        <a:t>4</a:t>
                      </a:r>
                      <a:endParaRPr lang="fr-FR" sz="1600" b="1" dirty="0">
                        <a:latin typeface="+mn-lt"/>
                        <a:cs typeface="Arial"/>
                      </a:endParaRPr>
                    </a:p>
                  </a:txBody>
                  <a:tcPr anchor="ctr">
                    <a:solidFill>
                      <a:schemeClr val="bg1"/>
                    </a:solidFill>
                  </a:tcPr>
                </a:tc>
                <a:tc>
                  <a:txBody>
                    <a:bodyPr/>
                    <a:lstStyle/>
                    <a:p>
                      <a:pPr algn="ctr"/>
                      <a:r>
                        <a:rPr lang="fr-FR" sz="1600" b="0" dirty="0" smtClean="0">
                          <a:latin typeface="+mn-lt"/>
                          <a:cs typeface="Arial"/>
                        </a:rPr>
                        <a:t>Hand</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13,03</a:t>
                      </a:r>
                      <a:endParaRPr lang="fr-FR" sz="1600" b="1" dirty="0">
                        <a:solidFill>
                          <a:srgbClr val="008000"/>
                        </a:solidFill>
                      </a:endParaRPr>
                    </a:p>
                  </a:txBody>
                  <a:tcPr anchor="ctr">
                    <a:solidFill>
                      <a:schemeClr val="bg1"/>
                    </a:solidFill>
                  </a:tcPr>
                </a:tc>
                <a:tc>
                  <a:txBody>
                    <a:bodyPr/>
                    <a:lstStyle/>
                    <a:p>
                      <a:pPr algn="ctr"/>
                      <a:r>
                        <a:rPr lang="fr-FR" sz="1600" b="1" dirty="0" smtClean="0">
                          <a:solidFill>
                            <a:srgbClr val="FF0000"/>
                          </a:solidFill>
                        </a:rPr>
                        <a:t>12,11</a:t>
                      </a:r>
                      <a:endParaRPr lang="fr-FR" sz="1600" b="1" dirty="0">
                        <a:solidFill>
                          <a:srgbClr val="FF0000"/>
                        </a:solidFill>
                      </a:endParaRPr>
                    </a:p>
                  </a:txBody>
                  <a:tcPr anchor="ctr">
                    <a:solidFill>
                      <a:schemeClr val="bg1"/>
                    </a:solidFill>
                  </a:tcPr>
                </a:tc>
                <a:tc>
                  <a:txBody>
                    <a:bodyPr/>
                    <a:lstStyle/>
                    <a:p>
                      <a:pPr algn="ctr"/>
                      <a:r>
                        <a:rPr lang="fr-FR" sz="1600" b="1" dirty="0" smtClean="0"/>
                        <a:t>367</a:t>
                      </a:r>
                      <a:endParaRPr lang="fr-FR" sz="1600" b="1" dirty="0"/>
                    </a:p>
                  </a:txBody>
                  <a:tcPr anchor="ctr">
                    <a:solidFill>
                      <a:schemeClr val="bg1"/>
                    </a:solidFill>
                  </a:tcPr>
                </a:tc>
                <a:tc>
                  <a:txBody>
                    <a:bodyPr/>
                    <a:lstStyle/>
                    <a:p>
                      <a:pPr algn="ctr"/>
                      <a:r>
                        <a:rPr lang="fr-FR" sz="1600" b="1" dirty="0" smtClean="0">
                          <a:solidFill>
                            <a:srgbClr val="008000"/>
                          </a:solidFill>
                        </a:rPr>
                        <a:t>13,61</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575</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-1,50</a:t>
                      </a:r>
                      <a:endParaRPr lang="fr-FR" sz="1600" b="1" dirty="0">
                        <a:solidFill>
                          <a:srgbClr val="FF0000"/>
                        </a:solidFill>
                      </a:endParaRPr>
                    </a:p>
                  </a:txBody>
                  <a:tcPr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Basket</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B050"/>
                          </a:solidFill>
                        </a:rPr>
                        <a:t>13,16</a:t>
                      </a:r>
                      <a:endParaRPr lang="fr-FR" sz="1600" b="1" dirty="0">
                        <a:solidFill>
                          <a:srgbClr val="00B050"/>
                        </a:solidFill>
                      </a:endParaRPr>
                    </a:p>
                  </a:txBody>
                  <a:tcPr anchor="ctr">
                    <a:solidFill>
                      <a:schemeClr val="bg1"/>
                    </a:solidFill>
                  </a:tcPr>
                </a:tc>
                <a:tc>
                  <a:txBody>
                    <a:bodyPr/>
                    <a:lstStyle/>
                    <a:p>
                      <a:pPr algn="ctr"/>
                      <a:r>
                        <a:rPr lang="fr-FR" sz="1600" b="1" dirty="0" smtClean="0">
                          <a:solidFill>
                            <a:srgbClr val="008000"/>
                          </a:solidFill>
                        </a:rPr>
                        <a:t>12,68</a:t>
                      </a:r>
                      <a:endParaRPr lang="fr-FR" sz="1600" b="1" dirty="0">
                        <a:solidFill>
                          <a:srgbClr val="008000"/>
                        </a:solidFill>
                      </a:endParaRPr>
                    </a:p>
                  </a:txBody>
                  <a:tcPr anchor="ctr">
                    <a:solidFill>
                      <a:schemeClr val="bg1"/>
                    </a:solidFill>
                  </a:tcPr>
                </a:tc>
                <a:tc>
                  <a:txBody>
                    <a:bodyPr/>
                    <a:lstStyle/>
                    <a:p>
                      <a:pPr algn="ctr"/>
                      <a:r>
                        <a:rPr lang="fr-FR" sz="1600" b="1" dirty="0" smtClean="0"/>
                        <a:t>267</a:t>
                      </a:r>
                      <a:endParaRPr lang="fr-FR" sz="1600" b="1" dirty="0"/>
                    </a:p>
                  </a:txBody>
                  <a:tcPr anchor="ctr">
                    <a:solidFill>
                      <a:schemeClr val="bg1"/>
                    </a:solidFill>
                  </a:tcPr>
                </a:tc>
                <a:tc>
                  <a:txBody>
                    <a:bodyPr/>
                    <a:lstStyle/>
                    <a:p>
                      <a:pPr algn="ctr"/>
                      <a:r>
                        <a:rPr lang="fr-FR" sz="1600" b="1" dirty="0" smtClean="0">
                          <a:solidFill>
                            <a:srgbClr val="008000"/>
                          </a:solidFill>
                        </a:rPr>
                        <a:t>13,67</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253</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6600"/>
                          </a:solidFill>
                        </a:rPr>
                        <a:t>-0,99</a:t>
                      </a:r>
                      <a:endParaRPr lang="fr-FR" sz="1600" b="1" dirty="0">
                        <a:solidFill>
                          <a:srgbClr val="FF6600"/>
                        </a:solidFill>
                      </a:endParaRPr>
                    </a:p>
                  </a:txBody>
                  <a:tcPr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Badminton</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13,04</a:t>
                      </a:r>
                      <a:endParaRPr lang="fr-FR" sz="1600" b="1" dirty="0">
                        <a:solidFill>
                          <a:srgbClr val="008000"/>
                        </a:solidFill>
                      </a:endParaRPr>
                    </a:p>
                  </a:txBody>
                  <a:tcPr anchor="ctr">
                    <a:solidFill>
                      <a:schemeClr val="bg1"/>
                    </a:solidFill>
                  </a:tcPr>
                </a:tc>
                <a:tc>
                  <a:txBody>
                    <a:bodyPr/>
                    <a:lstStyle/>
                    <a:p>
                      <a:pPr algn="ctr"/>
                      <a:r>
                        <a:rPr lang="fr-FR" sz="1600" b="1" dirty="0" smtClean="0">
                          <a:solidFill>
                            <a:srgbClr val="3333CC"/>
                          </a:solidFill>
                        </a:rPr>
                        <a:t>12,39</a:t>
                      </a:r>
                      <a:endParaRPr lang="fr-FR" sz="1600" b="1" dirty="0">
                        <a:solidFill>
                          <a:srgbClr val="3333CC"/>
                        </a:solidFill>
                      </a:endParaRPr>
                    </a:p>
                  </a:txBody>
                  <a:tcPr anchor="ctr">
                    <a:solidFill>
                      <a:schemeClr val="bg1"/>
                    </a:solidFill>
                  </a:tcPr>
                </a:tc>
                <a:tc>
                  <a:txBody>
                    <a:bodyPr/>
                    <a:lstStyle/>
                    <a:p>
                      <a:pPr algn="ctr"/>
                      <a:r>
                        <a:rPr lang="fr-FR" sz="1600" b="1" dirty="0" smtClean="0"/>
                        <a:t>1226</a:t>
                      </a:r>
                      <a:endParaRPr lang="fr-FR" sz="1600" b="1" dirty="0"/>
                    </a:p>
                  </a:txBody>
                  <a:tcPr anchor="ctr">
                    <a:solidFill>
                      <a:schemeClr val="bg1"/>
                    </a:solidFill>
                  </a:tcPr>
                </a:tc>
                <a:tc>
                  <a:txBody>
                    <a:bodyPr/>
                    <a:lstStyle/>
                    <a:p>
                      <a:pPr algn="ctr"/>
                      <a:r>
                        <a:rPr lang="fr-FR" sz="1600" b="1" dirty="0" smtClean="0">
                          <a:solidFill>
                            <a:srgbClr val="008000"/>
                          </a:solidFill>
                        </a:rPr>
                        <a:t>13,77</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1070</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-1,38</a:t>
                      </a:r>
                      <a:endParaRPr lang="fr-FR" sz="1600" b="1" dirty="0">
                        <a:solidFill>
                          <a:srgbClr val="FF0000"/>
                        </a:solidFill>
                      </a:endParaRPr>
                    </a:p>
                  </a:txBody>
                  <a:tcPr anchor="ctr">
                    <a:solidFill>
                      <a:schemeClr val="bg1"/>
                    </a:solidFill>
                  </a:tcPr>
                </a:tc>
              </a:tr>
              <a:tr h="376090">
                <a:tc rowSpan="3">
                  <a:txBody>
                    <a:bodyPr/>
                    <a:lstStyle/>
                    <a:p>
                      <a:pPr algn="r"/>
                      <a:r>
                        <a:rPr lang="fr-FR" sz="1600" b="1" dirty="0" smtClean="0">
                          <a:latin typeface="+mn-lt"/>
                          <a:cs typeface="Arial"/>
                        </a:rPr>
                        <a:t>5</a:t>
                      </a:r>
                      <a:endParaRPr lang="fr-FR" sz="1600" b="1" dirty="0">
                        <a:latin typeface="+mn-lt"/>
                        <a:cs typeface="Arial"/>
                      </a:endParaRPr>
                    </a:p>
                  </a:txBody>
                  <a:tcPr anchor="ctr">
                    <a:solidFill>
                      <a:schemeClr val="tx2">
                        <a:lumMod val="20000"/>
                        <a:lumOff val="80000"/>
                      </a:schemeClr>
                    </a:solidFill>
                  </a:tcPr>
                </a:tc>
                <a:tc>
                  <a:txBody>
                    <a:bodyPr/>
                    <a:lstStyle/>
                    <a:p>
                      <a:pPr algn="ctr"/>
                      <a:r>
                        <a:rPr lang="fr-FR" sz="1600" b="0" dirty="0" smtClean="0">
                          <a:latin typeface="+mn-lt"/>
                          <a:cs typeface="Arial"/>
                        </a:rPr>
                        <a:t>Musculation</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13,13</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12,80</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t>913</a:t>
                      </a:r>
                      <a:endParaRPr lang="fr-FR" sz="1600" b="1" dirty="0"/>
                    </a:p>
                  </a:txBody>
                  <a:tcPr anchor="ctr">
                    <a:solidFill>
                      <a:schemeClr val="tx2">
                        <a:lumMod val="20000"/>
                        <a:lumOff val="80000"/>
                      </a:schemeClr>
                    </a:solidFill>
                  </a:tcPr>
                </a:tc>
                <a:tc>
                  <a:txBody>
                    <a:bodyPr/>
                    <a:lstStyle/>
                    <a:p>
                      <a:pPr algn="ctr"/>
                      <a:r>
                        <a:rPr lang="fr-FR" sz="1600" b="1" dirty="0" smtClean="0">
                          <a:solidFill>
                            <a:srgbClr val="008000"/>
                          </a:solidFill>
                        </a:rPr>
                        <a:t>13,29</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1935</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-0,49</a:t>
                      </a:r>
                      <a:endParaRPr lang="fr-FR" sz="1600" b="1" dirty="0">
                        <a:solidFill>
                          <a:srgbClr val="008000"/>
                        </a:solidFill>
                      </a:endParaRPr>
                    </a:p>
                  </a:txBody>
                  <a:tcPr anchor="ctr">
                    <a:solidFill>
                      <a:schemeClr val="tx2">
                        <a:lumMod val="20000"/>
                        <a:lumOff val="80000"/>
                      </a:schemeClr>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STEP</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13,31</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13,46</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t>791</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12,56</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150</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chemeClr val="accent6">
                              <a:lumMod val="75000"/>
                            </a:schemeClr>
                          </a:solidFill>
                        </a:rPr>
                        <a:t>+0,90</a:t>
                      </a:r>
                      <a:endParaRPr lang="fr-FR" sz="1600" b="1" dirty="0">
                        <a:solidFill>
                          <a:schemeClr val="accent6">
                            <a:lumMod val="75000"/>
                          </a:schemeClr>
                        </a:solidFill>
                      </a:endParaRPr>
                    </a:p>
                  </a:txBody>
                  <a:tcPr anchor="ctr">
                    <a:solidFill>
                      <a:schemeClr val="tx2">
                        <a:lumMod val="20000"/>
                        <a:lumOff val="80000"/>
                      </a:schemeClr>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err="1" smtClean="0">
                          <a:latin typeface="+mn-lt"/>
                          <a:cs typeface="Arial"/>
                        </a:rPr>
                        <a:t>Crse</a:t>
                      </a:r>
                      <a:r>
                        <a:rPr lang="fr-FR" sz="1600" b="0" baseline="0" dirty="0" smtClean="0">
                          <a:latin typeface="+mn-lt"/>
                          <a:cs typeface="Arial"/>
                        </a:rPr>
                        <a:t> en durée</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3333CC"/>
                          </a:solidFill>
                        </a:rPr>
                        <a:t>12,50</a:t>
                      </a:r>
                      <a:endParaRPr lang="fr-FR" sz="1600" b="1" dirty="0">
                        <a:solidFill>
                          <a:srgbClr val="3333CC"/>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12,58</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t>248</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12,45</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440</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a:t>
                      </a:r>
                      <a:r>
                        <a:rPr lang="fr-FR" sz="1600" b="1" baseline="0" dirty="0" smtClean="0">
                          <a:solidFill>
                            <a:srgbClr val="008000"/>
                          </a:solidFill>
                        </a:rPr>
                        <a:t> </a:t>
                      </a:r>
                      <a:r>
                        <a:rPr lang="fr-FR" sz="1600" b="1" dirty="0" smtClean="0">
                          <a:solidFill>
                            <a:srgbClr val="008000"/>
                          </a:solidFill>
                        </a:rPr>
                        <a:t>0,13</a:t>
                      </a:r>
                      <a:endParaRPr lang="fr-FR" sz="1600" b="1" dirty="0">
                        <a:solidFill>
                          <a:srgbClr val="008000"/>
                        </a:solidFill>
                      </a:endParaRPr>
                    </a:p>
                  </a:txBody>
                  <a:tcPr anchor="ctr">
                    <a:solidFill>
                      <a:schemeClr val="tx2">
                        <a:lumMod val="20000"/>
                        <a:lumOff val="80000"/>
                      </a:schemeClr>
                    </a:solidFill>
                  </a:tcPr>
                </a:tc>
              </a:tr>
            </a:tbl>
          </a:graphicData>
        </a:graphic>
      </p:graphicFrame>
      <p:sp>
        <p:nvSpPr>
          <p:cNvPr id="6" name="Titre 1"/>
          <p:cNvSpPr>
            <a:spLocks noGrp="1"/>
          </p:cNvSpPr>
          <p:nvPr>
            <p:ph type="title"/>
          </p:nvPr>
        </p:nvSpPr>
        <p:spPr>
          <a:xfrm>
            <a:off x="0" y="25715"/>
            <a:ext cx="9144000" cy="747059"/>
          </a:xfrm>
        </p:spPr>
        <p:txBody>
          <a:bodyPr>
            <a:normAutofit/>
          </a:bodyPr>
          <a:lstStyle/>
          <a:p>
            <a:r>
              <a:rPr lang="fr-FR" sz="3400" dirty="0" smtClean="0">
                <a:solidFill>
                  <a:schemeClr val="bg1"/>
                </a:solidFill>
              </a:rPr>
              <a:t>ZOOM SUR LES APSA </a:t>
            </a:r>
            <a:r>
              <a:rPr lang="fr-FR" sz="3400" u="sng" dirty="0" smtClean="0">
                <a:solidFill>
                  <a:srgbClr val="FFFF00"/>
                </a:solidFill>
              </a:rPr>
              <a:t>Bac Pro</a:t>
            </a:r>
            <a:endParaRPr lang="fr-FR" sz="3400" u="sng" dirty="0">
              <a:solidFill>
                <a:srgbClr val="FFFF00"/>
              </a:solidFill>
            </a:endParaRPr>
          </a:p>
        </p:txBody>
      </p:sp>
      <p:sp>
        <p:nvSpPr>
          <p:cNvPr id="10" name="Vague 9"/>
          <p:cNvSpPr/>
          <p:nvPr/>
        </p:nvSpPr>
        <p:spPr>
          <a:xfrm>
            <a:off x="1972236" y="854920"/>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12,87</a:t>
            </a:r>
            <a:endParaRPr lang="fr-FR" b="1" dirty="0">
              <a:solidFill>
                <a:srgbClr val="FF0000"/>
              </a:solidFill>
            </a:endParaRPr>
          </a:p>
        </p:txBody>
      </p:sp>
      <p:sp>
        <p:nvSpPr>
          <p:cNvPr id="12" name="Vague 11"/>
          <p:cNvSpPr/>
          <p:nvPr/>
        </p:nvSpPr>
        <p:spPr>
          <a:xfrm>
            <a:off x="5647255" y="854920"/>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13,17</a:t>
            </a:r>
            <a:endParaRPr lang="fr-FR" b="1" dirty="0">
              <a:solidFill>
                <a:srgbClr val="FF0000"/>
              </a:solidFill>
            </a:endParaRPr>
          </a:p>
        </p:txBody>
      </p:sp>
      <p:sp>
        <p:nvSpPr>
          <p:cNvPr id="13" name="Vague 12"/>
          <p:cNvSpPr/>
          <p:nvPr/>
        </p:nvSpPr>
        <p:spPr>
          <a:xfrm>
            <a:off x="3234000" y="849146"/>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12,50</a:t>
            </a:r>
            <a:endParaRPr lang="fr-FR" b="1" dirty="0">
              <a:solidFill>
                <a:srgbClr val="FF0000"/>
              </a:solidFill>
            </a:endParaRPr>
          </a:p>
        </p:txBody>
      </p:sp>
      <p:sp>
        <p:nvSpPr>
          <p:cNvPr id="14" name="Vague 13"/>
          <p:cNvSpPr/>
          <p:nvPr/>
        </p:nvSpPr>
        <p:spPr>
          <a:xfrm>
            <a:off x="8128000" y="854920"/>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-0,67</a:t>
            </a:r>
            <a:endParaRPr lang="fr-FR" b="1" dirty="0">
              <a:solidFill>
                <a:srgbClr val="FF0000"/>
              </a:solidFill>
            </a:endParaRPr>
          </a:p>
        </p:txBody>
      </p:sp>
    </p:spTree>
    <p:extLst>
      <p:ext uri="{BB962C8B-B14F-4D97-AF65-F5344CB8AC3E}">
        <p14:creationId xmlns:p14="http://schemas.microsoft.com/office/powerpoint/2010/main" val="41684437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196224186"/>
              </p:ext>
            </p:extLst>
          </p:nvPr>
        </p:nvGraphicFramePr>
        <p:xfrm>
          <a:off x="239059" y="1378656"/>
          <a:ext cx="8635966" cy="3534863"/>
        </p:xfrm>
        <a:graphic>
          <a:graphicData uri="http://schemas.openxmlformats.org/drawingml/2006/table">
            <a:tbl>
              <a:tblPr firstRow="1" bandRow="1">
                <a:tableStyleId>{5C22544A-7EE6-4342-B048-85BDC9FD1C3A}</a:tableStyleId>
              </a:tblPr>
              <a:tblGrid>
                <a:gridCol w="2961997"/>
                <a:gridCol w="1154479"/>
                <a:gridCol w="1164975"/>
                <a:gridCol w="1217450"/>
                <a:gridCol w="1143984"/>
                <a:gridCol w="993081"/>
              </a:tblGrid>
              <a:tr h="608783">
                <a:tc>
                  <a:txBody>
                    <a:bodyPr/>
                    <a:lstStyle/>
                    <a:p>
                      <a:pPr algn="ctr"/>
                      <a:r>
                        <a:rPr lang="fr-FR" b="1" dirty="0" smtClean="0"/>
                        <a:t>Type</a:t>
                      </a:r>
                      <a:r>
                        <a:rPr lang="fr-FR" b="1" baseline="0" dirty="0" smtClean="0"/>
                        <a:t> de candidat</a:t>
                      </a:r>
                      <a:endParaRPr lang="fr-FR" b="1" dirty="0"/>
                    </a:p>
                  </a:txBody>
                  <a:tcPr anchor="ctr"/>
                </a:tc>
                <a:tc>
                  <a:txBody>
                    <a:bodyPr/>
                    <a:lstStyle/>
                    <a:p>
                      <a:pPr algn="ctr"/>
                      <a:r>
                        <a:rPr lang="fr-FR" b="1" dirty="0" smtClean="0"/>
                        <a:t>Sexe</a:t>
                      </a:r>
                      <a:endParaRPr lang="fr-FR" b="1" dirty="0"/>
                    </a:p>
                  </a:txBody>
                  <a:tcPr anchor="ctr"/>
                </a:tc>
                <a:tc>
                  <a:txBody>
                    <a:bodyPr/>
                    <a:lstStyle/>
                    <a:p>
                      <a:pPr algn="ctr"/>
                      <a:r>
                        <a:rPr lang="fr-FR" b="1" dirty="0" smtClean="0"/>
                        <a:t>2011</a:t>
                      </a:r>
                      <a:endParaRPr lang="fr-FR" b="1" dirty="0"/>
                    </a:p>
                  </a:txBody>
                  <a:tcPr anchor="ctr"/>
                </a:tc>
                <a:tc>
                  <a:txBody>
                    <a:bodyPr/>
                    <a:lstStyle/>
                    <a:p>
                      <a:pPr algn="ctr"/>
                      <a:r>
                        <a:rPr lang="fr-FR" b="1" dirty="0" smtClean="0"/>
                        <a:t>2012</a:t>
                      </a:r>
                      <a:endParaRPr lang="fr-FR" b="1" dirty="0"/>
                    </a:p>
                  </a:txBody>
                  <a:tcPr anchor="ctr"/>
                </a:tc>
                <a:tc>
                  <a:txBody>
                    <a:bodyPr/>
                    <a:lstStyle/>
                    <a:p>
                      <a:pPr algn="ctr"/>
                      <a:r>
                        <a:rPr lang="fr-FR" b="1" dirty="0" smtClean="0"/>
                        <a:t>2013</a:t>
                      </a:r>
                      <a:endParaRPr lang="fr-FR" b="1" dirty="0"/>
                    </a:p>
                  </a:txBody>
                  <a:tcPr anchor="ctr"/>
                </a:tc>
                <a:tc>
                  <a:txBody>
                    <a:bodyPr/>
                    <a:lstStyle/>
                    <a:p>
                      <a:pPr algn="ctr"/>
                      <a:r>
                        <a:rPr lang="fr-FR" b="1" dirty="0" smtClean="0"/>
                        <a:t>2014</a:t>
                      </a:r>
                      <a:endParaRPr lang="fr-FR" b="1" dirty="0"/>
                    </a:p>
                  </a:txBody>
                  <a:tcPr anchor="ctr"/>
                </a:tc>
              </a:tr>
              <a:tr h="0">
                <a:tc>
                  <a:txBody>
                    <a:bodyPr/>
                    <a:lstStyle/>
                    <a:p>
                      <a:pPr algn="ctr"/>
                      <a:r>
                        <a:rPr lang="fr-FR" b="1" dirty="0" smtClean="0"/>
                        <a:t>Inaptes Totaux</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rgbClr val="008000"/>
                          </a:solidFill>
                        </a:rPr>
                        <a:t>2,80%</a:t>
                      </a:r>
                      <a:endParaRPr lang="fr-FR" b="1" dirty="0">
                        <a:solidFill>
                          <a:srgbClr val="008000"/>
                        </a:solidFill>
                      </a:endParaRPr>
                    </a:p>
                  </a:txBody>
                  <a:tcPr anchor="ctr"/>
                </a:tc>
                <a:tc>
                  <a:txBody>
                    <a:bodyPr/>
                    <a:lstStyle/>
                    <a:p>
                      <a:pPr algn="ctr"/>
                      <a:r>
                        <a:rPr lang="fr-FR" b="1" dirty="0" smtClean="0">
                          <a:solidFill>
                            <a:srgbClr val="FF6600"/>
                          </a:solidFill>
                        </a:rPr>
                        <a:t>3,37%</a:t>
                      </a:r>
                      <a:endParaRPr lang="fr-FR" b="1" dirty="0">
                        <a:solidFill>
                          <a:srgbClr val="FF6600"/>
                        </a:solidFill>
                      </a:endParaRPr>
                    </a:p>
                  </a:txBody>
                  <a:tcPr anchor="ctr"/>
                </a:tc>
                <a:tc>
                  <a:txBody>
                    <a:bodyPr/>
                    <a:lstStyle/>
                    <a:p>
                      <a:pPr algn="ctr"/>
                      <a:r>
                        <a:rPr lang="fr-FR" b="1" dirty="0" smtClean="0">
                          <a:solidFill>
                            <a:srgbClr val="008000"/>
                          </a:solidFill>
                        </a:rPr>
                        <a:t>2,97%</a:t>
                      </a:r>
                      <a:endParaRPr lang="fr-FR" b="1" dirty="0">
                        <a:solidFill>
                          <a:srgbClr val="008000"/>
                        </a:solidFill>
                      </a:endParaRPr>
                    </a:p>
                  </a:txBody>
                  <a:tcPr anchor="ctr"/>
                </a:tc>
                <a:tc>
                  <a:txBody>
                    <a:bodyPr/>
                    <a:lstStyle/>
                    <a:p>
                      <a:pPr algn="ctr"/>
                      <a:r>
                        <a:rPr lang="fr-FR" b="1" dirty="0" smtClean="0">
                          <a:solidFill>
                            <a:srgbClr val="008000"/>
                          </a:solidFill>
                        </a:rPr>
                        <a:t>2,80 %</a:t>
                      </a:r>
                      <a:endParaRPr lang="fr-FR" b="1" dirty="0">
                        <a:solidFill>
                          <a:srgbClr val="008000"/>
                        </a:solidFill>
                      </a:endParaRPr>
                    </a:p>
                  </a:txBody>
                  <a:tcPr anchor="ctr"/>
                </a:tc>
              </a:tr>
              <a:tr h="147054">
                <a:tc>
                  <a:txBody>
                    <a:bodyPr/>
                    <a:lstStyle/>
                    <a:p>
                      <a:pPr algn="ctr"/>
                      <a:r>
                        <a:rPr lang="fr-FR" b="1" dirty="0" smtClean="0"/>
                        <a:t>Inaptes Totaux</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solidFill>
                            <a:srgbClr val="FF0000"/>
                          </a:solidFill>
                        </a:rPr>
                        <a:t>10,30%</a:t>
                      </a:r>
                      <a:endParaRPr lang="fr-FR" b="1" dirty="0">
                        <a:solidFill>
                          <a:srgbClr val="FF0000"/>
                        </a:solidFill>
                      </a:endParaRPr>
                    </a:p>
                  </a:txBody>
                  <a:tcPr anchor="ctr"/>
                </a:tc>
                <a:tc>
                  <a:txBody>
                    <a:bodyPr/>
                    <a:lstStyle/>
                    <a:p>
                      <a:pPr algn="ctr"/>
                      <a:r>
                        <a:rPr lang="fr-FR" b="1" dirty="0" smtClean="0">
                          <a:solidFill>
                            <a:srgbClr val="FF0000"/>
                          </a:solidFill>
                        </a:rPr>
                        <a:t>9,98%</a:t>
                      </a:r>
                      <a:endParaRPr lang="fr-FR" b="1" dirty="0">
                        <a:solidFill>
                          <a:srgbClr val="FF0000"/>
                        </a:solidFill>
                      </a:endParaRPr>
                    </a:p>
                  </a:txBody>
                  <a:tcPr anchor="ctr"/>
                </a:tc>
                <a:tc>
                  <a:txBody>
                    <a:bodyPr/>
                    <a:lstStyle/>
                    <a:p>
                      <a:pPr algn="ctr"/>
                      <a:r>
                        <a:rPr lang="fr-FR" b="1" dirty="0" smtClean="0">
                          <a:solidFill>
                            <a:srgbClr val="008000"/>
                          </a:solidFill>
                        </a:rPr>
                        <a:t>8,51%</a:t>
                      </a:r>
                      <a:endParaRPr lang="fr-FR" b="1" dirty="0">
                        <a:solidFill>
                          <a:srgbClr val="008000"/>
                        </a:solidFill>
                      </a:endParaRPr>
                    </a:p>
                  </a:txBody>
                  <a:tcPr anchor="ctr"/>
                </a:tc>
                <a:tc>
                  <a:txBody>
                    <a:bodyPr/>
                    <a:lstStyle/>
                    <a:p>
                      <a:pPr algn="ctr"/>
                      <a:r>
                        <a:rPr lang="fr-FR" b="1" dirty="0" smtClean="0">
                          <a:solidFill>
                            <a:srgbClr val="008000"/>
                          </a:solidFill>
                        </a:rPr>
                        <a:t>7,87 %</a:t>
                      </a:r>
                      <a:endParaRPr lang="fr-FR" b="1" dirty="0">
                        <a:solidFill>
                          <a:srgbClr val="008000"/>
                        </a:solidFill>
                      </a:endParaRPr>
                    </a:p>
                  </a:txBody>
                  <a:tcPr anchor="ctr"/>
                </a:tc>
              </a:tr>
              <a:tr h="229529">
                <a:tc>
                  <a:txBody>
                    <a:bodyPr/>
                    <a:lstStyle/>
                    <a:p>
                      <a:pPr algn="ctr"/>
                      <a:r>
                        <a:rPr lang="fr-FR" b="1" dirty="0" smtClean="0"/>
                        <a:t>Inaptes</a:t>
                      </a:r>
                      <a:r>
                        <a:rPr lang="fr-FR" b="1" baseline="0" dirty="0" smtClean="0"/>
                        <a:t> partiels</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t>2,10%</a:t>
                      </a:r>
                      <a:endParaRPr lang="fr-FR" b="1" dirty="0"/>
                    </a:p>
                  </a:txBody>
                  <a:tcPr anchor="ctr"/>
                </a:tc>
                <a:tc>
                  <a:txBody>
                    <a:bodyPr/>
                    <a:lstStyle/>
                    <a:p>
                      <a:pPr algn="ctr"/>
                      <a:r>
                        <a:rPr lang="fr-FR" b="1" dirty="0" smtClean="0"/>
                        <a:t>2,79%</a:t>
                      </a:r>
                      <a:endParaRPr lang="fr-FR" b="1" dirty="0"/>
                    </a:p>
                  </a:txBody>
                  <a:tcPr anchor="ctr"/>
                </a:tc>
                <a:tc>
                  <a:txBody>
                    <a:bodyPr/>
                    <a:lstStyle/>
                    <a:p>
                      <a:pPr algn="ctr"/>
                      <a:r>
                        <a:rPr lang="fr-FR" b="1" dirty="0" smtClean="0">
                          <a:solidFill>
                            <a:schemeClr val="tx1"/>
                          </a:solidFill>
                        </a:rPr>
                        <a:t>2,29%</a:t>
                      </a:r>
                      <a:endParaRPr lang="fr-FR" b="1" dirty="0">
                        <a:solidFill>
                          <a:schemeClr val="tx1"/>
                        </a:solidFill>
                      </a:endParaRPr>
                    </a:p>
                  </a:txBody>
                  <a:tcPr anchor="ctr"/>
                </a:tc>
                <a:tc>
                  <a:txBody>
                    <a:bodyPr/>
                    <a:lstStyle/>
                    <a:p>
                      <a:pPr algn="ctr"/>
                      <a:r>
                        <a:rPr lang="fr-FR" b="1" dirty="0" smtClean="0">
                          <a:solidFill>
                            <a:srgbClr val="FF6600"/>
                          </a:solidFill>
                        </a:rPr>
                        <a:t>3,33 %</a:t>
                      </a:r>
                      <a:endParaRPr lang="fr-FR" b="1" dirty="0">
                        <a:solidFill>
                          <a:srgbClr val="FF6600"/>
                        </a:solidFill>
                      </a:endParaRPr>
                    </a:p>
                  </a:txBody>
                  <a:tcPr anchor="ctr"/>
                </a:tc>
              </a:tr>
              <a:tr h="0">
                <a:tc>
                  <a:txBody>
                    <a:bodyPr/>
                    <a:lstStyle/>
                    <a:p>
                      <a:pPr algn="ctr"/>
                      <a:r>
                        <a:rPr lang="fr-FR" b="1" dirty="0" smtClean="0"/>
                        <a:t>Inaptes</a:t>
                      </a:r>
                      <a:r>
                        <a:rPr lang="fr-FR" b="1" baseline="0" dirty="0" smtClean="0"/>
                        <a:t> partiels </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t>3,90%</a:t>
                      </a:r>
                      <a:endParaRPr lang="fr-FR" b="1" dirty="0"/>
                    </a:p>
                  </a:txBody>
                  <a:tcPr anchor="ctr"/>
                </a:tc>
                <a:tc>
                  <a:txBody>
                    <a:bodyPr/>
                    <a:lstStyle/>
                    <a:p>
                      <a:pPr algn="ctr"/>
                      <a:r>
                        <a:rPr lang="fr-FR" b="1" dirty="0" smtClean="0">
                          <a:solidFill>
                            <a:srgbClr val="000000"/>
                          </a:solidFill>
                        </a:rPr>
                        <a:t>4,71%</a:t>
                      </a:r>
                      <a:endParaRPr lang="fr-FR" b="1" dirty="0">
                        <a:solidFill>
                          <a:srgbClr val="000000"/>
                        </a:solidFill>
                      </a:endParaRPr>
                    </a:p>
                  </a:txBody>
                  <a:tcPr anchor="ctr"/>
                </a:tc>
                <a:tc>
                  <a:txBody>
                    <a:bodyPr/>
                    <a:lstStyle/>
                    <a:p>
                      <a:pPr algn="ctr"/>
                      <a:r>
                        <a:rPr lang="fr-FR" b="1" dirty="0" smtClean="0">
                          <a:solidFill>
                            <a:srgbClr val="000000"/>
                          </a:solidFill>
                        </a:rPr>
                        <a:t>4,35%</a:t>
                      </a:r>
                      <a:endParaRPr lang="fr-FR" b="1" dirty="0">
                        <a:solidFill>
                          <a:srgbClr val="000000"/>
                        </a:solidFill>
                      </a:endParaRPr>
                    </a:p>
                  </a:txBody>
                  <a:tcPr anchor="ctr"/>
                </a:tc>
                <a:tc>
                  <a:txBody>
                    <a:bodyPr/>
                    <a:lstStyle/>
                    <a:p>
                      <a:pPr algn="ctr"/>
                      <a:r>
                        <a:rPr lang="fr-FR" b="1" dirty="0" smtClean="0">
                          <a:solidFill>
                            <a:srgbClr val="FF6600"/>
                          </a:solidFill>
                        </a:rPr>
                        <a:t>6,07 %</a:t>
                      </a:r>
                      <a:endParaRPr lang="fr-FR" b="1" dirty="0">
                        <a:solidFill>
                          <a:srgbClr val="FF6600"/>
                        </a:solidFill>
                      </a:endParaRP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t>0,1%</a:t>
                      </a:r>
                      <a:endParaRPr lang="fr-FR" b="1" dirty="0"/>
                    </a:p>
                  </a:txBody>
                  <a:tcPr anchor="ctr"/>
                </a:tc>
                <a:tc>
                  <a:txBody>
                    <a:bodyPr/>
                    <a:lstStyle/>
                    <a:p>
                      <a:pPr algn="ctr"/>
                      <a:r>
                        <a:rPr lang="fr-FR" b="1" dirty="0" smtClean="0"/>
                        <a:t>0,02%</a:t>
                      </a:r>
                      <a:endParaRPr lang="fr-FR" b="1" dirty="0"/>
                    </a:p>
                  </a:txBody>
                  <a:tcPr anchor="ctr"/>
                </a:tc>
                <a:tc>
                  <a:txBody>
                    <a:bodyPr/>
                    <a:lstStyle/>
                    <a:p>
                      <a:pPr algn="ctr"/>
                      <a:r>
                        <a:rPr lang="fr-FR" b="1" dirty="0" smtClean="0">
                          <a:solidFill>
                            <a:srgbClr val="000000"/>
                          </a:solidFill>
                        </a:rPr>
                        <a:t>0,06%</a:t>
                      </a:r>
                      <a:endParaRPr lang="fr-FR" b="1" dirty="0">
                        <a:solidFill>
                          <a:srgbClr val="000000"/>
                        </a:solidFill>
                      </a:endParaRPr>
                    </a:p>
                  </a:txBody>
                  <a:tcPr anchor="ctr"/>
                </a:tc>
                <a:tc>
                  <a:txBody>
                    <a:bodyPr/>
                    <a:lstStyle/>
                    <a:p>
                      <a:pPr algn="ctr"/>
                      <a:r>
                        <a:rPr lang="fr-FR" b="1" dirty="0" smtClean="0">
                          <a:solidFill>
                            <a:srgbClr val="000000"/>
                          </a:solidFill>
                        </a:rPr>
                        <a:t>0,09 %</a:t>
                      </a:r>
                      <a:endParaRPr lang="fr-FR" b="1" dirty="0">
                        <a:solidFill>
                          <a:srgbClr val="000000"/>
                        </a:solidFill>
                      </a:endParaRP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t>0,2%</a:t>
                      </a:r>
                      <a:endParaRPr lang="fr-FR" b="1" dirty="0"/>
                    </a:p>
                  </a:txBody>
                  <a:tcPr anchor="ctr"/>
                </a:tc>
                <a:tc>
                  <a:txBody>
                    <a:bodyPr/>
                    <a:lstStyle/>
                    <a:p>
                      <a:pPr algn="ctr"/>
                      <a:r>
                        <a:rPr lang="fr-FR" b="1" dirty="0" smtClean="0"/>
                        <a:t>0,15%</a:t>
                      </a:r>
                      <a:endParaRPr lang="fr-FR" b="1" dirty="0"/>
                    </a:p>
                  </a:txBody>
                  <a:tcPr anchor="ctr"/>
                </a:tc>
                <a:tc>
                  <a:txBody>
                    <a:bodyPr/>
                    <a:lstStyle/>
                    <a:p>
                      <a:pPr algn="ctr"/>
                      <a:r>
                        <a:rPr lang="fr-FR" b="1" dirty="0" smtClean="0">
                          <a:solidFill>
                            <a:srgbClr val="000000"/>
                          </a:solidFill>
                        </a:rPr>
                        <a:t>0,2%</a:t>
                      </a:r>
                      <a:endParaRPr lang="fr-FR" b="1" dirty="0">
                        <a:solidFill>
                          <a:srgbClr val="000000"/>
                        </a:solidFill>
                      </a:endParaRPr>
                    </a:p>
                  </a:txBody>
                  <a:tcPr anchor="ctr"/>
                </a:tc>
                <a:tc>
                  <a:txBody>
                    <a:bodyPr/>
                    <a:lstStyle/>
                    <a:p>
                      <a:pPr algn="ctr"/>
                      <a:r>
                        <a:rPr lang="fr-FR" b="1" dirty="0" smtClean="0">
                          <a:solidFill>
                            <a:srgbClr val="000000"/>
                          </a:solidFill>
                        </a:rPr>
                        <a:t>0,18 %</a:t>
                      </a:r>
                      <a:endParaRPr lang="fr-FR" b="1" dirty="0">
                        <a:solidFill>
                          <a:srgbClr val="000000"/>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t>95,00%</a:t>
                      </a:r>
                      <a:endParaRPr lang="fr-FR" b="1" dirty="0"/>
                    </a:p>
                  </a:txBody>
                  <a:tcPr anchor="ctr"/>
                </a:tc>
                <a:tc>
                  <a:txBody>
                    <a:bodyPr/>
                    <a:lstStyle/>
                    <a:p>
                      <a:pPr algn="ctr"/>
                      <a:r>
                        <a:rPr lang="fr-FR" b="1" dirty="0" smtClean="0"/>
                        <a:t>93,80%</a:t>
                      </a:r>
                      <a:endParaRPr lang="fr-FR" b="1" dirty="0"/>
                    </a:p>
                  </a:txBody>
                  <a:tcPr anchor="ctr"/>
                </a:tc>
                <a:tc>
                  <a:txBody>
                    <a:bodyPr/>
                    <a:lstStyle/>
                    <a:p>
                      <a:pPr algn="ctr"/>
                      <a:r>
                        <a:rPr lang="fr-FR" b="1" dirty="0" smtClean="0">
                          <a:solidFill>
                            <a:srgbClr val="000000"/>
                          </a:solidFill>
                        </a:rPr>
                        <a:t>94,67%</a:t>
                      </a:r>
                      <a:endParaRPr lang="fr-FR" b="1" dirty="0">
                        <a:solidFill>
                          <a:srgbClr val="000000"/>
                        </a:solidFill>
                      </a:endParaRPr>
                    </a:p>
                  </a:txBody>
                  <a:tcPr anchor="ctr"/>
                </a:tc>
                <a:tc>
                  <a:txBody>
                    <a:bodyPr/>
                    <a:lstStyle/>
                    <a:p>
                      <a:pPr algn="ctr"/>
                      <a:r>
                        <a:rPr lang="fr-FR" b="1" dirty="0" smtClean="0">
                          <a:solidFill>
                            <a:srgbClr val="000000"/>
                          </a:solidFill>
                        </a:rPr>
                        <a:t>93,76 %</a:t>
                      </a:r>
                      <a:endParaRPr lang="fr-FR" b="1" dirty="0">
                        <a:solidFill>
                          <a:srgbClr val="000000"/>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t>85,6%</a:t>
                      </a:r>
                      <a:endParaRPr lang="fr-FR" b="1" dirty="0"/>
                    </a:p>
                  </a:txBody>
                  <a:tcPr anchor="ctr"/>
                </a:tc>
                <a:tc>
                  <a:txBody>
                    <a:bodyPr/>
                    <a:lstStyle/>
                    <a:p>
                      <a:pPr algn="ctr"/>
                      <a:r>
                        <a:rPr lang="fr-FR" b="1" dirty="0" smtClean="0"/>
                        <a:t>85,13%</a:t>
                      </a:r>
                      <a:endParaRPr lang="fr-FR" b="1" dirty="0"/>
                    </a:p>
                  </a:txBody>
                  <a:tcPr anchor="ctr"/>
                </a:tc>
                <a:tc>
                  <a:txBody>
                    <a:bodyPr/>
                    <a:lstStyle/>
                    <a:p>
                      <a:pPr algn="ctr"/>
                      <a:r>
                        <a:rPr lang="fr-FR" b="1" dirty="0" smtClean="0">
                          <a:solidFill>
                            <a:srgbClr val="000000"/>
                          </a:solidFill>
                        </a:rPr>
                        <a:t>86,92%</a:t>
                      </a:r>
                      <a:endParaRPr lang="fr-FR" b="1" dirty="0">
                        <a:solidFill>
                          <a:srgbClr val="000000"/>
                        </a:solidFill>
                      </a:endParaRPr>
                    </a:p>
                  </a:txBody>
                  <a:tcPr anchor="ctr"/>
                </a:tc>
                <a:tc>
                  <a:txBody>
                    <a:bodyPr/>
                    <a:lstStyle/>
                    <a:p>
                      <a:pPr algn="ctr"/>
                      <a:r>
                        <a:rPr lang="fr-FR" b="1" dirty="0" smtClean="0">
                          <a:solidFill>
                            <a:srgbClr val="000000"/>
                          </a:solidFill>
                        </a:rPr>
                        <a:t>85,86 %</a:t>
                      </a:r>
                      <a:endParaRPr lang="fr-FR" b="1" dirty="0">
                        <a:solidFill>
                          <a:srgbClr val="000000"/>
                        </a:solidFill>
                      </a:endParaRPr>
                    </a:p>
                  </a:txBody>
                  <a:tcPr anchor="ctr"/>
                </a:tc>
              </a:tr>
            </a:tbl>
          </a:graphicData>
        </a:graphic>
      </p:graphicFrame>
      <p:sp>
        <p:nvSpPr>
          <p:cNvPr id="7" name="Rectangle 6"/>
          <p:cNvSpPr/>
          <p:nvPr/>
        </p:nvSpPr>
        <p:spPr>
          <a:xfrm>
            <a:off x="0" y="115675"/>
            <a:ext cx="9144000" cy="1077218"/>
          </a:xfrm>
          <a:prstGeom prst="rect">
            <a:avLst/>
          </a:prstGeom>
        </p:spPr>
        <p:txBody>
          <a:bodyPr wrap="square">
            <a:spAutoFit/>
          </a:bodyPr>
          <a:lstStyle/>
          <a:p>
            <a:pPr marL="0" lvl="4" indent="0" algn="ctr">
              <a:buNone/>
            </a:pPr>
            <a:r>
              <a:rPr lang="fr-FR" sz="3200" b="1"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Une dynamique à renforcer,</a:t>
            </a:r>
          </a:p>
          <a:p>
            <a:pPr marL="0" lvl="4" indent="0" algn="ctr">
              <a:buNone/>
            </a:pPr>
            <a:r>
              <a:rPr lang="fr-FR" sz="3200" b="1"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l’évolution des inaptitudes au </a:t>
            </a:r>
            <a:r>
              <a:rPr lang="fr-FR" sz="3200" b="1" u="sng"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Bac Pro :</a:t>
            </a:r>
            <a:endParaRPr lang="fr-FR" sz="3200" b="1" u="sng" dirty="0">
              <a:solidFill>
                <a:srgbClr val="FFFF00"/>
              </a:solidFill>
              <a:effectLst>
                <a:outerShdw blurRad="38100" dist="38100" dir="2700000" algn="tl">
                  <a:srgbClr val="000000">
                    <a:alpha val="43137"/>
                  </a:srgbClr>
                </a:outerShdw>
              </a:effectLst>
              <a:latin typeface="Arial Black" pitchFamily="34" charset="0"/>
              <a:ea typeface="+mj-ea"/>
              <a:cs typeface="+mj-cs"/>
            </a:endParaRPr>
          </a:p>
        </p:txBody>
      </p:sp>
      <p:sp>
        <p:nvSpPr>
          <p:cNvPr id="4" name="Rectangle 3"/>
          <p:cNvSpPr/>
          <p:nvPr/>
        </p:nvSpPr>
        <p:spPr>
          <a:xfrm>
            <a:off x="74123" y="4949540"/>
            <a:ext cx="9044430" cy="1754327"/>
          </a:xfrm>
          <a:prstGeom prst="rect">
            <a:avLst/>
          </a:prstGeom>
        </p:spPr>
        <p:txBody>
          <a:bodyPr wrap="square">
            <a:spAutoFit/>
          </a:bodyPr>
          <a:lstStyle/>
          <a:p>
            <a:r>
              <a:rPr lang="fr-FR" sz="2400" b="1" u="sng" dirty="0">
                <a:solidFill>
                  <a:schemeClr val="bg1"/>
                </a:solidFill>
                <a:effectLst>
                  <a:outerShdw blurRad="38100" dist="38100" dir="2700000" algn="tl">
                    <a:srgbClr val="000000">
                      <a:alpha val="43137"/>
                    </a:srgbClr>
                  </a:outerShdw>
                </a:effectLst>
                <a:latin typeface="Arial Black" pitchFamily="34" charset="0"/>
                <a:sym typeface="Wingdings"/>
              </a:rPr>
              <a:t>Constat : </a:t>
            </a:r>
            <a:endPar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endParaRPr>
          </a:p>
          <a:p>
            <a:endPar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endParaRPr>
          </a:p>
          <a:p>
            <a:r>
              <a:rPr lang="fr-FR" sz="2000" b="1" dirty="0">
                <a:solidFill>
                  <a:srgbClr val="36FF33"/>
                </a:solidFill>
                <a:effectLst>
                  <a:outerShdw blurRad="38100" dist="38100" dir="2700000" algn="tl">
                    <a:srgbClr val="000000">
                      <a:alpha val="43137"/>
                    </a:srgbClr>
                  </a:outerShdw>
                </a:effectLst>
                <a:latin typeface="Arial Black" pitchFamily="34" charset="0"/>
                <a:sym typeface="Wingdings"/>
              </a:rPr>
              <a:t>1 Point positif : </a:t>
            </a:r>
            <a:r>
              <a:rPr lang="fr-FR" sz="1600" b="1" dirty="0">
                <a:solidFill>
                  <a:srgbClr val="36FF33"/>
                </a:solidFill>
                <a:effectLst>
                  <a:outerShdw blurRad="38100" dist="38100" dir="2700000" algn="tl">
                    <a:srgbClr val="000000">
                      <a:alpha val="43137"/>
                    </a:srgbClr>
                  </a:outerShdw>
                </a:effectLst>
                <a:latin typeface="Arial Black" pitchFamily="34" charset="0"/>
                <a:sym typeface="Wingdings"/>
              </a:rPr>
              <a:t>Des inaptes totaux qui </a:t>
            </a:r>
            <a:r>
              <a:rPr lang="fr-FR" sz="1600" b="1" dirty="0" smtClean="0">
                <a:solidFill>
                  <a:srgbClr val="36FF33"/>
                </a:solidFill>
                <a:effectLst>
                  <a:outerShdw blurRad="38100" dist="38100" dir="2700000" algn="tl">
                    <a:srgbClr val="000000">
                      <a:alpha val="43137"/>
                    </a:srgbClr>
                  </a:outerShdw>
                </a:effectLst>
                <a:latin typeface="Arial Black" pitchFamily="34" charset="0"/>
                <a:sym typeface="Wingdings"/>
              </a:rPr>
              <a:t>baissent notamment </a:t>
            </a:r>
            <a:r>
              <a:rPr lang="fr-FR" sz="1600" b="1" dirty="0">
                <a:solidFill>
                  <a:srgbClr val="36FF33"/>
                </a:solidFill>
                <a:effectLst>
                  <a:outerShdw blurRad="38100" dist="38100" dir="2700000" algn="tl">
                    <a:srgbClr val="000000">
                      <a:alpha val="43137"/>
                    </a:srgbClr>
                  </a:outerShdw>
                </a:effectLst>
                <a:latin typeface="Arial Black" pitchFamily="34" charset="0"/>
                <a:sym typeface="Wingdings"/>
              </a:rPr>
              <a:t>chez les filles</a:t>
            </a:r>
          </a:p>
          <a:p>
            <a:pPr algn="just"/>
            <a:r>
              <a:rPr lang="fr-FR" sz="2000" b="1" dirty="0">
                <a:solidFill>
                  <a:srgbClr val="FF0000"/>
                </a:solidFill>
                <a:effectLst>
                  <a:outerShdw blurRad="38100" dist="38100" dir="2700000" algn="tl">
                    <a:srgbClr val="000000">
                      <a:alpha val="43137"/>
                    </a:srgbClr>
                  </a:outerShdw>
                </a:effectLst>
                <a:latin typeface="Arial Black" pitchFamily="34" charset="0"/>
                <a:sym typeface="Wingdings"/>
              </a:rPr>
              <a:t>Des inaptes partiels qui </a:t>
            </a:r>
            <a:r>
              <a:rPr lang="fr-FR" sz="2000" b="1" dirty="0" smtClean="0">
                <a:solidFill>
                  <a:srgbClr val="FF0000"/>
                </a:solidFill>
                <a:effectLst>
                  <a:outerShdw blurRad="38100" dist="38100" dir="2700000" algn="tl">
                    <a:srgbClr val="000000">
                      <a:alpha val="43137"/>
                    </a:srgbClr>
                  </a:outerShdw>
                </a:effectLst>
                <a:latin typeface="Arial Black" pitchFamily="34" charset="0"/>
                <a:sym typeface="Wingdings"/>
              </a:rPr>
              <a:t>augmentent.</a:t>
            </a:r>
            <a:endParaRPr lang="fr-FR" sz="2000" b="1" dirty="0">
              <a:solidFill>
                <a:srgbClr val="FF0000"/>
              </a:solidFill>
              <a:effectLst>
                <a:outerShdw blurRad="38100" dist="38100" dir="2700000" algn="tl">
                  <a:srgbClr val="000000">
                    <a:alpha val="43137"/>
                  </a:srgbClr>
                </a:outerShdw>
              </a:effectLst>
              <a:latin typeface="Arial Black" pitchFamily="34" charset="0"/>
              <a:sym typeface="Wingdings"/>
            </a:endParaRPr>
          </a:p>
          <a:p>
            <a:pPr algn="just"/>
            <a:r>
              <a:rPr lang="fr-FR" sz="2000" b="1" dirty="0">
                <a:solidFill>
                  <a:srgbClr val="FFFF00"/>
                </a:solidFill>
                <a:effectLst>
                  <a:outerShdw blurRad="38100" dist="38100" dir="2700000" algn="tl">
                    <a:srgbClr val="000000">
                      <a:alpha val="43137"/>
                    </a:srgbClr>
                  </a:outerShdw>
                </a:effectLst>
                <a:latin typeface="Arial Black" pitchFamily="34" charset="0"/>
                <a:sym typeface="Wingdings"/>
              </a:rPr>
              <a:t>Des contrôles adaptés qui sont sous exploités. </a:t>
            </a:r>
            <a:endParaRPr lang="fr-FR" sz="2400" b="1" dirty="0">
              <a:solidFill>
                <a:srgbClr val="FFFF00"/>
              </a:solidFill>
              <a:effectLst>
                <a:outerShdw blurRad="38100" dist="38100" dir="2700000" algn="tl">
                  <a:srgbClr val="000000">
                    <a:alpha val="43137"/>
                  </a:srgbClr>
                </a:outerShdw>
              </a:effectLst>
              <a:latin typeface="Arial Black" pitchFamily="34" charset="0"/>
              <a:sym typeface="Wingdings"/>
            </a:endParaRPr>
          </a:p>
        </p:txBody>
      </p:sp>
      <p:sp>
        <p:nvSpPr>
          <p:cNvPr id="11" name="Flèche vers la droite 10"/>
          <p:cNvSpPr/>
          <p:nvPr/>
        </p:nvSpPr>
        <p:spPr>
          <a:xfrm>
            <a:off x="7701697" y="3744591"/>
            <a:ext cx="373530" cy="254000"/>
          </a:xfrm>
          <a:prstGeom prst="rightArrow">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Flèche vers la droite 17"/>
          <p:cNvSpPr/>
          <p:nvPr/>
        </p:nvSpPr>
        <p:spPr>
          <a:xfrm rot="1141372">
            <a:off x="7670500" y="2256116"/>
            <a:ext cx="373530" cy="254000"/>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Flèche vers la droite 19"/>
          <p:cNvSpPr/>
          <p:nvPr/>
        </p:nvSpPr>
        <p:spPr>
          <a:xfrm rot="20220588">
            <a:off x="7685577" y="2945223"/>
            <a:ext cx="373530" cy="312902"/>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8522576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Moyennes et effectifs par départements au </a:t>
            </a:r>
            <a:r>
              <a:rPr lang="fr-FR" u="sng" dirty="0" smtClean="0">
                <a:solidFill>
                  <a:srgbClr val="FFFF00"/>
                </a:solidFill>
              </a:rPr>
              <a:t>Bac Pro :</a:t>
            </a:r>
            <a:endParaRPr lang="fr-FR" u="sng" dirty="0">
              <a:solidFill>
                <a:srgbClr val="FFFF00"/>
              </a:solidFill>
            </a:endParaRPr>
          </a:p>
        </p:txBody>
      </p:sp>
      <p:graphicFrame>
        <p:nvGraphicFramePr>
          <p:cNvPr id="7" name="Chart 2"/>
          <p:cNvGraphicFramePr>
            <a:graphicFrameLocks/>
          </p:cNvGraphicFramePr>
          <p:nvPr>
            <p:extLst>
              <p:ext uri="{D42A27DB-BD31-4B8C-83A1-F6EECF244321}">
                <p14:modId xmlns:p14="http://schemas.microsoft.com/office/powerpoint/2010/main" val="505489931"/>
              </p:ext>
            </p:extLst>
          </p:nvPr>
        </p:nvGraphicFramePr>
        <p:xfrm>
          <a:off x="141287" y="1626921"/>
          <a:ext cx="8861425" cy="48882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103804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u="sng" dirty="0" smtClean="0">
                <a:solidFill>
                  <a:srgbClr val="FFFF00"/>
                </a:solidFill>
              </a:rPr>
              <a:t>Bac Pro : 18</a:t>
            </a:r>
            <a:endParaRPr lang="fr-FR" u="sng" dirty="0">
              <a:solidFill>
                <a:srgbClr val="FFFF00"/>
              </a:solidFill>
            </a:endParaRPr>
          </a:p>
        </p:txBody>
      </p:sp>
      <p:graphicFrame>
        <p:nvGraphicFramePr>
          <p:cNvPr id="4" name="Chart 1"/>
          <p:cNvGraphicFramePr>
            <a:graphicFrameLocks noGrp="1"/>
          </p:cNvGraphicFramePr>
          <p:nvPr>
            <p:ph idx="1"/>
            <p:extLst>
              <p:ext uri="{D42A27DB-BD31-4B8C-83A1-F6EECF244321}">
                <p14:modId xmlns:p14="http://schemas.microsoft.com/office/powerpoint/2010/main" val="267398318"/>
              </p:ext>
            </p:extLst>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172010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u="sng" dirty="0" smtClean="0">
                <a:solidFill>
                  <a:srgbClr val="FFFF00"/>
                </a:solidFill>
              </a:rPr>
              <a:t>Bac Pro : 36</a:t>
            </a:r>
            <a:endParaRPr lang="fr-FR" u="sng" dirty="0">
              <a:solidFill>
                <a:srgbClr val="FFFF00"/>
              </a:solidFill>
            </a:endParaRPr>
          </a:p>
        </p:txBody>
      </p:sp>
      <p:graphicFrame>
        <p:nvGraphicFramePr>
          <p:cNvPr id="5" name="Chart 1"/>
          <p:cNvGraphicFramePr>
            <a:graphicFrameLocks/>
          </p:cNvGraphicFramePr>
          <p:nvPr>
            <p:extLst>
              <p:ext uri="{D42A27DB-BD31-4B8C-83A1-F6EECF244321}">
                <p14:modId xmlns:p14="http://schemas.microsoft.com/office/powerpoint/2010/main" val="1035555240"/>
              </p:ext>
            </p:extLst>
          </p:nvPr>
        </p:nvGraphicFramePr>
        <p:xfrm>
          <a:off x="0" y="1352962"/>
          <a:ext cx="9144000" cy="55050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113658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u="sng" dirty="0" smtClean="0">
                <a:solidFill>
                  <a:srgbClr val="FFFF00"/>
                </a:solidFill>
              </a:rPr>
              <a:t>Bac Pro : 45</a:t>
            </a:r>
            <a:endParaRPr lang="fr-FR" u="sng" dirty="0">
              <a:solidFill>
                <a:srgbClr val="FFFF00"/>
              </a:solidFill>
            </a:endParaRPr>
          </a:p>
        </p:txBody>
      </p:sp>
      <p:graphicFrame>
        <p:nvGraphicFramePr>
          <p:cNvPr id="4" name="Chart 1"/>
          <p:cNvGraphicFramePr>
            <a:graphicFrameLocks/>
          </p:cNvGraphicFramePr>
          <p:nvPr>
            <p:extLst>
              <p:ext uri="{D42A27DB-BD31-4B8C-83A1-F6EECF244321}">
                <p14:modId xmlns:p14="http://schemas.microsoft.com/office/powerpoint/2010/main" val="4090696223"/>
              </p:ext>
            </p:extLst>
          </p:nvPr>
        </p:nvGraphicFramePr>
        <p:xfrm>
          <a:off x="0" y="1278433"/>
          <a:ext cx="9144000" cy="5579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5728628"/>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u="sng" dirty="0" smtClean="0">
                <a:solidFill>
                  <a:srgbClr val="FFFF00"/>
                </a:solidFill>
              </a:rPr>
              <a:t>Bac Pro : 37</a:t>
            </a:r>
            <a:endParaRPr lang="fr-FR" u="sng" dirty="0">
              <a:solidFill>
                <a:srgbClr val="FFFF00"/>
              </a:solidFill>
            </a:endParaRPr>
          </a:p>
        </p:txBody>
      </p:sp>
      <p:graphicFrame>
        <p:nvGraphicFramePr>
          <p:cNvPr id="5" name="Chart 1"/>
          <p:cNvGraphicFramePr>
            <a:graphicFrameLocks/>
          </p:cNvGraphicFramePr>
          <p:nvPr>
            <p:extLst>
              <p:ext uri="{D42A27DB-BD31-4B8C-83A1-F6EECF244321}">
                <p14:modId xmlns:p14="http://schemas.microsoft.com/office/powerpoint/2010/main" val="1252525114"/>
              </p:ext>
            </p:extLst>
          </p:nvPr>
        </p:nvGraphicFramePr>
        <p:xfrm>
          <a:off x="0" y="1278432"/>
          <a:ext cx="9144000" cy="55795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634237"/>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u="sng" dirty="0" smtClean="0">
                <a:solidFill>
                  <a:srgbClr val="FFFF00"/>
                </a:solidFill>
              </a:rPr>
              <a:t>Bac Pro : 41</a:t>
            </a:r>
            <a:endParaRPr lang="fr-FR" u="sng" dirty="0">
              <a:solidFill>
                <a:srgbClr val="FFFF00"/>
              </a:solidFill>
            </a:endParaRPr>
          </a:p>
        </p:txBody>
      </p:sp>
      <p:graphicFrame>
        <p:nvGraphicFramePr>
          <p:cNvPr id="4" name="Chart 1"/>
          <p:cNvGraphicFramePr>
            <a:graphicFrameLocks/>
          </p:cNvGraphicFramePr>
          <p:nvPr>
            <p:extLst>
              <p:ext uri="{D42A27DB-BD31-4B8C-83A1-F6EECF244321}">
                <p14:modId xmlns:p14="http://schemas.microsoft.com/office/powerpoint/2010/main" val="605248322"/>
              </p:ext>
            </p:extLst>
          </p:nvPr>
        </p:nvGraphicFramePr>
        <p:xfrm>
          <a:off x="0" y="1313846"/>
          <a:ext cx="9144000" cy="55441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190160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u="sng" dirty="0" smtClean="0">
                <a:solidFill>
                  <a:srgbClr val="FFFF00"/>
                </a:solidFill>
              </a:rPr>
              <a:t>Bac Pro : 28</a:t>
            </a:r>
            <a:endParaRPr lang="fr-FR" u="sng" dirty="0">
              <a:solidFill>
                <a:srgbClr val="FFFF00"/>
              </a:solidFill>
            </a:endParaRPr>
          </a:p>
        </p:txBody>
      </p:sp>
      <p:graphicFrame>
        <p:nvGraphicFramePr>
          <p:cNvPr id="5" name="Chart 1"/>
          <p:cNvGraphicFramePr>
            <a:graphicFrameLocks/>
          </p:cNvGraphicFramePr>
          <p:nvPr>
            <p:extLst>
              <p:ext uri="{D42A27DB-BD31-4B8C-83A1-F6EECF244321}">
                <p14:modId xmlns:p14="http://schemas.microsoft.com/office/powerpoint/2010/main" val="613600401"/>
              </p:ext>
            </p:extLst>
          </p:nvPr>
        </p:nvGraphicFramePr>
        <p:xfrm>
          <a:off x="0" y="1423333"/>
          <a:ext cx="9144000" cy="5434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5917512"/>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1"/>
          <p:cNvSpPr>
            <a:spLocks noGrp="1"/>
          </p:cNvSpPr>
          <p:nvPr>
            <p:ph type="body" idx="1"/>
          </p:nvPr>
        </p:nvSpPr>
        <p:spPr bwMode="auto">
          <a:xfrm>
            <a:off x="0" y="1389439"/>
            <a:ext cx="9143999" cy="525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50800" tIns="50800" rIns="50800" bIns="50800" numCol="1" anchor="t" anchorCtr="0" compatLnSpc="1">
            <a:prstTxWarp prst="textNoShape">
              <a:avLst/>
            </a:prstTxWarp>
            <a:normAutofit/>
          </a:bodyPr>
          <a:lstStyle/>
          <a:p>
            <a:pPr marL="401638" lvl="4" indent="-331788" algn="ctr">
              <a:spcBef>
                <a:spcPts val="600"/>
              </a:spcBef>
              <a:buFont typeface="ArialMT" charset="0"/>
              <a:buNone/>
            </a:pPr>
            <a:endParaRPr lang="fr-FR" sz="2300" b="1" u="sng" dirty="0" smtClean="0">
              <a:solidFill>
                <a:srgbClr val="008000"/>
              </a:solidFill>
            </a:endParaRPr>
          </a:p>
          <a:p>
            <a:pPr marL="401638" lvl="4" indent="-331788" algn="ctr">
              <a:spcBef>
                <a:spcPts val="600"/>
              </a:spcBef>
              <a:buFont typeface="ArialMT" charset="0"/>
              <a:buNone/>
            </a:pPr>
            <a:r>
              <a:rPr lang="fr-FR" sz="2300" b="1" u="sng" dirty="0" smtClean="0">
                <a:solidFill>
                  <a:srgbClr val="FFFF00"/>
                </a:solidFill>
              </a:rPr>
              <a:t>MODALITÉS </a:t>
            </a:r>
            <a:r>
              <a:rPr lang="fr-FR" sz="2300" b="1" u="sng" dirty="0">
                <a:solidFill>
                  <a:srgbClr val="FFFF00"/>
                </a:solidFill>
              </a:rPr>
              <a:t>POUR </a:t>
            </a:r>
            <a:r>
              <a:rPr lang="fr-FR" sz="2300" b="1" u="sng" dirty="0" smtClean="0">
                <a:solidFill>
                  <a:srgbClr val="FFFF00"/>
                </a:solidFill>
              </a:rPr>
              <a:t>L'ÉVALUATION </a:t>
            </a:r>
            <a:r>
              <a:rPr lang="fr-FR" sz="2300" b="1" u="sng" dirty="0">
                <a:solidFill>
                  <a:srgbClr val="FFFF00"/>
                </a:solidFill>
              </a:rPr>
              <a:t>DU CAP et du BEP </a:t>
            </a:r>
            <a:r>
              <a:rPr lang="fr-FR" sz="2300" b="1" u="sng" dirty="0" smtClean="0">
                <a:solidFill>
                  <a:srgbClr val="FFFF00"/>
                </a:solidFill>
              </a:rPr>
              <a:t> en CCF: </a:t>
            </a:r>
            <a:endParaRPr lang="fr-FR" sz="1900" b="1" u="sng" dirty="0">
              <a:solidFill>
                <a:srgbClr val="FFFF00"/>
              </a:solidFill>
            </a:endParaRPr>
          </a:p>
          <a:p>
            <a:pPr marL="268288" lvl="4" indent="-198438" algn="just">
              <a:spcBef>
                <a:spcPts val="500"/>
              </a:spcBef>
              <a:buClr>
                <a:srgbClr val="FFFFFF"/>
              </a:buClr>
              <a:buFontTx/>
              <a:buChar char="-"/>
            </a:pPr>
            <a:r>
              <a:rPr lang="fr-FR" sz="1900" b="1" dirty="0">
                <a:solidFill>
                  <a:srgbClr val="FFFFFF"/>
                </a:solidFill>
              </a:rPr>
              <a:t>3 épreuves de 3 CP différentes </a:t>
            </a:r>
          </a:p>
          <a:p>
            <a:pPr marL="268288" lvl="4" indent="-198438" algn="just">
              <a:spcBef>
                <a:spcPts val="500"/>
              </a:spcBef>
              <a:buClr>
                <a:srgbClr val="FFFFFF"/>
              </a:buClr>
              <a:buFontTx/>
              <a:buChar char="-"/>
            </a:pPr>
            <a:r>
              <a:rPr lang="fr-FR" sz="1900" b="1" dirty="0">
                <a:solidFill>
                  <a:srgbClr val="FFFFFF"/>
                </a:solidFill>
              </a:rPr>
              <a:t>L'élève choisit son ensemble </a:t>
            </a:r>
            <a:r>
              <a:rPr lang="fr-FR" sz="1900" b="1" dirty="0" smtClean="0">
                <a:solidFill>
                  <a:srgbClr val="FFFFFF"/>
                </a:solidFill>
              </a:rPr>
              <a:t>certificatif, l'évaluateur </a:t>
            </a:r>
            <a:r>
              <a:rPr lang="fr-FR" sz="1900" b="1" dirty="0">
                <a:solidFill>
                  <a:srgbClr val="FFFFFF"/>
                </a:solidFill>
              </a:rPr>
              <a:t>est l'enseignant du groupe classe. </a:t>
            </a:r>
          </a:p>
          <a:p>
            <a:pPr marL="268288" lvl="4" indent="-198438" algn="just">
              <a:spcBef>
                <a:spcPts val="500"/>
              </a:spcBef>
              <a:buClr>
                <a:srgbClr val="FFFFFF"/>
              </a:buClr>
              <a:buFontTx/>
              <a:buChar char="-"/>
            </a:pPr>
            <a:r>
              <a:rPr lang="fr-FR" sz="1900" b="1" dirty="0">
                <a:solidFill>
                  <a:srgbClr val="FFFFFF"/>
                </a:solidFill>
              </a:rPr>
              <a:t>1 épreuve au moins est proposée en classe de 2de, </a:t>
            </a:r>
            <a:r>
              <a:rPr lang="fr-FR" sz="1900" b="1" dirty="0" smtClean="0">
                <a:solidFill>
                  <a:srgbClr val="FFFFFF"/>
                </a:solidFill>
              </a:rPr>
              <a:t>maximum 2</a:t>
            </a:r>
            <a:r>
              <a:rPr lang="fr-FR" sz="1900" b="1" dirty="0">
                <a:solidFill>
                  <a:srgbClr val="FFFFFF"/>
                </a:solidFill>
              </a:rPr>
              <a:t>.</a:t>
            </a:r>
          </a:p>
          <a:p>
            <a:pPr marL="268288" lvl="4" indent="-198438" algn="just">
              <a:spcBef>
                <a:spcPts val="500"/>
              </a:spcBef>
              <a:buClr>
                <a:srgbClr val="FFFFFF"/>
              </a:buClr>
              <a:buFontTx/>
              <a:buChar char="-"/>
            </a:pPr>
            <a:r>
              <a:rPr lang="fr-FR" sz="1900" b="1" dirty="0">
                <a:solidFill>
                  <a:srgbClr val="FFFFFF"/>
                </a:solidFill>
              </a:rPr>
              <a:t>2 épreuves </a:t>
            </a:r>
            <a:r>
              <a:rPr lang="fr-FR" sz="1900" b="1" dirty="0" smtClean="0">
                <a:solidFill>
                  <a:srgbClr val="FFFFFF"/>
                </a:solidFill>
              </a:rPr>
              <a:t>sur 3 au </a:t>
            </a:r>
            <a:r>
              <a:rPr lang="fr-FR" sz="1900" b="1" dirty="0">
                <a:solidFill>
                  <a:srgbClr val="FFFFFF"/>
                </a:solidFill>
              </a:rPr>
              <a:t>moins sont issues de la liste nationale </a:t>
            </a:r>
          </a:p>
          <a:p>
            <a:pPr marL="268288" lvl="4" indent="-198438" algn="just">
              <a:spcBef>
                <a:spcPts val="500"/>
              </a:spcBef>
              <a:buClr>
                <a:srgbClr val="FFFFFF"/>
              </a:buClr>
              <a:buFontTx/>
              <a:buChar char="-"/>
            </a:pPr>
            <a:r>
              <a:rPr lang="fr-FR" sz="1900" b="1" dirty="0">
                <a:solidFill>
                  <a:srgbClr val="FFFFFF"/>
                </a:solidFill>
              </a:rPr>
              <a:t>Le </a:t>
            </a:r>
            <a:r>
              <a:rPr lang="fr-FR" sz="1900" b="1" dirty="0" smtClean="0">
                <a:solidFill>
                  <a:srgbClr val="FFFFFF"/>
                </a:solidFill>
              </a:rPr>
              <a:t>niveau 3 </a:t>
            </a:r>
            <a:r>
              <a:rPr lang="fr-FR" sz="1900" b="1" dirty="0">
                <a:solidFill>
                  <a:srgbClr val="FFFFFF"/>
                </a:solidFill>
              </a:rPr>
              <a:t>est le niveau de référence pour l'évaluation  </a:t>
            </a:r>
          </a:p>
          <a:p>
            <a:pPr marL="69850" lvl="4" indent="0" algn="ctr">
              <a:spcBef>
                <a:spcPts val="500"/>
              </a:spcBef>
              <a:buNone/>
            </a:pPr>
            <a:r>
              <a:rPr lang="fr-FR" sz="2300" b="1" u="sng" dirty="0" smtClean="0">
                <a:solidFill>
                  <a:srgbClr val="FFFF00"/>
                </a:solidFill>
              </a:rPr>
              <a:t>MODALITÉS </a:t>
            </a:r>
            <a:r>
              <a:rPr lang="fr-FR" sz="2300" b="1" u="sng" dirty="0">
                <a:solidFill>
                  <a:srgbClr val="FFFF00"/>
                </a:solidFill>
              </a:rPr>
              <a:t>POUR </a:t>
            </a:r>
            <a:r>
              <a:rPr lang="fr-FR" sz="2300" b="1" u="sng" dirty="0" smtClean="0">
                <a:solidFill>
                  <a:srgbClr val="FFFF00"/>
                </a:solidFill>
              </a:rPr>
              <a:t>L'ÉVALUATION </a:t>
            </a:r>
            <a:r>
              <a:rPr lang="fr-FR" sz="2300" b="1" u="sng" dirty="0">
                <a:solidFill>
                  <a:srgbClr val="FFFF00"/>
                </a:solidFill>
              </a:rPr>
              <a:t>DU BAC PRO : </a:t>
            </a:r>
          </a:p>
          <a:p>
            <a:pPr marL="401638" lvl="4" indent="-331788" algn="just">
              <a:spcBef>
                <a:spcPts val="500"/>
              </a:spcBef>
              <a:buClr>
                <a:srgbClr val="FFFFFF"/>
              </a:buClr>
              <a:buFontTx/>
              <a:buChar char="-"/>
            </a:pPr>
            <a:r>
              <a:rPr lang="fr-FR" sz="1900" b="1" dirty="0">
                <a:solidFill>
                  <a:srgbClr val="FFFFFF"/>
                </a:solidFill>
              </a:rPr>
              <a:t> 3 épreuves de 3 CP </a:t>
            </a:r>
            <a:r>
              <a:rPr lang="fr-FR" sz="1900" b="1" dirty="0" smtClean="0">
                <a:solidFill>
                  <a:srgbClr val="FFFFFF"/>
                </a:solidFill>
              </a:rPr>
              <a:t>différentes</a:t>
            </a:r>
            <a:endParaRPr lang="fr-FR" sz="1900" b="1" dirty="0">
              <a:solidFill>
                <a:srgbClr val="FFFFFF"/>
              </a:solidFill>
            </a:endParaRPr>
          </a:p>
          <a:p>
            <a:pPr marL="401638" lvl="4" indent="-331788" algn="just">
              <a:spcBef>
                <a:spcPts val="500"/>
              </a:spcBef>
              <a:buClr>
                <a:srgbClr val="FFFFFF"/>
              </a:buClr>
              <a:buFontTx/>
              <a:buChar char="-"/>
            </a:pPr>
            <a:r>
              <a:rPr lang="fr-FR" sz="1900" b="1" dirty="0">
                <a:solidFill>
                  <a:srgbClr val="FFFFFF"/>
                </a:solidFill>
              </a:rPr>
              <a:t>L'élève choisit son ensemble certificatif </a:t>
            </a:r>
            <a:r>
              <a:rPr lang="fr-FR" sz="1900" b="1" dirty="0" smtClean="0">
                <a:solidFill>
                  <a:srgbClr val="FFFFFF"/>
                </a:solidFill>
              </a:rPr>
              <a:t>en classe de </a:t>
            </a:r>
            <a:r>
              <a:rPr lang="fr-FR" sz="1900" b="1" dirty="0">
                <a:solidFill>
                  <a:srgbClr val="FFFFFF"/>
                </a:solidFill>
              </a:rPr>
              <a:t>terminale </a:t>
            </a:r>
            <a:endParaRPr lang="fr-FR" sz="1900" b="1" dirty="0" smtClean="0">
              <a:solidFill>
                <a:srgbClr val="FFFFFF"/>
              </a:solidFill>
            </a:endParaRPr>
          </a:p>
          <a:p>
            <a:pPr marL="401638" lvl="4" indent="-331788" algn="just">
              <a:spcBef>
                <a:spcPts val="500"/>
              </a:spcBef>
              <a:buClr>
                <a:srgbClr val="FFFFFF"/>
              </a:buClr>
              <a:buFontTx/>
              <a:buChar char="-"/>
            </a:pPr>
            <a:r>
              <a:rPr lang="fr-FR" sz="1900" b="1" dirty="0">
                <a:solidFill>
                  <a:srgbClr val="FFFFFF"/>
                </a:solidFill>
              </a:rPr>
              <a:t>L’évaluateur est l’enseignant du groupe classe. </a:t>
            </a:r>
          </a:p>
          <a:p>
            <a:pPr marL="401638" lvl="4" indent="-331788" algn="just">
              <a:spcBef>
                <a:spcPts val="500"/>
              </a:spcBef>
              <a:buClr>
                <a:srgbClr val="FFFFFF"/>
              </a:buClr>
              <a:buFontTx/>
              <a:buChar char="-"/>
            </a:pPr>
            <a:r>
              <a:rPr lang="fr-FR" sz="1900" b="1" dirty="0" smtClean="0">
                <a:solidFill>
                  <a:srgbClr val="FFFFFF"/>
                </a:solidFill>
              </a:rPr>
              <a:t>Au </a:t>
            </a:r>
            <a:r>
              <a:rPr lang="fr-FR" sz="1900" b="1" dirty="0">
                <a:solidFill>
                  <a:srgbClr val="FFFFFF"/>
                </a:solidFill>
              </a:rPr>
              <a:t>maximum, </a:t>
            </a:r>
            <a:r>
              <a:rPr lang="fr-FR" sz="1900" b="1" dirty="0" smtClean="0">
                <a:solidFill>
                  <a:srgbClr val="FFFFFF"/>
                </a:solidFill>
              </a:rPr>
              <a:t>1 </a:t>
            </a:r>
            <a:r>
              <a:rPr lang="fr-FR" sz="1900" b="1" dirty="0">
                <a:solidFill>
                  <a:srgbClr val="FFFFFF"/>
                </a:solidFill>
              </a:rPr>
              <a:t>épreuve </a:t>
            </a:r>
            <a:r>
              <a:rPr lang="fr-FR" sz="1900" b="1" dirty="0" smtClean="0">
                <a:solidFill>
                  <a:srgbClr val="FFFFFF"/>
                </a:solidFill>
              </a:rPr>
              <a:t>peut être </a:t>
            </a:r>
            <a:r>
              <a:rPr lang="fr-FR" sz="1900" b="1" dirty="0">
                <a:solidFill>
                  <a:srgbClr val="FFFFFF"/>
                </a:solidFill>
              </a:rPr>
              <a:t>proposée sur l’année de la classe de première</a:t>
            </a:r>
          </a:p>
          <a:p>
            <a:pPr marL="401638" lvl="4" indent="-331788" algn="just">
              <a:spcBef>
                <a:spcPts val="500"/>
              </a:spcBef>
              <a:buClr>
                <a:srgbClr val="FFFFFF"/>
              </a:buClr>
              <a:buFontTx/>
              <a:buChar char="-"/>
            </a:pPr>
            <a:r>
              <a:rPr lang="fr-FR" sz="1900" b="1" dirty="0" smtClean="0">
                <a:solidFill>
                  <a:srgbClr val="FFFFFF"/>
                </a:solidFill>
              </a:rPr>
              <a:t>2 </a:t>
            </a:r>
            <a:r>
              <a:rPr lang="fr-FR" sz="1900" b="1" dirty="0">
                <a:solidFill>
                  <a:srgbClr val="FFFFFF"/>
                </a:solidFill>
              </a:rPr>
              <a:t>épreuves au moins sont issues de la liste nationale d'APSA</a:t>
            </a:r>
          </a:p>
          <a:p>
            <a:pPr marL="401638" lvl="4" indent="-331788" algn="just">
              <a:spcBef>
                <a:spcPts val="500"/>
              </a:spcBef>
              <a:buClr>
                <a:srgbClr val="FFFFFF"/>
              </a:buClr>
              <a:buFontTx/>
              <a:buChar char="-"/>
            </a:pPr>
            <a:r>
              <a:rPr lang="fr-FR" sz="1900" b="1" dirty="0">
                <a:solidFill>
                  <a:srgbClr val="FFFFFF"/>
                </a:solidFill>
              </a:rPr>
              <a:t>Le </a:t>
            </a:r>
            <a:r>
              <a:rPr lang="fr-FR" sz="1900" b="1" dirty="0" smtClean="0">
                <a:solidFill>
                  <a:srgbClr val="FFFFFF"/>
                </a:solidFill>
              </a:rPr>
              <a:t>niveau 4 </a:t>
            </a:r>
            <a:r>
              <a:rPr lang="fr-FR" sz="1900" b="1" dirty="0">
                <a:solidFill>
                  <a:srgbClr val="FFFFFF"/>
                </a:solidFill>
              </a:rPr>
              <a:t>est le niveau de référence pour l'évaluation </a:t>
            </a:r>
            <a:endParaRPr lang="fr-FR" dirty="0"/>
          </a:p>
        </p:txBody>
      </p:sp>
      <p:sp>
        <p:nvSpPr>
          <p:cNvPr id="16386" name="Rectangle 2"/>
          <p:cNvSpPr>
            <a:spLocks noGrp="1" noChangeArrowheads="1"/>
          </p:cNvSpPr>
          <p:nvPr>
            <p:ph type="title"/>
          </p:nvPr>
        </p:nvSpPr>
        <p:spPr>
          <a:xfrm>
            <a:off x="0" y="76200"/>
            <a:ext cx="9144000" cy="1255713"/>
          </a:xfrm>
        </p:spPr>
        <p:txBody>
          <a:bodyPr/>
          <a:lstStyle/>
          <a:p>
            <a:pPr algn="ctr" defTabSz="914400"/>
            <a:r>
              <a:rPr lang="fr-FR" sz="3200" b="1" dirty="0">
                <a:solidFill>
                  <a:srgbClr val="FFFFFF"/>
                </a:solidFill>
                <a:effectLst>
                  <a:outerShdw blurRad="38100" dist="38100" dir="2700000" algn="tl">
                    <a:srgbClr val="000000"/>
                  </a:outerShdw>
                </a:effectLst>
              </a:rPr>
              <a:t>Retour sur la réglementation des examens en voie pro  :</a:t>
            </a:r>
            <a:endParaRPr lang="fr-FR" dirty="0"/>
          </a:p>
        </p:txBody>
      </p:sp>
      <p:sp>
        <p:nvSpPr>
          <p:cNvPr id="16387" name="AutoShape 3"/>
          <p:cNvSpPr>
            <a:spLocks/>
          </p:cNvSpPr>
          <p:nvPr/>
        </p:nvSpPr>
        <p:spPr bwMode="auto">
          <a:xfrm>
            <a:off x="4975404" y="1239104"/>
            <a:ext cx="4183529" cy="5513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50800" tIns="50800" rIns="50800" bIns="50800" anchor="ctr">
            <a:spAutoFit/>
          </a:bodyPr>
          <a:lstStyle/>
          <a:p>
            <a:pPr marL="358775" lvl="4" defTabSz="914400">
              <a:lnSpc>
                <a:spcPct val="80000"/>
              </a:lnSpc>
            </a:pPr>
            <a:r>
              <a:rPr lang="fr-FR" b="1" i="1" dirty="0">
                <a:solidFill>
                  <a:schemeClr val="bg1"/>
                </a:solidFill>
              </a:rPr>
              <a:t>Arrêté du 15 juillet  2009</a:t>
            </a:r>
            <a:br>
              <a:rPr lang="fr-FR" b="1" i="1" dirty="0">
                <a:solidFill>
                  <a:schemeClr val="bg1"/>
                </a:solidFill>
              </a:rPr>
            </a:br>
            <a:r>
              <a:rPr lang="fr-FR" b="1" i="1" dirty="0">
                <a:solidFill>
                  <a:schemeClr val="bg1"/>
                </a:solidFill>
              </a:rPr>
              <a:t>Note de service du 8 octobre 2009 </a:t>
            </a:r>
          </a:p>
        </p:txBody>
      </p:sp>
    </p:spTree>
    <p:extLst>
      <p:ext uri="{BB962C8B-B14F-4D97-AF65-F5344CB8AC3E}">
        <p14:creationId xmlns:p14="http://schemas.microsoft.com/office/powerpoint/2010/main" val="2130863806"/>
      </p:ext>
    </p:extLst>
  </p:cSld>
  <p:clrMapOvr>
    <a:masterClrMapping/>
  </p:clrMapOvr>
  <p:transition xmlns:p14="http://schemas.microsoft.com/office/powerpoint/2010/main" spd="med">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638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38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638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638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638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638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6385">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385">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6385">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6385">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6385">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6385">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638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normAutofit fontScale="90000"/>
          </a:bodyPr>
          <a:lstStyle/>
          <a:p>
            <a:r>
              <a:rPr lang="fr-FR" dirty="0" smtClean="0">
                <a:solidFill>
                  <a:schemeClr val="bg1"/>
                </a:solidFill>
              </a:rPr>
              <a:t>Zoom sur les épreuves ponctuelles obligatoires</a:t>
            </a:r>
            <a:endParaRPr lang="fr-FR" dirty="0">
              <a:solidFill>
                <a:schemeClr val="bg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2010120468"/>
              </p:ext>
            </p:extLst>
          </p:nvPr>
        </p:nvGraphicFramePr>
        <p:xfrm>
          <a:off x="152052" y="2834116"/>
          <a:ext cx="8792377" cy="2712719"/>
        </p:xfrm>
        <a:graphic>
          <a:graphicData uri="http://schemas.openxmlformats.org/drawingml/2006/table">
            <a:tbl>
              <a:tblPr firstRow="1" bandRow="1">
                <a:tableStyleId>{5C22544A-7EE6-4342-B048-85BDC9FD1C3A}</a:tableStyleId>
              </a:tblPr>
              <a:tblGrid>
                <a:gridCol w="3117490"/>
                <a:gridCol w="2234111"/>
                <a:gridCol w="3440776"/>
              </a:tblGrid>
              <a:tr h="347367">
                <a:tc>
                  <a:txBody>
                    <a:bodyPr/>
                    <a:lstStyle/>
                    <a:p>
                      <a:pPr algn="ctr"/>
                      <a:endParaRPr lang="fr-FR" b="1" dirty="0"/>
                    </a:p>
                  </a:txBody>
                  <a:tcPr anchor="ctr"/>
                </a:tc>
                <a:tc>
                  <a:txBody>
                    <a:bodyPr/>
                    <a:lstStyle/>
                    <a:p>
                      <a:pPr algn="ctr"/>
                      <a:r>
                        <a:rPr lang="fr-FR" b="1" dirty="0" smtClean="0"/>
                        <a:t>Moyenne Filles </a:t>
                      </a:r>
                      <a:endParaRPr lang="fr-FR" b="1" dirty="0"/>
                    </a:p>
                  </a:txBody>
                  <a:tcPr anchor="ctr"/>
                </a:tc>
                <a:tc>
                  <a:txBody>
                    <a:bodyPr/>
                    <a:lstStyle/>
                    <a:p>
                      <a:pPr algn="ctr"/>
                      <a:r>
                        <a:rPr lang="fr-FR" b="1" dirty="0" smtClean="0"/>
                        <a:t>Moyennes Garçons</a:t>
                      </a:r>
                      <a:endParaRPr lang="fr-FR" b="1" dirty="0"/>
                    </a:p>
                  </a:txBody>
                  <a:tcPr anchor="ctr"/>
                </a:tc>
              </a:tr>
              <a:tr h="4921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b="1" dirty="0" smtClean="0">
                          <a:solidFill>
                            <a:srgbClr val="FF0000"/>
                          </a:solidFill>
                        </a:rPr>
                        <a:t>Bac Pro </a:t>
                      </a:r>
                      <a:r>
                        <a:rPr lang="fr-FR" sz="1600" b="0" dirty="0" smtClean="0">
                          <a:solidFill>
                            <a:srgbClr val="0000FF"/>
                          </a:solidFill>
                        </a:rPr>
                        <a:t>(2013)</a:t>
                      </a:r>
                    </a:p>
                  </a:txBody>
                  <a:tcPr anchor="ctr"/>
                </a:tc>
                <a:tc>
                  <a:txBody>
                    <a:bodyPr/>
                    <a:lstStyle/>
                    <a:p>
                      <a:pPr algn="ctr"/>
                      <a:r>
                        <a:rPr lang="fr-FR" sz="2800" b="1" dirty="0" smtClean="0">
                          <a:solidFill>
                            <a:srgbClr val="FF0000"/>
                          </a:solidFill>
                        </a:rPr>
                        <a:t>11,06 </a:t>
                      </a:r>
                      <a:r>
                        <a:rPr lang="fr-FR" sz="1600" b="0" dirty="0" smtClean="0">
                          <a:solidFill>
                            <a:srgbClr val="0000FF"/>
                          </a:solidFill>
                        </a:rPr>
                        <a:t>(10,97)</a:t>
                      </a:r>
                      <a:endParaRPr lang="fr-FR" sz="1600" b="0" dirty="0">
                        <a:solidFill>
                          <a:srgbClr val="0000FF"/>
                        </a:solidFill>
                      </a:endParaRPr>
                    </a:p>
                  </a:txBody>
                  <a:tcPr anchor="ctr"/>
                </a:tc>
                <a:tc>
                  <a:txBody>
                    <a:bodyPr/>
                    <a:lstStyle/>
                    <a:p>
                      <a:pPr algn="ctr"/>
                      <a:r>
                        <a:rPr lang="fr-FR" sz="2800" b="1" dirty="0" smtClean="0">
                          <a:solidFill>
                            <a:srgbClr val="FF0000"/>
                          </a:solidFill>
                        </a:rPr>
                        <a:t>11,37 </a:t>
                      </a:r>
                      <a:r>
                        <a:rPr lang="fr-FR" sz="1400" b="0" dirty="0" smtClean="0">
                          <a:solidFill>
                            <a:srgbClr val="0000FF"/>
                          </a:solidFill>
                        </a:rPr>
                        <a:t>(11,58)</a:t>
                      </a:r>
                      <a:endParaRPr lang="fr-FR" sz="1400" b="0" dirty="0">
                        <a:solidFill>
                          <a:srgbClr val="0000FF"/>
                        </a:solidFill>
                      </a:endParaRPr>
                    </a:p>
                  </a:txBody>
                  <a:tcPr anchor="ctr"/>
                </a:tc>
              </a:tr>
              <a:tr h="347367">
                <a:tc>
                  <a:txBody>
                    <a:bodyPr/>
                    <a:lstStyle/>
                    <a:p>
                      <a:pPr algn="ctr"/>
                      <a:r>
                        <a:rPr lang="fr-FR" sz="1800" b="0" dirty="0" smtClean="0">
                          <a:solidFill>
                            <a:srgbClr val="FF0000"/>
                          </a:solidFill>
                        </a:rPr>
                        <a:t>3 X 500 M </a:t>
                      </a:r>
                      <a:endParaRPr lang="fr-FR" sz="1800" b="0" dirty="0">
                        <a:solidFill>
                          <a:srgbClr val="FF0000"/>
                        </a:solidFill>
                      </a:endParaRPr>
                    </a:p>
                  </a:txBody>
                  <a:tcPr anchor="ctr"/>
                </a:tc>
                <a:tc>
                  <a:txBody>
                    <a:bodyPr/>
                    <a:lstStyle/>
                    <a:p>
                      <a:pPr algn="ctr"/>
                      <a:r>
                        <a:rPr lang="fr-FR" sz="1800" b="0" dirty="0" smtClean="0">
                          <a:solidFill>
                            <a:srgbClr val="FF0000"/>
                          </a:solidFill>
                        </a:rPr>
                        <a:t>9,67</a:t>
                      </a:r>
                      <a:endParaRPr lang="fr-FR" sz="1800" b="0" dirty="0">
                        <a:solidFill>
                          <a:srgbClr val="FF0000"/>
                        </a:solidFill>
                      </a:endParaRPr>
                    </a:p>
                  </a:txBody>
                  <a:tcPr anchor="ctr"/>
                </a:tc>
                <a:tc>
                  <a:txBody>
                    <a:bodyPr/>
                    <a:lstStyle/>
                    <a:p>
                      <a:pPr algn="ctr"/>
                      <a:r>
                        <a:rPr lang="fr-FR" sz="1800" b="0" dirty="0" smtClean="0">
                          <a:solidFill>
                            <a:srgbClr val="FF0000"/>
                          </a:solidFill>
                        </a:rPr>
                        <a:t>9,94</a:t>
                      </a:r>
                      <a:endParaRPr lang="fr-FR" sz="1800" b="0" dirty="0">
                        <a:solidFill>
                          <a:srgbClr val="FF0000"/>
                        </a:solidFill>
                      </a:endParaRPr>
                    </a:p>
                  </a:txBody>
                  <a:tcPr anchor="ctr"/>
                </a:tc>
              </a:tr>
              <a:tr h="347367">
                <a:tc>
                  <a:txBody>
                    <a:bodyPr/>
                    <a:lstStyle/>
                    <a:p>
                      <a:pPr algn="ctr"/>
                      <a:r>
                        <a:rPr lang="fr-FR" sz="1800" b="0" dirty="0" smtClean="0">
                          <a:solidFill>
                            <a:srgbClr val="FF0000"/>
                          </a:solidFill>
                        </a:rPr>
                        <a:t>Badminton </a:t>
                      </a:r>
                      <a:endParaRPr lang="fr-FR" sz="1800" b="0" dirty="0">
                        <a:solidFill>
                          <a:srgbClr val="FF0000"/>
                        </a:solidFill>
                      </a:endParaRPr>
                    </a:p>
                  </a:txBody>
                  <a:tcPr anchor="ctr"/>
                </a:tc>
                <a:tc>
                  <a:txBody>
                    <a:bodyPr/>
                    <a:lstStyle/>
                    <a:p>
                      <a:pPr algn="ctr"/>
                      <a:r>
                        <a:rPr lang="fr-FR" sz="1800" b="0" dirty="0" smtClean="0">
                          <a:solidFill>
                            <a:srgbClr val="FF0000"/>
                          </a:solidFill>
                        </a:rPr>
                        <a:t>12,23</a:t>
                      </a:r>
                      <a:endParaRPr lang="fr-FR" sz="1800" b="0" dirty="0">
                        <a:solidFill>
                          <a:srgbClr val="FF0000"/>
                        </a:solidFill>
                      </a:endParaRPr>
                    </a:p>
                  </a:txBody>
                  <a:tcPr anchor="ctr"/>
                </a:tc>
                <a:tc>
                  <a:txBody>
                    <a:bodyPr/>
                    <a:lstStyle/>
                    <a:p>
                      <a:pPr algn="ctr"/>
                      <a:r>
                        <a:rPr lang="fr-FR" sz="1800" b="0" dirty="0" smtClean="0">
                          <a:solidFill>
                            <a:srgbClr val="FF0000"/>
                          </a:solidFill>
                        </a:rPr>
                        <a:t>12,69</a:t>
                      </a:r>
                      <a:endParaRPr lang="fr-FR" sz="1800" b="0" dirty="0">
                        <a:solidFill>
                          <a:srgbClr val="FF0000"/>
                        </a:solidFill>
                      </a:endParaRPr>
                    </a:p>
                  </a:txBody>
                  <a:tcPr anchor="ctr"/>
                </a:tc>
              </a:tr>
              <a:tr h="347367">
                <a:tc>
                  <a:txBody>
                    <a:bodyPr/>
                    <a:lstStyle/>
                    <a:p>
                      <a:pPr algn="ctr"/>
                      <a:r>
                        <a:rPr lang="fr-FR" sz="1800" b="0" dirty="0" smtClean="0">
                          <a:solidFill>
                            <a:srgbClr val="FF0000"/>
                          </a:solidFill>
                        </a:rPr>
                        <a:t>Gymnastique au sol</a:t>
                      </a:r>
                      <a:endParaRPr lang="fr-FR" sz="1800" b="0" dirty="0">
                        <a:solidFill>
                          <a:srgbClr val="FF0000"/>
                        </a:solidFill>
                      </a:endParaRPr>
                    </a:p>
                  </a:txBody>
                  <a:tcPr anchor="ctr"/>
                </a:tc>
                <a:tc>
                  <a:txBody>
                    <a:bodyPr/>
                    <a:lstStyle/>
                    <a:p>
                      <a:pPr algn="ctr"/>
                      <a:r>
                        <a:rPr lang="fr-FR" sz="1800" b="0" dirty="0" smtClean="0">
                          <a:solidFill>
                            <a:srgbClr val="FF0000"/>
                          </a:solidFill>
                        </a:rPr>
                        <a:t>14,24</a:t>
                      </a:r>
                      <a:endParaRPr lang="fr-FR" sz="1800" b="0" dirty="0">
                        <a:solidFill>
                          <a:srgbClr val="FF0000"/>
                        </a:solidFill>
                      </a:endParaRPr>
                    </a:p>
                  </a:txBody>
                  <a:tcPr anchor="ctr"/>
                </a:tc>
                <a:tc>
                  <a:txBody>
                    <a:bodyPr/>
                    <a:lstStyle/>
                    <a:p>
                      <a:pPr algn="ctr"/>
                      <a:r>
                        <a:rPr lang="fr-FR" sz="1800" b="0" dirty="0" smtClean="0">
                          <a:solidFill>
                            <a:srgbClr val="FF0000"/>
                          </a:solidFill>
                        </a:rPr>
                        <a:t>11,69</a:t>
                      </a:r>
                      <a:endParaRPr lang="fr-FR" sz="1800" b="0" dirty="0">
                        <a:solidFill>
                          <a:srgbClr val="FF0000"/>
                        </a:solidFill>
                      </a:endParaRPr>
                    </a:p>
                  </a:txBody>
                  <a:tcPr anchor="ctr"/>
                </a:tc>
              </a:tr>
              <a:tr h="347367">
                <a:tc>
                  <a:txBody>
                    <a:bodyPr/>
                    <a:lstStyle/>
                    <a:p>
                      <a:pPr algn="ctr"/>
                      <a:r>
                        <a:rPr lang="fr-FR" sz="1800" b="0" dirty="0" smtClean="0">
                          <a:solidFill>
                            <a:srgbClr val="FF0000"/>
                          </a:solidFill>
                        </a:rPr>
                        <a:t>Sauvetage</a:t>
                      </a:r>
                      <a:endParaRPr lang="fr-FR" sz="1800" b="0" dirty="0">
                        <a:solidFill>
                          <a:srgbClr val="FF0000"/>
                        </a:solidFill>
                      </a:endParaRPr>
                    </a:p>
                  </a:txBody>
                  <a:tcPr anchor="ctr"/>
                </a:tc>
                <a:tc>
                  <a:txBody>
                    <a:bodyPr/>
                    <a:lstStyle/>
                    <a:p>
                      <a:pPr algn="ctr"/>
                      <a:r>
                        <a:rPr lang="fr-FR" sz="1800" b="0" dirty="0" smtClean="0">
                          <a:solidFill>
                            <a:srgbClr val="FF0000"/>
                          </a:solidFill>
                        </a:rPr>
                        <a:t>11,75</a:t>
                      </a:r>
                      <a:endParaRPr lang="fr-FR" sz="1800" b="0" dirty="0">
                        <a:solidFill>
                          <a:srgbClr val="FF0000"/>
                        </a:solidFill>
                      </a:endParaRPr>
                    </a:p>
                  </a:txBody>
                  <a:tcPr anchor="ctr"/>
                </a:tc>
                <a:tc>
                  <a:txBody>
                    <a:bodyPr/>
                    <a:lstStyle/>
                    <a:p>
                      <a:pPr algn="ctr"/>
                      <a:r>
                        <a:rPr lang="fr-FR" sz="1800" b="0" dirty="0" smtClean="0">
                          <a:solidFill>
                            <a:srgbClr val="FF0000"/>
                          </a:solidFill>
                        </a:rPr>
                        <a:t>7,89</a:t>
                      </a:r>
                      <a:endParaRPr lang="fr-FR" sz="1800" b="0" dirty="0">
                        <a:solidFill>
                          <a:srgbClr val="FF0000"/>
                        </a:solidFill>
                      </a:endParaRPr>
                    </a:p>
                  </a:txBody>
                  <a:tcPr anchor="ctr"/>
                </a:tc>
              </a:tr>
              <a:tr h="347367">
                <a:tc>
                  <a:txBody>
                    <a:bodyPr/>
                    <a:lstStyle/>
                    <a:p>
                      <a:pPr algn="ctr"/>
                      <a:r>
                        <a:rPr lang="fr-FR" sz="1800" b="0" dirty="0" smtClean="0">
                          <a:solidFill>
                            <a:srgbClr val="FF0000"/>
                          </a:solidFill>
                        </a:rPr>
                        <a:t>Tennis de table</a:t>
                      </a:r>
                      <a:endParaRPr lang="fr-FR" sz="1800" b="0" dirty="0">
                        <a:solidFill>
                          <a:srgbClr val="FF0000"/>
                        </a:solidFill>
                      </a:endParaRPr>
                    </a:p>
                  </a:txBody>
                  <a:tcPr anchor="ctr"/>
                </a:tc>
                <a:tc>
                  <a:txBody>
                    <a:bodyPr/>
                    <a:lstStyle/>
                    <a:p>
                      <a:pPr algn="ctr"/>
                      <a:r>
                        <a:rPr lang="fr-FR" sz="1800" b="0" dirty="0" smtClean="0">
                          <a:solidFill>
                            <a:srgbClr val="FF0000"/>
                          </a:solidFill>
                        </a:rPr>
                        <a:t>10,72</a:t>
                      </a:r>
                      <a:endParaRPr lang="fr-FR" sz="1800" b="0" dirty="0">
                        <a:solidFill>
                          <a:srgbClr val="FF0000"/>
                        </a:solidFill>
                      </a:endParaRPr>
                    </a:p>
                  </a:txBody>
                  <a:tcPr anchor="ctr"/>
                </a:tc>
                <a:tc>
                  <a:txBody>
                    <a:bodyPr/>
                    <a:lstStyle/>
                    <a:p>
                      <a:pPr algn="ctr"/>
                      <a:r>
                        <a:rPr lang="fr-FR" sz="1800" b="0" dirty="0" smtClean="0">
                          <a:solidFill>
                            <a:srgbClr val="FF0000"/>
                          </a:solidFill>
                        </a:rPr>
                        <a:t>13,46</a:t>
                      </a:r>
                      <a:endParaRPr lang="fr-FR" sz="1800" b="0" dirty="0">
                        <a:solidFill>
                          <a:srgbClr val="FF0000"/>
                        </a:solidFill>
                      </a:endParaRPr>
                    </a:p>
                  </a:txBody>
                  <a:tcPr anchor="ctr"/>
                </a:tc>
              </a:tr>
            </a:tbl>
          </a:graphicData>
        </a:graphic>
      </p:graphicFrame>
    </p:spTree>
    <p:extLst>
      <p:ext uri="{BB962C8B-B14F-4D97-AF65-F5344CB8AC3E}">
        <p14:creationId xmlns:p14="http://schemas.microsoft.com/office/powerpoint/2010/main" val="3537333919"/>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614"/>
            <a:ext cx="8229600" cy="1401435"/>
          </a:xfrm>
        </p:spPr>
        <p:txBody>
          <a:bodyPr>
            <a:normAutofit/>
          </a:bodyPr>
          <a:lstStyle/>
          <a:p>
            <a:pPr marL="0" indent="0" algn="ctr">
              <a:buNone/>
            </a:pPr>
            <a:r>
              <a:rPr lang="fr-FR" sz="4000" b="1" dirty="0" smtClean="0">
                <a:solidFill>
                  <a:srgbClr val="FFFFFF"/>
                </a:solidFill>
                <a:effectLst>
                  <a:outerShdw blurRad="38100" dist="38100" dir="2700000" algn="tl">
                    <a:srgbClr val="000000"/>
                  </a:outerShdw>
                </a:effectLst>
                <a:latin typeface="Arial Black"/>
                <a:cs typeface="Arial Black"/>
              </a:rPr>
              <a:t>ANALYSE CAP - BEP</a:t>
            </a:r>
            <a:endParaRPr lang="fr-FR" sz="4000" dirty="0">
              <a:latin typeface="Arial Black"/>
              <a:cs typeface="Arial Black"/>
            </a:endParaRPr>
          </a:p>
        </p:txBody>
      </p:sp>
    </p:spTree>
    <p:extLst>
      <p:ext uri="{BB962C8B-B14F-4D97-AF65-F5344CB8AC3E}">
        <p14:creationId xmlns:p14="http://schemas.microsoft.com/office/powerpoint/2010/main" val="2274114747"/>
      </p:ext>
    </p:extLst>
  </p:cSld>
  <p:clrMapOvr>
    <a:masterClrMapping/>
  </p:clrMapOvr>
  <p:transition xmlns:p14="http://schemas.microsoft.com/office/powerpoint/2010/main" spd="med">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30880"/>
            <a:ext cx="9144000" cy="965200"/>
          </a:xfrm>
        </p:spPr>
        <p:txBody>
          <a:bodyPr/>
          <a:lstStyle/>
          <a:p>
            <a:pPr marL="0" lvl="4" indent="0" algn="ctr">
              <a:buNone/>
            </a:pPr>
            <a:r>
              <a:rPr lang="fr-FR" sz="2600" b="1" dirty="0" smtClean="0">
                <a:solidFill>
                  <a:schemeClr val="bg1"/>
                </a:solidFill>
                <a:sym typeface="Wingdings"/>
              </a:rPr>
              <a:t>Évolution de l’offre de certification par CP </a:t>
            </a:r>
            <a:br>
              <a:rPr lang="fr-FR" sz="2600" b="1" dirty="0" smtClean="0">
                <a:solidFill>
                  <a:schemeClr val="bg1"/>
                </a:solidFill>
                <a:sym typeface="Wingdings"/>
              </a:rPr>
            </a:br>
            <a:r>
              <a:rPr lang="fr-FR" sz="2600" b="1" dirty="0" smtClean="0">
                <a:solidFill>
                  <a:schemeClr val="bg1"/>
                </a:solidFill>
                <a:sym typeface="Wingdings"/>
              </a:rPr>
              <a:t>pour le </a:t>
            </a:r>
            <a:r>
              <a:rPr lang="fr-FR" sz="2600" b="1" u="sng" dirty="0" smtClean="0">
                <a:solidFill>
                  <a:srgbClr val="FFFF00"/>
                </a:solidFill>
                <a:sym typeface="Wingdings"/>
              </a:rPr>
              <a:t>CAP BEP </a:t>
            </a:r>
            <a:r>
              <a:rPr lang="fr-FR" sz="2600" b="1" dirty="0" smtClean="0">
                <a:solidFill>
                  <a:schemeClr val="bg1"/>
                </a:solidFill>
                <a:sym typeface="Wingdings"/>
              </a:rPr>
              <a:t>de 2010  2014</a:t>
            </a:r>
            <a:endParaRPr lang="fr-FR" sz="2800" dirty="0">
              <a:solidFill>
                <a:schemeClr val="bg1"/>
              </a:solidFill>
            </a:endParaRPr>
          </a:p>
        </p:txBody>
      </p:sp>
      <p:sp>
        <p:nvSpPr>
          <p:cNvPr id="4" name="ZoneTexte 3"/>
          <p:cNvSpPr txBox="1"/>
          <p:nvPr/>
        </p:nvSpPr>
        <p:spPr>
          <a:xfrm>
            <a:off x="457200" y="2472267"/>
            <a:ext cx="8466667" cy="3420533"/>
          </a:xfrm>
          <a:prstGeom prst="rect">
            <a:avLst/>
          </a:prstGeom>
          <a:noFill/>
        </p:spPr>
        <p:txBody>
          <a:bodyPr wrap="square" rtlCol="0">
            <a:spAutoFit/>
          </a:bodyPr>
          <a:lstStyle/>
          <a:p>
            <a:endParaRPr lang="fr-FR" dirty="0"/>
          </a:p>
        </p:txBody>
      </p:sp>
      <p:graphicFrame>
        <p:nvGraphicFramePr>
          <p:cNvPr id="2" name="Graphique 1"/>
          <p:cNvGraphicFramePr/>
          <p:nvPr>
            <p:extLst>
              <p:ext uri="{D42A27DB-BD31-4B8C-83A1-F6EECF244321}">
                <p14:modId xmlns:p14="http://schemas.microsoft.com/office/powerpoint/2010/main" val="3431790030"/>
              </p:ext>
            </p:extLst>
          </p:nvPr>
        </p:nvGraphicFramePr>
        <p:xfrm>
          <a:off x="179294" y="1050863"/>
          <a:ext cx="8860118" cy="35360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86240273"/>
              </p:ext>
            </p:extLst>
          </p:nvPr>
        </p:nvGraphicFramePr>
        <p:xfrm>
          <a:off x="179294" y="4586941"/>
          <a:ext cx="8860119" cy="2121646"/>
        </p:xfrm>
        <a:graphic>
          <a:graphicData uri="http://schemas.openxmlformats.org/drawingml/2006/table">
            <a:tbl>
              <a:tblPr/>
              <a:tblGrid>
                <a:gridCol w="1711851"/>
                <a:gridCol w="1756064"/>
                <a:gridCol w="1485900"/>
                <a:gridCol w="1205346"/>
                <a:gridCol w="1330036"/>
                <a:gridCol w="1370922"/>
              </a:tblGrid>
              <a:tr h="330219">
                <a:tc>
                  <a:txBody>
                    <a:bodyPr/>
                    <a:lstStyle/>
                    <a:p>
                      <a:pPr algn="ctr" fontAlgn="ctr"/>
                      <a:endParaRPr lang="fr-FR" sz="1800" b="1" i="0" u="none" strike="noStrike" dirty="0">
                        <a:solidFill>
                          <a:srgbClr val="FFFFFF"/>
                        </a:solidFill>
                        <a:effectLst/>
                        <a:latin typeface="Calibri"/>
                      </a:endParaRPr>
                    </a:p>
                  </a:txBody>
                  <a:tcPr marL="12700" marR="12700" marT="12700"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a:solidFill>
                            <a:srgbClr val="FFFFFF"/>
                          </a:solidFill>
                          <a:effectLst/>
                          <a:latin typeface="Calibri"/>
                        </a:rPr>
                        <a:t>2010</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a:solidFill>
                            <a:srgbClr val="FFFFFF"/>
                          </a:solidFill>
                          <a:effectLst/>
                          <a:latin typeface="Calibri"/>
                        </a:rPr>
                        <a:t>2011</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a:solidFill>
                            <a:srgbClr val="FFFFFF"/>
                          </a:solidFill>
                          <a:effectLst/>
                          <a:latin typeface="Calibri"/>
                        </a:rPr>
                        <a:t>2012</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a:solidFill>
                            <a:srgbClr val="FFFFFF"/>
                          </a:solidFill>
                          <a:effectLst/>
                          <a:latin typeface="Calibri"/>
                        </a:rPr>
                        <a:t>2013</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smtClean="0">
                          <a:solidFill>
                            <a:srgbClr val="FFFFFF"/>
                          </a:solidFill>
                          <a:effectLst/>
                          <a:latin typeface="Calibri"/>
                        </a:rPr>
                        <a:t>2014</a:t>
                      </a:r>
                      <a:endParaRPr lang="fr-FR" sz="1800" b="1" i="0" u="none" strike="noStrike" dirty="0">
                        <a:solidFill>
                          <a:srgbClr val="FFFF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330219">
                <a:tc>
                  <a:txBody>
                    <a:bodyPr/>
                    <a:lstStyle/>
                    <a:p>
                      <a:pPr algn="ctr" fontAlgn="ctr"/>
                      <a:r>
                        <a:rPr lang="fr-FR" sz="1800" b="1" i="0" u="none" strike="noStrike" dirty="0">
                          <a:solidFill>
                            <a:srgbClr val="000000"/>
                          </a:solidFill>
                          <a:effectLst/>
                          <a:latin typeface="Calibri"/>
                        </a:rPr>
                        <a:t>CP1</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a:solidFill>
                            <a:srgbClr val="000000"/>
                          </a:solidFill>
                          <a:effectLst/>
                          <a:latin typeface="Calibri"/>
                        </a:rPr>
                        <a:t>23,7%</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a:solidFill>
                            <a:srgbClr val="000000"/>
                          </a:solidFill>
                          <a:effectLst/>
                          <a:latin typeface="Calibri"/>
                        </a:rPr>
                        <a:t>26,1%</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a:solidFill>
                            <a:srgbClr val="000000"/>
                          </a:solidFill>
                          <a:effectLst/>
                          <a:latin typeface="Calibri"/>
                        </a:rPr>
                        <a:t>25,4%</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a:solidFill>
                            <a:srgbClr val="000000"/>
                          </a:solidFill>
                          <a:effectLst/>
                          <a:latin typeface="Calibri"/>
                        </a:rPr>
                        <a:t>23,72%</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22,87 %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0219">
                <a:tc>
                  <a:txBody>
                    <a:bodyPr/>
                    <a:lstStyle/>
                    <a:p>
                      <a:pPr algn="ctr" fontAlgn="ctr"/>
                      <a:r>
                        <a:rPr lang="fr-FR" sz="1800" b="1" i="0" u="none" strike="noStrike">
                          <a:solidFill>
                            <a:srgbClr val="000000"/>
                          </a:solidFill>
                          <a:effectLst/>
                          <a:latin typeface="Calibri"/>
                        </a:rPr>
                        <a:t>CP2</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a:solidFill>
                            <a:srgbClr val="000000"/>
                          </a:solidFill>
                          <a:effectLst/>
                          <a:latin typeface="Calibri"/>
                        </a:rPr>
                        <a:t>7,0%</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a:solidFill>
                            <a:srgbClr val="000000"/>
                          </a:solidFill>
                          <a:effectLst/>
                          <a:latin typeface="Calibri"/>
                        </a:rPr>
                        <a:t>9,1%</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a:solidFill>
                            <a:srgbClr val="000000"/>
                          </a:solidFill>
                          <a:effectLst/>
                          <a:latin typeface="Calibri"/>
                        </a:rPr>
                        <a:t>9,4%</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a:solidFill>
                            <a:srgbClr val="000000"/>
                          </a:solidFill>
                          <a:effectLst/>
                          <a:latin typeface="Calibri"/>
                        </a:rPr>
                        <a:t>9,70%</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10,9 %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30219">
                <a:tc>
                  <a:txBody>
                    <a:bodyPr/>
                    <a:lstStyle/>
                    <a:p>
                      <a:pPr algn="ctr" fontAlgn="ctr"/>
                      <a:r>
                        <a:rPr lang="fr-FR" sz="1800" b="1" i="0" u="none" strike="noStrike">
                          <a:solidFill>
                            <a:srgbClr val="000000"/>
                          </a:solidFill>
                          <a:effectLst/>
                          <a:latin typeface="Calibri"/>
                        </a:rPr>
                        <a:t>CP3</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a:solidFill>
                            <a:srgbClr val="000000"/>
                          </a:solidFill>
                          <a:effectLst/>
                          <a:latin typeface="Calibri"/>
                        </a:rPr>
                        <a:t>6,6%</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a:solidFill>
                            <a:srgbClr val="000000"/>
                          </a:solidFill>
                          <a:effectLst/>
                          <a:latin typeface="Calibri"/>
                        </a:rPr>
                        <a:t>10,6%</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a:solidFill>
                            <a:srgbClr val="000000"/>
                          </a:solidFill>
                          <a:effectLst/>
                          <a:latin typeface="Calibri"/>
                        </a:rPr>
                        <a:t>9,7%</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a:solidFill>
                            <a:srgbClr val="000000"/>
                          </a:solidFill>
                          <a:effectLst/>
                          <a:latin typeface="Calibri"/>
                        </a:rPr>
                        <a:t>9,30%</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9,9 %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0219">
                <a:tc>
                  <a:txBody>
                    <a:bodyPr/>
                    <a:lstStyle/>
                    <a:p>
                      <a:pPr algn="ctr" fontAlgn="ctr"/>
                      <a:r>
                        <a:rPr lang="fr-FR" sz="1800" b="1" i="0" u="none" strike="noStrike">
                          <a:solidFill>
                            <a:srgbClr val="000000"/>
                          </a:solidFill>
                          <a:effectLst/>
                          <a:latin typeface="Calibri"/>
                        </a:rPr>
                        <a:t>CP4</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a:solidFill>
                            <a:srgbClr val="000000"/>
                          </a:solidFill>
                          <a:effectLst/>
                          <a:latin typeface="Calibri"/>
                        </a:rPr>
                        <a:t>53,5%</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a:solidFill>
                            <a:srgbClr val="000000"/>
                          </a:solidFill>
                          <a:effectLst/>
                          <a:latin typeface="Calibri"/>
                        </a:rPr>
                        <a:t>32,7%</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a:solidFill>
                            <a:srgbClr val="000000"/>
                          </a:solidFill>
                          <a:effectLst/>
                          <a:latin typeface="Calibri"/>
                        </a:rPr>
                        <a:t>32,3%</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a:solidFill>
                            <a:srgbClr val="000000"/>
                          </a:solidFill>
                          <a:effectLst/>
                          <a:latin typeface="Calibri"/>
                        </a:rPr>
                        <a:t>32,20%</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31,8 %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470551">
                <a:tc>
                  <a:txBody>
                    <a:bodyPr/>
                    <a:lstStyle/>
                    <a:p>
                      <a:pPr algn="ctr" fontAlgn="ctr"/>
                      <a:r>
                        <a:rPr lang="fr-FR" sz="1800" b="1" i="0" u="none" strike="noStrike" dirty="0">
                          <a:solidFill>
                            <a:srgbClr val="000000"/>
                          </a:solidFill>
                          <a:effectLst/>
                          <a:latin typeface="Calibri"/>
                        </a:rPr>
                        <a:t>CP5</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a:solidFill>
                            <a:srgbClr val="000000"/>
                          </a:solidFill>
                          <a:effectLst/>
                          <a:latin typeface="Calibri"/>
                        </a:rPr>
                        <a:t>7,9%</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a:solidFill>
                            <a:srgbClr val="000000"/>
                          </a:solidFill>
                          <a:effectLst/>
                          <a:latin typeface="Calibri"/>
                        </a:rPr>
                        <a:t>21,5%</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a:solidFill>
                            <a:srgbClr val="000000"/>
                          </a:solidFill>
                          <a:effectLst/>
                          <a:latin typeface="Calibri"/>
                        </a:rPr>
                        <a:t>23,1%</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a:solidFill>
                            <a:srgbClr val="000000"/>
                          </a:solidFill>
                          <a:effectLst/>
                          <a:latin typeface="Calibri"/>
                        </a:rPr>
                        <a:t>25,10%</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smtClean="0">
                          <a:solidFill>
                            <a:srgbClr val="000000"/>
                          </a:solidFill>
                          <a:effectLst/>
                          <a:latin typeface="Calibri"/>
                        </a:rPr>
                        <a:t>24,6 %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Tree>
    <p:extLst>
      <p:ext uri="{BB962C8B-B14F-4D97-AF65-F5344CB8AC3E}">
        <p14:creationId xmlns:p14="http://schemas.microsoft.com/office/powerpoint/2010/main" val="1750489768"/>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31640"/>
          </a:xfrm>
        </p:spPr>
        <p:txBody>
          <a:bodyPr>
            <a:noAutofit/>
          </a:bodyPr>
          <a:lstStyle/>
          <a:p>
            <a:r>
              <a:rPr lang="fr-FR" sz="2800" dirty="0" smtClean="0"/>
              <a:t>Évolution </a:t>
            </a:r>
            <a:r>
              <a:rPr lang="fr-FR" sz="2800" dirty="0"/>
              <a:t>d</a:t>
            </a:r>
            <a:r>
              <a:rPr lang="fr-FR" sz="2800" dirty="0" smtClean="0"/>
              <a:t>es moyennes d’EPS au </a:t>
            </a:r>
            <a:r>
              <a:rPr lang="fr-FR" sz="2800" u="sng" dirty="0" smtClean="0">
                <a:solidFill>
                  <a:srgbClr val="FFFF00"/>
                </a:solidFill>
              </a:rPr>
              <a:t>CAP BEP:</a:t>
            </a:r>
            <a:endParaRPr lang="fr-FR" sz="2800" u="sng" dirty="0">
              <a:solidFill>
                <a:srgbClr val="FFFF00"/>
              </a:solidFill>
              <a:effectLst/>
            </a:endParaRPr>
          </a:p>
        </p:txBody>
      </p:sp>
      <p:sp>
        <p:nvSpPr>
          <p:cNvPr id="3" name="Espace réservé du contenu 2"/>
          <p:cNvSpPr>
            <a:spLocks noGrp="1"/>
          </p:cNvSpPr>
          <p:nvPr>
            <p:ph idx="1"/>
          </p:nvPr>
        </p:nvSpPr>
        <p:spPr>
          <a:xfrm>
            <a:off x="457199" y="1348075"/>
            <a:ext cx="8446911" cy="4905022"/>
          </a:xfrm>
        </p:spPr>
        <p:txBody>
          <a:bodyPr>
            <a:noAutofit/>
          </a:bodyPr>
          <a:lstStyle/>
          <a:p>
            <a:pPr marL="0" indent="0">
              <a:buNone/>
            </a:pPr>
            <a:endParaRPr lang="fr-FR" sz="2400" dirty="0" smtClean="0">
              <a:solidFill>
                <a:schemeClr val="bg1"/>
              </a:solidFill>
            </a:endParaRPr>
          </a:p>
          <a:p>
            <a:pPr marL="0" indent="0">
              <a:buNone/>
            </a:pPr>
            <a:endParaRPr lang="fr-FR" sz="1800" dirty="0">
              <a:solidFill>
                <a:schemeClr val="bg1"/>
              </a:solidFill>
            </a:endParaRPr>
          </a:p>
          <a:p>
            <a:pPr marL="457200" lvl="1" indent="0">
              <a:buNone/>
            </a:pPr>
            <a:endParaRPr lang="fr-FR" sz="2400" u="sng" dirty="0" smtClean="0">
              <a:solidFill>
                <a:schemeClr val="bg1"/>
              </a:solidFill>
            </a:endParaRPr>
          </a:p>
        </p:txBody>
      </p:sp>
      <p:sp>
        <p:nvSpPr>
          <p:cNvPr id="4" name="Rectangle 3"/>
          <p:cNvSpPr/>
          <p:nvPr/>
        </p:nvSpPr>
        <p:spPr>
          <a:xfrm>
            <a:off x="0" y="5748156"/>
            <a:ext cx="9144000" cy="369332"/>
          </a:xfrm>
          <a:prstGeom prst="rect">
            <a:avLst/>
          </a:prstGeom>
          <a:solidFill>
            <a:srgbClr val="FFFFFF"/>
          </a:solidFill>
        </p:spPr>
        <p:txBody>
          <a:bodyPr wrap="square">
            <a:spAutoFit/>
          </a:bodyPr>
          <a:lstStyle/>
          <a:p>
            <a:pPr>
              <a:spcBef>
                <a:spcPts val="600"/>
              </a:spcBef>
              <a:spcAft>
                <a:spcPts val="600"/>
              </a:spcAft>
              <a:buFont typeface="Wingdings" charset="0"/>
              <a:buChar char="è"/>
            </a:pPr>
            <a:r>
              <a:rPr lang="fr-FR" b="1" dirty="0" smtClean="0">
                <a:solidFill>
                  <a:srgbClr val="FF0000"/>
                </a:solidFill>
                <a:sym typeface="Wingdings"/>
              </a:rPr>
              <a:t>Une augmentation de 0,5 point depuis 2011  </a:t>
            </a:r>
          </a:p>
        </p:txBody>
      </p:sp>
      <p:graphicFrame>
        <p:nvGraphicFramePr>
          <p:cNvPr id="5" name="Graphique 4"/>
          <p:cNvGraphicFramePr/>
          <p:nvPr>
            <p:extLst>
              <p:ext uri="{D42A27DB-BD31-4B8C-83A1-F6EECF244321}">
                <p14:modId xmlns:p14="http://schemas.microsoft.com/office/powerpoint/2010/main" val="255690903"/>
              </p:ext>
            </p:extLst>
          </p:nvPr>
        </p:nvGraphicFramePr>
        <p:xfrm>
          <a:off x="387639" y="1397000"/>
          <a:ext cx="8516471" cy="3832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869540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4000" y="135593"/>
            <a:ext cx="8621025" cy="954107"/>
          </a:xfrm>
          <a:prstGeom prst="rect">
            <a:avLst/>
          </a:prstGeom>
        </p:spPr>
        <p:txBody>
          <a:bodyPr wrap="square">
            <a:spAutoFit/>
          </a:bodyPr>
          <a:lstStyle/>
          <a:p>
            <a:pPr marL="0" lvl="4" indent="0" algn="ctr">
              <a:buNone/>
            </a:pPr>
            <a:r>
              <a:rPr lang="fr-FR" sz="2800" b="1" dirty="0" smtClean="0">
                <a:solidFill>
                  <a:schemeClr val="bg1"/>
                </a:solidFill>
                <a:effectLst>
                  <a:outerShdw blurRad="38100" dist="38100" dir="2700000" algn="tl">
                    <a:srgbClr val="000000">
                      <a:alpha val="43137"/>
                    </a:srgbClr>
                  </a:outerShdw>
                </a:effectLst>
                <a:latin typeface="Arial Black" pitchFamily="34" charset="0"/>
                <a:ea typeface="+mj-ea"/>
                <a:cs typeface="+mj-cs"/>
                <a:sym typeface="Wingdings"/>
              </a:rPr>
              <a:t>Évolution du différentiel des notes entre les filles et les garçons au </a:t>
            </a:r>
            <a:r>
              <a:rPr lang="fr-FR" sz="2800" b="1" u="sng"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CAP BEP:  </a:t>
            </a:r>
            <a:endParaRPr lang="fr-FR" sz="2800" b="1" u="sng" dirty="0">
              <a:solidFill>
                <a:srgbClr val="FFFF00"/>
              </a:solidFill>
              <a:effectLst>
                <a:outerShdw blurRad="38100" dist="38100" dir="2700000" algn="tl">
                  <a:srgbClr val="000000">
                    <a:alpha val="43137"/>
                  </a:srgbClr>
                </a:outerShdw>
              </a:effectLst>
              <a:latin typeface="Arial Black" pitchFamily="34" charset="0"/>
              <a:ea typeface="+mj-ea"/>
              <a:cs typeface="+mj-cs"/>
            </a:endParaRPr>
          </a:p>
        </p:txBody>
      </p:sp>
      <p:sp>
        <p:nvSpPr>
          <p:cNvPr id="3" name="Rectangle 2"/>
          <p:cNvSpPr/>
          <p:nvPr/>
        </p:nvSpPr>
        <p:spPr>
          <a:xfrm>
            <a:off x="59765" y="3656172"/>
            <a:ext cx="9044430" cy="2616101"/>
          </a:xfrm>
          <a:prstGeom prst="rect">
            <a:avLst/>
          </a:prstGeom>
        </p:spPr>
        <p:txBody>
          <a:bodyPr wrap="square">
            <a:spAutoFit/>
          </a:bodyPr>
          <a:lstStyle/>
          <a:p>
            <a:r>
              <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rPr>
              <a:t>Constats : </a:t>
            </a:r>
          </a:p>
          <a:p>
            <a:r>
              <a:rPr lang="fr-FR" sz="2000" u="sng" dirty="0" smtClean="0">
                <a:solidFill>
                  <a:schemeClr val="bg1"/>
                </a:solidFill>
                <a:sym typeface="Wingdings"/>
              </a:rPr>
              <a:t>Augmentation régulière de la moyenne des filles et des garçons depuis 2011, </a:t>
            </a:r>
          </a:p>
          <a:p>
            <a:endParaRPr lang="fr-FR" sz="2000" b="1" dirty="0" smtClean="0">
              <a:solidFill>
                <a:srgbClr val="FFFF00"/>
              </a:solidFill>
              <a:sym typeface="Wingdings"/>
            </a:endParaRPr>
          </a:p>
          <a:p>
            <a:r>
              <a:rPr lang="fr-FR" sz="2000" b="1" dirty="0" smtClean="0">
                <a:solidFill>
                  <a:srgbClr val="FFFF00"/>
                </a:solidFill>
                <a:sym typeface="Wingdings"/>
              </a:rPr>
              <a:t>Un différentiel qui revient pratiquement à son niveau de 2010 : </a:t>
            </a:r>
          </a:p>
          <a:p>
            <a:r>
              <a:rPr lang="fr-FR" sz="2000" b="1" dirty="0" smtClean="0">
                <a:solidFill>
                  <a:srgbClr val="FFFF00"/>
                </a:solidFill>
                <a:effectLst>
                  <a:outerShdw blurRad="38100" dist="38100" dir="2700000" algn="tl">
                    <a:srgbClr val="000000">
                      <a:alpha val="43137"/>
                    </a:srgbClr>
                  </a:outerShdw>
                </a:effectLst>
                <a:latin typeface="Arial Black" pitchFamily="34" charset="0"/>
                <a:sym typeface="Wingdings"/>
              </a:rPr>
              <a:t>Un écart toujours plus important qu’au niveau national. </a:t>
            </a:r>
          </a:p>
          <a:p>
            <a:endParaRPr lang="fr-FR" sz="2000" b="1" dirty="0">
              <a:solidFill>
                <a:srgbClr val="FFFF00"/>
              </a:solidFill>
              <a:effectLst>
                <a:outerShdw blurRad="38100" dist="38100" dir="2700000" algn="tl">
                  <a:srgbClr val="000000">
                    <a:alpha val="43137"/>
                  </a:srgbClr>
                </a:outerShdw>
              </a:effectLst>
              <a:latin typeface="Arial Black" pitchFamily="34" charset="0"/>
              <a:sym typeface="Wingdings"/>
            </a:endParaRPr>
          </a:p>
          <a:p>
            <a:r>
              <a:rPr lang="fr-FR" sz="2000" b="1" dirty="0" smtClean="0">
                <a:solidFill>
                  <a:srgbClr val="FFFF00"/>
                </a:solidFill>
                <a:effectLst>
                  <a:outerShdw blurRad="38100" dist="38100" dir="2700000" algn="tl">
                    <a:srgbClr val="000000">
                      <a:alpha val="43137"/>
                    </a:srgbClr>
                  </a:outerShdw>
                </a:effectLst>
                <a:latin typeface="Arial Black" pitchFamily="34" charset="0"/>
                <a:sym typeface="Wingdings"/>
              </a:rPr>
              <a:t> Il ne faut donc pas relâcher les efforts pour contribuer à la mise en œuvre d’une EPS plus équilibrée et plus équitable ! **</a:t>
            </a:r>
            <a:endParaRPr lang="fr-FR" sz="2000" b="1" dirty="0">
              <a:solidFill>
                <a:srgbClr val="FFFF00"/>
              </a:solidFill>
              <a:effectLst>
                <a:outerShdw blurRad="38100" dist="38100" dir="2700000" algn="tl">
                  <a:srgbClr val="000000">
                    <a:alpha val="43137"/>
                  </a:srgbClr>
                </a:outerShdw>
              </a:effectLst>
              <a:latin typeface="Arial Black" pitchFamily="34" charset="0"/>
              <a:sym typeface="Wingdings"/>
            </a:endParaRPr>
          </a:p>
        </p:txBody>
      </p:sp>
      <p:graphicFrame>
        <p:nvGraphicFramePr>
          <p:cNvPr id="4" name="Tableau 3"/>
          <p:cNvGraphicFramePr>
            <a:graphicFrameLocks noGrp="1"/>
          </p:cNvGraphicFramePr>
          <p:nvPr>
            <p:extLst>
              <p:ext uri="{D42A27DB-BD31-4B8C-83A1-F6EECF244321}">
                <p14:modId xmlns:p14="http://schemas.microsoft.com/office/powerpoint/2010/main" val="1823384052"/>
              </p:ext>
            </p:extLst>
          </p:nvPr>
        </p:nvGraphicFramePr>
        <p:xfrm>
          <a:off x="194236" y="1413715"/>
          <a:ext cx="8790428" cy="1864975"/>
        </p:xfrm>
        <a:graphic>
          <a:graphicData uri="http://schemas.openxmlformats.org/drawingml/2006/table">
            <a:tbl>
              <a:tblPr firstRow="1" bandRow="1">
                <a:tableStyleId>{5C22544A-7EE6-4342-B048-85BDC9FD1C3A}</a:tableStyleId>
              </a:tblPr>
              <a:tblGrid>
                <a:gridCol w="4003870"/>
                <a:gridCol w="1018041"/>
                <a:gridCol w="902593"/>
                <a:gridCol w="902593"/>
                <a:gridCol w="1039031"/>
                <a:gridCol w="924300"/>
              </a:tblGrid>
              <a:tr h="370840">
                <a:tc>
                  <a:txBody>
                    <a:bodyPr/>
                    <a:lstStyle/>
                    <a:p>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2011</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2013</a:t>
                      </a:r>
                    </a:p>
                  </a:txBody>
                  <a:tcPr anchor="ctr"/>
                </a:tc>
                <a:tc>
                  <a:txBody>
                    <a:bodyPr/>
                    <a:lstStyle/>
                    <a:p>
                      <a:pPr algn="ctr"/>
                      <a:r>
                        <a:rPr lang="fr-FR" dirty="0" smtClean="0"/>
                        <a:t>2014</a:t>
                      </a:r>
                      <a:endParaRPr lang="fr-FR" dirty="0"/>
                    </a:p>
                  </a:txBody>
                  <a:tcPr anchor="ctr"/>
                </a:tc>
              </a:tr>
              <a:tr h="3816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CAP BEP Filles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12,20</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11,76</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12,14</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12,15</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12,32</a:t>
                      </a:r>
                      <a:endParaRPr lang="fr-FR" b="1"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CAP BEP Garçons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13,00</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12,62</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12,99</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13,07</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13,15</a:t>
                      </a:r>
                      <a:endParaRPr lang="fr-FR" b="1" dirty="0"/>
                    </a:p>
                  </a:txBody>
                  <a:tcPr anchor="ctr"/>
                </a:tc>
              </a:tr>
              <a:tr h="370840">
                <a:tc>
                  <a:txBody>
                    <a:bodyPr/>
                    <a:lstStyle/>
                    <a:p>
                      <a:pPr algn="ctr"/>
                      <a:r>
                        <a:rPr lang="fr-FR" sz="1800" b="1" dirty="0" smtClean="0">
                          <a:solidFill>
                            <a:schemeClr val="tx1"/>
                          </a:solidFill>
                        </a:rPr>
                        <a:t>Différentiel des notes F/G </a:t>
                      </a:r>
                      <a:r>
                        <a:rPr lang="fr-FR" sz="1800" b="1" baseline="0" dirty="0" smtClean="0">
                          <a:solidFill>
                            <a:schemeClr val="tx1"/>
                          </a:solidFill>
                        </a:rPr>
                        <a:t>sur O/</a:t>
                      </a:r>
                      <a:r>
                        <a:rPr lang="fr-FR" sz="1800" b="1" baseline="0" dirty="0" err="1" smtClean="0">
                          <a:solidFill>
                            <a:schemeClr val="tx1"/>
                          </a:solidFill>
                        </a:rPr>
                        <a:t>T</a:t>
                      </a:r>
                      <a:endParaRPr lang="fr-FR" sz="1800" b="1"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008000"/>
                          </a:solidFill>
                        </a:rPr>
                        <a:t>-0,80</a:t>
                      </a:r>
                      <a:endParaRPr lang="fr-FR" dirty="0">
                        <a:solidFill>
                          <a:srgbClr val="008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008000"/>
                          </a:solidFill>
                        </a:rPr>
                        <a:t>-0,86</a:t>
                      </a:r>
                      <a:endParaRPr lang="fr-FR" dirty="0">
                        <a:solidFill>
                          <a:srgbClr val="008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008000"/>
                          </a:solidFill>
                        </a:rPr>
                        <a:t>-0,85</a:t>
                      </a:r>
                      <a:endParaRPr lang="fr-FR" dirty="0">
                        <a:solidFill>
                          <a:srgbClr val="008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6600"/>
                          </a:solidFill>
                        </a:rPr>
                        <a:t>-0,92</a:t>
                      </a:r>
                      <a:endParaRPr lang="fr-FR" dirty="0">
                        <a:solidFill>
                          <a:srgbClr val="FF66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rgbClr val="008000"/>
                          </a:solidFill>
                        </a:rPr>
                        <a:t>-0,83</a:t>
                      </a:r>
                      <a:endParaRPr lang="fr-FR" b="1" dirty="0">
                        <a:solidFill>
                          <a:srgbClr val="008000"/>
                        </a:solidFill>
                      </a:endParaRPr>
                    </a:p>
                  </a:txBody>
                  <a:tcPr anchor="ctr"/>
                </a:tc>
              </a:tr>
              <a:tr h="370840">
                <a:tc>
                  <a:txBody>
                    <a:bodyPr/>
                    <a:lstStyle/>
                    <a:p>
                      <a:pPr algn="ctr"/>
                      <a:r>
                        <a:rPr lang="fr-FR" sz="1800" b="1" dirty="0" smtClean="0">
                          <a:solidFill>
                            <a:schemeClr val="tx1"/>
                          </a:solidFill>
                        </a:rPr>
                        <a:t>Différentiel des notes F/ G  </a:t>
                      </a:r>
                      <a:r>
                        <a:rPr lang="fr-FR" sz="1800" b="1" baseline="0" dirty="0" smtClean="0">
                          <a:solidFill>
                            <a:srgbClr val="FF0000"/>
                          </a:solidFill>
                        </a:rPr>
                        <a:t>au national.</a:t>
                      </a:r>
                      <a:endParaRPr lang="fr-FR" sz="1800" b="1" dirty="0" smtClean="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33E4"/>
                          </a:solidFill>
                        </a:rPr>
                        <a:t>-0,99</a:t>
                      </a:r>
                      <a:endParaRPr lang="fr-FR" dirty="0">
                        <a:solidFill>
                          <a:srgbClr val="FF33E4"/>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33E4"/>
                          </a:solidFill>
                        </a:rPr>
                        <a:t>-0,87</a:t>
                      </a:r>
                      <a:endParaRPr lang="fr-FR" dirty="0">
                        <a:solidFill>
                          <a:srgbClr val="FF33E4"/>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33E4"/>
                          </a:solidFill>
                        </a:rPr>
                        <a:t>-0,86</a:t>
                      </a:r>
                      <a:endParaRPr lang="fr-FR" dirty="0">
                        <a:solidFill>
                          <a:srgbClr val="FF33E4"/>
                        </a:solidFill>
                      </a:endParaRPr>
                    </a:p>
                  </a:txBody>
                  <a:tcPr anchor="ctr"/>
                </a:tc>
                <a:tc>
                  <a:txBody>
                    <a:bodyPr/>
                    <a:lstStyle/>
                    <a:p>
                      <a:pPr algn="ctr"/>
                      <a:r>
                        <a:rPr lang="fr-FR" b="1" dirty="0" smtClean="0">
                          <a:solidFill>
                            <a:srgbClr val="FF33E4"/>
                          </a:solidFill>
                        </a:rPr>
                        <a:t>-0,79</a:t>
                      </a:r>
                      <a:endParaRPr lang="fr-FR" b="1" dirty="0">
                        <a:solidFill>
                          <a:srgbClr val="FF33E4"/>
                        </a:solidFill>
                      </a:endParaRPr>
                    </a:p>
                  </a:txBody>
                  <a:tcPr anchor="ctr"/>
                </a:tc>
                <a:tc>
                  <a:txBody>
                    <a:bodyPr/>
                    <a:lstStyle/>
                    <a:p>
                      <a:pPr algn="ctr"/>
                      <a:r>
                        <a:rPr lang="fr-FR" dirty="0" smtClean="0"/>
                        <a:t>?</a:t>
                      </a:r>
                      <a:endParaRPr lang="fr-FR" dirty="0"/>
                    </a:p>
                  </a:txBody>
                  <a:tcPr anchor="ctr"/>
                </a:tc>
              </a:tr>
            </a:tbl>
          </a:graphicData>
        </a:graphic>
      </p:graphicFrame>
    </p:spTree>
    <p:extLst>
      <p:ext uri="{BB962C8B-B14F-4D97-AF65-F5344CB8AC3E}">
        <p14:creationId xmlns:p14="http://schemas.microsoft.com/office/powerpoint/2010/main" val="114153922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dirty="0" smtClean="0"/>
              <a:t>Évolution des effectifs et moyennes CAP BEP</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600016665"/>
              </p:ext>
            </p:extLst>
          </p:nvPr>
        </p:nvGraphicFramePr>
        <p:xfrm>
          <a:off x="239713" y="1196752"/>
          <a:ext cx="8751887" cy="5432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683244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717"/>
            <a:ext cx="9144000" cy="1143000"/>
          </a:xfrm>
        </p:spPr>
        <p:txBody>
          <a:bodyPr>
            <a:normAutofit fontScale="90000"/>
          </a:bodyPr>
          <a:lstStyle/>
          <a:p>
            <a:r>
              <a:rPr lang="fr-FR" dirty="0" smtClean="0">
                <a:solidFill>
                  <a:schemeClr val="bg1"/>
                </a:solidFill>
              </a:rPr>
              <a:t>Moyennes des notes </a:t>
            </a:r>
            <a:r>
              <a:rPr lang="fr-FR" dirty="0">
                <a:solidFill>
                  <a:schemeClr val="bg1"/>
                </a:solidFill>
              </a:rPr>
              <a:t>p</a:t>
            </a:r>
            <a:r>
              <a:rPr lang="fr-FR" dirty="0" smtClean="0">
                <a:solidFill>
                  <a:schemeClr val="bg1"/>
                </a:solidFill>
              </a:rPr>
              <a:t>ar </a:t>
            </a:r>
            <a:r>
              <a:rPr lang="fr-FR" smtClean="0">
                <a:solidFill>
                  <a:schemeClr val="bg1"/>
                </a:solidFill>
              </a:rPr>
              <a:t>CP en </a:t>
            </a:r>
            <a:r>
              <a:rPr lang="fr-FR" u="sng" smtClean="0">
                <a:solidFill>
                  <a:srgbClr val="FFFF00"/>
                </a:solidFill>
              </a:rPr>
              <a:t>CAP </a:t>
            </a:r>
            <a:r>
              <a:rPr lang="fr-FR" u="sng" dirty="0" smtClean="0">
                <a:solidFill>
                  <a:srgbClr val="FFFF00"/>
                </a:solidFill>
              </a:rPr>
              <a:t>BEP </a:t>
            </a:r>
            <a:r>
              <a:rPr lang="fr-FR" dirty="0" smtClean="0">
                <a:solidFill>
                  <a:schemeClr val="bg1"/>
                </a:solidFill>
              </a:rPr>
              <a:t>et différentiel</a:t>
            </a:r>
            <a:r>
              <a:rPr lang="fr-FR" dirty="0">
                <a:solidFill>
                  <a:schemeClr val="bg1"/>
                </a:solidFill>
              </a:rPr>
              <a:t> </a:t>
            </a:r>
            <a:r>
              <a:rPr lang="fr-FR" dirty="0" smtClean="0">
                <a:solidFill>
                  <a:schemeClr val="bg1"/>
                </a:solidFill>
              </a:rPr>
              <a:t>: *</a:t>
            </a:r>
            <a:endParaRPr lang="fr-FR" dirty="0">
              <a:solidFill>
                <a:schemeClr val="bg1"/>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526680632"/>
              </p:ext>
            </p:extLst>
          </p:nvPr>
        </p:nvGraphicFramePr>
        <p:xfrm>
          <a:off x="179293" y="1325429"/>
          <a:ext cx="8770470" cy="5337980"/>
        </p:xfrm>
        <a:graphic>
          <a:graphicData uri="http://schemas.openxmlformats.org/drawingml/2006/table">
            <a:tbl>
              <a:tblPr>
                <a:tableStyleId>{5C22544A-7EE6-4342-B048-85BDC9FD1C3A}</a:tableStyleId>
              </a:tblPr>
              <a:tblGrid>
                <a:gridCol w="1825595"/>
                <a:gridCol w="1825595"/>
                <a:gridCol w="912798"/>
                <a:gridCol w="912798"/>
                <a:gridCol w="912798"/>
                <a:gridCol w="912798"/>
                <a:gridCol w="1468088"/>
              </a:tblGrid>
              <a:tr h="623420">
                <a:tc rowSpan="2">
                  <a:txBody>
                    <a:bodyPr/>
                    <a:lstStyle/>
                    <a:p>
                      <a:pPr algn="ctr" fontAlgn="b"/>
                      <a:endParaRPr lang="fr-FR" sz="2400" b="0" i="0" u="none" strike="noStrike" dirty="0">
                        <a:effectLst/>
                        <a:latin typeface="Arial"/>
                      </a:endParaRPr>
                    </a:p>
                  </a:txBody>
                  <a:tcPr marL="0" marR="0" marT="0" marB="0" anchor="ctr"/>
                </a:tc>
                <a:tc rowSpan="3">
                  <a:txBody>
                    <a:bodyPr/>
                    <a:lstStyle/>
                    <a:p>
                      <a:pPr algn="ctr" fontAlgn="b"/>
                      <a:r>
                        <a:rPr lang="fr-FR" sz="2400" b="0" i="0" u="none" strike="noStrike" dirty="0" smtClean="0">
                          <a:effectLst/>
                          <a:latin typeface="Arial"/>
                        </a:rPr>
                        <a:t>Moyenne</a:t>
                      </a:r>
                      <a:endParaRPr lang="fr-FR" sz="2400" b="0" i="0" u="none" strike="noStrike" dirty="0">
                        <a:effectLst/>
                        <a:latin typeface="Arial"/>
                      </a:endParaRPr>
                    </a:p>
                  </a:txBody>
                  <a:tcPr marL="0" marR="0" marT="0" marB="0">
                    <a:solidFill>
                      <a:srgbClr val="FFFFFF"/>
                    </a:solidFill>
                  </a:tcPr>
                </a:tc>
                <a:tc gridSpan="2">
                  <a:txBody>
                    <a:bodyPr/>
                    <a:lstStyle/>
                    <a:p>
                      <a:pPr algn="l" fontAlgn="b"/>
                      <a:r>
                        <a:rPr lang="fr-FR" sz="2400" u="none" strike="noStrike" dirty="0" smtClean="0">
                          <a:effectLst/>
                        </a:rPr>
                        <a:t>   G</a:t>
                      </a:r>
                      <a:endParaRPr lang="fr-FR" sz="2400" b="0" i="0" u="none" strike="noStrike" dirty="0">
                        <a:effectLst/>
                        <a:latin typeface="Arial"/>
                      </a:endParaRPr>
                    </a:p>
                  </a:txBody>
                  <a:tcPr marL="0" marR="0" marT="0" marB="0" anchor="ctr">
                    <a:solidFill>
                      <a:srgbClr val="4EAFB6"/>
                    </a:solidFill>
                  </a:tcPr>
                </a:tc>
                <a:tc hMerge="1">
                  <a:txBody>
                    <a:bodyPr/>
                    <a:lstStyle/>
                    <a:p>
                      <a:endParaRPr lang="fr-FR"/>
                    </a:p>
                  </a:txBody>
                  <a:tcPr/>
                </a:tc>
                <a:tc gridSpan="2">
                  <a:txBody>
                    <a:bodyPr/>
                    <a:lstStyle/>
                    <a:p>
                      <a:pPr algn="l" fontAlgn="b"/>
                      <a:r>
                        <a:rPr lang="fr-FR" sz="2400" u="none" strike="noStrike" dirty="0" smtClean="0">
                          <a:effectLst/>
                        </a:rPr>
                        <a:t>  F</a:t>
                      </a:r>
                      <a:endParaRPr lang="fr-FR" sz="2400" b="0" i="0" u="none" strike="noStrike" dirty="0">
                        <a:effectLst/>
                        <a:latin typeface="Arial"/>
                      </a:endParaRPr>
                    </a:p>
                  </a:txBody>
                  <a:tcPr marL="0" marR="0" marT="0" marB="0" anchor="ctr">
                    <a:solidFill>
                      <a:srgbClr val="F2ADA8"/>
                    </a:solidFill>
                  </a:tcPr>
                </a:tc>
                <a:tc hMerge="1">
                  <a:txBody>
                    <a:bodyPr/>
                    <a:lstStyle/>
                    <a:p>
                      <a:endParaRPr lang="fr-FR"/>
                    </a:p>
                  </a:txBody>
                  <a:tcPr/>
                </a:tc>
                <a:tc row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800" b="1" dirty="0" smtClean="0">
                          <a:solidFill>
                            <a:schemeClr val="tx2"/>
                          </a:solidFill>
                        </a:rPr>
                        <a:t>Différentiel de moyenne</a:t>
                      </a:r>
                    </a:p>
                    <a:p>
                      <a:pPr marL="0" marR="0" indent="0" algn="ctr" defTabSz="914400" rtl="0" eaLnBrk="1" fontAlgn="b" latinLnBrk="0" hangingPunct="1">
                        <a:lnSpc>
                          <a:spcPct val="100000"/>
                        </a:lnSpc>
                        <a:spcBef>
                          <a:spcPts val="0"/>
                        </a:spcBef>
                        <a:spcAft>
                          <a:spcPts val="0"/>
                        </a:spcAft>
                        <a:buClrTx/>
                        <a:buSzTx/>
                        <a:buFontTx/>
                        <a:buNone/>
                        <a:tabLst/>
                        <a:defRPr/>
                      </a:pPr>
                      <a:endParaRPr lang="fr-FR" sz="1800" b="1" dirty="0" smtClean="0">
                        <a:solidFill>
                          <a:schemeClr val="tx2"/>
                        </a:solidFill>
                      </a:endParaRPr>
                    </a:p>
                  </a:txBody>
                  <a:tcPr marL="0" marR="0" marT="0" marB="0" anchor="ctr"/>
                </a:tc>
              </a:tr>
              <a:tr h="83151">
                <a:tc vMerge="1">
                  <a:txBody>
                    <a:bodyPr/>
                    <a:lstStyle/>
                    <a:p>
                      <a:pPr algn="ctr" fontAlgn="b"/>
                      <a:endParaRPr lang="fr-FR" sz="2400" b="0" i="0" u="none" strike="noStrike" dirty="0">
                        <a:effectLst/>
                        <a:latin typeface="Arial"/>
                      </a:endParaRPr>
                    </a:p>
                  </a:txBody>
                  <a:tcPr marL="0" marR="0" marT="0" marB="0" anchor="ctr"/>
                </a:tc>
                <a:tc vMerge="1">
                  <a:txBody>
                    <a:bodyPr/>
                    <a:lstStyle/>
                    <a:p>
                      <a:pPr algn="ctr" fontAlgn="b"/>
                      <a:endParaRPr lang="fr-FR" sz="2400" b="0" i="0" u="none" strike="noStrike" dirty="0">
                        <a:effectLst/>
                        <a:latin typeface="Arial"/>
                      </a:endParaRPr>
                    </a:p>
                  </a:txBody>
                  <a:tcPr marL="0" marR="0" marT="0" marB="0" anchor="ctr">
                    <a:solidFill>
                      <a:srgbClr val="FFFFFF"/>
                    </a:solidFill>
                  </a:tcPr>
                </a:tc>
                <a:tc rowSpan="2">
                  <a:txBody>
                    <a:bodyPr/>
                    <a:lstStyle/>
                    <a:p>
                      <a:pPr algn="ctr" fontAlgn="b"/>
                      <a:r>
                        <a:rPr lang="fr-FR" sz="2400" b="0" i="0" u="none" strike="noStrike" dirty="0" err="1" smtClean="0">
                          <a:effectLst/>
                          <a:latin typeface="Arial"/>
                        </a:rPr>
                        <a:t>Moy</a:t>
                      </a:r>
                      <a:endParaRPr lang="fr-FR" sz="2400" b="0" i="0" u="none" strike="noStrike" dirty="0">
                        <a:effectLst/>
                        <a:latin typeface="Arial"/>
                      </a:endParaRPr>
                    </a:p>
                  </a:txBody>
                  <a:tcPr marL="0" marR="0" marT="0" marB="0" anchor="ctr">
                    <a:solidFill>
                      <a:srgbClr val="4EAFB6"/>
                    </a:solidFill>
                  </a:tcPr>
                </a:tc>
                <a:tc rowSpan="2">
                  <a:txBody>
                    <a:bodyPr/>
                    <a:lstStyle/>
                    <a:p>
                      <a:pPr algn="ctr" fontAlgn="b"/>
                      <a:r>
                        <a:rPr lang="fr-FR" sz="2400" b="0" i="0" u="none" strike="noStrike" dirty="0" err="1" smtClean="0">
                          <a:effectLst/>
                          <a:latin typeface="Arial"/>
                        </a:rPr>
                        <a:t>Eff</a:t>
                      </a:r>
                      <a:endParaRPr lang="fr-FR" sz="2400" b="0" i="0" u="none" strike="noStrike" dirty="0">
                        <a:effectLst/>
                        <a:latin typeface="Arial"/>
                      </a:endParaRPr>
                    </a:p>
                  </a:txBody>
                  <a:tcPr marL="0" marR="0" marT="0" marB="0" anchor="ctr">
                    <a:solidFill>
                      <a:srgbClr val="4EAFB6"/>
                    </a:solidFill>
                  </a:tcPr>
                </a:tc>
                <a:tc rowSpan="2">
                  <a:txBody>
                    <a:bodyPr/>
                    <a:lstStyle/>
                    <a:p>
                      <a:pPr algn="ctr" fontAlgn="b"/>
                      <a:r>
                        <a:rPr lang="fr-FR" sz="2400" b="0" i="0" u="none" strike="noStrike" dirty="0" err="1" smtClean="0">
                          <a:effectLst/>
                          <a:latin typeface="Arial"/>
                        </a:rPr>
                        <a:t>Moy</a:t>
                      </a:r>
                      <a:endParaRPr lang="fr-FR" sz="2400" b="0" i="0" u="none" strike="noStrike" dirty="0">
                        <a:effectLst/>
                        <a:latin typeface="Arial"/>
                      </a:endParaRPr>
                    </a:p>
                  </a:txBody>
                  <a:tcPr marL="0" marR="0" marT="0" marB="0" anchor="ctr">
                    <a:solidFill>
                      <a:srgbClr val="F2ADA8"/>
                    </a:solidFill>
                  </a:tcPr>
                </a:tc>
                <a:tc rowSpan="2">
                  <a:txBody>
                    <a:bodyPr/>
                    <a:lstStyle/>
                    <a:p>
                      <a:pPr algn="ctr" fontAlgn="b"/>
                      <a:r>
                        <a:rPr lang="fr-FR" sz="2400" b="0" i="0" u="none" strike="noStrike" dirty="0" err="1" smtClean="0">
                          <a:effectLst/>
                          <a:latin typeface="Arial"/>
                        </a:rPr>
                        <a:t>Eff</a:t>
                      </a:r>
                      <a:endParaRPr lang="fr-FR" sz="2400" b="0" i="0" u="none" strike="noStrike" dirty="0">
                        <a:effectLst/>
                        <a:latin typeface="Arial"/>
                      </a:endParaRPr>
                    </a:p>
                  </a:txBody>
                  <a:tcPr marL="0" marR="0" marT="0" marB="0" anchor="ctr">
                    <a:solidFill>
                      <a:srgbClr val="F2ADA8"/>
                    </a:solidFill>
                  </a:tcPr>
                </a:tc>
                <a:tc v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fr-FR" sz="1800" b="1" dirty="0" smtClean="0">
                        <a:solidFill>
                          <a:schemeClr val="tx2"/>
                        </a:solidFill>
                      </a:endParaRPr>
                    </a:p>
                  </a:txBody>
                  <a:tcPr marL="0" marR="0" marT="0" marB="0" anchor="ctr"/>
                </a:tc>
              </a:tr>
              <a:tr h="540269">
                <a:tc>
                  <a:txBody>
                    <a:bodyPr/>
                    <a:lstStyle/>
                    <a:p>
                      <a:endParaRPr lang="fr-FR" dirty="0"/>
                    </a:p>
                  </a:txBody>
                  <a:tcPr marL="0" marR="0" marT="0" marB="0" anchor="ct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818228">
                <a:tc>
                  <a:txBody>
                    <a:bodyPr/>
                    <a:lstStyle/>
                    <a:p>
                      <a:pPr algn="ctr" fontAlgn="b"/>
                      <a:r>
                        <a:rPr lang="fr-FR" sz="2400" b="1" u="none" strike="noStrike" dirty="0" smtClean="0">
                          <a:effectLst/>
                        </a:rPr>
                        <a:t>CP1</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2012</a:t>
                      </a:r>
                    </a:p>
                  </a:txBody>
                  <a:tcPr marL="0" marR="0" marT="0" marB="0" anchor="ctr">
                    <a:solidFill>
                      <a:schemeClr val="bg1">
                        <a:lumMod val="85000"/>
                      </a:schemeClr>
                    </a:solidFill>
                  </a:tcPr>
                </a:tc>
                <a:tc>
                  <a:txBody>
                    <a:bodyPr/>
                    <a:lstStyle/>
                    <a:p>
                      <a:pPr algn="ctr"/>
                      <a:r>
                        <a:rPr lang="fr-FR" sz="2400" b="1" dirty="0" smtClean="0">
                          <a:solidFill>
                            <a:srgbClr val="FF0000"/>
                          </a:solidFill>
                        </a:rPr>
                        <a:t>12,37</a:t>
                      </a:r>
                    </a:p>
                    <a:p>
                      <a:pPr algn="ctr"/>
                      <a:r>
                        <a:rPr lang="fr-FR" sz="1200" b="1" i="1" dirty="0" smtClean="0">
                          <a:solidFill>
                            <a:srgbClr val="3333FF"/>
                          </a:solidFill>
                        </a:rPr>
                        <a:t>12,14</a:t>
                      </a:r>
                      <a:endParaRPr lang="fr-FR" sz="1200" b="1" i="1" dirty="0">
                        <a:solidFill>
                          <a:srgbClr val="3333FF"/>
                        </a:solidFill>
                      </a:endParaRPr>
                    </a:p>
                  </a:txBody>
                  <a:tcPr marL="0" marR="0" marT="0" marB="0" anchor="ctr">
                    <a:solidFill>
                      <a:srgbClr val="FFFFFF"/>
                    </a:solidFill>
                  </a:tcPr>
                </a:tc>
                <a:tc>
                  <a:txBody>
                    <a:bodyPr/>
                    <a:lstStyle/>
                    <a:p>
                      <a:pPr algn="ctr"/>
                      <a:r>
                        <a:rPr lang="fr-FR" sz="2400" b="1" dirty="0" smtClean="0">
                          <a:solidFill>
                            <a:srgbClr val="FF0000"/>
                          </a:solidFill>
                        </a:rPr>
                        <a:t>12,79</a:t>
                      </a:r>
                      <a:endParaRPr lang="fr-FR" sz="2400" b="1" dirty="0">
                        <a:solidFill>
                          <a:srgbClr val="FF0000"/>
                        </a:solidFill>
                      </a:endParaRPr>
                    </a:p>
                  </a:txBody>
                  <a:tcPr marL="0" marR="0" marT="0" marB="0" anchor="ctr">
                    <a:solidFill>
                      <a:srgbClr val="4EAFB6"/>
                    </a:solidFill>
                  </a:tcPr>
                </a:tc>
                <a:tc>
                  <a:txBody>
                    <a:bodyPr/>
                    <a:lstStyle/>
                    <a:p>
                      <a:pPr algn="ctr"/>
                      <a:r>
                        <a:rPr lang="fr-FR" sz="2400" b="1" dirty="0" smtClean="0">
                          <a:solidFill>
                            <a:srgbClr val="000000"/>
                          </a:solidFill>
                        </a:rPr>
                        <a:t>3651</a:t>
                      </a:r>
                      <a:endParaRPr lang="fr-FR" sz="2400" b="1" dirty="0">
                        <a:solidFill>
                          <a:srgbClr val="000000"/>
                        </a:solidFill>
                      </a:endParaRPr>
                    </a:p>
                  </a:txBody>
                  <a:tcPr marL="0" marR="0" marT="0" marB="0" anchor="ctr">
                    <a:solidFill>
                      <a:srgbClr val="4EAFB6"/>
                    </a:solidFill>
                  </a:tcPr>
                </a:tc>
                <a:tc>
                  <a:txBody>
                    <a:bodyPr/>
                    <a:lstStyle/>
                    <a:p>
                      <a:pPr algn="ctr"/>
                      <a:r>
                        <a:rPr lang="fr-FR" sz="2400" b="1" dirty="0" smtClean="0">
                          <a:solidFill>
                            <a:srgbClr val="FF0000"/>
                          </a:solidFill>
                        </a:rPr>
                        <a:t>11,46</a:t>
                      </a:r>
                    </a:p>
                    <a:p>
                      <a:pPr algn="ctr"/>
                      <a:r>
                        <a:rPr lang="fr-FR" sz="1200" b="1" i="1" dirty="0" smtClean="0">
                          <a:solidFill>
                            <a:srgbClr val="3333FF"/>
                          </a:solidFill>
                        </a:rPr>
                        <a:t>11,32</a:t>
                      </a:r>
                      <a:endParaRPr lang="fr-FR" sz="1200" b="1" i="1" dirty="0">
                        <a:solidFill>
                          <a:srgbClr val="3333FF"/>
                        </a:solidFill>
                      </a:endParaRPr>
                    </a:p>
                  </a:txBody>
                  <a:tcPr marL="0" marR="0" marT="0" marB="0" anchor="ctr">
                    <a:solidFill>
                      <a:srgbClr val="F2ADA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solidFill>
                            <a:srgbClr val="000000"/>
                          </a:solidFill>
                        </a:rPr>
                        <a:t>1705</a:t>
                      </a:r>
                    </a:p>
                  </a:txBody>
                  <a:tcPr marL="0" marR="0" marT="0" marB="0" anchor="ctr">
                    <a:solidFill>
                      <a:srgbClr val="F2ADA8"/>
                    </a:solidFill>
                  </a:tcPr>
                </a:tc>
                <a:tc>
                  <a:txBody>
                    <a:bodyPr/>
                    <a:lstStyle/>
                    <a:p>
                      <a:pPr algn="ctr"/>
                      <a:r>
                        <a:rPr lang="fr-FR" sz="2400" b="1" dirty="0" smtClean="0">
                          <a:solidFill>
                            <a:srgbClr val="FF0000"/>
                          </a:solidFill>
                        </a:rPr>
                        <a:t>-1,33</a:t>
                      </a:r>
                    </a:p>
                    <a:p>
                      <a:pPr algn="ctr"/>
                      <a:r>
                        <a:rPr lang="fr-FR" sz="1200" b="1" i="1" dirty="0" smtClean="0">
                          <a:solidFill>
                            <a:srgbClr val="0000FF"/>
                          </a:solidFill>
                        </a:rPr>
                        <a:t>-1,22</a:t>
                      </a:r>
                      <a:endParaRPr lang="fr-FR" sz="1200" b="1" i="1" dirty="0">
                        <a:solidFill>
                          <a:srgbClr val="0000FF"/>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CP2</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2012</a:t>
                      </a:r>
                    </a:p>
                  </a:txBody>
                  <a:tcPr marL="0" marR="0" marT="0" marB="0" anchor="ctr">
                    <a:solidFill>
                      <a:schemeClr val="bg1">
                        <a:lumMod val="85000"/>
                      </a:schemeClr>
                    </a:solidFill>
                  </a:tcPr>
                </a:tc>
                <a:tc>
                  <a:txBody>
                    <a:bodyPr/>
                    <a:lstStyle/>
                    <a:p>
                      <a:pPr algn="ctr"/>
                      <a:r>
                        <a:rPr lang="fr-FR" sz="2400" b="1" dirty="0" smtClean="0">
                          <a:solidFill>
                            <a:srgbClr val="008000"/>
                          </a:solidFill>
                        </a:rPr>
                        <a:t>13,35</a:t>
                      </a:r>
                    </a:p>
                    <a:p>
                      <a:pPr algn="ctr"/>
                      <a:r>
                        <a:rPr lang="fr-FR" sz="1200" b="1" i="1" dirty="0" smtClean="0">
                          <a:solidFill>
                            <a:srgbClr val="3333FF"/>
                          </a:solidFill>
                        </a:rPr>
                        <a:t>13,23</a:t>
                      </a:r>
                      <a:endParaRPr lang="fr-FR" sz="1200" b="1" i="1" dirty="0">
                        <a:solidFill>
                          <a:srgbClr val="3333FF"/>
                        </a:solidFill>
                      </a:endParaRPr>
                    </a:p>
                  </a:txBody>
                  <a:tcPr marL="0" marR="0" marT="0" marB="0" anchor="ctr">
                    <a:solidFill>
                      <a:schemeClr val="bg1"/>
                    </a:solidFill>
                  </a:tcPr>
                </a:tc>
                <a:tc>
                  <a:txBody>
                    <a:bodyPr/>
                    <a:lstStyle/>
                    <a:p>
                      <a:pPr algn="ctr"/>
                      <a:r>
                        <a:rPr lang="fr-FR" sz="2400" b="1" dirty="0" smtClean="0">
                          <a:solidFill>
                            <a:srgbClr val="008000"/>
                          </a:solidFill>
                        </a:rPr>
                        <a:t>13,93</a:t>
                      </a:r>
                    </a:p>
                    <a:p>
                      <a:pPr algn="ctr"/>
                      <a:r>
                        <a:rPr lang="fr-FR" sz="1200" b="1" i="1" dirty="0" smtClean="0">
                          <a:solidFill>
                            <a:srgbClr val="0000FF"/>
                          </a:solidFill>
                        </a:rPr>
                        <a:t>13,56</a:t>
                      </a:r>
                      <a:endParaRPr lang="fr-FR" sz="1200" b="1" i="1" dirty="0">
                        <a:solidFill>
                          <a:srgbClr val="0000FF"/>
                        </a:solidFill>
                      </a:endParaRPr>
                    </a:p>
                  </a:txBody>
                  <a:tcPr marL="0" marR="0" marT="0" marB="0" anchor="ctr">
                    <a:solidFill>
                      <a:srgbClr val="4EAFB6"/>
                    </a:solidFill>
                  </a:tcPr>
                </a:tc>
                <a:tc>
                  <a:txBody>
                    <a:bodyPr/>
                    <a:lstStyle/>
                    <a:p>
                      <a:pPr algn="ctr"/>
                      <a:r>
                        <a:rPr lang="fr-FR" sz="2400" b="1" dirty="0" smtClean="0">
                          <a:solidFill>
                            <a:srgbClr val="000000"/>
                          </a:solidFill>
                        </a:rPr>
                        <a:t>1462</a:t>
                      </a:r>
                      <a:endParaRPr lang="fr-FR" sz="2400" b="1" dirty="0">
                        <a:solidFill>
                          <a:srgbClr val="000000"/>
                        </a:solidFill>
                      </a:endParaRPr>
                    </a:p>
                  </a:txBody>
                  <a:tcPr marL="0" marR="0" marT="0" marB="0" anchor="ctr">
                    <a:solidFill>
                      <a:srgbClr val="4EAFB6"/>
                    </a:solidFill>
                  </a:tcPr>
                </a:tc>
                <a:tc>
                  <a:txBody>
                    <a:bodyPr/>
                    <a:lstStyle/>
                    <a:p>
                      <a:pPr algn="ctr"/>
                      <a:r>
                        <a:rPr lang="fr-FR" sz="2400" b="1" dirty="0" smtClean="0">
                          <a:solidFill>
                            <a:srgbClr val="008000"/>
                          </a:solidFill>
                        </a:rPr>
                        <a:t>12,57</a:t>
                      </a:r>
                    </a:p>
                    <a:p>
                      <a:pPr algn="ctr"/>
                      <a:r>
                        <a:rPr lang="fr-FR" sz="1200" b="1" i="1" dirty="0" smtClean="0">
                          <a:solidFill>
                            <a:srgbClr val="0000FF"/>
                          </a:solidFill>
                        </a:rPr>
                        <a:t>12,73</a:t>
                      </a:r>
                      <a:endParaRPr lang="fr-FR" sz="1200" b="1" i="1" dirty="0">
                        <a:solidFill>
                          <a:srgbClr val="0000FF"/>
                        </a:solidFill>
                      </a:endParaRPr>
                    </a:p>
                  </a:txBody>
                  <a:tcPr marL="0" marR="0" marT="0" marB="0" anchor="ctr">
                    <a:solidFill>
                      <a:schemeClr val="accent2">
                        <a:lumMod val="60000"/>
                        <a:lumOff val="40000"/>
                      </a:schemeClr>
                    </a:solidFill>
                  </a:tcPr>
                </a:tc>
                <a:tc>
                  <a:txBody>
                    <a:bodyPr/>
                    <a:lstStyle/>
                    <a:p>
                      <a:pPr algn="ctr"/>
                      <a:r>
                        <a:rPr lang="fr-FR" sz="2400" b="1" dirty="0" smtClean="0">
                          <a:solidFill>
                            <a:srgbClr val="000000"/>
                          </a:solidFill>
                        </a:rPr>
                        <a:t>1083</a:t>
                      </a:r>
                      <a:endParaRPr lang="fr-FR" sz="2400" b="1" dirty="0">
                        <a:solidFill>
                          <a:srgbClr val="000000"/>
                        </a:solidFill>
                      </a:endParaRPr>
                    </a:p>
                  </a:txBody>
                  <a:tcPr marL="0" marR="0" marT="0" marB="0" anchor="ctr">
                    <a:solidFill>
                      <a:srgbClr val="F2ADA8"/>
                    </a:solidFill>
                  </a:tcPr>
                </a:tc>
                <a:tc>
                  <a:txBody>
                    <a:bodyPr/>
                    <a:lstStyle/>
                    <a:p>
                      <a:pPr algn="ctr"/>
                      <a:r>
                        <a:rPr lang="fr-FR" sz="2400" b="1" dirty="0" smtClean="0">
                          <a:solidFill>
                            <a:srgbClr val="FF0000"/>
                          </a:solidFill>
                        </a:rPr>
                        <a:t>-1,36</a:t>
                      </a:r>
                    </a:p>
                    <a:p>
                      <a:pPr algn="ctr"/>
                      <a:r>
                        <a:rPr lang="fr-FR" sz="1200" b="1" i="1" dirty="0" smtClean="0">
                          <a:solidFill>
                            <a:srgbClr val="0000FF"/>
                          </a:solidFill>
                        </a:rPr>
                        <a:t>-0,83</a:t>
                      </a:r>
                      <a:endParaRPr lang="fr-FR" sz="1200" b="1" i="1" dirty="0">
                        <a:solidFill>
                          <a:srgbClr val="0000FF"/>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CP3</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2012</a:t>
                      </a:r>
                    </a:p>
                  </a:txBody>
                  <a:tcPr marL="0" marR="0" marT="0" marB="0" anchor="ctr">
                    <a:solidFill>
                      <a:schemeClr val="bg1">
                        <a:lumMod val="85000"/>
                      </a:schemeClr>
                    </a:solidFill>
                  </a:tcPr>
                </a:tc>
                <a:tc>
                  <a:txBody>
                    <a:bodyPr/>
                    <a:lstStyle/>
                    <a:p>
                      <a:pPr algn="ctr"/>
                      <a:r>
                        <a:rPr lang="fr-FR" sz="2400" b="1" dirty="0" smtClean="0">
                          <a:solidFill>
                            <a:srgbClr val="FF0000"/>
                          </a:solidFill>
                        </a:rPr>
                        <a:t>12,60</a:t>
                      </a:r>
                    </a:p>
                    <a:p>
                      <a:pPr algn="ctr"/>
                      <a:r>
                        <a:rPr lang="fr-FR" sz="1200" b="1" i="1" dirty="0" smtClean="0">
                          <a:solidFill>
                            <a:srgbClr val="3333FF"/>
                          </a:solidFill>
                        </a:rPr>
                        <a:t>12,49</a:t>
                      </a:r>
                      <a:endParaRPr lang="fr-FR" sz="1200" b="1" i="1" dirty="0">
                        <a:solidFill>
                          <a:srgbClr val="3333FF"/>
                        </a:solidFill>
                      </a:endParaRPr>
                    </a:p>
                  </a:txBody>
                  <a:tcPr marL="0" marR="0" marT="0" marB="0" anchor="ctr">
                    <a:solidFill>
                      <a:srgbClr val="FFFFFF"/>
                    </a:solidFill>
                  </a:tcPr>
                </a:tc>
                <a:tc>
                  <a:txBody>
                    <a:bodyPr/>
                    <a:lstStyle/>
                    <a:p>
                      <a:pPr algn="ctr"/>
                      <a:r>
                        <a:rPr lang="fr-FR" sz="2400" b="1" dirty="0" smtClean="0">
                          <a:solidFill>
                            <a:srgbClr val="FF0000"/>
                          </a:solidFill>
                        </a:rPr>
                        <a:t>12,47</a:t>
                      </a:r>
                      <a:endParaRPr lang="fr-FR" sz="2400" b="1" dirty="0">
                        <a:solidFill>
                          <a:srgbClr val="FF0000"/>
                        </a:solidFill>
                      </a:endParaRPr>
                    </a:p>
                  </a:txBody>
                  <a:tcPr marL="0" marR="0" marT="0" marB="0" anchor="ctr">
                    <a:solidFill>
                      <a:srgbClr val="4EAFB6"/>
                    </a:solidFill>
                  </a:tcPr>
                </a:tc>
                <a:tc>
                  <a:txBody>
                    <a:bodyPr/>
                    <a:lstStyle/>
                    <a:p>
                      <a:pPr algn="ctr"/>
                      <a:r>
                        <a:rPr lang="fr-FR" sz="2400" b="1" dirty="0" smtClean="0">
                          <a:solidFill>
                            <a:srgbClr val="000000"/>
                          </a:solidFill>
                        </a:rPr>
                        <a:t>979</a:t>
                      </a:r>
                      <a:endParaRPr lang="fr-FR" sz="2400" b="1" dirty="0">
                        <a:solidFill>
                          <a:srgbClr val="000000"/>
                        </a:solidFill>
                      </a:endParaRPr>
                    </a:p>
                  </a:txBody>
                  <a:tcPr marL="0" marR="0" marT="0" marB="0" anchor="ctr">
                    <a:solidFill>
                      <a:srgbClr val="4EAFB6"/>
                    </a:solidFill>
                  </a:tcPr>
                </a:tc>
                <a:tc>
                  <a:txBody>
                    <a:bodyPr/>
                    <a:lstStyle/>
                    <a:p>
                      <a:pPr algn="ctr"/>
                      <a:r>
                        <a:rPr lang="fr-FR" sz="2400" b="1" dirty="0" smtClean="0">
                          <a:solidFill>
                            <a:srgbClr val="008000"/>
                          </a:solidFill>
                        </a:rPr>
                        <a:t>12,69</a:t>
                      </a:r>
                      <a:endParaRPr lang="fr-FR" sz="2400" b="1" dirty="0">
                        <a:solidFill>
                          <a:srgbClr val="008000"/>
                        </a:solidFill>
                      </a:endParaRPr>
                    </a:p>
                  </a:txBody>
                  <a:tcPr marL="0" marR="0" marT="0" marB="0" anchor="ctr">
                    <a:solidFill>
                      <a:srgbClr val="F2ADA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smtClean="0">
                          <a:solidFill>
                            <a:srgbClr val="000000"/>
                          </a:solidFill>
                        </a:rPr>
                        <a:t>1334</a:t>
                      </a:r>
                    </a:p>
                  </a:txBody>
                  <a:tcPr marL="0" marR="0" marT="0" marB="0" anchor="ctr">
                    <a:solidFill>
                      <a:srgbClr val="F2ADA8"/>
                    </a:solidFill>
                  </a:tcPr>
                </a:tc>
                <a:tc>
                  <a:txBody>
                    <a:bodyPr/>
                    <a:lstStyle/>
                    <a:p>
                      <a:pPr algn="ctr"/>
                      <a:r>
                        <a:rPr lang="fr-FR" sz="2400" b="1" dirty="0" smtClean="0">
                          <a:solidFill>
                            <a:srgbClr val="008000"/>
                          </a:solidFill>
                        </a:rPr>
                        <a:t>+0,22</a:t>
                      </a:r>
                      <a:endParaRPr lang="fr-FR" sz="2400" b="1" dirty="0">
                        <a:solidFill>
                          <a:srgbClr val="008000"/>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CP4</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2012</a:t>
                      </a:r>
                    </a:p>
                  </a:txBody>
                  <a:tcPr marL="0" marR="0" marT="0" marB="0" anchor="ctr">
                    <a:solidFill>
                      <a:schemeClr val="bg1">
                        <a:lumMod val="85000"/>
                      </a:schemeClr>
                    </a:solidFill>
                  </a:tcPr>
                </a:tc>
                <a:tc>
                  <a:txBody>
                    <a:bodyPr/>
                    <a:lstStyle/>
                    <a:p>
                      <a:pPr algn="ctr"/>
                      <a:r>
                        <a:rPr lang="fr-FR" sz="2400" b="1" dirty="0" smtClean="0">
                          <a:solidFill>
                            <a:srgbClr val="0000FF"/>
                          </a:solidFill>
                        </a:rPr>
                        <a:t>12,88</a:t>
                      </a:r>
                    </a:p>
                    <a:p>
                      <a:pPr algn="ctr"/>
                      <a:r>
                        <a:rPr lang="fr-FR" sz="1200" b="1" i="1" dirty="0" smtClean="0">
                          <a:solidFill>
                            <a:srgbClr val="3333FF"/>
                          </a:solidFill>
                        </a:rPr>
                        <a:t>12,86</a:t>
                      </a:r>
                      <a:endParaRPr lang="fr-FR" sz="1200" b="1" i="1" dirty="0">
                        <a:solidFill>
                          <a:srgbClr val="3333FF"/>
                        </a:solidFill>
                      </a:endParaRPr>
                    </a:p>
                  </a:txBody>
                  <a:tcPr marL="0" marR="0" marT="0" marB="0" anchor="ctr">
                    <a:solidFill>
                      <a:srgbClr val="FFFFFF"/>
                    </a:solidFill>
                  </a:tcPr>
                </a:tc>
                <a:tc>
                  <a:txBody>
                    <a:bodyPr/>
                    <a:lstStyle/>
                    <a:p>
                      <a:pPr algn="ctr"/>
                      <a:r>
                        <a:rPr lang="fr-FR" sz="2400" b="1" dirty="0" smtClean="0">
                          <a:solidFill>
                            <a:srgbClr val="008000"/>
                          </a:solidFill>
                        </a:rPr>
                        <a:t>13,39</a:t>
                      </a:r>
                      <a:endParaRPr lang="fr-FR" sz="2400" b="1" dirty="0">
                        <a:solidFill>
                          <a:srgbClr val="008000"/>
                        </a:solidFill>
                      </a:endParaRPr>
                    </a:p>
                  </a:txBody>
                  <a:tcPr marL="0" marR="0" marT="0" marB="0" anchor="ctr">
                    <a:solidFill>
                      <a:srgbClr val="4EAFB6"/>
                    </a:solidFill>
                  </a:tcPr>
                </a:tc>
                <a:tc>
                  <a:txBody>
                    <a:bodyPr/>
                    <a:lstStyle/>
                    <a:p>
                      <a:pPr algn="ctr"/>
                      <a:r>
                        <a:rPr lang="fr-FR" sz="2400" b="1" dirty="0" smtClean="0">
                          <a:solidFill>
                            <a:srgbClr val="000000"/>
                          </a:solidFill>
                        </a:rPr>
                        <a:t>4667</a:t>
                      </a:r>
                      <a:endParaRPr lang="fr-FR" sz="2400" b="1" dirty="0">
                        <a:solidFill>
                          <a:srgbClr val="000000"/>
                        </a:solidFill>
                      </a:endParaRPr>
                    </a:p>
                  </a:txBody>
                  <a:tcPr marL="0" marR="0" marT="0" marB="0" anchor="ctr">
                    <a:solidFill>
                      <a:srgbClr val="4EAFB6"/>
                    </a:solidFill>
                  </a:tcPr>
                </a:tc>
                <a:tc>
                  <a:txBody>
                    <a:bodyPr/>
                    <a:lstStyle/>
                    <a:p>
                      <a:pPr algn="ctr"/>
                      <a:r>
                        <a:rPr lang="fr-FR" sz="2400" b="1" dirty="0" smtClean="0">
                          <a:solidFill>
                            <a:srgbClr val="FF0000"/>
                          </a:solidFill>
                        </a:rPr>
                        <a:t>12,03</a:t>
                      </a:r>
                      <a:endParaRPr lang="fr-FR" sz="2400" b="1" dirty="0">
                        <a:solidFill>
                          <a:srgbClr val="FF0000"/>
                        </a:solidFill>
                      </a:endParaRPr>
                    </a:p>
                  </a:txBody>
                  <a:tcPr marL="0" marR="0" marT="0" marB="0" anchor="ctr">
                    <a:solidFill>
                      <a:srgbClr val="F2ADA8"/>
                    </a:solidFill>
                  </a:tcPr>
                </a:tc>
                <a:tc>
                  <a:txBody>
                    <a:bodyPr/>
                    <a:lstStyle/>
                    <a:p>
                      <a:pPr algn="ctr"/>
                      <a:r>
                        <a:rPr lang="fr-FR" sz="2400" b="1" dirty="0" smtClean="0">
                          <a:solidFill>
                            <a:srgbClr val="000000"/>
                          </a:solidFill>
                        </a:rPr>
                        <a:t>2770</a:t>
                      </a:r>
                      <a:endParaRPr lang="fr-FR" sz="2400" b="1" dirty="0">
                        <a:solidFill>
                          <a:srgbClr val="000000"/>
                        </a:solidFill>
                      </a:endParaRPr>
                    </a:p>
                  </a:txBody>
                  <a:tcPr marL="0" marR="0" marT="0" marB="0" anchor="ctr">
                    <a:solidFill>
                      <a:srgbClr val="F2ADA8"/>
                    </a:solidFill>
                  </a:tcPr>
                </a:tc>
                <a:tc>
                  <a:txBody>
                    <a:bodyPr/>
                    <a:lstStyle/>
                    <a:p>
                      <a:pPr algn="ctr"/>
                      <a:r>
                        <a:rPr lang="fr-FR" sz="2400" b="1" dirty="0" smtClean="0">
                          <a:solidFill>
                            <a:srgbClr val="FF0000"/>
                          </a:solidFill>
                        </a:rPr>
                        <a:t>-1,36</a:t>
                      </a:r>
                    </a:p>
                    <a:p>
                      <a:pPr algn="ctr"/>
                      <a:r>
                        <a:rPr lang="fr-FR" sz="1200" b="1" i="1" dirty="0" smtClean="0">
                          <a:solidFill>
                            <a:srgbClr val="3333FF"/>
                          </a:solidFill>
                        </a:rPr>
                        <a:t>- 1,42</a:t>
                      </a:r>
                      <a:endParaRPr lang="fr-FR" sz="1200" b="1" i="1" dirty="0">
                        <a:solidFill>
                          <a:srgbClr val="3333FF"/>
                        </a:solidFill>
                      </a:endParaRPr>
                    </a:p>
                  </a:txBody>
                  <a:tcPr marL="0" marR="0" marT="0" marB="0" anchor="ctr">
                    <a:solidFill>
                      <a:schemeClr val="bg1">
                        <a:lumMod val="85000"/>
                      </a:schemeClr>
                    </a:solidFill>
                  </a:tcPr>
                </a:tc>
              </a:tr>
              <a:tr h="818228">
                <a:tc>
                  <a:txBody>
                    <a:bodyPr/>
                    <a:lstStyle/>
                    <a:p>
                      <a:pPr algn="ctr" fontAlgn="b"/>
                      <a:r>
                        <a:rPr lang="fr-FR" sz="2400" b="1" u="none" strike="noStrike" dirty="0" smtClean="0">
                          <a:effectLst/>
                        </a:rPr>
                        <a:t>CP5</a:t>
                      </a:r>
                    </a:p>
                    <a:p>
                      <a:pPr marL="0" marR="0" indent="0" algn="ctr" defTabSz="914400" rtl="0" eaLnBrk="1" fontAlgn="b" latinLnBrk="0" hangingPunct="1">
                        <a:lnSpc>
                          <a:spcPct val="100000"/>
                        </a:lnSpc>
                        <a:spcBef>
                          <a:spcPts val="0"/>
                        </a:spcBef>
                        <a:spcAft>
                          <a:spcPts val="0"/>
                        </a:spcAft>
                        <a:buClrTx/>
                        <a:buSzTx/>
                        <a:buFontTx/>
                        <a:buNone/>
                        <a:tabLst/>
                        <a:defRPr/>
                      </a:pPr>
                      <a:r>
                        <a:rPr lang="fr-FR" sz="1200" b="1" i="1" u="none" strike="noStrike" dirty="0" smtClean="0">
                          <a:solidFill>
                            <a:srgbClr val="0000FF"/>
                          </a:solidFill>
                          <a:effectLst/>
                          <a:latin typeface="Arial"/>
                        </a:rPr>
                        <a:t>Moyenne 2012</a:t>
                      </a:r>
                    </a:p>
                  </a:txBody>
                  <a:tcPr marL="0" marR="0" marT="0" marB="0" anchor="ctr">
                    <a:solidFill>
                      <a:schemeClr val="bg1">
                        <a:lumMod val="85000"/>
                      </a:schemeClr>
                    </a:solidFill>
                  </a:tcPr>
                </a:tc>
                <a:tc>
                  <a:txBody>
                    <a:bodyPr/>
                    <a:lstStyle/>
                    <a:p>
                      <a:pPr algn="ctr"/>
                      <a:r>
                        <a:rPr lang="fr-FR" sz="2400" b="1" dirty="0" smtClean="0">
                          <a:solidFill>
                            <a:srgbClr val="008000"/>
                          </a:solidFill>
                        </a:rPr>
                        <a:t>13,08</a:t>
                      </a:r>
                    </a:p>
                    <a:p>
                      <a:pPr algn="ctr"/>
                      <a:r>
                        <a:rPr lang="fr-FR" sz="1200" b="1" i="1" dirty="0" smtClean="0">
                          <a:solidFill>
                            <a:srgbClr val="3333FF"/>
                          </a:solidFill>
                        </a:rPr>
                        <a:t>12,99</a:t>
                      </a:r>
                      <a:endParaRPr lang="fr-FR" sz="1200" b="1" i="1" dirty="0">
                        <a:solidFill>
                          <a:srgbClr val="3333FF"/>
                        </a:solidFill>
                      </a:endParaRPr>
                    </a:p>
                  </a:txBody>
                  <a:tcPr marL="0" marR="0" marT="0" marB="0" anchor="ctr">
                    <a:solidFill>
                      <a:srgbClr val="FFFFFF"/>
                    </a:solidFill>
                  </a:tcPr>
                </a:tc>
                <a:tc>
                  <a:txBody>
                    <a:bodyPr/>
                    <a:lstStyle/>
                    <a:p>
                      <a:pPr algn="ctr"/>
                      <a:r>
                        <a:rPr lang="fr-FR" sz="2400" b="1" dirty="0" smtClean="0">
                          <a:solidFill>
                            <a:srgbClr val="0000FF"/>
                          </a:solidFill>
                        </a:rPr>
                        <a:t>13,11</a:t>
                      </a:r>
                      <a:endParaRPr lang="fr-FR" sz="2400" b="1" dirty="0">
                        <a:solidFill>
                          <a:srgbClr val="0000FF"/>
                        </a:solidFill>
                      </a:endParaRPr>
                    </a:p>
                  </a:txBody>
                  <a:tcPr marL="0" marR="0" marT="0" marB="0" anchor="ctr">
                    <a:solidFill>
                      <a:srgbClr val="4EAFB6"/>
                    </a:solidFill>
                  </a:tcPr>
                </a:tc>
                <a:tc>
                  <a:txBody>
                    <a:bodyPr/>
                    <a:lstStyle/>
                    <a:p>
                      <a:pPr algn="ctr"/>
                      <a:r>
                        <a:rPr lang="fr-FR" sz="2400" b="1" dirty="0" smtClean="0">
                          <a:solidFill>
                            <a:srgbClr val="000000"/>
                          </a:solidFill>
                        </a:rPr>
                        <a:t>3734</a:t>
                      </a:r>
                      <a:endParaRPr lang="fr-FR" sz="2400" b="1" dirty="0">
                        <a:solidFill>
                          <a:srgbClr val="000000"/>
                        </a:solidFill>
                      </a:endParaRPr>
                    </a:p>
                  </a:txBody>
                  <a:tcPr marL="0" marR="0" marT="0" marB="0" anchor="ctr">
                    <a:solidFill>
                      <a:srgbClr val="4EAFB6"/>
                    </a:solidFill>
                  </a:tcPr>
                </a:tc>
                <a:tc>
                  <a:txBody>
                    <a:bodyPr/>
                    <a:lstStyle/>
                    <a:p>
                      <a:pPr algn="ctr"/>
                      <a:r>
                        <a:rPr lang="fr-FR" sz="2400" b="1" dirty="0" smtClean="0">
                          <a:solidFill>
                            <a:srgbClr val="008000"/>
                          </a:solidFill>
                        </a:rPr>
                        <a:t>13,02</a:t>
                      </a:r>
                    </a:p>
                    <a:p>
                      <a:pPr algn="ctr"/>
                      <a:r>
                        <a:rPr lang="fr-FR" sz="1200" b="1" i="1" dirty="0" smtClean="0">
                          <a:solidFill>
                            <a:srgbClr val="3333FF"/>
                          </a:solidFill>
                        </a:rPr>
                        <a:t>12,71</a:t>
                      </a:r>
                      <a:endParaRPr lang="fr-FR" sz="1200" b="1" i="1" dirty="0">
                        <a:solidFill>
                          <a:srgbClr val="3333FF"/>
                        </a:solidFill>
                      </a:endParaRPr>
                    </a:p>
                  </a:txBody>
                  <a:tcPr marL="0" marR="0" marT="0" marB="0" anchor="ctr">
                    <a:solidFill>
                      <a:srgbClr val="F2ADA8"/>
                    </a:solidFill>
                  </a:tcPr>
                </a:tc>
                <a:tc>
                  <a:txBody>
                    <a:bodyPr/>
                    <a:lstStyle/>
                    <a:p>
                      <a:pPr algn="ctr"/>
                      <a:r>
                        <a:rPr lang="fr-FR" sz="2400" b="1" dirty="0" smtClean="0">
                          <a:solidFill>
                            <a:srgbClr val="000000"/>
                          </a:solidFill>
                        </a:rPr>
                        <a:t>2029</a:t>
                      </a:r>
                      <a:endParaRPr lang="fr-FR" sz="2400" b="1" dirty="0">
                        <a:solidFill>
                          <a:srgbClr val="000000"/>
                        </a:solidFill>
                      </a:endParaRPr>
                    </a:p>
                  </a:txBody>
                  <a:tcPr marL="0" marR="0" marT="0" marB="0" anchor="ctr">
                    <a:solidFill>
                      <a:srgbClr val="F2ADA8"/>
                    </a:solidFill>
                  </a:tcPr>
                </a:tc>
                <a:tc>
                  <a:txBody>
                    <a:bodyPr/>
                    <a:lstStyle/>
                    <a:p>
                      <a:pPr algn="ctr"/>
                      <a:r>
                        <a:rPr lang="fr-FR" sz="2400" b="1" dirty="0" smtClean="0">
                          <a:solidFill>
                            <a:srgbClr val="008000"/>
                          </a:solidFill>
                        </a:rPr>
                        <a:t>-0,09</a:t>
                      </a:r>
                    </a:p>
                    <a:p>
                      <a:pPr algn="ctr"/>
                      <a:r>
                        <a:rPr lang="fr-FR" sz="1200" b="1" i="1" dirty="0" smtClean="0">
                          <a:solidFill>
                            <a:srgbClr val="0000FF"/>
                          </a:solidFill>
                        </a:rPr>
                        <a:t>-0,43</a:t>
                      </a:r>
                      <a:endParaRPr lang="fr-FR" sz="1200" b="1" i="1" dirty="0">
                        <a:solidFill>
                          <a:srgbClr val="0000FF"/>
                        </a:solidFill>
                      </a:endParaRPr>
                    </a:p>
                  </a:txBody>
                  <a:tcPr marL="0" marR="0" marT="0" marB="0" anchor="ctr">
                    <a:solidFill>
                      <a:schemeClr val="bg1">
                        <a:lumMod val="85000"/>
                      </a:schemeClr>
                    </a:solidFill>
                  </a:tcPr>
                </a:tc>
              </a:tr>
            </a:tbl>
          </a:graphicData>
        </a:graphic>
      </p:graphicFrame>
      <p:sp>
        <p:nvSpPr>
          <p:cNvPr id="4" name="Vague 3"/>
          <p:cNvSpPr/>
          <p:nvPr/>
        </p:nvSpPr>
        <p:spPr>
          <a:xfrm>
            <a:off x="2480236" y="1834784"/>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12,84</a:t>
            </a:r>
            <a:endParaRPr lang="fr-FR" b="1" dirty="0">
              <a:solidFill>
                <a:srgbClr val="FF0000"/>
              </a:solidFill>
            </a:endParaRPr>
          </a:p>
        </p:txBody>
      </p:sp>
      <p:sp>
        <p:nvSpPr>
          <p:cNvPr id="6" name="Vague 5"/>
          <p:cNvSpPr/>
          <p:nvPr/>
        </p:nvSpPr>
        <p:spPr>
          <a:xfrm>
            <a:off x="4503270" y="1428391"/>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13,15</a:t>
            </a:r>
            <a:endParaRPr lang="fr-FR" b="1" dirty="0">
              <a:solidFill>
                <a:srgbClr val="FF0000"/>
              </a:solidFill>
            </a:endParaRPr>
          </a:p>
        </p:txBody>
      </p:sp>
      <p:sp>
        <p:nvSpPr>
          <p:cNvPr id="8" name="Vague 7"/>
          <p:cNvSpPr/>
          <p:nvPr/>
        </p:nvSpPr>
        <p:spPr>
          <a:xfrm>
            <a:off x="6113930" y="1417473"/>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12,32</a:t>
            </a:r>
            <a:endParaRPr lang="fr-FR" b="1" dirty="0">
              <a:solidFill>
                <a:srgbClr val="FF0000"/>
              </a:solidFill>
            </a:endParaRPr>
          </a:p>
        </p:txBody>
      </p:sp>
      <p:sp>
        <p:nvSpPr>
          <p:cNvPr id="9" name="Vague 8"/>
          <p:cNvSpPr/>
          <p:nvPr/>
        </p:nvSpPr>
        <p:spPr>
          <a:xfrm>
            <a:off x="7679766" y="2072487"/>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-0,83</a:t>
            </a:r>
            <a:endParaRPr lang="fr-FR" b="1" dirty="0">
              <a:solidFill>
                <a:srgbClr val="FF0000"/>
              </a:solidFill>
            </a:endParaRPr>
          </a:p>
        </p:txBody>
      </p:sp>
    </p:spTree>
    <p:extLst>
      <p:ext uri="{BB962C8B-B14F-4D97-AF65-F5344CB8AC3E}">
        <p14:creationId xmlns:p14="http://schemas.microsoft.com/office/powerpoint/2010/main" val="145923045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0" y="4136065"/>
            <a:ext cx="9144000" cy="2142499"/>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ts val="1200"/>
              </a:spcBef>
              <a:spcAft>
                <a:spcPts val="0"/>
              </a:spcAft>
              <a:buClrTx/>
              <a:buSzTx/>
              <a:buFont typeface="Arial" pitchFamily="34" charset="0"/>
              <a:buNone/>
              <a:tabLst/>
              <a:defRPr/>
            </a:pPr>
            <a:endParaRPr lang="fr-FR"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284787523"/>
              </p:ext>
            </p:extLst>
          </p:nvPr>
        </p:nvGraphicFramePr>
        <p:xfrm>
          <a:off x="149411" y="1195293"/>
          <a:ext cx="8845176" cy="5482423"/>
        </p:xfrm>
        <a:graphic>
          <a:graphicData uri="http://schemas.openxmlformats.org/drawingml/2006/table">
            <a:tbl>
              <a:tblPr firstRow="1" bandRow="1">
                <a:tableStyleId>{5C22544A-7EE6-4342-B048-85BDC9FD1C3A}</a:tableStyleId>
              </a:tblPr>
              <a:tblGrid>
                <a:gridCol w="358589"/>
                <a:gridCol w="1494118"/>
                <a:gridCol w="1198464"/>
                <a:gridCol w="1072594"/>
                <a:gridCol w="1329765"/>
                <a:gridCol w="1195294"/>
                <a:gridCol w="1359647"/>
                <a:gridCol w="836705"/>
              </a:tblGrid>
              <a:tr h="406128">
                <a:tc>
                  <a:txBody>
                    <a:bodyPr/>
                    <a:lstStyle/>
                    <a:p>
                      <a:pPr algn="ctr"/>
                      <a:r>
                        <a:rPr lang="fr-FR" sz="1600" b="0" dirty="0" smtClean="0"/>
                        <a:t>CP</a:t>
                      </a:r>
                      <a:endParaRPr lang="fr-FR" sz="1600" b="0" dirty="0"/>
                    </a:p>
                  </a:txBody>
                  <a:tcPr anchor="ctr"/>
                </a:tc>
                <a:tc>
                  <a:txBody>
                    <a:bodyPr/>
                    <a:lstStyle/>
                    <a:p>
                      <a:pPr algn="ctr"/>
                      <a:r>
                        <a:rPr lang="fr-FR" sz="1600" b="0" dirty="0" smtClean="0"/>
                        <a:t>APSA</a:t>
                      </a:r>
                      <a:endParaRPr lang="fr-FR" sz="1600" b="0" dirty="0"/>
                    </a:p>
                  </a:txBody>
                  <a:tcPr anchor="ctr"/>
                </a:tc>
                <a:tc>
                  <a:txBody>
                    <a:bodyPr/>
                    <a:lstStyle/>
                    <a:p>
                      <a:pPr algn="ctr"/>
                      <a:r>
                        <a:rPr lang="fr-FR" sz="1600" b="0" dirty="0" smtClean="0"/>
                        <a:t>Note moyenne</a:t>
                      </a:r>
                      <a:endParaRPr lang="fr-FR" sz="1600" b="0" dirty="0"/>
                    </a:p>
                  </a:txBody>
                  <a:tcPr anchor="ctr"/>
                </a:tc>
                <a:tc>
                  <a:txBody>
                    <a:bodyPr/>
                    <a:lstStyle/>
                    <a:p>
                      <a:pPr algn="ctr"/>
                      <a:r>
                        <a:rPr lang="fr-FR" sz="1600" b="0" baseline="0" dirty="0" err="1" smtClean="0"/>
                        <a:t>Moy</a:t>
                      </a:r>
                      <a:endParaRPr lang="fr-FR" sz="1600" b="0" baseline="0" dirty="0" smtClean="0"/>
                    </a:p>
                    <a:p>
                      <a:pPr algn="ctr"/>
                      <a:r>
                        <a:rPr lang="fr-FR" sz="1600" b="0" baseline="0" dirty="0" smtClean="0"/>
                        <a:t>Filles</a:t>
                      </a:r>
                      <a:endParaRPr lang="fr-FR" sz="1600" b="0" dirty="0"/>
                    </a:p>
                  </a:txBody>
                  <a:tcPr anchor="ctr"/>
                </a:tc>
                <a:tc>
                  <a:txBody>
                    <a:bodyPr/>
                    <a:lstStyle/>
                    <a:p>
                      <a:pPr algn="ctr"/>
                      <a:r>
                        <a:rPr lang="fr-FR" sz="1600" b="0" dirty="0" smtClean="0"/>
                        <a:t>Effectifs </a:t>
                      </a:r>
                    </a:p>
                    <a:p>
                      <a:pPr algn="ctr"/>
                      <a:r>
                        <a:rPr lang="fr-FR" sz="1600" b="0" dirty="0" smtClean="0"/>
                        <a:t>Filles </a:t>
                      </a:r>
                      <a:endParaRPr lang="fr-FR" sz="1600" b="0" dirty="0"/>
                    </a:p>
                  </a:txBody>
                  <a:tcPr anchor="ctr"/>
                </a:tc>
                <a:tc>
                  <a:txBody>
                    <a:bodyPr/>
                    <a:lstStyle/>
                    <a:p>
                      <a:pPr algn="ctr"/>
                      <a:r>
                        <a:rPr lang="fr-FR" sz="1600" b="0" dirty="0" err="1" smtClean="0"/>
                        <a:t>Moy</a:t>
                      </a:r>
                      <a:endParaRPr lang="fr-FR" sz="1600" b="0" dirty="0" smtClean="0"/>
                    </a:p>
                    <a:p>
                      <a:pPr algn="ctr"/>
                      <a:r>
                        <a:rPr lang="fr-FR" sz="1600" b="0" baseline="0" dirty="0" smtClean="0"/>
                        <a:t>Garçons </a:t>
                      </a:r>
                      <a:endParaRPr lang="fr-FR" sz="1600" b="0" dirty="0"/>
                    </a:p>
                  </a:txBody>
                  <a:tcPr anchor="ctr"/>
                </a:tc>
                <a:tc>
                  <a:txBody>
                    <a:bodyPr/>
                    <a:lstStyle/>
                    <a:p>
                      <a:pPr algn="ctr"/>
                      <a:r>
                        <a:rPr lang="fr-FR" sz="1600" b="0" dirty="0" smtClean="0"/>
                        <a:t>Effectifs</a:t>
                      </a:r>
                    </a:p>
                    <a:p>
                      <a:pPr algn="ctr"/>
                      <a:r>
                        <a:rPr lang="fr-FR" sz="1600" b="0" dirty="0" smtClean="0"/>
                        <a:t> Garçons</a:t>
                      </a:r>
                      <a:endParaRPr lang="fr-FR" sz="1600" b="0" dirty="0"/>
                    </a:p>
                  </a:txBody>
                  <a:tcPr anchor="ctr"/>
                </a:tc>
                <a:tc>
                  <a:txBody>
                    <a:bodyPr/>
                    <a:lstStyle/>
                    <a:p>
                      <a:pPr algn="ctr"/>
                      <a:r>
                        <a:rPr lang="fr-FR" sz="1600" b="0" dirty="0" smtClean="0"/>
                        <a:t>Diff.</a:t>
                      </a:r>
                      <a:endParaRPr lang="fr-FR" sz="1600" b="0" dirty="0"/>
                    </a:p>
                  </a:txBody>
                  <a:tcPr anchor="ctr"/>
                </a:tc>
              </a:tr>
              <a:tr h="417876">
                <a:tc rowSpan="3">
                  <a:txBody>
                    <a:bodyPr/>
                    <a:lstStyle/>
                    <a:p>
                      <a:pPr algn="ctr" fontAlgn="b"/>
                      <a:r>
                        <a:rPr lang="fr-FR" sz="1600" b="1" i="0" u="none" strike="noStrike" dirty="0" smtClean="0">
                          <a:effectLst/>
                          <a:latin typeface="+mn-lt"/>
                          <a:cs typeface="Arial"/>
                        </a:rPr>
                        <a:t>1</a:t>
                      </a:r>
                      <a:endParaRPr lang="fr-FR" sz="1600" b="1" i="0" u="none" strike="noStrike" dirty="0">
                        <a:effectLst/>
                        <a:latin typeface="+mn-lt"/>
                        <a:cs typeface="Arial"/>
                      </a:endParaRPr>
                    </a:p>
                  </a:txBody>
                  <a:tcPr marL="12700" marR="12700" marT="12700" marB="0" anchor="ctr">
                    <a:solidFill>
                      <a:schemeClr val="tx2">
                        <a:lumMod val="20000"/>
                        <a:lumOff val="80000"/>
                      </a:schemeClr>
                    </a:solidFill>
                  </a:tcPr>
                </a:tc>
                <a:tc>
                  <a:txBody>
                    <a:bodyPr/>
                    <a:lstStyle/>
                    <a:p>
                      <a:pPr algn="ctr" fontAlgn="b"/>
                      <a:r>
                        <a:rPr lang="fr-FR" sz="1600" b="0" i="0" u="none" strike="noStrike" dirty="0" smtClean="0">
                          <a:effectLst/>
                          <a:latin typeface="+mn-lt"/>
                          <a:cs typeface="Arial"/>
                        </a:rPr>
                        <a:t>Relais / Vitesse</a:t>
                      </a:r>
                      <a:endParaRPr lang="fr-FR" sz="1600" b="0" i="0" u="none" strike="noStrike" dirty="0">
                        <a:effectLst/>
                        <a:latin typeface="+mn-lt"/>
                        <a:cs typeface="Arial"/>
                      </a:endParaRPr>
                    </a:p>
                  </a:txBody>
                  <a:tcPr marL="12700" marR="12700" marT="12700" marB="0" anchor="ctr">
                    <a:solidFill>
                      <a:schemeClr val="tx2">
                        <a:lumMod val="20000"/>
                        <a:lumOff val="80000"/>
                      </a:schemeClr>
                    </a:solidFill>
                  </a:tcPr>
                </a:tc>
                <a:tc>
                  <a:txBody>
                    <a:bodyPr/>
                    <a:lstStyle/>
                    <a:p>
                      <a:pPr algn="ctr"/>
                      <a:r>
                        <a:rPr lang="fr-FR" sz="1600" b="1" dirty="0" smtClean="0">
                          <a:solidFill>
                            <a:srgbClr val="FF0000"/>
                          </a:solidFill>
                        </a:rPr>
                        <a:t>12,2</a:t>
                      </a:r>
                      <a:endParaRPr lang="fr-FR" sz="1600" b="1" dirty="0">
                        <a:solidFill>
                          <a:srgbClr val="FF0000"/>
                        </a:solidFill>
                      </a:endParaRPr>
                    </a:p>
                  </a:txBody>
                  <a:tcPr anchor="ctr">
                    <a:solidFill>
                      <a:schemeClr val="accent1">
                        <a:lumMod val="40000"/>
                        <a:lumOff val="60000"/>
                      </a:schemeClr>
                    </a:solidFill>
                  </a:tcPr>
                </a:tc>
                <a:tc>
                  <a:txBody>
                    <a:bodyPr/>
                    <a:lstStyle/>
                    <a:p>
                      <a:pPr algn="ctr"/>
                      <a:r>
                        <a:rPr lang="fr-FR" sz="1600" b="1" dirty="0" smtClean="0">
                          <a:solidFill>
                            <a:srgbClr val="FF0000"/>
                          </a:solidFill>
                        </a:rPr>
                        <a:t>11,54</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t>262</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12,87</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424</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-1,33</a:t>
                      </a:r>
                    </a:p>
                  </a:txBody>
                  <a:tcPr anchor="ctr">
                    <a:solidFill>
                      <a:schemeClr val="tx2">
                        <a:lumMod val="20000"/>
                        <a:lumOff val="80000"/>
                      </a:schemeClr>
                    </a:solidFill>
                  </a:tcPr>
                </a:tc>
              </a:tr>
              <a:tr h="376090">
                <a:tc vMerge="1">
                  <a:txBody>
                    <a:bodyPr/>
                    <a:lstStyle/>
                    <a:p>
                      <a:endParaRPr lang="fr-FR"/>
                    </a:p>
                  </a:txBody>
                  <a:tcPr/>
                </a:tc>
                <a:tc>
                  <a:txBody>
                    <a:bodyPr/>
                    <a:lstStyle/>
                    <a:p>
                      <a:pPr algn="ctr" fontAlgn="b"/>
                      <a:r>
                        <a:rPr lang="fr-FR" sz="1600" b="0" i="0" u="none" strike="noStrike" dirty="0" err="1" smtClean="0">
                          <a:effectLst/>
                          <a:latin typeface="Calibri"/>
                          <a:cs typeface="Calibri"/>
                        </a:rPr>
                        <a:t>Pentabond</a:t>
                      </a:r>
                      <a:endParaRPr lang="fr-FR" sz="1600" b="0" i="0" u="none" strike="noStrike" dirty="0">
                        <a:effectLst/>
                        <a:latin typeface="Calibri"/>
                        <a:cs typeface="Calibri"/>
                      </a:endParaRPr>
                    </a:p>
                  </a:txBody>
                  <a:tcPr marL="12700" marR="12700" marT="12700" marB="0" anchor="b">
                    <a:solidFill>
                      <a:schemeClr val="tx2">
                        <a:lumMod val="20000"/>
                        <a:lumOff val="80000"/>
                      </a:schemeClr>
                    </a:solidFill>
                  </a:tcPr>
                </a:tc>
                <a:tc>
                  <a:txBody>
                    <a:bodyPr/>
                    <a:lstStyle/>
                    <a:p>
                      <a:pPr algn="ctr"/>
                      <a:r>
                        <a:rPr lang="fr-FR" sz="1600" b="1" i="0" u="none" strike="noStrike" kern="1200" dirty="0" smtClean="0">
                          <a:solidFill>
                            <a:srgbClr val="FF0000"/>
                          </a:solidFill>
                          <a:effectLst/>
                          <a:latin typeface="+mn-lt"/>
                          <a:ea typeface="+mn-ea"/>
                          <a:cs typeface="Arial"/>
                        </a:rPr>
                        <a:t>12,4</a:t>
                      </a:r>
                      <a:endParaRPr lang="fr-FR" sz="1600" b="1" i="0" u="none" strike="noStrike" kern="1200" dirty="0">
                        <a:solidFill>
                          <a:srgbClr val="FF0000"/>
                        </a:solidFill>
                        <a:effectLst/>
                        <a:latin typeface="+mn-lt"/>
                        <a:ea typeface="+mn-ea"/>
                        <a:cs typeface="Arial"/>
                      </a:endParaRPr>
                    </a:p>
                  </a:txBody>
                  <a:tcPr anchor="ctr">
                    <a:solidFill>
                      <a:srgbClr val="B9CDE5"/>
                    </a:solidFill>
                  </a:tcPr>
                </a:tc>
                <a:tc>
                  <a:txBody>
                    <a:bodyPr/>
                    <a:lstStyle/>
                    <a:p>
                      <a:pPr algn="ctr"/>
                      <a:r>
                        <a:rPr lang="fr-FR" sz="1600" b="1" i="0" u="none" strike="noStrike" kern="1200" dirty="0" smtClean="0">
                          <a:solidFill>
                            <a:srgbClr val="FF0000"/>
                          </a:solidFill>
                          <a:effectLst/>
                          <a:latin typeface="+mn-lt"/>
                          <a:ea typeface="+mn-ea"/>
                          <a:cs typeface="Arial"/>
                        </a:rPr>
                        <a:t>11,56</a:t>
                      </a:r>
                      <a:endParaRPr lang="fr-FR" sz="1600" b="1" i="0" u="none" strike="noStrike" kern="1200" dirty="0">
                        <a:solidFill>
                          <a:srgbClr val="FF0000"/>
                        </a:solidFill>
                        <a:effectLst/>
                        <a:latin typeface="+mn-lt"/>
                        <a:ea typeface="+mn-ea"/>
                        <a:cs typeface="Arial"/>
                      </a:endParaRPr>
                    </a:p>
                  </a:txBody>
                  <a:tcPr anchor="ctr">
                    <a:solidFill>
                      <a:schemeClr val="tx2">
                        <a:lumMod val="20000"/>
                        <a:lumOff val="80000"/>
                      </a:schemeClr>
                    </a:solidFill>
                  </a:tcPr>
                </a:tc>
                <a:tc>
                  <a:txBody>
                    <a:bodyPr/>
                    <a:lstStyle/>
                    <a:p>
                      <a:pPr algn="ctr"/>
                      <a:r>
                        <a:rPr lang="fr-FR" sz="1600" b="1" dirty="0" smtClean="0"/>
                        <a:t>449</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12,88</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657</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-1,32</a:t>
                      </a:r>
                      <a:endParaRPr lang="fr-FR" sz="1600" b="1" dirty="0">
                        <a:solidFill>
                          <a:srgbClr val="FF0000"/>
                        </a:solidFill>
                      </a:endParaRPr>
                    </a:p>
                  </a:txBody>
                  <a:tcPr anchor="ctr">
                    <a:solidFill>
                      <a:schemeClr val="tx2">
                        <a:lumMod val="20000"/>
                        <a:lumOff val="80000"/>
                      </a:schemeClr>
                    </a:solidFill>
                  </a:tcPr>
                </a:tc>
              </a:tr>
              <a:tr h="376090">
                <a:tc vMerge="1">
                  <a:txBody>
                    <a:bodyPr/>
                    <a:lstStyle/>
                    <a:p>
                      <a:pPr algn="r" fontAlgn="b"/>
                      <a:endParaRPr lang="fr-FR" sz="1800" b="0" i="0" u="none" strike="noStrike" dirty="0">
                        <a:effectLst/>
                        <a:latin typeface="Calibri"/>
                        <a:cs typeface="Calibri"/>
                      </a:endParaRPr>
                    </a:p>
                  </a:txBody>
                  <a:tcPr marL="12700" marR="12700" marT="12700" marB="0" anchor="b"/>
                </a:tc>
                <a:tc>
                  <a:txBody>
                    <a:bodyPr/>
                    <a:lstStyle/>
                    <a:p>
                      <a:pPr algn="ctr" fontAlgn="b"/>
                      <a:r>
                        <a:rPr lang="fr-FR" sz="1600" b="0" i="0" u="none" strike="noStrike" dirty="0" smtClean="0">
                          <a:effectLst/>
                          <a:latin typeface="Calibri"/>
                          <a:cs typeface="Calibri"/>
                        </a:rPr>
                        <a:t>½ fond</a:t>
                      </a:r>
                      <a:endParaRPr lang="fr-FR" sz="1600" b="0" i="0" u="none" strike="noStrike" dirty="0">
                        <a:effectLst/>
                        <a:latin typeface="Calibri"/>
                        <a:cs typeface="Calibri"/>
                      </a:endParaRPr>
                    </a:p>
                  </a:txBody>
                  <a:tcPr marL="12700" marR="12700" marT="12700" marB="0" anchor="b">
                    <a:solidFill>
                      <a:schemeClr val="tx2">
                        <a:lumMod val="20000"/>
                        <a:lumOff val="80000"/>
                      </a:schemeClr>
                    </a:solidFill>
                  </a:tcPr>
                </a:tc>
                <a:tc>
                  <a:txBody>
                    <a:bodyPr/>
                    <a:lstStyle/>
                    <a:p>
                      <a:pPr algn="ctr"/>
                      <a:r>
                        <a:rPr lang="fr-FR" sz="1600" b="1" i="0" u="none" strike="noStrike" kern="1200" dirty="0" smtClean="0">
                          <a:solidFill>
                            <a:srgbClr val="3333FF"/>
                          </a:solidFill>
                          <a:effectLst/>
                          <a:latin typeface="+mn-lt"/>
                          <a:ea typeface="+mn-ea"/>
                          <a:cs typeface="Arial"/>
                        </a:rPr>
                        <a:t>12,6</a:t>
                      </a:r>
                      <a:endParaRPr lang="fr-FR" sz="1600" b="1" i="0" u="none" strike="noStrike" kern="1200" dirty="0">
                        <a:solidFill>
                          <a:srgbClr val="3333FF"/>
                        </a:solidFill>
                        <a:effectLst/>
                        <a:latin typeface="+mn-lt"/>
                        <a:ea typeface="+mn-ea"/>
                        <a:cs typeface="Arial"/>
                      </a:endParaRPr>
                    </a:p>
                  </a:txBody>
                  <a:tcPr anchor="ctr">
                    <a:solidFill>
                      <a:srgbClr val="B9CDE5"/>
                    </a:solidFill>
                  </a:tcPr>
                </a:tc>
                <a:tc>
                  <a:txBody>
                    <a:bodyPr/>
                    <a:lstStyle/>
                    <a:p>
                      <a:pPr algn="ctr"/>
                      <a:r>
                        <a:rPr lang="fr-FR" sz="1600" b="1" i="0" u="none" strike="noStrike" kern="1200" dirty="0" smtClean="0">
                          <a:solidFill>
                            <a:srgbClr val="FF0000"/>
                          </a:solidFill>
                          <a:effectLst/>
                          <a:latin typeface="+mn-lt"/>
                          <a:ea typeface="+mn-ea"/>
                          <a:cs typeface="Arial"/>
                        </a:rPr>
                        <a:t>11,71</a:t>
                      </a:r>
                      <a:endParaRPr lang="fr-FR" sz="1600" b="1" i="0" u="none" strike="noStrike" kern="1200" dirty="0">
                        <a:solidFill>
                          <a:srgbClr val="FF0000"/>
                        </a:solidFill>
                        <a:effectLst/>
                        <a:latin typeface="+mn-lt"/>
                        <a:ea typeface="+mn-ea"/>
                        <a:cs typeface="Arial"/>
                      </a:endParaRPr>
                    </a:p>
                  </a:txBody>
                  <a:tcPr anchor="ctr">
                    <a:solidFill>
                      <a:schemeClr val="tx2">
                        <a:lumMod val="20000"/>
                        <a:lumOff val="80000"/>
                      </a:schemeClr>
                    </a:solidFill>
                  </a:tcPr>
                </a:tc>
                <a:tc>
                  <a:txBody>
                    <a:bodyPr/>
                    <a:lstStyle/>
                    <a:p>
                      <a:pPr algn="ctr"/>
                      <a:r>
                        <a:rPr lang="fr-FR" sz="1600" b="1" dirty="0" smtClean="0"/>
                        <a:t>700</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12,87</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1903</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FF0000"/>
                          </a:solidFill>
                        </a:rPr>
                        <a:t>-1,16</a:t>
                      </a:r>
                      <a:endParaRPr lang="fr-FR" sz="1600" b="1" dirty="0">
                        <a:solidFill>
                          <a:srgbClr val="FF0000"/>
                        </a:solidFill>
                      </a:endParaRPr>
                    </a:p>
                  </a:txBody>
                  <a:tcPr anchor="ctr">
                    <a:solidFill>
                      <a:schemeClr val="tx2">
                        <a:lumMod val="20000"/>
                        <a:lumOff val="80000"/>
                      </a:schemeClr>
                    </a:solidFill>
                  </a:tcPr>
                </a:tc>
              </a:tr>
              <a:tr h="358465">
                <a:tc rowSpan="2">
                  <a:txBody>
                    <a:bodyPr/>
                    <a:lstStyle/>
                    <a:p>
                      <a:pPr algn="r"/>
                      <a:r>
                        <a:rPr lang="fr-FR" sz="1600" b="1" dirty="0" smtClean="0">
                          <a:latin typeface="+mn-lt"/>
                          <a:cs typeface="Arial"/>
                        </a:rPr>
                        <a:t>2</a:t>
                      </a:r>
                      <a:endParaRPr lang="fr-FR" sz="1600" b="1" dirty="0">
                        <a:latin typeface="+mn-lt"/>
                        <a:cs typeface="Arial"/>
                      </a:endParaRPr>
                    </a:p>
                  </a:txBody>
                  <a:tcPr anchor="ctr">
                    <a:solidFill>
                      <a:schemeClr val="bg1"/>
                    </a:solidFill>
                  </a:tcPr>
                </a:tc>
                <a:tc>
                  <a:txBody>
                    <a:bodyPr/>
                    <a:lstStyle/>
                    <a:p>
                      <a:pPr algn="ctr"/>
                      <a:r>
                        <a:rPr lang="fr-FR" sz="1600" b="0" dirty="0" smtClean="0">
                          <a:latin typeface="+mn-lt"/>
                          <a:cs typeface="Arial"/>
                        </a:rPr>
                        <a:t>CO</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3333FF"/>
                          </a:solidFill>
                        </a:rPr>
                        <a:t>12,6</a:t>
                      </a:r>
                      <a:endParaRPr lang="fr-FR" sz="1600" b="1" dirty="0">
                        <a:solidFill>
                          <a:srgbClr val="3333FF"/>
                        </a:solidFill>
                      </a:endParaRPr>
                    </a:p>
                  </a:txBody>
                  <a:tcPr anchor="ctr">
                    <a:solidFill>
                      <a:schemeClr val="bg1"/>
                    </a:solidFill>
                  </a:tcPr>
                </a:tc>
                <a:tc>
                  <a:txBody>
                    <a:bodyPr/>
                    <a:lstStyle/>
                    <a:p>
                      <a:pPr algn="ctr"/>
                      <a:r>
                        <a:rPr lang="fr-FR" sz="1600" b="1" dirty="0" smtClean="0">
                          <a:solidFill>
                            <a:srgbClr val="FF0000"/>
                          </a:solidFill>
                        </a:rPr>
                        <a:t>11,75</a:t>
                      </a:r>
                      <a:endParaRPr lang="fr-FR" sz="1600" b="1" dirty="0">
                        <a:solidFill>
                          <a:srgbClr val="FF0000"/>
                        </a:solidFill>
                      </a:endParaRPr>
                    </a:p>
                  </a:txBody>
                  <a:tcPr anchor="ctr">
                    <a:solidFill>
                      <a:schemeClr val="bg1"/>
                    </a:solidFill>
                  </a:tcPr>
                </a:tc>
                <a:tc>
                  <a:txBody>
                    <a:bodyPr/>
                    <a:lstStyle/>
                    <a:p>
                      <a:pPr algn="ctr"/>
                      <a:r>
                        <a:rPr lang="fr-FR" sz="1600" b="1" dirty="0" smtClean="0"/>
                        <a:t>430</a:t>
                      </a:r>
                      <a:endParaRPr lang="fr-FR" sz="1600" b="1" dirty="0"/>
                    </a:p>
                  </a:txBody>
                  <a:tcPr anchor="ctr">
                    <a:solidFill>
                      <a:schemeClr val="bg1"/>
                    </a:solidFill>
                  </a:tcPr>
                </a:tc>
                <a:tc>
                  <a:txBody>
                    <a:bodyPr/>
                    <a:lstStyle/>
                    <a:p>
                      <a:pPr algn="ctr"/>
                      <a:r>
                        <a:rPr lang="fr-FR" sz="1600" b="1" dirty="0" smtClean="0">
                          <a:solidFill>
                            <a:srgbClr val="00B050"/>
                          </a:solidFill>
                        </a:rPr>
                        <a:t>13,40</a:t>
                      </a:r>
                      <a:endParaRPr lang="fr-FR" sz="1600" b="1" dirty="0">
                        <a:solidFill>
                          <a:srgbClr val="00B050"/>
                        </a:solidFill>
                      </a:endParaRPr>
                    </a:p>
                  </a:txBody>
                  <a:tcPr anchor="ctr">
                    <a:solidFill>
                      <a:schemeClr val="bg1"/>
                    </a:solidFill>
                  </a:tcPr>
                </a:tc>
                <a:tc>
                  <a:txBody>
                    <a:bodyPr/>
                    <a:lstStyle/>
                    <a:p>
                      <a:pPr algn="ctr"/>
                      <a:r>
                        <a:rPr lang="fr-FR" sz="1600" b="1" dirty="0" smtClean="0">
                          <a:solidFill>
                            <a:schemeClr val="tx1"/>
                          </a:solidFill>
                        </a:rPr>
                        <a:t>491</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-1,75</a:t>
                      </a:r>
                      <a:endParaRPr lang="fr-FR" sz="1600" b="1" dirty="0">
                        <a:solidFill>
                          <a:srgbClr val="FF0000"/>
                        </a:solidFill>
                      </a:endParaRPr>
                    </a:p>
                  </a:txBody>
                  <a:tcPr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Escalade</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13,8</a:t>
                      </a:r>
                      <a:endParaRPr lang="fr-FR" sz="1600" b="1" dirty="0">
                        <a:solidFill>
                          <a:srgbClr val="008000"/>
                        </a:solidFill>
                      </a:endParaRPr>
                    </a:p>
                  </a:txBody>
                  <a:tcPr anchor="ctr">
                    <a:solidFill>
                      <a:schemeClr val="bg1"/>
                    </a:solidFill>
                  </a:tcPr>
                </a:tc>
                <a:tc>
                  <a:txBody>
                    <a:bodyPr/>
                    <a:lstStyle/>
                    <a:p>
                      <a:pPr algn="ctr"/>
                      <a:r>
                        <a:rPr lang="fr-FR" sz="1600" b="1" dirty="0" smtClean="0">
                          <a:solidFill>
                            <a:srgbClr val="008000"/>
                          </a:solidFill>
                        </a:rPr>
                        <a:t>13,21</a:t>
                      </a:r>
                      <a:endParaRPr lang="fr-FR" sz="1600" b="1" dirty="0">
                        <a:solidFill>
                          <a:srgbClr val="008000"/>
                        </a:solidFill>
                      </a:endParaRPr>
                    </a:p>
                  </a:txBody>
                  <a:tcPr anchor="ctr">
                    <a:solidFill>
                      <a:schemeClr val="bg1"/>
                    </a:solidFill>
                  </a:tcPr>
                </a:tc>
                <a:tc>
                  <a:txBody>
                    <a:bodyPr/>
                    <a:lstStyle/>
                    <a:p>
                      <a:pPr algn="ctr"/>
                      <a:r>
                        <a:rPr lang="fr-FR" sz="1600" b="1" dirty="0" smtClean="0"/>
                        <a:t>543</a:t>
                      </a:r>
                      <a:endParaRPr lang="fr-FR" sz="1600" b="1" dirty="0"/>
                    </a:p>
                  </a:txBody>
                  <a:tcPr anchor="ctr">
                    <a:solidFill>
                      <a:schemeClr val="bg1"/>
                    </a:solidFill>
                  </a:tcPr>
                </a:tc>
                <a:tc>
                  <a:txBody>
                    <a:bodyPr/>
                    <a:lstStyle/>
                    <a:p>
                      <a:pPr algn="ctr"/>
                      <a:r>
                        <a:rPr lang="fr-FR" sz="1600" b="1" dirty="0" smtClean="0">
                          <a:solidFill>
                            <a:srgbClr val="008000"/>
                          </a:solidFill>
                        </a:rPr>
                        <a:t>14,23</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849</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-1,02</a:t>
                      </a:r>
                      <a:endParaRPr lang="fr-FR" sz="1600" b="1" dirty="0">
                        <a:solidFill>
                          <a:srgbClr val="FF0000"/>
                        </a:solidFill>
                      </a:endParaRPr>
                    </a:p>
                  </a:txBody>
                  <a:tcPr anchor="ctr">
                    <a:solidFill>
                      <a:schemeClr val="bg1"/>
                    </a:solidFill>
                  </a:tcPr>
                </a:tc>
              </a:tr>
              <a:tr h="383687">
                <a:tc rowSpan="2">
                  <a:txBody>
                    <a:bodyPr/>
                    <a:lstStyle/>
                    <a:p>
                      <a:pPr algn="r"/>
                      <a:r>
                        <a:rPr lang="fr-FR" sz="1600" b="1" dirty="0" smtClean="0">
                          <a:latin typeface="+mn-lt"/>
                          <a:cs typeface="Arial"/>
                        </a:rPr>
                        <a:t>3</a:t>
                      </a:r>
                      <a:endParaRPr lang="fr-FR" sz="1600" b="1" dirty="0">
                        <a:latin typeface="+mn-lt"/>
                        <a:cs typeface="Arial"/>
                      </a:endParaRPr>
                    </a:p>
                  </a:txBody>
                  <a:tcPr anchor="ctr">
                    <a:solidFill>
                      <a:schemeClr val="tx2">
                        <a:lumMod val="20000"/>
                        <a:lumOff val="80000"/>
                      </a:schemeClr>
                    </a:solidFill>
                  </a:tcPr>
                </a:tc>
                <a:tc>
                  <a:txBody>
                    <a:bodyPr/>
                    <a:lstStyle/>
                    <a:p>
                      <a:pPr algn="ctr"/>
                      <a:r>
                        <a:rPr lang="fr-FR" sz="1600" b="0" dirty="0" smtClean="0">
                          <a:latin typeface="+mn-lt"/>
                          <a:cs typeface="Arial"/>
                        </a:rPr>
                        <a:t>Acrosport</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FF0000"/>
                          </a:solidFill>
                        </a:rPr>
                        <a:t>12,5</a:t>
                      </a:r>
                      <a:endParaRPr lang="fr-FR" sz="1600" b="1" dirty="0">
                        <a:solidFill>
                          <a:srgbClr val="FF0000"/>
                        </a:solidFill>
                      </a:endParaRPr>
                    </a:p>
                  </a:txBody>
                  <a:tcPr anchor="ctr">
                    <a:solidFill>
                      <a:schemeClr val="accent1">
                        <a:lumMod val="40000"/>
                        <a:lumOff val="60000"/>
                      </a:schemeClr>
                    </a:solidFill>
                  </a:tcPr>
                </a:tc>
                <a:tc>
                  <a:txBody>
                    <a:bodyPr/>
                    <a:lstStyle/>
                    <a:p>
                      <a:pPr algn="ctr"/>
                      <a:r>
                        <a:rPr lang="fr-FR" sz="1600" b="1" dirty="0" smtClean="0">
                          <a:solidFill>
                            <a:srgbClr val="008000"/>
                          </a:solidFill>
                        </a:rPr>
                        <a:t>12,51</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t>726</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12,44</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635</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-0,07</a:t>
                      </a:r>
                      <a:endParaRPr lang="fr-FR" sz="1600" b="1" dirty="0">
                        <a:solidFill>
                          <a:srgbClr val="008000"/>
                        </a:solidFill>
                      </a:endParaRPr>
                    </a:p>
                  </a:txBody>
                  <a:tcPr anchor="ctr">
                    <a:solidFill>
                      <a:schemeClr val="tx2">
                        <a:lumMod val="20000"/>
                        <a:lumOff val="80000"/>
                      </a:schemeClr>
                    </a:solidFill>
                  </a:tcPr>
                </a:tc>
              </a:tr>
              <a:tr h="358465">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Gym</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FF0000"/>
                          </a:solidFill>
                        </a:rPr>
                        <a:t>12,1</a:t>
                      </a:r>
                      <a:endParaRPr lang="fr-FR" sz="1600" b="1" dirty="0">
                        <a:solidFill>
                          <a:srgbClr val="FF0000"/>
                        </a:solidFill>
                      </a:endParaRPr>
                    </a:p>
                  </a:txBody>
                  <a:tcPr anchor="ctr">
                    <a:solidFill>
                      <a:schemeClr val="accent1">
                        <a:lumMod val="40000"/>
                        <a:lumOff val="60000"/>
                      </a:schemeClr>
                    </a:solidFill>
                  </a:tcPr>
                </a:tc>
                <a:tc>
                  <a:txBody>
                    <a:bodyPr/>
                    <a:lstStyle/>
                    <a:p>
                      <a:pPr algn="ctr"/>
                      <a:r>
                        <a:rPr lang="fr-FR" sz="1600" b="1" dirty="0" smtClean="0">
                          <a:solidFill>
                            <a:srgbClr val="FF0000"/>
                          </a:solidFill>
                        </a:rPr>
                        <a:t>11,73</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t>224</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12,44</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255</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B050"/>
                          </a:solidFill>
                        </a:rPr>
                        <a:t>-0,71</a:t>
                      </a:r>
                      <a:endParaRPr lang="fr-FR" sz="1600" b="1" dirty="0">
                        <a:solidFill>
                          <a:srgbClr val="00B050"/>
                        </a:solidFill>
                      </a:endParaRPr>
                    </a:p>
                  </a:txBody>
                  <a:tcPr anchor="ctr">
                    <a:solidFill>
                      <a:schemeClr val="tx2">
                        <a:lumMod val="20000"/>
                        <a:lumOff val="80000"/>
                      </a:schemeClr>
                    </a:solidFill>
                  </a:tcPr>
                </a:tc>
              </a:tr>
              <a:tr h="376090">
                <a:tc rowSpan="3">
                  <a:txBody>
                    <a:bodyPr/>
                    <a:lstStyle/>
                    <a:p>
                      <a:pPr algn="r"/>
                      <a:r>
                        <a:rPr lang="fr-FR" sz="1600" b="1" dirty="0" smtClean="0">
                          <a:latin typeface="+mn-lt"/>
                          <a:cs typeface="Arial"/>
                        </a:rPr>
                        <a:t>4</a:t>
                      </a:r>
                      <a:endParaRPr lang="fr-FR" sz="1600" b="1" dirty="0">
                        <a:latin typeface="+mn-lt"/>
                        <a:cs typeface="Arial"/>
                      </a:endParaRPr>
                    </a:p>
                  </a:txBody>
                  <a:tcPr anchor="ctr">
                    <a:solidFill>
                      <a:schemeClr val="bg1"/>
                    </a:solidFill>
                  </a:tcPr>
                </a:tc>
                <a:tc>
                  <a:txBody>
                    <a:bodyPr/>
                    <a:lstStyle/>
                    <a:p>
                      <a:pPr algn="ctr"/>
                      <a:r>
                        <a:rPr lang="fr-FR" sz="1600" b="0" dirty="0" smtClean="0">
                          <a:latin typeface="+mn-lt"/>
                          <a:cs typeface="Arial"/>
                        </a:rPr>
                        <a:t>Hand</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13,1</a:t>
                      </a:r>
                      <a:endParaRPr lang="fr-FR" sz="1600" b="1" dirty="0">
                        <a:solidFill>
                          <a:srgbClr val="008000"/>
                        </a:solidFill>
                      </a:endParaRPr>
                    </a:p>
                  </a:txBody>
                  <a:tcPr anchor="ctr">
                    <a:solidFill>
                      <a:schemeClr val="bg1"/>
                    </a:solidFill>
                  </a:tcPr>
                </a:tc>
                <a:tc>
                  <a:txBody>
                    <a:bodyPr/>
                    <a:lstStyle/>
                    <a:p>
                      <a:pPr algn="ctr"/>
                      <a:r>
                        <a:rPr lang="fr-FR" sz="1600" b="1" dirty="0" smtClean="0">
                          <a:solidFill>
                            <a:srgbClr val="3333FF"/>
                          </a:solidFill>
                        </a:rPr>
                        <a:t>12,03</a:t>
                      </a:r>
                      <a:endParaRPr lang="fr-FR" sz="1600" b="1" dirty="0">
                        <a:solidFill>
                          <a:srgbClr val="3333FF"/>
                        </a:solidFill>
                      </a:endParaRPr>
                    </a:p>
                  </a:txBody>
                  <a:tcPr anchor="ctr">
                    <a:solidFill>
                      <a:schemeClr val="bg1"/>
                    </a:solidFill>
                  </a:tcPr>
                </a:tc>
                <a:tc>
                  <a:txBody>
                    <a:bodyPr/>
                    <a:lstStyle/>
                    <a:p>
                      <a:pPr algn="ctr"/>
                      <a:r>
                        <a:rPr lang="fr-FR" sz="1600" b="1" dirty="0" smtClean="0"/>
                        <a:t>481</a:t>
                      </a:r>
                      <a:endParaRPr lang="fr-FR" sz="1600" b="1" dirty="0"/>
                    </a:p>
                  </a:txBody>
                  <a:tcPr anchor="ctr">
                    <a:solidFill>
                      <a:schemeClr val="bg1"/>
                    </a:solidFill>
                  </a:tcPr>
                </a:tc>
                <a:tc>
                  <a:txBody>
                    <a:bodyPr/>
                    <a:lstStyle/>
                    <a:p>
                      <a:pPr algn="ctr"/>
                      <a:r>
                        <a:rPr lang="fr-FR" sz="1600" b="1" dirty="0" smtClean="0">
                          <a:solidFill>
                            <a:srgbClr val="008000"/>
                          </a:solidFill>
                        </a:rPr>
                        <a:t>13,68</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809</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-1,65</a:t>
                      </a:r>
                      <a:endParaRPr lang="fr-FR" sz="1600" b="1" dirty="0">
                        <a:solidFill>
                          <a:srgbClr val="FF0000"/>
                        </a:solidFill>
                      </a:endParaRPr>
                    </a:p>
                  </a:txBody>
                  <a:tcPr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Basket</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3333CC"/>
                          </a:solidFill>
                        </a:rPr>
                        <a:t>12,6</a:t>
                      </a:r>
                      <a:endParaRPr lang="fr-FR" sz="1600" b="1" dirty="0">
                        <a:solidFill>
                          <a:srgbClr val="3333CC"/>
                        </a:solidFill>
                      </a:endParaRPr>
                    </a:p>
                  </a:txBody>
                  <a:tcPr anchor="ctr">
                    <a:solidFill>
                      <a:schemeClr val="bg1"/>
                    </a:solidFill>
                  </a:tcPr>
                </a:tc>
                <a:tc>
                  <a:txBody>
                    <a:bodyPr/>
                    <a:lstStyle/>
                    <a:p>
                      <a:pPr algn="ctr"/>
                      <a:r>
                        <a:rPr lang="fr-FR" sz="1600" b="1" dirty="0" smtClean="0">
                          <a:solidFill>
                            <a:srgbClr val="FF0000"/>
                          </a:solidFill>
                        </a:rPr>
                        <a:t>11,88</a:t>
                      </a:r>
                      <a:endParaRPr lang="fr-FR" sz="1600" b="1" dirty="0">
                        <a:solidFill>
                          <a:srgbClr val="FF0000"/>
                        </a:solidFill>
                      </a:endParaRPr>
                    </a:p>
                  </a:txBody>
                  <a:tcPr anchor="ctr">
                    <a:solidFill>
                      <a:schemeClr val="bg1"/>
                    </a:solidFill>
                  </a:tcPr>
                </a:tc>
                <a:tc>
                  <a:txBody>
                    <a:bodyPr/>
                    <a:lstStyle/>
                    <a:p>
                      <a:pPr algn="ctr"/>
                      <a:r>
                        <a:rPr lang="fr-FR" sz="1600" b="1" dirty="0" smtClean="0"/>
                        <a:t>433</a:t>
                      </a:r>
                      <a:endParaRPr lang="fr-FR" sz="1600" b="1" dirty="0"/>
                    </a:p>
                  </a:txBody>
                  <a:tcPr anchor="ctr">
                    <a:solidFill>
                      <a:schemeClr val="bg1"/>
                    </a:solidFill>
                  </a:tcPr>
                </a:tc>
                <a:tc>
                  <a:txBody>
                    <a:bodyPr/>
                    <a:lstStyle/>
                    <a:p>
                      <a:pPr algn="ctr"/>
                      <a:r>
                        <a:rPr lang="fr-FR" sz="1600" b="1" dirty="0" smtClean="0">
                          <a:solidFill>
                            <a:srgbClr val="008000"/>
                          </a:solidFill>
                        </a:rPr>
                        <a:t>13,19</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508</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-1,31</a:t>
                      </a:r>
                      <a:endParaRPr lang="fr-FR" sz="1600" b="1" dirty="0">
                        <a:solidFill>
                          <a:srgbClr val="FF0000"/>
                        </a:solidFill>
                      </a:endParaRPr>
                    </a:p>
                  </a:txBody>
                  <a:tcPr anchor="ctr">
                    <a:solidFill>
                      <a:schemeClr val="bg1"/>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Badminton</a:t>
                      </a:r>
                      <a:endParaRPr lang="fr-FR" sz="1600" b="0" dirty="0">
                        <a:latin typeface="+mn-lt"/>
                        <a:cs typeface="Arial"/>
                      </a:endParaRPr>
                    </a:p>
                  </a:txBody>
                  <a:tcPr anchor="ctr">
                    <a:solidFill>
                      <a:schemeClr val="bg1"/>
                    </a:solidFill>
                  </a:tcPr>
                </a:tc>
                <a:tc>
                  <a:txBody>
                    <a:bodyPr/>
                    <a:lstStyle/>
                    <a:p>
                      <a:pPr algn="ctr"/>
                      <a:r>
                        <a:rPr lang="fr-FR" sz="1600" b="1" dirty="0" smtClean="0">
                          <a:solidFill>
                            <a:srgbClr val="008000"/>
                          </a:solidFill>
                        </a:rPr>
                        <a:t>12,9</a:t>
                      </a:r>
                      <a:endParaRPr lang="fr-FR" sz="1600" b="1" dirty="0">
                        <a:solidFill>
                          <a:srgbClr val="008000"/>
                        </a:solidFill>
                      </a:endParaRPr>
                    </a:p>
                  </a:txBody>
                  <a:tcPr anchor="ctr">
                    <a:solidFill>
                      <a:schemeClr val="bg1"/>
                    </a:solidFill>
                  </a:tcPr>
                </a:tc>
                <a:tc>
                  <a:txBody>
                    <a:bodyPr/>
                    <a:lstStyle/>
                    <a:p>
                      <a:pPr algn="ctr"/>
                      <a:r>
                        <a:rPr lang="fr-FR" sz="1600" b="1" dirty="0" smtClean="0">
                          <a:solidFill>
                            <a:srgbClr val="FF0000"/>
                          </a:solidFill>
                        </a:rPr>
                        <a:t>11,96</a:t>
                      </a:r>
                      <a:endParaRPr lang="fr-FR" sz="1600" b="1" dirty="0">
                        <a:solidFill>
                          <a:srgbClr val="FF0000"/>
                        </a:solidFill>
                      </a:endParaRPr>
                    </a:p>
                  </a:txBody>
                  <a:tcPr anchor="ctr">
                    <a:solidFill>
                      <a:schemeClr val="bg1"/>
                    </a:solidFill>
                  </a:tcPr>
                </a:tc>
                <a:tc>
                  <a:txBody>
                    <a:bodyPr/>
                    <a:lstStyle/>
                    <a:p>
                      <a:pPr algn="ctr"/>
                      <a:r>
                        <a:rPr lang="fr-FR" sz="1600" b="1" dirty="0" smtClean="0"/>
                        <a:t>1323</a:t>
                      </a:r>
                      <a:endParaRPr lang="fr-FR" sz="1600" b="1" dirty="0"/>
                    </a:p>
                  </a:txBody>
                  <a:tcPr anchor="ctr">
                    <a:solidFill>
                      <a:schemeClr val="bg1"/>
                    </a:solidFill>
                  </a:tcPr>
                </a:tc>
                <a:tc>
                  <a:txBody>
                    <a:bodyPr/>
                    <a:lstStyle/>
                    <a:p>
                      <a:pPr algn="ctr"/>
                      <a:r>
                        <a:rPr lang="fr-FR" sz="1600" b="1" dirty="0" smtClean="0">
                          <a:solidFill>
                            <a:srgbClr val="008000"/>
                          </a:solidFill>
                        </a:rPr>
                        <a:t>13,69</a:t>
                      </a:r>
                      <a:endParaRPr lang="fr-FR" sz="1600" b="1" dirty="0">
                        <a:solidFill>
                          <a:srgbClr val="008000"/>
                        </a:solidFill>
                      </a:endParaRPr>
                    </a:p>
                  </a:txBody>
                  <a:tcPr anchor="ctr">
                    <a:solidFill>
                      <a:schemeClr val="bg1"/>
                    </a:solidFill>
                  </a:tcPr>
                </a:tc>
                <a:tc>
                  <a:txBody>
                    <a:bodyPr/>
                    <a:lstStyle/>
                    <a:p>
                      <a:pPr algn="ctr"/>
                      <a:r>
                        <a:rPr lang="fr-FR" sz="1600" b="1" dirty="0" smtClean="0">
                          <a:solidFill>
                            <a:schemeClr val="tx1"/>
                          </a:solidFill>
                        </a:rPr>
                        <a:t>1453</a:t>
                      </a:r>
                      <a:endParaRPr lang="fr-FR" sz="1600" b="1" dirty="0">
                        <a:solidFill>
                          <a:schemeClr val="tx1"/>
                        </a:solidFill>
                      </a:endParaRPr>
                    </a:p>
                  </a:txBody>
                  <a:tcPr anchor="ctr">
                    <a:solidFill>
                      <a:schemeClr val="bg1"/>
                    </a:solidFill>
                  </a:tcPr>
                </a:tc>
                <a:tc>
                  <a:txBody>
                    <a:bodyPr/>
                    <a:lstStyle/>
                    <a:p>
                      <a:pPr algn="ctr"/>
                      <a:r>
                        <a:rPr lang="fr-FR" sz="1600" b="1" dirty="0" smtClean="0">
                          <a:solidFill>
                            <a:srgbClr val="FF0000"/>
                          </a:solidFill>
                        </a:rPr>
                        <a:t>-1,73</a:t>
                      </a:r>
                      <a:endParaRPr lang="fr-FR" sz="1600" b="1" dirty="0">
                        <a:solidFill>
                          <a:srgbClr val="FF0000"/>
                        </a:solidFill>
                      </a:endParaRPr>
                    </a:p>
                  </a:txBody>
                  <a:tcPr anchor="ctr">
                    <a:solidFill>
                      <a:schemeClr val="bg1"/>
                    </a:solidFill>
                  </a:tcPr>
                </a:tc>
              </a:tr>
              <a:tr h="376090">
                <a:tc rowSpan="3">
                  <a:txBody>
                    <a:bodyPr/>
                    <a:lstStyle/>
                    <a:p>
                      <a:pPr algn="r"/>
                      <a:r>
                        <a:rPr lang="fr-FR" sz="1600" b="1" dirty="0" smtClean="0">
                          <a:latin typeface="+mn-lt"/>
                          <a:cs typeface="Arial"/>
                        </a:rPr>
                        <a:t>5</a:t>
                      </a:r>
                      <a:endParaRPr lang="fr-FR" sz="1600" b="1" dirty="0">
                        <a:latin typeface="+mn-lt"/>
                        <a:cs typeface="Arial"/>
                      </a:endParaRPr>
                    </a:p>
                  </a:txBody>
                  <a:tcPr anchor="ctr">
                    <a:solidFill>
                      <a:schemeClr val="tx2">
                        <a:lumMod val="20000"/>
                        <a:lumOff val="80000"/>
                      </a:schemeClr>
                    </a:solidFill>
                  </a:tcPr>
                </a:tc>
                <a:tc>
                  <a:txBody>
                    <a:bodyPr/>
                    <a:lstStyle/>
                    <a:p>
                      <a:pPr algn="ctr"/>
                      <a:r>
                        <a:rPr lang="fr-FR" sz="1600" b="0" dirty="0" smtClean="0">
                          <a:latin typeface="+mn-lt"/>
                          <a:cs typeface="Arial"/>
                        </a:rPr>
                        <a:t>Musculation</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12,86</a:t>
                      </a:r>
                      <a:endParaRPr lang="fr-FR" sz="1600" b="1" dirty="0">
                        <a:solidFill>
                          <a:srgbClr val="008000"/>
                        </a:solidFill>
                      </a:endParaRPr>
                    </a:p>
                  </a:txBody>
                  <a:tcPr anchor="ctr">
                    <a:solidFill>
                      <a:schemeClr val="accent1">
                        <a:lumMod val="40000"/>
                        <a:lumOff val="60000"/>
                      </a:schemeClr>
                    </a:solidFill>
                  </a:tcPr>
                </a:tc>
                <a:tc>
                  <a:txBody>
                    <a:bodyPr/>
                    <a:lstStyle/>
                    <a:p>
                      <a:pPr algn="ctr"/>
                      <a:r>
                        <a:rPr lang="fr-FR" sz="1600" b="1" dirty="0" smtClean="0">
                          <a:solidFill>
                            <a:srgbClr val="3333FF"/>
                          </a:solidFill>
                        </a:rPr>
                        <a:t>12,35</a:t>
                      </a:r>
                      <a:endParaRPr lang="fr-FR" sz="1600" b="1" dirty="0">
                        <a:solidFill>
                          <a:srgbClr val="3333FF"/>
                        </a:solidFill>
                      </a:endParaRPr>
                    </a:p>
                  </a:txBody>
                  <a:tcPr anchor="ctr">
                    <a:solidFill>
                      <a:schemeClr val="tx2">
                        <a:lumMod val="20000"/>
                        <a:lumOff val="80000"/>
                      </a:schemeClr>
                    </a:solidFill>
                  </a:tcPr>
                </a:tc>
                <a:tc>
                  <a:txBody>
                    <a:bodyPr/>
                    <a:lstStyle/>
                    <a:p>
                      <a:pPr algn="ctr"/>
                      <a:r>
                        <a:rPr lang="fr-FR" sz="1600" b="1" dirty="0" smtClean="0"/>
                        <a:t>883</a:t>
                      </a:r>
                      <a:endParaRPr lang="fr-FR" sz="1600" b="1" dirty="0"/>
                    </a:p>
                  </a:txBody>
                  <a:tcPr anchor="ctr">
                    <a:solidFill>
                      <a:schemeClr val="tx2">
                        <a:lumMod val="20000"/>
                        <a:lumOff val="80000"/>
                      </a:schemeClr>
                    </a:solidFill>
                  </a:tcPr>
                </a:tc>
                <a:tc>
                  <a:txBody>
                    <a:bodyPr/>
                    <a:lstStyle/>
                    <a:p>
                      <a:pPr algn="ctr"/>
                      <a:r>
                        <a:rPr lang="fr-FR" sz="1600" b="1" dirty="0" smtClean="0">
                          <a:solidFill>
                            <a:srgbClr val="FF0000"/>
                          </a:solidFill>
                        </a:rPr>
                        <a:t>12,97</a:t>
                      </a:r>
                      <a:endParaRPr lang="fr-FR" sz="1600" b="1" dirty="0">
                        <a:solidFill>
                          <a:srgbClr val="FF0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2187</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-0,62</a:t>
                      </a:r>
                      <a:endParaRPr lang="fr-FR" sz="1600" b="1" dirty="0">
                        <a:solidFill>
                          <a:srgbClr val="008000"/>
                        </a:solidFill>
                      </a:endParaRPr>
                    </a:p>
                  </a:txBody>
                  <a:tcPr anchor="ctr">
                    <a:solidFill>
                      <a:schemeClr val="tx2">
                        <a:lumMod val="20000"/>
                        <a:lumOff val="80000"/>
                      </a:schemeClr>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smtClean="0">
                          <a:latin typeface="+mn-lt"/>
                          <a:cs typeface="Arial"/>
                        </a:rPr>
                        <a:t>STEP</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13,11</a:t>
                      </a:r>
                      <a:endParaRPr lang="fr-FR" sz="1600" b="1" dirty="0">
                        <a:solidFill>
                          <a:srgbClr val="008000"/>
                        </a:solidFill>
                      </a:endParaRPr>
                    </a:p>
                  </a:txBody>
                  <a:tcPr anchor="ctr">
                    <a:solidFill>
                      <a:schemeClr val="accent1">
                        <a:lumMod val="40000"/>
                        <a:lumOff val="60000"/>
                      </a:schemeClr>
                    </a:solidFill>
                  </a:tcPr>
                </a:tc>
                <a:tc>
                  <a:txBody>
                    <a:bodyPr/>
                    <a:lstStyle/>
                    <a:p>
                      <a:pPr algn="ctr"/>
                      <a:r>
                        <a:rPr lang="fr-FR" sz="1600" b="1" dirty="0" smtClean="0">
                          <a:solidFill>
                            <a:srgbClr val="008000"/>
                          </a:solidFill>
                        </a:rPr>
                        <a:t>13,67</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t>774</a:t>
                      </a:r>
                      <a:endParaRPr lang="fr-FR" sz="1600" b="1" dirty="0"/>
                    </a:p>
                  </a:txBody>
                  <a:tcPr anchor="ctr">
                    <a:solidFill>
                      <a:schemeClr val="tx2">
                        <a:lumMod val="20000"/>
                        <a:lumOff val="80000"/>
                      </a:schemeClr>
                    </a:solidFill>
                  </a:tcPr>
                </a:tc>
                <a:tc>
                  <a:txBody>
                    <a:bodyPr/>
                    <a:lstStyle/>
                    <a:p>
                      <a:pPr algn="ctr"/>
                      <a:r>
                        <a:rPr lang="fr-FR" sz="1600" b="1" dirty="0" smtClean="0">
                          <a:solidFill>
                            <a:srgbClr val="3333FF"/>
                          </a:solidFill>
                        </a:rPr>
                        <a:t>13,18</a:t>
                      </a:r>
                      <a:endParaRPr lang="fr-FR" sz="1600" b="1" dirty="0">
                        <a:solidFill>
                          <a:srgbClr val="3333FF"/>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177</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8000"/>
                          </a:solidFill>
                        </a:rPr>
                        <a:t>+0,49</a:t>
                      </a:r>
                      <a:endParaRPr lang="fr-FR" sz="1600" b="1" dirty="0">
                        <a:solidFill>
                          <a:srgbClr val="008000"/>
                        </a:solidFill>
                      </a:endParaRPr>
                    </a:p>
                  </a:txBody>
                  <a:tcPr anchor="ctr">
                    <a:solidFill>
                      <a:schemeClr val="tx2">
                        <a:lumMod val="20000"/>
                        <a:lumOff val="80000"/>
                      </a:schemeClr>
                    </a:solidFill>
                  </a:tcPr>
                </a:tc>
              </a:tr>
              <a:tr h="376090">
                <a:tc vMerge="1">
                  <a:txBody>
                    <a:bodyPr/>
                    <a:lstStyle/>
                    <a:p>
                      <a:pPr algn="r"/>
                      <a:endParaRPr lang="fr-FR" sz="1600" b="0" dirty="0">
                        <a:latin typeface="+mn-lt"/>
                        <a:cs typeface="Arial"/>
                      </a:endParaRPr>
                    </a:p>
                  </a:txBody>
                  <a:tcPr anchor="ctr"/>
                </a:tc>
                <a:tc>
                  <a:txBody>
                    <a:bodyPr/>
                    <a:lstStyle/>
                    <a:p>
                      <a:pPr algn="ctr"/>
                      <a:r>
                        <a:rPr lang="fr-FR" sz="1600" b="0" dirty="0" err="1" smtClean="0">
                          <a:latin typeface="+mn-lt"/>
                          <a:cs typeface="Arial"/>
                        </a:rPr>
                        <a:t>Crse</a:t>
                      </a:r>
                      <a:r>
                        <a:rPr lang="fr-FR" sz="1600" b="0" baseline="0" dirty="0" smtClean="0">
                          <a:latin typeface="+mn-lt"/>
                          <a:cs typeface="Arial"/>
                        </a:rPr>
                        <a:t> en durée</a:t>
                      </a:r>
                      <a:endParaRPr lang="fr-FR" sz="1600" b="0" dirty="0">
                        <a:latin typeface="+mn-lt"/>
                        <a:cs typeface="Arial"/>
                      </a:endParaRPr>
                    </a:p>
                  </a:txBody>
                  <a:tcPr anchor="ctr">
                    <a:solidFill>
                      <a:schemeClr val="tx2">
                        <a:lumMod val="20000"/>
                        <a:lumOff val="80000"/>
                      </a:schemeClr>
                    </a:solidFill>
                  </a:tcPr>
                </a:tc>
                <a:tc>
                  <a:txBody>
                    <a:bodyPr/>
                    <a:lstStyle/>
                    <a:p>
                      <a:pPr algn="ctr"/>
                      <a:r>
                        <a:rPr lang="fr-FR" sz="1600" b="1" dirty="0" smtClean="0">
                          <a:solidFill>
                            <a:srgbClr val="008000"/>
                          </a:solidFill>
                        </a:rPr>
                        <a:t>13,09</a:t>
                      </a:r>
                      <a:endParaRPr lang="fr-FR" sz="1600" b="1" dirty="0">
                        <a:solidFill>
                          <a:srgbClr val="008000"/>
                        </a:solidFill>
                      </a:endParaRPr>
                    </a:p>
                  </a:txBody>
                  <a:tcPr anchor="ctr">
                    <a:solidFill>
                      <a:schemeClr val="accent1">
                        <a:lumMod val="40000"/>
                        <a:lumOff val="60000"/>
                      </a:schemeClr>
                    </a:solidFill>
                  </a:tcPr>
                </a:tc>
                <a:tc>
                  <a:txBody>
                    <a:bodyPr/>
                    <a:lstStyle/>
                    <a:p>
                      <a:pPr algn="ctr"/>
                      <a:r>
                        <a:rPr lang="fr-FR" sz="1600" b="1" dirty="0" smtClean="0">
                          <a:solidFill>
                            <a:srgbClr val="00B050"/>
                          </a:solidFill>
                        </a:rPr>
                        <a:t>13,24</a:t>
                      </a:r>
                      <a:endParaRPr lang="fr-FR" sz="1600" b="1" dirty="0">
                        <a:solidFill>
                          <a:srgbClr val="00B050"/>
                        </a:solidFill>
                      </a:endParaRPr>
                    </a:p>
                  </a:txBody>
                  <a:tcPr anchor="ctr">
                    <a:solidFill>
                      <a:schemeClr val="tx2">
                        <a:lumMod val="20000"/>
                        <a:lumOff val="80000"/>
                      </a:schemeClr>
                    </a:solidFill>
                  </a:tcPr>
                </a:tc>
                <a:tc>
                  <a:txBody>
                    <a:bodyPr/>
                    <a:lstStyle/>
                    <a:p>
                      <a:pPr algn="ctr"/>
                      <a:r>
                        <a:rPr lang="fr-FR" sz="1600" b="1" dirty="0" smtClean="0"/>
                        <a:t>372</a:t>
                      </a:r>
                      <a:endParaRPr lang="fr-FR" sz="1600" b="1" dirty="0"/>
                    </a:p>
                  </a:txBody>
                  <a:tcPr anchor="ctr">
                    <a:solidFill>
                      <a:schemeClr val="tx2">
                        <a:lumMod val="20000"/>
                        <a:lumOff val="80000"/>
                      </a:schemeClr>
                    </a:solidFill>
                  </a:tcPr>
                </a:tc>
                <a:tc>
                  <a:txBody>
                    <a:bodyPr/>
                    <a:lstStyle/>
                    <a:p>
                      <a:pPr algn="ctr"/>
                      <a:r>
                        <a:rPr lang="fr-FR" sz="1600" b="1" dirty="0" smtClean="0">
                          <a:solidFill>
                            <a:srgbClr val="008000"/>
                          </a:solidFill>
                        </a:rPr>
                        <a:t>13,32</a:t>
                      </a:r>
                      <a:endParaRPr lang="fr-FR" sz="1600" b="1" dirty="0">
                        <a:solidFill>
                          <a:srgbClr val="008000"/>
                        </a:solidFill>
                      </a:endParaRPr>
                    </a:p>
                  </a:txBody>
                  <a:tcPr anchor="ctr">
                    <a:solidFill>
                      <a:schemeClr val="tx2">
                        <a:lumMod val="20000"/>
                        <a:lumOff val="80000"/>
                      </a:schemeClr>
                    </a:solidFill>
                  </a:tcPr>
                </a:tc>
                <a:tc>
                  <a:txBody>
                    <a:bodyPr/>
                    <a:lstStyle/>
                    <a:p>
                      <a:pPr algn="ctr"/>
                      <a:r>
                        <a:rPr lang="fr-FR" sz="1600" b="1" dirty="0" smtClean="0">
                          <a:solidFill>
                            <a:schemeClr val="tx1"/>
                          </a:solidFill>
                        </a:rPr>
                        <a:t>1370</a:t>
                      </a:r>
                      <a:endParaRPr lang="fr-FR" sz="1600" b="1" dirty="0">
                        <a:solidFill>
                          <a:schemeClr val="tx1"/>
                        </a:solidFill>
                      </a:endParaRPr>
                    </a:p>
                  </a:txBody>
                  <a:tcPr anchor="ctr">
                    <a:solidFill>
                      <a:schemeClr val="tx2">
                        <a:lumMod val="20000"/>
                        <a:lumOff val="80000"/>
                      </a:schemeClr>
                    </a:solidFill>
                  </a:tcPr>
                </a:tc>
                <a:tc>
                  <a:txBody>
                    <a:bodyPr/>
                    <a:lstStyle/>
                    <a:p>
                      <a:pPr algn="ctr"/>
                      <a:r>
                        <a:rPr lang="fr-FR" sz="1600" b="1" dirty="0" smtClean="0">
                          <a:solidFill>
                            <a:srgbClr val="00B050"/>
                          </a:solidFill>
                        </a:rPr>
                        <a:t>-0,08</a:t>
                      </a:r>
                      <a:endParaRPr lang="fr-FR" sz="1600" b="1" dirty="0">
                        <a:solidFill>
                          <a:srgbClr val="00B050"/>
                        </a:solidFill>
                      </a:endParaRPr>
                    </a:p>
                  </a:txBody>
                  <a:tcPr anchor="ctr">
                    <a:solidFill>
                      <a:schemeClr val="tx2">
                        <a:lumMod val="20000"/>
                        <a:lumOff val="80000"/>
                      </a:schemeClr>
                    </a:solidFill>
                  </a:tcPr>
                </a:tc>
              </a:tr>
            </a:tbl>
          </a:graphicData>
        </a:graphic>
      </p:graphicFrame>
      <p:sp>
        <p:nvSpPr>
          <p:cNvPr id="6" name="Titre 1"/>
          <p:cNvSpPr>
            <a:spLocks noGrp="1"/>
          </p:cNvSpPr>
          <p:nvPr>
            <p:ph type="title"/>
          </p:nvPr>
        </p:nvSpPr>
        <p:spPr>
          <a:xfrm>
            <a:off x="0" y="0"/>
            <a:ext cx="9144000" cy="642471"/>
          </a:xfrm>
        </p:spPr>
        <p:txBody>
          <a:bodyPr>
            <a:normAutofit/>
          </a:bodyPr>
          <a:lstStyle/>
          <a:p>
            <a:r>
              <a:rPr lang="fr-FR" sz="3400" dirty="0" smtClean="0">
                <a:solidFill>
                  <a:schemeClr val="bg1"/>
                </a:solidFill>
              </a:rPr>
              <a:t>ZOOM SUR LES APSA </a:t>
            </a:r>
            <a:r>
              <a:rPr lang="fr-FR" sz="3400" dirty="0" smtClean="0">
                <a:solidFill>
                  <a:srgbClr val="FFFF00"/>
                </a:solidFill>
              </a:rPr>
              <a:t>CAP BEP</a:t>
            </a:r>
            <a:endParaRPr lang="fr-FR" sz="3400" dirty="0">
              <a:solidFill>
                <a:srgbClr val="FFFF00"/>
              </a:solidFill>
            </a:endParaRPr>
          </a:p>
        </p:txBody>
      </p:sp>
      <p:sp>
        <p:nvSpPr>
          <p:cNvPr id="10" name="Vague 9"/>
          <p:cNvSpPr/>
          <p:nvPr/>
        </p:nvSpPr>
        <p:spPr>
          <a:xfrm>
            <a:off x="1972236" y="741832"/>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12,84</a:t>
            </a:r>
            <a:endParaRPr lang="fr-FR" b="1" dirty="0">
              <a:solidFill>
                <a:srgbClr val="FF0000"/>
              </a:solidFill>
            </a:endParaRPr>
          </a:p>
        </p:txBody>
      </p:sp>
      <p:sp>
        <p:nvSpPr>
          <p:cNvPr id="12" name="Vague 11"/>
          <p:cNvSpPr/>
          <p:nvPr/>
        </p:nvSpPr>
        <p:spPr>
          <a:xfrm>
            <a:off x="5605930" y="730859"/>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13,15</a:t>
            </a:r>
            <a:endParaRPr lang="fr-FR" b="1" dirty="0">
              <a:solidFill>
                <a:srgbClr val="FF0000"/>
              </a:solidFill>
            </a:endParaRPr>
          </a:p>
        </p:txBody>
      </p:sp>
      <p:sp>
        <p:nvSpPr>
          <p:cNvPr id="13" name="Vague 12"/>
          <p:cNvSpPr/>
          <p:nvPr/>
        </p:nvSpPr>
        <p:spPr>
          <a:xfrm>
            <a:off x="3185751" y="741832"/>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12,32</a:t>
            </a:r>
            <a:endParaRPr lang="fr-FR" b="1" dirty="0">
              <a:solidFill>
                <a:srgbClr val="FF0000"/>
              </a:solidFill>
            </a:endParaRPr>
          </a:p>
        </p:txBody>
      </p:sp>
      <p:sp>
        <p:nvSpPr>
          <p:cNvPr id="14" name="Vague 13"/>
          <p:cNvSpPr/>
          <p:nvPr/>
        </p:nvSpPr>
        <p:spPr>
          <a:xfrm>
            <a:off x="8128000" y="741832"/>
            <a:ext cx="1016000" cy="475407"/>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solidFill>
                  <a:srgbClr val="FF0000"/>
                </a:solidFill>
              </a:rPr>
              <a:t>-0,83</a:t>
            </a:r>
            <a:endParaRPr lang="fr-FR" b="1" dirty="0">
              <a:solidFill>
                <a:srgbClr val="FF0000"/>
              </a:solidFill>
            </a:endParaRPr>
          </a:p>
        </p:txBody>
      </p:sp>
    </p:spTree>
    <p:extLst>
      <p:ext uri="{BB962C8B-B14F-4D97-AF65-F5344CB8AC3E}">
        <p14:creationId xmlns:p14="http://schemas.microsoft.com/office/powerpoint/2010/main" val="2495216162"/>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872547694"/>
              </p:ext>
            </p:extLst>
          </p:nvPr>
        </p:nvGraphicFramePr>
        <p:xfrm>
          <a:off x="239059" y="1378656"/>
          <a:ext cx="8635967" cy="3534863"/>
        </p:xfrm>
        <a:graphic>
          <a:graphicData uri="http://schemas.openxmlformats.org/drawingml/2006/table">
            <a:tbl>
              <a:tblPr firstRow="1" bandRow="1">
                <a:tableStyleId>{5C22544A-7EE6-4342-B048-85BDC9FD1C3A}</a:tableStyleId>
              </a:tblPr>
              <a:tblGrid>
                <a:gridCol w="3696666"/>
                <a:gridCol w="734668"/>
                <a:gridCol w="1018041"/>
                <a:gridCol w="1133489"/>
                <a:gridCol w="1007545"/>
                <a:gridCol w="1045558"/>
              </a:tblGrid>
              <a:tr h="608783">
                <a:tc>
                  <a:txBody>
                    <a:bodyPr/>
                    <a:lstStyle/>
                    <a:p>
                      <a:pPr algn="ctr"/>
                      <a:r>
                        <a:rPr lang="fr-FR" b="1" dirty="0" smtClean="0"/>
                        <a:t>Type</a:t>
                      </a:r>
                      <a:r>
                        <a:rPr lang="fr-FR" b="1" baseline="0" dirty="0" smtClean="0"/>
                        <a:t> de candidat</a:t>
                      </a:r>
                      <a:endParaRPr lang="fr-FR" b="1" dirty="0"/>
                    </a:p>
                  </a:txBody>
                  <a:tcPr anchor="ctr"/>
                </a:tc>
                <a:tc>
                  <a:txBody>
                    <a:bodyPr/>
                    <a:lstStyle/>
                    <a:p>
                      <a:pPr algn="ctr"/>
                      <a:r>
                        <a:rPr lang="fr-FR" b="1" dirty="0" smtClean="0"/>
                        <a:t>Sexe</a:t>
                      </a:r>
                      <a:endParaRPr lang="fr-FR" b="1" dirty="0"/>
                    </a:p>
                  </a:txBody>
                  <a:tcPr anchor="ctr"/>
                </a:tc>
                <a:tc>
                  <a:txBody>
                    <a:bodyPr/>
                    <a:lstStyle/>
                    <a:p>
                      <a:pPr algn="ctr"/>
                      <a:r>
                        <a:rPr lang="fr-FR" b="1" dirty="0" smtClean="0"/>
                        <a:t>2011</a:t>
                      </a:r>
                      <a:endParaRPr lang="fr-FR" b="1" dirty="0"/>
                    </a:p>
                  </a:txBody>
                  <a:tcPr anchor="ctr"/>
                </a:tc>
                <a:tc>
                  <a:txBody>
                    <a:bodyPr/>
                    <a:lstStyle/>
                    <a:p>
                      <a:pPr algn="ctr"/>
                      <a:r>
                        <a:rPr lang="fr-FR" b="1" dirty="0" smtClean="0"/>
                        <a:t>2012</a:t>
                      </a:r>
                      <a:endParaRPr lang="fr-FR" b="1" dirty="0"/>
                    </a:p>
                  </a:txBody>
                  <a:tcPr anchor="ctr"/>
                </a:tc>
                <a:tc>
                  <a:txBody>
                    <a:bodyPr/>
                    <a:lstStyle/>
                    <a:p>
                      <a:pPr algn="ctr"/>
                      <a:r>
                        <a:rPr lang="fr-FR" b="1" dirty="0" smtClean="0"/>
                        <a:t>2013</a:t>
                      </a:r>
                      <a:endParaRPr lang="fr-FR" b="1" dirty="0"/>
                    </a:p>
                  </a:txBody>
                  <a:tcPr anchor="ctr"/>
                </a:tc>
                <a:tc>
                  <a:txBody>
                    <a:bodyPr/>
                    <a:lstStyle/>
                    <a:p>
                      <a:pPr algn="ctr"/>
                      <a:r>
                        <a:rPr lang="fr-FR" b="1" dirty="0" smtClean="0"/>
                        <a:t>2014</a:t>
                      </a:r>
                      <a:endParaRPr lang="fr-FR" b="1" dirty="0"/>
                    </a:p>
                  </a:txBody>
                  <a:tcPr anchor="ctr"/>
                </a:tc>
              </a:tr>
              <a:tr h="0">
                <a:tc>
                  <a:txBody>
                    <a:bodyPr/>
                    <a:lstStyle/>
                    <a:p>
                      <a:pPr algn="ctr"/>
                      <a:r>
                        <a:rPr lang="fr-FR" b="1" dirty="0" smtClean="0"/>
                        <a:t>Inaptes Totaux</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rgbClr val="008000"/>
                          </a:solidFill>
                        </a:rPr>
                        <a:t>3,00%</a:t>
                      </a:r>
                      <a:endParaRPr lang="fr-FR" b="1" dirty="0">
                        <a:solidFill>
                          <a:srgbClr val="008000"/>
                        </a:solidFill>
                      </a:endParaRPr>
                    </a:p>
                  </a:txBody>
                  <a:tcPr anchor="ctr"/>
                </a:tc>
                <a:tc>
                  <a:txBody>
                    <a:bodyPr/>
                    <a:lstStyle/>
                    <a:p>
                      <a:pPr algn="ctr"/>
                      <a:r>
                        <a:rPr lang="fr-FR" b="1" dirty="0" smtClean="0">
                          <a:solidFill>
                            <a:srgbClr val="008000"/>
                          </a:solidFill>
                        </a:rPr>
                        <a:t>1,99%</a:t>
                      </a:r>
                      <a:endParaRPr lang="fr-FR" b="1" dirty="0">
                        <a:solidFill>
                          <a:srgbClr val="008000"/>
                        </a:solidFill>
                      </a:endParaRPr>
                    </a:p>
                  </a:txBody>
                  <a:tcPr anchor="ctr"/>
                </a:tc>
                <a:tc>
                  <a:txBody>
                    <a:bodyPr/>
                    <a:lstStyle/>
                    <a:p>
                      <a:pPr algn="ctr"/>
                      <a:r>
                        <a:rPr lang="fr-FR" b="1" dirty="0" smtClean="0">
                          <a:solidFill>
                            <a:srgbClr val="FF6600"/>
                          </a:solidFill>
                        </a:rPr>
                        <a:t>2,35%</a:t>
                      </a:r>
                      <a:endParaRPr lang="fr-FR" b="1" dirty="0">
                        <a:solidFill>
                          <a:srgbClr val="FF6600"/>
                        </a:solidFill>
                      </a:endParaRPr>
                    </a:p>
                  </a:txBody>
                  <a:tcPr anchor="ctr"/>
                </a:tc>
                <a:tc>
                  <a:txBody>
                    <a:bodyPr/>
                    <a:lstStyle/>
                    <a:p>
                      <a:pPr algn="ctr"/>
                      <a:r>
                        <a:rPr lang="fr-FR" b="1" dirty="0" smtClean="0">
                          <a:solidFill>
                            <a:srgbClr val="008000"/>
                          </a:solidFill>
                        </a:rPr>
                        <a:t>1,92 %</a:t>
                      </a:r>
                      <a:endParaRPr lang="fr-FR" b="1" dirty="0">
                        <a:solidFill>
                          <a:srgbClr val="008000"/>
                        </a:solidFill>
                      </a:endParaRPr>
                    </a:p>
                  </a:txBody>
                  <a:tcPr anchor="ctr"/>
                </a:tc>
              </a:tr>
              <a:tr h="147054">
                <a:tc>
                  <a:txBody>
                    <a:bodyPr/>
                    <a:lstStyle/>
                    <a:p>
                      <a:pPr algn="ctr"/>
                      <a:r>
                        <a:rPr lang="fr-FR" b="1" dirty="0" smtClean="0"/>
                        <a:t>Inaptes Totaux</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solidFill>
                            <a:srgbClr val="FF0000"/>
                          </a:solidFill>
                        </a:rPr>
                        <a:t>5,70%</a:t>
                      </a:r>
                      <a:endParaRPr lang="fr-FR" b="1" dirty="0">
                        <a:solidFill>
                          <a:srgbClr val="FF0000"/>
                        </a:solidFill>
                      </a:endParaRPr>
                    </a:p>
                  </a:txBody>
                  <a:tcPr anchor="ctr"/>
                </a:tc>
                <a:tc>
                  <a:txBody>
                    <a:bodyPr/>
                    <a:lstStyle/>
                    <a:p>
                      <a:pPr algn="ctr"/>
                      <a:r>
                        <a:rPr lang="fr-FR" b="1" dirty="0" smtClean="0">
                          <a:solidFill>
                            <a:srgbClr val="FF6600"/>
                          </a:solidFill>
                        </a:rPr>
                        <a:t>5,23%</a:t>
                      </a:r>
                      <a:endParaRPr lang="fr-FR" b="1" dirty="0">
                        <a:solidFill>
                          <a:srgbClr val="FF6600"/>
                        </a:solidFill>
                      </a:endParaRPr>
                    </a:p>
                  </a:txBody>
                  <a:tcPr anchor="ctr"/>
                </a:tc>
                <a:tc>
                  <a:txBody>
                    <a:bodyPr/>
                    <a:lstStyle/>
                    <a:p>
                      <a:pPr algn="ctr"/>
                      <a:r>
                        <a:rPr lang="fr-FR" b="1" dirty="0" smtClean="0">
                          <a:solidFill>
                            <a:srgbClr val="FF0000"/>
                          </a:solidFill>
                        </a:rPr>
                        <a:t>5,66%</a:t>
                      </a:r>
                      <a:endParaRPr lang="fr-FR" b="1" dirty="0">
                        <a:solidFill>
                          <a:srgbClr val="FF0000"/>
                        </a:solidFill>
                      </a:endParaRPr>
                    </a:p>
                  </a:txBody>
                  <a:tcPr anchor="ctr"/>
                </a:tc>
                <a:tc>
                  <a:txBody>
                    <a:bodyPr/>
                    <a:lstStyle/>
                    <a:p>
                      <a:pPr algn="ctr"/>
                      <a:r>
                        <a:rPr lang="fr-FR" b="1" dirty="0" smtClean="0">
                          <a:solidFill>
                            <a:srgbClr val="008000"/>
                          </a:solidFill>
                        </a:rPr>
                        <a:t>4,86 %</a:t>
                      </a:r>
                      <a:endParaRPr lang="fr-FR" b="1" dirty="0">
                        <a:solidFill>
                          <a:srgbClr val="008000"/>
                        </a:solidFill>
                      </a:endParaRPr>
                    </a:p>
                  </a:txBody>
                  <a:tcPr anchor="ctr"/>
                </a:tc>
              </a:tr>
              <a:tr h="229529">
                <a:tc>
                  <a:txBody>
                    <a:bodyPr/>
                    <a:lstStyle/>
                    <a:p>
                      <a:pPr algn="ctr"/>
                      <a:r>
                        <a:rPr lang="fr-FR" b="1" dirty="0" smtClean="0"/>
                        <a:t>Inaptes</a:t>
                      </a:r>
                      <a:r>
                        <a:rPr lang="fr-FR" b="1" baseline="0" dirty="0" smtClean="0"/>
                        <a:t> partiels</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rgbClr val="000000"/>
                          </a:solidFill>
                        </a:rPr>
                        <a:t>1,50%</a:t>
                      </a:r>
                      <a:endParaRPr lang="fr-FR" b="1" dirty="0">
                        <a:solidFill>
                          <a:srgbClr val="000000"/>
                        </a:solidFill>
                      </a:endParaRPr>
                    </a:p>
                  </a:txBody>
                  <a:tcPr anchor="ctr"/>
                </a:tc>
                <a:tc>
                  <a:txBody>
                    <a:bodyPr/>
                    <a:lstStyle/>
                    <a:p>
                      <a:pPr algn="ctr"/>
                      <a:r>
                        <a:rPr lang="fr-FR" b="1" dirty="0" smtClean="0">
                          <a:solidFill>
                            <a:srgbClr val="000000"/>
                          </a:solidFill>
                        </a:rPr>
                        <a:t>1,09%</a:t>
                      </a:r>
                      <a:endParaRPr lang="fr-FR" b="1" dirty="0">
                        <a:solidFill>
                          <a:srgbClr val="000000"/>
                        </a:solidFill>
                      </a:endParaRPr>
                    </a:p>
                  </a:txBody>
                  <a:tcPr anchor="ctr"/>
                </a:tc>
                <a:tc>
                  <a:txBody>
                    <a:bodyPr/>
                    <a:lstStyle/>
                    <a:p>
                      <a:pPr algn="ctr"/>
                      <a:r>
                        <a:rPr lang="fr-FR" b="1" dirty="0" smtClean="0">
                          <a:solidFill>
                            <a:srgbClr val="000000"/>
                          </a:solidFill>
                        </a:rPr>
                        <a:t>1,55%</a:t>
                      </a:r>
                      <a:endParaRPr lang="fr-FR" b="1" dirty="0">
                        <a:solidFill>
                          <a:srgbClr val="000000"/>
                        </a:solidFill>
                      </a:endParaRPr>
                    </a:p>
                  </a:txBody>
                  <a:tcPr anchor="ctr"/>
                </a:tc>
                <a:tc>
                  <a:txBody>
                    <a:bodyPr/>
                    <a:lstStyle/>
                    <a:p>
                      <a:pPr algn="ctr"/>
                      <a:r>
                        <a:rPr lang="fr-FR" b="1" dirty="0" smtClean="0">
                          <a:solidFill>
                            <a:srgbClr val="000000"/>
                          </a:solidFill>
                        </a:rPr>
                        <a:t>1,64 %</a:t>
                      </a:r>
                      <a:endParaRPr lang="fr-FR" b="1" dirty="0">
                        <a:solidFill>
                          <a:srgbClr val="000000"/>
                        </a:solidFill>
                      </a:endParaRPr>
                    </a:p>
                  </a:txBody>
                  <a:tcPr anchor="ctr"/>
                </a:tc>
              </a:tr>
              <a:tr h="0">
                <a:tc>
                  <a:txBody>
                    <a:bodyPr/>
                    <a:lstStyle/>
                    <a:p>
                      <a:pPr algn="ctr"/>
                      <a:r>
                        <a:rPr lang="fr-FR" b="1" dirty="0" smtClean="0"/>
                        <a:t>Inaptes</a:t>
                      </a:r>
                      <a:r>
                        <a:rPr lang="fr-FR" b="1" baseline="0" dirty="0" smtClean="0"/>
                        <a:t> partiels </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solidFill>
                            <a:srgbClr val="000000"/>
                          </a:solidFill>
                        </a:rPr>
                        <a:t>3,10%</a:t>
                      </a:r>
                      <a:endParaRPr lang="fr-FR" b="1" dirty="0">
                        <a:solidFill>
                          <a:srgbClr val="000000"/>
                        </a:solidFill>
                      </a:endParaRPr>
                    </a:p>
                  </a:txBody>
                  <a:tcPr anchor="ctr"/>
                </a:tc>
                <a:tc>
                  <a:txBody>
                    <a:bodyPr/>
                    <a:lstStyle/>
                    <a:p>
                      <a:pPr algn="ctr"/>
                      <a:r>
                        <a:rPr lang="fr-FR" b="1" dirty="0" smtClean="0">
                          <a:solidFill>
                            <a:srgbClr val="000000"/>
                          </a:solidFill>
                        </a:rPr>
                        <a:t>3,60%</a:t>
                      </a:r>
                      <a:endParaRPr lang="fr-FR" b="1" dirty="0">
                        <a:solidFill>
                          <a:srgbClr val="000000"/>
                        </a:solidFill>
                      </a:endParaRPr>
                    </a:p>
                  </a:txBody>
                  <a:tcPr anchor="ctr"/>
                </a:tc>
                <a:tc>
                  <a:txBody>
                    <a:bodyPr/>
                    <a:lstStyle/>
                    <a:p>
                      <a:pPr algn="ctr"/>
                      <a:r>
                        <a:rPr lang="fr-FR" b="1" dirty="0" smtClean="0">
                          <a:solidFill>
                            <a:srgbClr val="000000"/>
                          </a:solidFill>
                        </a:rPr>
                        <a:t>4,04%</a:t>
                      </a:r>
                      <a:endParaRPr lang="fr-FR" b="1" dirty="0">
                        <a:solidFill>
                          <a:srgbClr val="000000"/>
                        </a:solidFill>
                      </a:endParaRPr>
                    </a:p>
                  </a:txBody>
                  <a:tcPr anchor="ctr"/>
                </a:tc>
                <a:tc>
                  <a:txBody>
                    <a:bodyPr/>
                    <a:lstStyle/>
                    <a:p>
                      <a:pPr algn="ctr"/>
                      <a:r>
                        <a:rPr lang="fr-FR" b="1" dirty="0" smtClean="0">
                          <a:solidFill>
                            <a:srgbClr val="FF6600"/>
                          </a:solidFill>
                        </a:rPr>
                        <a:t>4,65 %</a:t>
                      </a:r>
                      <a:endParaRPr lang="fr-FR" b="1" dirty="0">
                        <a:solidFill>
                          <a:srgbClr val="FF6600"/>
                        </a:solidFill>
                      </a:endParaRP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solidFill>
                            <a:srgbClr val="000000"/>
                          </a:solidFill>
                        </a:rPr>
                        <a:t>0,1%</a:t>
                      </a:r>
                      <a:endParaRPr lang="fr-FR" b="1" dirty="0">
                        <a:solidFill>
                          <a:srgbClr val="000000"/>
                        </a:solidFill>
                      </a:endParaRPr>
                    </a:p>
                  </a:txBody>
                  <a:tcPr anchor="ctr"/>
                </a:tc>
                <a:tc>
                  <a:txBody>
                    <a:bodyPr/>
                    <a:lstStyle/>
                    <a:p>
                      <a:pPr algn="ctr"/>
                      <a:r>
                        <a:rPr lang="fr-FR" b="1" dirty="0" smtClean="0">
                          <a:solidFill>
                            <a:srgbClr val="000000"/>
                          </a:solidFill>
                        </a:rPr>
                        <a:t>0,04%</a:t>
                      </a:r>
                      <a:endParaRPr lang="fr-FR" b="1" dirty="0">
                        <a:solidFill>
                          <a:srgbClr val="000000"/>
                        </a:solidFill>
                      </a:endParaRPr>
                    </a:p>
                  </a:txBody>
                  <a:tcPr anchor="ctr"/>
                </a:tc>
                <a:tc>
                  <a:txBody>
                    <a:bodyPr/>
                    <a:lstStyle/>
                    <a:p>
                      <a:pPr algn="ctr"/>
                      <a:r>
                        <a:rPr lang="fr-FR" b="1" dirty="0" smtClean="0">
                          <a:solidFill>
                            <a:srgbClr val="000000"/>
                          </a:solidFill>
                        </a:rPr>
                        <a:t>0,04%</a:t>
                      </a:r>
                      <a:endParaRPr lang="fr-FR" b="1" dirty="0">
                        <a:solidFill>
                          <a:srgbClr val="000000"/>
                        </a:solidFill>
                      </a:endParaRPr>
                    </a:p>
                  </a:txBody>
                  <a:tcPr anchor="ctr"/>
                </a:tc>
                <a:tc>
                  <a:txBody>
                    <a:bodyPr/>
                    <a:lstStyle/>
                    <a:p>
                      <a:pPr algn="ctr"/>
                      <a:r>
                        <a:rPr lang="fr-FR" b="1" dirty="0" smtClean="0">
                          <a:solidFill>
                            <a:srgbClr val="000000"/>
                          </a:solidFill>
                        </a:rPr>
                        <a:t>0,04 %</a:t>
                      </a:r>
                      <a:endParaRPr lang="fr-FR" b="1" dirty="0">
                        <a:solidFill>
                          <a:srgbClr val="000000"/>
                        </a:solidFill>
                      </a:endParaRPr>
                    </a:p>
                  </a:txBody>
                  <a:tcPr anchor="ctr"/>
                </a:tc>
              </a:tr>
              <a:tr h="0">
                <a:tc>
                  <a:txBody>
                    <a:bodyPr/>
                    <a:lstStyle/>
                    <a:p>
                      <a:pPr algn="ctr"/>
                      <a:r>
                        <a:rPr lang="fr-FR" b="1" dirty="0" smtClean="0"/>
                        <a:t>Contrôle adapté</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solidFill>
                            <a:srgbClr val="000000"/>
                          </a:solidFill>
                        </a:rPr>
                        <a:t>0,01%</a:t>
                      </a:r>
                      <a:endParaRPr lang="fr-FR" b="1" dirty="0">
                        <a:solidFill>
                          <a:srgbClr val="000000"/>
                        </a:solidFill>
                      </a:endParaRPr>
                    </a:p>
                  </a:txBody>
                  <a:tcPr anchor="ctr"/>
                </a:tc>
                <a:tc>
                  <a:txBody>
                    <a:bodyPr/>
                    <a:lstStyle/>
                    <a:p>
                      <a:pPr algn="ctr"/>
                      <a:r>
                        <a:rPr lang="fr-FR" b="1" dirty="0" smtClean="0">
                          <a:solidFill>
                            <a:srgbClr val="000000"/>
                          </a:solidFill>
                        </a:rPr>
                        <a:t>0,01%</a:t>
                      </a:r>
                      <a:endParaRPr lang="fr-FR" b="1" dirty="0">
                        <a:solidFill>
                          <a:srgbClr val="000000"/>
                        </a:solidFill>
                      </a:endParaRPr>
                    </a:p>
                  </a:txBody>
                  <a:tcPr anchor="ctr"/>
                </a:tc>
                <a:tc>
                  <a:txBody>
                    <a:bodyPr/>
                    <a:lstStyle/>
                    <a:p>
                      <a:pPr algn="ctr"/>
                      <a:r>
                        <a:rPr lang="fr-FR" b="1" dirty="0" smtClean="0">
                          <a:solidFill>
                            <a:srgbClr val="000000"/>
                          </a:solidFill>
                        </a:rPr>
                        <a:t>0,06%</a:t>
                      </a:r>
                      <a:endParaRPr lang="fr-FR" b="1" dirty="0">
                        <a:solidFill>
                          <a:srgbClr val="000000"/>
                        </a:solidFill>
                      </a:endParaRPr>
                    </a:p>
                  </a:txBody>
                  <a:tcPr anchor="ctr"/>
                </a:tc>
                <a:tc>
                  <a:txBody>
                    <a:bodyPr/>
                    <a:lstStyle/>
                    <a:p>
                      <a:pPr algn="ctr"/>
                      <a:r>
                        <a:rPr lang="fr-FR" b="1" dirty="0" smtClean="0">
                          <a:solidFill>
                            <a:srgbClr val="008000"/>
                          </a:solidFill>
                        </a:rPr>
                        <a:t>0,16 %</a:t>
                      </a:r>
                      <a:endParaRPr lang="fr-FR" b="1" dirty="0">
                        <a:solidFill>
                          <a:srgbClr val="008000"/>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M</a:t>
                      </a:r>
                      <a:endParaRPr lang="fr-FR" b="1" dirty="0"/>
                    </a:p>
                  </a:txBody>
                  <a:tcPr anchor="ctr"/>
                </a:tc>
                <a:tc>
                  <a:txBody>
                    <a:bodyPr/>
                    <a:lstStyle/>
                    <a:p>
                      <a:pPr algn="ctr"/>
                      <a:r>
                        <a:rPr lang="fr-FR" b="1" dirty="0" smtClean="0"/>
                        <a:t>95,4%</a:t>
                      </a:r>
                      <a:endParaRPr lang="fr-FR" b="1" dirty="0"/>
                    </a:p>
                  </a:txBody>
                  <a:tcPr anchor="ctr"/>
                </a:tc>
                <a:tc>
                  <a:txBody>
                    <a:bodyPr/>
                    <a:lstStyle/>
                    <a:p>
                      <a:pPr algn="ctr"/>
                      <a:r>
                        <a:rPr lang="fr-FR" b="1" dirty="0" smtClean="0"/>
                        <a:t>96,87%</a:t>
                      </a:r>
                      <a:endParaRPr lang="fr-FR" b="1" dirty="0"/>
                    </a:p>
                  </a:txBody>
                  <a:tcPr anchor="ctr"/>
                </a:tc>
                <a:tc>
                  <a:txBody>
                    <a:bodyPr/>
                    <a:lstStyle/>
                    <a:p>
                      <a:pPr algn="ctr"/>
                      <a:r>
                        <a:rPr lang="fr-FR" b="1" dirty="0" smtClean="0">
                          <a:solidFill>
                            <a:srgbClr val="000000"/>
                          </a:solidFill>
                        </a:rPr>
                        <a:t>96,05%</a:t>
                      </a:r>
                      <a:endParaRPr lang="fr-FR" b="1" dirty="0">
                        <a:solidFill>
                          <a:srgbClr val="000000"/>
                        </a:solidFill>
                      </a:endParaRPr>
                    </a:p>
                  </a:txBody>
                  <a:tcPr anchor="ctr"/>
                </a:tc>
                <a:tc>
                  <a:txBody>
                    <a:bodyPr/>
                    <a:lstStyle/>
                    <a:p>
                      <a:pPr algn="ctr"/>
                      <a:r>
                        <a:rPr lang="fr-FR" b="1" dirty="0" smtClean="0">
                          <a:solidFill>
                            <a:srgbClr val="000000"/>
                          </a:solidFill>
                        </a:rPr>
                        <a:t>96,38 %</a:t>
                      </a:r>
                      <a:endParaRPr lang="fr-FR" b="1" dirty="0">
                        <a:solidFill>
                          <a:srgbClr val="000000"/>
                        </a:solidFill>
                      </a:endParaRPr>
                    </a:p>
                  </a:txBody>
                  <a:tcPr anchor="ctr"/>
                </a:tc>
              </a:tr>
              <a:tr h="0">
                <a:tc>
                  <a:txBody>
                    <a:bodyPr/>
                    <a:lstStyle/>
                    <a:p>
                      <a:pPr algn="ctr"/>
                      <a:r>
                        <a:rPr lang="fr-FR" b="1" dirty="0" smtClean="0"/>
                        <a:t>Protocole standard</a:t>
                      </a:r>
                      <a:endParaRPr lang="fr-FR" b="1" dirty="0"/>
                    </a:p>
                  </a:txBody>
                  <a:tcPr anchor="ctr"/>
                </a:tc>
                <a:tc>
                  <a:txBody>
                    <a:bodyPr/>
                    <a:lstStyle/>
                    <a:p>
                      <a:pPr algn="ctr"/>
                      <a:r>
                        <a:rPr lang="fr-FR" b="1" dirty="0" smtClean="0"/>
                        <a:t>F</a:t>
                      </a:r>
                      <a:endParaRPr lang="fr-FR" b="1" dirty="0"/>
                    </a:p>
                  </a:txBody>
                  <a:tcPr anchor="ctr"/>
                </a:tc>
                <a:tc>
                  <a:txBody>
                    <a:bodyPr/>
                    <a:lstStyle/>
                    <a:p>
                      <a:pPr algn="ctr"/>
                      <a:r>
                        <a:rPr lang="fr-FR" b="1" dirty="0" smtClean="0"/>
                        <a:t>91,2%</a:t>
                      </a:r>
                      <a:endParaRPr lang="fr-FR"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91,16%</a:t>
                      </a:r>
                      <a:endParaRPr lang="fr-FR" b="1" dirty="0"/>
                    </a:p>
                  </a:txBody>
                  <a:tcPr anchor="ctr"/>
                </a:tc>
                <a:tc>
                  <a:txBody>
                    <a:bodyPr/>
                    <a:lstStyle/>
                    <a:p>
                      <a:pPr algn="ctr"/>
                      <a:r>
                        <a:rPr lang="fr-FR" b="1" dirty="0" smtClean="0">
                          <a:solidFill>
                            <a:srgbClr val="000000"/>
                          </a:solidFill>
                        </a:rPr>
                        <a:t>90,21%</a:t>
                      </a:r>
                      <a:endParaRPr lang="fr-FR" b="1" dirty="0">
                        <a:solidFill>
                          <a:srgbClr val="000000"/>
                        </a:solidFill>
                      </a:endParaRPr>
                    </a:p>
                  </a:txBody>
                  <a:tcPr anchor="ctr"/>
                </a:tc>
                <a:tc>
                  <a:txBody>
                    <a:bodyPr/>
                    <a:lstStyle/>
                    <a:p>
                      <a:pPr algn="ctr"/>
                      <a:r>
                        <a:rPr lang="fr-FR" b="1" dirty="0" smtClean="0">
                          <a:solidFill>
                            <a:srgbClr val="000000"/>
                          </a:solidFill>
                        </a:rPr>
                        <a:t>90,81 %</a:t>
                      </a:r>
                      <a:endParaRPr lang="fr-FR" b="1" dirty="0">
                        <a:solidFill>
                          <a:srgbClr val="000000"/>
                        </a:solidFill>
                      </a:endParaRPr>
                    </a:p>
                  </a:txBody>
                  <a:tcPr anchor="ctr"/>
                </a:tc>
              </a:tr>
            </a:tbl>
          </a:graphicData>
        </a:graphic>
      </p:graphicFrame>
      <p:sp>
        <p:nvSpPr>
          <p:cNvPr id="7" name="Rectangle 6"/>
          <p:cNvSpPr/>
          <p:nvPr/>
        </p:nvSpPr>
        <p:spPr>
          <a:xfrm>
            <a:off x="0" y="115675"/>
            <a:ext cx="9144000" cy="1077218"/>
          </a:xfrm>
          <a:prstGeom prst="rect">
            <a:avLst/>
          </a:prstGeom>
        </p:spPr>
        <p:txBody>
          <a:bodyPr wrap="square">
            <a:spAutoFit/>
          </a:bodyPr>
          <a:lstStyle/>
          <a:p>
            <a:pPr marL="0" lvl="4" indent="0" algn="ctr">
              <a:buNone/>
            </a:pPr>
            <a:r>
              <a:rPr lang="fr-FR" sz="3200" b="1"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Une diminution sensible de</a:t>
            </a:r>
          </a:p>
          <a:p>
            <a:pPr marL="0" lvl="4" indent="0" algn="ctr">
              <a:buNone/>
            </a:pPr>
            <a:r>
              <a:rPr lang="fr-FR" sz="3200" b="1"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l’évolution des inaptitudes au </a:t>
            </a:r>
            <a:r>
              <a:rPr lang="fr-FR" sz="3200" b="1" u="sng"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CAP BEP:</a:t>
            </a:r>
            <a:endParaRPr lang="fr-FR" sz="3200" b="1" u="sng" dirty="0">
              <a:solidFill>
                <a:srgbClr val="FFFF00"/>
              </a:solidFill>
              <a:effectLst>
                <a:outerShdw blurRad="38100" dist="38100" dir="2700000" algn="tl">
                  <a:srgbClr val="000000">
                    <a:alpha val="43137"/>
                  </a:srgbClr>
                </a:outerShdw>
              </a:effectLst>
              <a:latin typeface="Arial Black" pitchFamily="34" charset="0"/>
              <a:ea typeface="+mj-ea"/>
              <a:cs typeface="+mj-cs"/>
            </a:endParaRPr>
          </a:p>
        </p:txBody>
      </p:sp>
      <p:sp>
        <p:nvSpPr>
          <p:cNvPr id="4" name="Rectangle 3"/>
          <p:cNvSpPr/>
          <p:nvPr/>
        </p:nvSpPr>
        <p:spPr>
          <a:xfrm>
            <a:off x="99570" y="5024416"/>
            <a:ext cx="9044430" cy="1846659"/>
          </a:xfrm>
          <a:prstGeom prst="rect">
            <a:avLst/>
          </a:prstGeom>
        </p:spPr>
        <p:txBody>
          <a:bodyPr wrap="square">
            <a:spAutoFit/>
          </a:bodyPr>
          <a:lstStyle/>
          <a:p>
            <a:r>
              <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rPr>
              <a:t>Constats : </a:t>
            </a:r>
          </a:p>
          <a:p>
            <a:pPr algn="just"/>
            <a:r>
              <a:rPr lang="fr-FR" b="1" dirty="0" smtClean="0">
                <a:solidFill>
                  <a:srgbClr val="36FF33"/>
                </a:solidFill>
                <a:effectLst>
                  <a:outerShdw blurRad="38100" dist="38100" dir="2700000" algn="tl">
                    <a:srgbClr val="000000">
                      <a:alpha val="43137"/>
                    </a:srgbClr>
                  </a:outerShdw>
                </a:effectLst>
                <a:latin typeface="Arial Black" pitchFamily="34" charset="0"/>
                <a:sym typeface="Wingdings"/>
              </a:rPr>
              <a:t>2 Points positifs : Des inaptes totaux qui baissent de manière conséquente notamment chez les filles, des inaptes partiels qui augmentent peu </a:t>
            </a:r>
            <a:r>
              <a:rPr lang="fr-FR" b="1" dirty="0" smtClean="0">
                <a:solidFill>
                  <a:srgbClr val="FF6600"/>
                </a:solidFill>
                <a:effectLst>
                  <a:outerShdw blurRad="38100" dist="38100" dir="2700000" algn="tl">
                    <a:srgbClr val="000000">
                      <a:alpha val="43137"/>
                    </a:srgbClr>
                  </a:outerShdw>
                </a:effectLst>
                <a:latin typeface="Arial Black" pitchFamily="34" charset="0"/>
                <a:sym typeface="Wingdings"/>
              </a:rPr>
              <a:t>( un point de vigilance chez les filles)</a:t>
            </a:r>
          </a:p>
          <a:p>
            <a:pPr algn="just"/>
            <a:endParaRPr lang="fr-FR" b="1" dirty="0" smtClean="0">
              <a:solidFill>
                <a:srgbClr val="FF6600"/>
              </a:solidFill>
              <a:effectLst>
                <a:outerShdw blurRad="38100" dist="38100" dir="2700000" algn="tl">
                  <a:srgbClr val="000000">
                    <a:alpha val="43137"/>
                  </a:srgbClr>
                </a:outerShdw>
              </a:effectLst>
              <a:latin typeface="Arial Black" pitchFamily="34" charset="0"/>
              <a:sym typeface="Wingdings"/>
            </a:endParaRPr>
          </a:p>
          <a:p>
            <a:pPr algn="just"/>
            <a:r>
              <a:rPr lang="fr-FR" b="1" dirty="0" smtClean="0">
                <a:solidFill>
                  <a:srgbClr val="FFFF00"/>
                </a:solidFill>
                <a:effectLst>
                  <a:outerShdw blurRad="38100" dist="38100" dir="2700000" algn="tl">
                    <a:srgbClr val="000000">
                      <a:alpha val="43137"/>
                    </a:srgbClr>
                  </a:outerShdw>
                </a:effectLst>
                <a:latin typeface="Arial Black" pitchFamily="34" charset="0"/>
                <a:sym typeface="Wingdings"/>
              </a:rPr>
              <a:t>Un levier mal exploité : les </a:t>
            </a:r>
            <a:r>
              <a:rPr lang="fr-FR" b="1" dirty="0">
                <a:solidFill>
                  <a:srgbClr val="FFFF00"/>
                </a:solidFill>
                <a:effectLst>
                  <a:outerShdw blurRad="38100" dist="38100" dir="2700000" algn="tl">
                    <a:srgbClr val="000000">
                      <a:alpha val="43137"/>
                    </a:srgbClr>
                  </a:outerShdw>
                </a:effectLst>
                <a:latin typeface="Arial Black" pitchFamily="34" charset="0"/>
                <a:sym typeface="Wingdings"/>
              </a:rPr>
              <a:t>contrôles </a:t>
            </a:r>
            <a:r>
              <a:rPr lang="fr-FR" b="1" dirty="0" smtClean="0">
                <a:solidFill>
                  <a:srgbClr val="FFFF00"/>
                </a:solidFill>
                <a:effectLst>
                  <a:outerShdw blurRad="38100" dist="38100" dir="2700000" algn="tl">
                    <a:srgbClr val="000000">
                      <a:alpha val="43137"/>
                    </a:srgbClr>
                  </a:outerShdw>
                </a:effectLst>
                <a:latin typeface="Arial Black" pitchFamily="34" charset="0"/>
                <a:sym typeface="Wingdings"/>
              </a:rPr>
              <a:t>adaptés. </a:t>
            </a:r>
            <a:endParaRPr lang="fr-FR" sz="2000" b="1" dirty="0">
              <a:solidFill>
                <a:srgbClr val="FFFF00"/>
              </a:solidFill>
              <a:effectLst>
                <a:outerShdw blurRad="38100" dist="38100" dir="2700000" algn="tl">
                  <a:srgbClr val="000000">
                    <a:alpha val="43137"/>
                  </a:srgbClr>
                </a:outerShdw>
              </a:effectLst>
              <a:latin typeface="Arial Black" pitchFamily="34" charset="0"/>
              <a:sym typeface="Wingdings"/>
            </a:endParaRPr>
          </a:p>
        </p:txBody>
      </p:sp>
    </p:spTree>
    <p:extLst>
      <p:ext uri="{BB962C8B-B14F-4D97-AF65-F5344CB8AC3E}">
        <p14:creationId xmlns:p14="http://schemas.microsoft.com/office/powerpoint/2010/main" val="396289895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Moyennes et effectifs par départements au </a:t>
            </a:r>
            <a:r>
              <a:rPr lang="fr-FR" u="sng" dirty="0" smtClean="0">
                <a:solidFill>
                  <a:srgbClr val="FFFF00"/>
                </a:solidFill>
              </a:rPr>
              <a:t>CAP BEP:</a:t>
            </a:r>
            <a:endParaRPr lang="fr-FR" u="sng" dirty="0">
              <a:solidFill>
                <a:srgbClr val="FFFF00"/>
              </a:solidFill>
            </a:endParaRPr>
          </a:p>
        </p:txBody>
      </p:sp>
      <p:graphicFrame>
        <p:nvGraphicFramePr>
          <p:cNvPr id="6" name="Chart 2"/>
          <p:cNvGraphicFramePr>
            <a:graphicFrameLocks/>
          </p:cNvGraphicFramePr>
          <p:nvPr>
            <p:extLst>
              <p:ext uri="{D42A27DB-BD31-4B8C-83A1-F6EECF244321}">
                <p14:modId xmlns:p14="http://schemas.microsoft.com/office/powerpoint/2010/main" val="2472831015"/>
              </p:ext>
            </p:extLst>
          </p:nvPr>
        </p:nvGraphicFramePr>
        <p:xfrm>
          <a:off x="164352" y="1312034"/>
          <a:ext cx="8861425" cy="53426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6715963"/>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6341"/>
            <a:ext cx="8229600" cy="1143000"/>
          </a:xfrm>
        </p:spPr>
        <p:txBody>
          <a:bodyPr>
            <a:normAutofit/>
          </a:bodyPr>
          <a:lstStyle/>
          <a:p>
            <a:r>
              <a:rPr lang="fr-FR" sz="3200" dirty="0" smtClean="0">
                <a:solidFill>
                  <a:schemeClr val="bg1"/>
                </a:solidFill>
              </a:rPr>
              <a:t>Zoom sur les </a:t>
            </a:r>
            <a:r>
              <a:rPr lang="fr-FR" sz="3200" dirty="0">
                <a:solidFill>
                  <a:schemeClr val="bg1"/>
                </a:solidFill>
              </a:rPr>
              <a:t>b</a:t>
            </a:r>
            <a:r>
              <a:rPr lang="fr-FR" sz="3200" dirty="0" smtClean="0">
                <a:solidFill>
                  <a:schemeClr val="bg1"/>
                </a:solidFill>
              </a:rPr>
              <a:t>onnes pratiques de gestion des CCF en voie pro. </a:t>
            </a:r>
            <a:endParaRPr lang="fr-FR" sz="3200" dirty="0">
              <a:solidFill>
                <a:schemeClr val="bg1"/>
              </a:solidFill>
            </a:endParaRPr>
          </a:p>
        </p:txBody>
      </p:sp>
      <p:sp>
        <p:nvSpPr>
          <p:cNvPr id="4" name="ZoneTexte 3"/>
          <p:cNvSpPr txBox="1"/>
          <p:nvPr/>
        </p:nvSpPr>
        <p:spPr>
          <a:xfrm>
            <a:off x="0" y="1257735"/>
            <a:ext cx="9144000" cy="25545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1600" dirty="0" smtClean="0"/>
              <a:t>-     </a:t>
            </a:r>
            <a:r>
              <a:rPr lang="fr-FR" sz="1600" dirty="0" smtClean="0">
                <a:solidFill>
                  <a:srgbClr val="FF0000"/>
                </a:solidFill>
              </a:rPr>
              <a:t>Des CCF planifiés </a:t>
            </a:r>
            <a:r>
              <a:rPr lang="fr-FR" sz="1600" dirty="0">
                <a:solidFill>
                  <a:srgbClr val="FF0000"/>
                </a:solidFill>
              </a:rPr>
              <a:t>et des dates de </a:t>
            </a:r>
            <a:r>
              <a:rPr lang="fr-FR" sz="1600" dirty="0" smtClean="0">
                <a:solidFill>
                  <a:srgbClr val="FF0000"/>
                </a:solidFill>
              </a:rPr>
              <a:t>rattrapage connues des partenaires de la communauté éducative. </a:t>
            </a:r>
          </a:p>
          <a:p>
            <a:pPr marL="285750" indent="-285750">
              <a:buFontTx/>
              <a:buChar char="-"/>
            </a:pPr>
            <a:r>
              <a:rPr lang="fr-FR" sz="1600" dirty="0" smtClean="0"/>
              <a:t>Un </a:t>
            </a:r>
            <a:r>
              <a:rPr lang="fr-FR" sz="1600" dirty="0" smtClean="0">
                <a:solidFill>
                  <a:srgbClr val="FF0000"/>
                </a:solidFill>
              </a:rPr>
              <a:t>calendrier validé </a:t>
            </a:r>
            <a:r>
              <a:rPr lang="fr-FR" sz="1600" dirty="0" smtClean="0"/>
              <a:t>par la commission académique soumis au chef d’établissement et présenté en C.A.</a:t>
            </a:r>
          </a:p>
          <a:p>
            <a:pPr marL="285750" indent="-285750">
              <a:buFontTx/>
              <a:buChar char="-"/>
            </a:pPr>
            <a:r>
              <a:rPr lang="fr-FR" sz="1600" dirty="0" smtClean="0"/>
              <a:t>Une lisibilité de ce calendrier en salle des professeurs sur les ENT /  site internet …</a:t>
            </a:r>
          </a:p>
          <a:p>
            <a:pPr marL="285750" indent="-285750">
              <a:buFontTx/>
              <a:buChar char="-"/>
            </a:pPr>
            <a:r>
              <a:rPr lang="fr-FR" sz="1600" b="1" dirty="0" smtClean="0">
                <a:solidFill>
                  <a:srgbClr val="FF0000"/>
                </a:solidFill>
              </a:rPr>
              <a:t>Un émargement systématique et /ou une convocation individuelle en fonction du protocole CCF de chaque établissement.</a:t>
            </a:r>
          </a:p>
          <a:p>
            <a:pPr marL="285750" indent="-285750">
              <a:buFontTx/>
              <a:buChar char="-"/>
            </a:pPr>
            <a:r>
              <a:rPr lang="fr-FR" sz="1600" dirty="0" smtClean="0"/>
              <a:t>Si le CCF doit être reporté, assurer une communication large ( Proviseur / élèves / enseignants /parents)</a:t>
            </a:r>
          </a:p>
          <a:p>
            <a:r>
              <a:rPr lang="fr-FR" sz="1600" b="1" u="sng" dirty="0" smtClean="0">
                <a:solidFill>
                  <a:srgbClr val="FF0000"/>
                </a:solidFill>
              </a:rPr>
              <a:t> Ritualiser ce moment de certification : </a:t>
            </a:r>
          </a:p>
          <a:p>
            <a:pPr lvl="1"/>
            <a:r>
              <a:rPr lang="fr-FR" sz="1600" b="1" dirty="0" smtClean="0">
                <a:sym typeface="Wingdings"/>
              </a:rPr>
              <a:t></a:t>
            </a:r>
            <a:r>
              <a:rPr lang="fr-FR" sz="1600" b="1" dirty="0" smtClean="0"/>
              <a:t>  ce n’est pas une évaluation, mais un examen.</a:t>
            </a:r>
          </a:p>
          <a:p>
            <a:pPr marL="742950" lvl="1" indent="-285750">
              <a:buFont typeface="Wingdings" charset="0"/>
              <a:buChar char="à"/>
            </a:pPr>
            <a:r>
              <a:rPr lang="fr-FR" sz="1600" b="1" dirty="0" smtClean="0"/>
              <a:t>Ce ne sont plus vos élèves, mais des candidats.</a:t>
            </a:r>
          </a:p>
          <a:p>
            <a:pPr marL="742950" lvl="1" indent="-285750">
              <a:buFont typeface="Wingdings" charset="0"/>
              <a:buChar char="à"/>
            </a:pPr>
            <a:r>
              <a:rPr lang="fr-FR" sz="1600" b="1" dirty="0" smtClean="0"/>
              <a:t>Vous n’êtes plus enseignant, mais jury d’examen ( éthique / impartialité).</a:t>
            </a:r>
          </a:p>
        </p:txBody>
      </p:sp>
      <p:sp>
        <p:nvSpPr>
          <p:cNvPr id="6" name="ZoneTexte 5"/>
          <p:cNvSpPr txBox="1"/>
          <p:nvPr/>
        </p:nvSpPr>
        <p:spPr>
          <a:xfrm>
            <a:off x="0" y="3948783"/>
            <a:ext cx="9144000" cy="160043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b="1" dirty="0" smtClean="0">
                <a:solidFill>
                  <a:srgbClr val="FF0000"/>
                </a:solidFill>
                <a:effectLst>
                  <a:outerShdw blurRad="38100" dist="38100" dir="2700000" algn="tl">
                    <a:srgbClr val="000000">
                      <a:alpha val="43137"/>
                    </a:srgbClr>
                  </a:outerShdw>
                </a:effectLst>
              </a:rPr>
              <a:t>Le traitement des notes  :</a:t>
            </a:r>
          </a:p>
          <a:p>
            <a:pPr marL="285750" indent="-285750">
              <a:buFontTx/>
              <a:buChar char="-"/>
            </a:pPr>
            <a:r>
              <a:rPr lang="fr-FR" sz="1600" dirty="0" smtClean="0"/>
              <a:t>Conserver vos notes (support papier et numérique) dans différents endroits.</a:t>
            </a:r>
          </a:p>
          <a:p>
            <a:pPr marL="285750" indent="-285750">
              <a:buFontTx/>
              <a:buChar char="-"/>
            </a:pPr>
            <a:r>
              <a:rPr lang="fr-FR" sz="1600" dirty="0" smtClean="0"/>
              <a:t>Quand un nouveau candidat arrive dans l’établissement demander systématiquement à l‘établissement d’origine le transfert des notes de CCF sous couvert du chef d’établissement. </a:t>
            </a:r>
          </a:p>
          <a:p>
            <a:pPr marL="285750" indent="-285750">
              <a:buFontTx/>
              <a:buChar char="-"/>
            </a:pPr>
            <a:r>
              <a:rPr lang="fr-FR" sz="1600" dirty="0" smtClean="0"/>
              <a:t>Lorsqu’un candidat quitte votre établissement, devancer la demande en envoyant les notes de CCF du candidat dans son nouvel EPLE sous couvert du chef d’établissement. </a:t>
            </a:r>
          </a:p>
        </p:txBody>
      </p:sp>
      <p:sp>
        <p:nvSpPr>
          <p:cNvPr id="8" name="ZoneTexte 7"/>
          <p:cNvSpPr txBox="1"/>
          <p:nvPr/>
        </p:nvSpPr>
        <p:spPr>
          <a:xfrm>
            <a:off x="17931" y="5684929"/>
            <a:ext cx="9144000"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b="1" dirty="0" smtClean="0">
                <a:solidFill>
                  <a:srgbClr val="FF0000"/>
                </a:solidFill>
                <a:effectLst>
                  <a:outerShdw blurRad="38100" dist="38100" dir="2700000" algn="tl">
                    <a:srgbClr val="000000">
                      <a:alpha val="43137"/>
                    </a:srgbClr>
                  </a:outerShdw>
                </a:effectLst>
              </a:rPr>
              <a:t>Le traitement des CM  :</a:t>
            </a:r>
          </a:p>
          <a:p>
            <a:pPr marL="285750" indent="-285750">
              <a:buFontTx/>
              <a:buChar char="-"/>
            </a:pPr>
            <a:r>
              <a:rPr lang="fr-FR" sz="1600" dirty="0" smtClean="0"/>
              <a:t>Réaliser plusieurs exemplaires des CM ( P EPS, CPE , infirmerie).</a:t>
            </a:r>
          </a:p>
          <a:p>
            <a:pPr marL="285750" indent="-285750">
              <a:buFontTx/>
              <a:buChar char="-"/>
            </a:pPr>
            <a:r>
              <a:rPr lang="fr-FR" sz="1600" dirty="0" smtClean="0"/>
              <a:t>Conserver les exemplaires et les doubles sur la durée du processus de certification ( 2 ans)</a:t>
            </a:r>
          </a:p>
          <a:p>
            <a:pPr marL="285750" indent="-285750">
              <a:buFontTx/>
              <a:buChar char="-"/>
            </a:pPr>
            <a:r>
              <a:rPr lang="fr-FR" sz="1600" dirty="0" smtClean="0"/>
              <a:t>Fournir le CM à la commission académique l’année de validation de l’examen. </a:t>
            </a:r>
          </a:p>
        </p:txBody>
      </p:sp>
    </p:spTree>
    <p:extLst>
      <p:ext uri="{BB962C8B-B14F-4D97-AF65-F5344CB8AC3E}">
        <p14:creationId xmlns:p14="http://schemas.microsoft.com/office/powerpoint/2010/main" val="3065931731"/>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dirty="0" smtClean="0">
                <a:solidFill>
                  <a:srgbClr val="FFFF00"/>
                </a:solidFill>
              </a:rPr>
              <a:t>CAP BEP</a:t>
            </a:r>
            <a:r>
              <a:rPr lang="fr-FR" u="sng" dirty="0" smtClean="0">
                <a:solidFill>
                  <a:srgbClr val="FFFF00"/>
                </a:solidFill>
              </a:rPr>
              <a:t> : 18</a:t>
            </a:r>
            <a:endParaRPr lang="fr-FR" u="sng" dirty="0">
              <a:solidFill>
                <a:srgbClr val="FFFF00"/>
              </a:solidFill>
            </a:endParaRPr>
          </a:p>
        </p:txBody>
      </p:sp>
      <p:graphicFrame>
        <p:nvGraphicFramePr>
          <p:cNvPr id="8" name="Chart 1"/>
          <p:cNvGraphicFramePr>
            <a:graphicFrameLocks/>
          </p:cNvGraphicFramePr>
          <p:nvPr>
            <p:extLst>
              <p:ext uri="{D42A27DB-BD31-4B8C-83A1-F6EECF244321}">
                <p14:modId xmlns:p14="http://schemas.microsoft.com/office/powerpoint/2010/main" val="558812998"/>
              </p:ext>
            </p:extLst>
          </p:nvPr>
        </p:nvGraphicFramePr>
        <p:xfrm>
          <a:off x="0" y="1212112"/>
          <a:ext cx="9144000" cy="54560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54780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dirty="0" smtClean="0">
                <a:solidFill>
                  <a:srgbClr val="FFFFFF"/>
                </a:solidFill>
              </a:rPr>
              <a:t>Écarts des moyennes entre les EPLE  </a:t>
            </a:r>
            <a:r>
              <a:rPr lang="fr-FR" dirty="0" smtClean="0">
                <a:solidFill>
                  <a:srgbClr val="FFFF00"/>
                </a:solidFill>
              </a:rPr>
              <a:t>CAP BEP</a:t>
            </a:r>
            <a:r>
              <a:rPr lang="fr-FR" u="sng" dirty="0" smtClean="0">
                <a:solidFill>
                  <a:srgbClr val="FFFF00"/>
                </a:solidFill>
              </a:rPr>
              <a:t> : 36</a:t>
            </a:r>
            <a:endParaRPr lang="fr-FR" u="sng" dirty="0">
              <a:solidFill>
                <a:srgbClr val="FFFF00"/>
              </a:solidFill>
            </a:endParaRPr>
          </a:p>
        </p:txBody>
      </p:sp>
      <p:graphicFrame>
        <p:nvGraphicFramePr>
          <p:cNvPr id="4" name="Chart 1"/>
          <p:cNvGraphicFramePr>
            <a:graphicFrameLocks/>
          </p:cNvGraphicFramePr>
          <p:nvPr>
            <p:extLst>
              <p:ext uri="{D42A27DB-BD31-4B8C-83A1-F6EECF244321}">
                <p14:modId xmlns:p14="http://schemas.microsoft.com/office/powerpoint/2010/main" val="4103216187"/>
              </p:ext>
            </p:extLst>
          </p:nvPr>
        </p:nvGraphicFramePr>
        <p:xfrm>
          <a:off x="0" y="1212112"/>
          <a:ext cx="9144000" cy="564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5844358"/>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dirty="0" smtClean="0">
                <a:solidFill>
                  <a:srgbClr val="FFFF00"/>
                </a:solidFill>
              </a:rPr>
              <a:t>CAP BEP</a:t>
            </a:r>
            <a:r>
              <a:rPr lang="fr-FR" u="sng" dirty="0" smtClean="0">
                <a:solidFill>
                  <a:srgbClr val="FFFF00"/>
                </a:solidFill>
              </a:rPr>
              <a:t> : 45</a:t>
            </a:r>
            <a:endParaRPr lang="fr-FR" u="sng" dirty="0">
              <a:solidFill>
                <a:srgbClr val="FFFF00"/>
              </a:solidFill>
            </a:endParaRPr>
          </a:p>
        </p:txBody>
      </p:sp>
      <p:graphicFrame>
        <p:nvGraphicFramePr>
          <p:cNvPr id="4" name="Chart 1"/>
          <p:cNvGraphicFramePr>
            <a:graphicFrameLocks/>
          </p:cNvGraphicFramePr>
          <p:nvPr>
            <p:extLst>
              <p:ext uri="{D42A27DB-BD31-4B8C-83A1-F6EECF244321}">
                <p14:modId xmlns:p14="http://schemas.microsoft.com/office/powerpoint/2010/main" val="3670597172"/>
              </p:ext>
            </p:extLst>
          </p:nvPr>
        </p:nvGraphicFramePr>
        <p:xfrm>
          <a:off x="0" y="1311545"/>
          <a:ext cx="9144000" cy="55464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93504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dirty="0" smtClean="0">
                <a:solidFill>
                  <a:srgbClr val="FFFF00"/>
                </a:solidFill>
              </a:rPr>
              <a:t>CAP BEP</a:t>
            </a:r>
            <a:r>
              <a:rPr lang="fr-FR" u="sng" dirty="0" smtClean="0">
                <a:solidFill>
                  <a:srgbClr val="FFFF00"/>
                </a:solidFill>
              </a:rPr>
              <a:t> : 37</a:t>
            </a:r>
            <a:endParaRPr lang="fr-FR" u="sng" dirty="0">
              <a:solidFill>
                <a:srgbClr val="FFFF00"/>
              </a:solidFill>
            </a:endParaRPr>
          </a:p>
        </p:txBody>
      </p:sp>
      <p:graphicFrame>
        <p:nvGraphicFramePr>
          <p:cNvPr id="5" name="Chart 1"/>
          <p:cNvGraphicFramePr>
            <a:graphicFrameLocks/>
          </p:cNvGraphicFramePr>
          <p:nvPr>
            <p:extLst>
              <p:ext uri="{D42A27DB-BD31-4B8C-83A1-F6EECF244321}">
                <p14:modId xmlns:p14="http://schemas.microsoft.com/office/powerpoint/2010/main" val="773413146"/>
              </p:ext>
            </p:extLst>
          </p:nvPr>
        </p:nvGraphicFramePr>
        <p:xfrm>
          <a:off x="0" y="1278432"/>
          <a:ext cx="9144000" cy="5579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161992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dirty="0" smtClean="0">
                <a:solidFill>
                  <a:srgbClr val="FFFF00"/>
                </a:solidFill>
              </a:rPr>
              <a:t>CAP BEP</a:t>
            </a:r>
            <a:r>
              <a:rPr lang="fr-FR" u="sng" dirty="0" smtClean="0">
                <a:solidFill>
                  <a:srgbClr val="FFFF00"/>
                </a:solidFill>
              </a:rPr>
              <a:t> : 41</a:t>
            </a:r>
            <a:endParaRPr lang="fr-FR" u="sng" dirty="0">
              <a:solidFill>
                <a:srgbClr val="FFFF00"/>
              </a:solidFill>
            </a:endParaRPr>
          </a:p>
        </p:txBody>
      </p:sp>
      <p:graphicFrame>
        <p:nvGraphicFramePr>
          <p:cNvPr id="4" name="Chart 1"/>
          <p:cNvGraphicFramePr>
            <a:graphicFrameLocks/>
          </p:cNvGraphicFramePr>
          <p:nvPr>
            <p:extLst>
              <p:ext uri="{D42A27DB-BD31-4B8C-83A1-F6EECF244321}">
                <p14:modId xmlns:p14="http://schemas.microsoft.com/office/powerpoint/2010/main" val="1408689823"/>
              </p:ext>
            </p:extLst>
          </p:nvPr>
        </p:nvGraphicFramePr>
        <p:xfrm>
          <a:off x="0" y="1302897"/>
          <a:ext cx="9144000" cy="55551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8642744"/>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53" y="69112"/>
            <a:ext cx="8861425" cy="1143000"/>
          </a:xfrm>
        </p:spPr>
        <p:txBody>
          <a:bodyPr>
            <a:normAutofit fontScale="90000"/>
          </a:bodyPr>
          <a:lstStyle/>
          <a:p>
            <a:r>
              <a:rPr lang="fr-FR" smtClean="0">
                <a:solidFill>
                  <a:srgbClr val="FFFFFF"/>
                </a:solidFill>
              </a:rPr>
              <a:t>Écarts </a:t>
            </a:r>
            <a:r>
              <a:rPr lang="fr-FR" dirty="0" smtClean="0">
                <a:solidFill>
                  <a:srgbClr val="FFFFFF"/>
                </a:solidFill>
              </a:rPr>
              <a:t>des moyennes entre les EPLE  </a:t>
            </a:r>
            <a:r>
              <a:rPr lang="fr-FR" dirty="0" smtClean="0">
                <a:solidFill>
                  <a:srgbClr val="FFFF00"/>
                </a:solidFill>
              </a:rPr>
              <a:t>CAP BEP</a:t>
            </a:r>
            <a:r>
              <a:rPr lang="fr-FR" u="sng" dirty="0" smtClean="0">
                <a:solidFill>
                  <a:srgbClr val="FFFF00"/>
                </a:solidFill>
              </a:rPr>
              <a:t> : 28</a:t>
            </a:r>
            <a:endParaRPr lang="fr-FR" u="sng" dirty="0">
              <a:solidFill>
                <a:srgbClr val="FFFF00"/>
              </a:solidFill>
            </a:endParaRPr>
          </a:p>
        </p:txBody>
      </p:sp>
      <p:graphicFrame>
        <p:nvGraphicFramePr>
          <p:cNvPr id="5" name="Chart 1"/>
          <p:cNvGraphicFramePr>
            <a:graphicFrameLocks/>
          </p:cNvGraphicFramePr>
          <p:nvPr>
            <p:extLst>
              <p:ext uri="{D42A27DB-BD31-4B8C-83A1-F6EECF244321}">
                <p14:modId xmlns:p14="http://schemas.microsoft.com/office/powerpoint/2010/main" val="3524465258"/>
              </p:ext>
            </p:extLst>
          </p:nvPr>
        </p:nvGraphicFramePr>
        <p:xfrm>
          <a:off x="0" y="1212111"/>
          <a:ext cx="9144000" cy="56458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7685827"/>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normAutofit fontScale="90000"/>
          </a:bodyPr>
          <a:lstStyle/>
          <a:p>
            <a:r>
              <a:rPr lang="fr-FR" dirty="0" smtClean="0">
                <a:solidFill>
                  <a:schemeClr val="bg1"/>
                </a:solidFill>
              </a:rPr>
              <a:t>Zoom sur les épreuves ponctuelles obligatoires</a:t>
            </a:r>
            <a:endParaRPr lang="fr-FR" dirty="0">
              <a:solidFill>
                <a:schemeClr val="bg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595446288"/>
              </p:ext>
            </p:extLst>
          </p:nvPr>
        </p:nvGraphicFramePr>
        <p:xfrm>
          <a:off x="179349" y="1310116"/>
          <a:ext cx="8792377" cy="5400977"/>
        </p:xfrm>
        <a:graphic>
          <a:graphicData uri="http://schemas.openxmlformats.org/drawingml/2006/table">
            <a:tbl>
              <a:tblPr firstRow="1" bandRow="1">
                <a:tableStyleId>{5C22544A-7EE6-4342-B048-85BDC9FD1C3A}</a:tableStyleId>
              </a:tblPr>
              <a:tblGrid>
                <a:gridCol w="3117490"/>
                <a:gridCol w="2234111"/>
                <a:gridCol w="3440776"/>
              </a:tblGrid>
              <a:tr h="347367">
                <a:tc>
                  <a:txBody>
                    <a:bodyPr/>
                    <a:lstStyle/>
                    <a:p>
                      <a:pPr algn="ctr"/>
                      <a:endParaRPr lang="fr-FR" b="1" dirty="0"/>
                    </a:p>
                  </a:txBody>
                  <a:tcPr anchor="ctr"/>
                </a:tc>
                <a:tc>
                  <a:txBody>
                    <a:bodyPr/>
                    <a:lstStyle/>
                    <a:p>
                      <a:pPr algn="ctr"/>
                      <a:r>
                        <a:rPr lang="fr-FR" b="1" dirty="0" smtClean="0"/>
                        <a:t>Moyennes Filles </a:t>
                      </a:r>
                      <a:endParaRPr lang="fr-FR" b="1" dirty="0"/>
                    </a:p>
                  </a:txBody>
                  <a:tcPr anchor="ctr"/>
                </a:tc>
                <a:tc>
                  <a:txBody>
                    <a:bodyPr/>
                    <a:lstStyle/>
                    <a:p>
                      <a:pPr algn="ctr"/>
                      <a:r>
                        <a:rPr lang="fr-FR" b="1" dirty="0" smtClean="0"/>
                        <a:t>Moyennes Garçons</a:t>
                      </a:r>
                      <a:endParaRPr lang="fr-FR" b="1" dirty="0"/>
                    </a:p>
                  </a:txBody>
                  <a:tcPr anchor="ctr"/>
                </a:tc>
              </a:tr>
              <a:tr h="492103">
                <a:tc>
                  <a:txBody>
                    <a:bodyPr/>
                    <a:lstStyle/>
                    <a:p>
                      <a:pPr algn="ctr"/>
                      <a:r>
                        <a:rPr lang="fr-FR" sz="2800" b="1" dirty="0" smtClean="0">
                          <a:solidFill>
                            <a:srgbClr val="008000"/>
                          </a:solidFill>
                        </a:rPr>
                        <a:t>BEP </a:t>
                      </a:r>
                      <a:r>
                        <a:rPr lang="fr-FR" sz="1400" b="0" dirty="0" smtClean="0">
                          <a:solidFill>
                            <a:srgbClr val="FF0000"/>
                          </a:solidFill>
                        </a:rPr>
                        <a:t>(2013)</a:t>
                      </a:r>
                      <a:endParaRPr lang="fr-FR" sz="1400" b="0" dirty="0">
                        <a:solidFill>
                          <a:srgbClr val="FF0000"/>
                        </a:solidFill>
                      </a:endParaRPr>
                    </a:p>
                  </a:txBody>
                  <a:tcPr anchor="ctr"/>
                </a:tc>
                <a:tc>
                  <a:txBody>
                    <a:bodyPr/>
                    <a:lstStyle/>
                    <a:p>
                      <a:pPr algn="ctr"/>
                      <a:r>
                        <a:rPr lang="fr-FR" sz="2800" b="1" dirty="0" smtClean="0">
                          <a:solidFill>
                            <a:srgbClr val="008000"/>
                          </a:solidFill>
                        </a:rPr>
                        <a:t>10,81 </a:t>
                      </a:r>
                      <a:r>
                        <a:rPr lang="fr-FR" sz="1400" b="0" dirty="0" smtClean="0">
                          <a:solidFill>
                            <a:srgbClr val="FF0000"/>
                          </a:solidFill>
                        </a:rPr>
                        <a:t>(11,39)</a:t>
                      </a:r>
                      <a:endParaRPr lang="fr-FR" sz="1400" b="0" dirty="0">
                        <a:solidFill>
                          <a:srgbClr val="FF0000"/>
                        </a:solidFill>
                      </a:endParaRPr>
                    </a:p>
                  </a:txBody>
                  <a:tcPr anchor="ctr"/>
                </a:tc>
                <a:tc>
                  <a:txBody>
                    <a:bodyPr/>
                    <a:lstStyle/>
                    <a:p>
                      <a:pPr algn="ctr"/>
                      <a:r>
                        <a:rPr lang="fr-FR" sz="2800" b="1" dirty="0" smtClean="0">
                          <a:solidFill>
                            <a:srgbClr val="008000"/>
                          </a:solidFill>
                        </a:rPr>
                        <a:t>13,12 </a:t>
                      </a:r>
                      <a:r>
                        <a:rPr lang="fr-FR" sz="1400" b="0" dirty="0" smtClean="0">
                          <a:solidFill>
                            <a:srgbClr val="FF0000"/>
                          </a:solidFill>
                        </a:rPr>
                        <a:t>(12,60)</a:t>
                      </a:r>
                      <a:endParaRPr lang="fr-FR" sz="1400" b="0" dirty="0">
                        <a:solidFill>
                          <a:srgbClr val="FF0000"/>
                        </a:solidFill>
                      </a:endParaRPr>
                    </a:p>
                  </a:txBody>
                  <a:tcPr anchor="ctr"/>
                </a:tc>
              </a:tr>
              <a:tr h="400393">
                <a:tc>
                  <a:txBody>
                    <a:bodyPr/>
                    <a:lstStyle/>
                    <a:p>
                      <a:pPr algn="ctr"/>
                      <a:r>
                        <a:rPr lang="fr-FR" sz="1800" b="0" dirty="0" smtClean="0">
                          <a:solidFill>
                            <a:srgbClr val="008000"/>
                          </a:solidFill>
                        </a:rPr>
                        <a:t>3 X 500 M </a:t>
                      </a:r>
                      <a:endParaRPr lang="fr-FR" sz="1800" b="0" dirty="0">
                        <a:solidFill>
                          <a:srgbClr val="008000"/>
                        </a:solidFill>
                      </a:endParaRPr>
                    </a:p>
                  </a:txBody>
                  <a:tcPr anchor="ctr"/>
                </a:tc>
                <a:tc>
                  <a:txBody>
                    <a:bodyPr/>
                    <a:lstStyle/>
                    <a:p>
                      <a:pPr algn="ctr" fontAlgn="ctr"/>
                      <a:r>
                        <a:rPr lang="fr-FR" sz="1800" b="0" i="0" u="none" strike="noStrike" dirty="0">
                          <a:solidFill>
                            <a:srgbClr val="008000"/>
                          </a:solidFill>
                          <a:effectLst/>
                          <a:latin typeface="Arial"/>
                        </a:rPr>
                        <a:t>9,86</a:t>
                      </a:r>
                    </a:p>
                  </a:txBody>
                  <a:tcPr marL="12700" marR="12700" marT="12700" marB="0" anchor="ctr"/>
                </a:tc>
                <a:tc>
                  <a:txBody>
                    <a:bodyPr/>
                    <a:lstStyle/>
                    <a:p>
                      <a:pPr algn="ctr" fontAlgn="ctr"/>
                      <a:r>
                        <a:rPr lang="fr-FR" sz="1800" b="0" i="0" u="none" strike="noStrike" dirty="0">
                          <a:solidFill>
                            <a:srgbClr val="008000"/>
                          </a:solidFill>
                          <a:effectLst/>
                          <a:latin typeface="Arial"/>
                        </a:rPr>
                        <a:t>13,16</a:t>
                      </a:r>
                    </a:p>
                  </a:txBody>
                  <a:tcPr marL="12700" marR="12700" marT="12700" marB="0" anchor="ctr"/>
                </a:tc>
              </a:tr>
              <a:tr h="347367">
                <a:tc>
                  <a:txBody>
                    <a:bodyPr/>
                    <a:lstStyle/>
                    <a:p>
                      <a:pPr algn="ctr"/>
                      <a:r>
                        <a:rPr lang="fr-FR" sz="1800" b="0" dirty="0" smtClean="0">
                          <a:solidFill>
                            <a:srgbClr val="008000"/>
                          </a:solidFill>
                        </a:rPr>
                        <a:t>Badminton </a:t>
                      </a:r>
                      <a:endParaRPr lang="fr-FR" sz="1800" b="0" dirty="0">
                        <a:solidFill>
                          <a:srgbClr val="008000"/>
                        </a:solidFill>
                      </a:endParaRPr>
                    </a:p>
                  </a:txBody>
                  <a:tcPr anchor="ctr"/>
                </a:tc>
                <a:tc>
                  <a:txBody>
                    <a:bodyPr/>
                    <a:lstStyle/>
                    <a:p>
                      <a:pPr algn="ctr" fontAlgn="ctr"/>
                      <a:r>
                        <a:rPr lang="fr-FR" sz="1800" b="0" i="0" u="none" strike="noStrike">
                          <a:solidFill>
                            <a:srgbClr val="008000"/>
                          </a:solidFill>
                          <a:effectLst/>
                          <a:latin typeface="Arial"/>
                        </a:rPr>
                        <a:t>11,20</a:t>
                      </a:r>
                    </a:p>
                  </a:txBody>
                  <a:tcPr marL="12700" marR="12700" marT="12700" marB="0" anchor="ctr"/>
                </a:tc>
                <a:tc>
                  <a:txBody>
                    <a:bodyPr/>
                    <a:lstStyle/>
                    <a:p>
                      <a:pPr algn="ctr" fontAlgn="ctr"/>
                      <a:r>
                        <a:rPr lang="fr-FR" sz="1800" b="0" i="0" u="none" strike="noStrike" dirty="0">
                          <a:solidFill>
                            <a:srgbClr val="008000"/>
                          </a:solidFill>
                          <a:effectLst/>
                          <a:latin typeface="Arial"/>
                        </a:rPr>
                        <a:t>13,00</a:t>
                      </a:r>
                    </a:p>
                  </a:txBody>
                  <a:tcPr marL="12700" marR="12700" marT="12700" marB="0" anchor="ctr"/>
                </a:tc>
              </a:tr>
              <a:tr h="347367">
                <a:tc>
                  <a:txBody>
                    <a:bodyPr/>
                    <a:lstStyle/>
                    <a:p>
                      <a:pPr algn="ctr"/>
                      <a:r>
                        <a:rPr lang="fr-FR" sz="1800" b="0" dirty="0" smtClean="0">
                          <a:solidFill>
                            <a:srgbClr val="008000"/>
                          </a:solidFill>
                        </a:rPr>
                        <a:t>Gymnastique au sol</a:t>
                      </a:r>
                      <a:endParaRPr lang="fr-FR" sz="1800" b="0" dirty="0">
                        <a:solidFill>
                          <a:srgbClr val="008000"/>
                        </a:solidFill>
                      </a:endParaRPr>
                    </a:p>
                  </a:txBody>
                  <a:tcPr anchor="ctr"/>
                </a:tc>
                <a:tc>
                  <a:txBody>
                    <a:bodyPr/>
                    <a:lstStyle/>
                    <a:p>
                      <a:pPr algn="ctr" fontAlgn="ctr"/>
                      <a:r>
                        <a:rPr lang="fr-FR" sz="1800" b="0" i="0" u="none" strike="noStrike">
                          <a:solidFill>
                            <a:srgbClr val="008000"/>
                          </a:solidFill>
                          <a:effectLst/>
                          <a:latin typeface="Arial"/>
                        </a:rPr>
                        <a:t>11,32</a:t>
                      </a:r>
                    </a:p>
                  </a:txBody>
                  <a:tcPr marL="12700" marR="12700" marT="12700" marB="0" anchor="ctr"/>
                </a:tc>
                <a:tc>
                  <a:txBody>
                    <a:bodyPr/>
                    <a:lstStyle/>
                    <a:p>
                      <a:pPr algn="ctr" fontAlgn="ctr"/>
                      <a:r>
                        <a:rPr lang="fr-FR" sz="1800" b="0" i="0" u="none" strike="noStrike" dirty="0">
                          <a:solidFill>
                            <a:srgbClr val="008000"/>
                          </a:solidFill>
                          <a:effectLst/>
                          <a:latin typeface="Arial"/>
                        </a:rPr>
                        <a:t>12,41</a:t>
                      </a:r>
                    </a:p>
                  </a:txBody>
                  <a:tcPr marL="12700" marR="12700" marT="12700" marB="0" anchor="ctr"/>
                </a:tc>
              </a:tr>
              <a:tr h="347367">
                <a:tc>
                  <a:txBody>
                    <a:bodyPr/>
                    <a:lstStyle/>
                    <a:p>
                      <a:pPr algn="ctr"/>
                      <a:r>
                        <a:rPr lang="fr-FR" sz="1800" b="0" dirty="0" smtClean="0">
                          <a:solidFill>
                            <a:srgbClr val="008000"/>
                          </a:solidFill>
                        </a:rPr>
                        <a:t>Sauvetage</a:t>
                      </a:r>
                      <a:endParaRPr lang="fr-FR" sz="1800" b="0" dirty="0">
                        <a:solidFill>
                          <a:srgbClr val="008000"/>
                        </a:solidFill>
                      </a:endParaRPr>
                    </a:p>
                  </a:txBody>
                  <a:tcPr anchor="ctr"/>
                </a:tc>
                <a:tc>
                  <a:txBody>
                    <a:bodyPr/>
                    <a:lstStyle/>
                    <a:p>
                      <a:pPr algn="ctr" fontAlgn="ctr"/>
                      <a:r>
                        <a:rPr lang="fr-FR" sz="1800" b="0" i="0" u="none" strike="noStrike">
                          <a:solidFill>
                            <a:srgbClr val="008000"/>
                          </a:solidFill>
                          <a:effectLst/>
                          <a:latin typeface="Arial"/>
                        </a:rPr>
                        <a:t>12,83</a:t>
                      </a:r>
                    </a:p>
                  </a:txBody>
                  <a:tcPr marL="12700" marR="12700" marT="12700" marB="0" anchor="ctr"/>
                </a:tc>
                <a:tc>
                  <a:txBody>
                    <a:bodyPr/>
                    <a:lstStyle/>
                    <a:p>
                      <a:pPr algn="ctr" fontAlgn="ctr"/>
                      <a:r>
                        <a:rPr lang="fr-FR" sz="1800" b="0" i="0" u="none" strike="noStrike" dirty="0">
                          <a:solidFill>
                            <a:srgbClr val="008000"/>
                          </a:solidFill>
                          <a:effectLst/>
                          <a:latin typeface="Arial"/>
                        </a:rPr>
                        <a:t>15,65</a:t>
                      </a:r>
                    </a:p>
                  </a:txBody>
                  <a:tcPr marL="12700" marR="12700" marT="12700" marB="0" anchor="ctr"/>
                </a:tc>
              </a:tr>
              <a:tr h="347367">
                <a:tc>
                  <a:txBody>
                    <a:bodyPr/>
                    <a:lstStyle/>
                    <a:p>
                      <a:pPr algn="ctr"/>
                      <a:r>
                        <a:rPr lang="fr-FR" sz="1800" b="0" dirty="0" smtClean="0">
                          <a:solidFill>
                            <a:srgbClr val="008000"/>
                          </a:solidFill>
                        </a:rPr>
                        <a:t>Tennis de table</a:t>
                      </a:r>
                      <a:endParaRPr lang="fr-FR" sz="1800" b="0" dirty="0">
                        <a:solidFill>
                          <a:srgbClr val="008000"/>
                        </a:solidFill>
                      </a:endParaRPr>
                    </a:p>
                  </a:txBody>
                  <a:tcPr anchor="ctr"/>
                </a:tc>
                <a:tc>
                  <a:txBody>
                    <a:bodyPr/>
                    <a:lstStyle/>
                    <a:p>
                      <a:pPr algn="ctr" fontAlgn="ctr"/>
                      <a:r>
                        <a:rPr lang="fr-FR" sz="1800" b="0" i="0" u="none" strike="noStrike">
                          <a:solidFill>
                            <a:srgbClr val="008000"/>
                          </a:solidFill>
                          <a:effectLst/>
                          <a:latin typeface="Arial"/>
                        </a:rPr>
                        <a:t>11,66</a:t>
                      </a:r>
                    </a:p>
                  </a:txBody>
                  <a:tcPr marL="12700" marR="12700" marT="12700" marB="0" anchor="ctr"/>
                </a:tc>
                <a:tc>
                  <a:txBody>
                    <a:bodyPr/>
                    <a:lstStyle/>
                    <a:p>
                      <a:pPr algn="ctr" fontAlgn="ctr"/>
                      <a:r>
                        <a:rPr lang="fr-FR" sz="1800" b="0" i="0" u="none" strike="noStrike" dirty="0">
                          <a:solidFill>
                            <a:srgbClr val="008000"/>
                          </a:solidFill>
                          <a:effectLst/>
                          <a:latin typeface="Arial"/>
                        </a:rPr>
                        <a:t>13,14</a:t>
                      </a:r>
                    </a:p>
                  </a:txBody>
                  <a:tcPr marL="12700" marR="12700" marT="12700" marB="0" anchor="ctr"/>
                </a:tc>
              </a:tr>
              <a:tr h="492103">
                <a:tc>
                  <a:txBody>
                    <a:bodyPr/>
                    <a:lstStyle/>
                    <a:p>
                      <a:pPr algn="ctr"/>
                      <a:r>
                        <a:rPr lang="fr-FR" sz="2800" b="1" dirty="0" smtClean="0">
                          <a:solidFill>
                            <a:srgbClr val="0000FF"/>
                          </a:solidFill>
                        </a:rPr>
                        <a:t>CAP </a:t>
                      </a:r>
                      <a:r>
                        <a:rPr lang="fr-FR" sz="1400" b="1" dirty="0" smtClean="0">
                          <a:solidFill>
                            <a:srgbClr val="FF0000"/>
                          </a:solidFill>
                        </a:rPr>
                        <a:t>(2013)</a:t>
                      </a:r>
                      <a:endParaRPr lang="fr-FR" sz="1400" b="1" dirty="0">
                        <a:solidFill>
                          <a:srgbClr val="FF0000"/>
                        </a:solidFill>
                      </a:endParaRPr>
                    </a:p>
                  </a:txBody>
                  <a:tcPr anchor="ctr"/>
                </a:tc>
                <a:tc>
                  <a:txBody>
                    <a:bodyPr/>
                    <a:lstStyle/>
                    <a:p>
                      <a:pPr algn="ctr"/>
                      <a:r>
                        <a:rPr lang="fr-FR" sz="2800" b="1" dirty="0" smtClean="0">
                          <a:solidFill>
                            <a:srgbClr val="0000FF"/>
                          </a:solidFill>
                        </a:rPr>
                        <a:t>10,90 </a:t>
                      </a:r>
                      <a:r>
                        <a:rPr lang="fr-FR" sz="1400" b="0" dirty="0" smtClean="0">
                          <a:solidFill>
                            <a:srgbClr val="FF0000"/>
                          </a:solidFill>
                        </a:rPr>
                        <a:t>(10,95)</a:t>
                      </a:r>
                      <a:endParaRPr lang="fr-FR" sz="1400" b="0" dirty="0">
                        <a:solidFill>
                          <a:srgbClr val="FF0000"/>
                        </a:solidFill>
                      </a:endParaRPr>
                    </a:p>
                  </a:txBody>
                  <a:tcPr anchor="ctr"/>
                </a:tc>
                <a:tc>
                  <a:txBody>
                    <a:bodyPr/>
                    <a:lstStyle/>
                    <a:p>
                      <a:pPr algn="ctr"/>
                      <a:r>
                        <a:rPr lang="fr-FR" sz="2800" b="1" dirty="0" smtClean="0">
                          <a:solidFill>
                            <a:srgbClr val="0000FF"/>
                          </a:solidFill>
                        </a:rPr>
                        <a:t>12,37 </a:t>
                      </a:r>
                      <a:r>
                        <a:rPr lang="fr-FR" sz="1400" b="0" dirty="0" smtClean="0">
                          <a:solidFill>
                            <a:srgbClr val="FF0000"/>
                          </a:solidFill>
                        </a:rPr>
                        <a:t>(12,32)</a:t>
                      </a:r>
                      <a:endParaRPr lang="fr-FR" sz="1400" b="0" dirty="0">
                        <a:solidFill>
                          <a:srgbClr val="FF0000"/>
                        </a:solidFill>
                      </a:endParaRPr>
                    </a:p>
                  </a:txBody>
                  <a:tcPr anchor="ctr"/>
                </a:tc>
              </a:tr>
              <a:tr h="427093">
                <a:tc>
                  <a:txBody>
                    <a:bodyPr/>
                    <a:lstStyle/>
                    <a:p>
                      <a:pPr algn="ctr"/>
                      <a:r>
                        <a:rPr lang="fr-FR" sz="1800" b="0" dirty="0" smtClean="0">
                          <a:solidFill>
                            <a:srgbClr val="0000FF"/>
                          </a:solidFill>
                        </a:rPr>
                        <a:t>3 X 500 M </a:t>
                      </a:r>
                      <a:endParaRPr lang="fr-FR" sz="1800" b="0" dirty="0">
                        <a:solidFill>
                          <a:srgbClr val="0000FF"/>
                        </a:solidFill>
                      </a:endParaRPr>
                    </a:p>
                  </a:txBody>
                  <a:tcPr anchor="ctr"/>
                </a:tc>
                <a:tc>
                  <a:txBody>
                    <a:bodyPr/>
                    <a:lstStyle/>
                    <a:p>
                      <a:pPr algn="ctr" fontAlgn="ctr"/>
                      <a:r>
                        <a:rPr lang="fr-FR" sz="1800" b="0" i="0" u="none" strike="noStrike" dirty="0">
                          <a:solidFill>
                            <a:srgbClr val="0000FF"/>
                          </a:solidFill>
                          <a:effectLst/>
                          <a:latin typeface="Arial"/>
                        </a:rPr>
                        <a:t>10,72</a:t>
                      </a:r>
                    </a:p>
                  </a:txBody>
                  <a:tcPr marL="12700" marR="12700" marT="12700" marB="0" anchor="ctr"/>
                </a:tc>
                <a:tc>
                  <a:txBody>
                    <a:bodyPr/>
                    <a:lstStyle/>
                    <a:p>
                      <a:pPr algn="ctr" fontAlgn="ctr"/>
                      <a:r>
                        <a:rPr lang="fr-FR" sz="1800" b="0" i="0" u="none" strike="noStrike">
                          <a:solidFill>
                            <a:srgbClr val="0000FF"/>
                          </a:solidFill>
                          <a:effectLst/>
                          <a:latin typeface="Arial"/>
                        </a:rPr>
                        <a:t>12,23</a:t>
                      </a:r>
                    </a:p>
                  </a:txBody>
                  <a:tcPr marL="12700" marR="12700" marT="12700" marB="0" anchor="ctr"/>
                </a:tc>
              </a:tr>
              <a:tr h="427093">
                <a:tc>
                  <a:txBody>
                    <a:bodyPr/>
                    <a:lstStyle/>
                    <a:p>
                      <a:pPr algn="ctr"/>
                      <a:r>
                        <a:rPr lang="fr-FR" sz="1800" b="0" dirty="0" smtClean="0">
                          <a:solidFill>
                            <a:srgbClr val="0000FF"/>
                          </a:solidFill>
                        </a:rPr>
                        <a:t>Badminton </a:t>
                      </a:r>
                      <a:endParaRPr lang="fr-FR" sz="1800" b="0" dirty="0">
                        <a:solidFill>
                          <a:srgbClr val="0000FF"/>
                        </a:solidFill>
                      </a:endParaRPr>
                    </a:p>
                  </a:txBody>
                  <a:tcPr anchor="ctr"/>
                </a:tc>
                <a:tc>
                  <a:txBody>
                    <a:bodyPr/>
                    <a:lstStyle/>
                    <a:p>
                      <a:pPr algn="ctr" fontAlgn="ctr"/>
                      <a:r>
                        <a:rPr lang="fr-FR" sz="1800" b="0" i="0" u="none" strike="noStrike">
                          <a:solidFill>
                            <a:srgbClr val="0000FF"/>
                          </a:solidFill>
                          <a:effectLst/>
                          <a:latin typeface="Arial"/>
                        </a:rPr>
                        <a:t>10,55</a:t>
                      </a:r>
                    </a:p>
                  </a:txBody>
                  <a:tcPr marL="12700" marR="12700" marT="12700" marB="0" anchor="ctr"/>
                </a:tc>
                <a:tc>
                  <a:txBody>
                    <a:bodyPr/>
                    <a:lstStyle/>
                    <a:p>
                      <a:pPr algn="ctr" fontAlgn="ctr"/>
                      <a:r>
                        <a:rPr lang="fr-FR" sz="1800" b="0" i="0" u="none" strike="noStrike">
                          <a:solidFill>
                            <a:srgbClr val="0000FF"/>
                          </a:solidFill>
                          <a:effectLst/>
                          <a:latin typeface="Arial"/>
                        </a:rPr>
                        <a:t>12,08</a:t>
                      </a:r>
                    </a:p>
                  </a:txBody>
                  <a:tcPr marL="12700" marR="12700" marT="12700" marB="0" anchor="ctr"/>
                </a:tc>
              </a:tr>
              <a:tr h="427093">
                <a:tc>
                  <a:txBody>
                    <a:bodyPr/>
                    <a:lstStyle/>
                    <a:p>
                      <a:pPr algn="ctr"/>
                      <a:r>
                        <a:rPr lang="fr-FR" sz="1800" b="0" dirty="0" smtClean="0">
                          <a:solidFill>
                            <a:srgbClr val="0000FF"/>
                          </a:solidFill>
                        </a:rPr>
                        <a:t>Gymnastique au sol</a:t>
                      </a:r>
                      <a:endParaRPr lang="fr-FR" sz="1800" b="0" dirty="0">
                        <a:solidFill>
                          <a:srgbClr val="0000FF"/>
                        </a:solidFill>
                      </a:endParaRPr>
                    </a:p>
                  </a:txBody>
                  <a:tcPr anchor="ctr"/>
                </a:tc>
                <a:tc>
                  <a:txBody>
                    <a:bodyPr/>
                    <a:lstStyle/>
                    <a:p>
                      <a:pPr algn="ctr" fontAlgn="ctr"/>
                      <a:r>
                        <a:rPr lang="fr-FR" sz="1800" b="0" i="0" u="none" strike="noStrike">
                          <a:solidFill>
                            <a:srgbClr val="0000FF"/>
                          </a:solidFill>
                          <a:effectLst/>
                          <a:latin typeface="Arial"/>
                        </a:rPr>
                        <a:t>13,61</a:t>
                      </a:r>
                    </a:p>
                  </a:txBody>
                  <a:tcPr marL="12700" marR="12700" marT="12700" marB="0" anchor="ctr"/>
                </a:tc>
                <a:tc>
                  <a:txBody>
                    <a:bodyPr/>
                    <a:lstStyle/>
                    <a:p>
                      <a:pPr algn="ctr" fontAlgn="ctr"/>
                      <a:r>
                        <a:rPr lang="fr-FR" sz="1800" b="0" i="0" u="none" strike="noStrike">
                          <a:solidFill>
                            <a:srgbClr val="0000FF"/>
                          </a:solidFill>
                          <a:effectLst/>
                          <a:latin typeface="Arial"/>
                        </a:rPr>
                        <a:t>15,03</a:t>
                      </a:r>
                    </a:p>
                  </a:txBody>
                  <a:tcPr marL="12700" marR="12700" marT="12700" marB="0" anchor="ctr"/>
                </a:tc>
              </a:tr>
              <a:tr h="427093">
                <a:tc>
                  <a:txBody>
                    <a:bodyPr/>
                    <a:lstStyle/>
                    <a:p>
                      <a:pPr algn="ctr"/>
                      <a:r>
                        <a:rPr lang="fr-FR" sz="1800" b="0" dirty="0" smtClean="0">
                          <a:solidFill>
                            <a:srgbClr val="0000FF"/>
                          </a:solidFill>
                        </a:rPr>
                        <a:t>Sauvetage</a:t>
                      </a:r>
                      <a:endParaRPr lang="fr-FR" sz="1800" b="0" dirty="0">
                        <a:solidFill>
                          <a:srgbClr val="0000FF"/>
                        </a:solidFill>
                      </a:endParaRPr>
                    </a:p>
                  </a:txBody>
                  <a:tcPr anchor="ctr"/>
                </a:tc>
                <a:tc>
                  <a:txBody>
                    <a:bodyPr/>
                    <a:lstStyle/>
                    <a:p>
                      <a:pPr algn="ctr" fontAlgn="ctr"/>
                      <a:r>
                        <a:rPr lang="fr-FR" sz="1800" b="0" i="0" u="none" strike="noStrike">
                          <a:solidFill>
                            <a:srgbClr val="0000FF"/>
                          </a:solidFill>
                          <a:effectLst/>
                          <a:latin typeface="Arial"/>
                        </a:rPr>
                        <a:t>13,83</a:t>
                      </a:r>
                    </a:p>
                  </a:txBody>
                  <a:tcPr marL="12700" marR="12700" marT="12700" marB="0" anchor="ctr"/>
                </a:tc>
                <a:tc>
                  <a:txBody>
                    <a:bodyPr/>
                    <a:lstStyle/>
                    <a:p>
                      <a:pPr algn="ctr" fontAlgn="ctr"/>
                      <a:r>
                        <a:rPr lang="fr-FR" sz="1800" b="0" i="0" u="none" strike="noStrike">
                          <a:solidFill>
                            <a:srgbClr val="0000FF"/>
                          </a:solidFill>
                          <a:effectLst/>
                          <a:latin typeface="Arial"/>
                        </a:rPr>
                        <a:t>14,77</a:t>
                      </a:r>
                    </a:p>
                  </a:txBody>
                  <a:tcPr marL="12700" marR="12700" marT="12700" marB="0" anchor="ctr"/>
                </a:tc>
              </a:tr>
              <a:tr h="427093">
                <a:tc>
                  <a:txBody>
                    <a:bodyPr/>
                    <a:lstStyle/>
                    <a:p>
                      <a:pPr algn="ctr"/>
                      <a:r>
                        <a:rPr lang="fr-FR" sz="1800" b="0" dirty="0" smtClean="0">
                          <a:solidFill>
                            <a:srgbClr val="0000FF"/>
                          </a:solidFill>
                        </a:rPr>
                        <a:t>Tennis de table</a:t>
                      </a:r>
                      <a:endParaRPr lang="fr-FR" sz="1800" b="0" dirty="0">
                        <a:solidFill>
                          <a:srgbClr val="0000FF"/>
                        </a:solidFill>
                      </a:endParaRPr>
                    </a:p>
                  </a:txBody>
                  <a:tcPr anchor="ctr"/>
                </a:tc>
                <a:tc>
                  <a:txBody>
                    <a:bodyPr/>
                    <a:lstStyle/>
                    <a:p>
                      <a:pPr algn="ctr" fontAlgn="ctr"/>
                      <a:r>
                        <a:rPr lang="fr-FR" sz="1800" b="0" i="0" u="none" strike="noStrike">
                          <a:solidFill>
                            <a:srgbClr val="0000FF"/>
                          </a:solidFill>
                          <a:effectLst/>
                          <a:latin typeface="Arial"/>
                        </a:rPr>
                        <a:t>10,64</a:t>
                      </a:r>
                    </a:p>
                  </a:txBody>
                  <a:tcPr marL="12700" marR="12700" marT="12700" marB="0" anchor="ctr"/>
                </a:tc>
                <a:tc>
                  <a:txBody>
                    <a:bodyPr/>
                    <a:lstStyle/>
                    <a:p>
                      <a:pPr algn="ctr" fontAlgn="ctr"/>
                      <a:r>
                        <a:rPr lang="fr-FR" sz="1800" b="0" i="0" u="none" strike="noStrike" dirty="0">
                          <a:solidFill>
                            <a:srgbClr val="0000FF"/>
                          </a:solidFill>
                          <a:effectLst/>
                          <a:latin typeface="Arial"/>
                        </a:rPr>
                        <a:t>12,44</a:t>
                      </a:r>
                    </a:p>
                  </a:txBody>
                  <a:tcPr marL="12700" marR="12700" marT="12700" marB="0" anchor="ctr"/>
                </a:tc>
              </a:tr>
            </a:tbl>
          </a:graphicData>
        </a:graphic>
      </p:graphicFrame>
    </p:spTree>
    <p:extLst>
      <p:ext uri="{BB962C8B-B14F-4D97-AF65-F5344CB8AC3E}">
        <p14:creationId xmlns:p14="http://schemas.microsoft.com/office/powerpoint/2010/main" val="259772720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614"/>
            <a:ext cx="8229600" cy="1401435"/>
          </a:xfrm>
        </p:spPr>
        <p:txBody>
          <a:bodyPr>
            <a:normAutofit/>
          </a:bodyPr>
          <a:lstStyle/>
          <a:p>
            <a:pPr marL="0" indent="0" algn="ctr">
              <a:buNone/>
            </a:pPr>
            <a:r>
              <a:rPr lang="fr-FR" sz="4000" b="1" dirty="0" smtClean="0">
                <a:solidFill>
                  <a:srgbClr val="FFFFFF"/>
                </a:solidFill>
                <a:effectLst>
                  <a:outerShdw blurRad="38100" dist="38100" dir="2700000" algn="tl">
                    <a:srgbClr val="000000"/>
                  </a:outerShdw>
                </a:effectLst>
                <a:latin typeface="Arial Black"/>
                <a:cs typeface="Arial Black"/>
              </a:rPr>
              <a:t>Points d’actualité</a:t>
            </a:r>
            <a:endParaRPr lang="fr-FR" sz="4000" dirty="0">
              <a:latin typeface="Arial Black"/>
              <a:cs typeface="Arial Black"/>
            </a:endParaRPr>
          </a:p>
        </p:txBody>
      </p:sp>
    </p:spTree>
    <p:extLst>
      <p:ext uri="{BB962C8B-B14F-4D97-AF65-F5344CB8AC3E}">
        <p14:creationId xmlns:p14="http://schemas.microsoft.com/office/powerpoint/2010/main" val="2709597296"/>
      </p:ext>
    </p:extLst>
  </p:cSld>
  <p:clrMapOvr>
    <a:masterClrMapping/>
  </p:clrMapOvr>
  <p:transition xmlns:p14="http://schemas.microsoft.com/office/powerpoint/2010/main" spd="med">
    <p:split orient="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258133"/>
          </a:xfrm>
        </p:spPr>
        <p:txBody>
          <a:bodyPr>
            <a:normAutofit/>
          </a:bodyPr>
          <a:lstStyle/>
          <a:p>
            <a:r>
              <a:rPr lang="fr-FR" sz="2800" dirty="0" smtClean="0">
                <a:solidFill>
                  <a:srgbClr val="FFFFFF"/>
                </a:solidFill>
              </a:rPr>
              <a:t>Évolution </a:t>
            </a:r>
            <a:r>
              <a:rPr lang="fr-FR" sz="2800" dirty="0" smtClean="0">
                <a:solidFill>
                  <a:srgbClr val="FFFFFF"/>
                </a:solidFill>
              </a:rPr>
              <a:t>de l’application académique EPS*</a:t>
            </a:r>
            <a:endParaRPr lang="fr-FR" sz="2800" dirty="0">
              <a:solidFill>
                <a:srgbClr val="FFFFFF"/>
              </a:solidFill>
            </a:endParaRPr>
          </a:p>
        </p:txBody>
      </p:sp>
      <p:sp>
        <p:nvSpPr>
          <p:cNvPr id="3" name="Espace réservé du contenu 2"/>
          <p:cNvSpPr>
            <a:spLocks noGrp="1"/>
          </p:cNvSpPr>
          <p:nvPr>
            <p:ph idx="1"/>
          </p:nvPr>
        </p:nvSpPr>
        <p:spPr>
          <a:xfrm>
            <a:off x="0" y="1258134"/>
            <a:ext cx="9144000" cy="5599866"/>
          </a:xfrm>
        </p:spPr>
        <p:txBody>
          <a:bodyPr>
            <a:normAutofit fontScale="92500"/>
          </a:bodyPr>
          <a:lstStyle/>
          <a:p>
            <a:r>
              <a:rPr lang="fr-FR" dirty="0" smtClean="0">
                <a:solidFill>
                  <a:srgbClr val="FFFFFF"/>
                </a:solidFill>
              </a:rPr>
              <a:t>Une application indispensable au pilotage de la discipline </a:t>
            </a:r>
            <a:r>
              <a:rPr lang="fr-FR" sz="2200" dirty="0" smtClean="0">
                <a:solidFill>
                  <a:srgbClr val="FFFFFF"/>
                </a:solidFill>
              </a:rPr>
              <a:t>( A renseigner tous les ans dans le courant du mois de septembre)**</a:t>
            </a:r>
          </a:p>
          <a:p>
            <a:r>
              <a:rPr lang="fr-FR" dirty="0" smtClean="0">
                <a:solidFill>
                  <a:srgbClr val="FFFFFF"/>
                </a:solidFill>
              </a:rPr>
              <a:t>Vers une application également utile aux équipes d’établissements et aux enseignants : </a:t>
            </a:r>
          </a:p>
          <a:p>
            <a:pPr marL="623888" lvl="5" indent="-271463"/>
            <a:r>
              <a:rPr lang="fr-FR" dirty="0" smtClean="0">
                <a:solidFill>
                  <a:srgbClr val="FFFFFF"/>
                </a:solidFill>
              </a:rPr>
              <a:t>Un affichage de l’offre de formation permettant aux équipes de se situer par rapport à l’académie ( identification des besoins installations / transports)</a:t>
            </a:r>
          </a:p>
          <a:p>
            <a:pPr marL="623888" lvl="5" indent="-271463"/>
            <a:r>
              <a:rPr lang="fr-FR" dirty="0" smtClean="0">
                <a:solidFill>
                  <a:srgbClr val="FFFFFF"/>
                </a:solidFill>
              </a:rPr>
              <a:t>Un module non-nageur pour les collèges</a:t>
            </a:r>
          </a:p>
          <a:p>
            <a:pPr marL="623888" lvl="5" indent="-271463"/>
            <a:r>
              <a:rPr lang="fr-FR" dirty="0" smtClean="0">
                <a:solidFill>
                  <a:srgbClr val="FFFFFF"/>
                </a:solidFill>
              </a:rPr>
              <a:t>Les dossiers demandés lors des inspections intégrés progressivement à l’application. ( Protocole RE, Projet pédagogique simplifié, mallette TZR, SSS, UNSS..)</a:t>
            </a:r>
          </a:p>
          <a:p>
            <a:pPr marL="623888" lvl="5" indent="-271463"/>
            <a:r>
              <a:rPr lang="fr-FR" dirty="0" smtClean="0">
                <a:solidFill>
                  <a:srgbClr val="FFFFFF"/>
                </a:solidFill>
              </a:rPr>
              <a:t>Un module DNB permettant aux équipes de suivre l’évolution des acquis de leurs élèves sur plusieurs années. </a:t>
            </a:r>
          </a:p>
          <a:p>
            <a:pPr marL="623888" lvl="5" indent="-271463"/>
            <a:r>
              <a:rPr lang="fr-FR" dirty="0" smtClean="0">
                <a:solidFill>
                  <a:srgbClr val="FFFFFF"/>
                </a:solidFill>
              </a:rPr>
              <a:t>Une identification des besoins en formation</a:t>
            </a:r>
          </a:p>
          <a:p>
            <a:pPr marL="623888" lvl="5" indent="-271463"/>
            <a:r>
              <a:rPr lang="fr-FR" dirty="0" smtClean="0">
                <a:solidFill>
                  <a:srgbClr val="FFFFFF"/>
                </a:solidFill>
              </a:rPr>
              <a:t>Une meilleure connaissance des ressources pour leur solliciter dans l’encadrement des formations. </a:t>
            </a:r>
            <a:endParaRPr lang="fr-FR" dirty="0" smtClean="0"/>
          </a:p>
        </p:txBody>
      </p:sp>
    </p:spTree>
    <p:extLst>
      <p:ext uri="{BB962C8B-B14F-4D97-AF65-F5344CB8AC3E}">
        <p14:creationId xmlns:p14="http://schemas.microsoft.com/office/powerpoint/2010/main" val="2787405012"/>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50502"/>
            <a:ext cx="9144000" cy="1143000"/>
          </a:xfrm>
        </p:spPr>
        <p:txBody>
          <a:bodyPr>
            <a:noAutofit/>
          </a:bodyPr>
          <a:lstStyle/>
          <a:p>
            <a:r>
              <a:rPr lang="fr-FR" sz="2800" dirty="0" smtClean="0">
                <a:solidFill>
                  <a:srgbClr val="FFFF00"/>
                </a:solidFill>
                <a:effectLst/>
              </a:rPr>
              <a:t>Les </a:t>
            </a:r>
            <a:r>
              <a:rPr lang="fr-FR" sz="2800" dirty="0">
                <a:solidFill>
                  <a:srgbClr val="FFFF00"/>
                </a:solidFill>
                <a:effectLst/>
              </a:rPr>
              <a:t>axes de réflexion du </a:t>
            </a:r>
            <a:r>
              <a:rPr lang="fr-FR" sz="2800" dirty="0" smtClean="0">
                <a:solidFill>
                  <a:srgbClr val="FFFF00"/>
                </a:solidFill>
                <a:effectLst/>
              </a:rPr>
              <a:t>GRA </a:t>
            </a:r>
            <a:r>
              <a:rPr lang="fr-FR" sz="2800" dirty="0">
                <a:solidFill>
                  <a:srgbClr val="FFFF00"/>
                </a:solidFill>
                <a:effectLst/>
              </a:rPr>
              <a:t>EPS 2013 / 2014</a:t>
            </a:r>
            <a:endParaRPr lang="fr-FR" sz="2800" dirty="0">
              <a:solidFill>
                <a:srgbClr val="FFFF00"/>
              </a:solidFill>
            </a:endParaRPr>
          </a:p>
        </p:txBody>
      </p:sp>
      <p:sp>
        <p:nvSpPr>
          <p:cNvPr id="3" name="Espace réservé du contenu 2"/>
          <p:cNvSpPr>
            <a:spLocks noGrp="1"/>
          </p:cNvSpPr>
          <p:nvPr>
            <p:ph idx="1"/>
          </p:nvPr>
        </p:nvSpPr>
        <p:spPr>
          <a:xfrm>
            <a:off x="105830" y="1363958"/>
            <a:ext cx="8889714" cy="3750881"/>
          </a:xfrm>
        </p:spPr>
        <p:txBody>
          <a:bodyPr>
            <a:normAutofit/>
          </a:bodyPr>
          <a:lstStyle/>
          <a:p>
            <a:r>
              <a:rPr lang="fr-FR" dirty="0" smtClean="0">
                <a:solidFill>
                  <a:srgbClr val="FFFFFF"/>
                </a:solidFill>
              </a:rPr>
              <a:t>Production de diaporamas et de vidéos sur des tâches complexes en EPS, point de départ d’une démarche pédagogique donnant du sens aux apprentissages et plaçant l’élève au cœur du processus décisionnel. La différenciation des apprentissages est mise en œuvre à partir des constats réalisés dans la tâche complexe. </a:t>
            </a:r>
            <a:endParaRPr lang="fr-FR" dirty="0">
              <a:solidFill>
                <a:srgbClr val="FFFFFF"/>
              </a:solidFill>
            </a:endParaRPr>
          </a:p>
        </p:txBody>
      </p:sp>
      <p:sp>
        <p:nvSpPr>
          <p:cNvPr id="4" name="Rectangle 3"/>
          <p:cNvSpPr/>
          <p:nvPr/>
        </p:nvSpPr>
        <p:spPr>
          <a:xfrm>
            <a:off x="235178" y="5679893"/>
            <a:ext cx="8536948" cy="400110"/>
          </a:xfrm>
          <a:prstGeom prst="rect">
            <a:avLst/>
          </a:prstGeom>
        </p:spPr>
        <p:txBody>
          <a:bodyPr wrap="square">
            <a:spAutoFit/>
          </a:bodyPr>
          <a:lstStyle/>
          <a:p>
            <a:pPr algn="just"/>
            <a:r>
              <a:rPr lang="fr-FR" sz="2000" b="1" u="sng" dirty="0" smtClean="0">
                <a:solidFill>
                  <a:srgbClr val="FFFF00"/>
                </a:solidFill>
                <a:sym typeface="Wingdings"/>
              </a:rPr>
              <a:t>Diaporamas et vidéos disponibles sur le site EPS de l’académie à la fin du mois. </a:t>
            </a:r>
            <a:endParaRPr lang="fr-FR" sz="2000" b="1" u="sng" dirty="0">
              <a:solidFill>
                <a:srgbClr val="FFFF00"/>
              </a:solidFill>
              <a:sym typeface="Wingdings"/>
            </a:endParaRPr>
          </a:p>
        </p:txBody>
      </p:sp>
    </p:spTree>
    <p:extLst>
      <p:ext uri="{BB962C8B-B14F-4D97-AF65-F5344CB8AC3E}">
        <p14:creationId xmlns:p14="http://schemas.microsoft.com/office/powerpoint/2010/main" val="3885277003"/>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31640"/>
          </a:xfrm>
        </p:spPr>
        <p:txBody>
          <a:bodyPr>
            <a:noAutofit/>
          </a:bodyPr>
          <a:lstStyle/>
          <a:p>
            <a:r>
              <a:rPr lang="fr-FR" sz="3200" dirty="0" smtClean="0"/>
              <a:t>Point sur l’évolution </a:t>
            </a:r>
            <a:r>
              <a:rPr lang="fr-FR" sz="3200" dirty="0"/>
              <a:t>de l’offre de formation en EPS </a:t>
            </a:r>
            <a:r>
              <a:rPr lang="fr-FR" sz="3200" dirty="0" smtClean="0"/>
              <a:t>en voie pro :</a:t>
            </a:r>
            <a:endParaRPr lang="fr-FR" sz="3200" dirty="0">
              <a:effectLst/>
            </a:endParaRPr>
          </a:p>
        </p:txBody>
      </p:sp>
      <p:sp>
        <p:nvSpPr>
          <p:cNvPr id="3" name="Espace réservé du contenu 2"/>
          <p:cNvSpPr>
            <a:spLocks noGrp="1"/>
          </p:cNvSpPr>
          <p:nvPr>
            <p:ph idx="1"/>
          </p:nvPr>
        </p:nvSpPr>
        <p:spPr>
          <a:xfrm>
            <a:off x="457199" y="1210235"/>
            <a:ext cx="8446911" cy="5408706"/>
          </a:xfrm>
        </p:spPr>
        <p:txBody>
          <a:bodyPr>
            <a:noAutofit/>
          </a:bodyPr>
          <a:lstStyle/>
          <a:p>
            <a:pPr>
              <a:buFont typeface="Lucida Grande"/>
              <a:buChar char="➮"/>
            </a:pPr>
            <a:r>
              <a:rPr lang="fr-FR" sz="2400" dirty="0" smtClean="0">
                <a:solidFill>
                  <a:schemeClr val="bg1"/>
                </a:solidFill>
              </a:rPr>
              <a:t>Photographie de l’offre de formation en voie pro depuis 2009*</a:t>
            </a:r>
          </a:p>
          <a:p>
            <a:pPr marL="0" indent="0">
              <a:buNone/>
            </a:pPr>
            <a:endParaRPr lang="fr-FR" sz="2400" dirty="0" smtClean="0">
              <a:solidFill>
                <a:schemeClr val="bg1"/>
              </a:solidFill>
            </a:endParaRPr>
          </a:p>
          <a:p>
            <a:pPr marL="0" indent="0">
              <a:buNone/>
            </a:pPr>
            <a:endParaRPr lang="fr-FR" sz="1800" dirty="0">
              <a:solidFill>
                <a:schemeClr val="bg1"/>
              </a:solidFill>
            </a:endParaRPr>
          </a:p>
          <a:p>
            <a:pPr marL="457200" lvl="1" indent="0">
              <a:buNone/>
            </a:pPr>
            <a:endParaRPr lang="fr-FR" sz="2400" u="sng" dirty="0" smtClean="0">
              <a:solidFill>
                <a:schemeClr val="bg1"/>
              </a:solidFill>
            </a:endParaRPr>
          </a:p>
        </p:txBody>
      </p:sp>
      <p:sp>
        <p:nvSpPr>
          <p:cNvPr id="4" name="Rectangle 3"/>
          <p:cNvSpPr/>
          <p:nvPr/>
        </p:nvSpPr>
        <p:spPr>
          <a:xfrm>
            <a:off x="58934" y="6341774"/>
            <a:ext cx="8845176" cy="369332"/>
          </a:xfrm>
          <a:prstGeom prst="rect">
            <a:avLst/>
          </a:prstGeom>
          <a:solidFill>
            <a:srgbClr val="FFFFFF"/>
          </a:solidFill>
        </p:spPr>
        <p:txBody>
          <a:bodyPr wrap="square">
            <a:spAutoFit/>
          </a:bodyPr>
          <a:lstStyle/>
          <a:p>
            <a:pPr>
              <a:buFont typeface="Wingdings" charset="0"/>
              <a:buChar char="è"/>
            </a:pPr>
            <a:r>
              <a:rPr lang="fr-FR" b="1" dirty="0" smtClean="0">
                <a:solidFill>
                  <a:srgbClr val="FF0000"/>
                </a:solidFill>
                <a:sym typeface="Wingdings"/>
              </a:rPr>
              <a:t>Conclusion </a:t>
            </a:r>
            <a:r>
              <a:rPr lang="fr-FR" b="1" dirty="0">
                <a:solidFill>
                  <a:srgbClr val="FF0000"/>
                </a:solidFill>
                <a:sym typeface="Wingdings"/>
              </a:rPr>
              <a:t> </a:t>
            </a:r>
            <a:r>
              <a:rPr lang="fr-FR" b="1" dirty="0" smtClean="0">
                <a:solidFill>
                  <a:srgbClr val="FF0000"/>
                </a:solidFill>
                <a:sym typeface="Wingdings"/>
              </a:rPr>
              <a:t>: une stabilité de l’offre de FO depuis 3 ans.</a:t>
            </a:r>
            <a:endParaRPr lang="fr-FR" b="1" dirty="0">
              <a:solidFill>
                <a:srgbClr val="FF0000"/>
              </a:solidFill>
              <a:sym typeface="Wingdings"/>
            </a:endParaRPr>
          </a:p>
        </p:txBody>
      </p:sp>
      <p:graphicFrame>
        <p:nvGraphicFramePr>
          <p:cNvPr id="7" name="Graphique 6"/>
          <p:cNvGraphicFramePr>
            <a:graphicFrameLocks/>
          </p:cNvGraphicFramePr>
          <p:nvPr>
            <p:extLst>
              <p:ext uri="{D42A27DB-BD31-4B8C-83A1-F6EECF244321}">
                <p14:modId xmlns:p14="http://schemas.microsoft.com/office/powerpoint/2010/main" val="3224907722"/>
              </p:ext>
            </p:extLst>
          </p:nvPr>
        </p:nvGraphicFramePr>
        <p:xfrm>
          <a:off x="457199" y="1729896"/>
          <a:ext cx="8257107" cy="44999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1839422"/>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2334"/>
            <a:ext cx="9144000" cy="1331640"/>
          </a:xfrm>
        </p:spPr>
        <p:txBody>
          <a:bodyPr>
            <a:noAutofit/>
          </a:bodyPr>
          <a:lstStyle/>
          <a:p>
            <a:r>
              <a:rPr lang="fr-FR" sz="2600" dirty="0" smtClean="0">
                <a:effectLst/>
              </a:rPr>
              <a:t>Les </a:t>
            </a:r>
            <a:r>
              <a:rPr lang="fr-FR" sz="2600" dirty="0">
                <a:effectLst/>
              </a:rPr>
              <a:t>axes de réflexion du GRUN EPS </a:t>
            </a:r>
            <a:r>
              <a:rPr lang="fr-FR" sz="2600" dirty="0" smtClean="0">
                <a:effectLst/>
              </a:rPr>
              <a:t>2013 </a:t>
            </a:r>
            <a:r>
              <a:rPr lang="fr-FR" sz="2600" dirty="0">
                <a:effectLst/>
              </a:rPr>
              <a:t>/ 2014</a:t>
            </a:r>
          </a:p>
        </p:txBody>
      </p:sp>
      <p:sp>
        <p:nvSpPr>
          <p:cNvPr id="3" name="Espace réservé du contenu 2"/>
          <p:cNvSpPr>
            <a:spLocks noGrp="1"/>
          </p:cNvSpPr>
          <p:nvPr>
            <p:ph idx="1"/>
          </p:nvPr>
        </p:nvSpPr>
        <p:spPr>
          <a:xfrm>
            <a:off x="0" y="1284180"/>
            <a:ext cx="9054339" cy="4411086"/>
          </a:xfrm>
        </p:spPr>
        <p:txBody>
          <a:bodyPr>
            <a:noAutofit/>
          </a:bodyPr>
          <a:lstStyle/>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a:t>
            </a:r>
            <a:r>
              <a:rPr lang="fr-FR" sz="2200" dirty="0">
                <a:solidFill>
                  <a:srgbClr val="FFFFFF"/>
                </a:solidFill>
                <a:latin typeface="Calibri" charset="0"/>
                <a:ea typeface="ヒラギノ角ゴ ProN W3" charset="0"/>
                <a:cs typeface="ヒラギノ角ゴ ProN W3" charset="0"/>
              </a:rPr>
              <a:t>le numérique pour diversifier les modes de communication avec les élèves dans la distribution des consignes. </a:t>
            </a:r>
          </a:p>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a:t>
            </a:r>
            <a:r>
              <a:rPr lang="fr-FR" sz="2200" dirty="0">
                <a:solidFill>
                  <a:srgbClr val="FFFFFF"/>
                </a:solidFill>
                <a:latin typeface="Calibri" charset="0"/>
                <a:ea typeface="ヒラギノ角ゴ ProN W3" charset="0"/>
                <a:cs typeface="ヒラギノ角ゴ ProN W3" charset="0"/>
              </a:rPr>
              <a:t>le numérique comme retour d’informations aux élèves sur leurs productions ( feedback )</a:t>
            </a:r>
          </a:p>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a:t>
            </a:r>
            <a:r>
              <a:rPr lang="fr-FR" sz="2200" dirty="0">
                <a:solidFill>
                  <a:srgbClr val="FFFFFF"/>
                </a:solidFill>
                <a:latin typeface="Calibri" charset="0"/>
                <a:ea typeface="ヒラギノ角ゴ ProN W3" charset="0"/>
                <a:cs typeface="ヒラギノ角ゴ ProN W3" charset="0"/>
              </a:rPr>
              <a:t>les tablettes comme aide à la différenciation des apprentissages. </a:t>
            </a:r>
          </a:p>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les </a:t>
            </a:r>
            <a:r>
              <a:rPr lang="fr-FR" sz="2200" dirty="0">
                <a:solidFill>
                  <a:srgbClr val="FFFFFF"/>
                </a:solidFill>
                <a:latin typeface="Calibri" charset="0"/>
                <a:ea typeface="ヒラギノ角ゴ ProN W3" charset="0"/>
                <a:cs typeface="ヒラギノ角ゴ ProN W3" charset="0"/>
              </a:rPr>
              <a:t>tablettes pour contribuer à l’acquisition des compétences méthodologiques, sociales et du socle.  </a:t>
            </a:r>
          </a:p>
          <a:p>
            <a:pPr marL="0" indent="0" algn="just">
              <a:spcBef>
                <a:spcPts val="600"/>
              </a:spcBef>
              <a:spcAft>
                <a:spcPts val="600"/>
              </a:spcAft>
              <a:buFontTx/>
              <a:buChar char="-"/>
            </a:pPr>
            <a:r>
              <a:rPr lang="fr-FR" sz="2200" dirty="0" smtClean="0">
                <a:solidFill>
                  <a:srgbClr val="FFFFFF"/>
                </a:solidFill>
                <a:latin typeface="Calibri" charset="0"/>
                <a:ea typeface="ヒラギノ角ゴ ProN W3" charset="0"/>
                <a:cs typeface="ヒラギノ角ゴ ProN W3" charset="0"/>
              </a:rPr>
              <a:t>Utiliser </a:t>
            </a:r>
            <a:r>
              <a:rPr lang="fr-FR" sz="2200" dirty="0">
                <a:solidFill>
                  <a:srgbClr val="FFFFFF"/>
                </a:solidFill>
                <a:latin typeface="Calibri" charset="0"/>
                <a:ea typeface="ヒラギノ角ゴ ProN W3" charset="0"/>
                <a:cs typeface="ヒラギノ角ゴ ProN W3" charset="0"/>
              </a:rPr>
              <a:t>l’ENT pour faire rentrer les élèves dans un processus d’apprentissage dépassant le cadre présentiel. </a:t>
            </a:r>
            <a:r>
              <a:rPr lang="fr-FR" sz="2200" dirty="0" smtClean="0">
                <a:solidFill>
                  <a:srgbClr val="FFFFFF"/>
                </a:solidFill>
                <a:latin typeface="Calibri" charset="0"/>
                <a:ea typeface="ヒラギノ角ゴ ProN W3" charset="0"/>
                <a:cs typeface="ヒラギノ角ゴ ProN W3" charset="0"/>
              </a:rPr>
              <a:t>(vers une pédagogie inversée)</a:t>
            </a:r>
            <a:endParaRPr lang="fr-FR" sz="2000" dirty="0">
              <a:solidFill>
                <a:srgbClr val="FFFFFF"/>
              </a:solidFill>
              <a:latin typeface="Calibri" charset="0"/>
              <a:ea typeface="ヒラギノ角ゴ ProN W3" charset="0"/>
              <a:cs typeface="ヒラギノ角ゴ ProN W3" charset="0"/>
            </a:endParaRPr>
          </a:p>
          <a:p>
            <a:pPr marL="0" indent="0" algn="just">
              <a:spcBef>
                <a:spcPts val="0"/>
              </a:spcBef>
              <a:buNone/>
            </a:pPr>
            <a:endParaRPr lang="fr-FR" sz="2600" b="1" u="sng" dirty="0" smtClean="0">
              <a:solidFill>
                <a:srgbClr val="FFFF00"/>
              </a:solidFill>
              <a:sym typeface="Wingdings"/>
            </a:endParaRPr>
          </a:p>
          <a:p>
            <a:pPr marL="0" indent="0" algn="just">
              <a:spcBef>
                <a:spcPts val="0"/>
              </a:spcBef>
              <a:buNone/>
            </a:pPr>
            <a:r>
              <a:rPr lang="fr-FR" sz="2600" b="1" u="sng" dirty="0" smtClean="0">
                <a:solidFill>
                  <a:srgbClr val="FFFF00"/>
                </a:solidFill>
                <a:sym typeface="Wingdings"/>
              </a:rPr>
              <a:t>Les productions des GRUN EPS 2013 / 2014 : </a:t>
            </a:r>
          </a:p>
          <a:p>
            <a:pPr marL="0" indent="0" algn="just">
              <a:spcBef>
                <a:spcPts val="0"/>
              </a:spcBef>
              <a:buNone/>
            </a:pPr>
            <a:r>
              <a:rPr lang="fr-FR" sz="2600" b="1" u="sng" dirty="0" smtClean="0">
                <a:solidFill>
                  <a:srgbClr val="FFFF00"/>
                </a:solidFill>
                <a:sym typeface="Wingdings"/>
              </a:rPr>
              <a:t>Vidéos sur les plus values des usages du numérique sur les apprentissages des élèves en EPS (Sortie : fin du mois de juin) .</a:t>
            </a:r>
          </a:p>
          <a:p>
            <a:pPr>
              <a:buFontTx/>
              <a:buChar char="-"/>
            </a:pPr>
            <a:endParaRPr lang="fr-FR" sz="2600" u="sng" dirty="0" smtClean="0">
              <a:solidFill>
                <a:schemeClr val="bg1"/>
              </a:solidFill>
              <a:sym typeface="Wingdings"/>
            </a:endParaRPr>
          </a:p>
        </p:txBody>
      </p:sp>
      <p:sp>
        <p:nvSpPr>
          <p:cNvPr id="4" name="Espace réservé du contenu 2"/>
          <p:cNvSpPr txBox="1">
            <a:spLocks/>
          </p:cNvSpPr>
          <p:nvPr/>
        </p:nvSpPr>
        <p:spPr>
          <a:xfrm>
            <a:off x="338666" y="1373974"/>
            <a:ext cx="8805334" cy="27869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fr-FR" sz="2600" u="sng" dirty="0" smtClean="0">
              <a:solidFill>
                <a:schemeClr val="bg1"/>
              </a:solidFill>
              <a:sym typeface="Wingdings"/>
            </a:endParaRPr>
          </a:p>
        </p:txBody>
      </p:sp>
    </p:spTree>
    <p:extLst>
      <p:ext uri="{BB962C8B-B14F-4D97-AF65-F5344CB8AC3E}">
        <p14:creationId xmlns:p14="http://schemas.microsoft.com/office/powerpoint/2010/main" val="3970099288"/>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chemeClr val="bg1"/>
                </a:solidFill>
              </a:rPr>
              <a:t>Bilan quantitatif partiel de la formation continue EPS : Année 2013 2014.</a:t>
            </a:r>
            <a:endParaRPr lang="fr-FR" sz="2800" dirty="0">
              <a:solidFill>
                <a:schemeClr val="bg1"/>
              </a:solidFill>
            </a:endParaRPr>
          </a:p>
        </p:txBody>
      </p:sp>
      <p:grpSp>
        <p:nvGrpSpPr>
          <p:cNvPr id="7" name="Groupe 6"/>
          <p:cNvGrpSpPr/>
          <p:nvPr/>
        </p:nvGrpSpPr>
        <p:grpSpPr>
          <a:xfrm>
            <a:off x="457199" y="1316924"/>
            <a:ext cx="7962159" cy="732932"/>
            <a:chOff x="457200" y="19113"/>
            <a:chExt cx="7587764" cy="1062720"/>
          </a:xfrm>
        </p:grpSpPr>
        <p:sp>
          <p:nvSpPr>
            <p:cNvPr id="14" name="Rectangle à coins arrondis 13"/>
            <p:cNvSpPr/>
            <p:nvPr/>
          </p:nvSpPr>
          <p:spPr>
            <a:xfrm>
              <a:off x="457200" y="19113"/>
              <a:ext cx="7587764" cy="1062720"/>
            </a:xfrm>
            <a:prstGeom prst="roundRect">
              <a:avLst/>
            </a:prstGeom>
          </p:spPr>
          <p:style>
            <a:lnRef idx="0">
              <a:schemeClr val="accent1"/>
            </a:lnRef>
            <a:fillRef idx="3">
              <a:schemeClr val="accent1"/>
            </a:fillRef>
            <a:effectRef idx="3">
              <a:schemeClr val="accent1"/>
            </a:effectRef>
            <a:fontRef idx="minor">
              <a:schemeClr val="lt1"/>
            </a:fontRef>
          </p:style>
        </p:sp>
        <p:sp>
          <p:nvSpPr>
            <p:cNvPr id="15" name="Rectangle 14"/>
            <p:cNvSpPr/>
            <p:nvPr/>
          </p:nvSpPr>
          <p:spPr>
            <a:xfrm>
              <a:off x="509078" y="70991"/>
              <a:ext cx="7484008" cy="9589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fr-FR" sz="2400" b="1" kern="1200" dirty="0" smtClean="0">
                  <a:solidFill>
                    <a:srgbClr val="FFFF00"/>
                  </a:solidFill>
                </a:rPr>
                <a:t>Une évolution conséquente du nombre de demandeurs : </a:t>
              </a:r>
              <a:endParaRPr lang="fr-FR" sz="2400" kern="1200" dirty="0"/>
            </a:p>
          </p:txBody>
        </p:sp>
      </p:grpSp>
      <p:graphicFrame>
        <p:nvGraphicFramePr>
          <p:cNvPr id="12" name="Graphique 11"/>
          <p:cNvGraphicFramePr>
            <a:graphicFrameLocks/>
          </p:cNvGraphicFramePr>
          <p:nvPr>
            <p:extLst>
              <p:ext uri="{D42A27DB-BD31-4B8C-83A1-F6EECF244321}">
                <p14:modId xmlns:p14="http://schemas.microsoft.com/office/powerpoint/2010/main" val="3953799151"/>
              </p:ext>
            </p:extLst>
          </p:nvPr>
        </p:nvGraphicFramePr>
        <p:xfrm>
          <a:off x="152401" y="4193168"/>
          <a:ext cx="4337814" cy="25157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Graphique 17"/>
          <p:cNvGraphicFramePr>
            <a:graphicFrameLocks/>
          </p:cNvGraphicFramePr>
          <p:nvPr>
            <p:extLst>
              <p:ext uri="{D42A27DB-BD31-4B8C-83A1-F6EECF244321}">
                <p14:modId xmlns:p14="http://schemas.microsoft.com/office/powerpoint/2010/main" val="1592240567"/>
              </p:ext>
            </p:extLst>
          </p:nvPr>
        </p:nvGraphicFramePr>
        <p:xfrm>
          <a:off x="4644164" y="4154684"/>
          <a:ext cx="4383926" cy="2554194"/>
        </p:xfrm>
        <a:graphic>
          <a:graphicData uri="http://schemas.openxmlformats.org/drawingml/2006/chart">
            <c:chart xmlns:c="http://schemas.openxmlformats.org/drawingml/2006/chart" xmlns:r="http://schemas.openxmlformats.org/officeDocument/2006/relationships" r:id="rId4"/>
          </a:graphicData>
        </a:graphic>
      </p:graphicFrame>
      <p:sp>
        <p:nvSpPr>
          <p:cNvPr id="3" name="ZoneTexte 2"/>
          <p:cNvSpPr txBox="1"/>
          <p:nvPr/>
        </p:nvSpPr>
        <p:spPr>
          <a:xfrm>
            <a:off x="152401" y="2221991"/>
            <a:ext cx="4337813" cy="14306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lvl="1" algn="ctr" defTabSz="1066800">
              <a:lnSpc>
                <a:spcPct val="90000"/>
              </a:lnSpc>
              <a:spcBef>
                <a:spcPct val="0"/>
              </a:spcBef>
              <a:spcAft>
                <a:spcPct val="15000"/>
              </a:spcAft>
              <a:tabLst>
                <a:tab pos="0" algn="l"/>
              </a:tabLst>
            </a:pPr>
            <a:r>
              <a:rPr lang="fr-FR" sz="2000" b="1" dirty="0">
                <a:solidFill>
                  <a:srgbClr val="0000FF"/>
                </a:solidFill>
              </a:rPr>
              <a:t>En 2012 / 2013 </a:t>
            </a:r>
            <a:r>
              <a:rPr lang="fr-FR" dirty="0"/>
              <a:t>: </a:t>
            </a:r>
            <a:r>
              <a:rPr lang="fr-FR" b="1" dirty="0"/>
              <a:t>323</a:t>
            </a:r>
            <a:r>
              <a:rPr lang="fr-FR" dirty="0"/>
              <a:t> collègues du public avaient demandé une formation</a:t>
            </a:r>
          </a:p>
          <a:p>
            <a:pPr marL="342900" lvl="1" indent="-342900" algn="ctr" defTabSz="1066800">
              <a:lnSpc>
                <a:spcPct val="90000"/>
              </a:lnSpc>
              <a:spcBef>
                <a:spcPct val="0"/>
              </a:spcBef>
              <a:spcAft>
                <a:spcPct val="15000"/>
              </a:spcAft>
              <a:buFont typeface="Wingdings" charset="0"/>
              <a:buChar char="à"/>
            </a:pPr>
            <a:r>
              <a:rPr lang="fr-FR" b="1" dirty="0"/>
              <a:t>soit 27,1% de la population des enseignants de l’académie</a:t>
            </a:r>
            <a:r>
              <a:rPr lang="fr-FR" dirty="0"/>
              <a:t>. </a:t>
            </a:r>
          </a:p>
          <a:p>
            <a:pPr marL="0" lvl="1" algn="ctr" defTabSz="1066800">
              <a:lnSpc>
                <a:spcPct val="90000"/>
              </a:lnSpc>
              <a:spcBef>
                <a:spcPct val="0"/>
              </a:spcBef>
              <a:spcAft>
                <a:spcPct val="15000"/>
              </a:spcAft>
            </a:pPr>
            <a:r>
              <a:rPr lang="fr-FR" sz="1600" dirty="0"/>
              <a:t>(répartition par tranches d’âges</a:t>
            </a:r>
            <a:r>
              <a:rPr lang="fr-FR" sz="1600" dirty="0" smtClean="0"/>
              <a:t>)</a:t>
            </a:r>
            <a:endParaRPr lang="fr-FR" dirty="0"/>
          </a:p>
        </p:txBody>
      </p:sp>
      <p:sp>
        <p:nvSpPr>
          <p:cNvPr id="13" name="ZoneTexte 12"/>
          <p:cNvSpPr txBox="1"/>
          <p:nvPr/>
        </p:nvSpPr>
        <p:spPr>
          <a:xfrm>
            <a:off x="4644164" y="2221991"/>
            <a:ext cx="4383926" cy="143064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lgn="ctr" defTabSz="1066800">
              <a:lnSpc>
                <a:spcPct val="90000"/>
              </a:lnSpc>
              <a:spcBef>
                <a:spcPct val="0"/>
              </a:spcBef>
              <a:spcAft>
                <a:spcPct val="15000"/>
              </a:spcAft>
            </a:pPr>
            <a:r>
              <a:rPr lang="fr-FR" sz="2000" b="1" dirty="0">
                <a:solidFill>
                  <a:srgbClr val="FF0000"/>
                </a:solidFill>
              </a:rPr>
              <a:t>En 2013/ 2014 </a:t>
            </a:r>
            <a:r>
              <a:rPr lang="fr-FR" dirty="0">
                <a:solidFill>
                  <a:srgbClr val="FF0000"/>
                </a:solidFill>
              </a:rPr>
              <a:t>: </a:t>
            </a:r>
            <a:r>
              <a:rPr lang="fr-FR" b="1" dirty="0">
                <a:solidFill>
                  <a:srgbClr val="FF0000"/>
                </a:solidFill>
              </a:rPr>
              <a:t>456</a:t>
            </a:r>
            <a:r>
              <a:rPr lang="fr-FR" dirty="0">
                <a:solidFill>
                  <a:srgbClr val="FF0000"/>
                </a:solidFill>
              </a:rPr>
              <a:t> </a:t>
            </a:r>
            <a:r>
              <a:rPr lang="fr-FR" dirty="0"/>
              <a:t>collègues du public ont demandé une formation</a:t>
            </a:r>
          </a:p>
          <a:p>
            <a:pPr marL="342900" lvl="1" indent="-342900" algn="ctr" defTabSz="1066800">
              <a:lnSpc>
                <a:spcPct val="90000"/>
              </a:lnSpc>
              <a:spcBef>
                <a:spcPct val="0"/>
              </a:spcBef>
              <a:spcAft>
                <a:spcPct val="15000"/>
              </a:spcAft>
              <a:buFont typeface="Wingdings" charset="0"/>
              <a:buChar char="à"/>
            </a:pPr>
            <a:r>
              <a:rPr lang="fr-FR" b="1" dirty="0">
                <a:solidFill>
                  <a:srgbClr val="FF0000"/>
                </a:solidFill>
              </a:rPr>
              <a:t>soit 35,7 % </a:t>
            </a:r>
            <a:r>
              <a:rPr lang="fr-FR" b="1" dirty="0"/>
              <a:t>de la population des enseignants </a:t>
            </a:r>
            <a:r>
              <a:rPr lang="fr-FR" b="1" dirty="0" smtClean="0"/>
              <a:t>de </a:t>
            </a:r>
            <a:r>
              <a:rPr lang="fr-FR" b="1" dirty="0"/>
              <a:t>l’académie</a:t>
            </a:r>
            <a:r>
              <a:rPr lang="fr-FR" dirty="0"/>
              <a:t>. </a:t>
            </a:r>
          </a:p>
          <a:p>
            <a:pPr marL="0" lvl="1" algn="ctr" defTabSz="1066800">
              <a:lnSpc>
                <a:spcPct val="90000"/>
              </a:lnSpc>
              <a:spcBef>
                <a:spcPct val="0"/>
              </a:spcBef>
              <a:spcAft>
                <a:spcPct val="15000"/>
              </a:spcAft>
            </a:pPr>
            <a:r>
              <a:rPr lang="fr-FR" sz="1600" dirty="0"/>
              <a:t>(répartition par tranches d’âges</a:t>
            </a:r>
            <a:r>
              <a:rPr lang="fr-FR" sz="1600" dirty="0" smtClean="0"/>
              <a:t>)</a:t>
            </a:r>
            <a:endParaRPr lang="fr-FR" dirty="0"/>
          </a:p>
        </p:txBody>
      </p:sp>
    </p:spTree>
    <p:extLst>
      <p:ext uri="{BB962C8B-B14F-4D97-AF65-F5344CB8AC3E}">
        <p14:creationId xmlns:p14="http://schemas.microsoft.com/office/powerpoint/2010/main" val="21443558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2" grpId="0">
        <p:bldAsOne/>
      </p:bldGraphic>
      <p:bldGraphic spid="18" grpId="0">
        <p:bldAsOne/>
      </p:bldGraphic>
      <p:bldP spid="3" grpId="0" animBg="1"/>
      <p:bldP spid="1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9333" y="1196751"/>
            <a:ext cx="8974667" cy="5491915"/>
          </a:xfrm>
        </p:spPr>
        <p:txBody>
          <a:bodyPr>
            <a:noAutofit/>
          </a:bodyPr>
          <a:lstStyle/>
          <a:p>
            <a:pPr marL="0" indent="0" algn="ctr">
              <a:buNone/>
            </a:pPr>
            <a:r>
              <a:rPr lang="fr-FR" sz="2400" b="1" dirty="0" smtClean="0">
                <a:solidFill>
                  <a:srgbClr val="FFFF00"/>
                </a:solidFill>
              </a:rPr>
              <a:t>Un équilibre géographique retrouvé</a:t>
            </a:r>
          </a:p>
          <a:p>
            <a:pPr marL="809625">
              <a:buFontTx/>
              <a:buChar char="-"/>
            </a:pPr>
            <a:endParaRPr lang="fr-FR" sz="2400" dirty="0" smtClean="0"/>
          </a:p>
          <a:p>
            <a:pPr marL="809625">
              <a:buFontTx/>
              <a:buChar char="-"/>
            </a:pPr>
            <a:endParaRPr lang="fr-FR" sz="2400" dirty="0" smtClean="0"/>
          </a:p>
          <a:p>
            <a:pPr marL="809625">
              <a:buFontTx/>
              <a:buChar char="-"/>
            </a:pPr>
            <a:endParaRPr lang="fr-FR" sz="2400" dirty="0"/>
          </a:p>
          <a:p>
            <a:pPr marL="809625">
              <a:buFontTx/>
              <a:buChar char="-"/>
            </a:pPr>
            <a:endParaRPr lang="fr-FR" sz="2400" dirty="0" smtClean="0"/>
          </a:p>
          <a:p>
            <a:pPr marL="809625">
              <a:buFontTx/>
              <a:buChar char="-"/>
            </a:pPr>
            <a:endParaRPr lang="fr-FR" sz="2400" dirty="0" smtClean="0"/>
          </a:p>
        </p:txBody>
      </p:sp>
      <p:sp>
        <p:nvSpPr>
          <p:cNvPr id="2" name="Titre 1"/>
          <p:cNvSpPr>
            <a:spLocks noGrp="1"/>
          </p:cNvSpPr>
          <p:nvPr>
            <p:ph type="title"/>
          </p:nvPr>
        </p:nvSpPr>
        <p:spPr/>
        <p:txBody>
          <a:bodyPr>
            <a:normAutofit/>
          </a:bodyPr>
          <a:lstStyle/>
          <a:p>
            <a:r>
              <a:rPr lang="fr-FR" sz="2800" dirty="0"/>
              <a:t>Bilan quantitatif partiel de la formation continue EPS : Année 2013 2014.</a:t>
            </a:r>
            <a:endParaRPr lang="fr-FR" sz="2800" dirty="0">
              <a:solidFill>
                <a:schemeClr val="bg1"/>
              </a:solidFill>
            </a:endParaRPr>
          </a:p>
        </p:txBody>
      </p:sp>
      <p:graphicFrame>
        <p:nvGraphicFramePr>
          <p:cNvPr id="7" name="Graphique 6"/>
          <p:cNvGraphicFramePr>
            <a:graphicFrameLocks/>
          </p:cNvGraphicFramePr>
          <p:nvPr>
            <p:extLst>
              <p:ext uri="{D42A27DB-BD31-4B8C-83A1-F6EECF244321}">
                <p14:modId xmlns:p14="http://schemas.microsoft.com/office/powerpoint/2010/main" val="3177439998"/>
              </p:ext>
            </p:extLst>
          </p:nvPr>
        </p:nvGraphicFramePr>
        <p:xfrm>
          <a:off x="4918124" y="1646154"/>
          <a:ext cx="3724654" cy="23751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aphique 7"/>
          <p:cNvGraphicFramePr>
            <a:graphicFrameLocks/>
          </p:cNvGraphicFramePr>
          <p:nvPr>
            <p:extLst>
              <p:ext uri="{D42A27DB-BD31-4B8C-83A1-F6EECF244321}">
                <p14:modId xmlns:p14="http://schemas.microsoft.com/office/powerpoint/2010/main" val="2693927487"/>
              </p:ext>
            </p:extLst>
          </p:nvPr>
        </p:nvGraphicFramePr>
        <p:xfrm>
          <a:off x="622159" y="4400689"/>
          <a:ext cx="3716867" cy="1905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aphique 8"/>
          <p:cNvGraphicFramePr>
            <a:graphicFrameLocks/>
          </p:cNvGraphicFramePr>
          <p:nvPr>
            <p:extLst>
              <p:ext uri="{D42A27DB-BD31-4B8C-83A1-F6EECF244321}">
                <p14:modId xmlns:p14="http://schemas.microsoft.com/office/powerpoint/2010/main" val="1784682197"/>
              </p:ext>
            </p:extLst>
          </p:nvPr>
        </p:nvGraphicFramePr>
        <p:xfrm>
          <a:off x="4918124" y="4406899"/>
          <a:ext cx="3724654" cy="189878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Graphique 9"/>
          <p:cNvGraphicFramePr>
            <a:graphicFrameLocks/>
          </p:cNvGraphicFramePr>
          <p:nvPr>
            <p:extLst>
              <p:ext uri="{D42A27DB-BD31-4B8C-83A1-F6EECF244321}">
                <p14:modId xmlns:p14="http://schemas.microsoft.com/office/powerpoint/2010/main" val="8874737"/>
              </p:ext>
            </p:extLst>
          </p:nvPr>
        </p:nvGraphicFramePr>
        <p:xfrm>
          <a:off x="622159" y="1646154"/>
          <a:ext cx="3716867" cy="237516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36136867"/>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Graphic spid="8" grpId="0">
        <p:bldAsOne/>
      </p:bldGraphic>
      <p:bldGraphic spid="9" grpId="0">
        <p:bldAsOne/>
      </p:bldGraphic>
      <p:bldGraphic spid="10" grpId="0">
        <p:bldAsOne/>
      </p:bldGraphic>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1660" y="1600200"/>
            <a:ext cx="8701572" cy="4972662"/>
          </a:xfrm>
        </p:spPr>
        <p:txBody>
          <a:bodyPr/>
          <a:lstStyle/>
          <a:p>
            <a:pPr marL="0" indent="0">
              <a:buNone/>
            </a:pPr>
            <a:r>
              <a:rPr lang="fr-FR" b="1" dirty="0" smtClean="0"/>
              <a:t>Des taux de présence hétérogènes en fonction de la provenance des stagiaires :</a:t>
            </a:r>
          </a:p>
          <a:p>
            <a:pPr marL="0" indent="0">
              <a:buNone/>
            </a:pPr>
            <a:endParaRPr lang="fr-FR" b="1" dirty="0" smtClean="0"/>
          </a:p>
          <a:p>
            <a:r>
              <a:rPr lang="fr-FR" dirty="0" smtClean="0"/>
              <a:t>Formation PAF Collège :  82,5 % *</a:t>
            </a:r>
          </a:p>
          <a:p>
            <a:pPr marL="0" indent="0">
              <a:buNone/>
            </a:pPr>
            <a:endParaRPr lang="fr-FR" dirty="0" smtClean="0"/>
          </a:p>
          <a:p>
            <a:r>
              <a:rPr lang="fr-FR" dirty="0" smtClean="0"/>
              <a:t>Formation PAF Lycée : 72 %</a:t>
            </a:r>
          </a:p>
          <a:p>
            <a:endParaRPr lang="fr-FR" dirty="0"/>
          </a:p>
          <a:p>
            <a:pPr marL="0" indent="0" algn="ctr">
              <a:buNone/>
            </a:pPr>
            <a:r>
              <a:rPr lang="fr-FR" b="1" dirty="0" smtClean="0">
                <a:solidFill>
                  <a:srgbClr val="FFFF00"/>
                </a:solidFill>
                <a:sym typeface="Wingdings"/>
              </a:rPr>
              <a:t> Perspectives 2014 / 2015 </a:t>
            </a:r>
            <a:endParaRPr lang="fr-FR" b="1" dirty="0">
              <a:solidFill>
                <a:srgbClr val="FFFF00"/>
              </a:solidFill>
            </a:endParaRPr>
          </a:p>
        </p:txBody>
      </p:sp>
      <p:sp>
        <p:nvSpPr>
          <p:cNvPr id="3" name="Titre 2"/>
          <p:cNvSpPr>
            <a:spLocks noGrp="1"/>
          </p:cNvSpPr>
          <p:nvPr>
            <p:ph type="title"/>
          </p:nvPr>
        </p:nvSpPr>
        <p:spPr/>
        <p:txBody>
          <a:bodyPr/>
          <a:lstStyle/>
          <a:p>
            <a:r>
              <a:rPr lang="fr-FR" sz="2800" dirty="0"/>
              <a:t>Bilan quantitatif partiel de la formation continue EPS : Année 2013 2014.</a:t>
            </a:r>
          </a:p>
        </p:txBody>
      </p:sp>
    </p:spTree>
    <p:extLst>
      <p:ext uri="{BB962C8B-B14F-4D97-AF65-F5344CB8AC3E}">
        <p14:creationId xmlns:p14="http://schemas.microsoft.com/office/powerpoint/2010/main" val="910046540"/>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026405"/>
            <a:ext cx="8229600" cy="1143000"/>
          </a:xfrm>
        </p:spPr>
        <p:txBody>
          <a:bodyPr/>
          <a:lstStyle/>
          <a:p>
            <a:r>
              <a:rPr lang="fr-FR" dirty="0" smtClean="0">
                <a:solidFill>
                  <a:srgbClr val="FFFFFF"/>
                </a:solidFill>
              </a:rPr>
              <a:t>Fin </a:t>
            </a:r>
            <a:endParaRPr lang="fr-FR" dirty="0">
              <a:solidFill>
                <a:srgbClr val="FFFFFF"/>
              </a:solidFill>
            </a:endParaRPr>
          </a:p>
        </p:txBody>
      </p:sp>
      <p:sp>
        <p:nvSpPr>
          <p:cNvPr id="3" name="Espace réservé du contenu 2"/>
          <p:cNvSpPr>
            <a:spLocks noGrp="1"/>
          </p:cNvSpPr>
          <p:nvPr>
            <p:ph idx="1"/>
          </p:nvPr>
        </p:nvSpPr>
        <p:spPr>
          <a:xfrm>
            <a:off x="457200" y="3587376"/>
            <a:ext cx="8229600" cy="924859"/>
          </a:xfrm>
        </p:spPr>
        <p:txBody>
          <a:bodyPr>
            <a:normAutofit/>
          </a:bodyPr>
          <a:lstStyle/>
          <a:p>
            <a:pPr marL="0" indent="0" algn="ctr">
              <a:buNone/>
            </a:pPr>
            <a:r>
              <a:rPr lang="fr-FR" sz="4400" b="1" dirty="0">
                <a:solidFill>
                  <a:srgbClr val="FFFFFF"/>
                </a:solidFill>
              </a:rPr>
              <a:t>Merci de votre attention</a:t>
            </a:r>
          </a:p>
          <a:p>
            <a:pPr marL="0" indent="0" algn="ctr">
              <a:buNone/>
            </a:pPr>
            <a:endParaRPr lang="fr-FR" sz="4400" dirty="0">
              <a:solidFill>
                <a:srgbClr val="FFFFFF"/>
              </a:solidFill>
            </a:endParaRPr>
          </a:p>
        </p:txBody>
      </p:sp>
    </p:spTree>
    <p:extLst>
      <p:ext uri="{BB962C8B-B14F-4D97-AF65-F5344CB8AC3E}">
        <p14:creationId xmlns:p14="http://schemas.microsoft.com/office/powerpoint/2010/main" val="1414348507"/>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614"/>
            <a:ext cx="8229600" cy="1401435"/>
          </a:xfrm>
        </p:spPr>
        <p:txBody>
          <a:bodyPr>
            <a:normAutofit/>
          </a:bodyPr>
          <a:lstStyle/>
          <a:p>
            <a:pPr marL="0" indent="0" algn="ctr">
              <a:buNone/>
            </a:pPr>
            <a:r>
              <a:rPr lang="fr-FR" sz="4000" b="1" dirty="0" smtClean="0">
                <a:solidFill>
                  <a:srgbClr val="FFFFFF"/>
                </a:solidFill>
                <a:effectLst>
                  <a:outerShdw blurRad="38100" dist="38100" dir="2700000" algn="tl">
                    <a:srgbClr val="000000"/>
                  </a:outerShdw>
                </a:effectLst>
                <a:latin typeface="Arial Black"/>
                <a:cs typeface="Arial Black"/>
              </a:rPr>
              <a:t>ANALYSE BAC PRO </a:t>
            </a:r>
            <a:endParaRPr lang="fr-FR" sz="4000" dirty="0">
              <a:latin typeface="Arial Black"/>
              <a:cs typeface="Arial Black"/>
            </a:endParaRPr>
          </a:p>
        </p:txBody>
      </p:sp>
    </p:spTree>
    <p:extLst>
      <p:ext uri="{BB962C8B-B14F-4D97-AF65-F5344CB8AC3E}">
        <p14:creationId xmlns:p14="http://schemas.microsoft.com/office/powerpoint/2010/main" val="3668111764"/>
      </p:ext>
    </p:extLst>
  </p:cSld>
  <p:clrMapOvr>
    <a:masterClrMapping/>
  </p:clrMapOvr>
  <p:transition xmlns:p14="http://schemas.microsoft.com/office/powerpoint/2010/main" spd="med">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95625"/>
            <a:ext cx="9144000" cy="965200"/>
          </a:xfrm>
        </p:spPr>
        <p:txBody>
          <a:bodyPr/>
          <a:lstStyle/>
          <a:p>
            <a:pPr marL="0" lvl="4" indent="0" algn="ctr">
              <a:buNone/>
            </a:pPr>
            <a:r>
              <a:rPr lang="fr-FR" sz="2600" b="1" dirty="0" smtClean="0">
                <a:solidFill>
                  <a:schemeClr val="bg1"/>
                </a:solidFill>
                <a:sym typeface="Wingdings"/>
              </a:rPr>
              <a:t>Évolution de l’offre de certification par CP </a:t>
            </a:r>
            <a:br>
              <a:rPr lang="fr-FR" sz="2600" b="1" dirty="0" smtClean="0">
                <a:solidFill>
                  <a:schemeClr val="bg1"/>
                </a:solidFill>
                <a:sym typeface="Wingdings"/>
              </a:rPr>
            </a:br>
            <a:r>
              <a:rPr lang="fr-FR" sz="2600" b="1" dirty="0" smtClean="0">
                <a:solidFill>
                  <a:schemeClr val="bg1"/>
                </a:solidFill>
                <a:sym typeface="Wingdings"/>
              </a:rPr>
              <a:t>pour le </a:t>
            </a:r>
            <a:r>
              <a:rPr lang="fr-FR" sz="2600" b="1" u="sng" dirty="0" smtClean="0">
                <a:solidFill>
                  <a:srgbClr val="FFFF00"/>
                </a:solidFill>
                <a:sym typeface="Wingdings"/>
              </a:rPr>
              <a:t>Bac Pro </a:t>
            </a:r>
            <a:r>
              <a:rPr lang="fr-FR" sz="2600" b="1" dirty="0" smtClean="0">
                <a:solidFill>
                  <a:schemeClr val="bg1"/>
                </a:solidFill>
                <a:sym typeface="Wingdings"/>
              </a:rPr>
              <a:t>de 2010  2014 </a:t>
            </a:r>
            <a:endParaRPr lang="fr-FR" sz="2800" dirty="0">
              <a:solidFill>
                <a:srgbClr val="FFFF00"/>
              </a:solidFill>
            </a:endParaRPr>
          </a:p>
        </p:txBody>
      </p:sp>
      <p:sp>
        <p:nvSpPr>
          <p:cNvPr id="4" name="ZoneTexte 3"/>
          <p:cNvSpPr txBox="1"/>
          <p:nvPr/>
        </p:nvSpPr>
        <p:spPr>
          <a:xfrm>
            <a:off x="457200" y="2472267"/>
            <a:ext cx="8466667" cy="3420533"/>
          </a:xfrm>
          <a:prstGeom prst="rect">
            <a:avLst/>
          </a:prstGeom>
          <a:noFill/>
        </p:spPr>
        <p:txBody>
          <a:bodyPr wrap="square" rtlCol="0">
            <a:spAutoFit/>
          </a:bodyPr>
          <a:lstStyle/>
          <a:p>
            <a:endParaRPr lang="fr-FR" dirty="0"/>
          </a:p>
        </p:txBody>
      </p:sp>
      <p:graphicFrame>
        <p:nvGraphicFramePr>
          <p:cNvPr id="2" name="Graphique 1"/>
          <p:cNvGraphicFramePr/>
          <p:nvPr>
            <p:extLst>
              <p:ext uri="{D42A27DB-BD31-4B8C-83A1-F6EECF244321}">
                <p14:modId xmlns:p14="http://schemas.microsoft.com/office/powerpoint/2010/main" val="3268402013"/>
              </p:ext>
            </p:extLst>
          </p:nvPr>
        </p:nvGraphicFramePr>
        <p:xfrm>
          <a:off x="179294" y="1050863"/>
          <a:ext cx="8860118" cy="35360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4044094937"/>
              </p:ext>
            </p:extLst>
          </p:nvPr>
        </p:nvGraphicFramePr>
        <p:xfrm>
          <a:off x="179294" y="4586941"/>
          <a:ext cx="8860119" cy="2121646"/>
        </p:xfrm>
        <a:graphic>
          <a:graphicData uri="http://schemas.openxmlformats.org/drawingml/2006/table">
            <a:tbl>
              <a:tblPr/>
              <a:tblGrid>
                <a:gridCol w="743413"/>
                <a:gridCol w="1602284"/>
                <a:gridCol w="1537854"/>
                <a:gridCol w="1859973"/>
                <a:gridCol w="1631373"/>
                <a:gridCol w="1485222"/>
              </a:tblGrid>
              <a:tr h="330219">
                <a:tc>
                  <a:txBody>
                    <a:bodyPr/>
                    <a:lstStyle/>
                    <a:p>
                      <a:pPr algn="ctr" fontAlgn="ctr"/>
                      <a:endParaRPr lang="fr-FR" sz="1800" b="1" i="0" u="none" strike="noStrike" dirty="0">
                        <a:solidFill>
                          <a:srgbClr val="FFFFFF"/>
                        </a:solidFill>
                        <a:effectLst/>
                        <a:latin typeface="Calibri"/>
                      </a:endParaRPr>
                    </a:p>
                  </a:txBody>
                  <a:tcPr marL="12700" marR="12700" marT="12700"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a:solidFill>
                            <a:srgbClr val="FFFFFF"/>
                          </a:solidFill>
                          <a:effectLst/>
                          <a:latin typeface="Calibri"/>
                        </a:rPr>
                        <a:t>2010</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a:solidFill>
                            <a:srgbClr val="FFFFFF"/>
                          </a:solidFill>
                          <a:effectLst/>
                          <a:latin typeface="Calibri"/>
                        </a:rPr>
                        <a:t>2011</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a:solidFill>
                            <a:srgbClr val="FFFFFF"/>
                          </a:solidFill>
                          <a:effectLst/>
                          <a:latin typeface="Calibri"/>
                        </a:rPr>
                        <a:t>2012</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a:solidFill>
                            <a:srgbClr val="FFFFFF"/>
                          </a:solidFill>
                          <a:effectLst/>
                          <a:latin typeface="Calibri"/>
                        </a:rPr>
                        <a:t>2013</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fr-FR" sz="1800" b="1" i="0" u="none" strike="noStrike" dirty="0" smtClean="0">
                          <a:solidFill>
                            <a:srgbClr val="FFFFFF"/>
                          </a:solidFill>
                          <a:effectLst/>
                          <a:latin typeface="Calibri"/>
                        </a:rPr>
                        <a:t>2014</a:t>
                      </a:r>
                      <a:endParaRPr lang="fr-FR" sz="1800" b="1" i="0" u="none" strike="noStrike" dirty="0">
                        <a:solidFill>
                          <a:srgbClr val="FFFFFF"/>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330219">
                <a:tc>
                  <a:txBody>
                    <a:bodyPr/>
                    <a:lstStyle/>
                    <a:p>
                      <a:pPr algn="ctr" fontAlgn="ctr"/>
                      <a:r>
                        <a:rPr lang="fr-FR" sz="1800" b="1" i="0" u="none" strike="noStrike" dirty="0">
                          <a:solidFill>
                            <a:srgbClr val="000000"/>
                          </a:solidFill>
                          <a:effectLst/>
                          <a:latin typeface="Calibri"/>
                        </a:rPr>
                        <a:t>CP1</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24,2%</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a:solidFill>
                            <a:srgbClr val="000000"/>
                          </a:solidFill>
                          <a:effectLst/>
                          <a:latin typeface="Calibri"/>
                        </a:rPr>
                        <a:t>24,2%</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27,3%</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23,76%</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21,39 %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0219">
                <a:tc>
                  <a:txBody>
                    <a:bodyPr/>
                    <a:lstStyle/>
                    <a:p>
                      <a:pPr algn="ctr" fontAlgn="ctr"/>
                      <a:r>
                        <a:rPr lang="fr-FR" sz="1800" b="1" i="0" u="none" strike="noStrike" dirty="0">
                          <a:solidFill>
                            <a:srgbClr val="000000"/>
                          </a:solidFill>
                          <a:effectLst/>
                          <a:latin typeface="Calibri"/>
                        </a:rPr>
                        <a:t>CP2</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6,8%</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a:solidFill>
                            <a:srgbClr val="000000"/>
                          </a:solidFill>
                          <a:effectLst/>
                          <a:latin typeface="Calibri"/>
                        </a:rPr>
                        <a:t>9,5%</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10,4%</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10,2%</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10,2 %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30219">
                <a:tc>
                  <a:txBody>
                    <a:bodyPr/>
                    <a:lstStyle/>
                    <a:p>
                      <a:pPr algn="ctr" fontAlgn="ctr"/>
                      <a:r>
                        <a:rPr lang="fr-FR" sz="1800" b="1" i="0" u="none" strike="noStrike">
                          <a:solidFill>
                            <a:srgbClr val="000000"/>
                          </a:solidFill>
                          <a:effectLst/>
                          <a:latin typeface="Calibri"/>
                        </a:rPr>
                        <a:t>CP3</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6,3%</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a:solidFill>
                            <a:srgbClr val="000000"/>
                          </a:solidFill>
                          <a:effectLst/>
                          <a:latin typeface="Calibri"/>
                        </a:rPr>
                        <a:t>7,3%</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7,9%</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9,1%</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FR" sz="1800" b="1" i="0" u="none" strike="noStrike" dirty="0" smtClean="0">
                          <a:solidFill>
                            <a:srgbClr val="000000"/>
                          </a:solidFill>
                          <a:effectLst/>
                          <a:latin typeface="Calibri"/>
                        </a:rPr>
                        <a:t>10,1 %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0219">
                <a:tc>
                  <a:txBody>
                    <a:bodyPr/>
                    <a:lstStyle/>
                    <a:p>
                      <a:pPr algn="ctr" fontAlgn="ctr"/>
                      <a:r>
                        <a:rPr lang="fr-FR" sz="1800" b="1" i="0" u="none" strike="noStrike">
                          <a:solidFill>
                            <a:srgbClr val="000000"/>
                          </a:solidFill>
                          <a:effectLst/>
                          <a:latin typeface="Calibri"/>
                        </a:rPr>
                        <a:t>CP4</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54,5</a:t>
                      </a:r>
                      <a:r>
                        <a:rPr lang="fr-FR" sz="1800" b="1" i="0" u="none" strike="noStrike" dirty="0">
                          <a:solidFill>
                            <a:srgbClr val="000000"/>
                          </a:solidFill>
                          <a:effectLst/>
                          <a:latin typeface="Calibri"/>
                        </a:rPr>
                        <a:t>%</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a:solidFill>
                            <a:srgbClr val="000000"/>
                          </a:solidFill>
                          <a:effectLst/>
                          <a:latin typeface="Calibri"/>
                        </a:rPr>
                        <a:t>42,6%</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32,7%</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32,2%</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fr-FR" sz="1800" b="1" i="0" u="none" strike="noStrike" dirty="0" smtClean="0">
                          <a:solidFill>
                            <a:srgbClr val="000000"/>
                          </a:solidFill>
                          <a:effectLst/>
                          <a:latin typeface="Calibri"/>
                        </a:rPr>
                        <a:t>31,6 %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470551">
                <a:tc>
                  <a:txBody>
                    <a:bodyPr/>
                    <a:lstStyle/>
                    <a:p>
                      <a:pPr algn="ctr" fontAlgn="ctr"/>
                      <a:r>
                        <a:rPr lang="fr-FR" sz="1800" b="1" i="0" u="none" strike="noStrike" dirty="0">
                          <a:solidFill>
                            <a:srgbClr val="000000"/>
                          </a:solidFill>
                          <a:effectLst/>
                          <a:latin typeface="Calibri"/>
                        </a:rPr>
                        <a:t>CP5</a:t>
                      </a:r>
                    </a:p>
                  </a:txBody>
                  <a:tcPr marL="12700" marR="12700" marT="1270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smtClean="0">
                          <a:solidFill>
                            <a:srgbClr val="000000"/>
                          </a:solidFill>
                          <a:effectLst/>
                          <a:latin typeface="Calibri"/>
                        </a:rPr>
                        <a:t>8,2%</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a:solidFill>
                            <a:srgbClr val="000000"/>
                          </a:solidFill>
                          <a:effectLst/>
                          <a:latin typeface="Calibri"/>
                        </a:rPr>
                        <a:t>16,3%</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smtClean="0">
                          <a:solidFill>
                            <a:srgbClr val="000000"/>
                          </a:solidFill>
                          <a:effectLst/>
                          <a:latin typeface="Calibri"/>
                        </a:rPr>
                        <a:t>21,7%</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smtClean="0">
                          <a:solidFill>
                            <a:srgbClr val="000000"/>
                          </a:solidFill>
                          <a:effectLst/>
                          <a:latin typeface="Calibri"/>
                        </a:rPr>
                        <a:t>24,7%</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fr-FR" sz="1800" b="1" i="0" u="none" strike="noStrike" dirty="0" smtClean="0">
                          <a:solidFill>
                            <a:srgbClr val="000000"/>
                          </a:solidFill>
                          <a:effectLst/>
                          <a:latin typeface="Calibri"/>
                        </a:rPr>
                        <a:t>26,7 % </a:t>
                      </a:r>
                      <a:endParaRPr lang="fr-FR" sz="1800" b="1" i="0" u="none" strike="noStrike" dirty="0">
                        <a:solidFill>
                          <a:srgbClr val="000000"/>
                        </a:solidFill>
                        <a:effectLst/>
                        <a:latin typeface="Calibri"/>
                      </a:endParaRPr>
                    </a:p>
                  </a:txBody>
                  <a:tcPr marL="12700" marR="12700" marT="1270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Tree>
    <p:extLst>
      <p:ext uri="{BB962C8B-B14F-4D97-AF65-F5344CB8AC3E}">
        <p14:creationId xmlns:p14="http://schemas.microsoft.com/office/powerpoint/2010/main" val="868693255"/>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31640"/>
          </a:xfrm>
        </p:spPr>
        <p:txBody>
          <a:bodyPr>
            <a:noAutofit/>
          </a:bodyPr>
          <a:lstStyle/>
          <a:p>
            <a:r>
              <a:rPr lang="fr-FR" sz="2800" smtClean="0"/>
              <a:t>Évolution </a:t>
            </a:r>
            <a:r>
              <a:rPr lang="fr-FR" sz="2800" dirty="0" smtClean="0"/>
              <a:t>des moyennes d’EPS au </a:t>
            </a:r>
            <a:r>
              <a:rPr lang="fr-FR" sz="2800" u="sng" dirty="0">
                <a:solidFill>
                  <a:srgbClr val="FFFF00"/>
                </a:solidFill>
              </a:rPr>
              <a:t>B</a:t>
            </a:r>
            <a:r>
              <a:rPr lang="fr-FR" sz="2800" u="sng" dirty="0" smtClean="0">
                <a:solidFill>
                  <a:srgbClr val="FFFF00"/>
                </a:solidFill>
              </a:rPr>
              <a:t>ac Pro </a:t>
            </a:r>
            <a:r>
              <a:rPr lang="fr-FR" sz="2800" dirty="0" smtClean="0"/>
              <a:t>:</a:t>
            </a:r>
            <a:endParaRPr lang="fr-FR" sz="2800" dirty="0">
              <a:effectLst/>
            </a:endParaRPr>
          </a:p>
        </p:txBody>
      </p:sp>
      <p:sp>
        <p:nvSpPr>
          <p:cNvPr id="3" name="Espace réservé du contenu 2"/>
          <p:cNvSpPr>
            <a:spLocks noGrp="1"/>
          </p:cNvSpPr>
          <p:nvPr>
            <p:ph idx="1"/>
          </p:nvPr>
        </p:nvSpPr>
        <p:spPr>
          <a:xfrm>
            <a:off x="457199" y="1348075"/>
            <a:ext cx="8446911" cy="4905022"/>
          </a:xfrm>
        </p:spPr>
        <p:txBody>
          <a:bodyPr>
            <a:noAutofit/>
          </a:bodyPr>
          <a:lstStyle/>
          <a:p>
            <a:pPr marL="0" indent="0">
              <a:buNone/>
            </a:pPr>
            <a:endParaRPr lang="fr-FR" sz="2400" dirty="0" smtClean="0">
              <a:solidFill>
                <a:schemeClr val="bg1"/>
              </a:solidFill>
            </a:endParaRPr>
          </a:p>
          <a:p>
            <a:pPr marL="0" indent="0">
              <a:buNone/>
            </a:pPr>
            <a:endParaRPr lang="fr-FR" sz="1800" dirty="0">
              <a:solidFill>
                <a:schemeClr val="bg1"/>
              </a:solidFill>
            </a:endParaRPr>
          </a:p>
          <a:p>
            <a:pPr marL="457200" lvl="1" indent="0">
              <a:buNone/>
            </a:pPr>
            <a:endParaRPr lang="fr-FR" sz="2400" u="sng" dirty="0" smtClean="0">
              <a:solidFill>
                <a:schemeClr val="bg1"/>
              </a:solidFill>
            </a:endParaRPr>
          </a:p>
        </p:txBody>
      </p:sp>
      <p:sp>
        <p:nvSpPr>
          <p:cNvPr id="4" name="Rectangle 3"/>
          <p:cNvSpPr/>
          <p:nvPr/>
        </p:nvSpPr>
        <p:spPr>
          <a:xfrm>
            <a:off x="0" y="5378824"/>
            <a:ext cx="9144000" cy="646331"/>
          </a:xfrm>
          <a:prstGeom prst="rect">
            <a:avLst/>
          </a:prstGeom>
          <a:solidFill>
            <a:srgbClr val="FFFFFF"/>
          </a:solidFill>
        </p:spPr>
        <p:txBody>
          <a:bodyPr wrap="square">
            <a:spAutoFit/>
          </a:bodyPr>
          <a:lstStyle/>
          <a:p>
            <a:pPr>
              <a:spcBef>
                <a:spcPts val="600"/>
              </a:spcBef>
              <a:spcAft>
                <a:spcPts val="600"/>
              </a:spcAft>
              <a:buFont typeface="Wingdings" charset="0"/>
              <a:buChar char="è"/>
            </a:pPr>
            <a:r>
              <a:rPr lang="fr-FR" b="1" dirty="0" smtClean="0">
                <a:solidFill>
                  <a:srgbClr val="FF0000"/>
                </a:solidFill>
                <a:sym typeface="Wingdings"/>
              </a:rPr>
              <a:t>Après une période de stabilité une augmentation  en 2014 qui nous permettra peut être de dépasser la moyenne nationale comme pour le CAP/BEP.</a:t>
            </a:r>
          </a:p>
        </p:txBody>
      </p:sp>
      <p:graphicFrame>
        <p:nvGraphicFramePr>
          <p:cNvPr id="5" name="Graphique 4"/>
          <p:cNvGraphicFramePr/>
          <p:nvPr>
            <p:extLst>
              <p:ext uri="{D42A27DB-BD31-4B8C-83A1-F6EECF244321}">
                <p14:modId xmlns:p14="http://schemas.microsoft.com/office/powerpoint/2010/main" val="3198969170"/>
              </p:ext>
            </p:extLst>
          </p:nvPr>
        </p:nvGraphicFramePr>
        <p:xfrm>
          <a:off x="387639" y="1397000"/>
          <a:ext cx="8516471" cy="3832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1788216"/>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4000" y="135593"/>
            <a:ext cx="8621025" cy="954107"/>
          </a:xfrm>
          <a:prstGeom prst="rect">
            <a:avLst/>
          </a:prstGeom>
        </p:spPr>
        <p:txBody>
          <a:bodyPr wrap="square">
            <a:spAutoFit/>
          </a:bodyPr>
          <a:lstStyle/>
          <a:p>
            <a:pPr marL="0" lvl="4" indent="0" algn="ctr">
              <a:buNone/>
            </a:pPr>
            <a:r>
              <a:rPr lang="fr-FR" sz="2800" b="1" dirty="0" smtClean="0">
                <a:solidFill>
                  <a:schemeClr val="bg1"/>
                </a:solidFill>
                <a:effectLst>
                  <a:outerShdw blurRad="38100" dist="38100" dir="2700000" algn="tl">
                    <a:srgbClr val="000000">
                      <a:alpha val="43137"/>
                    </a:srgbClr>
                  </a:outerShdw>
                </a:effectLst>
                <a:latin typeface="Arial Black" pitchFamily="34" charset="0"/>
                <a:ea typeface="+mj-ea"/>
                <a:cs typeface="+mj-cs"/>
                <a:sym typeface="Wingdings"/>
              </a:rPr>
              <a:t>Évolution du différentiel des notes entre les filles et les garçons au </a:t>
            </a:r>
            <a:r>
              <a:rPr lang="fr-FR" sz="2800" b="1" u="sng" dirty="0" smtClean="0">
                <a:solidFill>
                  <a:srgbClr val="FFFF00"/>
                </a:solidFill>
                <a:effectLst>
                  <a:outerShdw blurRad="38100" dist="38100" dir="2700000" algn="tl">
                    <a:srgbClr val="000000">
                      <a:alpha val="43137"/>
                    </a:srgbClr>
                  </a:outerShdw>
                </a:effectLst>
                <a:latin typeface="Arial Black" pitchFamily="34" charset="0"/>
                <a:ea typeface="+mj-ea"/>
                <a:cs typeface="+mj-cs"/>
                <a:sym typeface="Wingdings"/>
              </a:rPr>
              <a:t>Bac Pro :  </a:t>
            </a:r>
            <a:endParaRPr lang="fr-FR" sz="2800" b="1" u="sng" dirty="0">
              <a:solidFill>
                <a:srgbClr val="FFFF00"/>
              </a:solidFill>
              <a:effectLst>
                <a:outerShdw blurRad="38100" dist="38100" dir="2700000" algn="tl">
                  <a:srgbClr val="000000">
                    <a:alpha val="43137"/>
                  </a:srgbClr>
                </a:outerShdw>
              </a:effectLst>
              <a:latin typeface="Arial Black" pitchFamily="34" charset="0"/>
              <a:ea typeface="+mj-ea"/>
              <a:cs typeface="+mj-cs"/>
            </a:endParaRPr>
          </a:p>
        </p:txBody>
      </p:sp>
      <p:sp>
        <p:nvSpPr>
          <p:cNvPr id="3" name="Rectangle 2"/>
          <p:cNvSpPr/>
          <p:nvPr/>
        </p:nvSpPr>
        <p:spPr>
          <a:xfrm>
            <a:off x="0" y="3628897"/>
            <a:ext cx="9044430" cy="2277547"/>
          </a:xfrm>
          <a:prstGeom prst="rect">
            <a:avLst/>
          </a:prstGeom>
        </p:spPr>
        <p:txBody>
          <a:bodyPr wrap="square">
            <a:spAutoFit/>
          </a:bodyPr>
          <a:lstStyle/>
          <a:p>
            <a:r>
              <a:rPr lang="fr-FR" sz="2400" b="1" u="sng" dirty="0" smtClean="0">
                <a:solidFill>
                  <a:schemeClr val="bg1"/>
                </a:solidFill>
                <a:effectLst>
                  <a:outerShdw blurRad="38100" dist="38100" dir="2700000" algn="tl">
                    <a:srgbClr val="000000">
                      <a:alpha val="43137"/>
                    </a:srgbClr>
                  </a:outerShdw>
                </a:effectLst>
                <a:latin typeface="Arial Black" pitchFamily="34" charset="0"/>
                <a:sym typeface="Wingdings"/>
              </a:rPr>
              <a:t>Constats : </a:t>
            </a:r>
          </a:p>
          <a:p>
            <a:r>
              <a:rPr lang="fr-FR" sz="2000" u="sng" dirty="0" smtClean="0">
                <a:solidFill>
                  <a:schemeClr val="bg1"/>
                </a:solidFill>
                <a:sym typeface="Wingdings"/>
              </a:rPr>
              <a:t>Une augmentation de 0,5 point pour les filles en 5 sessions </a:t>
            </a:r>
            <a:endParaRPr lang="fr-FR" sz="2000" b="1" dirty="0">
              <a:solidFill>
                <a:srgbClr val="FFFF00"/>
              </a:solidFill>
              <a:sym typeface="Wingdings"/>
            </a:endParaRPr>
          </a:p>
          <a:p>
            <a:r>
              <a:rPr lang="fr-FR" sz="1900" b="1" dirty="0">
                <a:solidFill>
                  <a:srgbClr val="FFFF00"/>
                </a:solidFill>
                <a:sym typeface="Wingdings"/>
              </a:rPr>
              <a:t>U</a:t>
            </a:r>
            <a:r>
              <a:rPr lang="fr-FR" sz="1900" b="1" dirty="0" smtClean="0">
                <a:solidFill>
                  <a:srgbClr val="FFFF00"/>
                </a:solidFill>
                <a:sym typeface="Wingdings"/>
              </a:rPr>
              <a:t>n différentiel qui s’est réduit cette année, 2013 constitue donc un épiphénomène dans une dynamique positive engagée depuis 5 ans. </a:t>
            </a:r>
          </a:p>
          <a:p>
            <a:endParaRPr lang="fr-FR" sz="2000" dirty="0">
              <a:solidFill>
                <a:schemeClr val="bg1"/>
              </a:solidFill>
              <a:sym typeface="Wingdings"/>
            </a:endParaRPr>
          </a:p>
          <a:p>
            <a:r>
              <a:rPr lang="fr-FR" sz="2000" b="1" dirty="0" smtClean="0">
                <a:solidFill>
                  <a:srgbClr val="FFFF00"/>
                </a:solidFill>
                <a:effectLst>
                  <a:outerShdw blurRad="38100" dist="38100" dir="2700000" algn="tl">
                    <a:srgbClr val="000000">
                      <a:alpha val="43137"/>
                    </a:srgbClr>
                  </a:outerShdw>
                </a:effectLst>
                <a:latin typeface="Arial Black" pitchFamily="34" charset="0"/>
                <a:sym typeface="Wingdings"/>
              </a:rPr>
              <a:t> Il ne faut donc pas relâcher les efforts pour contribuer à la mise en œuvre d’une EPS plus équilibrée et plus équitable ! **</a:t>
            </a:r>
            <a:endParaRPr lang="fr-FR" sz="2000" b="1" dirty="0">
              <a:solidFill>
                <a:srgbClr val="FFFF00"/>
              </a:solidFill>
              <a:effectLst>
                <a:outerShdw blurRad="38100" dist="38100" dir="2700000" algn="tl">
                  <a:srgbClr val="000000">
                    <a:alpha val="43137"/>
                  </a:srgbClr>
                </a:outerShdw>
              </a:effectLst>
              <a:latin typeface="Arial Black" pitchFamily="34" charset="0"/>
              <a:sym typeface="Wingdings"/>
            </a:endParaRPr>
          </a:p>
        </p:txBody>
      </p:sp>
      <p:graphicFrame>
        <p:nvGraphicFramePr>
          <p:cNvPr id="4" name="Tableau 3"/>
          <p:cNvGraphicFramePr>
            <a:graphicFrameLocks noGrp="1"/>
          </p:cNvGraphicFramePr>
          <p:nvPr>
            <p:extLst>
              <p:ext uri="{D42A27DB-BD31-4B8C-83A1-F6EECF244321}">
                <p14:modId xmlns:p14="http://schemas.microsoft.com/office/powerpoint/2010/main" val="1541424316"/>
              </p:ext>
            </p:extLst>
          </p:nvPr>
        </p:nvGraphicFramePr>
        <p:xfrm>
          <a:off x="194236" y="1413715"/>
          <a:ext cx="8790429" cy="1864975"/>
        </p:xfrm>
        <a:graphic>
          <a:graphicData uri="http://schemas.openxmlformats.org/drawingml/2006/table">
            <a:tbl>
              <a:tblPr firstRow="1" bandRow="1">
                <a:tableStyleId>{5C22544A-7EE6-4342-B048-85BDC9FD1C3A}</a:tableStyleId>
              </a:tblPr>
              <a:tblGrid>
                <a:gridCol w="4339719"/>
                <a:gridCol w="902592"/>
                <a:gridCol w="766155"/>
                <a:gridCol w="850116"/>
                <a:gridCol w="881603"/>
                <a:gridCol w="1050244"/>
              </a:tblGrid>
              <a:tr h="370840">
                <a:tc>
                  <a:txBody>
                    <a:bodyPr/>
                    <a:lstStyle/>
                    <a:p>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2010</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2011</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2012</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2013</a:t>
                      </a:r>
                      <a:endParaRPr lang="fr-FR" dirty="0"/>
                    </a:p>
                  </a:txBody>
                  <a:tcPr anchor="ctr"/>
                </a:tc>
                <a:tc>
                  <a:txBody>
                    <a:bodyPr/>
                    <a:lstStyle/>
                    <a:p>
                      <a:pPr algn="ctr"/>
                      <a:r>
                        <a:rPr lang="fr-FR" dirty="0" smtClean="0"/>
                        <a:t>2014</a:t>
                      </a:r>
                      <a:endParaRPr lang="fr-FR" dirty="0"/>
                    </a:p>
                  </a:txBody>
                  <a:tcPr anchor="ctr"/>
                </a:tc>
              </a:tr>
              <a:tr h="3816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Bac Pro Filles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12,00</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12,00</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12,23</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12,11</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12,50</a:t>
                      </a:r>
                      <a:endParaRPr lang="fr-FR" b="1"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1"/>
                          </a:solidFill>
                        </a:rPr>
                        <a:t>Moyenne EPS Bac Pro Garçons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13,29</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13,16</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13,09</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t>13,12</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t>13,17</a:t>
                      </a:r>
                      <a:endParaRPr lang="fr-FR" b="1" dirty="0"/>
                    </a:p>
                  </a:txBody>
                  <a:tcPr anchor="ctr"/>
                </a:tc>
              </a:tr>
              <a:tr h="370840">
                <a:tc>
                  <a:txBody>
                    <a:bodyPr/>
                    <a:lstStyle/>
                    <a:p>
                      <a:pPr algn="ctr"/>
                      <a:r>
                        <a:rPr lang="fr-FR" sz="1800" b="1" dirty="0" smtClean="0">
                          <a:solidFill>
                            <a:schemeClr val="tx1"/>
                          </a:solidFill>
                        </a:rPr>
                        <a:t>Différentiel des notes F / G </a:t>
                      </a:r>
                      <a:r>
                        <a:rPr lang="fr-FR" sz="1800" b="1" baseline="0" dirty="0" smtClean="0">
                          <a:solidFill>
                            <a:schemeClr val="tx1"/>
                          </a:solidFill>
                        </a:rPr>
                        <a:t>sur OT</a:t>
                      </a:r>
                      <a:endParaRPr lang="fr-FR" sz="1800" b="1"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0000"/>
                          </a:solidFill>
                        </a:rPr>
                        <a:t>-1,29</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0000"/>
                          </a:solidFill>
                        </a:rPr>
                        <a:t>-1,16</a:t>
                      </a: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008000"/>
                          </a:solidFill>
                        </a:rPr>
                        <a:t>-0,86</a:t>
                      </a:r>
                      <a:endParaRPr lang="fr-FR" dirty="0">
                        <a:solidFill>
                          <a:srgbClr val="008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0000"/>
                          </a:solidFill>
                        </a:rPr>
                        <a:t>-1,01</a:t>
                      </a:r>
                      <a:endParaRPr lang="fr-FR" dirty="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rgbClr val="008000"/>
                          </a:solidFill>
                        </a:rPr>
                        <a:t>-0,67</a:t>
                      </a:r>
                      <a:endParaRPr lang="fr-FR" b="1" dirty="0">
                        <a:solidFill>
                          <a:srgbClr val="008000"/>
                        </a:solidFill>
                      </a:endParaRPr>
                    </a:p>
                  </a:txBody>
                  <a:tcPr anchor="ctr"/>
                </a:tc>
              </a:tr>
              <a:tr h="370840">
                <a:tc>
                  <a:txBody>
                    <a:bodyPr/>
                    <a:lstStyle/>
                    <a:p>
                      <a:pPr algn="ctr"/>
                      <a:r>
                        <a:rPr lang="fr-FR" sz="1800" b="1" dirty="0" smtClean="0">
                          <a:solidFill>
                            <a:schemeClr val="tx1"/>
                          </a:solidFill>
                        </a:rPr>
                        <a:t>Différentiel des notes F / G </a:t>
                      </a:r>
                      <a:r>
                        <a:rPr lang="fr-FR" sz="1800" b="1" baseline="0" dirty="0" smtClean="0">
                          <a:solidFill>
                            <a:srgbClr val="FF0000"/>
                          </a:solidFill>
                        </a:rPr>
                        <a:t>au national.</a:t>
                      </a:r>
                      <a:endParaRPr lang="fr-FR" sz="1800" b="1" dirty="0" smtClean="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33E4"/>
                          </a:solidFill>
                        </a:rPr>
                        <a:t>-1,07</a:t>
                      </a:r>
                      <a:endParaRPr lang="fr-FR" dirty="0">
                        <a:solidFill>
                          <a:srgbClr val="FF33E4"/>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33E4"/>
                          </a:solidFill>
                        </a:rPr>
                        <a:t>-1,04</a:t>
                      </a:r>
                      <a:endParaRPr lang="fr-FR" dirty="0">
                        <a:solidFill>
                          <a:srgbClr val="FF33E4"/>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FF33E4"/>
                          </a:solidFill>
                        </a:rPr>
                        <a:t>-0,95</a:t>
                      </a:r>
                      <a:endParaRPr lang="fr-FR" dirty="0">
                        <a:solidFill>
                          <a:srgbClr val="FF33E4"/>
                        </a:solidFill>
                      </a:endParaRPr>
                    </a:p>
                  </a:txBody>
                  <a:tcPr anchor="ctr"/>
                </a:tc>
                <a:tc>
                  <a:txBody>
                    <a:bodyPr/>
                    <a:lstStyle/>
                    <a:p>
                      <a:pPr algn="ctr"/>
                      <a:r>
                        <a:rPr lang="fr-FR" b="1" dirty="0" smtClean="0">
                          <a:solidFill>
                            <a:srgbClr val="FF33E4"/>
                          </a:solidFill>
                        </a:rPr>
                        <a:t>- 0,95</a:t>
                      </a:r>
                      <a:endParaRPr lang="fr-FR" b="1" dirty="0">
                        <a:solidFill>
                          <a:srgbClr val="FF33E4"/>
                        </a:solidFill>
                      </a:endParaRPr>
                    </a:p>
                  </a:txBody>
                  <a:tcPr anchor="ctr"/>
                </a:tc>
                <a:tc>
                  <a:txBody>
                    <a:bodyPr/>
                    <a:lstStyle/>
                    <a:p>
                      <a:pPr algn="ctr"/>
                      <a:r>
                        <a:rPr lang="fr-FR" dirty="0" smtClean="0">
                          <a:solidFill>
                            <a:srgbClr val="FF33E4"/>
                          </a:solidFill>
                        </a:rPr>
                        <a:t>?</a:t>
                      </a:r>
                      <a:endParaRPr lang="fr-FR" dirty="0">
                        <a:solidFill>
                          <a:srgbClr val="FF33E4"/>
                        </a:solidFill>
                      </a:endParaRPr>
                    </a:p>
                  </a:txBody>
                  <a:tcPr anchor="ctr"/>
                </a:tc>
              </a:tr>
            </a:tbl>
          </a:graphicData>
        </a:graphic>
      </p:graphicFrame>
    </p:spTree>
    <p:extLst>
      <p:ext uri="{BB962C8B-B14F-4D97-AF65-F5344CB8AC3E}">
        <p14:creationId xmlns:p14="http://schemas.microsoft.com/office/powerpoint/2010/main" val="2541443448"/>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Évolution des effectifs et moyennes Bac Pro</a:t>
            </a:r>
            <a:endParaRPr lang="fr-FR" dirty="0"/>
          </a:p>
        </p:txBody>
      </p:sp>
      <p:graphicFrame>
        <p:nvGraphicFramePr>
          <p:cNvPr id="5" name="Graphique 4"/>
          <p:cNvGraphicFramePr>
            <a:graphicFrameLocks/>
          </p:cNvGraphicFramePr>
          <p:nvPr>
            <p:extLst>
              <p:ext uri="{D42A27DB-BD31-4B8C-83A1-F6EECF244321}">
                <p14:modId xmlns:p14="http://schemas.microsoft.com/office/powerpoint/2010/main" val="3791089676"/>
              </p:ext>
            </p:extLst>
          </p:nvPr>
        </p:nvGraphicFramePr>
        <p:xfrm>
          <a:off x="0" y="1196752"/>
          <a:ext cx="9144000" cy="5460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7389771"/>
      </p:ext>
    </p:extLst>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IA-IPR OT EP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IA-IPR OT EPS</Template>
  <TotalTime>18607</TotalTime>
  <Words>2540</Words>
  <Application>Microsoft Macintosh PowerPoint</Application>
  <PresentationFormat>Présentation à l'écran (4:3)</PresentationFormat>
  <Paragraphs>929</Paragraphs>
  <Slides>44</Slides>
  <Notes>41</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IA-IPR OT EPS</vt:lpstr>
      <vt:lpstr>Sous-commissions académiques  Voie Pro </vt:lpstr>
      <vt:lpstr>Retour sur la réglementation des examens en voie pro  :</vt:lpstr>
      <vt:lpstr>Zoom sur les bonnes pratiques de gestion des CCF en voie pro. </vt:lpstr>
      <vt:lpstr>Point sur l’évolution de l’offre de formation en EPS en voie pro :</vt:lpstr>
      <vt:lpstr>Présentation PowerPoint</vt:lpstr>
      <vt:lpstr>Évolution de l’offre de certification par CP  pour le Bac Pro de 2010  2014 </vt:lpstr>
      <vt:lpstr>Évolution des moyennes d’EPS au Bac Pro :</vt:lpstr>
      <vt:lpstr>Présentation PowerPoint</vt:lpstr>
      <vt:lpstr>Évolution des effectifs et moyennes Bac Pro</vt:lpstr>
      <vt:lpstr>Moyennes des notes par CP au Bac Pro et différentiel : *</vt:lpstr>
      <vt:lpstr>ZOOM SUR LES APSA Bac Pro</vt:lpstr>
      <vt:lpstr>Présentation PowerPoint</vt:lpstr>
      <vt:lpstr>Moyennes et effectifs par départements au Bac Pro :</vt:lpstr>
      <vt:lpstr>Écarts des moyennes entre les EPLE  Bac Pro : 18</vt:lpstr>
      <vt:lpstr>Écarts des moyennes entre les EPLE  Bac Pro : 36</vt:lpstr>
      <vt:lpstr>Écarts des moyennes entre les EPLE  Bac Pro : 45</vt:lpstr>
      <vt:lpstr>Écarts des moyennes entre les EPLE  Bac Pro : 37</vt:lpstr>
      <vt:lpstr>Écarts des moyennes entre les EPLE  Bac Pro : 41</vt:lpstr>
      <vt:lpstr>Écarts des moyennes entre les EPLE  Bac Pro : 28</vt:lpstr>
      <vt:lpstr>Zoom sur les épreuves ponctuelles obligatoires</vt:lpstr>
      <vt:lpstr>Présentation PowerPoint</vt:lpstr>
      <vt:lpstr>Évolution de l’offre de certification par CP  pour le CAP BEP de 2010  2014</vt:lpstr>
      <vt:lpstr>Évolution des moyennes d’EPS au CAP BEP:</vt:lpstr>
      <vt:lpstr>Présentation PowerPoint</vt:lpstr>
      <vt:lpstr>Évolution des effectifs et moyennes CAP BEP</vt:lpstr>
      <vt:lpstr>Moyennes des notes par CP en CAP BEP et différentiel : *</vt:lpstr>
      <vt:lpstr>ZOOM SUR LES APSA CAP BEP</vt:lpstr>
      <vt:lpstr>Présentation PowerPoint</vt:lpstr>
      <vt:lpstr>Moyennes et effectifs par départements au CAP BEP:</vt:lpstr>
      <vt:lpstr>Écarts des moyennes entre les EPLE  CAP BEP : 18</vt:lpstr>
      <vt:lpstr>Écarts des moyennes entre les EPLE  CAP BEP : 36</vt:lpstr>
      <vt:lpstr>Écarts des moyennes entre les EPLE  CAP BEP : 45</vt:lpstr>
      <vt:lpstr>Écarts des moyennes entre les EPLE  CAP BEP : 37</vt:lpstr>
      <vt:lpstr>Écarts des moyennes entre les EPLE  CAP BEP : 41</vt:lpstr>
      <vt:lpstr>Écarts des moyennes entre les EPLE  CAP BEP : 28</vt:lpstr>
      <vt:lpstr>Zoom sur les épreuves ponctuelles obligatoires</vt:lpstr>
      <vt:lpstr>Présentation PowerPoint</vt:lpstr>
      <vt:lpstr>Évolution de l’application académique EPS*</vt:lpstr>
      <vt:lpstr>Les axes de réflexion du GRA EPS 2013 / 2014</vt:lpstr>
      <vt:lpstr>Les axes de réflexion du GRUN EPS 2013 / 2014</vt:lpstr>
      <vt:lpstr>Bilan quantitatif partiel de la formation continue EPS : Année 2013 2014.</vt:lpstr>
      <vt:lpstr>Bilan quantitatif partiel de la formation continue EPS : Année 2013 2014.</vt:lpstr>
      <vt:lpstr>Bilan quantitatif partiel de la formation continue EPS : Année 2013 2014.</vt:lpstr>
      <vt:lpstr>Fin </vt:lpstr>
    </vt:vector>
  </TitlesOfParts>
  <Company>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d’animation EPS</dc:title>
  <dc:creator>Didier MARTIN</dc:creator>
  <cp:lastModifiedBy>Didier MARTIN</cp:lastModifiedBy>
  <cp:revision>685</cp:revision>
  <cp:lastPrinted>2012-05-26T16:17:38Z</cp:lastPrinted>
  <dcterms:created xsi:type="dcterms:W3CDTF">2012-05-10T09:39:40Z</dcterms:created>
  <dcterms:modified xsi:type="dcterms:W3CDTF">2014-06-28T09:30:53Z</dcterms:modified>
</cp:coreProperties>
</file>