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1.xml" ContentType="application/vnd.openxmlformats-officedocument.drawingml.chart+xml"/>
  <Override PartName="/ppt/notesSlides/notesSlide16.xml" ContentType="application/vnd.openxmlformats-officedocument.presentationml.notesSlide+xml"/>
  <Override PartName="/ppt/charts/chart12.xml" ContentType="application/vnd.openxmlformats-officedocument.drawingml.chart+xml"/>
  <Override PartName="/ppt/drawings/drawing1.xml" ContentType="application/vnd.openxmlformats-officedocument.drawingml.chartshapes+xml"/>
  <Override PartName="/ppt/notesSlides/notesSlide17.xml" ContentType="application/vnd.openxmlformats-officedocument.presentationml.notesSlide+xml"/>
  <Override PartName="/ppt/charts/chart13.xml" ContentType="application/vnd.openxmlformats-officedocument.drawingml.chart+xml"/>
  <Override PartName="/ppt/notesSlides/notesSlide18.xml" ContentType="application/vnd.openxmlformats-officedocument.presentationml.notesSlide+xml"/>
  <Override PartName="/ppt/charts/chart14.xml" ContentType="application/vnd.openxmlformats-officedocument.drawingml.chart+xml"/>
  <Override PartName="/ppt/notesSlides/notesSlide19.xml" ContentType="application/vnd.openxmlformats-officedocument.presentationml.notesSlide+xml"/>
  <Override PartName="/ppt/charts/chart15.xml" ContentType="application/vnd.openxmlformats-officedocument.drawingml.chart+xml"/>
  <Override PartName="/ppt/drawings/drawing2.xml" ContentType="application/vnd.openxmlformats-officedocument.drawingml.chartshapes+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drawings/drawing3.xml" ContentType="application/vnd.openxmlformats-officedocument.drawingml.chartshapes+xml"/>
  <Override PartName="/ppt/notesSlides/notesSlide22.xml" ContentType="application/vnd.openxmlformats-officedocument.presentationml.notesSlide+xml"/>
  <Override PartName="/ppt/charts/chart18.xml" ContentType="application/vnd.openxmlformats-officedocument.drawingml.chart+xml"/>
  <Override PartName="/ppt/notesSlides/notesSlide23.xml" ContentType="application/vnd.openxmlformats-officedocument.presentationml.notesSlide+xml"/>
  <Override PartName="/ppt/charts/chart19.xml" ContentType="application/vnd.openxmlformats-officedocument.drawingml.chart+xml"/>
  <Override PartName="/ppt/drawings/drawing4.xml" ContentType="application/vnd.openxmlformats-officedocument.drawingml.chartshapes+xml"/>
  <Override PartName="/ppt/notesSlides/notesSlide24.xml" ContentType="application/vnd.openxmlformats-officedocument.presentationml.notesSlide+xml"/>
  <Override PartName="/ppt/charts/chart20.xml" ContentType="application/vnd.openxmlformats-officedocument.drawingml.chart+xml"/>
  <Override PartName="/ppt/notesSlides/notesSlide25.xml" ContentType="application/vnd.openxmlformats-officedocument.presentationml.notesSlide+xml"/>
  <Override PartName="/ppt/charts/chart21.xml" ContentType="application/vnd.openxmlformats-officedocument.drawingml.chart+xml"/>
  <Override PartName="/ppt/notesSlides/notesSlide26.xml" ContentType="application/vnd.openxmlformats-officedocument.presentationml.notesSlide+xml"/>
  <Override PartName="/ppt/charts/chart22.xml" ContentType="application/vnd.openxmlformats-officedocument.drawingml.chart+xml"/>
  <Override PartName="/ppt/drawings/drawing5.xml" ContentType="application/vnd.openxmlformats-officedocument.drawingml.chartshapes+xml"/>
  <Override PartName="/ppt/notesSlides/notesSlide27.xml" ContentType="application/vnd.openxmlformats-officedocument.presentationml.notesSlide+xml"/>
  <Override PartName="/ppt/charts/chart23.xml" ContentType="application/vnd.openxmlformats-officedocument.drawingml.chart+xml"/>
  <Override PartName="/ppt/notesSlides/notesSlide28.xml" ContentType="application/vnd.openxmlformats-officedocument.presentationml.notesSlide+xml"/>
  <Override PartName="/ppt/charts/chart24.xml" ContentType="application/vnd.openxmlformats-officedocument.drawingml.chart+xml"/>
  <Override PartName="/ppt/drawings/drawing6.xml" ContentType="application/vnd.openxmlformats-officedocument.drawingml.chartshapes+xml"/>
  <Override PartName="/ppt/notesSlides/notesSlide29.xml" ContentType="application/vnd.openxmlformats-officedocument.presentationml.notesSlide+xml"/>
  <Override PartName="/ppt/charts/chart25.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6.xml" ContentType="application/vnd.openxmlformats-officedocument.drawingml.chart+xml"/>
  <Override PartName="/ppt/notesSlides/notesSlide32.xml" ContentType="application/vnd.openxmlformats-officedocument.presentationml.notesSlide+xml"/>
  <Override PartName="/ppt/charts/chart27.xml" ContentType="application/vnd.openxmlformats-officedocument.drawingml.chart+xml"/>
  <Override PartName="/ppt/notesSlides/notesSlide33.xml" ContentType="application/vnd.openxmlformats-officedocument.presentationml.notesSlide+xml"/>
  <Override PartName="/ppt/charts/chart28.xml" ContentType="application/vnd.openxmlformats-officedocument.drawingml.chart+xml"/>
  <Override PartName="/ppt/notesSlides/notesSlide34.xml" ContentType="application/vnd.openxmlformats-officedocument.presentationml.notesSlide+xml"/>
  <Override PartName="/ppt/charts/chart29.xml" ContentType="application/vnd.openxmlformats-officedocument.drawingml.chart+xml"/>
  <Override PartName="/ppt/notesSlides/notesSlide35.xml" ContentType="application/vnd.openxmlformats-officedocument.presentationml.notesSlide+xml"/>
  <Override PartName="/ppt/charts/chart30.xml" ContentType="application/vnd.openxmlformats-officedocument.drawingml.chart+xml"/>
  <Override PartName="/ppt/notesSlides/notesSlide36.xml" ContentType="application/vnd.openxmlformats-officedocument.presentationml.notesSlide+xml"/>
  <Override PartName="/ppt/charts/chart31.xml" ContentType="application/vnd.openxmlformats-officedocument.drawingml.chart+xml"/>
  <Override PartName="/ppt/notesSlides/notesSlide37.xml" ContentType="application/vnd.openxmlformats-officedocument.presentationml.notesSlide+xml"/>
  <Override PartName="/ppt/charts/chart32.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33.xml" ContentType="application/vnd.openxmlformats-officedocument.drawingml.chart+xml"/>
  <Override PartName="/ppt/charts/chart34.xml" ContentType="application/vnd.openxmlformats-officedocument.drawingml.chart+xml"/>
  <Override PartName="/ppt/notesSlides/notesSlide43.xml" ContentType="application/vnd.openxmlformats-officedocument.presentationml.notesSlide+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7"/>
  </p:notesMasterIdLst>
  <p:handoutMasterIdLst>
    <p:handoutMasterId r:id="rId48"/>
  </p:handoutMasterIdLst>
  <p:sldIdLst>
    <p:sldId id="256" r:id="rId2"/>
    <p:sldId id="291" r:id="rId3"/>
    <p:sldId id="279" r:id="rId4"/>
    <p:sldId id="307" r:id="rId5"/>
    <p:sldId id="336" r:id="rId6"/>
    <p:sldId id="337" r:id="rId7"/>
    <p:sldId id="281" r:id="rId8"/>
    <p:sldId id="308" r:id="rId9"/>
    <p:sldId id="283" r:id="rId10"/>
    <p:sldId id="350" r:id="rId11"/>
    <p:sldId id="356" r:id="rId12"/>
    <p:sldId id="357" r:id="rId13"/>
    <p:sldId id="358" r:id="rId14"/>
    <p:sldId id="284" r:id="rId15"/>
    <p:sldId id="354" r:id="rId16"/>
    <p:sldId id="311" r:id="rId17"/>
    <p:sldId id="317" r:id="rId18"/>
    <p:sldId id="318" r:id="rId19"/>
    <p:sldId id="312" r:id="rId20"/>
    <p:sldId id="319" r:id="rId21"/>
    <p:sldId id="313" r:id="rId22"/>
    <p:sldId id="320" r:id="rId23"/>
    <p:sldId id="330" r:id="rId24"/>
    <p:sldId id="321" r:id="rId25"/>
    <p:sldId id="355" r:id="rId26"/>
    <p:sldId id="315" r:id="rId27"/>
    <p:sldId id="322" r:id="rId28"/>
    <p:sldId id="316" r:id="rId29"/>
    <p:sldId id="323" r:id="rId30"/>
    <p:sldId id="334" r:id="rId31"/>
    <p:sldId id="328" r:id="rId32"/>
    <p:sldId id="338" r:id="rId33"/>
    <p:sldId id="329" r:id="rId34"/>
    <p:sldId id="339" r:id="rId35"/>
    <p:sldId id="340" r:id="rId36"/>
    <p:sldId id="341" r:id="rId37"/>
    <p:sldId id="332" r:id="rId38"/>
    <p:sldId id="258" r:id="rId39"/>
    <p:sldId id="335" r:id="rId40"/>
    <p:sldId id="342" r:id="rId41"/>
    <p:sldId id="349" r:id="rId42"/>
    <p:sldId id="345" r:id="rId43"/>
    <p:sldId id="346" r:id="rId44"/>
    <p:sldId id="347" r:id="rId45"/>
    <p:sldId id="29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AB4CFF"/>
    <a:srgbClr val="800080"/>
    <a:srgbClr val="FF0000"/>
    <a:srgbClr val="36FF33"/>
    <a:srgbClr val="FDFF17"/>
    <a:srgbClr val="FF33E4"/>
    <a:srgbClr val="3333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71" autoAdjust="0"/>
    <p:restoredTop sz="48889" autoAdjust="0"/>
  </p:normalViewPr>
  <p:slideViewPr>
    <p:cSldViewPr snapToGrid="0" snapToObjects="1">
      <p:cViewPr>
        <p:scale>
          <a:sx n="108" d="100"/>
          <a:sy n="108" d="100"/>
        </p:scale>
        <p:origin x="-864" y="-80"/>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sorterViewPr>
    <p:cViewPr>
      <p:scale>
        <a:sx n="66" d="100"/>
        <a:sy n="66" d="100"/>
      </p:scale>
      <p:origin x="0" y="464"/>
    </p:cViewPr>
  </p:sorterViewPr>
  <p:notesViewPr>
    <p:cSldViewPr snapToGrid="0" snapToObjects="1">
      <p:cViewPr varScale="1">
        <p:scale>
          <a:sx n="132" d="100"/>
          <a:sy n="132" d="100"/>
        </p:scale>
        <p:origin x="-357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idiermartin:_EPS:Examens:Com%20harmo%20ACAD:PPT%202012:PPT%20DEF:Offre%20de%20formation%20EPS%202009_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J:\Ann&#233;e%202013_2014\Examens%202014\BAC%20BP%20CAP\ExamEPS_2014_commun\EPSNET_Utilitaire_traitement_donnees_alain_annee_en_cours_Bac.xlsm"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xlsm"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xlsm" TargetMode="External"/><Relationship Id="rId2"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 Id="rId2" Type="http://schemas.openxmlformats.org/officeDocument/2006/relationships/chartUserShapes" Target="../drawings/drawing2.xm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 Id="rId2" Type="http://schemas.openxmlformats.org/officeDocument/2006/relationships/chartUserShapes" Target="../drawings/drawing3.xm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 Id="rId2"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Excel1.xlsx"/></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 Id="rId2" Type="http://schemas.openxmlformats.org/officeDocument/2006/relationships/chartUserShapes" Target="../drawings/drawing5.xm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 Id="rId2" Type="http://schemas.openxmlformats.org/officeDocument/2006/relationships/chartUserShapes" Target="../drawings/drawing6.xm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3%20.xlsm"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Fac:2014%20-%20EPREUVES%20PONCTUELLES%20FACULTATIVES%20-%20STAT%20V1.xlsm"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Fac:2014%20-%20EPREUVES%20PONCTUELLES%20FACULTATIVES%20-%20STAT%20V1.xlsm"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Fac:2014%20-%20EPREUVES%20PONCTUELLES%20FACULTATIVES%20-%20STAT%20V1.xlsm"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Fac:2014%20-%20EPREUVES%20PONCTUELLES%20FACULTATIVES%20-%20STAT%20V1.xlsm"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Excel2.xlsx"/></Relationships>
</file>

<file path=ppt/charts/_rels/chart30.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Fac:2014%20-%20EPREUVES%20PONCTUELLES%20FACULTATIVES%20-%20STAT%20V1.xlsm"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Fac:2014%20-%20EPREUVES%20PONCTUELLES%20FACULTATIVES%20-%20STAT%20V1.xlsm" TargetMode="External"/></Relationships>
</file>

<file path=ppt/charts/_rels/chart32.xml.rels><?xml version="1.0" encoding="UTF-8" standalone="yes"?>
<Relationships xmlns="http://schemas.openxmlformats.org/package/2006/relationships"><Relationship Id="rId1" Type="http://schemas.openxmlformats.org/officeDocument/2006/relationships/package" Target="../embeddings/Feuille_Microsoft_Excel5.xlsx"/></Relationships>
</file>

<file path=ppt/charts/_rels/chart33.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2%202013:Tableau%20de%20bord%202012-2013-1.xls"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3%20.xls"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2%20.xls"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2%20.xls"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2%20.xls"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2%202013:Tableau%20de%20bord%202012-2013-1.xls"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Microsoft_Excel4.xlsx"/></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EPSNET_Utilitaire_traitement_donnees_alain_annee_en_cours_Bac.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EPSNET_Utilitaire_traitement_donnees_alain_annee_en_cours_Bac.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J:\Ann&#233;e%202013_2014\Examens%202014\BAC%20BP%20CAP\ExamEPS_2014_commun\EPSNET_Utilitaire_traitement_donnees_alain_annee_en_cours_Bac.xlsm"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J:\Ann&#233;e%202013_2014\Examens%202014\BAC%20BP%20CAP\ExamEPS_2014_commun\EPSNET_Utilitaire_traitement_donnees_alain_annee_en_cours_Bac.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400"/>
              <a:t>Evolution</a:t>
            </a:r>
            <a:r>
              <a:rPr lang="fr-FR" sz="1400" baseline="0"/>
              <a:t> de l'offre de formation par CP </a:t>
            </a:r>
          </a:p>
          <a:p>
            <a:pPr>
              <a:defRPr/>
            </a:pPr>
            <a:r>
              <a:rPr lang="fr-FR" sz="1400" baseline="0"/>
              <a:t>Voie Générale et Technologique</a:t>
            </a:r>
            <a:endParaRPr lang="fr-FR" sz="1400"/>
          </a:p>
        </c:rich>
      </c:tx>
      <c:layout>
        <c:manualLayout>
          <c:xMode val="edge"/>
          <c:yMode val="edge"/>
          <c:x val="0.349386690132362"/>
          <c:y val="0.00182169943635934"/>
        </c:manualLayout>
      </c:layout>
      <c:overlay val="0"/>
    </c:title>
    <c:autoTitleDeleted val="0"/>
    <c:plotArea>
      <c:layout/>
      <c:barChart>
        <c:barDir val="col"/>
        <c:grouping val="clustered"/>
        <c:varyColors val="0"/>
        <c:ser>
          <c:idx val="0"/>
          <c:order val="0"/>
          <c:tx>
            <c:strRef>
              <c:f>Bilan!$R$2</c:f>
              <c:strCache>
                <c:ptCount val="1"/>
                <c:pt idx="0">
                  <c:v>CP1</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Bilan!$S$1:$W$1</c:f>
              <c:strCache>
                <c:ptCount val="5"/>
                <c:pt idx="0">
                  <c:v>2009-2010</c:v>
                </c:pt>
                <c:pt idx="1">
                  <c:v>2010-2011</c:v>
                </c:pt>
                <c:pt idx="2">
                  <c:v>2011-2012</c:v>
                </c:pt>
                <c:pt idx="3">
                  <c:v>2012-1013</c:v>
                </c:pt>
                <c:pt idx="4">
                  <c:v>2013-2014</c:v>
                </c:pt>
              </c:strCache>
            </c:strRef>
          </c:cat>
          <c:val>
            <c:numRef>
              <c:f>Bilan!$S$2:$W$2</c:f>
              <c:numCache>
                <c:formatCode>0.00%</c:formatCode>
                <c:ptCount val="5"/>
                <c:pt idx="0">
                  <c:v>0.270300965360591</c:v>
                </c:pt>
                <c:pt idx="1">
                  <c:v>0.258852258852259</c:v>
                </c:pt>
                <c:pt idx="2">
                  <c:v>0.264576802507837</c:v>
                </c:pt>
                <c:pt idx="3">
                  <c:v>0.2492</c:v>
                </c:pt>
                <c:pt idx="4">
                  <c:v>0.2456</c:v>
                </c:pt>
              </c:numCache>
            </c:numRef>
          </c:val>
        </c:ser>
        <c:ser>
          <c:idx val="1"/>
          <c:order val="1"/>
          <c:tx>
            <c:strRef>
              <c:f>Bilan!$R$3</c:f>
              <c:strCache>
                <c:ptCount val="1"/>
                <c:pt idx="0">
                  <c:v>CP2</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Bilan!$S$1:$W$1</c:f>
              <c:strCache>
                <c:ptCount val="5"/>
                <c:pt idx="0">
                  <c:v>2009-2010</c:v>
                </c:pt>
                <c:pt idx="1">
                  <c:v>2010-2011</c:v>
                </c:pt>
                <c:pt idx="2">
                  <c:v>2011-2012</c:v>
                </c:pt>
                <c:pt idx="3">
                  <c:v>2012-1013</c:v>
                </c:pt>
                <c:pt idx="4">
                  <c:v>2013-2014</c:v>
                </c:pt>
              </c:strCache>
            </c:strRef>
          </c:cat>
          <c:val>
            <c:numRef>
              <c:f>Bilan!$S$3:$W$3</c:f>
              <c:numCache>
                <c:formatCode>0.00%</c:formatCode>
                <c:ptCount val="5"/>
                <c:pt idx="0">
                  <c:v>0.0636002271436684</c:v>
                </c:pt>
                <c:pt idx="1">
                  <c:v>0.072039072039072</c:v>
                </c:pt>
                <c:pt idx="2">
                  <c:v>0.0808777429467084</c:v>
                </c:pt>
                <c:pt idx="3">
                  <c:v>0.0928</c:v>
                </c:pt>
                <c:pt idx="4">
                  <c:v>0.0942</c:v>
                </c:pt>
              </c:numCache>
            </c:numRef>
          </c:val>
        </c:ser>
        <c:ser>
          <c:idx val="2"/>
          <c:order val="2"/>
          <c:tx>
            <c:strRef>
              <c:f>Bilan!$R$4</c:f>
              <c:strCache>
                <c:ptCount val="1"/>
                <c:pt idx="0">
                  <c:v>CP3</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Bilan!$S$1:$W$1</c:f>
              <c:strCache>
                <c:ptCount val="5"/>
                <c:pt idx="0">
                  <c:v>2009-2010</c:v>
                </c:pt>
                <c:pt idx="1">
                  <c:v>2010-2011</c:v>
                </c:pt>
                <c:pt idx="2">
                  <c:v>2011-2012</c:v>
                </c:pt>
                <c:pt idx="3">
                  <c:v>2012-1013</c:v>
                </c:pt>
                <c:pt idx="4">
                  <c:v>2013-2014</c:v>
                </c:pt>
              </c:strCache>
            </c:strRef>
          </c:cat>
          <c:val>
            <c:numRef>
              <c:f>Bilan!$S$4:$W$4</c:f>
              <c:numCache>
                <c:formatCode>0.00%</c:formatCode>
                <c:ptCount val="5"/>
                <c:pt idx="0">
                  <c:v>0.116978989210676</c:v>
                </c:pt>
                <c:pt idx="1">
                  <c:v>0.114163614163614</c:v>
                </c:pt>
                <c:pt idx="2">
                  <c:v>0.129153605015674</c:v>
                </c:pt>
                <c:pt idx="3">
                  <c:v>0.1327</c:v>
                </c:pt>
                <c:pt idx="4">
                  <c:v>0.1319</c:v>
                </c:pt>
              </c:numCache>
            </c:numRef>
          </c:val>
        </c:ser>
        <c:ser>
          <c:idx val="3"/>
          <c:order val="3"/>
          <c:tx>
            <c:strRef>
              <c:f>Bilan!$R$5</c:f>
              <c:strCache>
                <c:ptCount val="1"/>
                <c:pt idx="0">
                  <c:v>CP4</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Bilan!$S$1:$W$1</c:f>
              <c:strCache>
                <c:ptCount val="5"/>
                <c:pt idx="0">
                  <c:v>2009-2010</c:v>
                </c:pt>
                <c:pt idx="1">
                  <c:v>2010-2011</c:v>
                </c:pt>
                <c:pt idx="2">
                  <c:v>2011-2012</c:v>
                </c:pt>
                <c:pt idx="3">
                  <c:v>2012-1013</c:v>
                </c:pt>
                <c:pt idx="4">
                  <c:v>2013-2014</c:v>
                </c:pt>
              </c:strCache>
            </c:strRef>
          </c:cat>
          <c:val>
            <c:numRef>
              <c:f>Bilan!$S$5:$W$5</c:f>
              <c:numCache>
                <c:formatCode>0.00%</c:formatCode>
                <c:ptCount val="5"/>
                <c:pt idx="0">
                  <c:v>0.505962521294719</c:v>
                </c:pt>
                <c:pt idx="1">
                  <c:v>0.475579975579976</c:v>
                </c:pt>
                <c:pt idx="2">
                  <c:v>0.421316614420063</c:v>
                </c:pt>
                <c:pt idx="3">
                  <c:v>0.3931</c:v>
                </c:pt>
                <c:pt idx="4">
                  <c:v>0.3825</c:v>
                </c:pt>
              </c:numCache>
            </c:numRef>
          </c:val>
        </c:ser>
        <c:ser>
          <c:idx val="4"/>
          <c:order val="4"/>
          <c:tx>
            <c:strRef>
              <c:f>Bilan!$R$6</c:f>
              <c:strCache>
                <c:ptCount val="1"/>
                <c:pt idx="0">
                  <c:v>CP5</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Bilan!$S$1:$W$1</c:f>
              <c:strCache>
                <c:ptCount val="5"/>
                <c:pt idx="0">
                  <c:v>2009-2010</c:v>
                </c:pt>
                <c:pt idx="1">
                  <c:v>2010-2011</c:v>
                </c:pt>
                <c:pt idx="2">
                  <c:v>2011-2012</c:v>
                </c:pt>
                <c:pt idx="3">
                  <c:v>2012-1013</c:v>
                </c:pt>
                <c:pt idx="4">
                  <c:v>2013-2014</c:v>
                </c:pt>
              </c:strCache>
            </c:strRef>
          </c:cat>
          <c:val>
            <c:numRef>
              <c:f>Bilan!$S$6:$W$6</c:f>
              <c:numCache>
                <c:formatCode>0.00%</c:formatCode>
                <c:ptCount val="5"/>
                <c:pt idx="0">
                  <c:v>0.0431572969903464</c:v>
                </c:pt>
                <c:pt idx="1">
                  <c:v>0.0793650793650794</c:v>
                </c:pt>
                <c:pt idx="2">
                  <c:v>0.104075235109718</c:v>
                </c:pt>
                <c:pt idx="3">
                  <c:v>0.1308</c:v>
                </c:pt>
                <c:pt idx="4">
                  <c:v>0.1445</c:v>
                </c:pt>
              </c:numCache>
            </c:numRef>
          </c:val>
        </c:ser>
        <c:dLbls>
          <c:showLegendKey val="0"/>
          <c:showVal val="0"/>
          <c:showCatName val="0"/>
          <c:showSerName val="0"/>
          <c:showPercent val="0"/>
          <c:showBubbleSize val="0"/>
        </c:dLbls>
        <c:gapWidth val="150"/>
        <c:axId val="-2046144424"/>
        <c:axId val="-2045995080"/>
      </c:barChart>
      <c:catAx>
        <c:axId val="-2046144424"/>
        <c:scaling>
          <c:orientation val="minMax"/>
        </c:scaling>
        <c:delete val="0"/>
        <c:axPos val="b"/>
        <c:majorTickMark val="none"/>
        <c:minorTickMark val="none"/>
        <c:tickLblPos val="nextTo"/>
        <c:crossAx val="-2045995080"/>
        <c:crosses val="autoZero"/>
        <c:auto val="1"/>
        <c:lblAlgn val="ctr"/>
        <c:lblOffset val="100"/>
        <c:noMultiLvlLbl val="0"/>
      </c:catAx>
      <c:valAx>
        <c:axId val="-2045995080"/>
        <c:scaling>
          <c:orientation val="minMax"/>
        </c:scaling>
        <c:delete val="0"/>
        <c:axPos val="l"/>
        <c:majorGridlines/>
        <c:numFmt formatCode="0.00%" sourceLinked="1"/>
        <c:majorTickMark val="none"/>
        <c:minorTickMark val="none"/>
        <c:tickLblPos val="nextTo"/>
        <c:crossAx val="-2046144424"/>
        <c:crosses val="autoZero"/>
        <c:crossBetween val="between"/>
      </c:valAx>
    </c:plotArea>
    <c:legend>
      <c:legendPos val="r"/>
      <c:layout/>
      <c:overlay val="0"/>
    </c:legend>
    <c:plotVisOnly val="1"/>
    <c:dispBlanksAs val="gap"/>
    <c:showDLblsOverMax val="0"/>
  </c:chart>
  <c:spPr>
    <a:solidFill>
      <a:srgbClr val="FFFFFF"/>
    </a:solid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Moyennes CP5 en fonction du nombre de candidats</a:t>
            </a:r>
          </a:p>
        </c:rich>
      </c:tx>
      <c:layout>
        <c:manualLayout>
          <c:xMode val="edge"/>
          <c:yMode val="edge"/>
          <c:x val="0.259834061026732"/>
          <c:y val="0.0292792792792795"/>
        </c:manualLayout>
      </c:layout>
      <c:overlay val="0"/>
      <c:spPr>
        <a:noFill/>
        <a:ln w="25400">
          <a:noFill/>
        </a:ln>
      </c:spPr>
    </c:title>
    <c:autoTitleDeleted val="0"/>
    <c:plotArea>
      <c:layout>
        <c:manualLayout>
          <c:layoutTarget val="inner"/>
          <c:xMode val="edge"/>
          <c:yMode val="edge"/>
          <c:x val="0.09478672985782"/>
          <c:y val="0.100592343989788"/>
          <c:w val="0.854265402843603"/>
          <c:h val="0.785465723888339"/>
        </c:manualLayout>
      </c:layout>
      <c:barChart>
        <c:barDir val="col"/>
        <c:grouping val="clustered"/>
        <c:varyColors val="0"/>
        <c:ser>
          <c:idx val="6"/>
          <c:order val="6"/>
          <c:tx>
            <c:strRef>
              <c:f>'Moy APSA'!$F$2</c:f>
              <c:strCache>
                <c:ptCount val="1"/>
                <c:pt idx="0">
                  <c:v>eff F </c:v>
                </c:pt>
              </c:strCache>
            </c:strRef>
          </c:tx>
          <c:spPr>
            <a:solidFill>
              <a:srgbClr val="FF33CC"/>
            </a:solidFill>
          </c:spPr>
          <c:invertIfNegative val="0"/>
          <c:dLbls>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APSA'!$B$38:$B$40,'Moy APSA'!$B$38:$B$41)</c:f>
              <c:strCache>
                <c:ptCount val="7"/>
                <c:pt idx="0">
                  <c:v>COURSE EN DUREE</c:v>
                </c:pt>
                <c:pt idx="1">
                  <c:v>MUSCULATION</c:v>
                </c:pt>
                <c:pt idx="2">
                  <c:v>NATATION EN DUREE</c:v>
                </c:pt>
                <c:pt idx="3">
                  <c:v>COURSE EN DUREE</c:v>
                </c:pt>
                <c:pt idx="4">
                  <c:v>MUSCULATION</c:v>
                </c:pt>
                <c:pt idx="5">
                  <c:v>NATATION EN DUREE</c:v>
                </c:pt>
                <c:pt idx="6">
                  <c:v>STEP</c:v>
                </c:pt>
              </c:strCache>
            </c:strRef>
          </c:cat>
          <c:val>
            <c:numRef>
              <c:f>('Moy APSA'!$F$38:$F$40,'Moy APSA'!$F$41)</c:f>
              <c:numCache>
                <c:formatCode>General</c:formatCode>
                <c:ptCount val="4"/>
                <c:pt idx="0">
                  <c:v>661.0</c:v>
                </c:pt>
                <c:pt idx="1">
                  <c:v>1907.0</c:v>
                </c:pt>
                <c:pt idx="2">
                  <c:v>13.0</c:v>
                </c:pt>
                <c:pt idx="3">
                  <c:v>1702.0</c:v>
                </c:pt>
              </c:numCache>
            </c:numRef>
          </c:val>
        </c:ser>
        <c:ser>
          <c:idx val="7"/>
          <c:order val="7"/>
          <c:tx>
            <c:strRef>
              <c:f>'Moy APSA'!$G$2</c:f>
              <c:strCache>
                <c:ptCount val="1"/>
                <c:pt idx="0">
                  <c:v>eff G</c:v>
                </c:pt>
              </c:strCache>
            </c:strRef>
          </c:tx>
          <c:spPr>
            <a:solidFill>
              <a:srgbClr val="0000CC"/>
            </a:solidFill>
          </c:spPr>
          <c:invertIfNegative val="0"/>
          <c:dLbls>
            <c:dLbl>
              <c:idx val="2"/>
              <c:spPr/>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dLbl>
            <c:txPr>
              <a:bodyPr rot="-5400000" vert="horz"/>
              <a:lstStyle/>
              <a:p>
                <a:pPr algn="ctr">
                  <a:defRPr sz="900" b="1" i="0" u="none" strike="noStrike" baseline="0">
                    <a:solidFill>
                      <a:srgbClr val="FFFFFF"/>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APSA'!$B$38:$B$40,'Moy APSA'!$B$38:$B$41)</c:f>
              <c:strCache>
                <c:ptCount val="7"/>
                <c:pt idx="0">
                  <c:v>COURSE EN DUREE</c:v>
                </c:pt>
                <c:pt idx="1">
                  <c:v>MUSCULATION</c:v>
                </c:pt>
                <c:pt idx="2">
                  <c:v>NATATION EN DUREE</c:v>
                </c:pt>
                <c:pt idx="3">
                  <c:v>COURSE EN DUREE</c:v>
                </c:pt>
                <c:pt idx="4">
                  <c:v>MUSCULATION</c:v>
                </c:pt>
                <c:pt idx="5">
                  <c:v>NATATION EN DUREE</c:v>
                </c:pt>
                <c:pt idx="6">
                  <c:v>STEP</c:v>
                </c:pt>
              </c:strCache>
            </c:strRef>
          </c:cat>
          <c:val>
            <c:numRef>
              <c:f>('Moy APSA'!$G$38:$G$40,'Moy APSA'!$G$41)</c:f>
              <c:numCache>
                <c:formatCode>General</c:formatCode>
                <c:ptCount val="4"/>
                <c:pt idx="0">
                  <c:v>620.0</c:v>
                </c:pt>
                <c:pt idx="1">
                  <c:v>2343.0</c:v>
                </c:pt>
                <c:pt idx="2">
                  <c:v>20.0</c:v>
                </c:pt>
                <c:pt idx="3">
                  <c:v>699.0</c:v>
                </c:pt>
              </c:numCache>
            </c:numRef>
          </c:val>
        </c:ser>
        <c:dLbls>
          <c:showLegendKey val="0"/>
          <c:showVal val="0"/>
          <c:showCatName val="0"/>
          <c:showSerName val="0"/>
          <c:showPercent val="0"/>
          <c:showBubbleSize val="0"/>
        </c:dLbls>
        <c:gapWidth val="150"/>
        <c:axId val="-2039860568"/>
        <c:axId val="-2039870472"/>
      </c:barChart>
      <c:lineChart>
        <c:grouping val="standard"/>
        <c:varyColors val="0"/>
        <c:ser>
          <c:idx val="0"/>
          <c:order val="0"/>
          <c:tx>
            <c:strRef>
              <c:f>'Moy APSA'!$C$2</c:f>
              <c:strCache>
                <c:ptCount val="1"/>
                <c:pt idx="0">
                  <c:v>Moy Filles</c:v>
                </c:pt>
              </c:strCache>
            </c:strRef>
          </c:tx>
          <c:spPr>
            <a:ln w="12700">
              <a:solidFill>
                <a:srgbClr val="FF33CC"/>
              </a:solidFill>
            </a:ln>
            <a:effectLst>
              <a:outerShdw blurRad="50800" dist="50800" dir="5400000" algn="ctr" rotWithShape="0">
                <a:srgbClr val="FF33CC"/>
              </a:outerShdw>
            </a:effectLst>
          </c:spPr>
          <c:marker>
            <c:symbol val="diamond"/>
            <c:size val="10"/>
            <c:spPr>
              <a:solidFill>
                <a:srgbClr val="CC0099"/>
              </a:solidFill>
              <a:ln>
                <a:solidFill>
                  <a:srgbClr val="000000"/>
                </a:solidFill>
              </a:ln>
              <a:effectLst>
                <a:outerShdw blurRad="50800" dist="50800" dir="5400000" algn="ctr" rotWithShape="0">
                  <a:srgbClr val="FF33CC"/>
                </a:outerShdw>
              </a:effectLst>
            </c:spPr>
          </c:marker>
          <c:dLbls>
            <c:dLbl>
              <c:idx val="0"/>
              <c:layout>
                <c:manualLayout>
                  <c:x val="-0.0666181115849727"/>
                  <c:y val="0.0103880044028744"/>
                </c:manualLayout>
              </c:layout>
              <c:dLblPos val="r"/>
              <c:showLegendKey val="0"/>
              <c:showVal val="1"/>
              <c:showCatName val="0"/>
              <c:showSerName val="0"/>
              <c:showPercent val="0"/>
              <c:showBubbleSize val="0"/>
            </c:dLbl>
            <c:dLbl>
              <c:idx val="1"/>
              <c:layout>
                <c:manualLayout>
                  <c:x val="-0.0319754634987173"/>
                  <c:y val="0.035440201960603"/>
                </c:manualLayout>
              </c:layout>
              <c:dLblPos val="r"/>
              <c:showLegendKey val="0"/>
              <c:showVal val="1"/>
              <c:showCatName val="0"/>
              <c:showSerName val="0"/>
              <c:showPercent val="0"/>
              <c:showBubbleSize val="0"/>
            </c:dLbl>
            <c:dLbl>
              <c:idx val="2"/>
              <c:layout>
                <c:manualLayout>
                  <c:x val="0.00153207467771575"/>
                  <c:y val="0.00324451163995674"/>
                </c:manualLayout>
              </c:layout>
              <c:dLblPos val="r"/>
              <c:showLegendKey val="0"/>
              <c:showVal val="1"/>
              <c:showCatName val="0"/>
              <c:showSerName val="0"/>
              <c:showPercent val="0"/>
              <c:showBubbleSize val="0"/>
            </c:dLbl>
            <c:dLbl>
              <c:idx val="4"/>
              <c:layout>
                <c:manualLayout>
                  <c:x val="-0.0296367752609123"/>
                  <c:y val="0.0296678371284671"/>
                </c:manualLayout>
              </c:layout>
              <c:dLblPos val="r"/>
              <c:showLegendKey val="0"/>
              <c:showVal val="1"/>
              <c:showCatName val="0"/>
              <c:showSerName val="0"/>
              <c:showPercent val="0"/>
              <c:showBubbleSize val="0"/>
            </c:dLbl>
            <c:dLbl>
              <c:idx val="6"/>
              <c:layout>
                <c:manualLayout>
                  <c:x val="-0.035955766192733"/>
                  <c:y val="-0.024386216925587"/>
                </c:manualLayout>
              </c:layout>
              <c:dLblPos val="r"/>
              <c:showLegendKey val="0"/>
              <c:showVal val="1"/>
              <c:showCatName val="0"/>
              <c:showSerName val="0"/>
              <c:showPercent val="0"/>
              <c:showBubbleSize val="0"/>
            </c:dLbl>
            <c:dLbl>
              <c:idx val="7"/>
              <c:layout>
                <c:manualLayout>
                  <c:x val="-0.0264770932069511"/>
                  <c:y val="-0.024386216925587"/>
                </c:manualLayout>
              </c:layout>
              <c:dLblPos val="r"/>
              <c:showLegendKey val="0"/>
              <c:showVal val="1"/>
              <c:showCatName val="0"/>
              <c:showSerName val="0"/>
              <c:showPercent val="0"/>
              <c:showBubbleSize val="0"/>
            </c:dLbl>
            <c:dLbl>
              <c:idx val="9"/>
              <c:layout>
                <c:manualLayout>
                  <c:x val="-0.0327962085308057"/>
                  <c:y val="-0.024386216925587"/>
                </c:manualLayout>
              </c:layout>
              <c:dLblPos val="r"/>
              <c:showLegendKey val="0"/>
              <c:showVal val="1"/>
              <c:showCatName val="0"/>
              <c:showSerName val="0"/>
              <c:showPercent val="0"/>
              <c:showBubbleSize val="0"/>
            </c:dLbl>
            <c:dLbl>
              <c:idx val="10"/>
              <c:layout>
                <c:manualLayout>
                  <c:x val="-0.00909952606635062"/>
                  <c:y val="-0.015377207916578"/>
                </c:manualLayout>
              </c:layout>
              <c:dLblPos val="r"/>
              <c:showLegendKey val="0"/>
              <c:showVal val="1"/>
              <c:showCatName val="0"/>
              <c:showSerName val="0"/>
              <c:showPercent val="0"/>
              <c:showBubbleSize val="0"/>
            </c:dLbl>
            <c:spPr>
              <a:solidFill>
                <a:srgbClr val="FFCCFF"/>
              </a:solidFill>
              <a:ln>
                <a:solidFill>
                  <a:srgbClr val="CC0099"/>
                </a:solidFill>
              </a:ln>
            </c:spPr>
            <c:txPr>
              <a:bodyPr/>
              <a:lstStyle/>
              <a:p>
                <a:pPr>
                  <a:defRPr sz="900" b="0" i="0" u="none" strike="noStrike" baseline="0">
                    <a:solidFill>
                      <a:srgbClr val="000000"/>
                    </a:solidFill>
                    <a:latin typeface="Arial"/>
                    <a:ea typeface="Arial"/>
                    <a:cs typeface="Arial"/>
                  </a:defRPr>
                </a:pPr>
                <a:endParaRPr lang="fr-FR"/>
              </a:p>
            </c:txPr>
            <c:dLblPos val="b"/>
            <c:showLegendKey val="0"/>
            <c:showVal val="1"/>
            <c:showCatName val="0"/>
            <c:showSerName val="0"/>
            <c:showPercent val="0"/>
            <c:showBubbleSize val="0"/>
            <c:showLeaderLines val="0"/>
          </c:dLbls>
          <c:cat>
            <c:strRef>
              <c:f>('Moy APSA'!$B$38:$B$40,'Moy APSA'!$B$41)</c:f>
              <c:strCache>
                <c:ptCount val="4"/>
                <c:pt idx="0">
                  <c:v>COURSE EN DUREE</c:v>
                </c:pt>
                <c:pt idx="1">
                  <c:v>MUSCULATION</c:v>
                </c:pt>
                <c:pt idx="2">
                  <c:v>NATATION EN DUREE</c:v>
                </c:pt>
                <c:pt idx="3">
                  <c:v>STEP</c:v>
                </c:pt>
              </c:strCache>
            </c:strRef>
          </c:cat>
          <c:val>
            <c:numRef>
              <c:f>('Moy APSA'!$C$38:$C$40,'Moy APSA'!$C$41)</c:f>
              <c:numCache>
                <c:formatCode>0.00</c:formatCode>
                <c:ptCount val="4"/>
                <c:pt idx="0">
                  <c:v>14.50784</c:v>
                </c:pt>
                <c:pt idx="1">
                  <c:v>13.93267590618337</c:v>
                </c:pt>
                <c:pt idx="2">
                  <c:v>13.26</c:v>
                </c:pt>
                <c:pt idx="3">
                  <c:v>14.4802145411204</c:v>
                </c:pt>
              </c:numCache>
            </c:numRef>
          </c:val>
          <c:smooth val="0"/>
        </c:ser>
        <c:ser>
          <c:idx val="1"/>
          <c:order val="1"/>
          <c:tx>
            <c:strRef>
              <c:f>'Moy APSA'!$D$2</c:f>
              <c:strCache>
                <c:ptCount val="1"/>
                <c:pt idx="0">
                  <c:v>Moy Garcons</c:v>
                </c:pt>
              </c:strCache>
            </c:strRef>
          </c:tx>
          <c:spPr>
            <a:ln w="12700">
              <a:solidFill>
                <a:srgbClr val="0000CC"/>
              </a:solidFill>
            </a:ln>
            <a:effectLst>
              <a:outerShdw blurRad="50800" dist="50800" dir="5400000" algn="ctr" rotWithShape="0">
                <a:srgbClr val="0000CC"/>
              </a:outerShdw>
            </a:effectLst>
          </c:spPr>
          <c:marker>
            <c:symbol val="square"/>
            <c:size val="7"/>
            <c:spPr>
              <a:solidFill>
                <a:srgbClr val="00FFFF"/>
              </a:solidFill>
              <a:ln>
                <a:solidFill>
                  <a:srgbClr val="000000"/>
                </a:solidFill>
              </a:ln>
              <a:effectLst>
                <a:outerShdw blurRad="50800" dist="50800" dir="5400000" algn="ctr" rotWithShape="0">
                  <a:srgbClr val="0000CC"/>
                </a:outerShdw>
              </a:effectLst>
            </c:spPr>
          </c:marker>
          <c:dLbls>
            <c:dLbl>
              <c:idx val="0"/>
              <c:layout>
                <c:manualLayout>
                  <c:x val="-0.0590419003379973"/>
                  <c:y val="-0.00914898364352322"/>
                </c:manualLayout>
              </c:layout>
              <c:dLblPos val="r"/>
              <c:showLegendKey val="0"/>
              <c:showVal val="1"/>
              <c:showCatName val="0"/>
              <c:showSerName val="0"/>
              <c:showPercent val="0"/>
              <c:showBubbleSize val="0"/>
            </c:dLbl>
            <c:dLbl>
              <c:idx val="1"/>
              <c:layout>
                <c:manualLayout>
                  <c:x val="0.00334641623034531"/>
                  <c:y val="-0.0209118999911013"/>
                </c:manualLayout>
              </c:layout>
              <c:dLblPos val="r"/>
              <c:showLegendKey val="0"/>
              <c:showVal val="1"/>
              <c:showCatName val="0"/>
              <c:showSerName val="0"/>
              <c:showPercent val="0"/>
              <c:showBubbleSize val="0"/>
            </c:dLbl>
            <c:dLbl>
              <c:idx val="2"/>
              <c:layout>
                <c:manualLayout>
                  <c:x val="0.00626392923906104"/>
                  <c:y val="0.0056427718820973"/>
                </c:manualLayout>
              </c:layout>
              <c:dLblPos val="r"/>
              <c:showLegendKey val="0"/>
              <c:showVal val="1"/>
              <c:showCatName val="0"/>
              <c:showSerName val="0"/>
              <c:showPercent val="0"/>
              <c:showBubbleSize val="0"/>
            </c:dLbl>
            <c:dLbl>
              <c:idx val="3"/>
              <c:layout>
                <c:manualLayout>
                  <c:x val="-0.0264770932069511"/>
                  <c:y val="0.0266384691778393"/>
                </c:manualLayout>
              </c:layout>
              <c:dLblPos val="r"/>
              <c:showLegendKey val="0"/>
              <c:showVal val="1"/>
              <c:showCatName val="0"/>
              <c:showSerName val="0"/>
              <c:showPercent val="0"/>
              <c:showBubbleSize val="0"/>
            </c:dLbl>
            <c:dLbl>
              <c:idx val="4"/>
              <c:layout>
                <c:manualLayout>
                  <c:x val="-0.0359558905847672"/>
                  <c:y val="-0.0319200893807193"/>
                </c:manualLayout>
              </c:layout>
              <c:dLblPos val="r"/>
              <c:showLegendKey val="0"/>
              <c:showVal val="1"/>
              <c:showCatName val="0"/>
              <c:showSerName val="0"/>
              <c:showPercent val="0"/>
              <c:showBubbleSize val="0"/>
            </c:dLbl>
            <c:dLbl>
              <c:idx val="5"/>
              <c:layout>
                <c:manualLayout>
                  <c:x val="-0.0169984202211691"/>
                  <c:y val="0.0131249556643258"/>
                </c:manualLayout>
              </c:layout>
              <c:dLblPos val="r"/>
              <c:showLegendKey val="0"/>
              <c:showVal val="1"/>
              <c:showCatName val="0"/>
              <c:showSerName val="0"/>
              <c:showPercent val="0"/>
              <c:showBubbleSize val="0"/>
            </c:dLbl>
            <c:dLbl>
              <c:idx val="8"/>
              <c:layout>
                <c:manualLayout>
                  <c:x val="-0.0154186413902054"/>
                  <c:y val="0.024386216925587"/>
                </c:manualLayout>
              </c:layout>
              <c:dLblPos val="r"/>
              <c:showLegendKey val="0"/>
              <c:showVal val="1"/>
              <c:showCatName val="0"/>
              <c:showSerName val="0"/>
              <c:showPercent val="0"/>
              <c:showBubbleSize val="0"/>
            </c:dLbl>
            <c:dLbl>
              <c:idx val="10"/>
              <c:layout>
                <c:manualLayout>
                  <c:x val="-0.0327962085308056"/>
                  <c:y val="0.0176294601688303"/>
                </c:manualLayout>
              </c:layout>
              <c:dLblPos val="r"/>
              <c:showLegendKey val="0"/>
              <c:showVal val="1"/>
              <c:showCatName val="0"/>
              <c:showSerName val="0"/>
              <c:showPercent val="0"/>
              <c:showBubbleSize val="0"/>
            </c:dLbl>
            <c:spPr>
              <a:solidFill>
                <a:srgbClr val="00FFFF"/>
              </a:solidFill>
              <a:ln>
                <a:solidFill>
                  <a:srgbClr val="0000CC"/>
                </a:solidFill>
              </a:ln>
            </c:spPr>
            <c:txPr>
              <a:bodyPr/>
              <a:lstStyle/>
              <a:p>
                <a:pPr>
                  <a:defRPr sz="900" b="0" i="0" u="none" strike="noStrike" baseline="0">
                    <a:solidFill>
                      <a:srgbClr val="000000"/>
                    </a:solidFill>
                    <a:latin typeface="Arial"/>
                    <a:ea typeface="Arial"/>
                    <a:cs typeface="Arial"/>
                  </a:defRPr>
                </a:pPr>
                <a:endParaRPr lang="fr-FR"/>
              </a:p>
            </c:txPr>
            <c:dLblPos val="t"/>
            <c:showLegendKey val="0"/>
            <c:showVal val="1"/>
            <c:showCatName val="0"/>
            <c:showSerName val="0"/>
            <c:showPercent val="0"/>
            <c:showBubbleSize val="0"/>
            <c:showLeaderLines val="0"/>
          </c:dLbls>
          <c:cat>
            <c:strRef>
              <c:f>('Moy APSA'!$B$38:$B$40,'Moy APSA'!$B$41)</c:f>
              <c:strCache>
                <c:ptCount val="4"/>
                <c:pt idx="0">
                  <c:v>COURSE EN DUREE</c:v>
                </c:pt>
                <c:pt idx="1">
                  <c:v>MUSCULATION</c:v>
                </c:pt>
                <c:pt idx="2">
                  <c:v>NATATION EN DUREE</c:v>
                </c:pt>
                <c:pt idx="3">
                  <c:v>STEP</c:v>
                </c:pt>
              </c:strCache>
            </c:strRef>
          </c:cat>
          <c:val>
            <c:numRef>
              <c:f>('Moy APSA'!$D$38:$D$40,'Moy APSA'!$D$41)</c:f>
              <c:numCache>
                <c:formatCode>0.00</c:formatCode>
                <c:ptCount val="4"/>
                <c:pt idx="0">
                  <c:v>14.48196994991653</c:v>
                </c:pt>
                <c:pt idx="1">
                  <c:v>14.03759171342253</c:v>
                </c:pt>
                <c:pt idx="2">
                  <c:v>14.42</c:v>
                </c:pt>
                <c:pt idx="3">
                  <c:v>13.2984126984127</c:v>
                </c:pt>
              </c:numCache>
            </c:numRef>
          </c:val>
          <c:smooth val="0"/>
        </c:ser>
        <c:ser>
          <c:idx val="2"/>
          <c:order val="2"/>
          <c:tx>
            <c:strRef>
              <c:f>'Moy APSA'!$I$37</c:f>
              <c:strCache>
                <c:ptCount val="1"/>
                <c:pt idx="0">
                  <c:v>CP5 Moyenne Acad F : 14,24</c:v>
                </c:pt>
              </c:strCache>
            </c:strRef>
          </c:tx>
          <c:spPr>
            <a:ln>
              <a:solidFill>
                <a:srgbClr val="FF99CC"/>
              </a:solidFill>
              <a:prstDash val="sysDash"/>
            </a:ln>
          </c:spPr>
          <c:marker>
            <c:symbol val="none"/>
          </c:marker>
          <c:cat>
            <c:strRef>
              <c:f>('Moy APSA'!$B$38:$B$40,'Moy APSA'!$B$41)</c:f>
              <c:strCache>
                <c:ptCount val="4"/>
                <c:pt idx="0">
                  <c:v>COURSE EN DUREE</c:v>
                </c:pt>
                <c:pt idx="1">
                  <c:v>MUSCULATION</c:v>
                </c:pt>
                <c:pt idx="2">
                  <c:v>NATATION EN DUREE</c:v>
                </c:pt>
                <c:pt idx="3">
                  <c:v>STEP</c:v>
                </c:pt>
              </c:strCache>
            </c:strRef>
          </c:cat>
          <c:val>
            <c:numRef>
              <c:f>('Moy APSA'!$I$38:$I$40,'Moy APSA'!$I$41)</c:f>
              <c:numCache>
                <c:formatCode>0.00</c:formatCode>
                <c:ptCount val="4"/>
                <c:pt idx="0">
                  <c:v>14.2369835027034</c:v>
                </c:pt>
                <c:pt idx="1">
                  <c:v>14.2369835027034</c:v>
                </c:pt>
                <c:pt idx="2">
                  <c:v>14.2369835027034</c:v>
                </c:pt>
                <c:pt idx="3">
                  <c:v>14.2369835027034</c:v>
                </c:pt>
              </c:numCache>
            </c:numRef>
          </c:val>
          <c:smooth val="0"/>
        </c:ser>
        <c:ser>
          <c:idx val="3"/>
          <c:order val="3"/>
          <c:tx>
            <c:strRef>
              <c:f>'Moy APSA'!$J$37</c:f>
              <c:strCache>
                <c:ptCount val="1"/>
                <c:pt idx="0">
                  <c:v>CP5 Moyenne Acad G : 13,97</c:v>
                </c:pt>
              </c:strCache>
            </c:strRef>
          </c:tx>
          <c:spPr>
            <a:ln>
              <a:solidFill>
                <a:srgbClr val="0070C0"/>
              </a:solidFill>
              <a:prstDash val="sysDash"/>
            </a:ln>
          </c:spPr>
          <c:marker>
            <c:symbol val="none"/>
          </c:marker>
          <c:cat>
            <c:strRef>
              <c:f>('Moy APSA'!$B$38:$B$40,'Moy APSA'!$B$41)</c:f>
              <c:strCache>
                <c:ptCount val="4"/>
                <c:pt idx="0">
                  <c:v>COURSE EN DUREE</c:v>
                </c:pt>
                <c:pt idx="1">
                  <c:v>MUSCULATION</c:v>
                </c:pt>
                <c:pt idx="2">
                  <c:v>NATATION EN DUREE</c:v>
                </c:pt>
                <c:pt idx="3">
                  <c:v>STEP</c:v>
                </c:pt>
              </c:strCache>
            </c:strRef>
          </c:cat>
          <c:val>
            <c:numRef>
              <c:f>('Moy APSA'!$J$38:$J$40,'Moy APSA'!$J$41)</c:f>
              <c:numCache>
                <c:formatCode>0.00</c:formatCode>
                <c:ptCount val="4"/>
                <c:pt idx="0">
                  <c:v>13.9741687207191</c:v>
                </c:pt>
                <c:pt idx="1">
                  <c:v>13.9741687207191</c:v>
                </c:pt>
                <c:pt idx="2">
                  <c:v>13.9741687207191</c:v>
                </c:pt>
                <c:pt idx="3">
                  <c:v>13.9741687207191</c:v>
                </c:pt>
              </c:numCache>
            </c:numRef>
          </c:val>
          <c:smooth val="0"/>
        </c:ser>
        <c:ser>
          <c:idx val="4"/>
          <c:order val="4"/>
          <c:tx>
            <c:strRef>
              <c:f>'Moy APSA'!$K$2</c:f>
              <c:strCache>
                <c:ptCount val="1"/>
                <c:pt idx="0">
                  <c:v>Moyenne Acad F : 13,19</c:v>
                </c:pt>
              </c:strCache>
            </c:strRef>
          </c:tx>
          <c:spPr>
            <a:ln w="25400">
              <a:solidFill>
                <a:srgbClr val="B64A92"/>
              </a:solidFill>
              <a:prstDash val="sysDot"/>
            </a:ln>
          </c:spPr>
          <c:marker>
            <c:symbol val="none"/>
          </c:marker>
          <c:cat>
            <c:strRef>
              <c:f>('Moy APSA'!$B$38:$B$40,'Moy APSA'!$B$41)</c:f>
              <c:strCache>
                <c:ptCount val="4"/>
                <c:pt idx="0">
                  <c:v>COURSE EN DUREE</c:v>
                </c:pt>
                <c:pt idx="1">
                  <c:v>MUSCULATION</c:v>
                </c:pt>
                <c:pt idx="2">
                  <c:v>NATATION EN DUREE</c:v>
                </c:pt>
                <c:pt idx="3">
                  <c:v>STEP</c:v>
                </c:pt>
              </c:strCache>
            </c:strRef>
          </c:cat>
          <c:val>
            <c:numRef>
              <c:f>('Moy APSA'!$K$38:$K$40,'Moy APSA'!$K$41)</c:f>
              <c:numCache>
                <c:formatCode>0.00</c:formatCode>
                <c:ptCount val="4"/>
                <c:pt idx="0">
                  <c:v>13.18861977166126</c:v>
                </c:pt>
                <c:pt idx="1">
                  <c:v>13.18861977166126</c:v>
                </c:pt>
                <c:pt idx="2">
                  <c:v>13.18861977166126</c:v>
                </c:pt>
                <c:pt idx="3">
                  <c:v>13.18861977166126</c:v>
                </c:pt>
              </c:numCache>
            </c:numRef>
          </c:val>
          <c:smooth val="0"/>
        </c:ser>
        <c:ser>
          <c:idx val="5"/>
          <c:order val="5"/>
          <c:tx>
            <c:strRef>
              <c:f>'Moy APSA'!$L$2</c:f>
              <c:strCache>
                <c:ptCount val="1"/>
                <c:pt idx="0">
                  <c:v>Moyenne Acad G : 13,94</c:v>
                </c:pt>
              </c:strCache>
            </c:strRef>
          </c:tx>
          <c:spPr>
            <a:ln>
              <a:solidFill>
                <a:srgbClr val="002060"/>
              </a:solidFill>
              <a:prstDash val="sysDot"/>
            </a:ln>
          </c:spPr>
          <c:marker>
            <c:symbol val="none"/>
          </c:marker>
          <c:cat>
            <c:strRef>
              <c:f>('Moy APSA'!$B$38:$B$40,'Moy APSA'!$B$41)</c:f>
              <c:strCache>
                <c:ptCount val="4"/>
                <c:pt idx="0">
                  <c:v>COURSE EN DUREE</c:v>
                </c:pt>
                <c:pt idx="1">
                  <c:v>MUSCULATION</c:v>
                </c:pt>
                <c:pt idx="2">
                  <c:v>NATATION EN DUREE</c:v>
                </c:pt>
                <c:pt idx="3">
                  <c:v>STEP</c:v>
                </c:pt>
              </c:strCache>
            </c:strRef>
          </c:cat>
          <c:val>
            <c:numRef>
              <c:f>('Moy APSA'!$L$38:$L$40,'Moy APSA'!$L$41)</c:f>
              <c:numCache>
                <c:formatCode>0.00</c:formatCode>
                <c:ptCount val="4"/>
                <c:pt idx="0">
                  <c:v>13.93656116013239</c:v>
                </c:pt>
                <c:pt idx="1">
                  <c:v>13.93656116013239</c:v>
                </c:pt>
                <c:pt idx="2">
                  <c:v>13.93656116013239</c:v>
                </c:pt>
                <c:pt idx="3">
                  <c:v>13.93656116013239</c:v>
                </c:pt>
              </c:numCache>
            </c:numRef>
          </c:val>
          <c:smooth val="0"/>
        </c:ser>
        <c:dLbls>
          <c:showLegendKey val="0"/>
          <c:showVal val="0"/>
          <c:showCatName val="0"/>
          <c:showSerName val="0"/>
          <c:showPercent val="0"/>
          <c:showBubbleSize val="0"/>
        </c:dLbls>
        <c:marker val="1"/>
        <c:smooth val="0"/>
        <c:axId val="-2027198440"/>
        <c:axId val="-2027261128"/>
      </c:lineChart>
      <c:catAx>
        <c:axId val="-2027198440"/>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027261128"/>
        <c:crosses val="autoZero"/>
        <c:auto val="1"/>
        <c:lblAlgn val="ctr"/>
        <c:lblOffset val="0"/>
        <c:tickLblSkip val="1"/>
        <c:tickMarkSkip val="1"/>
        <c:noMultiLvlLbl val="0"/>
      </c:catAx>
      <c:valAx>
        <c:axId val="-2027261128"/>
        <c:scaling>
          <c:orientation val="minMax"/>
          <c:max val="14.5"/>
          <c:min val="12.0"/>
        </c:scaling>
        <c:delete val="0"/>
        <c:axPos val="l"/>
        <c:majorGridlines>
          <c:spPr>
            <a:ln w="3175">
              <a:solidFill>
                <a:srgbClr val="000000"/>
              </a:solidFill>
              <a:prstDash val="solid"/>
            </a:ln>
          </c:spPr>
        </c:majorGridlines>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27198440"/>
        <c:crosses val="autoZero"/>
        <c:crossBetween val="between"/>
        <c:majorUnit val="0.5"/>
        <c:minorUnit val="0.1"/>
      </c:valAx>
      <c:catAx>
        <c:axId val="-2039860568"/>
        <c:scaling>
          <c:orientation val="minMax"/>
        </c:scaling>
        <c:delete val="1"/>
        <c:axPos val="b"/>
        <c:majorTickMark val="out"/>
        <c:minorTickMark val="none"/>
        <c:tickLblPos val="none"/>
        <c:crossAx val="-2039870472"/>
        <c:crosses val="autoZero"/>
        <c:auto val="1"/>
        <c:lblAlgn val="ctr"/>
        <c:lblOffset val="100"/>
        <c:noMultiLvlLbl val="0"/>
      </c:catAx>
      <c:valAx>
        <c:axId val="-2039870472"/>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039860568"/>
        <c:crosses val="max"/>
        <c:crossBetween val="between"/>
      </c:valAx>
      <c:spPr>
        <a:solidFill>
          <a:srgbClr val="FFFFFF"/>
        </a:solidFill>
        <a:ln w="12700">
          <a:solidFill>
            <a:srgbClr val="808080"/>
          </a:solidFill>
          <a:prstDash val="solid"/>
        </a:ln>
      </c:spPr>
    </c:plotArea>
    <c:legend>
      <c:legendPos val="r"/>
      <c:layout>
        <c:manualLayout>
          <c:xMode val="edge"/>
          <c:yMode val="edge"/>
          <c:x val="0.0467650607655086"/>
          <c:y val="0.944866283606441"/>
          <c:w val="0.939582664726147"/>
          <c:h val="0.0526310562531035"/>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Baccalauréat G&amp;T Moyennes et effectifs par département</a:t>
            </a:r>
          </a:p>
        </c:rich>
      </c:tx>
      <c:layout>
        <c:manualLayout>
          <c:xMode val="edge"/>
          <c:yMode val="edge"/>
          <c:x val="0.246973561231675"/>
          <c:y val="0.0213227324186871"/>
        </c:manualLayout>
      </c:layout>
      <c:overlay val="0"/>
      <c:spPr>
        <a:noFill/>
        <a:ln w="25400">
          <a:noFill/>
        </a:ln>
      </c:spPr>
    </c:title>
    <c:autoTitleDeleted val="0"/>
    <c:plotArea>
      <c:layout>
        <c:manualLayout>
          <c:layoutTarget val="inner"/>
          <c:xMode val="edge"/>
          <c:yMode val="edge"/>
          <c:x val="0.0981309775302477"/>
          <c:y val="0.0785817099276931"/>
          <c:w val="0.854265402843603"/>
          <c:h val="0.824324324324324"/>
        </c:manualLayout>
      </c:layout>
      <c:barChart>
        <c:barDir val="col"/>
        <c:grouping val="clustered"/>
        <c:varyColors val="0"/>
        <c:ser>
          <c:idx val="7"/>
          <c:order val="2"/>
          <c:tx>
            <c:v>Effectifs Département</c:v>
          </c:tx>
          <c:spPr>
            <a:solidFill>
              <a:srgbClr val="0070C0"/>
            </a:solidFill>
          </c:spPr>
          <c:invertIfNegative val="0"/>
          <c:dLbls>
            <c:dLbl>
              <c:idx val="2"/>
              <c:spPr/>
              <c:txPr>
                <a:bodyPr rot="-5400000" vert="horz"/>
                <a:lstStyle/>
                <a:p>
                  <a:pPr algn="ctr">
                    <a:defRPr sz="900" b="1" i="0" u="none" strike="noStrike" baseline="0">
                      <a:solidFill>
                        <a:schemeClr val="bg1"/>
                      </a:solidFill>
                      <a:latin typeface="Arial"/>
                      <a:ea typeface="Arial"/>
                      <a:cs typeface="Arial"/>
                    </a:defRPr>
                  </a:pPr>
                  <a:endParaRPr lang="fr-FR"/>
                </a:p>
              </c:txPr>
              <c:dLblPos val="inBase"/>
              <c:showLegendKey val="0"/>
              <c:showVal val="1"/>
              <c:showCatName val="0"/>
              <c:showSerName val="0"/>
              <c:showPercent val="0"/>
              <c:showBubbleSize val="0"/>
            </c:dLbl>
            <c:txPr>
              <a:bodyPr rot="-5400000" vert="horz"/>
              <a:lstStyle/>
              <a:p>
                <a:pPr algn="ctr">
                  <a:defRPr sz="900" b="1" i="0" u="none" strike="noStrike" baseline="0">
                    <a:solidFill>
                      <a:srgbClr val="FFFFFF"/>
                    </a:solidFill>
                    <a:latin typeface="Arial"/>
                    <a:ea typeface="Arial"/>
                    <a:cs typeface="Arial"/>
                  </a:defRPr>
                </a:pPr>
                <a:endParaRPr lang="fr-FR"/>
              </a:p>
            </c:txPr>
            <c:dLblPos val="inBase"/>
            <c:showLegendKey val="0"/>
            <c:showVal val="1"/>
            <c:showCatName val="0"/>
            <c:showSerName val="0"/>
            <c:showPercent val="0"/>
            <c:showBubbleSize val="0"/>
            <c:showLeaderLines val="0"/>
          </c:dLbls>
          <c:cat>
            <c:strLit>
              <c:ptCount val="3"/>
              <c:pt idx="0">
                <c:v>COURSE EN DUREE</c:v>
              </c:pt>
              <c:pt idx="1">
                <c:v>MUSCULATION</c:v>
              </c:pt>
              <c:pt idx="2">
                <c:v>STEP</c:v>
              </c:pt>
            </c:strLit>
          </c:cat>
          <c:val>
            <c:numRef>
              <c:f>(stat_departements!$B$3;stat_departements!$F$3;stat_departements!$J$3;stat_departements!$N$3;stat_departements!$R$3;stat_departements!$V$3)</c:f>
              <c:numCache>
                <c:formatCode>General</c:formatCode>
                <c:ptCount val="6"/>
                <c:pt idx="0">
                  <c:v>1697.0</c:v>
                </c:pt>
                <c:pt idx="1">
                  <c:v>2872.0</c:v>
                </c:pt>
                <c:pt idx="2">
                  <c:v>1203.0</c:v>
                </c:pt>
                <c:pt idx="3">
                  <c:v>4287.0</c:v>
                </c:pt>
                <c:pt idx="4">
                  <c:v>1956.0</c:v>
                </c:pt>
                <c:pt idx="5">
                  <c:v>4774.0</c:v>
                </c:pt>
              </c:numCache>
            </c:numRef>
          </c:val>
        </c:ser>
        <c:dLbls>
          <c:showLegendKey val="0"/>
          <c:showVal val="0"/>
          <c:showCatName val="0"/>
          <c:showSerName val="0"/>
          <c:showPercent val="0"/>
          <c:showBubbleSize val="0"/>
        </c:dLbls>
        <c:gapWidth val="150"/>
        <c:axId val="-2043027592"/>
        <c:axId val="-2027233608"/>
      </c:barChart>
      <c:lineChart>
        <c:grouping val="standard"/>
        <c:varyColors val="0"/>
        <c:ser>
          <c:idx val="0"/>
          <c:order val="0"/>
          <c:tx>
            <c:strRef>
              <c:f>stat_departements!$A$2</c:f>
              <c:strCache>
                <c:ptCount val="1"/>
                <c:pt idx="0">
                  <c:v>Moyennes départements: 2014</c:v>
                </c:pt>
              </c:strCache>
            </c:strRef>
          </c:tx>
          <c:spPr>
            <a:ln w="38100">
              <a:solidFill>
                <a:srgbClr val="002060"/>
              </a:solidFill>
            </a:ln>
            <a:effectLst>
              <a:outerShdw sx="1000" sy="1000" algn="ctr" rotWithShape="0">
                <a:srgbClr val="FF33CC"/>
              </a:outerShdw>
            </a:effectLst>
          </c:spPr>
          <c:marker>
            <c:symbol val="diamond"/>
            <c:size val="10"/>
            <c:spPr>
              <a:solidFill>
                <a:srgbClr val="CC0099"/>
              </a:solidFill>
              <a:ln>
                <a:solidFill>
                  <a:srgbClr val="000000"/>
                </a:solidFill>
              </a:ln>
              <a:effectLst>
                <a:outerShdw sx="1000" sy="1000" algn="ctr" rotWithShape="0">
                  <a:srgbClr val="FF33CC"/>
                </a:outerShdw>
              </a:effectLst>
            </c:spPr>
          </c:marker>
          <c:dLbls>
            <c:dLbl>
              <c:idx val="0"/>
              <c:layout>
                <c:manualLayout>
                  <c:x val="-0.0364707588347038"/>
                  <c:y val="-0.0397164200628767"/>
                </c:manualLayout>
              </c:layout>
              <c:dLblPos val="r"/>
              <c:showLegendKey val="0"/>
              <c:showVal val="1"/>
              <c:showCatName val="0"/>
              <c:showSerName val="0"/>
              <c:showPercent val="0"/>
              <c:showBubbleSize val="0"/>
            </c:dLbl>
            <c:dLbl>
              <c:idx val="1"/>
              <c:layout>
                <c:manualLayout>
                  <c:x val="-0.051556366429806"/>
                  <c:y val="-0.0932178166220912"/>
                </c:manualLayout>
              </c:layout>
              <c:dLblPos val="r"/>
              <c:showLegendKey val="0"/>
              <c:showVal val="1"/>
              <c:showCatName val="0"/>
              <c:showSerName val="0"/>
              <c:showPercent val="0"/>
              <c:showBubbleSize val="0"/>
            </c:dLbl>
            <c:dLbl>
              <c:idx val="2"/>
              <c:layout>
                <c:manualLayout>
                  <c:x val="-0.0381833429357916"/>
                  <c:y val="-0.0338310846757697"/>
                </c:manualLayout>
              </c:layout>
              <c:dLblPos val="r"/>
              <c:showLegendKey val="0"/>
              <c:showVal val="1"/>
              <c:showCatName val="0"/>
              <c:showSerName val="0"/>
              <c:showPercent val="0"/>
              <c:showBubbleSize val="0"/>
            </c:dLbl>
            <c:dLbl>
              <c:idx val="3"/>
              <c:layout>
                <c:manualLayout>
                  <c:x val="-0.0405323602842328"/>
                  <c:y val="0.0410896404296841"/>
                </c:manualLayout>
              </c:layout>
              <c:dLblPos val="r"/>
              <c:showLegendKey val="0"/>
              <c:showVal val="1"/>
              <c:showCatName val="0"/>
              <c:showSerName val="0"/>
              <c:showPercent val="0"/>
              <c:showBubbleSize val="0"/>
            </c:dLbl>
            <c:dLbl>
              <c:idx val="4"/>
              <c:layout>
                <c:manualLayout>
                  <c:x val="-0.0359681198386787"/>
                  <c:y val="0.038455930509221"/>
                </c:manualLayout>
              </c:layout>
              <c:dLblPos val="r"/>
              <c:showLegendKey val="0"/>
              <c:showVal val="1"/>
              <c:showCatName val="0"/>
              <c:showSerName val="0"/>
              <c:showPercent val="0"/>
              <c:showBubbleSize val="0"/>
            </c:dLbl>
            <c:dLbl>
              <c:idx val="5"/>
              <c:layout>
                <c:manualLayout>
                  <c:x val="-0.0366283848665258"/>
                  <c:y val="-0.0316028621505533"/>
                </c:manualLayout>
              </c:layout>
              <c:dLblPos val="r"/>
              <c:showLegendKey val="0"/>
              <c:showVal val="1"/>
              <c:showCatName val="0"/>
              <c:showSerName val="0"/>
              <c:showPercent val="0"/>
              <c:showBubbleSize val="0"/>
            </c:dLbl>
            <c:dLbl>
              <c:idx val="6"/>
              <c:layout>
                <c:manualLayout>
                  <c:x val="-0.035955766192733"/>
                  <c:y val="-0.024386216925587"/>
                </c:manualLayout>
              </c:layout>
              <c:dLblPos val="r"/>
              <c:showLegendKey val="0"/>
              <c:showVal val="1"/>
              <c:showCatName val="0"/>
              <c:showSerName val="0"/>
              <c:showPercent val="0"/>
              <c:showBubbleSize val="0"/>
            </c:dLbl>
            <c:dLbl>
              <c:idx val="7"/>
              <c:layout>
                <c:manualLayout>
                  <c:x val="-0.0264770932069511"/>
                  <c:y val="-0.024386216925587"/>
                </c:manualLayout>
              </c:layout>
              <c:dLblPos val="r"/>
              <c:showLegendKey val="0"/>
              <c:showVal val="1"/>
              <c:showCatName val="0"/>
              <c:showSerName val="0"/>
              <c:showPercent val="0"/>
              <c:showBubbleSize val="0"/>
            </c:dLbl>
            <c:dLbl>
              <c:idx val="9"/>
              <c:layout>
                <c:manualLayout>
                  <c:x val="-0.0327962085308057"/>
                  <c:y val="-0.024386216925587"/>
                </c:manualLayout>
              </c:layout>
              <c:dLblPos val="r"/>
              <c:showLegendKey val="0"/>
              <c:showVal val="1"/>
              <c:showCatName val="0"/>
              <c:showSerName val="0"/>
              <c:showPercent val="0"/>
              <c:showBubbleSize val="0"/>
            </c:dLbl>
            <c:dLbl>
              <c:idx val="10"/>
              <c:layout>
                <c:manualLayout>
                  <c:x val="-0.00909952606635062"/>
                  <c:y val="-0.015377207916578"/>
                </c:manualLayout>
              </c:layout>
              <c:dLblPos val="r"/>
              <c:showLegendKey val="0"/>
              <c:showVal val="1"/>
              <c:showCatName val="0"/>
              <c:showSerName val="0"/>
              <c:showPercent val="0"/>
              <c:showBubbleSize val="0"/>
            </c:dLbl>
            <c:spPr>
              <a:solidFill>
                <a:schemeClr val="tx2"/>
              </a:solidFill>
              <a:ln>
                <a:solidFill>
                  <a:srgbClr val="CC0099"/>
                </a:solidFill>
              </a:ln>
            </c:spPr>
            <c:txPr>
              <a:bodyPr/>
              <a:lstStyle/>
              <a:p>
                <a:pPr>
                  <a:defRPr sz="900" b="0" i="0" u="none" strike="noStrike" baseline="0">
                    <a:solidFill>
                      <a:schemeClr val="bg1"/>
                    </a:solidFill>
                    <a:latin typeface="Arial"/>
                    <a:ea typeface="Arial"/>
                    <a:cs typeface="Arial"/>
                  </a:defRPr>
                </a:pPr>
                <a:endParaRPr lang="fr-FR"/>
              </a:p>
            </c:txPr>
            <c:dLblPos val="b"/>
            <c:showLegendKey val="0"/>
            <c:showVal val="1"/>
            <c:showCatName val="0"/>
            <c:showSerName val="0"/>
            <c:showPercent val="0"/>
            <c:showBubbleSize val="0"/>
            <c:showLeaderLines val="0"/>
          </c:dLbls>
          <c:cat>
            <c:strRef>
              <c:f>(stat_departements!$B$1;stat_departements!$F$1;stat_departements!$J$1;stat_departements!$N$1;stat_departements!$R$1;stat_departements!$V$1)</c:f>
              <c:strCache>
                <c:ptCount val="6"/>
                <c:pt idx="0">
                  <c:v>Dep 18</c:v>
                </c:pt>
                <c:pt idx="1">
                  <c:v>Dep 28</c:v>
                </c:pt>
                <c:pt idx="2">
                  <c:v>Dep 36</c:v>
                </c:pt>
                <c:pt idx="3">
                  <c:v>Dep 37</c:v>
                </c:pt>
                <c:pt idx="4">
                  <c:v>Dep 41</c:v>
                </c:pt>
                <c:pt idx="5">
                  <c:v>Dep 45</c:v>
                </c:pt>
              </c:strCache>
            </c:strRef>
          </c:cat>
          <c:val>
            <c:numRef>
              <c:f>(stat_departements!$D$3;stat_departements!$H$3;stat_departements!$L$3;stat_departements!$P$3;stat_departements!$T$3;stat_departements!$X$3)</c:f>
              <c:numCache>
                <c:formatCode>0.00</c:formatCode>
                <c:ptCount val="6"/>
                <c:pt idx="0">
                  <c:v>13.32845100105373</c:v>
                </c:pt>
                <c:pt idx="1">
                  <c:v>13.4518141870684</c:v>
                </c:pt>
                <c:pt idx="2">
                  <c:v>14.0067618770037</c:v>
                </c:pt>
                <c:pt idx="3">
                  <c:v>13.553682611997</c:v>
                </c:pt>
                <c:pt idx="4">
                  <c:v>13.2151492947426</c:v>
                </c:pt>
                <c:pt idx="5">
                  <c:v>13.64706060376787</c:v>
                </c:pt>
              </c:numCache>
            </c:numRef>
          </c:val>
          <c:smooth val="0"/>
        </c:ser>
        <c:ser>
          <c:idx val="5"/>
          <c:order val="1"/>
          <c:tx>
            <c:strRef>
              <c:f>stat_departements!$C$6</c:f>
              <c:strCache>
                <c:ptCount val="1"/>
                <c:pt idx="0">
                  <c:v>Moyenne Acad BGT: 13,53</c:v>
                </c:pt>
              </c:strCache>
            </c:strRef>
          </c:tx>
          <c:spPr>
            <a:ln w="38100">
              <a:solidFill>
                <a:srgbClr val="FF0000"/>
              </a:solidFill>
              <a:prstDash val="solid"/>
            </a:ln>
          </c:spPr>
          <c:marker>
            <c:symbol val="none"/>
          </c:marker>
          <c:cat>
            <c:strRef>
              <c:f>(stat_departements!$B$1;stat_departements!$F$1;stat_departements!$J$1;stat_departements!$N$1;stat_departements!$R$1;stat_departements!$V$1)</c:f>
              <c:strCache>
                <c:ptCount val="6"/>
                <c:pt idx="0">
                  <c:v>Dep 18</c:v>
                </c:pt>
                <c:pt idx="1">
                  <c:v>Dep 28</c:v>
                </c:pt>
                <c:pt idx="2">
                  <c:v>Dep 36</c:v>
                </c:pt>
                <c:pt idx="3">
                  <c:v>Dep 37</c:v>
                </c:pt>
                <c:pt idx="4">
                  <c:v>Dep 41</c:v>
                </c:pt>
                <c:pt idx="5">
                  <c:v>Dep 45</c:v>
                </c:pt>
              </c:strCache>
            </c:strRef>
          </c:cat>
          <c:val>
            <c:numRef>
              <c:f>(stat_departements!$D$6;stat_departements!$H$6;stat_departements!$L$6;stat_departements!$P$6;stat_departements!$T$6;stat_departements!$X$6)</c:f>
              <c:numCache>
                <c:formatCode>0.00</c:formatCode>
                <c:ptCount val="6"/>
                <c:pt idx="0">
                  <c:v>13.53355260338542</c:v>
                </c:pt>
                <c:pt idx="1">
                  <c:v>13.53355260338542</c:v>
                </c:pt>
                <c:pt idx="2">
                  <c:v>13.53355260338542</c:v>
                </c:pt>
                <c:pt idx="3">
                  <c:v>13.53355260338542</c:v>
                </c:pt>
                <c:pt idx="4">
                  <c:v>13.53355260338542</c:v>
                </c:pt>
                <c:pt idx="5">
                  <c:v>13.53355260338542</c:v>
                </c:pt>
              </c:numCache>
            </c:numRef>
          </c:val>
          <c:smooth val="0"/>
        </c:ser>
        <c:dLbls>
          <c:showLegendKey val="0"/>
          <c:showVal val="0"/>
          <c:showCatName val="0"/>
          <c:showSerName val="0"/>
          <c:showPercent val="0"/>
          <c:showBubbleSize val="0"/>
        </c:dLbls>
        <c:marker val="1"/>
        <c:smooth val="0"/>
        <c:axId val="2095381304"/>
        <c:axId val="2124560248"/>
      </c:lineChart>
      <c:catAx>
        <c:axId val="2095381304"/>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124560248"/>
        <c:crosses val="autoZero"/>
        <c:auto val="1"/>
        <c:lblAlgn val="ctr"/>
        <c:lblOffset val="0"/>
        <c:tickLblSkip val="1"/>
        <c:tickMarkSkip val="1"/>
        <c:noMultiLvlLbl val="0"/>
      </c:catAx>
      <c:valAx>
        <c:axId val="2124560248"/>
        <c:scaling>
          <c:orientation val="minMax"/>
          <c:max val="14.2"/>
          <c:min val="12.5"/>
        </c:scaling>
        <c:delete val="0"/>
        <c:axPos val="l"/>
        <c:majorGridlines>
          <c:spPr>
            <a:ln w="3175">
              <a:solidFill>
                <a:srgbClr val="000000"/>
              </a:solidFill>
              <a:prstDash val="solid"/>
            </a:ln>
          </c:spPr>
        </c:majorGridlines>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95381304"/>
        <c:crosses val="autoZero"/>
        <c:crossBetween val="between"/>
        <c:majorUnit val="0.25"/>
        <c:minorUnit val="0.1"/>
      </c:valAx>
      <c:catAx>
        <c:axId val="-2043027592"/>
        <c:scaling>
          <c:orientation val="minMax"/>
        </c:scaling>
        <c:delete val="1"/>
        <c:axPos val="b"/>
        <c:majorTickMark val="out"/>
        <c:minorTickMark val="none"/>
        <c:tickLblPos val="none"/>
        <c:crossAx val="-2027233608"/>
        <c:crosses val="autoZero"/>
        <c:auto val="1"/>
        <c:lblAlgn val="ctr"/>
        <c:lblOffset val="100"/>
        <c:noMultiLvlLbl val="0"/>
      </c:catAx>
      <c:valAx>
        <c:axId val="-2027233608"/>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043027592"/>
        <c:crosses val="max"/>
        <c:crossBetween val="between"/>
      </c:valAx>
      <c:spPr>
        <a:solidFill>
          <a:srgbClr val="FFFFFF"/>
        </a:solidFill>
        <a:ln w="12700">
          <a:solidFill>
            <a:srgbClr val="808080"/>
          </a:solidFill>
          <a:prstDash val="solid"/>
        </a:ln>
      </c:spPr>
    </c:plotArea>
    <c:legend>
      <c:legendPos val="r"/>
      <c:layout>
        <c:manualLayout>
          <c:xMode val="edge"/>
          <c:yMode val="edge"/>
          <c:x val="0.0402610588310607"/>
          <c:y val="0.941003786740398"/>
          <c:w val="0.939582664726147"/>
          <c:h val="0.0526310562531035"/>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stat_etablissement_graph_BGT!$C$71</c:f>
              <c:strCache>
                <c:ptCount val="1"/>
                <c:pt idx="0">
                  <c:v>Moy Etab</c:v>
                </c:pt>
              </c:strCache>
            </c:strRef>
          </c:tx>
          <c:invertIfNegative val="0"/>
          <c:dLbls>
            <c:txPr>
              <a:bodyPr rot="-5400000" vert="horz"/>
              <a:lstStyle/>
              <a:p>
                <a:pPr>
                  <a:defRPr/>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stat_etablissement_graph_BGT!$F$72:$F$95</c:f>
                <c:numCache>
                  <c:formatCode>General</c:formatCode>
                  <c:ptCount val="24"/>
                  <c:pt idx="0">
                    <c:v>3.049736384219547</c:v>
                  </c:pt>
                  <c:pt idx="1">
                    <c:v>3.700919759303933</c:v>
                  </c:pt>
                  <c:pt idx="2">
                    <c:v>2.957379921484556</c:v>
                  </c:pt>
                  <c:pt idx="3">
                    <c:v>3.471695625239779</c:v>
                  </c:pt>
                  <c:pt idx="4">
                    <c:v>2.778639052631062</c:v>
                  </c:pt>
                  <c:pt idx="5">
                    <c:v>3.187260182880213</c:v>
                  </c:pt>
                  <c:pt idx="6">
                    <c:v>3.6699570702452</c:v>
                  </c:pt>
                  <c:pt idx="7">
                    <c:v>2.796165308762172</c:v>
                  </c:pt>
                  <c:pt idx="8">
                    <c:v>2.524790714520032</c:v>
                  </c:pt>
                  <c:pt idx="9">
                    <c:v>3.115750324802228</c:v>
                  </c:pt>
                  <c:pt idx="10">
                    <c:v>3.230732568151197</c:v>
                  </c:pt>
                  <c:pt idx="11">
                    <c:v>3.154174298842275</c:v>
                  </c:pt>
                  <c:pt idx="12">
                    <c:v>3.663968180987076</c:v>
                  </c:pt>
                  <c:pt idx="13">
                    <c:v>3.147316138943131</c:v>
                  </c:pt>
                  <c:pt idx="14">
                    <c:v>3.3293531005995</c:v>
                  </c:pt>
                  <c:pt idx="15">
                    <c:v>2.73927857433947</c:v>
                  </c:pt>
                  <c:pt idx="16">
                    <c:v>2.703052566886313</c:v>
                  </c:pt>
                  <c:pt idx="17">
                    <c:v>3.057604305826848</c:v>
                  </c:pt>
                  <c:pt idx="18">
                    <c:v>2.966490541778857</c:v>
                  </c:pt>
                  <c:pt idx="19">
                    <c:v>2.750280778693383</c:v>
                  </c:pt>
                  <c:pt idx="20">
                    <c:v>2.945243277244661</c:v>
                  </c:pt>
                </c:numCache>
              </c:numRef>
            </c:plus>
            <c:minus>
              <c:numRef>
                <c:f>stat_etablissement_graph_BGT!$F$72:$F$95</c:f>
                <c:numCache>
                  <c:formatCode>General</c:formatCode>
                  <c:ptCount val="24"/>
                  <c:pt idx="0">
                    <c:v>3.049736384219547</c:v>
                  </c:pt>
                  <c:pt idx="1">
                    <c:v>3.700919759303933</c:v>
                  </c:pt>
                  <c:pt idx="2">
                    <c:v>2.957379921484556</c:v>
                  </c:pt>
                  <c:pt idx="3">
                    <c:v>3.471695625239779</c:v>
                  </c:pt>
                  <c:pt idx="4">
                    <c:v>2.778639052631062</c:v>
                  </c:pt>
                  <c:pt idx="5">
                    <c:v>3.187260182880213</c:v>
                  </c:pt>
                  <c:pt idx="6">
                    <c:v>3.6699570702452</c:v>
                  </c:pt>
                  <c:pt idx="7">
                    <c:v>2.796165308762172</c:v>
                  </c:pt>
                  <c:pt idx="8">
                    <c:v>2.524790714520032</c:v>
                  </c:pt>
                  <c:pt idx="9">
                    <c:v>3.115750324802228</c:v>
                  </c:pt>
                  <c:pt idx="10">
                    <c:v>3.230732568151197</c:v>
                  </c:pt>
                  <c:pt idx="11">
                    <c:v>3.154174298842275</c:v>
                  </c:pt>
                  <c:pt idx="12">
                    <c:v>3.663968180987076</c:v>
                  </c:pt>
                  <c:pt idx="13">
                    <c:v>3.147316138943131</c:v>
                  </c:pt>
                  <c:pt idx="14">
                    <c:v>3.3293531005995</c:v>
                  </c:pt>
                  <c:pt idx="15">
                    <c:v>2.73927857433947</c:v>
                  </c:pt>
                  <c:pt idx="16">
                    <c:v>2.703052566886313</c:v>
                  </c:pt>
                  <c:pt idx="17">
                    <c:v>3.057604305826848</c:v>
                  </c:pt>
                  <c:pt idx="18">
                    <c:v>2.966490541778857</c:v>
                  </c:pt>
                  <c:pt idx="19">
                    <c:v>2.750280778693383</c:v>
                  </c:pt>
                  <c:pt idx="20">
                    <c:v>2.945243277244661</c:v>
                  </c:pt>
                </c:numCache>
              </c:numRef>
            </c:minus>
          </c:errBars>
          <c:cat>
            <c:strRef>
              <c:f>stat_etablissement_graph_BGT!$B$72:$B$94</c:f>
              <c:strCache>
                <c:ptCount val="23"/>
                <c:pt idx="0">
                  <c:v>LP   CHATEAU BLANC</c:v>
                </c:pt>
                <c:pt idx="1">
                  <c:v>LYCEE POTHIER</c:v>
                </c:pt>
                <c:pt idx="2">
                  <c:v>LYCEE ST LOUIS</c:v>
                </c:pt>
                <c:pt idx="3">
                  <c:v>LYCEE B.FRANKLIN</c:v>
                </c:pt>
                <c:pt idx="4">
                  <c:v>LYCEE G. BRZESKA</c:v>
                </c:pt>
                <c:pt idx="5">
                  <c:v>LYCEE EN FORET</c:v>
                </c:pt>
                <c:pt idx="6">
                  <c:v>LYCEE J.ZAY</c:v>
                </c:pt>
                <c:pt idx="7">
                  <c:v>LP   FRANCOISE DOLTO</c:v>
                </c:pt>
                <c:pt idx="8">
                  <c:v>LYC AGRIC LE CHESNOY 45</c:v>
                </c:pt>
                <c:pt idx="9">
                  <c:v>LYCEE D.DU MONCEAU</c:v>
                </c:pt>
                <c:pt idx="10">
                  <c:v>LYCEE J.MONOD</c:v>
                </c:pt>
                <c:pt idx="11">
                  <c:v>LYC ST PAUL B. BLANC</c:v>
                </c:pt>
                <c:pt idx="12">
                  <c:v>LYCEE VOLTAIRE</c:v>
                </c:pt>
                <c:pt idx="13">
                  <c:v>LYCEE CHARLES PEGUY</c:v>
                </c:pt>
                <c:pt idx="14">
                  <c:v>LYC.M.GENEVOIX</c:v>
                </c:pt>
                <c:pt idx="15">
                  <c:v>LYCEE DURZY</c:v>
                </c:pt>
                <c:pt idx="16">
                  <c:v>LYC FRANCOIS VILLON</c:v>
                </c:pt>
                <c:pt idx="17">
                  <c:v>LYCEE STE CROIX</c:v>
                </c:pt>
                <c:pt idx="18">
                  <c:v>LYCEE B.PALISSY</c:v>
                </c:pt>
                <c:pt idx="19">
                  <c:v>LYCEE ST CHARLES VAL</c:v>
                </c:pt>
                <c:pt idx="20">
                  <c:v>LYC.ST FRAN.DE SALES</c:v>
                </c:pt>
                <c:pt idx="21">
                  <c:v>LYC.ST PAUL B.BLANC</c:v>
                </c:pt>
                <c:pt idx="22">
                  <c:v>LYCEE STE CROIX ST E</c:v>
                </c:pt>
              </c:strCache>
            </c:strRef>
          </c:cat>
          <c:val>
            <c:numRef>
              <c:f>stat_etablissement_graph_BGT!$C$72:$C$92</c:f>
              <c:numCache>
                <c:formatCode>0.00</c:formatCode>
                <c:ptCount val="21"/>
                <c:pt idx="0">
                  <c:v>11.27717391304348</c:v>
                </c:pt>
                <c:pt idx="1">
                  <c:v>12.73391215526048</c:v>
                </c:pt>
                <c:pt idx="2">
                  <c:v>12.748</c:v>
                </c:pt>
                <c:pt idx="3">
                  <c:v>12.92611174458381</c:v>
                </c:pt>
                <c:pt idx="4">
                  <c:v>13.05747126436782</c:v>
                </c:pt>
                <c:pt idx="5">
                  <c:v>13.12168905950097</c:v>
                </c:pt>
                <c:pt idx="6">
                  <c:v>13.15795868772783</c:v>
                </c:pt>
                <c:pt idx="7">
                  <c:v>13.26923076923077</c:v>
                </c:pt>
                <c:pt idx="8">
                  <c:v>13.28072289156627</c:v>
                </c:pt>
                <c:pt idx="9">
                  <c:v>13.38382352941175</c:v>
                </c:pt>
                <c:pt idx="10">
                  <c:v>13.38550884955753</c:v>
                </c:pt>
                <c:pt idx="11">
                  <c:v>13.53391003460207</c:v>
                </c:pt>
                <c:pt idx="12">
                  <c:v>13.57539223781998</c:v>
                </c:pt>
                <c:pt idx="13">
                  <c:v>13.85293586269197</c:v>
                </c:pt>
                <c:pt idx="14">
                  <c:v>13.88810408921933</c:v>
                </c:pt>
                <c:pt idx="15">
                  <c:v>14.18582278481013</c:v>
                </c:pt>
                <c:pt idx="16">
                  <c:v>14.26641550053821</c:v>
                </c:pt>
                <c:pt idx="17">
                  <c:v>14.3681216931217</c:v>
                </c:pt>
                <c:pt idx="18">
                  <c:v>14.47271689497717</c:v>
                </c:pt>
                <c:pt idx="19">
                  <c:v>14.75245478036175</c:v>
                </c:pt>
                <c:pt idx="20">
                  <c:v>15.13452914798206</c:v>
                </c:pt>
              </c:numCache>
            </c:numRef>
          </c:val>
        </c:ser>
        <c:dLbls>
          <c:showLegendKey val="0"/>
          <c:showVal val="1"/>
          <c:showCatName val="0"/>
          <c:showSerName val="0"/>
          <c:showPercent val="0"/>
          <c:showBubbleSize val="0"/>
        </c:dLbls>
        <c:gapWidth val="150"/>
        <c:axId val="-2040163368"/>
        <c:axId val="-2133483512"/>
      </c:barChart>
      <c:lineChart>
        <c:grouping val="standard"/>
        <c:varyColors val="0"/>
        <c:ser>
          <c:idx val="0"/>
          <c:order val="1"/>
          <c:tx>
            <c:strRef>
              <c:f>stat_etablissement_graph_BGT!$D$71</c:f>
              <c:strCache>
                <c:ptCount val="1"/>
                <c:pt idx="0">
                  <c:v>Moyenne académique 2014 : 13,53</c:v>
                </c:pt>
              </c:strCache>
            </c:strRef>
          </c:tx>
          <c:spPr>
            <a:ln w="19050"/>
          </c:spPr>
          <c:marker>
            <c:symbol val="none"/>
          </c:marker>
          <c:dLbls>
            <c:delete val="1"/>
          </c:dLbls>
          <c:cat>
            <c:strRef>
              <c:f>stat_etablissement_graph_BGT!$B$72:$B$94</c:f>
              <c:strCache>
                <c:ptCount val="23"/>
                <c:pt idx="0">
                  <c:v>LP   CHATEAU BLANC</c:v>
                </c:pt>
                <c:pt idx="1">
                  <c:v>LYCEE POTHIER</c:v>
                </c:pt>
                <c:pt idx="2">
                  <c:v>LYCEE ST LOUIS</c:v>
                </c:pt>
                <c:pt idx="3">
                  <c:v>LYCEE B.FRANKLIN</c:v>
                </c:pt>
                <c:pt idx="4">
                  <c:v>LYCEE G. BRZESKA</c:v>
                </c:pt>
                <c:pt idx="5">
                  <c:v>LYCEE EN FORET</c:v>
                </c:pt>
                <c:pt idx="6">
                  <c:v>LYCEE J.ZAY</c:v>
                </c:pt>
                <c:pt idx="7">
                  <c:v>LP   FRANCOISE DOLTO</c:v>
                </c:pt>
                <c:pt idx="8">
                  <c:v>LYC AGRIC LE CHESNOY 45</c:v>
                </c:pt>
                <c:pt idx="9">
                  <c:v>LYCEE D.DU MONCEAU</c:v>
                </c:pt>
                <c:pt idx="10">
                  <c:v>LYCEE J.MONOD</c:v>
                </c:pt>
                <c:pt idx="11">
                  <c:v>LYC ST PAUL B. BLANC</c:v>
                </c:pt>
                <c:pt idx="12">
                  <c:v>LYCEE VOLTAIRE</c:v>
                </c:pt>
                <c:pt idx="13">
                  <c:v>LYCEE CHARLES PEGUY</c:v>
                </c:pt>
                <c:pt idx="14">
                  <c:v>LYC.M.GENEVOIX</c:v>
                </c:pt>
                <c:pt idx="15">
                  <c:v>LYCEE DURZY</c:v>
                </c:pt>
                <c:pt idx="16">
                  <c:v>LYC FRANCOIS VILLON</c:v>
                </c:pt>
                <c:pt idx="17">
                  <c:v>LYCEE STE CROIX</c:v>
                </c:pt>
                <c:pt idx="18">
                  <c:v>LYCEE B.PALISSY</c:v>
                </c:pt>
                <c:pt idx="19">
                  <c:v>LYCEE ST CHARLES VAL</c:v>
                </c:pt>
                <c:pt idx="20">
                  <c:v>LYC.ST FRAN.DE SALES</c:v>
                </c:pt>
                <c:pt idx="21">
                  <c:v>LYC.ST PAUL B.BLANC</c:v>
                </c:pt>
                <c:pt idx="22">
                  <c:v>LYCEE STE CROIX ST E</c:v>
                </c:pt>
              </c:strCache>
            </c:strRef>
          </c:cat>
          <c:val>
            <c:numRef>
              <c:f>stat_etablissement_graph_BGT!$D$72:$D$92</c:f>
              <c:numCache>
                <c:formatCode>0.00</c:formatCode>
                <c:ptCount val="21"/>
                <c:pt idx="0">
                  <c:v>13.53355260338542</c:v>
                </c:pt>
                <c:pt idx="1">
                  <c:v>13.53355260338542</c:v>
                </c:pt>
                <c:pt idx="2">
                  <c:v>13.53355260338542</c:v>
                </c:pt>
                <c:pt idx="3">
                  <c:v>13.53355260338542</c:v>
                </c:pt>
                <c:pt idx="4">
                  <c:v>13.53355260338542</c:v>
                </c:pt>
                <c:pt idx="5">
                  <c:v>13.53355260338542</c:v>
                </c:pt>
                <c:pt idx="6">
                  <c:v>13.53355260338542</c:v>
                </c:pt>
                <c:pt idx="7">
                  <c:v>13.53355260338542</c:v>
                </c:pt>
                <c:pt idx="8">
                  <c:v>13.53355260338542</c:v>
                </c:pt>
                <c:pt idx="9">
                  <c:v>13.53355260338542</c:v>
                </c:pt>
                <c:pt idx="10">
                  <c:v>13.53355260338542</c:v>
                </c:pt>
                <c:pt idx="11">
                  <c:v>13.53355260338542</c:v>
                </c:pt>
                <c:pt idx="12">
                  <c:v>13.53355260338542</c:v>
                </c:pt>
                <c:pt idx="13">
                  <c:v>13.53355260338542</c:v>
                </c:pt>
                <c:pt idx="14">
                  <c:v>13.53355260338542</c:v>
                </c:pt>
                <c:pt idx="15">
                  <c:v>13.53355260338542</c:v>
                </c:pt>
                <c:pt idx="16">
                  <c:v>13.53355260338542</c:v>
                </c:pt>
                <c:pt idx="17">
                  <c:v>13.53355260338542</c:v>
                </c:pt>
                <c:pt idx="18">
                  <c:v>13.53355260338542</c:v>
                </c:pt>
                <c:pt idx="19">
                  <c:v>13.53355260338542</c:v>
                </c:pt>
                <c:pt idx="20">
                  <c:v>13.53355260338542</c:v>
                </c:pt>
              </c:numCache>
            </c:numRef>
          </c:val>
          <c:smooth val="0"/>
        </c:ser>
        <c:dLbls>
          <c:showLegendKey val="0"/>
          <c:showVal val="1"/>
          <c:showCatName val="0"/>
          <c:showSerName val="0"/>
          <c:showPercent val="0"/>
          <c:showBubbleSize val="0"/>
        </c:dLbls>
        <c:marker val="1"/>
        <c:smooth val="0"/>
        <c:axId val="-2040163368"/>
        <c:axId val="-2133483512"/>
      </c:lineChart>
      <c:lineChart>
        <c:grouping val="standard"/>
        <c:varyColors val="0"/>
        <c:ser>
          <c:idx val="2"/>
          <c:order val="2"/>
          <c:tx>
            <c:strRef>
              <c:f>stat_etablissement_graph_BGT!$E$71</c:f>
              <c:strCache>
                <c:ptCount val="1"/>
                <c:pt idx="0">
                  <c:v>Moyenne département 45  2014: 13,65</c:v>
                </c:pt>
              </c:strCache>
            </c:strRef>
          </c:tx>
          <c:spPr>
            <a:ln w="19050"/>
          </c:spPr>
          <c:marker>
            <c:symbol val="none"/>
          </c:marker>
          <c:dLbls>
            <c:delete val="1"/>
          </c:dLbls>
          <c:cat>
            <c:strRef>
              <c:f>stat_etablissement_graph_BGT!$B$72:$B$92</c:f>
              <c:strCache>
                <c:ptCount val="21"/>
                <c:pt idx="0">
                  <c:v>LP   CHATEAU BLANC</c:v>
                </c:pt>
                <c:pt idx="1">
                  <c:v>LYCEE POTHIER</c:v>
                </c:pt>
                <c:pt idx="2">
                  <c:v>LYCEE ST LOUIS</c:v>
                </c:pt>
                <c:pt idx="3">
                  <c:v>LYCEE B.FRANKLIN</c:v>
                </c:pt>
                <c:pt idx="4">
                  <c:v>LYCEE G. BRZESKA</c:v>
                </c:pt>
                <c:pt idx="5">
                  <c:v>LYCEE EN FORET</c:v>
                </c:pt>
                <c:pt idx="6">
                  <c:v>LYCEE J.ZAY</c:v>
                </c:pt>
                <c:pt idx="7">
                  <c:v>LP   FRANCOISE DOLTO</c:v>
                </c:pt>
                <c:pt idx="8">
                  <c:v>LYC AGRIC LE CHESNOY 45</c:v>
                </c:pt>
                <c:pt idx="9">
                  <c:v>LYCEE D.DU MONCEAU</c:v>
                </c:pt>
                <c:pt idx="10">
                  <c:v>LYCEE J.MONOD</c:v>
                </c:pt>
                <c:pt idx="11">
                  <c:v>LYC ST PAUL B. BLANC</c:v>
                </c:pt>
                <c:pt idx="12">
                  <c:v>LYCEE VOLTAIRE</c:v>
                </c:pt>
                <c:pt idx="13">
                  <c:v>LYCEE CHARLES PEGUY</c:v>
                </c:pt>
                <c:pt idx="14">
                  <c:v>LYC.M.GENEVOIX</c:v>
                </c:pt>
                <c:pt idx="15">
                  <c:v>LYCEE DURZY</c:v>
                </c:pt>
                <c:pt idx="16">
                  <c:v>LYC FRANCOIS VILLON</c:v>
                </c:pt>
                <c:pt idx="17">
                  <c:v>LYCEE STE CROIX</c:v>
                </c:pt>
                <c:pt idx="18">
                  <c:v>LYCEE B.PALISSY</c:v>
                </c:pt>
                <c:pt idx="19">
                  <c:v>LYCEE ST CHARLES VAL</c:v>
                </c:pt>
                <c:pt idx="20">
                  <c:v>LYC.ST FRAN.DE SALES</c:v>
                </c:pt>
              </c:strCache>
            </c:strRef>
          </c:cat>
          <c:val>
            <c:numRef>
              <c:f>stat_etablissement_graph_BGT!$E$72:$E$92</c:f>
              <c:numCache>
                <c:formatCode>0.00</c:formatCode>
                <c:ptCount val="21"/>
                <c:pt idx="0">
                  <c:v>13.64706060376787</c:v>
                </c:pt>
                <c:pt idx="1">
                  <c:v>13.64706060376787</c:v>
                </c:pt>
                <c:pt idx="2">
                  <c:v>13.64706060376787</c:v>
                </c:pt>
                <c:pt idx="3">
                  <c:v>13.64706060376787</c:v>
                </c:pt>
                <c:pt idx="4">
                  <c:v>13.64706060376787</c:v>
                </c:pt>
                <c:pt idx="5">
                  <c:v>13.64706060376787</c:v>
                </c:pt>
                <c:pt idx="6">
                  <c:v>13.64706060376787</c:v>
                </c:pt>
                <c:pt idx="7">
                  <c:v>13.64706060376787</c:v>
                </c:pt>
                <c:pt idx="8">
                  <c:v>13.64706060376787</c:v>
                </c:pt>
                <c:pt idx="9">
                  <c:v>13.64706060376787</c:v>
                </c:pt>
                <c:pt idx="10">
                  <c:v>13.64706060376787</c:v>
                </c:pt>
                <c:pt idx="11">
                  <c:v>13.64706060376787</c:v>
                </c:pt>
                <c:pt idx="12">
                  <c:v>13.64706060376787</c:v>
                </c:pt>
                <c:pt idx="13">
                  <c:v>13.64706060376787</c:v>
                </c:pt>
                <c:pt idx="14">
                  <c:v>13.64706060376787</c:v>
                </c:pt>
                <c:pt idx="15">
                  <c:v>13.64706060376787</c:v>
                </c:pt>
                <c:pt idx="16">
                  <c:v>13.64706060376787</c:v>
                </c:pt>
                <c:pt idx="17">
                  <c:v>13.64706060376787</c:v>
                </c:pt>
                <c:pt idx="18">
                  <c:v>13.64706060376787</c:v>
                </c:pt>
                <c:pt idx="19">
                  <c:v>13.64706060376787</c:v>
                </c:pt>
                <c:pt idx="20">
                  <c:v>13.64706060376787</c:v>
                </c:pt>
              </c:numCache>
            </c:numRef>
          </c:val>
          <c:smooth val="0"/>
        </c:ser>
        <c:dLbls>
          <c:showLegendKey val="0"/>
          <c:showVal val="1"/>
          <c:showCatName val="0"/>
          <c:showSerName val="0"/>
          <c:showPercent val="0"/>
          <c:showBubbleSize val="0"/>
        </c:dLbls>
        <c:marker val="1"/>
        <c:smooth val="0"/>
        <c:axId val="-2027154392"/>
        <c:axId val="-2027005032"/>
      </c:lineChart>
      <c:catAx>
        <c:axId val="-2040163368"/>
        <c:scaling>
          <c:orientation val="minMax"/>
        </c:scaling>
        <c:delete val="0"/>
        <c:axPos val="b"/>
        <c:majorGridlines/>
        <c:numFmt formatCode="General" sourceLinked="0"/>
        <c:majorTickMark val="out"/>
        <c:minorTickMark val="none"/>
        <c:tickLblPos val="nextTo"/>
        <c:txPr>
          <a:bodyPr rot="-2700000" vert="horz"/>
          <a:lstStyle/>
          <a:p>
            <a:pPr>
              <a:defRPr/>
            </a:pPr>
            <a:endParaRPr lang="fr-FR"/>
          </a:p>
        </c:txPr>
        <c:crossAx val="-2133483512"/>
        <c:crosses val="autoZero"/>
        <c:auto val="0"/>
        <c:lblAlgn val="ctr"/>
        <c:lblOffset val="100"/>
        <c:tickLblSkip val="1"/>
        <c:tickMarkSkip val="1"/>
        <c:noMultiLvlLbl val="0"/>
      </c:catAx>
      <c:valAx>
        <c:axId val="-2133483512"/>
        <c:scaling>
          <c:orientation val="minMax"/>
          <c:max val="18.0"/>
          <c:min val="7.5"/>
        </c:scaling>
        <c:delete val="0"/>
        <c:axPos val="l"/>
        <c:majorGridlines/>
        <c:numFmt formatCode="0.00" sourceLinked="1"/>
        <c:majorTickMark val="out"/>
        <c:minorTickMark val="none"/>
        <c:tickLblPos val="nextTo"/>
        <c:txPr>
          <a:bodyPr rot="0" vert="horz"/>
          <a:lstStyle/>
          <a:p>
            <a:pPr>
              <a:defRPr/>
            </a:pPr>
            <a:endParaRPr lang="fr-FR"/>
          </a:p>
        </c:txPr>
        <c:crossAx val="-2040163368"/>
        <c:crosses val="autoZero"/>
        <c:crossBetween val="between"/>
        <c:majorUnit val="1.0"/>
        <c:minorUnit val="0.2"/>
      </c:valAx>
      <c:catAx>
        <c:axId val="-2027154392"/>
        <c:scaling>
          <c:orientation val="minMax"/>
        </c:scaling>
        <c:delete val="1"/>
        <c:axPos val="b"/>
        <c:numFmt formatCode="General" sourceLinked="1"/>
        <c:majorTickMark val="out"/>
        <c:minorTickMark val="none"/>
        <c:tickLblPos val="none"/>
        <c:crossAx val="-2027005032"/>
        <c:crosses val="autoZero"/>
        <c:auto val="0"/>
        <c:lblAlgn val="ctr"/>
        <c:lblOffset val="100"/>
        <c:noMultiLvlLbl val="0"/>
      </c:catAx>
      <c:valAx>
        <c:axId val="-2027005032"/>
        <c:scaling>
          <c:orientation val="minMax"/>
        </c:scaling>
        <c:delete val="1"/>
        <c:axPos val="l"/>
        <c:numFmt formatCode="0.00" sourceLinked="1"/>
        <c:majorTickMark val="out"/>
        <c:minorTickMark val="none"/>
        <c:tickLblPos val="none"/>
        <c:crossAx val="-2027154392"/>
        <c:crosses val="autoZero"/>
        <c:crossBetween val="between"/>
      </c:valAx>
    </c:plotArea>
    <c:legend>
      <c:legendPos val="t"/>
      <c:layout>
        <c:manualLayout>
          <c:xMode val="edge"/>
          <c:yMode val="edge"/>
          <c:x val="0.0657790553684795"/>
          <c:y val="0.114302696978496"/>
          <c:w val="0.911937153858241"/>
          <c:h val="0.0443832590340524"/>
        </c:manualLayout>
      </c:layout>
      <c:overlay val="0"/>
    </c:legend>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2000">
                <a:solidFill>
                  <a:srgbClr val="FFFFFF"/>
                </a:solidFill>
              </a:defRPr>
            </a:pPr>
            <a:r>
              <a:rPr lang="fr-FR" sz="2000">
                <a:solidFill>
                  <a:srgbClr val="FFFFFF"/>
                </a:solidFill>
              </a:rPr>
              <a:t>Bac G&amp;T Evolution des moyennes des établissements du 45</a:t>
            </a:r>
          </a:p>
        </c:rich>
      </c:tx>
      <c:layout>
        <c:manualLayout>
          <c:xMode val="edge"/>
          <c:yMode val="edge"/>
          <c:x val="0.226688648293963"/>
          <c:y val="0.0232478613671137"/>
        </c:manualLayout>
      </c:layout>
      <c:overlay val="0"/>
    </c:title>
    <c:autoTitleDeleted val="0"/>
    <c:plotArea>
      <c:layout>
        <c:manualLayout>
          <c:layoutTarget val="inner"/>
          <c:xMode val="edge"/>
          <c:yMode val="edge"/>
          <c:x val="0.0482694948098332"/>
          <c:y val="0.148002481507993"/>
          <c:w val="0.946998643352561"/>
          <c:h val="0.729827876778561"/>
        </c:manualLayout>
      </c:layout>
      <c:barChart>
        <c:barDir val="col"/>
        <c:grouping val="clustered"/>
        <c:varyColors val="0"/>
        <c:ser>
          <c:idx val="0"/>
          <c:order val="0"/>
          <c:tx>
            <c:strRef>
              <c:f>stat_etablissement_histo_BGT!$I$73</c:f>
              <c:strCache>
                <c:ptCount val="1"/>
                <c:pt idx="0">
                  <c:v>Moy Etab 2011</c:v>
                </c:pt>
              </c:strCache>
            </c:strRef>
          </c:tx>
          <c:spPr>
            <a:solidFill>
              <a:schemeClr val="tx2">
                <a:lumMod val="60000"/>
                <a:lumOff val="40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stat_etablissement_histo_BGT!$B$86:$B$97</c:f>
              <c:strCache>
                <c:ptCount val="12"/>
                <c:pt idx="0">
                  <c:v>LYCEE D.DU MONCEAU</c:v>
                </c:pt>
                <c:pt idx="1">
                  <c:v>LYCEE DURZY</c:v>
                </c:pt>
                <c:pt idx="2">
                  <c:v>LYCEE EN FORET</c:v>
                </c:pt>
                <c:pt idx="3">
                  <c:v>LYCEE G. BRZESKA</c:v>
                </c:pt>
                <c:pt idx="4">
                  <c:v>LYCEE J.MONOD</c:v>
                </c:pt>
                <c:pt idx="5">
                  <c:v>LYCEE J.ZAY</c:v>
                </c:pt>
                <c:pt idx="6">
                  <c:v>LYCEE POTHIER</c:v>
                </c:pt>
                <c:pt idx="7">
                  <c:v>LYCEE ST CHARLES VAL</c:v>
                </c:pt>
                <c:pt idx="8">
                  <c:v>LYCEE ST LOUIS</c:v>
                </c:pt>
                <c:pt idx="9">
                  <c:v>LYCEE STE CROIX</c:v>
                </c:pt>
                <c:pt idx="10">
                  <c:v>LYCEE STE CROIX ST E</c:v>
                </c:pt>
                <c:pt idx="11">
                  <c:v>LYCEE VOLTAIRE</c:v>
                </c:pt>
              </c:strCache>
            </c:strRef>
          </c:cat>
          <c:val>
            <c:numRef>
              <c:f>stat_etablissement_histo_BGT!$I$86:$I$97</c:f>
              <c:numCache>
                <c:formatCode>0.00</c:formatCode>
                <c:ptCount val="12"/>
                <c:pt idx="0">
                  <c:v>13.18869987849332</c:v>
                </c:pt>
                <c:pt idx="1">
                  <c:v>13.81074380165291</c:v>
                </c:pt>
                <c:pt idx="2">
                  <c:v>12.93545232273838</c:v>
                </c:pt>
                <c:pt idx="3">
                  <c:v>12.26068376068376</c:v>
                </c:pt>
                <c:pt idx="4">
                  <c:v>12.98864059590316</c:v>
                </c:pt>
                <c:pt idx="5">
                  <c:v>12.6435318275154</c:v>
                </c:pt>
                <c:pt idx="6">
                  <c:v>12.66673511293634</c:v>
                </c:pt>
                <c:pt idx="7">
                  <c:v>14.00985507246376</c:v>
                </c:pt>
                <c:pt idx="8">
                  <c:v>14.03622047244094</c:v>
                </c:pt>
                <c:pt idx="9">
                  <c:v>14.1831550802139</c:v>
                </c:pt>
                <c:pt idx="10">
                  <c:v>13.21564245810056</c:v>
                </c:pt>
                <c:pt idx="11">
                  <c:v>13.29534686971235</c:v>
                </c:pt>
              </c:numCache>
            </c:numRef>
          </c:val>
        </c:ser>
        <c:ser>
          <c:idx val="1"/>
          <c:order val="1"/>
          <c:tx>
            <c:strRef>
              <c:f>stat_etablissement_histo_BGT!$G$73</c:f>
              <c:strCache>
                <c:ptCount val="1"/>
                <c:pt idx="0">
                  <c:v>Moy Etab 2012</c:v>
                </c:pt>
              </c:strCache>
            </c:strRef>
          </c:tx>
          <c:spPr>
            <a:solidFill>
              <a:schemeClr val="accent2">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stat_etablissement_histo_BGT!$B$86:$B$97</c:f>
              <c:strCache>
                <c:ptCount val="12"/>
                <c:pt idx="0">
                  <c:v>LYCEE D.DU MONCEAU</c:v>
                </c:pt>
                <c:pt idx="1">
                  <c:v>LYCEE DURZY</c:v>
                </c:pt>
                <c:pt idx="2">
                  <c:v>LYCEE EN FORET</c:v>
                </c:pt>
                <c:pt idx="3">
                  <c:v>LYCEE G. BRZESKA</c:v>
                </c:pt>
                <c:pt idx="4">
                  <c:v>LYCEE J.MONOD</c:v>
                </c:pt>
                <c:pt idx="5">
                  <c:v>LYCEE J.ZAY</c:v>
                </c:pt>
                <c:pt idx="6">
                  <c:v>LYCEE POTHIER</c:v>
                </c:pt>
                <c:pt idx="7">
                  <c:v>LYCEE ST CHARLES VAL</c:v>
                </c:pt>
                <c:pt idx="8">
                  <c:v>LYCEE ST LOUIS</c:v>
                </c:pt>
                <c:pt idx="9">
                  <c:v>LYCEE STE CROIX</c:v>
                </c:pt>
                <c:pt idx="10">
                  <c:v>LYCEE STE CROIX ST E</c:v>
                </c:pt>
                <c:pt idx="11">
                  <c:v>LYCEE VOLTAIRE</c:v>
                </c:pt>
              </c:strCache>
            </c:strRef>
          </c:cat>
          <c:val>
            <c:numRef>
              <c:f>stat_etablissement_histo_BGT!$G$86:$G$97</c:f>
              <c:numCache>
                <c:formatCode>0.00</c:formatCode>
                <c:ptCount val="12"/>
                <c:pt idx="0">
                  <c:v>13.06319613</c:v>
                </c:pt>
                <c:pt idx="1">
                  <c:v>13.78481752</c:v>
                </c:pt>
                <c:pt idx="2">
                  <c:v>13.07871429</c:v>
                </c:pt>
                <c:pt idx="3">
                  <c:v>13.16223404</c:v>
                </c:pt>
                <c:pt idx="4">
                  <c:v>13.29588054</c:v>
                </c:pt>
                <c:pt idx="5">
                  <c:v>13.38312139</c:v>
                </c:pt>
                <c:pt idx="6">
                  <c:v>12.49139265</c:v>
                </c:pt>
                <c:pt idx="7">
                  <c:v>14.06825939</c:v>
                </c:pt>
                <c:pt idx="8">
                  <c:v>12.90847458</c:v>
                </c:pt>
                <c:pt idx="9">
                  <c:v>14.05037783</c:v>
                </c:pt>
                <c:pt idx="11">
                  <c:v>13.2445981</c:v>
                </c:pt>
              </c:numCache>
            </c:numRef>
          </c:val>
        </c:ser>
        <c:ser>
          <c:idx val="2"/>
          <c:order val="2"/>
          <c:tx>
            <c:strRef>
              <c:f>stat_etablissement_histo_BGT!$E$73</c:f>
              <c:strCache>
                <c:ptCount val="1"/>
                <c:pt idx="0">
                  <c:v>Moy Etab 2013</c:v>
                </c:pt>
              </c:strCache>
            </c:strRef>
          </c:tx>
          <c:spPr>
            <a:solidFill>
              <a:schemeClr val="accent3">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stat_etablissement_histo_BGT!$B$86:$B$97</c:f>
              <c:strCache>
                <c:ptCount val="12"/>
                <c:pt idx="0">
                  <c:v>LYCEE D.DU MONCEAU</c:v>
                </c:pt>
                <c:pt idx="1">
                  <c:v>LYCEE DURZY</c:v>
                </c:pt>
                <c:pt idx="2">
                  <c:v>LYCEE EN FORET</c:v>
                </c:pt>
                <c:pt idx="3">
                  <c:v>LYCEE G. BRZESKA</c:v>
                </c:pt>
                <c:pt idx="4">
                  <c:v>LYCEE J.MONOD</c:v>
                </c:pt>
                <c:pt idx="5">
                  <c:v>LYCEE J.ZAY</c:v>
                </c:pt>
                <c:pt idx="6">
                  <c:v>LYCEE POTHIER</c:v>
                </c:pt>
                <c:pt idx="7">
                  <c:v>LYCEE ST CHARLES VAL</c:v>
                </c:pt>
                <c:pt idx="8">
                  <c:v>LYCEE ST LOUIS</c:v>
                </c:pt>
                <c:pt idx="9">
                  <c:v>LYCEE STE CROIX</c:v>
                </c:pt>
                <c:pt idx="10">
                  <c:v>LYCEE STE CROIX ST E</c:v>
                </c:pt>
                <c:pt idx="11">
                  <c:v>LYCEE VOLTAIRE</c:v>
                </c:pt>
              </c:strCache>
            </c:strRef>
          </c:cat>
          <c:val>
            <c:numRef>
              <c:f>stat_etablissement_histo_BGT!$E$86:$E$97</c:f>
              <c:numCache>
                <c:formatCode>0.00</c:formatCode>
                <c:ptCount val="12"/>
                <c:pt idx="0">
                  <c:v>13.53333333333333</c:v>
                </c:pt>
                <c:pt idx="1">
                  <c:v>13.60851955307262</c:v>
                </c:pt>
                <c:pt idx="2">
                  <c:v>12.72039532794247</c:v>
                </c:pt>
                <c:pt idx="3">
                  <c:v>13.55288461538461</c:v>
                </c:pt>
                <c:pt idx="4">
                  <c:v>13.13659244917717</c:v>
                </c:pt>
                <c:pt idx="5">
                  <c:v>13.64464720194647</c:v>
                </c:pt>
                <c:pt idx="6">
                  <c:v>12.4913530010173</c:v>
                </c:pt>
                <c:pt idx="7">
                  <c:v>14.1244075829384</c:v>
                </c:pt>
                <c:pt idx="8">
                  <c:v>13.64693877551021</c:v>
                </c:pt>
                <c:pt idx="9">
                  <c:v>14.10291806958474</c:v>
                </c:pt>
                <c:pt idx="11">
                  <c:v>13.63498716852011</c:v>
                </c:pt>
              </c:numCache>
            </c:numRef>
          </c:val>
        </c:ser>
        <c:ser>
          <c:idx val="6"/>
          <c:order val="3"/>
          <c:tx>
            <c:strRef>
              <c:f>stat_etablissement_histo_BGT!$C$73</c:f>
              <c:strCache>
                <c:ptCount val="1"/>
                <c:pt idx="0">
                  <c:v>Moy Etab 2014</c:v>
                </c:pt>
              </c:strCache>
            </c:strRef>
          </c:tx>
          <c:spPr>
            <a:solidFill>
              <a:srgbClr val="FF6600"/>
            </a:solidFill>
          </c:spPr>
          <c:invertIfNegative val="0"/>
          <c:dLbls>
            <c:txPr>
              <a:bodyPr rot="-5400000"/>
              <a:lstStyle/>
              <a:p>
                <a:pPr>
                  <a:defRPr sz="1100" b="1"/>
                </a:pPr>
                <a:endParaRPr lang="fr-FR"/>
              </a:p>
            </c:txPr>
            <c:dLblPos val="inEnd"/>
            <c:showLegendKey val="0"/>
            <c:showVal val="1"/>
            <c:showCatName val="0"/>
            <c:showSerName val="0"/>
            <c:showPercent val="0"/>
            <c:showBubbleSize val="0"/>
            <c:showLeaderLines val="0"/>
          </c:dLbls>
          <c:cat>
            <c:strRef>
              <c:f>stat_etablissement_histo_BGT!$B$86:$B$97</c:f>
              <c:strCache>
                <c:ptCount val="12"/>
                <c:pt idx="0">
                  <c:v>LYCEE D.DU MONCEAU</c:v>
                </c:pt>
                <c:pt idx="1">
                  <c:v>LYCEE DURZY</c:v>
                </c:pt>
                <c:pt idx="2">
                  <c:v>LYCEE EN FORET</c:v>
                </c:pt>
                <c:pt idx="3">
                  <c:v>LYCEE G. BRZESKA</c:v>
                </c:pt>
                <c:pt idx="4">
                  <c:v>LYCEE J.MONOD</c:v>
                </c:pt>
                <c:pt idx="5">
                  <c:v>LYCEE J.ZAY</c:v>
                </c:pt>
                <c:pt idx="6">
                  <c:v>LYCEE POTHIER</c:v>
                </c:pt>
                <c:pt idx="7">
                  <c:v>LYCEE ST CHARLES VAL</c:v>
                </c:pt>
                <c:pt idx="8">
                  <c:v>LYCEE ST LOUIS</c:v>
                </c:pt>
                <c:pt idx="9">
                  <c:v>LYCEE STE CROIX</c:v>
                </c:pt>
                <c:pt idx="10">
                  <c:v>LYCEE STE CROIX ST E</c:v>
                </c:pt>
                <c:pt idx="11">
                  <c:v>LYCEE VOLTAIRE</c:v>
                </c:pt>
              </c:strCache>
            </c:strRef>
          </c:cat>
          <c:val>
            <c:numRef>
              <c:f>stat_etablissement_histo_BGT!$C$86:$C$97</c:f>
              <c:numCache>
                <c:formatCode>0.00</c:formatCode>
                <c:ptCount val="12"/>
                <c:pt idx="0">
                  <c:v>13.38382352941175</c:v>
                </c:pt>
                <c:pt idx="1">
                  <c:v>14.18582278481013</c:v>
                </c:pt>
                <c:pt idx="2">
                  <c:v>13.12168905950097</c:v>
                </c:pt>
                <c:pt idx="3">
                  <c:v>13.05747126436782</c:v>
                </c:pt>
                <c:pt idx="4">
                  <c:v>13.38550884955753</c:v>
                </c:pt>
                <c:pt idx="5">
                  <c:v>13.15795868772783</c:v>
                </c:pt>
                <c:pt idx="6">
                  <c:v>12.73391215526048</c:v>
                </c:pt>
                <c:pt idx="7">
                  <c:v>14.75245478036175</c:v>
                </c:pt>
                <c:pt idx="8">
                  <c:v>12.748</c:v>
                </c:pt>
                <c:pt idx="9">
                  <c:v>14.3681216931217</c:v>
                </c:pt>
                <c:pt idx="11">
                  <c:v>13.57539223781998</c:v>
                </c:pt>
              </c:numCache>
            </c:numRef>
          </c:val>
        </c:ser>
        <c:dLbls>
          <c:showLegendKey val="0"/>
          <c:showVal val="0"/>
          <c:showCatName val="0"/>
          <c:showSerName val="0"/>
          <c:showPercent val="0"/>
          <c:showBubbleSize val="0"/>
        </c:dLbls>
        <c:gapWidth val="150"/>
        <c:axId val="-2027327720"/>
        <c:axId val="-2027355256"/>
      </c:barChart>
      <c:catAx>
        <c:axId val="-2027327720"/>
        <c:scaling>
          <c:orientation val="minMax"/>
        </c:scaling>
        <c:delete val="0"/>
        <c:axPos val="b"/>
        <c:majorTickMark val="out"/>
        <c:minorTickMark val="none"/>
        <c:tickLblPos val="nextTo"/>
        <c:txPr>
          <a:bodyPr rot="0"/>
          <a:lstStyle/>
          <a:p>
            <a:pPr>
              <a:defRPr sz="1200" b="1">
                <a:solidFill>
                  <a:srgbClr val="FFFFFF"/>
                </a:solidFill>
              </a:defRPr>
            </a:pPr>
            <a:endParaRPr lang="fr-FR"/>
          </a:p>
        </c:txPr>
        <c:crossAx val="-2027355256"/>
        <c:crosses val="autoZero"/>
        <c:auto val="0"/>
        <c:lblAlgn val="ctr"/>
        <c:lblOffset val="100"/>
        <c:noMultiLvlLbl val="0"/>
      </c:catAx>
      <c:valAx>
        <c:axId val="-2027355256"/>
        <c:scaling>
          <c:orientation val="minMax"/>
          <c:max val="15.5"/>
          <c:min val="11.0"/>
        </c:scaling>
        <c:delete val="0"/>
        <c:axPos val="l"/>
        <c:numFmt formatCode="0" sourceLinked="0"/>
        <c:majorTickMark val="out"/>
        <c:minorTickMark val="none"/>
        <c:tickLblPos val="nextTo"/>
        <c:txPr>
          <a:bodyPr rot="0" vert="horz"/>
          <a:lstStyle/>
          <a:p>
            <a:pPr>
              <a:defRPr b="1">
                <a:solidFill>
                  <a:srgbClr val="FFFFFF"/>
                </a:solidFill>
              </a:defRPr>
            </a:pPr>
            <a:endParaRPr lang="fr-FR"/>
          </a:p>
        </c:txPr>
        <c:crossAx val="-2027327720"/>
        <c:crosses val="autoZero"/>
        <c:crossBetween val="between"/>
        <c:majorUnit val="1.0"/>
        <c:minorUnit val="1.0"/>
      </c:valAx>
      <c:spPr>
        <a:noFill/>
      </c:spPr>
    </c:plotArea>
    <c:legend>
      <c:legendPos val="t"/>
      <c:layout>
        <c:manualLayout>
          <c:xMode val="edge"/>
          <c:yMode val="edge"/>
          <c:x val="0.0488308829241694"/>
          <c:y val="0.103789584196712"/>
          <c:w val="0.946576832687143"/>
          <c:h val="0.0575538057742782"/>
        </c:manualLayout>
      </c:layout>
      <c:overlay val="0"/>
      <c:txPr>
        <a:bodyPr/>
        <a:lstStyle/>
        <a:p>
          <a:pPr>
            <a:defRPr sz="1400" b="1">
              <a:solidFill>
                <a:srgbClr val="FFFFFF"/>
              </a:solidFill>
            </a:defRPr>
          </a:pPr>
          <a:endParaRPr lang="fr-FR"/>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2000">
                <a:solidFill>
                  <a:srgbClr val="FFFFFF"/>
                </a:solidFill>
              </a:defRPr>
            </a:pPr>
            <a:r>
              <a:rPr lang="fr-FR" sz="2000">
                <a:solidFill>
                  <a:srgbClr val="FFFFFF"/>
                </a:solidFill>
              </a:rPr>
              <a:t>Bac G&amp;T Evolution des moyennes des établissements du 45</a:t>
            </a:r>
          </a:p>
        </c:rich>
      </c:tx>
      <c:layout>
        <c:manualLayout>
          <c:xMode val="edge"/>
          <c:yMode val="edge"/>
          <c:x val="0.379338292720724"/>
          <c:y val="0.0232479121927941"/>
        </c:manualLayout>
      </c:layout>
      <c:overlay val="0"/>
    </c:title>
    <c:autoTitleDeleted val="0"/>
    <c:plotArea>
      <c:layout>
        <c:manualLayout>
          <c:layoutTarget val="inner"/>
          <c:xMode val="edge"/>
          <c:yMode val="edge"/>
          <c:x val="0.0482694948098332"/>
          <c:y val="0.148002481507993"/>
          <c:w val="0.946998643352561"/>
          <c:h val="0.623827523003354"/>
        </c:manualLayout>
      </c:layout>
      <c:barChart>
        <c:barDir val="col"/>
        <c:grouping val="clustered"/>
        <c:varyColors val="0"/>
        <c:ser>
          <c:idx val="0"/>
          <c:order val="0"/>
          <c:tx>
            <c:strRef>
              <c:f>stat_etablissement_histo_BGT!$I$73</c:f>
              <c:strCache>
                <c:ptCount val="1"/>
                <c:pt idx="0">
                  <c:v>Moy Etab 2011</c:v>
                </c:pt>
              </c:strCache>
            </c:strRef>
          </c:tx>
          <c:spPr>
            <a:solidFill>
              <a:schemeClr val="tx2">
                <a:lumMod val="60000"/>
                <a:lumOff val="40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stat_etablissement_histo_BGT!$B$74:$B$85</c:f>
              <c:strCache>
                <c:ptCount val="10"/>
                <c:pt idx="0">
                  <c:v>LP   CHATEAU BLANC</c:v>
                </c:pt>
                <c:pt idx="1">
                  <c:v>LP   FRANCOISE DOLTO</c:v>
                </c:pt>
                <c:pt idx="2">
                  <c:v>LYC AGRIC LE CHESNOY 45</c:v>
                </c:pt>
                <c:pt idx="3">
                  <c:v>LYC FRANCOIS VILLON</c:v>
                </c:pt>
                <c:pt idx="4">
                  <c:v>LYC ST PAUL B. BLANC</c:v>
                </c:pt>
                <c:pt idx="5">
                  <c:v>LYC.M.GENEVOIX</c:v>
                </c:pt>
                <c:pt idx="6">
                  <c:v>LYC.ST FRAN.DE SALES</c:v>
                </c:pt>
                <c:pt idx="7">
                  <c:v>LYCEE B.FRANKLIN</c:v>
                </c:pt>
                <c:pt idx="8">
                  <c:v>LYCEE B.PALISSY</c:v>
                </c:pt>
                <c:pt idx="9">
                  <c:v>LYCEE CHARLES PEGUY</c:v>
                </c:pt>
              </c:strCache>
            </c:strRef>
          </c:cat>
          <c:val>
            <c:numRef>
              <c:f>stat_etablissement_histo_BGT!$I$74:$I$85</c:f>
              <c:numCache>
                <c:formatCode>General</c:formatCode>
                <c:ptCount val="10"/>
                <c:pt idx="0" formatCode="0.00">
                  <c:v>11.27380952380952</c:v>
                </c:pt>
                <c:pt idx="2" formatCode="0.00">
                  <c:v>14.06567164179104</c:v>
                </c:pt>
                <c:pt idx="3" formatCode="0.00">
                  <c:v>13.85641855447681</c:v>
                </c:pt>
                <c:pt idx="4" formatCode="0.00">
                  <c:v>11.59903846153846</c:v>
                </c:pt>
                <c:pt idx="5" formatCode="0.00">
                  <c:v>13.30251046025105</c:v>
                </c:pt>
                <c:pt idx="6" formatCode="0.00">
                  <c:v>14.17751937984496</c:v>
                </c:pt>
                <c:pt idx="7" formatCode="0.00">
                  <c:v>12.84956521739131</c:v>
                </c:pt>
                <c:pt idx="8" formatCode="0.00">
                  <c:v>13.8136546184739</c:v>
                </c:pt>
                <c:pt idx="9" formatCode="0.00">
                  <c:v>12.94676979071884</c:v>
                </c:pt>
              </c:numCache>
            </c:numRef>
          </c:val>
        </c:ser>
        <c:ser>
          <c:idx val="1"/>
          <c:order val="1"/>
          <c:tx>
            <c:strRef>
              <c:f>stat_etablissement_histo_BGT!$G$73</c:f>
              <c:strCache>
                <c:ptCount val="1"/>
                <c:pt idx="0">
                  <c:v>Moy Etab 2012</c:v>
                </c:pt>
              </c:strCache>
            </c:strRef>
          </c:tx>
          <c:spPr>
            <a:solidFill>
              <a:schemeClr val="accent2">
                <a:lumMod val="75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stat_etablissement_histo_BGT!$B$74:$B$85</c:f>
              <c:strCache>
                <c:ptCount val="10"/>
                <c:pt idx="0">
                  <c:v>LP   CHATEAU BLANC</c:v>
                </c:pt>
                <c:pt idx="1">
                  <c:v>LP   FRANCOISE DOLTO</c:v>
                </c:pt>
                <c:pt idx="2">
                  <c:v>LYC AGRIC LE CHESNOY 45</c:v>
                </c:pt>
                <c:pt idx="3">
                  <c:v>LYC FRANCOIS VILLON</c:v>
                </c:pt>
                <c:pt idx="4">
                  <c:v>LYC ST PAUL B. BLANC</c:v>
                </c:pt>
                <c:pt idx="5">
                  <c:v>LYC.M.GENEVOIX</c:v>
                </c:pt>
                <c:pt idx="6">
                  <c:v>LYC.ST FRAN.DE SALES</c:v>
                </c:pt>
                <c:pt idx="7">
                  <c:v>LYCEE B.FRANKLIN</c:v>
                </c:pt>
                <c:pt idx="8">
                  <c:v>LYCEE B.PALISSY</c:v>
                </c:pt>
                <c:pt idx="9">
                  <c:v>LYCEE CHARLES PEGUY</c:v>
                </c:pt>
              </c:strCache>
            </c:strRef>
          </c:cat>
          <c:val>
            <c:numRef>
              <c:f>stat_etablissement_histo_BGT!$G$74:$G$85</c:f>
              <c:numCache>
                <c:formatCode>General</c:formatCode>
                <c:ptCount val="10"/>
                <c:pt idx="0" formatCode="0.00">
                  <c:v>11.5</c:v>
                </c:pt>
                <c:pt idx="2" formatCode="0.00">
                  <c:v>13.70923077</c:v>
                </c:pt>
                <c:pt idx="3" formatCode="0.00">
                  <c:v>14.16172107</c:v>
                </c:pt>
                <c:pt idx="4" formatCode="0.00">
                  <c:v>12.50054054</c:v>
                </c:pt>
                <c:pt idx="5" formatCode="0.00">
                  <c:v>13.67432763</c:v>
                </c:pt>
                <c:pt idx="6" formatCode="0.00">
                  <c:v>14.49270833</c:v>
                </c:pt>
                <c:pt idx="7" formatCode="0.00">
                  <c:v>13.37229648</c:v>
                </c:pt>
                <c:pt idx="8" formatCode="0.00">
                  <c:v>13.62304688</c:v>
                </c:pt>
                <c:pt idx="9" formatCode="0.00">
                  <c:v>13.22051756</c:v>
                </c:pt>
              </c:numCache>
            </c:numRef>
          </c:val>
        </c:ser>
        <c:ser>
          <c:idx val="2"/>
          <c:order val="2"/>
          <c:tx>
            <c:strRef>
              <c:f>stat_etablissement_histo_BGT!$E$73</c:f>
              <c:strCache>
                <c:ptCount val="1"/>
                <c:pt idx="0">
                  <c:v>Moy Etab 2013</c:v>
                </c:pt>
              </c:strCache>
            </c:strRef>
          </c:tx>
          <c:spPr>
            <a:solidFill>
              <a:schemeClr val="accent3">
                <a:lumMod val="75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stat_etablissement_histo_BGT!$B$74:$B$85</c:f>
              <c:strCache>
                <c:ptCount val="10"/>
                <c:pt idx="0">
                  <c:v>LP   CHATEAU BLANC</c:v>
                </c:pt>
                <c:pt idx="1">
                  <c:v>LP   FRANCOISE DOLTO</c:v>
                </c:pt>
                <c:pt idx="2">
                  <c:v>LYC AGRIC LE CHESNOY 45</c:v>
                </c:pt>
                <c:pt idx="3">
                  <c:v>LYC FRANCOIS VILLON</c:v>
                </c:pt>
                <c:pt idx="4">
                  <c:v>LYC ST PAUL B. BLANC</c:v>
                </c:pt>
                <c:pt idx="5">
                  <c:v>LYC.M.GENEVOIX</c:v>
                </c:pt>
                <c:pt idx="6">
                  <c:v>LYC.ST FRAN.DE SALES</c:v>
                </c:pt>
                <c:pt idx="7">
                  <c:v>LYCEE B.FRANKLIN</c:v>
                </c:pt>
                <c:pt idx="8">
                  <c:v>LYCEE B.PALISSY</c:v>
                </c:pt>
                <c:pt idx="9">
                  <c:v>LYCEE CHARLES PEGUY</c:v>
                </c:pt>
              </c:strCache>
            </c:strRef>
          </c:cat>
          <c:val>
            <c:numRef>
              <c:f>stat_etablissement_histo_BGT!$E$74:$E$85</c:f>
              <c:numCache>
                <c:formatCode>0.00</c:formatCode>
                <c:ptCount val="10"/>
                <c:pt idx="0">
                  <c:v>13.25280898876405</c:v>
                </c:pt>
                <c:pt idx="1">
                  <c:v>13.78070175438597</c:v>
                </c:pt>
                <c:pt idx="2">
                  <c:v>13.70333333333333</c:v>
                </c:pt>
                <c:pt idx="3">
                  <c:v>14.53190621814475</c:v>
                </c:pt>
                <c:pt idx="4">
                  <c:v>13.05315789473684</c:v>
                </c:pt>
                <c:pt idx="5">
                  <c:v>13.6584971098266</c:v>
                </c:pt>
                <c:pt idx="6">
                  <c:v>14.14567307692308</c:v>
                </c:pt>
                <c:pt idx="7">
                  <c:v>13.31054545454545</c:v>
                </c:pt>
                <c:pt idx="8">
                  <c:v>14.10361445783133</c:v>
                </c:pt>
                <c:pt idx="9">
                  <c:v>13.84949308755761</c:v>
                </c:pt>
              </c:numCache>
            </c:numRef>
          </c:val>
        </c:ser>
        <c:ser>
          <c:idx val="6"/>
          <c:order val="3"/>
          <c:tx>
            <c:strRef>
              <c:f>stat_etablissement_histo_BGT!$C$73</c:f>
              <c:strCache>
                <c:ptCount val="1"/>
                <c:pt idx="0">
                  <c:v>Moy Etab 2014</c:v>
                </c:pt>
              </c:strCache>
            </c:strRef>
          </c:tx>
          <c:spPr>
            <a:solidFill>
              <a:schemeClr val="accent6">
                <a:lumMod val="75000"/>
              </a:schemeClr>
            </a:solidFill>
          </c:spPr>
          <c:invertIfNegative val="0"/>
          <c:dLbls>
            <c:txPr>
              <a:bodyPr rot="-5400000"/>
              <a:lstStyle/>
              <a:p>
                <a:pPr>
                  <a:defRPr sz="1400" b="1"/>
                </a:pPr>
                <a:endParaRPr lang="fr-FR"/>
              </a:p>
            </c:txPr>
            <c:dLblPos val="inEnd"/>
            <c:showLegendKey val="0"/>
            <c:showVal val="1"/>
            <c:showCatName val="0"/>
            <c:showSerName val="0"/>
            <c:showPercent val="0"/>
            <c:showBubbleSize val="0"/>
            <c:showLeaderLines val="0"/>
          </c:dLbls>
          <c:cat>
            <c:strRef>
              <c:f>stat_etablissement_histo_BGT!$B$74:$B$85</c:f>
              <c:strCache>
                <c:ptCount val="10"/>
                <c:pt idx="0">
                  <c:v>LP   CHATEAU BLANC</c:v>
                </c:pt>
                <c:pt idx="1">
                  <c:v>LP   FRANCOISE DOLTO</c:v>
                </c:pt>
                <c:pt idx="2">
                  <c:v>LYC AGRIC LE CHESNOY 45</c:v>
                </c:pt>
                <c:pt idx="3">
                  <c:v>LYC FRANCOIS VILLON</c:v>
                </c:pt>
                <c:pt idx="4">
                  <c:v>LYC ST PAUL B. BLANC</c:v>
                </c:pt>
                <c:pt idx="5">
                  <c:v>LYC.M.GENEVOIX</c:v>
                </c:pt>
                <c:pt idx="6">
                  <c:v>LYC.ST FRAN.DE SALES</c:v>
                </c:pt>
                <c:pt idx="7">
                  <c:v>LYCEE B.FRANKLIN</c:v>
                </c:pt>
                <c:pt idx="8">
                  <c:v>LYCEE B.PALISSY</c:v>
                </c:pt>
                <c:pt idx="9">
                  <c:v>LYCEE CHARLES PEGUY</c:v>
                </c:pt>
              </c:strCache>
            </c:strRef>
          </c:cat>
          <c:val>
            <c:numRef>
              <c:f>stat_etablissement_histo_BGT!$C$74:$C$85</c:f>
              <c:numCache>
                <c:formatCode>0.00</c:formatCode>
                <c:ptCount val="10"/>
                <c:pt idx="0">
                  <c:v>11.27717391304348</c:v>
                </c:pt>
                <c:pt idx="1">
                  <c:v>13.26923076923077</c:v>
                </c:pt>
                <c:pt idx="2">
                  <c:v>13.28072289156627</c:v>
                </c:pt>
                <c:pt idx="3">
                  <c:v>14.26641550053821</c:v>
                </c:pt>
                <c:pt idx="4">
                  <c:v>13.53391003460207</c:v>
                </c:pt>
                <c:pt idx="5">
                  <c:v>13.88810408921933</c:v>
                </c:pt>
                <c:pt idx="6">
                  <c:v>15.13452914798206</c:v>
                </c:pt>
                <c:pt idx="7">
                  <c:v>12.92611174458381</c:v>
                </c:pt>
                <c:pt idx="8">
                  <c:v>14.47271689497717</c:v>
                </c:pt>
                <c:pt idx="9">
                  <c:v>13.85293586269197</c:v>
                </c:pt>
              </c:numCache>
            </c:numRef>
          </c:val>
        </c:ser>
        <c:dLbls>
          <c:showLegendKey val="0"/>
          <c:showVal val="1"/>
          <c:showCatName val="0"/>
          <c:showSerName val="0"/>
          <c:showPercent val="0"/>
          <c:showBubbleSize val="0"/>
        </c:dLbls>
        <c:gapWidth val="150"/>
        <c:axId val="2088838232"/>
        <c:axId val="2088797624"/>
      </c:barChart>
      <c:catAx>
        <c:axId val="2088838232"/>
        <c:scaling>
          <c:orientation val="minMax"/>
        </c:scaling>
        <c:delete val="0"/>
        <c:axPos val="b"/>
        <c:numFmt formatCode="General" sourceLinked="1"/>
        <c:majorTickMark val="out"/>
        <c:minorTickMark val="none"/>
        <c:tickLblPos val="nextTo"/>
        <c:txPr>
          <a:bodyPr rot="-2700000" vert="horz" anchor="t" anchorCtr="1"/>
          <a:lstStyle/>
          <a:p>
            <a:pPr>
              <a:defRPr sz="1200" b="1">
                <a:solidFill>
                  <a:srgbClr val="FFFFFF"/>
                </a:solidFill>
              </a:defRPr>
            </a:pPr>
            <a:endParaRPr lang="fr-FR"/>
          </a:p>
        </c:txPr>
        <c:crossAx val="2088797624"/>
        <c:crosses val="autoZero"/>
        <c:auto val="0"/>
        <c:lblAlgn val="ctr"/>
        <c:lblOffset val="100"/>
        <c:tickMarkSkip val="1"/>
        <c:noMultiLvlLbl val="0"/>
      </c:catAx>
      <c:valAx>
        <c:axId val="2088797624"/>
        <c:scaling>
          <c:orientation val="minMax"/>
          <c:max val="15.5"/>
          <c:min val="11.0"/>
        </c:scaling>
        <c:delete val="0"/>
        <c:axPos val="l"/>
        <c:numFmt formatCode="0" sourceLinked="0"/>
        <c:majorTickMark val="out"/>
        <c:minorTickMark val="none"/>
        <c:tickLblPos val="nextTo"/>
        <c:txPr>
          <a:bodyPr rot="0" vert="horz"/>
          <a:lstStyle/>
          <a:p>
            <a:pPr>
              <a:defRPr sz="1400" b="1">
                <a:solidFill>
                  <a:srgbClr val="FFFFFF"/>
                </a:solidFill>
              </a:defRPr>
            </a:pPr>
            <a:endParaRPr lang="fr-FR"/>
          </a:p>
        </c:txPr>
        <c:crossAx val="2088838232"/>
        <c:crosses val="autoZero"/>
        <c:crossBetween val="between"/>
        <c:majorUnit val="1.0"/>
        <c:minorUnit val="1.0"/>
      </c:valAx>
    </c:plotArea>
    <c:legend>
      <c:legendPos val="t"/>
      <c:layout>
        <c:manualLayout>
          <c:xMode val="edge"/>
          <c:yMode val="edge"/>
          <c:x val="0.048312429254364"/>
          <c:y val="0.083307659269864"/>
          <c:w val="0.934225528033915"/>
          <c:h val="0.0508661417322835"/>
        </c:manualLayout>
      </c:layout>
      <c:overlay val="0"/>
      <c:txPr>
        <a:bodyPr/>
        <a:lstStyle/>
        <a:p>
          <a:pPr>
            <a:defRPr sz="1200" b="1">
              <a:solidFill>
                <a:srgbClr val="FFFFFF"/>
              </a:solidFill>
            </a:defRPr>
          </a:pPr>
          <a:endParaRPr lang="fr-FR"/>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stat_etablissement_graph_BGT!$C$3</c:f>
              <c:strCache>
                <c:ptCount val="1"/>
                <c:pt idx="0">
                  <c:v>Moy Etab</c:v>
                </c:pt>
              </c:strCache>
            </c:strRef>
          </c:tx>
          <c:invertIfNegative val="0"/>
          <c:dLbls>
            <c:txPr>
              <a:bodyPr rot="-5400000" vert="horz"/>
              <a:lstStyle/>
              <a:p>
                <a:pPr>
                  <a:defRPr sz="1400" b="1">
                    <a:solidFill>
                      <a:srgbClr val="000000"/>
                    </a:solidFill>
                  </a:defRPr>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stat_etablissement_graph_BGT!$F$4:$F$13</c:f>
                <c:numCache>
                  <c:formatCode>General</c:formatCode>
                  <c:ptCount val="10"/>
                  <c:pt idx="0">
                    <c:v>4.542471697524048</c:v>
                  </c:pt>
                  <c:pt idx="1">
                    <c:v>3.210693206962726</c:v>
                  </c:pt>
                  <c:pt idx="2">
                    <c:v>3.263050641559915</c:v>
                  </c:pt>
                  <c:pt idx="3">
                    <c:v>3.230629437757069</c:v>
                  </c:pt>
                  <c:pt idx="4">
                    <c:v>2.696888925510872</c:v>
                  </c:pt>
                  <c:pt idx="5">
                    <c:v>3.604401096406097</c:v>
                  </c:pt>
                  <c:pt idx="6">
                    <c:v>3.495640440892747</c:v>
                  </c:pt>
                  <c:pt idx="7">
                    <c:v>2.372610253086076</c:v>
                  </c:pt>
                  <c:pt idx="8">
                    <c:v>2.98753537638366</c:v>
                  </c:pt>
                  <c:pt idx="9">
                    <c:v>2.101173613853827</c:v>
                  </c:pt>
                </c:numCache>
              </c:numRef>
            </c:plus>
            <c:minus>
              <c:numRef>
                <c:f>stat_etablissement_graph_BGT!$F$4:$F$13</c:f>
                <c:numCache>
                  <c:formatCode>General</c:formatCode>
                  <c:ptCount val="10"/>
                  <c:pt idx="0">
                    <c:v>4.542471697524048</c:v>
                  </c:pt>
                  <c:pt idx="1">
                    <c:v>3.210693206962726</c:v>
                  </c:pt>
                  <c:pt idx="2">
                    <c:v>3.263050641559915</c:v>
                  </c:pt>
                  <c:pt idx="3">
                    <c:v>3.230629437757069</c:v>
                  </c:pt>
                  <c:pt idx="4">
                    <c:v>2.696888925510872</c:v>
                  </c:pt>
                  <c:pt idx="5">
                    <c:v>3.604401096406097</c:v>
                  </c:pt>
                  <c:pt idx="6">
                    <c:v>3.495640440892747</c:v>
                  </c:pt>
                  <c:pt idx="7">
                    <c:v>2.372610253086076</c:v>
                  </c:pt>
                  <c:pt idx="8">
                    <c:v>2.98753537638366</c:v>
                  </c:pt>
                  <c:pt idx="9">
                    <c:v>2.101173613853827</c:v>
                  </c:pt>
                </c:numCache>
              </c:numRef>
            </c:minus>
          </c:errBars>
          <c:cat>
            <c:strRef>
              <c:f>stat_etablissement_graph_BGT!$B$4:$B$13</c:f>
              <c:strCache>
                <c:ptCount val="10"/>
                <c:pt idx="0">
                  <c:v>LYCEE P.E MARTIN</c:v>
                </c:pt>
                <c:pt idx="1">
                  <c:v>LYCEE M. DE NAVARRE</c:v>
                </c:pt>
                <c:pt idx="2">
                  <c:v>LYCEE E. VAILLANT</c:v>
                </c:pt>
                <c:pt idx="3">
                  <c:v>LYCEE J. COEUR</c:v>
                </c:pt>
                <c:pt idx="4">
                  <c:v>LYCEE AGRICOLE 018</c:v>
                </c:pt>
                <c:pt idx="5">
                  <c:v>LYCEE JEAN MOULIN</c:v>
                </c:pt>
                <c:pt idx="6">
                  <c:v>LYCEE A. FOURNIER</c:v>
                </c:pt>
                <c:pt idx="7">
                  <c:v>LYCEE HENRI BRISSON</c:v>
                </c:pt>
                <c:pt idx="8">
                  <c:v>LYC STE MARIE ST DOM</c:v>
                </c:pt>
                <c:pt idx="9">
                  <c:v>LYCEE LA SALLE</c:v>
                </c:pt>
              </c:strCache>
            </c:strRef>
          </c:cat>
          <c:val>
            <c:numRef>
              <c:f>stat_etablissement_graph_BGT!$C$4:$C$13</c:f>
              <c:numCache>
                <c:formatCode>0.00</c:formatCode>
                <c:ptCount val="10"/>
                <c:pt idx="0">
                  <c:v>12.36</c:v>
                </c:pt>
                <c:pt idx="1">
                  <c:v>13.01809523809524</c:v>
                </c:pt>
                <c:pt idx="2">
                  <c:v>13.14295081967213</c:v>
                </c:pt>
                <c:pt idx="3">
                  <c:v>13.144</c:v>
                </c:pt>
                <c:pt idx="4">
                  <c:v>13.21111111111111</c:v>
                </c:pt>
                <c:pt idx="5">
                  <c:v>13.39456140350878</c:v>
                </c:pt>
                <c:pt idx="6">
                  <c:v>13.43024193548387</c:v>
                </c:pt>
                <c:pt idx="7">
                  <c:v>14.43831775700935</c:v>
                </c:pt>
                <c:pt idx="8">
                  <c:v>14.60706638115631</c:v>
                </c:pt>
                <c:pt idx="9">
                  <c:v>14.79166666666667</c:v>
                </c:pt>
              </c:numCache>
            </c:numRef>
          </c:val>
        </c:ser>
        <c:dLbls>
          <c:showLegendKey val="0"/>
          <c:showVal val="1"/>
          <c:showCatName val="0"/>
          <c:showSerName val="0"/>
          <c:showPercent val="0"/>
          <c:showBubbleSize val="0"/>
        </c:dLbls>
        <c:gapWidth val="150"/>
        <c:axId val="-2024785400"/>
        <c:axId val="-2098504920"/>
      </c:barChart>
      <c:lineChart>
        <c:grouping val="standard"/>
        <c:varyColors val="0"/>
        <c:ser>
          <c:idx val="0"/>
          <c:order val="1"/>
          <c:tx>
            <c:strRef>
              <c:f>stat_etablissement_graph_BGT!$D$3</c:f>
              <c:strCache>
                <c:ptCount val="1"/>
                <c:pt idx="0">
                  <c:v>Moyenne académique 2014 : 13,53</c:v>
                </c:pt>
              </c:strCache>
            </c:strRef>
          </c:tx>
          <c:spPr>
            <a:ln w="19050"/>
          </c:spPr>
          <c:marker>
            <c:symbol val="none"/>
          </c:marker>
          <c:dLbls>
            <c:delete val="1"/>
          </c:dLbls>
          <c:cat>
            <c:strRef>
              <c:f>stat_etablissement_graph_BGT!$B$4:$B$13</c:f>
              <c:strCache>
                <c:ptCount val="10"/>
                <c:pt idx="0">
                  <c:v>LYCEE P.E MARTIN</c:v>
                </c:pt>
                <c:pt idx="1">
                  <c:v>LYCEE M. DE NAVARRE</c:v>
                </c:pt>
                <c:pt idx="2">
                  <c:v>LYCEE E. VAILLANT</c:v>
                </c:pt>
                <c:pt idx="3">
                  <c:v>LYCEE J. COEUR</c:v>
                </c:pt>
                <c:pt idx="4">
                  <c:v>LYCEE AGRICOLE 018</c:v>
                </c:pt>
                <c:pt idx="5">
                  <c:v>LYCEE JEAN MOULIN</c:v>
                </c:pt>
                <c:pt idx="6">
                  <c:v>LYCEE A. FOURNIER</c:v>
                </c:pt>
                <c:pt idx="7">
                  <c:v>LYCEE HENRI BRISSON</c:v>
                </c:pt>
                <c:pt idx="8">
                  <c:v>LYC STE MARIE ST DOM</c:v>
                </c:pt>
                <c:pt idx="9">
                  <c:v>LYCEE LA SALLE</c:v>
                </c:pt>
              </c:strCache>
            </c:strRef>
          </c:cat>
          <c:val>
            <c:numRef>
              <c:f>stat_etablissement_graph_BGT!$D$4:$D$13</c:f>
              <c:numCache>
                <c:formatCode>0.00</c:formatCode>
                <c:ptCount val="10"/>
                <c:pt idx="0">
                  <c:v>13.53355260338542</c:v>
                </c:pt>
                <c:pt idx="1">
                  <c:v>13.53355260338542</c:v>
                </c:pt>
                <c:pt idx="2">
                  <c:v>13.53355260338542</c:v>
                </c:pt>
                <c:pt idx="3">
                  <c:v>13.53355260338542</c:v>
                </c:pt>
                <c:pt idx="4">
                  <c:v>13.53355260338542</c:v>
                </c:pt>
                <c:pt idx="5">
                  <c:v>13.53355260338542</c:v>
                </c:pt>
                <c:pt idx="6">
                  <c:v>13.53355260338542</c:v>
                </c:pt>
                <c:pt idx="7">
                  <c:v>13.53355260338542</c:v>
                </c:pt>
                <c:pt idx="8">
                  <c:v>13.53355260338542</c:v>
                </c:pt>
                <c:pt idx="9">
                  <c:v>13.53355260338542</c:v>
                </c:pt>
              </c:numCache>
            </c:numRef>
          </c:val>
          <c:smooth val="0"/>
        </c:ser>
        <c:dLbls>
          <c:showLegendKey val="0"/>
          <c:showVal val="1"/>
          <c:showCatName val="0"/>
          <c:showSerName val="0"/>
          <c:showPercent val="0"/>
          <c:showBubbleSize val="0"/>
        </c:dLbls>
        <c:marker val="1"/>
        <c:smooth val="0"/>
        <c:axId val="-2024785400"/>
        <c:axId val="-2098504920"/>
      </c:lineChart>
      <c:lineChart>
        <c:grouping val="standard"/>
        <c:varyColors val="0"/>
        <c:ser>
          <c:idx val="2"/>
          <c:order val="2"/>
          <c:tx>
            <c:strRef>
              <c:f>stat_etablissement_graph_BGT!$E$3</c:f>
              <c:strCache>
                <c:ptCount val="1"/>
                <c:pt idx="0">
                  <c:v>Moyenne département 18  2014: 13,33</c:v>
                </c:pt>
              </c:strCache>
            </c:strRef>
          </c:tx>
          <c:spPr>
            <a:ln w="19050"/>
          </c:spPr>
          <c:marker>
            <c:symbol val="none"/>
          </c:marker>
          <c:dLbls>
            <c:delete val="1"/>
          </c:dLbls>
          <c:cat>
            <c:strRef>
              <c:f>stat_etablissement_graph_BGT!$B$4:$B$13</c:f>
              <c:strCache>
                <c:ptCount val="10"/>
                <c:pt idx="0">
                  <c:v>LYCEE P.E MARTIN</c:v>
                </c:pt>
                <c:pt idx="1">
                  <c:v>LYCEE M. DE NAVARRE</c:v>
                </c:pt>
                <c:pt idx="2">
                  <c:v>LYCEE E. VAILLANT</c:v>
                </c:pt>
                <c:pt idx="3">
                  <c:v>LYCEE J. COEUR</c:v>
                </c:pt>
                <c:pt idx="4">
                  <c:v>LYCEE AGRICOLE 018</c:v>
                </c:pt>
                <c:pt idx="5">
                  <c:v>LYCEE JEAN MOULIN</c:v>
                </c:pt>
                <c:pt idx="6">
                  <c:v>LYCEE A. FOURNIER</c:v>
                </c:pt>
                <c:pt idx="7">
                  <c:v>LYCEE HENRI BRISSON</c:v>
                </c:pt>
                <c:pt idx="8">
                  <c:v>LYC STE MARIE ST DOM</c:v>
                </c:pt>
                <c:pt idx="9">
                  <c:v>LYCEE LA SALLE</c:v>
                </c:pt>
              </c:strCache>
            </c:strRef>
          </c:cat>
          <c:val>
            <c:numRef>
              <c:f>stat_etablissement_graph_BGT!$E$4:$E$13</c:f>
              <c:numCache>
                <c:formatCode>0.00</c:formatCode>
                <c:ptCount val="10"/>
                <c:pt idx="0">
                  <c:v>13.32845100105373</c:v>
                </c:pt>
                <c:pt idx="1">
                  <c:v>13.32845100105373</c:v>
                </c:pt>
                <c:pt idx="2">
                  <c:v>13.32845100105373</c:v>
                </c:pt>
                <c:pt idx="3">
                  <c:v>13.32845100105373</c:v>
                </c:pt>
                <c:pt idx="4">
                  <c:v>13.32845100105373</c:v>
                </c:pt>
                <c:pt idx="5">
                  <c:v>13.32845100105373</c:v>
                </c:pt>
                <c:pt idx="6">
                  <c:v>13.32845100105373</c:v>
                </c:pt>
                <c:pt idx="7">
                  <c:v>13.32845100105373</c:v>
                </c:pt>
                <c:pt idx="8">
                  <c:v>13.32845100105373</c:v>
                </c:pt>
                <c:pt idx="9">
                  <c:v>13.32845100105373</c:v>
                </c:pt>
              </c:numCache>
            </c:numRef>
          </c:val>
          <c:smooth val="0"/>
        </c:ser>
        <c:dLbls>
          <c:showLegendKey val="0"/>
          <c:showVal val="1"/>
          <c:showCatName val="0"/>
          <c:showSerName val="0"/>
          <c:showPercent val="0"/>
          <c:showBubbleSize val="0"/>
        </c:dLbls>
        <c:marker val="1"/>
        <c:smooth val="0"/>
        <c:axId val="-2099049560"/>
        <c:axId val="-2098419832"/>
      </c:lineChart>
      <c:catAx>
        <c:axId val="-2024785400"/>
        <c:scaling>
          <c:orientation val="minMax"/>
        </c:scaling>
        <c:delete val="0"/>
        <c:axPos val="b"/>
        <c:majorGridlines/>
        <c:numFmt formatCode="General" sourceLinked="0"/>
        <c:majorTickMark val="out"/>
        <c:minorTickMark val="none"/>
        <c:tickLblPos val="nextTo"/>
        <c:txPr>
          <a:bodyPr rot="-2700000" vert="horz"/>
          <a:lstStyle/>
          <a:p>
            <a:pPr>
              <a:defRPr b="1"/>
            </a:pPr>
            <a:endParaRPr lang="fr-FR"/>
          </a:p>
        </c:txPr>
        <c:crossAx val="-2098504920"/>
        <c:crosses val="autoZero"/>
        <c:auto val="0"/>
        <c:lblAlgn val="ctr"/>
        <c:lblOffset val="100"/>
        <c:tickLblSkip val="1"/>
        <c:tickMarkSkip val="1"/>
        <c:noMultiLvlLbl val="0"/>
      </c:catAx>
      <c:valAx>
        <c:axId val="-2098504920"/>
        <c:scaling>
          <c:orientation val="minMax"/>
          <c:max val="18.0"/>
          <c:min val="7.5"/>
        </c:scaling>
        <c:delete val="0"/>
        <c:axPos val="l"/>
        <c:majorGridlines/>
        <c:numFmt formatCode="0.00" sourceLinked="1"/>
        <c:majorTickMark val="out"/>
        <c:minorTickMark val="none"/>
        <c:tickLblPos val="nextTo"/>
        <c:txPr>
          <a:bodyPr rot="0" vert="horz"/>
          <a:lstStyle/>
          <a:p>
            <a:pPr>
              <a:defRPr/>
            </a:pPr>
            <a:endParaRPr lang="fr-FR"/>
          </a:p>
        </c:txPr>
        <c:crossAx val="-2024785400"/>
        <c:crosses val="autoZero"/>
        <c:crossBetween val="between"/>
        <c:majorUnit val="1.0"/>
        <c:minorUnit val="0.2"/>
      </c:valAx>
      <c:catAx>
        <c:axId val="-2099049560"/>
        <c:scaling>
          <c:orientation val="minMax"/>
        </c:scaling>
        <c:delete val="1"/>
        <c:axPos val="b"/>
        <c:numFmt formatCode="General" sourceLinked="1"/>
        <c:majorTickMark val="out"/>
        <c:minorTickMark val="none"/>
        <c:tickLblPos val="none"/>
        <c:crossAx val="-2098419832"/>
        <c:crosses val="autoZero"/>
        <c:auto val="0"/>
        <c:lblAlgn val="ctr"/>
        <c:lblOffset val="100"/>
        <c:noMultiLvlLbl val="0"/>
      </c:catAx>
      <c:valAx>
        <c:axId val="-2098419832"/>
        <c:scaling>
          <c:orientation val="minMax"/>
        </c:scaling>
        <c:delete val="1"/>
        <c:axPos val="l"/>
        <c:numFmt formatCode="0.00" sourceLinked="1"/>
        <c:majorTickMark val="out"/>
        <c:minorTickMark val="none"/>
        <c:tickLblPos val="none"/>
        <c:crossAx val="-2099049560"/>
        <c:crosses val="autoZero"/>
        <c:crossBetween val="between"/>
      </c:valAx>
    </c:plotArea>
    <c:legend>
      <c:legendPos val="t"/>
      <c:layout>
        <c:manualLayout>
          <c:xMode val="edge"/>
          <c:yMode val="edge"/>
          <c:x val="0.0654172134733158"/>
          <c:y val="0.111426456994404"/>
          <c:w val="0.904742891513561"/>
          <c:h val="0.0807766256733241"/>
        </c:manualLayout>
      </c:layout>
      <c:overlay val="0"/>
      <c:txPr>
        <a:bodyPr/>
        <a:lstStyle/>
        <a:p>
          <a:pPr>
            <a:defRPr sz="1200" b="1"/>
          </a:pPr>
          <a:endParaRPr lang="fr-FR"/>
        </a:p>
      </c:txPr>
    </c:legend>
    <c:plotVisOnly val="1"/>
    <c:dispBlanksAs val="gap"/>
    <c:showDLblsOverMax val="0"/>
  </c:chart>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rgbClr val="FFFFFF"/>
                </a:solidFill>
              </a:defRPr>
            </a:pPr>
            <a:r>
              <a:rPr lang="fr-FR">
                <a:solidFill>
                  <a:srgbClr val="FFFFFF"/>
                </a:solidFill>
              </a:rPr>
              <a:t>Bac G&amp;T Evolution des moyennes des établissements du 18</a:t>
            </a:r>
          </a:p>
        </c:rich>
      </c:tx>
      <c:layout>
        <c:manualLayout>
          <c:xMode val="edge"/>
          <c:yMode val="edge"/>
          <c:x val="0.232990594925634"/>
          <c:y val="0.0146881013206118"/>
        </c:manualLayout>
      </c:layout>
      <c:overlay val="0"/>
    </c:title>
    <c:autoTitleDeleted val="0"/>
    <c:plotArea>
      <c:layout>
        <c:manualLayout>
          <c:layoutTarget val="inner"/>
          <c:xMode val="edge"/>
          <c:yMode val="edge"/>
          <c:x val="0.0482694948098332"/>
          <c:y val="0.148002481507993"/>
          <c:w val="0.946998643352561"/>
          <c:h val="0.719269866080181"/>
        </c:manualLayout>
      </c:layout>
      <c:barChart>
        <c:barDir val="col"/>
        <c:grouping val="clustered"/>
        <c:varyColors val="0"/>
        <c:ser>
          <c:idx val="0"/>
          <c:order val="0"/>
          <c:tx>
            <c:strRef>
              <c:f>stat_etablissement_histo_BGT!$I$3</c:f>
              <c:strCache>
                <c:ptCount val="1"/>
                <c:pt idx="0">
                  <c:v>Moy Etab 2011</c:v>
                </c:pt>
              </c:strCache>
            </c:strRef>
          </c:tx>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stat_etablissement_histo_BGT!$B$4:$B$13</c:f>
              <c:strCache>
                <c:ptCount val="10"/>
                <c:pt idx="0">
                  <c:v>LYC STE MARIE ST DOM</c:v>
                </c:pt>
                <c:pt idx="1">
                  <c:v>LYCEE A. FOURNIER</c:v>
                </c:pt>
                <c:pt idx="2">
                  <c:v>LYCEE AGRICOLE 018</c:v>
                </c:pt>
                <c:pt idx="3">
                  <c:v>LYCEE E. VAILLANT</c:v>
                </c:pt>
                <c:pt idx="4">
                  <c:v>LYCEE HENRI BRISSON</c:v>
                </c:pt>
                <c:pt idx="5">
                  <c:v>LYCEE J. COEUR</c:v>
                </c:pt>
                <c:pt idx="6">
                  <c:v>LYCEE JEAN MOULIN</c:v>
                </c:pt>
                <c:pt idx="7">
                  <c:v>LYCEE LA SALLE</c:v>
                </c:pt>
                <c:pt idx="8">
                  <c:v>LYCEE M. DE NAVARRE</c:v>
                </c:pt>
                <c:pt idx="9">
                  <c:v>LYCEE P.E MARTIN</c:v>
                </c:pt>
              </c:strCache>
            </c:strRef>
          </c:cat>
          <c:val>
            <c:numRef>
              <c:f>stat_etablissement_histo_BGT!$I$4:$I$13</c:f>
              <c:numCache>
                <c:formatCode>0.00</c:formatCode>
                <c:ptCount val="10"/>
                <c:pt idx="0">
                  <c:v>13.66297229219144</c:v>
                </c:pt>
                <c:pt idx="1">
                  <c:v>13.28374269005848</c:v>
                </c:pt>
                <c:pt idx="2">
                  <c:v>14.43333333333333</c:v>
                </c:pt>
                <c:pt idx="3">
                  <c:v>13.42289603960396</c:v>
                </c:pt>
                <c:pt idx="4">
                  <c:v>13.13866666666666</c:v>
                </c:pt>
                <c:pt idx="5">
                  <c:v>12.63164414414416</c:v>
                </c:pt>
                <c:pt idx="6">
                  <c:v>13.44826086956522</c:v>
                </c:pt>
                <c:pt idx="7">
                  <c:v>14.7962962962963</c:v>
                </c:pt>
                <c:pt idx="8">
                  <c:v>13.34614594039054</c:v>
                </c:pt>
                <c:pt idx="9">
                  <c:v>13.37219251336898</c:v>
                </c:pt>
              </c:numCache>
            </c:numRef>
          </c:val>
        </c:ser>
        <c:ser>
          <c:idx val="1"/>
          <c:order val="1"/>
          <c:tx>
            <c:strRef>
              <c:f>stat_etablissement_histo_BGT!$G$3</c:f>
              <c:strCache>
                <c:ptCount val="1"/>
                <c:pt idx="0">
                  <c:v>Moy Etab 2012</c:v>
                </c:pt>
              </c:strCache>
            </c:strRef>
          </c:tx>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stat_etablissement_histo_BGT!$B$4:$B$13</c:f>
              <c:strCache>
                <c:ptCount val="10"/>
                <c:pt idx="0">
                  <c:v>LYC STE MARIE ST DOM</c:v>
                </c:pt>
                <c:pt idx="1">
                  <c:v>LYCEE A. FOURNIER</c:v>
                </c:pt>
                <c:pt idx="2">
                  <c:v>LYCEE AGRICOLE 018</c:v>
                </c:pt>
                <c:pt idx="3">
                  <c:v>LYCEE E. VAILLANT</c:v>
                </c:pt>
                <c:pt idx="4">
                  <c:v>LYCEE HENRI BRISSON</c:v>
                </c:pt>
                <c:pt idx="5">
                  <c:v>LYCEE J. COEUR</c:v>
                </c:pt>
                <c:pt idx="6">
                  <c:v>LYCEE JEAN MOULIN</c:v>
                </c:pt>
                <c:pt idx="7">
                  <c:v>LYCEE LA SALLE</c:v>
                </c:pt>
                <c:pt idx="8">
                  <c:v>LYCEE M. DE NAVARRE</c:v>
                </c:pt>
                <c:pt idx="9">
                  <c:v>LYCEE P.E MARTIN</c:v>
                </c:pt>
              </c:strCache>
            </c:strRef>
          </c:cat>
          <c:val>
            <c:numRef>
              <c:f>stat_etablissement_histo_BGT!$G$4:$G$13</c:f>
              <c:numCache>
                <c:formatCode>0.00</c:formatCode>
                <c:ptCount val="10"/>
                <c:pt idx="0">
                  <c:v>14.19480198</c:v>
                </c:pt>
                <c:pt idx="1">
                  <c:v>13.20083682</c:v>
                </c:pt>
                <c:pt idx="2">
                  <c:v>13.86818182</c:v>
                </c:pt>
                <c:pt idx="3">
                  <c:v>13.70684358</c:v>
                </c:pt>
                <c:pt idx="4">
                  <c:v>14.27428571</c:v>
                </c:pt>
                <c:pt idx="5">
                  <c:v>12.3360735</c:v>
                </c:pt>
                <c:pt idx="6">
                  <c:v>13.42491289</c:v>
                </c:pt>
                <c:pt idx="7">
                  <c:v>13.16666667</c:v>
                </c:pt>
                <c:pt idx="8">
                  <c:v>12.82334322</c:v>
                </c:pt>
                <c:pt idx="9">
                  <c:v>14.1371134</c:v>
                </c:pt>
              </c:numCache>
            </c:numRef>
          </c:val>
        </c:ser>
        <c:ser>
          <c:idx val="2"/>
          <c:order val="2"/>
          <c:tx>
            <c:strRef>
              <c:f>stat_etablissement_histo_BGT!$E$3</c:f>
              <c:strCache>
                <c:ptCount val="1"/>
                <c:pt idx="0">
                  <c:v>Moy Etab 2013</c:v>
                </c:pt>
              </c:strCache>
            </c:strRef>
          </c:tx>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stat_etablissement_histo_BGT!$B$4:$B$13</c:f>
              <c:strCache>
                <c:ptCount val="10"/>
                <c:pt idx="0">
                  <c:v>LYC STE MARIE ST DOM</c:v>
                </c:pt>
                <c:pt idx="1">
                  <c:v>LYCEE A. FOURNIER</c:v>
                </c:pt>
                <c:pt idx="2">
                  <c:v>LYCEE AGRICOLE 018</c:v>
                </c:pt>
                <c:pt idx="3">
                  <c:v>LYCEE E. VAILLANT</c:v>
                </c:pt>
                <c:pt idx="4">
                  <c:v>LYCEE HENRI BRISSON</c:v>
                </c:pt>
                <c:pt idx="5">
                  <c:v>LYCEE J. COEUR</c:v>
                </c:pt>
                <c:pt idx="6">
                  <c:v>LYCEE JEAN MOULIN</c:v>
                </c:pt>
                <c:pt idx="7">
                  <c:v>LYCEE LA SALLE</c:v>
                </c:pt>
                <c:pt idx="8">
                  <c:v>LYCEE M. DE NAVARRE</c:v>
                </c:pt>
                <c:pt idx="9">
                  <c:v>LYCEE P.E MARTIN</c:v>
                </c:pt>
              </c:strCache>
            </c:strRef>
          </c:cat>
          <c:val>
            <c:numRef>
              <c:f>stat_etablissement_histo_BGT!$E$4:$E$13</c:f>
              <c:numCache>
                <c:formatCode>0.00</c:formatCode>
                <c:ptCount val="10"/>
                <c:pt idx="0">
                  <c:v>14.58056265984655</c:v>
                </c:pt>
                <c:pt idx="1">
                  <c:v>13.17660606060607</c:v>
                </c:pt>
                <c:pt idx="2">
                  <c:v>13.84722222222222</c:v>
                </c:pt>
                <c:pt idx="3">
                  <c:v>13.4918998527246</c:v>
                </c:pt>
                <c:pt idx="4">
                  <c:v>15.22038834951456</c:v>
                </c:pt>
                <c:pt idx="5">
                  <c:v>13.00654506437766</c:v>
                </c:pt>
                <c:pt idx="6">
                  <c:v>13.45567010309278</c:v>
                </c:pt>
                <c:pt idx="7">
                  <c:v>14.2</c:v>
                </c:pt>
                <c:pt idx="8">
                  <c:v>13.72300683371298</c:v>
                </c:pt>
                <c:pt idx="9">
                  <c:v>13.18798283261803</c:v>
                </c:pt>
              </c:numCache>
            </c:numRef>
          </c:val>
        </c:ser>
        <c:ser>
          <c:idx val="6"/>
          <c:order val="3"/>
          <c:tx>
            <c:strRef>
              <c:f>stat_etablissement_histo_BGT!$C$3</c:f>
              <c:strCache>
                <c:ptCount val="1"/>
                <c:pt idx="0">
                  <c:v>Moy Etab 2014</c:v>
                </c:pt>
              </c:strCache>
            </c:strRef>
          </c:tx>
          <c:spPr>
            <a:solidFill>
              <a:srgbClr val="FF6600"/>
            </a:solidFill>
          </c:spPr>
          <c:invertIfNegative val="0"/>
          <c:dLbls>
            <c:txPr>
              <a:bodyPr rot="-5400000"/>
              <a:lstStyle/>
              <a:p>
                <a:pPr>
                  <a:defRPr sz="1400" b="1"/>
                </a:pPr>
                <a:endParaRPr lang="fr-FR"/>
              </a:p>
            </c:txPr>
            <c:dLblPos val="inEnd"/>
            <c:showLegendKey val="0"/>
            <c:showVal val="1"/>
            <c:showCatName val="0"/>
            <c:showSerName val="0"/>
            <c:showPercent val="0"/>
            <c:showBubbleSize val="0"/>
            <c:showLeaderLines val="0"/>
          </c:dLbls>
          <c:cat>
            <c:strRef>
              <c:f>stat_etablissement_histo_BGT!$B$4:$B$13</c:f>
              <c:strCache>
                <c:ptCount val="10"/>
                <c:pt idx="0">
                  <c:v>LYC STE MARIE ST DOM</c:v>
                </c:pt>
                <c:pt idx="1">
                  <c:v>LYCEE A. FOURNIER</c:v>
                </c:pt>
                <c:pt idx="2">
                  <c:v>LYCEE AGRICOLE 018</c:v>
                </c:pt>
                <c:pt idx="3">
                  <c:v>LYCEE E. VAILLANT</c:v>
                </c:pt>
                <c:pt idx="4">
                  <c:v>LYCEE HENRI BRISSON</c:v>
                </c:pt>
                <c:pt idx="5">
                  <c:v>LYCEE J. COEUR</c:v>
                </c:pt>
                <c:pt idx="6">
                  <c:v>LYCEE JEAN MOULIN</c:v>
                </c:pt>
                <c:pt idx="7">
                  <c:v>LYCEE LA SALLE</c:v>
                </c:pt>
                <c:pt idx="8">
                  <c:v>LYCEE M. DE NAVARRE</c:v>
                </c:pt>
                <c:pt idx="9">
                  <c:v>LYCEE P.E MARTIN</c:v>
                </c:pt>
              </c:strCache>
            </c:strRef>
          </c:cat>
          <c:val>
            <c:numRef>
              <c:f>stat_etablissement_histo_BGT!$C$4:$C$13</c:f>
              <c:numCache>
                <c:formatCode>0.00</c:formatCode>
                <c:ptCount val="10"/>
                <c:pt idx="0">
                  <c:v>14.60706638115631</c:v>
                </c:pt>
                <c:pt idx="1">
                  <c:v>13.43024193548387</c:v>
                </c:pt>
                <c:pt idx="2">
                  <c:v>13.21111111111111</c:v>
                </c:pt>
                <c:pt idx="3">
                  <c:v>13.14295081967213</c:v>
                </c:pt>
                <c:pt idx="4">
                  <c:v>14.43831775700935</c:v>
                </c:pt>
                <c:pt idx="5">
                  <c:v>13.144</c:v>
                </c:pt>
                <c:pt idx="6">
                  <c:v>13.39456140350878</c:v>
                </c:pt>
                <c:pt idx="7">
                  <c:v>14.79166666666667</c:v>
                </c:pt>
                <c:pt idx="8">
                  <c:v>13.01809523809524</c:v>
                </c:pt>
                <c:pt idx="9">
                  <c:v>12.36</c:v>
                </c:pt>
              </c:numCache>
            </c:numRef>
          </c:val>
        </c:ser>
        <c:dLbls>
          <c:showLegendKey val="0"/>
          <c:showVal val="1"/>
          <c:showCatName val="0"/>
          <c:showSerName val="0"/>
          <c:showPercent val="0"/>
          <c:showBubbleSize val="0"/>
        </c:dLbls>
        <c:gapWidth val="150"/>
        <c:axId val="-2043422408"/>
        <c:axId val="-2039654712"/>
      </c:barChart>
      <c:catAx>
        <c:axId val="-2043422408"/>
        <c:scaling>
          <c:orientation val="minMax"/>
        </c:scaling>
        <c:delete val="0"/>
        <c:axPos val="b"/>
        <c:numFmt formatCode="General" sourceLinked="0"/>
        <c:majorTickMark val="out"/>
        <c:minorTickMark val="none"/>
        <c:tickLblPos val="nextTo"/>
        <c:txPr>
          <a:bodyPr rot="0" vert="horz"/>
          <a:lstStyle/>
          <a:p>
            <a:pPr>
              <a:defRPr sz="1100" b="1">
                <a:solidFill>
                  <a:srgbClr val="FFFFFF"/>
                </a:solidFill>
              </a:defRPr>
            </a:pPr>
            <a:endParaRPr lang="fr-FR"/>
          </a:p>
        </c:txPr>
        <c:crossAx val="-2039654712"/>
        <c:crosses val="autoZero"/>
        <c:auto val="0"/>
        <c:lblAlgn val="ctr"/>
        <c:lblOffset val="100"/>
        <c:tickLblSkip val="1"/>
        <c:tickMarkSkip val="1"/>
        <c:noMultiLvlLbl val="0"/>
      </c:catAx>
      <c:valAx>
        <c:axId val="-2039654712"/>
        <c:scaling>
          <c:orientation val="minMax"/>
          <c:max val="15.5"/>
          <c:min val="11.0"/>
        </c:scaling>
        <c:delete val="0"/>
        <c:axPos val="l"/>
        <c:numFmt formatCode="0" sourceLinked="0"/>
        <c:majorTickMark val="out"/>
        <c:minorTickMark val="none"/>
        <c:tickLblPos val="nextTo"/>
        <c:txPr>
          <a:bodyPr rot="0" vert="horz"/>
          <a:lstStyle/>
          <a:p>
            <a:pPr>
              <a:defRPr sz="1200" b="1">
                <a:solidFill>
                  <a:srgbClr val="FFFFFF"/>
                </a:solidFill>
              </a:defRPr>
            </a:pPr>
            <a:endParaRPr lang="fr-FR"/>
          </a:p>
        </c:txPr>
        <c:crossAx val="-2043422408"/>
        <c:crosses val="autoZero"/>
        <c:crossBetween val="between"/>
        <c:majorUnit val="1.0"/>
        <c:minorUnit val="1.0"/>
      </c:valAx>
      <c:spPr>
        <a:noFill/>
      </c:spPr>
    </c:plotArea>
    <c:legend>
      <c:legendPos val="t"/>
      <c:layout>
        <c:manualLayout>
          <c:xMode val="edge"/>
          <c:yMode val="edge"/>
          <c:x val="0.048312429254364"/>
          <c:y val="0.083307659269864"/>
          <c:w val="0.944735512075475"/>
          <c:h val="0.0717575928008999"/>
        </c:manualLayout>
      </c:layout>
      <c:overlay val="0"/>
      <c:txPr>
        <a:bodyPr/>
        <a:lstStyle/>
        <a:p>
          <a:pPr>
            <a:defRPr sz="1400" b="1">
              <a:solidFill>
                <a:srgbClr val="FFFFFF"/>
              </a:solidFill>
            </a:defRPr>
          </a:pPr>
          <a:endParaRPr lang="fr-FR"/>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6"/>
    </mc:Choice>
    <mc:Fallback>
      <c:style val="46"/>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stat_etablissement_graph_BGT!$C$26</c:f>
              <c:strCache>
                <c:ptCount val="1"/>
                <c:pt idx="0">
                  <c:v>Moy Etab</c:v>
                </c:pt>
              </c:strCache>
            </c:strRef>
          </c:tx>
          <c:invertIfNegative val="0"/>
          <c:dLbls>
            <c:txPr>
              <a:bodyPr rot="-5400000" vert="horz" anchor="ctr"/>
              <a:lstStyle/>
              <a:p>
                <a:pPr>
                  <a:defRPr sz="1600" b="1">
                    <a:solidFill>
                      <a:srgbClr val="000000"/>
                    </a:solidFill>
                  </a:defRPr>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stat_etablissement_graph_BGT!$F$27:$F$36</c:f>
                <c:numCache>
                  <c:formatCode>General</c:formatCode>
                  <c:ptCount val="10"/>
                  <c:pt idx="0">
                    <c:v>3.44500703171906</c:v>
                  </c:pt>
                  <c:pt idx="1">
                    <c:v>2.32642422121686</c:v>
                  </c:pt>
                  <c:pt idx="2">
                    <c:v>2.713570664375268</c:v>
                  </c:pt>
                  <c:pt idx="3">
                    <c:v>2.888940134309851</c:v>
                  </c:pt>
                  <c:pt idx="4">
                    <c:v>3.06430119899047</c:v>
                  </c:pt>
                  <c:pt idx="5">
                    <c:v>2.466518840188856</c:v>
                  </c:pt>
                  <c:pt idx="6">
                    <c:v>2.776948169848302</c:v>
                  </c:pt>
                  <c:pt idx="7">
                    <c:v>2.025642230573057</c:v>
                  </c:pt>
                  <c:pt idx="8">
                    <c:v>2.900307810491473</c:v>
                  </c:pt>
                  <c:pt idx="9">
                    <c:v>2.642849529053437</c:v>
                  </c:pt>
                </c:numCache>
              </c:numRef>
            </c:plus>
            <c:minus>
              <c:numRef>
                <c:f>stat_etablissement_graph_BGT!$F$27:$F$36</c:f>
                <c:numCache>
                  <c:formatCode>General</c:formatCode>
                  <c:ptCount val="10"/>
                  <c:pt idx="0">
                    <c:v>3.44500703171906</c:v>
                  </c:pt>
                  <c:pt idx="1">
                    <c:v>2.32642422121686</c:v>
                  </c:pt>
                  <c:pt idx="2">
                    <c:v>2.713570664375268</c:v>
                  </c:pt>
                  <c:pt idx="3">
                    <c:v>2.888940134309851</c:v>
                  </c:pt>
                  <c:pt idx="4">
                    <c:v>3.06430119899047</c:v>
                  </c:pt>
                  <c:pt idx="5">
                    <c:v>2.466518840188856</c:v>
                  </c:pt>
                  <c:pt idx="6">
                    <c:v>2.776948169848302</c:v>
                  </c:pt>
                  <c:pt idx="7">
                    <c:v>2.025642230573057</c:v>
                  </c:pt>
                  <c:pt idx="8">
                    <c:v>2.900307810491473</c:v>
                  </c:pt>
                  <c:pt idx="9">
                    <c:v>2.642849529053437</c:v>
                  </c:pt>
                </c:numCache>
              </c:numRef>
            </c:minus>
          </c:errBars>
          <c:cat>
            <c:strRef>
              <c:f>stat_etablissement_graph_BGT!$B$27:$B$36</c:f>
              <c:strCache>
                <c:ptCount val="10"/>
                <c:pt idx="0">
                  <c:v>LYCEE BLAISE PASCAL</c:v>
                </c:pt>
                <c:pt idx="1">
                  <c:v>LYCEE AGRICOLE 36</c:v>
                </c:pt>
                <c:pt idx="2">
                  <c:v>LYCEE P.M CURIE</c:v>
                </c:pt>
                <c:pt idx="3">
                  <c:v>LYCEE ROLLINAT</c:v>
                </c:pt>
                <c:pt idx="4">
                  <c:v>LYCEE GEORGE SAND</c:v>
                </c:pt>
                <c:pt idx="5">
                  <c:v>LYCEE H. DE BALZAC</c:v>
                </c:pt>
                <c:pt idx="6">
                  <c:v>LYCEE PASTEUR</c:v>
                </c:pt>
                <c:pt idx="7">
                  <c:v>LYCEE SAINT CYR</c:v>
                </c:pt>
                <c:pt idx="8">
                  <c:v>LYCEE JEAN GIRAUDOUX</c:v>
                </c:pt>
                <c:pt idx="9">
                  <c:v>LYCEE SAINTE SOLANGE</c:v>
                </c:pt>
              </c:strCache>
            </c:strRef>
          </c:cat>
          <c:val>
            <c:numRef>
              <c:f>stat_etablissement_graph_BGT!$C$27:$C$36</c:f>
              <c:numCache>
                <c:formatCode>0.00</c:formatCode>
                <c:ptCount val="10"/>
                <c:pt idx="0">
                  <c:v>12.91782006920413</c:v>
                </c:pt>
                <c:pt idx="1">
                  <c:v>13.38148148148148</c:v>
                </c:pt>
                <c:pt idx="2">
                  <c:v>13.7578125</c:v>
                </c:pt>
                <c:pt idx="3">
                  <c:v>14.21393034825871</c:v>
                </c:pt>
                <c:pt idx="4">
                  <c:v>14.2637037037037</c:v>
                </c:pt>
                <c:pt idx="5">
                  <c:v>14.37601351351352</c:v>
                </c:pt>
                <c:pt idx="6">
                  <c:v>14.43019607843138</c:v>
                </c:pt>
                <c:pt idx="7">
                  <c:v>14.46909090909091</c:v>
                </c:pt>
                <c:pt idx="8">
                  <c:v>14.59634146341465</c:v>
                </c:pt>
                <c:pt idx="9">
                  <c:v>14.86411764705882</c:v>
                </c:pt>
              </c:numCache>
            </c:numRef>
          </c:val>
        </c:ser>
        <c:dLbls>
          <c:showLegendKey val="0"/>
          <c:showVal val="1"/>
          <c:showCatName val="0"/>
          <c:showSerName val="0"/>
          <c:showPercent val="0"/>
          <c:showBubbleSize val="0"/>
        </c:dLbls>
        <c:gapWidth val="150"/>
        <c:axId val="-2098948040"/>
        <c:axId val="-2098503144"/>
      </c:barChart>
      <c:lineChart>
        <c:grouping val="standard"/>
        <c:varyColors val="0"/>
        <c:ser>
          <c:idx val="0"/>
          <c:order val="1"/>
          <c:tx>
            <c:strRef>
              <c:f>stat_etablissement_graph_BGT!$D$26</c:f>
              <c:strCache>
                <c:ptCount val="1"/>
                <c:pt idx="0">
                  <c:v>Moyenne académique 2014 : 13,53</c:v>
                </c:pt>
              </c:strCache>
            </c:strRef>
          </c:tx>
          <c:spPr>
            <a:ln w="19050"/>
          </c:spPr>
          <c:marker>
            <c:symbol val="none"/>
          </c:marker>
          <c:dLbls>
            <c:delete val="1"/>
          </c:dLbls>
          <c:cat>
            <c:strRef>
              <c:f>stat_etablissement_graph_BGT!$B$27:$B$36</c:f>
              <c:strCache>
                <c:ptCount val="10"/>
                <c:pt idx="0">
                  <c:v>LYCEE BLAISE PASCAL</c:v>
                </c:pt>
                <c:pt idx="1">
                  <c:v>LYCEE AGRICOLE 36</c:v>
                </c:pt>
                <c:pt idx="2">
                  <c:v>LYCEE P.M CURIE</c:v>
                </c:pt>
                <c:pt idx="3">
                  <c:v>LYCEE ROLLINAT</c:v>
                </c:pt>
                <c:pt idx="4">
                  <c:v>LYCEE GEORGE SAND</c:v>
                </c:pt>
                <c:pt idx="5">
                  <c:v>LYCEE H. DE BALZAC</c:v>
                </c:pt>
                <c:pt idx="6">
                  <c:v>LYCEE PASTEUR</c:v>
                </c:pt>
                <c:pt idx="7">
                  <c:v>LYCEE SAINT CYR</c:v>
                </c:pt>
                <c:pt idx="8">
                  <c:v>LYCEE JEAN GIRAUDOUX</c:v>
                </c:pt>
                <c:pt idx="9">
                  <c:v>LYCEE SAINTE SOLANGE</c:v>
                </c:pt>
              </c:strCache>
            </c:strRef>
          </c:cat>
          <c:val>
            <c:numRef>
              <c:f>stat_etablissement_graph_BGT!$D$27:$D$36</c:f>
              <c:numCache>
                <c:formatCode>0.00</c:formatCode>
                <c:ptCount val="10"/>
                <c:pt idx="0">
                  <c:v>13.53355260338542</c:v>
                </c:pt>
                <c:pt idx="1">
                  <c:v>13.53355260338542</c:v>
                </c:pt>
                <c:pt idx="2">
                  <c:v>13.53355260338542</c:v>
                </c:pt>
                <c:pt idx="3">
                  <c:v>13.53355260338542</c:v>
                </c:pt>
                <c:pt idx="4">
                  <c:v>13.53355260338542</c:v>
                </c:pt>
                <c:pt idx="5">
                  <c:v>13.53355260338542</c:v>
                </c:pt>
                <c:pt idx="6">
                  <c:v>13.53355260338542</c:v>
                </c:pt>
                <c:pt idx="7">
                  <c:v>13.53355260338542</c:v>
                </c:pt>
                <c:pt idx="8">
                  <c:v>13.53355260338542</c:v>
                </c:pt>
                <c:pt idx="9">
                  <c:v>13.53355260338542</c:v>
                </c:pt>
              </c:numCache>
            </c:numRef>
          </c:val>
          <c:smooth val="0"/>
        </c:ser>
        <c:dLbls>
          <c:showLegendKey val="0"/>
          <c:showVal val="1"/>
          <c:showCatName val="0"/>
          <c:showSerName val="0"/>
          <c:showPercent val="0"/>
          <c:showBubbleSize val="0"/>
        </c:dLbls>
        <c:marker val="1"/>
        <c:smooth val="0"/>
        <c:axId val="-2098948040"/>
        <c:axId val="-2098503144"/>
      </c:lineChart>
      <c:lineChart>
        <c:grouping val="standard"/>
        <c:varyColors val="0"/>
        <c:ser>
          <c:idx val="2"/>
          <c:order val="2"/>
          <c:tx>
            <c:strRef>
              <c:f>stat_etablissement_graph_BGT!$E$26</c:f>
              <c:strCache>
                <c:ptCount val="1"/>
                <c:pt idx="0">
                  <c:v>Moyenne département 36  2014: 14,01</c:v>
                </c:pt>
              </c:strCache>
            </c:strRef>
          </c:tx>
          <c:spPr>
            <a:ln w="19050"/>
          </c:spPr>
          <c:marker>
            <c:symbol val="none"/>
          </c:marker>
          <c:dLbls>
            <c:delete val="1"/>
          </c:dLbls>
          <c:cat>
            <c:strRef>
              <c:f>stat_etablissement_graph_BGT!$B$27:$B$36</c:f>
              <c:strCache>
                <c:ptCount val="10"/>
                <c:pt idx="0">
                  <c:v>LYCEE BLAISE PASCAL</c:v>
                </c:pt>
                <c:pt idx="1">
                  <c:v>LYCEE AGRICOLE 36</c:v>
                </c:pt>
                <c:pt idx="2">
                  <c:v>LYCEE P.M CURIE</c:v>
                </c:pt>
                <c:pt idx="3">
                  <c:v>LYCEE ROLLINAT</c:v>
                </c:pt>
                <c:pt idx="4">
                  <c:v>LYCEE GEORGE SAND</c:v>
                </c:pt>
                <c:pt idx="5">
                  <c:v>LYCEE H. DE BALZAC</c:v>
                </c:pt>
                <c:pt idx="6">
                  <c:v>LYCEE PASTEUR</c:v>
                </c:pt>
                <c:pt idx="7">
                  <c:v>LYCEE SAINT CYR</c:v>
                </c:pt>
                <c:pt idx="8">
                  <c:v>LYCEE JEAN GIRAUDOUX</c:v>
                </c:pt>
                <c:pt idx="9">
                  <c:v>LYCEE SAINTE SOLANGE</c:v>
                </c:pt>
              </c:strCache>
            </c:strRef>
          </c:cat>
          <c:val>
            <c:numRef>
              <c:f>stat_etablissement_graph_BGT!$E$27:$E$36</c:f>
              <c:numCache>
                <c:formatCode>0.00</c:formatCode>
                <c:ptCount val="10"/>
                <c:pt idx="0">
                  <c:v>14.0067618770037</c:v>
                </c:pt>
                <c:pt idx="1">
                  <c:v>14.0067618770037</c:v>
                </c:pt>
                <c:pt idx="2">
                  <c:v>14.0067618770037</c:v>
                </c:pt>
                <c:pt idx="3">
                  <c:v>14.0067618770037</c:v>
                </c:pt>
                <c:pt idx="4">
                  <c:v>14.0067618770037</c:v>
                </c:pt>
                <c:pt idx="5">
                  <c:v>14.0067618770037</c:v>
                </c:pt>
                <c:pt idx="6">
                  <c:v>14.0067618770037</c:v>
                </c:pt>
                <c:pt idx="7">
                  <c:v>14.0067618770037</c:v>
                </c:pt>
                <c:pt idx="8">
                  <c:v>14.0067618770037</c:v>
                </c:pt>
                <c:pt idx="9">
                  <c:v>14.0067618770037</c:v>
                </c:pt>
              </c:numCache>
            </c:numRef>
          </c:val>
          <c:smooth val="0"/>
        </c:ser>
        <c:dLbls>
          <c:showLegendKey val="0"/>
          <c:showVal val="1"/>
          <c:showCatName val="0"/>
          <c:showSerName val="0"/>
          <c:showPercent val="0"/>
          <c:showBubbleSize val="0"/>
        </c:dLbls>
        <c:marker val="1"/>
        <c:smooth val="0"/>
        <c:axId val="-2045868888"/>
        <c:axId val="-2045986568"/>
      </c:lineChart>
      <c:catAx>
        <c:axId val="-2098948040"/>
        <c:scaling>
          <c:orientation val="minMax"/>
        </c:scaling>
        <c:delete val="0"/>
        <c:axPos val="b"/>
        <c:majorGridlines/>
        <c:numFmt formatCode="General" sourceLinked="0"/>
        <c:majorTickMark val="out"/>
        <c:minorTickMark val="none"/>
        <c:tickLblPos val="nextTo"/>
        <c:txPr>
          <a:bodyPr rot="-2700000" vert="horz"/>
          <a:lstStyle/>
          <a:p>
            <a:pPr>
              <a:defRPr b="1">
                <a:solidFill>
                  <a:schemeClr val="bg1"/>
                </a:solidFill>
              </a:defRPr>
            </a:pPr>
            <a:endParaRPr lang="fr-FR"/>
          </a:p>
        </c:txPr>
        <c:crossAx val="-2098503144"/>
        <c:crosses val="autoZero"/>
        <c:auto val="0"/>
        <c:lblAlgn val="ctr"/>
        <c:lblOffset val="100"/>
        <c:tickLblSkip val="1"/>
        <c:tickMarkSkip val="1"/>
        <c:noMultiLvlLbl val="0"/>
      </c:catAx>
      <c:valAx>
        <c:axId val="-2098503144"/>
        <c:scaling>
          <c:orientation val="minMax"/>
          <c:max val="18.0"/>
          <c:min val="7.5"/>
        </c:scaling>
        <c:delete val="0"/>
        <c:axPos val="l"/>
        <c:majorGridlines/>
        <c:numFmt formatCode="0.00" sourceLinked="1"/>
        <c:majorTickMark val="out"/>
        <c:minorTickMark val="none"/>
        <c:tickLblPos val="nextTo"/>
        <c:txPr>
          <a:bodyPr rot="0" vert="horz"/>
          <a:lstStyle/>
          <a:p>
            <a:pPr>
              <a:defRPr/>
            </a:pPr>
            <a:endParaRPr lang="fr-FR"/>
          </a:p>
        </c:txPr>
        <c:crossAx val="-2098948040"/>
        <c:crosses val="autoZero"/>
        <c:crossBetween val="between"/>
        <c:majorUnit val="1.0"/>
        <c:minorUnit val="0.2"/>
      </c:valAx>
      <c:catAx>
        <c:axId val="-2045868888"/>
        <c:scaling>
          <c:orientation val="minMax"/>
        </c:scaling>
        <c:delete val="1"/>
        <c:axPos val="b"/>
        <c:numFmt formatCode="General" sourceLinked="1"/>
        <c:majorTickMark val="out"/>
        <c:minorTickMark val="none"/>
        <c:tickLblPos val="none"/>
        <c:crossAx val="-2045986568"/>
        <c:crosses val="autoZero"/>
        <c:auto val="0"/>
        <c:lblAlgn val="ctr"/>
        <c:lblOffset val="100"/>
        <c:noMultiLvlLbl val="0"/>
      </c:catAx>
      <c:valAx>
        <c:axId val="-2045986568"/>
        <c:scaling>
          <c:orientation val="minMax"/>
        </c:scaling>
        <c:delete val="1"/>
        <c:axPos val="l"/>
        <c:numFmt formatCode="0.00" sourceLinked="1"/>
        <c:majorTickMark val="out"/>
        <c:minorTickMark val="none"/>
        <c:tickLblPos val="none"/>
        <c:crossAx val="-2045868888"/>
        <c:crosses val="autoZero"/>
        <c:crossBetween val="between"/>
      </c:valAx>
    </c:plotArea>
    <c:legend>
      <c:legendPos val="t"/>
      <c:layout>
        <c:manualLayout>
          <c:xMode val="edge"/>
          <c:yMode val="edge"/>
          <c:x val="0.0723617593655119"/>
          <c:y val="0.10212544422137"/>
          <c:w val="0.889229670906641"/>
          <c:h val="0.0969774941244235"/>
        </c:manualLayout>
      </c:layout>
      <c:overlay val="0"/>
      <c:txPr>
        <a:bodyPr/>
        <a:lstStyle/>
        <a:p>
          <a:pPr>
            <a:defRPr sz="1400"/>
          </a:pPr>
          <a:endParaRPr lang="fr-FR"/>
        </a:p>
      </c:txPr>
    </c:legend>
    <c:plotVisOnly val="1"/>
    <c:dispBlanksAs val="gap"/>
    <c:showDLblsOverMax val="0"/>
  </c:chart>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0"/>
    </mc:Choice>
    <mc:Fallback>
      <c:style val="30"/>
    </mc:Fallback>
  </mc:AlternateContent>
  <c:chart>
    <c:title>
      <c:tx>
        <c:rich>
          <a:bodyPr/>
          <a:lstStyle/>
          <a:p>
            <a:pPr>
              <a:defRPr sz="1800">
                <a:solidFill>
                  <a:srgbClr val="FFFFFF"/>
                </a:solidFill>
              </a:defRPr>
            </a:pPr>
            <a:r>
              <a:rPr lang="fr-FR" sz="1800">
                <a:solidFill>
                  <a:srgbClr val="FFFFFF"/>
                </a:solidFill>
              </a:rPr>
              <a:t>Bac G&amp;T Evolution des moyennes des établissements du 36</a:t>
            </a:r>
          </a:p>
        </c:rich>
      </c:tx>
      <c:layout>
        <c:manualLayout>
          <c:xMode val="edge"/>
          <c:yMode val="edge"/>
          <c:x val="0.259927593293646"/>
          <c:y val="0.0147911605064761"/>
        </c:manualLayout>
      </c:layout>
      <c:overlay val="0"/>
    </c:title>
    <c:autoTitleDeleted val="0"/>
    <c:plotArea>
      <c:layout>
        <c:manualLayout>
          <c:layoutTarget val="inner"/>
          <c:xMode val="edge"/>
          <c:yMode val="edge"/>
          <c:x val="0.0482694948098332"/>
          <c:y val="0.148002481507993"/>
          <c:w val="0.946998643352561"/>
          <c:h val="0.721774850476969"/>
        </c:manualLayout>
      </c:layout>
      <c:barChart>
        <c:barDir val="col"/>
        <c:grouping val="clustered"/>
        <c:varyColors val="0"/>
        <c:ser>
          <c:idx val="0"/>
          <c:order val="0"/>
          <c:tx>
            <c:strRef>
              <c:f>stat_etablissement_histo_BGT!$I$26</c:f>
              <c:strCache>
                <c:ptCount val="1"/>
                <c:pt idx="0">
                  <c:v>Moy Etab 2011</c:v>
                </c:pt>
              </c:strCache>
            </c:strRef>
          </c:tx>
          <c:spPr>
            <a:solidFill>
              <a:schemeClr val="tx2">
                <a:lumMod val="60000"/>
                <a:lumOff val="40000"/>
              </a:schemeClr>
            </a:solidFill>
          </c:spPr>
          <c:invertIfNegative val="0"/>
          <c:dLbls>
            <c:txPr>
              <a:bodyPr rot="-5400000" vert="horz"/>
              <a:lstStyle/>
              <a:p>
                <a:pPr>
                  <a:defRPr sz="1200" b="1">
                    <a:solidFill>
                      <a:schemeClr val="tx1"/>
                    </a:solidFill>
                  </a:defRPr>
                </a:pPr>
                <a:endParaRPr lang="fr-FR"/>
              </a:p>
            </c:txPr>
            <c:dLblPos val="inEnd"/>
            <c:showLegendKey val="0"/>
            <c:showVal val="1"/>
            <c:showCatName val="0"/>
            <c:showSerName val="0"/>
            <c:showPercent val="0"/>
            <c:showBubbleSize val="0"/>
            <c:showLeaderLines val="0"/>
          </c:dLbls>
          <c:cat>
            <c:strRef>
              <c:f>stat_etablissement_histo_BGT!$B$27:$B$36</c:f>
              <c:strCache>
                <c:ptCount val="10"/>
                <c:pt idx="0">
                  <c:v>LYCEE AGRICOLE 36</c:v>
                </c:pt>
                <c:pt idx="1">
                  <c:v>LYCEE BLAISE PASCAL</c:v>
                </c:pt>
                <c:pt idx="2">
                  <c:v>LYCEE GEORGE SAND</c:v>
                </c:pt>
                <c:pt idx="3">
                  <c:v>LYCEE H. DE BALZAC</c:v>
                </c:pt>
                <c:pt idx="4">
                  <c:v>LYCEE JEAN GIRAUDOUX</c:v>
                </c:pt>
                <c:pt idx="5">
                  <c:v>LYCEE P.M CURIE</c:v>
                </c:pt>
                <c:pt idx="6">
                  <c:v>LYCEE PASTEUR</c:v>
                </c:pt>
                <c:pt idx="7">
                  <c:v>LYCEE ROLLINAT</c:v>
                </c:pt>
                <c:pt idx="8">
                  <c:v>LYCEE SAINT CYR</c:v>
                </c:pt>
                <c:pt idx="9">
                  <c:v>LYCEE SAINTE SOLANGE</c:v>
                </c:pt>
              </c:strCache>
            </c:strRef>
          </c:cat>
          <c:val>
            <c:numRef>
              <c:f>stat_etablissement_histo_BGT!$I$27:$I$36</c:f>
              <c:numCache>
                <c:formatCode>0.00</c:formatCode>
                <c:ptCount val="10"/>
                <c:pt idx="0">
                  <c:v>15.23636363636364</c:v>
                </c:pt>
                <c:pt idx="1">
                  <c:v>12.16572934973638</c:v>
                </c:pt>
                <c:pt idx="2">
                  <c:v>13.34176245210728</c:v>
                </c:pt>
                <c:pt idx="3">
                  <c:v>13.7032</c:v>
                </c:pt>
                <c:pt idx="4">
                  <c:v>13.7055306427504</c:v>
                </c:pt>
                <c:pt idx="5">
                  <c:v>12.42566191446028</c:v>
                </c:pt>
                <c:pt idx="6">
                  <c:v>12.9759090909091</c:v>
                </c:pt>
                <c:pt idx="7">
                  <c:v>14.22274678111587</c:v>
                </c:pt>
                <c:pt idx="8">
                  <c:v>14.55925925925926</c:v>
                </c:pt>
                <c:pt idx="9">
                  <c:v>13.93086419753087</c:v>
                </c:pt>
              </c:numCache>
            </c:numRef>
          </c:val>
        </c:ser>
        <c:ser>
          <c:idx val="1"/>
          <c:order val="1"/>
          <c:tx>
            <c:strRef>
              <c:f>stat_etablissement_histo_BGT!$G$26</c:f>
              <c:strCache>
                <c:ptCount val="1"/>
                <c:pt idx="0">
                  <c:v>Moy Etab 2012</c:v>
                </c:pt>
              </c:strCache>
            </c:strRef>
          </c:tx>
          <c:spPr>
            <a:solidFill>
              <a:schemeClr val="accent2">
                <a:lumMod val="75000"/>
              </a:schemeClr>
            </a:solidFill>
          </c:spPr>
          <c:invertIfNegative val="0"/>
          <c:dLbls>
            <c:txPr>
              <a:bodyPr rot="-5400000" vert="horz"/>
              <a:lstStyle/>
              <a:p>
                <a:pPr>
                  <a:defRPr sz="1200" b="1">
                    <a:solidFill>
                      <a:srgbClr val="000000"/>
                    </a:solidFill>
                  </a:defRPr>
                </a:pPr>
                <a:endParaRPr lang="fr-FR"/>
              </a:p>
            </c:txPr>
            <c:dLblPos val="inEnd"/>
            <c:showLegendKey val="0"/>
            <c:showVal val="1"/>
            <c:showCatName val="0"/>
            <c:showSerName val="0"/>
            <c:showPercent val="0"/>
            <c:showBubbleSize val="0"/>
            <c:showLeaderLines val="0"/>
          </c:dLbls>
          <c:cat>
            <c:strRef>
              <c:f>stat_etablissement_histo_BGT!$B$27:$B$36</c:f>
              <c:strCache>
                <c:ptCount val="10"/>
                <c:pt idx="0">
                  <c:v>LYCEE AGRICOLE 36</c:v>
                </c:pt>
                <c:pt idx="1">
                  <c:v>LYCEE BLAISE PASCAL</c:v>
                </c:pt>
                <c:pt idx="2">
                  <c:v>LYCEE GEORGE SAND</c:v>
                </c:pt>
                <c:pt idx="3">
                  <c:v>LYCEE H. DE BALZAC</c:v>
                </c:pt>
                <c:pt idx="4">
                  <c:v>LYCEE JEAN GIRAUDOUX</c:v>
                </c:pt>
                <c:pt idx="5">
                  <c:v>LYCEE P.M CURIE</c:v>
                </c:pt>
                <c:pt idx="6">
                  <c:v>LYCEE PASTEUR</c:v>
                </c:pt>
                <c:pt idx="7">
                  <c:v>LYCEE ROLLINAT</c:v>
                </c:pt>
                <c:pt idx="8">
                  <c:v>LYCEE SAINT CYR</c:v>
                </c:pt>
                <c:pt idx="9">
                  <c:v>LYCEE SAINTE SOLANGE</c:v>
                </c:pt>
              </c:strCache>
            </c:strRef>
          </c:cat>
          <c:val>
            <c:numRef>
              <c:f>stat_etablissement_histo_BGT!$G$27:$G$36</c:f>
              <c:numCache>
                <c:formatCode>0.00</c:formatCode>
                <c:ptCount val="10"/>
                <c:pt idx="0">
                  <c:v>13.18431373</c:v>
                </c:pt>
                <c:pt idx="1">
                  <c:v>12.96365248</c:v>
                </c:pt>
                <c:pt idx="2">
                  <c:v>13.98481481</c:v>
                </c:pt>
                <c:pt idx="3">
                  <c:v>13.69908257</c:v>
                </c:pt>
                <c:pt idx="4">
                  <c:v>14.2</c:v>
                </c:pt>
                <c:pt idx="5">
                  <c:v>12.62915905</c:v>
                </c:pt>
                <c:pt idx="6">
                  <c:v>13.1754902</c:v>
                </c:pt>
                <c:pt idx="7">
                  <c:v>14.08735178</c:v>
                </c:pt>
                <c:pt idx="8">
                  <c:v>14.75283019</c:v>
                </c:pt>
                <c:pt idx="9">
                  <c:v>13.82117647</c:v>
                </c:pt>
              </c:numCache>
            </c:numRef>
          </c:val>
        </c:ser>
        <c:ser>
          <c:idx val="2"/>
          <c:order val="2"/>
          <c:tx>
            <c:strRef>
              <c:f>stat_etablissement_histo_BGT!$E$26</c:f>
              <c:strCache>
                <c:ptCount val="1"/>
                <c:pt idx="0">
                  <c:v>Moy Etab 2013</c:v>
                </c:pt>
              </c:strCache>
            </c:strRef>
          </c:tx>
          <c:spPr>
            <a:solidFill>
              <a:schemeClr val="accent3">
                <a:lumMod val="75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stat_etablissement_histo_BGT!$B$27:$B$36</c:f>
              <c:strCache>
                <c:ptCount val="10"/>
                <c:pt idx="0">
                  <c:v>LYCEE AGRICOLE 36</c:v>
                </c:pt>
                <c:pt idx="1">
                  <c:v>LYCEE BLAISE PASCAL</c:v>
                </c:pt>
                <c:pt idx="2">
                  <c:v>LYCEE GEORGE SAND</c:v>
                </c:pt>
                <c:pt idx="3">
                  <c:v>LYCEE H. DE BALZAC</c:v>
                </c:pt>
                <c:pt idx="4">
                  <c:v>LYCEE JEAN GIRAUDOUX</c:v>
                </c:pt>
                <c:pt idx="5">
                  <c:v>LYCEE P.M CURIE</c:v>
                </c:pt>
                <c:pt idx="6">
                  <c:v>LYCEE PASTEUR</c:v>
                </c:pt>
                <c:pt idx="7">
                  <c:v>LYCEE ROLLINAT</c:v>
                </c:pt>
                <c:pt idx="8">
                  <c:v>LYCEE SAINT CYR</c:v>
                </c:pt>
                <c:pt idx="9">
                  <c:v>LYCEE SAINTE SOLANGE</c:v>
                </c:pt>
              </c:strCache>
            </c:strRef>
          </c:cat>
          <c:val>
            <c:numRef>
              <c:f>stat_etablissement_histo_BGT!$E$27:$E$36</c:f>
              <c:numCache>
                <c:formatCode>0.00</c:formatCode>
                <c:ptCount val="10"/>
                <c:pt idx="0">
                  <c:v>13.36666666666667</c:v>
                </c:pt>
                <c:pt idx="1">
                  <c:v>12.72573673870334</c:v>
                </c:pt>
                <c:pt idx="2">
                  <c:v>13.88844884488448</c:v>
                </c:pt>
                <c:pt idx="3">
                  <c:v>13.31623376623377</c:v>
                </c:pt>
                <c:pt idx="4">
                  <c:v>14.35682137834036</c:v>
                </c:pt>
                <c:pt idx="5">
                  <c:v>13.24202745512145</c:v>
                </c:pt>
                <c:pt idx="6">
                  <c:v>14.01174089068826</c:v>
                </c:pt>
                <c:pt idx="7">
                  <c:v>13.82158273381294</c:v>
                </c:pt>
                <c:pt idx="8">
                  <c:v>13.94473684210526</c:v>
                </c:pt>
                <c:pt idx="9">
                  <c:v>13.6557142857143</c:v>
                </c:pt>
              </c:numCache>
            </c:numRef>
          </c:val>
        </c:ser>
        <c:ser>
          <c:idx val="6"/>
          <c:order val="3"/>
          <c:tx>
            <c:strRef>
              <c:f>stat_etablissement_histo_BGT!$C$26</c:f>
              <c:strCache>
                <c:ptCount val="1"/>
                <c:pt idx="0">
                  <c:v>Moy Etab 2014</c:v>
                </c:pt>
              </c:strCache>
            </c:strRef>
          </c:tx>
          <c:spPr>
            <a:solidFill>
              <a:srgbClr val="FF6600"/>
            </a:solidFill>
          </c:spPr>
          <c:invertIfNegative val="0"/>
          <c:dLbls>
            <c:txPr>
              <a:bodyPr rot="-5400000"/>
              <a:lstStyle/>
              <a:p>
                <a:pPr>
                  <a:defRPr sz="1200" b="1"/>
                </a:pPr>
                <a:endParaRPr lang="fr-FR"/>
              </a:p>
            </c:txPr>
            <c:dLblPos val="inEnd"/>
            <c:showLegendKey val="0"/>
            <c:showVal val="1"/>
            <c:showCatName val="0"/>
            <c:showSerName val="0"/>
            <c:showPercent val="0"/>
            <c:showBubbleSize val="0"/>
            <c:showLeaderLines val="0"/>
          </c:dLbls>
          <c:cat>
            <c:strRef>
              <c:f>stat_etablissement_histo_BGT!$B$27:$B$36</c:f>
              <c:strCache>
                <c:ptCount val="10"/>
                <c:pt idx="0">
                  <c:v>LYCEE AGRICOLE 36</c:v>
                </c:pt>
                <c:pt idx="1">
                  <c:v>LYCEE BLAISE PASCAL</c:v>
                </c:pt>
                <c:pt idx="2">
                  <c:v>LYCEE GEORGE SAND</c:v>
                </c:pt>
                <c:pt idx="3">
                  <c:v>LYCEE H. DE BALZAC</c:v>
                </c:pt>
                <c:pt idx="4">
                  <c:v>LYCEE JEAN GIRAUDOUX</c:v>
                </c:pt>
                <c:pt idx="5">
                  <c:v>LYCEE P.M CURIE</c:v>
                </c:pt>
                <c:pt idx="6">
                  <c:v>LYCEE PASTEUR</c:v>
                </c:pt>
                <c:pt idx="7">
                  <c:v>LYCEE ROLLINAT</c:v>
                </c:pt>
                <c:pt idx="8">
                  <c:v>LYCEE SAINT CYR</c:v>
                </c:pt>
                <c:pt idx="9">
                  <c:v>LYCEE SAINTE SOLANGE</c:v>
                </c:pt>
              </c:strCache>
            </c:strRef>
          </c:cat>
          <c:val>
            <c:numRef>
              <c:f>stat_etablissement_histo_BGT!$C$27:$C$36</c:f>
              <c:numCache>
                <c:formatCode>0.00</c:formatCode>
                <c:ptCount val="10"/>
                <c:pt idx="0">
                  <c:v>13.38148148148148</c:v>
                </c:pt>
                <c:pt idx="1">
                  <c:v>12.91782006920413</c:v>
                </c:pt>
                <c:pt idx="2">
                  <c:v>14.2637037037037</c:v>
                </c:pt>
                <c:pt idx="3">
                  <c:v>14.37601351351352</c:v>
                </c:pt>
                <c:pt idx="4">
                  <c:v>14.59634146341465</c:v>
                </c:pt>
                <c:pt idx="5">
                  <c:v>13.7578125</c:v>
                </c:pt>
                <c:pt idx="6">
                  <c:v>14.43019607843138</c:v>
                </c:pt>
                <c:pt idx="7">
                  <c:v>14.21393034825871</c:v>
                </c:pt>
                <c:pt idx="8">
                  <c:v>14.46909090909091</c:v>
                </c:pt>
                <c:pt idx="9">
                  <c:v>14.86411764705882</c:v>
                </c:pt>
              </c:numCache>
            </c:numRef>
          </c:val>
        </c:ser>
        <c:dLbls>
          <c:showLegendKey val="0"/>
          <c:showVal val="1"/>
          <c:showCatName val="0"/>
          <c:showSerName val="0"/>
          <c:showPercent val="0"/>
          <c:showBubbleSize val="0"/>
        </c:dLbls>
        <c:gapWidth val="150"/>
        <c:axId val="-2136600760"/>
        <c:axId val="-2041521016"/>
      </c:barChart>
      <c:catAx>
        <c:axId val="-2136600760"/>
        <c:scaling>
          <c:orientation val="minMax"/>
        </c:scaling>
        <c:delete val="0"/>
        <c:axPos val="b"/>
        <c:numFmt formatCode="General" sourceLinked="1"/>
        <c:majorTickMark val="out"/>
        <c:minorTickMark val="none"/>
        <c:tickLblPos val="nextTo"/>
        <c:txPr>
          <a:bodyPr rot="0" vert="horz"/>
          <a:lstStyle/>
          <a:p>
            <a:pPr>
              <a:defRPr sz="1100" b="1">
                <a:solidFill>
                  <a:schemeClr val="bg1"/>
                </a:solidFill>
              </a:defRPr>
            </a:pPr>
            <a:endParaRPr lang="fr-FR"/>
          </a:p>
        </c:txPr>
        <c:crossAx val="-2041521016"/>
        <c:crosses val="autoZero"/>
        <c:auto val="0"/>
        <c:lblAlgn val="ctr"/>
        <c:lblOffset val="100"/>
        <c:tickLblSkip val="1"/>
        <c:tickMarkSkip val="1"/>
        <c:noMultiLvlLbl val="0"/>
      </c:catAx>
      <c:valAx>
        <c:axId val="-2041521016"/>
        <c:scaling>
          <c:orientation val="minMax"/>
          <c:max val="15.5"/>
          <c:min val="11.0"/>
        </c:scaling>
        <c:delete val="0"/>
        <c:axPos val="l"/>
        <c:numFmt formatCode="0" sourceLinked="0"/>
        <c:majorTickMark val="out"/>
        <c:minorTickMark val="none"/>
        <c:tickLblPos val="nextTo"/>
        <c:txPr>
          <a:bodyPr rot="0" vert="horz"/>
          <a:lstStyle/>
          <a:p>
            <a:pPr>
              <a:defRPr sz="1200" b="1">
                <a:solidFill>
                  <a:srgbClr val="FFFFFF"/>
                </a:solidFill>
              </a:defRPr>
            </a:pPr>
            <a:endParaRPr lang="fr-FR"/>
          </a:p>
        </c:txPr>
        <c:crossAx val="-2136600760"/>
        <c:crosses val="autoZero"/>
        <c:crossBetween val="between"/>
        <c:majorUnit val="1.0"/>
        <c:minorUnit val="1.0"/>
      </c:valAx>
      <c:spPr>
        <a:noFill/>
      </c:spPr>
    </c:plotArea>
    <c:legend>
      <c:legendPos val="t"/>
      <c:layout>
        <c:manualLayout>
          <c:xMode val="edge"/>
          <c:yMode val="edge"/>
          <c:x val="0.048312429254364"/>
          <c:y val="0.083307659269864"/>
          <c:w val="0.943890841196036"/>
          <c:h val="0.059239683491652"/>
        </c:manualLayout>
      </c:layout>
      <c:overlay val="0"/>
      <c:txPr>
        <a:bodyPr/>
        <a:lstStyle/>
        <a:p>
          <a:pPr>
            <a:defRPr sz="1200">
              <a:solidFill>
                <a:srgbClr val="FFFFFF"/>
              </a:solidFill>
            </a:defRPr>
          </a:pPr>
          <a:endParaRPr lang="fr-FR"/>
        </a:p>
      </c:txPr>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5"/>
    </mc:Choice>
    <mc:Fallback>
      <c:style val="45"/>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stat_etablissement_graph_BGT!$C$37</c:f>
              <c:strCache>
                <c:ptCount val="1"/>
                <c:pt idx="0">
                  <c:v>Moy Etab</c:v>
                </c:pt>
              </c:strCache>
            </c:strRef>
          </c:tx>
          <c:invertIfNegative val="0"/>
          <c:dLbls>
            <c:txPr>
              <a:bodyPr rot="-5400000" vert="horz"/>
              <a:lstStyle/>
              <a:p>
                <a:pPr>
                  <a:defRPr sz="1400" b="1">
                    <a:solidFill>
                      <a:srgbClr val="000000"/>
                    </a:solidFill>
                  </a:defRPr>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stat_etablissement_graph_BGT!$F$38:$F$58</c:f>
                <c:numCache>
                  <c:formatCode>General</c:formatCode>
                  <c:ptCount val="21"/>
                  <c:pt idx="0">
                    <c:v>4.593010770660944</c:v>
                  </c:pt>
                  <c:pt idx="1">
                    <c:v>3.065142625498673</c:v>
                  </c:pt>
                  <c:pt idx="2">
                    <c:v>3.037296906024719</c:v>
                  </c:pt>
                  <c:pt idx="3">
                    <c:v>3.693574604806906</c:v>
                  </c:pt>
                  <c:pt idx="4">
                    <c:v>3.124177987971705</c:v>
                  </c:pt>
                  <c:pt idx="5">
                    <c:v>3.649967281844532</c:v>
                  </c:pt>
                  <c:pt idx="6">
                    <c:v>3.123703791661553</c:v>
                  </c:pt>
                  <c:pt idx="7">
                    <c:v>2.152235096872204</c:v>
                  </c:pt>
                  <c:pt idx="8">
                    <c:v>3.281057713507781</c:v>
                  </c:pt>
                  <c:pt idx="9">
                    <c:v>2.99732696534436</c:v>
                  </c:pt>
                  <c:pt idx="10">
                    <c:v>2.94868552170816</c:v>
                  </c:pt>
                  <c:pt idx="11">
                    <c:v>3.427968754352345</c:v>
                  </c:pt>
                  <c:pt idx="12">
                    <c:v>2.850527433594506</c:v>
                  </c:pt>
                  <c:pt idx="13">
                    <c:v>2.986561793171799</c:v>
                  </c:pt>
                  <c:pt idx="14">
                    <c:v>3.351781647224726</c:v>
                  </c:pt>
                  <c:pt idx="15">
                    <c:v>2.172283384608404</c:v>
                  </c:pt>
                  <c:pt idx="16">
                    <c:v>2.753743007429013</c:v>
                  </c:pt>
                  <c:pt idx="17">
                    <c:v>3.437765959973437</c:v>
                  </c:pt>
                  <c:pt idx="18">
                    <c:v>2.171861903294988</c:v>
                  </c:pt>
                  <c:pt idx="19">
                    <c:v>2.885965391542725</c:v>
                  </c:pt>
                  <c:pt idx="20">
                    <c:v>2.902372592667362</c:v>
                  </c:pt>
                </c:numCache>
              </c:numRef>
            </c:plus>
            <c:minus>
              <c:numRef>
                <c:f>stat_etablissement_graph_BGT!$F$38:$F$58</c:f>
                <c:numCache>
                  <c:formatCode>General</c:formatCode>
                  <c:ptCount val="21"/>
                  <c:pt idx="0">
                    <c:v>4.593010770660944</c:v>
                  </c:pt>
                  <c:pt idx="1">
                    <c:v>3.065142625498673</c:v>
                  </c:pt>
                  <c:pt idx="2">
                    <c:v>3.037296906024719</c:v>
                  </c:pt>
                  <c:pt idx="3">
                    <c:v>3.693574604806906</c:v>
                  </c:pt>
                  <c:pt idx="4">
                    <c:v>3.124177987971705</c:v>
                  </c:pt>
                  <c:pt idx="5">
                    <c:v>3.649967281844532</c:v>
                  </c:pt>
                  <c:pt idx="6">
                    <c:v>3.123703791661553</c:v>
                  </c:pt>
                  <c:pt idx="7">
                    <c:v>2.152235096872204</c:v>
                  </c:pt>
                  <c:pt idx="8">
                    <c:v>3.281057713507781</c:v>
                  </c:pt>
                  <c:pt idx="9">
                    <c:v>2.99732696534436</c:v>
                  </c:pt>
                  <c:pt idx="10">
                    <c:v>2.94868552170816</c:v>
                  </c:pt>
                  <c:pt idx="11">
                    <c:v>3.427968754352345</c:v>
                  </c:pt>
                  <c:pt idx="12">
                    <c:v>2.850527433594506</c:v>
                  </c:pt>
                  <c:pt idx="13">
                    <c:v>2.986561793171799</c:v>
                  </c:pt>
                  <c:pt idx="14">
                    <c:v>3.351781647224726</c:v>
                  </c:pt>
                  <c:pt idx="15">
                    <c:v>2.172283384608404</c:v>
                  </c:pt>
                  <c:pt idx="16">
                    <c:v>2.753743007429013</c:v>
                  </c:pt>
                  <c:pt idx="17">
                    <c:v>3.437765959973437</c:v>
                  </c:pt>
                  <c:pt idx="18">
                    <c:v>2.171861903294988</c:v>
                  </c:pt>
                  <c:pt idx="19">
                    <c:v>2.885965391542725</c:v>
                  </c:pt>
                  <c:pt idx="20">
                    <c:v>2.902372592667362</c:v>
                  </c:pt>
                </c:numCache>
              </c:numRef>
            </c:minus>
          </c:errBars>
          <c:cat>
            <c:strRef>
              <c:f>stat_etablissement_graph_BGT!$B$38:$B$58</c:f>
              <c:strCache>
                <c:ptCount val="21"/>
                <c:pt idx="0">
                  <c:v>LYCEE STE MARGUERITE</c:v>
                </c:pt>
                <c:pt idx="1">
                  <c:v>LYCEE CHOISEUL</c:v>
                </c:pt>
                <c:pt idx="2">
                  <c:v>LYC LEONARD DE VINCI</c:v>
                </c:pt>
                <c:pt idx="3">
                  <c:v>LYCEE GRANDMONT</c:v>
                </c:pt>
                <c:pt idx="4">
                  <c:v>LYCEE A. DE VIGNY</c:v>
                </c:pt>
                <c:pt idx="5">
                  <c:v>LYCEE J DE VAUCANSON</c:v>
                </c:pt>
                <c:pt idx="6">
                  <c:v>LYC SAINT MEDARD INS</c:v>
                </c:pt>
                <c:pt idx="7">
                  <c:v>LYCEE SAINT JOSEPH</c:v>
                </c:pt>
                <c:pt idx="8">
                  <c:v>LYCEE JEAN MONNET</c:v>
                </c:pt>
                <c:pt idx="9">
                  <c:v>LYCEE DESCARTES</c:v>
                </c:pt>
                <c:pt idx="10">
                  <c:v>LYCEE RABELAIS</c:v>
                </c:pt>
                <c:pt idx="11">
                  <c:v>LYCEE FONTIVILLE</c:v>
                </c:pt>
                <c:pt idx="12">
                  <c:v>LYCEE MARMOUTIER</c:v>
                </c:pt>
                <c:pt idx="13">
                  <c:v>LYCEE P.L COURIER</c:v>
                </c:pt>
                <c:pt idx="14">
                  <c:v>LYCEE SAINT GATIEN</c:v>
                </c:pt>
                <c:pt idx="15">
                  <c:v>LYCEE SAINT DENIS</c:v>
                </c:pt>
                <c:pt idx="16">
                  <c:v>LYCEE SAINT GREGOIRE</c:v>
                </c:pt>
                <c:pt idx="17">
                  <c:v>LYCEE BALZAC</c:v>
                </c:pt>
                <c:pt idx="18">
                  <c:v>LYCEE M.NADAUD</c:v>
                </c:pt>
                <c:pt idx="19">
                  <c:v>LYCEE SAINTE URSULE</c:v>
                </c:pt>
                <c:pt idx="20">
                  <c:v>LYCEE AGRICOLE 37</c:v>
                </c:pt>
              </c:strCache>
            </c:strRef>
          </c:cat>
          <c:val>
            <c:numRef>
              <c:f>stat_etablissement_graph_BGT!$C$38:$C$58</c:f>
              <c:numCache>
                <c:formatCode>0.00</c:formatCode>
                <c:ptCount val="21"/>
                <c:pt idx="0">
                  <c:v>12.05597014925373</c:v>
                </c:pt>
                <c:pt idx="1">
                  <c:v>12.9002982107356</c:v>
                </c:pt>
                <c:pt idx="2">
                  <c:v>13.13537675606641</c:v>
                </c:pt>
                <c:pt idx="3">
                  <c:v>13.17512548800892</c:v>
                </c:pt>
                <c:pt idx="4">
                  <c:v>13.40514579759863</c:v>
                </c:pt>
                <c:pt idx="5">
                  <c:v>13.46294536817103</c:v>
                </c:pt>
                <c:pt idx="6">
                  <c:v>13.54282051282051</c:v>
                </c:pt>
                <c:pt idx="7">
                  <c:v>13.5462962962963</c:v>
                </c:pt>
                <c:pt idx="8">
                  <c:v>13.69728850325378</c:v>
                </c:pt>
                <c:pt idx="9">
                  <c:v>13.70418918918919</c:v>
                </c:pt>
                <c:pt idx="10">
                  <c:v>13.80387096774195</c:v>
                </c:pt>
                <c:pt idx="11">
                  <c:v>13.81510416666667</c:v>
                </c:pt>
                <c:pt idx="12">
                  <c:v>13.84455445544554</c:v>
                </c:pt>
                <c:pt idx="13">
                  <c:v>13.9005213764338</c:v>
                </c:pt>
                <c:pt idx="14">
                  <c:v>13.90205761316873</c:v>
                </c:pt>
                <c:pt idx="15">
                  <c:v>13.96680497925311</c:v>
                </c:pt>
                <c:pt idx="16">
                  <c:v>13.99545454545454</c:v>
                </c:pt>
                <c:pt idx="17">
                  <c:v>14.00433815350391</c:v>
                </c:pt>
                <c:pt idx="18">
                  <c:v>14.03333333333333</c:v>
                </c:pt>
                <c:pt idx="19">
                  <c:v>14.06797153024912</c:v>
                </c:pt>
                <c:pt idx="20">
                  <c:v>14.87</c:v>
                </c:pt>
              </c:numCache>
            </c:numRef>
          </c:val>
        </c:ser>
        <c:dLbls>
          <c:showLegendKey val="0"/>
          <c:showVal val="1"/>
          <c:showCatName val="0"/>
          <c:showSerName val="0"/>
          <c:showPercent val="0"/>
          <c:showBubbleSize val="0"/>
        </c:dLbls>
        <c:gapWidth val="150"/>
        <c:axId val="-2046373352"/>
        <c:axId val="-2046369976"/>
      </c:barChart>
      <c:lineChart>
        <c:grouping val="standard"/>
        <c:varyColors val="0"/>
        <c:ser>
          <c:idx val="0"/>
          <c:order val="1"/>
          <c:tx>
            <c:strRef>
              <c:f>stat_etablissement_graph_BGT!$D$37</c:f>
              <c:strCache>
                <c:ptCount val="1"/>
                <c:pt idx="0">
                  <c:v>Moyenne académique 2014 : 13,53</c:v>
                </c:pt>
              </c:strCache>
            </c:strRef>
          </c:tx>
          <c:spPr>
            <a:ln w="19050"/>
          </c:spPr>
          <c:marker>
            <c:symbol val="none"/>
          </c:marker>
          <c:dLbls>
            <c:delete val="1"/>
          </c:dLbls>
          <c:cat>
            <c:strRef>
              <c:f>stat_etablissement_graph_BGT!$B$38:$B$58</c:f>
              <c:strCache>
                <c:ptCount val="21"/>
                <c:pt idx="0">
                  <c:v>LYCEE STE MARGUERITE</c:v>
                </c:pt>
                <c:pt idx="1">
                  <c:v>LYCEE CHOISEUL</c:v>
                </c:pt>
                <c:pt idx="2">
                  <c:v>LYC LEONARD DE VINCI</c:v>
                </c:pt>
                <c:pt idx="3">
                  <c:v>LYCEE GRANDMONT</c:v>
                </c:pt>
                <c:pt idx="4">
                  <c:v>LYCEE A. DE VIGNY</c:v>
                </c:pt>
                <c:pt idx="5">
                  <c:v>LYCEE J DE VAUCANSON</c:v>
                </c:pt>
                <c:pt idx="6">
                  <c:v>LYC SAINT MEDARD INS</c:v>
                </c:pt>
                <c:pt idx="7">
                  <c:v>LYCEE SAINT JOSEPH</c:v>
                </c:pt>
                <c:pt idx="8">
                  <c:v>LYCEE JEAN MONNET</c:v>
                </c:pt>
                <c:pt idx="9">
                  <c:v>LYCEE DESCARTES</c:v>
                </c:pt>
                <c:pt idx="10">
                  <c:v>LYCEE RABELAIS</c:v>
                </c:pt>
                <c:pt idx="11">
                  <c:v>LYCEE FONTIVILLE</c:v>
                </c:pt>
                <c:pt idx="12">
                  <c:v>LYCEE MARMOUTIER</c:v>
                </c:pt>
                <c:pt idx="13">
                  <c:v>LYCEE P.L COURIER</c:v>
                </c:pt>
                <c:pt idx="14">
                  <c:v>LYCEE SAINT GATIEN</c:v>
                </c:pt>
                <c:pt idx="15">
                  <c:v>LYCEE SAINT DENIS</c:v>
                </c:pt>
                <c:pt idx="16">
                  <c:v>LYCEE SAINT GREGOIRE</c:v>
                </c:pt>
                <c:pt idx="17">
                  <c:v>LYCEE BALZAC</c:v>
                </c:pt>
                <c:pt idx="18">
                  <c:v>LYCEE M.NADAUD</c:v>
                </c:pt>
                <c:pt idx="19">
                  <c:v>LYCEE SAINTE URSULE</c:v>
                </c:pt>
                <c:pt idx="20">
                  <c:v>LYCEE AGRICOLE 37</c:v>
                </c:pt>
              </c:strCache>
            </c:strRef>
          </c:cat>
          <c:val>
            <c:numRef>
              <c:f>stat_etablissement_graph_BGT!$D$38:$D$58</c:f>
              <c:numCache>
                <c:formatCode>0.00</c:formatCode>
                <c:ptCount val="21"/>
                <c:pt idx="0">
                  <c:v>13.53355260338542</c:v>
                </c:pt>
                <c:pt idx="1">
                  <c:v>13.53355260338542</c:v>
                </c:pt>
                <c:pt idx="2">
                  <c:v>13.53355260338542</c:v>
                </c:pt>
                <c:pt idx="3">
                  <c:v>13.53355260338542</c:v>
                </c:pt>
                <c:pt idx="4">
                  <c:v>13.53355260338542</c:v>
                </c:pt>
                <c:pt idx="5">
                  <c:v>13.53355260338542</c:v>
                </c:pt>
                <c:pt idx="6">
                  <c:v>13.53355260338542</c:v>
                </c:pt>
                <c:pt idx="7">
                  <c:v>13.53355260338542</c:v>
                </c:pt>
                <c:pt idx="8">
                  <c:v>13.53355260338542</c:v>
                </c:pt>
                <c:pt idx="9">
                  <c:v>13.53355260338542</c:v>
                </c:pt>
                <c:pt idx="10">
                  <c:v>13.53355260338542</c:v>
                </c:pt>
                <c:pt idx="11">
                  <c:v>13.53355260338542</c:v>
                </c:pt>
                <c:pt idx="12">
                  <c:v>13.53355260338542</c:v>
                </c:pt>
                <c:pt idx="13">
                  <c:v>13.53355260338542</c:v>
                </c:pt>
                <c:pt idx="14">
                  <c:v>13.53355260338542</c:v>
                </c:pt>
                <c:pt idx="15">
                  <c:v>13.53355260338542</c:v>
                </c:pt>
                <c:pt idx="16">
                  <c:v>13.53355260338542</c:v>
                </c:pt>
                <c:pt idx="17">
                  <c:v>13.53355260338542</c:v>
                </c:pt>
                <c:pt idx="18">
                  <c:v>13.53355260338542</c:v>
                </c:pt>
                <c:pt idx="19">
                  <c:v>13.53355260338542</c:v>
                </c:pt>
                <c:pt idx="20">
                  <c:v>13.53355260338542</c:v>
                </c:pt>
              </c:numCache>
            </c:numRef>
          </c:val>
          <c:smooth val="0"/>
        </c:ser>
        <c:dLbls>
          <c:showLegendKey val="0"/>
          <c:showVal val="1"/>
          <c:showCatName val="0"/>
          <c:showSerName val="0"/>
          <c:showPercent val="0"/>
          <c:showBubbleSize val="0"/>
        </c:dLbls>
        <c:marker val="1"/>
        <c:smooth val="0"/>
        <c:axId val="-2046373352"/>
        <c:axId val="-2046369976"/>
      </c:lineChart>
      <c:lineChart>
        <c:grouping val="standard"/>
        <c:varyColors val="0"/>
        <c:ser>
          <c:idx val="2"/>
          <c:order val="2"/>
          <c:tx>
            <c:strRef>
              <c:f>stat_etablissement_graph_BGT!$E$37</c:f>
              <c:strCache>
                <c:ptCount val="1"/>
                <c:pt idx="0">
                  <c:v>Moyenne département 37  2014: 13,55</c:v>
                </c:pt>
              </c:strCache>
            </c:strRef>
          </c:tx>
          <c:spPr>
            <a:ln w="19050"/>
          </c:spPr>
          <c:marker>
            <c:symbol val="none"/>
          </c:marker>
          <c:dLbls>
            <c:delete val="1"/>
          </c:dLbls>
          <c:cat>
            <c:strRef>
              <c:f>stat_etablissement_graph_BGT!$B$38:$B$58</c:f>
              <c:strCache>
                <c:ptCount val="21"/>
                <c:pt idx="0">
                  <c:v>LYCEE STE MARGUERITE</c:v>
                </c:pt>
                <c:pt idx="1">
                  <c:v>LYCEE CHOISEUL</c:v>
                </c:pt>
                <c:pt idx="2">
                  <c:v>LYC LEONARD DE VINCI</c:v>
                </c:pt>
                <c:pt idx="3">
                  <c:v>LYCEE GRANDMONT</c:v>
                </c:pt>
                <c:pt idx="4">
                  <c:v>LYCEE A. DE VIGNY</c:v>
                </c:pt>
                <c:pt idx="5">
                  <c:v>LYCEE J DE VAUCANSON</c:v>
                </c:pt>
                <c:pt idx="6">
                  <c:v>LYC SAINT MEDARD INS</c:v>
                </c:pt>
                <c:pt idx="7">
                  <c:v>LYCEE SAINT JOSEPH</c:v>
                </c:pt>
                <c:pt idx="8">
                  <c:v>LYCEE JEAN MONNET</c:v>
                </c:pt>
                <c:pt idx="9">
                  <c:v>LYCEE DESCARTES</c:v>
                </c:pt>
                <c:pt idx="10">
                  <c:v>LYCEE RABELAIS</c:v>
                </c:pt>
                <c:pt idx="11">
                  <c:v>LYCEE FONTIVILLE</c:v>
                </c:pt>
                <c:pt idx="12">
                  <c:v>LYCEE MARMOUTIER</c:v>
                </c:pt>
                <c:pt idx="13">
                  <c:v>LYCEE P.L COURIER</c:v>
                </c:pt>
                <c:pt idx="14">
                  <c:v>LYCEE SAINT GATIEN</c:v>
                </c:pt>
                <c:pt idx="15">
                  <c:v>LYCEE SAINT DENIS</c:v>
                </c:pt>
                <c:pt idx="16">
                  <c:v>LYCEE SAINT GREGOIRE</c:v>
                </c:pt>
                <c:pt idx="17">
                  <c:v>LYCEE BALZAC</c:v>
                </c:pt>
                <c:pt idx="18">
                  <c:v>LYCEE M.NADAUD</c:v>
                </c:pt>
                <c:pt idx="19">
                  <c:v>LYCEE SAINTE URSULE</c:v>
                </c:pt>
                <c:pt idx="20">
                  <c:v>LYCEE AGRICOLE 37</c:v>
                </c:pt>
              </c:strCache>
            </c:strRef>
          </c:cat>
          <c:val>
            <c:numRef>
              <c:f>stat_etablissement_graph_BGT!$E$38:$E$58</c:f>
              <c:numCache>
                <c:formatCode>0.00</c:formatCode>
                <c:ptCount val="21"/>
                <c:pt idx="0">
                  <c:v>13.553682611997</c:v>
                </c:pt>
                <c:pt idx="1">
                  <c:v>13.553682611997</c:v>
                </c:pt>
                <c:pt idx="2">
                  <c:v>13.553682611997</c:v>
                </c:pt>
                <c:pt idx="3">
                  <c:v>13.553682611997</c:v>
                </c:pt>
                <c:pt idx="4">
                  <c:v>13.553682611997</c:v>
                </c:pt>
                <c:pt idx="5">
                  <c:v>13.553682611997</c:v>
                </c:pt>
                <c:pt idx="6">
                  <c:v>13.553682611997</c:v>
                </c:pt>
                <c:pt idx="7">
                  <c:v>13.553682611997</c:v>
                </c:pt>
                <c:pt idx="8">
                  <c:v>13.553682611997</c:v>
                </c:pt>
                <c:pt idx="9">
                  <c:v>13.553682611997</c:v>
                </c:pt>
                <c:pt idx="10">
                  <c:v>13.553682611997</c:v>
                </c:pt>
                <c:pt idx="11">
                  <c:v>13.553682611997</c:v>
                </c:pt>
                <c:pt idx="12">
                  <c:v>13.553682611997</c:v>
                </c:pt>
                <c:pt idx="13">
                  <c:v>13.553682611997</c:v>
                </c:pt>
                <c:pt idx="14">
                  <c:v>13.553682611997</c:v>
                </c:pt>
                <c:pt idx="15">
                  <c:v>13.553682611997</c:v>
                </c:pt>
                <c:pt idx="16">
                  <c:v>13.553682611997</c:v>
                </c:pt>
                <c:pt idx="17">
                  <c:v>13.553682611997</c:v>
                </c:pt>
                <c:pt idx="18">
                  <c:v>13.553682611997</c:v>
                </c:pt>
                <c:pt idx="19">
                  <c:v>13.553682611997</c:v>
                </c:pt>
                <c:pt idx="20">
                  <c:v>13.553682611997</c:v>
                </c:pt>
              </c:numCache>
            </c:numRef>
          </c:val>
          <c:smooth val="0"/>
        </c:ser>
        <c:dLbls>
          <c:showLegendKey val="0"/>
          <c:showVal val="1"/>
          <c:showCatName val="0"/>
          <c:showSerName val="0"/>
          <c:showPercent val="0"/>
          <c:showBubbleSize val="0"/>
        </c:dLbls>
        <c:marker val="1"/>
        <c:smooth val="0"/>
        <c:axId val="-2098305272"/>
        <c:axId val="-2046389416"/>
      </c:lineChart>
      <c:catAx>
        <c:axId val="-2046373352"/>
        <c:scaling>
          <c:orientation val="minMax"/>
        </c:scaling>
        <c:delete val="0"/>
        <c:axPos val="b"/>
        <c:majorGridlines/>
        <c:numFmt formatCode="General" sourceLinked="0"/>
        <c:majorTickMark val="out"/>
        <c:minorTickMark val="none"/>
        <c:tickLblPos val="nextTo"/>
        <c:txPr>
          <a:bodyPr rot="-2700000" vert="horz"/>
          <a:lstStyle/>
          <a:p>
            <a:pPr>
              <a:defRPr b="1"/>
            </a:pPr>
            <a:endParaRPr lang="fr-FR"/>
          </a:p>
        </c:txPr>
        <c:crossAx val="-2046369976"/>
        <c:crosses val="autoZero"/>
        <c:auto val="0"/>
        <c:lblAlgn val="ctr"/>
        <c:lblOffset val="100"/>
        <c:tickLblSkip val="1"/>
        <c:tickMarkSkip val="1"/>
        <c:noMultiLvlLbl val="0"/>
      </c:catAx>
      <c:valAx>
        <c:axId val="-2046369976"/>
        <c:scaling>
          <c:orientation val="minMax"/>
          <c:max val="18.0"/>
          <c:min val="7.5"/>
        </c:scaling>
        <c:delete val="0"/>
        <c:axPos val="l"/>
        <c:majorGridlines/>
        <c:numFmt formatCode="0.00" sourceLinked="1"/>
        <c:majorTickMark val="out"/>
        <c:minorTickMark val="none"/>
        <c:tickLblPos val="nextTo"/>
        <c:txPr>
          <a:bodyPr rot="0" vert="horz"/>
          <a:lstStyle/>
          <a:p>
            <a:pPr>
              <a:defRPr/>
            </a:pPr>
            <a:endParaRPr lang="fr-FR"/>
          </a:p>
        </c:txPr>
        <c:crossAx val="-2046373352"/>
        <c:crosses val="autoZero"/>
        <c:crossBetween val="between"/>
        <c:majorUnit val="1.0"/>
        <c:minorUnit val="0.2"/>
      </c:valAx>
      <c:catAx>
        <c:axId val="-2098305272"/>
        <c:scaling>
          <c:orientation val="minMax"/>
        </c:scaling>
        <c:delete val="1"/>
        <c:axPos val="b"/>
        <c:numFmt formatCode="General" sourceLinked="1"/>
        <c:majorTickMark val="out"/>
        <c:minorTickMark val="none"/>
        <c:tickLblPos val="none"/>
        <c:crossAx val="-2046389416"/>
        <c:crosses val="autoZero"/>
        <c:auto val="0"/>
        <c:lblAlgn val="ctr"/>
        <c:lblOffset val="100"/>
        <c:noMultiLvlLbl val="0"/>
      </c:catAx>
      <c:valAx>
        <c:axId val="-2046389416"/>
        <c:scaling>
          <c:orientation val="minMax"/>
        </c:scaling>
        <c:delete val="1"/>
        <c:axPos val="l"/>
        <c:numFmt formatCode="0.00" sourceLinked="1"/>
        <c:majorTickMark val="out"/>
        <c:minorTickMark val="none"/>
        <c:tickLblPos val="none"/>
        <c:crossAx val="-2098305272"/>
        <c:crosses val="autoZero"/>
        <c:crossBetween val="between"/>
      </c:valAx>
    </c:plotArea>
    <c:legend>
      <c:legendPos val="t"/>
      <c:layout>
        <c:manualLayout>
          <c:xMode val="edge"/>
          <c:yMode val="edge"/>
          <c:x val="0.0779172134733158"/>
          <c:y val="0.120697646607124"/>
          <c:w val="0.921174212598425"/>
          <c:h val="0.0840658628778728"/>
        </c:manualLayout>
      </c:layout>
      <c:overlay val="0"/>
      <c:txPr>
        <a:bodyPr/>
        <a:lstStyle/>
        <a:p>
          <a:pPr>
            <a:defRPr sz="1400" b="1"/>
          </a:pPr>
          <a:endParaRPr lang="fr-FR"/>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0988048917632925"/>
          <c:y val="0.0678375901710344"/>
          <c:w val="0.886861213360815"/>
          <c:h val="0.799271396162641"/>
        </c:manualLayout>
      </c:layout>
      <c:barChart>
        <c:barDir val="col"/>
        <c:grouping val="clustered"/>
        <c:varyColors val="0"/>
        <c:ser>
          <c:idx val="0"/>
          <c:order val="0"/>
          <c:tx>
            <c:strRef>
              <c:f>Feuil1!$B$1</c:f>
              <c:strCache>
                <c:ptCount val="1"/>
                <c:pt idx="0">
                  <c:v>2011</c:v>
                </c:pt>
              </c:strCache>
            </c:strRef>
          </c:tx>
          <c:invertIfNegative val="0"/>
          <c:dLbls>
            <c:txPr>
              <a:bodyPr rot="-5400000" vert="horz"/>
              <a:lstStyle/>
              <a:p>
                <a:pPr>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Feuil1!$B$2:$B$6</c:f>
              <c:numCache>
                <c:formatCode>0.0%</c:formatCode>
                <c:ptCount val="5"/>
                <c:pt idx="0">
                  <c:v>0.259460479021072</c:v>
                </c:pt>
                <c:pt idx="1">
                  <c:v>0.0515781193971634</c:v>
                </c:pt>
                <c:pt idx="2">
                  <c:v>0.113732129335403</c:v>
                </c:pt>
                <c:pt idx="3">
                  <c:v>0.5262331366539</c:v>
                </c:pt>
                <c:pt idx="4">
                  <c:v>0.0489961169660091</c:v>
                </c:pt>
              </c:numCache>
            </c:numRef>
          </c:val>
        </c:ser>
        <c:ser>
          <c:idx val="1"/>
          <c:order val="1"/>
          <c:tx>
            <c:strRef>
              <c:f>Feuil1!$C$1</c:f>
              <c:strCache>
                <c:ptCount val="1"/>
                <c:pt idx="0">
                  <c:v>2012</c:v>
                </c:pt>
              </c:strCache>
            </c:strRef>
          </c:tx>
          <c:invertIfNegative val="0"/>
          <c:dLbls>
            <c:txPr>
              <a:bodyPr rot="-5400000" vert="horz"/>
              <a:lstStyle/>
              <a:p>
                <a:pPr>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Feuil1!$C$2:$C$6</c:f>
              <c:numCache>
                <c:formatCode>0.0%</c:formatCode>
                <c:ptCount val="5"/>
                <c:pt idx="0">
                  <c:v>0.260043621063232</c:v>
                </c:pt>
                <c:pt idx="1">
                  <c:v>0.056886475533247</c:v>
                </c:pt>
                <c:pt idx="2">
                  <c:v>0.116057462990284</c:v>
                </c:pt>
                <c:pt idx="3">
                  <c:v>0.497262686491013</c:v>
                </c:pt>
                <c:pt idx="4">
                  <c:v>0.0697497352957725</c:v>
                </c:pt>
              </c:numCache>
            </c:numRef>
          </c:val>
        </c:ser>
        <c:ser>
          <c:idx val="2"/>
          <c:order val="2"/>
          <c:tx>
            <c:strRef>
              <c:f>Feuil1!$D$1</c:f>
              <c:strCache>
                <c:ptCount val="1"/>
                <c:pt idx="0">
                  <c:v>2013</c:v>
                </c:pt>
              </c:strCache>
            </c:strRef>
          </c:tx>
          <c:invertIfNegative val="0"/>
          <c:dLbls>
            <c:txPr>
              <a:bodyPr rot="-5400000" vert="horz"/>
              <a:lstStyle/>
              <a:p>
                <a:pPr>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Feuil1!$D$2:$D$6</c:f>
              <c:numCache>
                <c:formatCode>0.0%</c:formatCode>
                <c:ptCount val="5"/>
                <c:pt idx="0">
                  <c:v>0.268653303384781</c:v>
                </c:pt>
                <c:pt idx="1">
                  <c:v>0.101367980241776</c:v>
                </c:pt>
                <c:pt idx="2">
                  <c:v>0.149288907647133</c:v>
                </c:pt>
                <c:pt idx="3">
                  <c:v>0.328773409128189</c:v>
                </c:pt>
                <c:pt idx="4">
                  <c:v>0.151916414499283</c:v>
                </c:pt>
              </c:numCache>
            </c:numRef>
          </c:val>
        </c:ser>
        <c:ser>
          <c:idx val="3"/>
          <c:order val="3"/>
          <c:tx>
            <c:strRef>
              <c:f>Feuil1!$E$1</c:f>
              <c:strCache>
                <c:ptCount val="1"/>
                <c:pt idx="0">
                  <c:v>2014</c:v>
                </c:pt>
              </c:strCache>
            </c:strRef>
          </c:tx>
          <c:invertIfNegative val="0"/>
          <c:dLbls>
            <c:txPr>
              <a:bodyPr rot="-5400000" vert="horz"/>
              <a:lstStyle/>
              <a:p>
                <a:pPr>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Feuil1!$E$2:$E$6</c:f>
              <c:numCache>
                <c:formatCode>0.00%</c:formatCode>
                <c:ptCount val="5"/>
                <c:pt idx="0">
                  <c:v>0.261</c:v>
                </c:pt>
                <c:pt idx="1">
                  <c:v>0.096</c:v>
                </c:pt>
                <c:pt idx="2">
                  <c:v>0.15</c:v>
                </c:pt>
                <c:pt idx="3">
                  <c:v>0.327</c:v>
                </c:pt>
                <c:pt idx="4">
                  <c:v>0.166</c:v>
                </c:pt>
              </c:numCache>
            </c:numRef>
          </c:val>
        </c:ser>
        <c:dLbls>
          <c:showLegendKey val="0"/>
          <c:showVal val="0"/>
          <c:showCatName val="0"/>
          <c:showSerName val="0"/>
          <c:showPercent val="0"/>
          <c:showBubbleSize val="0"/>
        </c:dLbls>
        <c:gapWidth val="150"/>
        <c:axId val="-2115705512"/>
        <c:axId val="-2133409576"/>
      </c:barChart>
      <c:catAx>
        <c:axId val="-2115705512"/>
        <c:scaling>
          <c:orientation val="minMax"/>
        </c:scaling>
        <c:delete val="0"/>
        <c:axPos val="b"/>
        <c:majorTickMark val="out"/>
        <c:minorTickMark val="none"/>
        <c:tickLblPos val="nextTo"/>
        <c:crossAx val="-2133409576"/>
        <c:crosses val="autoZero"/>
        <c:auto val="1"/>
        <c:lblAlgn val="ctr"/>
        <c:lblOffset val="100"/>
        <c:noMultiLvlLbl val="0"/>
      </c:catAx>
      <c:valAx>
        <c:axId val="-2133409576"/>
        <c:scaling>
          <c:orientation val="minMax"/>
          <c:max val="0.6"/>
          <c:min val="0.0"/>
        </c:scaling>
        <c:delete val="0"/>
        <c:axPos val="l"/>
        <c:majorGridlines/>
        <c:numFmt formatCode="0%" sourceLinked="0"/>
        <c:majorTickMark val="out"/>
        <c:minorTickMark val="none"/>
        <c:tickLblPos val="nextTo"/>
        <c:txPr>
          <a:bodyPr/>
          <a:lstStyle/>
          <a:p>
            <a:pPr>
              <a:defRPr sz="1600"/>
            </a:pPr>
            <a:endParaRPr lang="fr-FR"/>
          </a:p>
        </c:txPr>
        <c:crossAx val="-2115705512"/>
        <c:crosses val="autoZero"/>
        <c:crossBetween val="between"/>
      </c:valAx>
    </c:plotArea>
    <c:legend>
      <c:legendPos val="r"/>
      <c:layout>
        <c:manualLayout>
          <c:xMode val="edge"/>
          <c:yMode val="edge"/>
          <c:x val="0.179703250001862"/>
          <c:y val="0.00362687856012505"/>
          <c:w val="0.780137465437819"/>
          <c:h val="0.108298748165856"/>
        </c:manualLayout>
      </c:layout>
      <c:overlay val="1"/>
    </c:legend>
    <c:plotVisOnly val="1"/>
    <c:dispBlanksAs val="gap"/>
    <c:showDLblsOverMax val="0"/>
  </c:chart>
  <c:spPr>
    <a:solidFill>
      <a:schemeClr val="bg1"/>
    </a:solidFill>
  </c:spPr>
  <c:txPr>
    <a:bodyPr/>
    <a:lstStyle/>
    <a:p>
      <a:pPr>
        <a:defRPr sz="1800"/>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sz="2000">
                <a:solidFill>
                  <a:srgbClr val="FFFFFF"/>
                </a:solidFill>
              </a:defRPr>
            </a:pPr>
            <a:r>
              <a:rPr lang="fr-FR" sz="2000">
                <a:solidFill>
                  <a:srgbClr val="FFFFFF"/>
                </a:solidFill>
              </a:rPr>
              <a:t>Bac G&amp;T Evolution des moyennes des établissements du 37</a:t>
            </a:r>
          </a:p>
        </c:rich>
      </c:tx>
      <c:layout>
        <c:manualLayout>
          <c:xMode val="edge"/>
          <c:yMode val="edge"/>
          <c:x val="0.285716901127888"/>
          <c:y val="0.0204380330793809"/>
        </c:manualLayout>
      </c:layout>
      <c:overlay val="0"/>
    </c:title>
    <c:autoTitleDeleted val="0"/>
    <c:plotArea>
      <c:layout>
        <c:manualLayout>
          <c:layoutTarget val="inner"/>
          <c:xMode val="edge"/>
          <c:yMode val="edge"/>
          <c:x val="0.0482694948098332"/>
          <c:y val="0.148002481507993"/>
          <c:w val="0.946998643352561"/>
          <c:h val="0.584937897300904"/>
        </c:manualLayout>
      </c:layout>
      <c:barChart>
        <c:barDir val="col"/>
        <c:grouping val="clustered"/>
        <c:varyColors val="0"/>
        <c:ser>
          <c:idx val="0"/>
          <c:order val="0"/>
          <c:tx>
            <c:strRef>
              <c:f>stat_etablissement_histo_BGT!$I$37</c:f>
              <c:strCache>
                <c:ptCount val="1"/>
                <c:pt idx="0">
                  <c:v>Moy Etab 2011</c:v>
                </c:pt>
              </c:strCache>
            </c:strRef>
          </c:tx>
          <c:spPr>
            <a:solidFill>
              <a:schemeClr val="accent1">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stat_etablissement_histo_BGT!$B$38:$B$49</c:f>
              <c:strCache>
                <c:ptCount val="12"/>
                <c:pt idx="0">
                  <c:v>LYC LEONARD DE VINCI</c:v>
                </c:pt>
                <c:pt idx="1">
                  <c:v>LYC SAINT MEDARD INS</c:v>
                </c:pt>
                <c:pt idx="2">
                  <c:v>LYCEE A. DE VIGNY</c:v>
                </c:pt>
                <c:pt idx="3">
                  <c:v>LYCEE AGRICOLE 37</c:v>
                </c:pt>
                <c:pt idx="4">
                  <c:v>LYCEE BALZAC</c:v>
                </c:pt>
                <c:pt idx="5">
                  <c:v>LYCEE CHOISEUL</c:v>
                </c:pt>
                <c:pt idx="6">
                  <c:v>LYCEE DESCARTES</c:v>
                </c:pt>
                <c:pt idx="7">
                  <c:v>LYCEE FONTIVILLE</c:v>
                </c:pt>
                <c:pt idx="8">
                  <c:v>LYCEE GRANDMONT</c:v>
                </c:pt>
                <c:pt idx="9">
                  <c:v>LYCEE J DE VAUCANSON</c:v>
                </c:pt>
                <c:pt idx="10">
                  <c:v>LYCEE JEAN MONNET</c:v>
                </c:pt>
                <c:pt idx="11">
                  <c:v>LYCEE M.NADAUD</c:v>
                </c:pt>
              </c:strCache>
            </c:strRef>
          </c:cat>
          <c:val>
            <c:numRef>
              <c:f>stat_etablissement_histo_BGT!$I$38:$I$49</c:f>
              <c:numCache>
                <c:formatCode>0.00</c:formatCode>
                <c:ptCount val="12"/>
                <c:pt idx="0">
                  <c:v>12.73219094247246</c:v>
                </c:pt>
                <c:pt idx="1">
                  <c:v>13.16201550387596</c:v>
                </c:pt>
                <c:pt idx="2">
                  <c:v>12.9306049822064</c:v>
                </c:pt>
                <c:pt idx="3">
                  <c:v>13.98</c:v>
                </c:pt>
                <c:pt idx="4">
                  <c:v>13.01927582534611</c:v>
                </c:pt>
                <c:pt idx="5">
                  <c:v>12.96448390677024</c:v>
                </c:pt>
                <c:pt idx="6">
                  <c:v>13.14866310160428</c:v>
                </c:pt>
                <c:pt idx="7">
                  <c:v>13.10280373831776</c:v>
                </c:pt>
                <c:pt idx="8">
                  <c:v>12.4492890995261</c:v>
                </c:pt>
                <c:pt idx="9">
                  <c:v>13.6533692722372</c:v>
                </c:pt>
                <c:pt idx="10">
                  <c:v>12.62325102880658</c:v>
                </c:pt>
                <c:pt idx="11">
                  <c:v>12.73356164383562</c:v>
                </c:pt>
              </c:numCache>
            </c:numRef>
          </c:val>
        </c:ser>
        <c:ser>
          <c:idx val="1"/>
          <c:order val="1"/>
          <c:tx>
            <c:strRef>
              <c:f>stat_etablissement_histo_BGT!$G$37</c:f>
              <c:strCache>
                <c:ptCount val="1"/>
                <c:pt idx="0">
                  <c:v>Moy Etab 2012</c:v>
                </c:pt>
              </c:strCache>
            </c:strRef>
          </c:tx>
          <c:spPr>
            <a:solidFill>
              <a:schemeClr val="accent2">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stat_etablissement_histo_BGT!$B$38:$B$49</c:f>
              <c:strCache>
                <c:ptCount val="12"/>
                <c:pt idx="0">
                  <c:v>LYC LEONARD DE VINCI</c:v>
                </c:pt>
                <c:pt idx="1">
                  <c:v>LYC SAINT MEDARD INS</c:v>
                </c:pt>
                <c:pt idx="2">
                  <c:v>LYCEE A. DE VIGNY</c:v>
                </c:pt>
                <c:pt idx="3">
                  <c:v>LYCEE AGRICOLE 37</c:v>
                </c:pt>
                <c:pt idx="4">
                  <c:v>LYCEE BALZAC</c:v>
                </c:pt>
                <c:pt idx="5">
                  <c:v>LYCEE CHOISEUL</c:v>
                </c:pt>
                <c:pt idx="6">
                  <c:v>LYCEE DESCARTES</c:v>
                </c:pt>
                <c:pt idx="7">
                  <c:v>LYCEE FONTIVILLE</c:v>
                </c:pt>
                <c:pt idx="8">
                  <c:v>LYCEE GRANDMONT</c:v>
                </c:pt>
                <c:pt idx="9">
                  <c:v>LYCEE J DE VAUCANSON</c:v>
                </c:pt>
                <c:pt idx="10">
                  <c:v>LYCEE JEAN MONNET</c:v>
                </c:pt>
                <c:pt idx="11">
                  <c:v>LYCEE M.NADAUD</c:v>
                </c:pt>
              </c:strCache>
            </c:strRef>
          </c:cat>
          <c:val>
            <c:numRef>
              <c:f>stat_etablissement_histo_BGT!$G$38:$G$49</c:f>
              <c:numCache>
                <c:formatCode>0.00</c:formatCode>
                <c:ptCount val="12"/>
                <c:pt idx="0">
                  <c:v>12.5119403</c:v>
                </c:pt>
                <c:pt idx="1">
                  <c:v>13.31725768</c:v>
                </c:pt>
                <c:pt idx="2">
                  <c:v>13.14395018</c:v>
                </c:pt>
                <c:pt idx="3">
                  <c:v>14.56</c:v>
                </c:pt>
                <c:pt idx="4">
                  <c:v>13.22288462</c:v>
                </c:pt>
                <c:pt idx="5">
                  <c:v>12.70974093</c:v>
                </c:pt>
                <c:pt idx="6">
                  <c:v>13.47961712</c:v>
                </c:pt>
                <c:pt idx="7">
                  <c:v>13.52320675</c:v>
                </c:pt>
                <c:pt idx="8">
                  <c:v>12.28025186</c:v>
                </c:pt>
                <c:pt idx="9">
                  <c:v>13.06548348</c:v>
                </c:pt>
                <c:pt idx="10">
                  <c:v>12.5755</c:v>
                </c:pt>
                <c:pt idx="11">
                  <c:v>14.08</c:v>
                </c:pt>
              </c:numCache>
            </c:numRef>
          </c:val>
        </c:ser>
        <c:ser>
          <c:idx val="2"/>
          <c:order val="2"/>
          <c:tx>
            <c:strRef>
              <c:f>stat_etablissement_histo_BGT!$E$37</c:f>
              <c:strCache>
                <c:ptCount val="1"/>
                <c:pt idx="0">
                  <c:v>Moy Etab 2013</c:v>
                </c:pt>
              </c:strCache>
            </c:strRef>
          </c:tx>
          <c:spPr>
            <a:solidFill>
              <a:schemeClr val="accent3">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stat_etablissement_histo_BGT!$B$38:$B$49</c:f>
              <c:strCache>
                <c:ptCount val="12"/>
                <c:pt idx="0">
                  <c:v>LYC LEONARD DE VINCI</c:v>
                </c:pt>
                <c:pt idx="1">
                  <c:v>LYC SAINT MEDARD INS</c:v>
                </c:pt>
                <c:pt idx="2">
                  <c:v>LYCEE A. DE VIGNY</c:v>
                </c:pt>
                <c:pt idx="3">
                  <c:v>LYCEE AGRICOLE 37</c:v>
                </c:pt>
                <c:pt idx="4">
                  <c:v>LYCEE BALZAC</c:v>
                </c:pt>
                <c:pt idx="5">
                  <c:v>LYCEE CHOISEUL</c:v>
                </c:pt>
                <c:pt idx="6">
                  <c:v>LYCEE DESCARTES</c:v>
                </c:pt>
                <c:pt idx="7">
                  <c:v>LYCEE FONTIVILLE</c:v>
                </c:pt>
                <c:pt idx="8">
                  <c:v>LYCEE GRANDMONT</c:v>
                </c:pt>
                <c:pt idx="9">
                  <c:v>LYCEE J DE VAUCANSON</c:v>
                </c:pt>
                <c:pt idx="10">
                  <c:v>LYCEE JEAN MONNET</c:v>
                </c:pt>
                <c:pt idx="11">
                  <c:v>LYCEE M.NADAUD</c:v>
                </c:pt>
              </c:strCache>
            </c:strRef>
          </c:cat>
          <c:val>
            <c:numRef>
              <c:f>stat_etablissement_histo_BGT!$E$38:$E$49</c:f>
              <c:numCache>
                <c:formatCode>0.00</c:formatCode>
                <c:ptCount val="12"/>
                <c:pt idx="0">
                  <c:v>12.28171021377672</c:v>
                </c:pt>
                <c:pt idx="1">
                  <c:v>13.46674816625917</c:v>
                </c:pt>
                <c:pt idx="2">
                  <c:v>13.11802507836991</c:v>
                </c:pt>
                <c:pt idx="3">
                  <c:v>14.57543859649123</c:v>
                </c:pt>
                <c:pt idx="4">
                  <c:v>13.49745493107106</c:v>
                </c:pt>
                <c:pt idx="5">
                  <c:v>12.55229083665338</c:v>
                </c:pt>
                <c:pt idx="6">
                  <c:v>13.60755494505494</c:v>
                </c:pt>
                <c:pt idx="7">
                  <c:v>12.2465811965812</c:v>
                </c:pt>
                <c:pt idx="8">
                  <c:v>12.8665308498254</c:v>
                </c:pt>
                <c:pt idx="9">
                  <c:v>12.51474820143885</c:v>
                </c:pt>
                <c:pt idx="10">
                  <c:v>13.59290322580646</c:v>
                </c:pt>
                <c:pt idx="11">
                  <c:v>14.25694444444444</c:v>
                </c:pt>
              </c:numCache>
            </c:numRef>
          </c:val>
        </c:ser>
        <c:ser>
          <c:idx val="6"/>
          <c:order val="3"/>
          <c:tx>
            <c:strRef>
              <c:f>stat_etablissement_histo_BGT!$C$37</c:f>
              <c:strCache>
                <c:ptCount val="1"/>
                <c:pt idx="0">
                  <c:v>Moy Etab 2014</c:v>
                </c:pt>
              </c:strCache>
            </c:strRef>
          </c:tx>
          <c:spPr>
            <a:solidFill>
              <a:srgbClr val="FF6600"/>
            </a:solidFill>
          </c:spPr>
          <c:invertIfNegative val="0"/>
          <c:dLbls>
            <c:txPr>
              <a:bodyPr rot="-5400000"/>
              <a:lstStyle/>
              <a:p>
                <a:pPr>
                  <a:defRPr sz="1100" b="1"/>
                </a:pPr>
                <a:endParaRPr lang="fr-FR"/>
              </a:p>
            </c:txPr>
            <c:dLblPos val="inEnd"/>
            <c:showLegendKey val="0"/>
            <c:showVal val="1"/>
            <c:showCatName val="0"/>
            <c:showSerName val="0"/>
            <c:showPercent val="0"/>
            <c:showBubbleSize val="0"/>
            <c:showLeaderLines val="0"/>
          </c:dLbls>
          <c:cat>
            <c:strRef>
              <c:f>stat_etablissement_histo_BGT!$B$38:$B$49</c:f>
              <c:strCache>
                <c:ptCount val="12"/>
                <c:pt idx="0">
                  <c:v>LYC LEONARD DE VINCI</c:v>
                </c:pt>
                <c:pt idx="1">
                  <c:v>LYC SAINT MEDARD INS</c:v>
                </c:pt>
                <c:pt idx="2">
                  <c:v>LYCEE A. DE VIGNY</c:v>
                </c:pt>
                <c:pt idx="3">
                  <c:v>LYCEE AGRICOLE 37</c:v>
                </c:pt>
                <c:pt idx="4">
                  <c:v>LYCEE BALZAC</c:v>
                </c:pt>
                <c:pt idx="5">
                  <c:v>LYCEE CHOISEUL</c:v>
                </c:pt>
                <c:pt idx="6">
                  <c:v>LYCEE DESCARTES</c:v>
                </c:pt>
                <c:pt idx="7">
                  <c:v>LYCEE FONTIVILLE</c:v>
                </c:pt>
                <c:pt idx="8">
                  <c:v>LYCEE GRANDMONT</c:v>
                </c:pt>
                <c:pt idx="9">
                  <c:v>LYCEE J DE VAUCANSON</c:v>
                </c:pt>
                <c:pt idx="10">
                  <c:v>LYCEE JEAN MONNET</c:v>
                </c:pt>
                <c:pt idx="11">
                  <c:v>LYCEE M.NADAUD</c:v>
                </c:pt>
              </c:strCache>
            </c:strRef>
          </c:cat>
          <c:val>
            <c:numRef>
              <c:f>stat_etablissement_histo_BGT!$C$38:$C$49</c:f>
              <c:numCache>
                <c:formatCode>0.00</c:formatCode>
                <c:ptCount val="12"/>
                <c:pt idx="0">
                  <c:v>13.13537675606641</c:v>
                </c:pt>
                <c:pt idx="1">
                  <c:v>13.54282051282051</c:v>
                </c:pt>
                <c:pt idx="2">
                  <c:v>13.40514579759863</c:v>
                </c:pt>
                <c:pt idx="3">
                  <c:v>14.87</c:v>
                </c:pt>
                <c:pt idx="4">
                  <c:v>14.00433815350391</c:v>
                </c:pt>
                <c:pt idx="5">
                  <c:v>12.9002982107356</c:v>
                </c:pt>
                <c:pt idx="6">
                  <c:v>13.70418918918919</c:v>
                </c:pt>
                <c:pt idx="7">
                  <c:v>13.81510416666667</c:v>
                </c:pt>
                <c:pt idx="8">
                  <c:v>13.17512548800892</c:v>
                </c:pt>
                <c:pt idx="9">
                  <c:v>13.46294536817103</c:v>
                </c:pt>
                <c:pt idx="10">
                  <c:v>13.69728850325378</c:v>
                </c:pt>
                <c:pt idx="11">
                  <c:v>14.03333333333333</c:v>
                </c:pt>
              </c:numCache>
            </c:numRef>
          </c:val>
        </c:ser>
        <c:dLbls>
          <c:showLegendKey val="0"/>
          <c:showVal val="1"/>
          <c:showCatName val="0"/>
          <c:showSerName val="0"/>
          <c:showPercent val="0"/>
          <c:showBubbleSize val="0"/>
        </c:dLbls>
        <c:gapWidth val="150"/>
        <c:axId val="-2098256200"/>
        <c:axId val="-2098263800"/>
      </c:barChart>
      <c:catAx>
        <c:axId val="-2098256200"/>
        <c:scaling>
          <c:orientation val="minMax"/>
        </c:scaling>
        <c:delete val="0"/>
        <c:axPos val="b"/>
        <c:numFmt formatCode="General" sourceLinked="1"/>
        <c:majorTickMark val="out"/>
        <c:minorTickMark val="none"/>
        <c:tickLblPos val="nextTo"/>
        <c:txPr>
          <a:bodyPr rot="-2700000" vert="horz"/>
          <a:lstStyle/>
          <a:p>
            <a:pPr>
              <a:defRPr sz="1100" b="1">
                <a:solidFill>
                  <a:srgbClr val="FFFFFF"/>
                </a:solidFill>
              </a:defRPr>
            </a:pPr>
            <a:endParaRPr lang="fr-FR"/>
          </a:p>
        </c:txPr>
        <c:crossAx val="-2098263800"/>
        <c:crosses val="autoZero"/>
        <c:auto val="0"/>
        <c:lblAlgn val="ctr"/>
        <c:lblOffset val="100"/>
        <c:tickLblSkip val="1"/>
        <c:tickMarkSkip val="1"/>
        <c:noMultiLvlLbl val="0"/>
      </c:catAx>
      <c:valAx>
        <c:axId val="-2098263800"/>
        <c:scaling>
          <c:orientation val="minMax"/>
          <c:max val="15.5"/>
          <c:min val="11.0"/>
        </c:scaling>
        <c:delete val="0"/>
        <c:axPos val="l"/>
        <c:numFmt formatCode="0" sourceLinked="0"/>
        <c:majorTickMark val="out"/>
        <c:minorTickMark val="none"/>
        <c:tickLblPos val="nextTo"/>
        <c:txPr>
          <a:bodyPr rot="0" vert="horz"/>
          <a:lstStyle/>
          <a:p>
            <a:pPr>
              <a:defRPr sz="1200">
                <a:solidFill>
                  <a:srgbClr val="FFFFFF"/>
                </a:solidFill>
              </a:defRPr>
            </a:pPr>
            <a:endParaRPr lang="fr-FR"/>
          </a:p>
        </c:txPr>
        <c:crossAx val="-2098256200"/>
        <c:crosses val="autoZero"/>
        <c:crossBetween val="between"/>
        <c:majorUnit val="1.0"/>
        <c:minorUnit val="1.0"/>
      </c:valAx>
    </c:plotArea>
    <c:legend>
      <c:legendPos val="t"/>
      <c:layout>
        <c:manualLayout>
          <c:xMode val="edge"/>
          <c:yMode val="edge"/>
          <c:x val="0.048312429254364"/>
          <c:y val="0.0889275254319341"/>
          <c:w val="0.945764318576495"/>
          <c:h val="0.0516285892528958"/>
        </c:manualLayout>
      </c:layout>
      <c:overlay val="0"/>
      <c:txPr>
        <a:bodyPr/>
        <a:lstStyle/>
        <a:p>
          <a:pPr>
            <a:defRPr sz="1200">
              <a:solidFill>
                <a:srgbClr val="FFFFFF"/>
              </a:solidFill>
            </a:defRPr>
          </a:pPr>
          <a:endParaRPr lang="fr-FR"/>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sz="2000">
                <a:solidFill>
                  <a:srgbClr val="FFFFFF"/>
                </a:solidFill>
              </a:defRPr>
            </a:pPr>
            <a:r>
              <a:rPr lang="fr-FR" sz="2000">
                <a:solidFill>
                  <a:srgbClr val="FFFFFF"/>
                </a:solidFill>
              </a:rPr>
              <a:t>Bac G&amp;T Evolution des moyennes des établissements du 37</a:t>
            </a:r>
          </a:p>
        </c:rich>
      </c:tx>
      <c:layout>
        <c:manualLayout>
          <c:xMode val="edge"/>
          <c:yMode val="edge"/>
          <c:x val="0.248889263662447"/>
          <c:y val="0.000846225534535169"/>
        </c:manualLayout>
      </c:layout>
      <c:overlay val="0"/>
    </c:title>
    <c:autoTitleDeleted val="0"/>
    <c:plotArea>
      <c:layout>
        <c:manualLayout>
          <c:layoutTarget val="inner"/>
          <c:xMode val="edge"/>
          <c:yMode val="edge"/>
          <c:x val="0.0482694948098332"/>
          <c:y val="0.148002481507993"/>
          <c:w val="0.946998643352561"/>
          <c:h val="0.550606416515493"/>
        </c:manualLayout>
      </c:layout>
      <c:barChart>
        <c:barDir val="col"/>
        <c:grouping val="clustered"/>
        <c:varyColors val="0"/>
        <c:ser>
          <c:idx val="0"/>
          <c:order val="0"/>
          <c:tx>
            <c:strRef>
              <c:f>stat_etablissement_histo_BGT!$I$37</c:f>
              <c:strCache>
                <c:ptCount val="1"/>
                <c:pt idx="0">
                  <c:v>Moy Etab 2011</c:v>
                </c:pt>
              </c:strCache>
            </c:strRef>
          </c:tx>
          <c:spPr>
            <a:solidFill>
              <a:schemeClr val="accent1">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(stat_etablissement_histo_BGT!$B$50;stat_etablissement_histo_BGT!$B$51:$B$58)</c:f>
              <c:strCache>
                <c:ptCount val="9"/>
                <c:pt idx="0">
                  <c:v>LYCEE MARMOUTIER</c:v>
                </c:pt>
                <c:pt idx="1">
                  <c:v>LYCEE P.L COURIER</c:v>
                </c:pt>
                <c:pt idx="2">
                  <c:v>LYCEE RABELAIS</c:v>
                </c:pt>
                <c:pt idx="3">
                  <c:v>LYCEE SAINT DENIS</c:v>
                </c:pt>
                <c:pt idx="4">
                  <c:v>LYCEE SAINT GATIEN</c:v>
                </c:pt>
                <c:pt idx="5">
                  <c:v>LYCEE SAINT GREGOIRE</c:v>
                </c:pt>
                <c:pt idx="6">
                  <c:v>LYCEE SAINT JOSEPH</c:v>
                </c:pt>
                <c:pt idx="7">
                  <c:v>LYCEE SAINTE URSULE</c:v>
                </c:pt>
                <c:pt idx="8">
                  <c:v>LYCEE STE MARGUERITE</c:v>
                </c:pt>
              </c:strCache>
            </c:strRef>
          </c:cat>
          <c:val>
            <c:numRef>
              <c:f>stat_etablissement_histo_BGT!$I$50:$I$58</c:f>
              <c:numCache>
                <c:formatCode>0.00</c:formatCode>
                <c:ptCount val="9"/>
                <c:pt idx="0">
                  <c:v>13.2655629139073</c:v>
                </c:pt>
                <c:pt idx="1">
                  <c:v>13.29</c:v>
                </c:pt>
                <c:pt idx="2">
                  <c:v>13.4226076555024</c:v>
                </c:pt>
                <c:pt idx="3">
                  <c:v>14.26367521367521</c:v>
                </c:pt>
                <c:pt idx="4">
                  <c:v>13.19819277108434</c:v>
                </c:pt>
                <c:pt idx="5">
                  <c:v>13.49206896551724</c:v>
                </c:pt>
                <c:pt idx="6">
                  <c:v>12.73538461538461</c:v>
                </c:pt>
                <c:pt idx="7">
                  <c:v>12.72660944206009</c:v>
                </c:pt>
                <c:pt idx="8">
                  <c:v>14.28072289156626</c:v>
                </c:pt>
              </c:numCache>
            </c:numRef>
          </c:val>
        </c:ser>
        <c:ser>
          <c:idx val="1"/>
          <c:order val="1"/>
          <c:tx>
            <c:strRef>
              <c:f>stat_etablissement_histo_BGT!$G$37</c:f>
              <c:strCache>
                <c:ptCount val="1"/>
                <c:pt idx="0">
                  <c:v>Moy Etab 2012</c:v>
                </c:pt>
              </c:strCache>
            </c:strRef>
          </c:tx>
          <c:spPr>
            <a:solidFill>
              <a:schemeClr val="accent2">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(stat_etablissement_histo_BGT!$B$50;stat_etablissement_histo_BGT!$B$51:$B$58)</c:f>
              <c:strCache>
                <c:ptCount val="9"/>
                <c:pt idx="0">
                  <c:v>LYCEE MARMOUTIER</c:v>
                </c:pt>
                <c:pt idx="1">
                  <c:v>LYCEE P.L COURIER</c:v>
                </c:pt>
                <c:pt idx="2">
                  <c:v>LYCEE RABELAIS</c:v>
                </c:pt>
                <c:pt idx="3">
                  <c:v>LYCEE SAINT DENIS</c:v>
                </c:pt>
                <c:pt idx="4">
                  <c:v>LYCEE SAINT GATIEN</c:v>
                </c:pt>
                <c:pt idx="5">
                  <c:v>LYCEE SAINT GREGOIRE</c:v>
                </c:pt>
                <c:pt idx="6">
                  <c:v>LYCEE SAINT JOSEPH</c:v>
                </c:pt>
                <c:pt idx="7">
                  <c:v>LYCEE SAINTE URSULE</c:v>
                </c:pt>
                <c:pt idx="8">
                  <c:v>LYCEE STE MARGUERITE</c:v>
                </c:pt>
              </c:strCache>
            </c:strRef>
          </c:cat>
          <c:val>
            <c:numRef>
              <c:f>stat_etablissement_histo_BGT!$G$50:$G$58</c:f>
              <c:numCache>
                <c:formatCode>0.00</c:formatCode>
                <c:ptCount val="9"/>
                <c:pt idx="0">
                  <c:v>13.37457627</c:v>
                </c:pt>
                <c:pt idx="1">
                  <c:v>13.73939394</c:v>
                </c:pt>
                <c:pt idx="2">
                  <c:v>13.51790865</c:v>
                </c:pt>
                <c:pt idx="3">
                  <c:v>13.83849765</c:v>
                </c:pt>
                <c:pt idx="4">
                  <c:v>13.90743034</c:v>
                </c:pt>
                <c:pt idx="5">
                  <c:v>13.99150327</c:v>
                </c:pt>
                <c:pt idx="6">
                  <c:v>13.07</c:v>
                </c:pt>
                <c:pt idx="7">
                  <c:v>13.2694501</c:v>
                </c:pt>
                <c:pt idx="8">
                  <c:v>14.35869565</c:v>
                </c:pt>
              </c:numCache>
            </c:numRef>
          </c:val>
        </c:ser>
        <c:ser>
          <c:idx val="2"/>
          <c:order val="2"/>
          <c:tx>
            <c:strRef>
              <c:f>stat_etablissement_histo_BGT!$E$37</c:f>
              <c:strCache>
                <c:ptCount val="1"/>
                <c:pt idx="0">
                  <c:v>Moy Etab 2013</c:v>
                </c:pt>
              </c:strCache>
            </c:strRef>
          </c:tx>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(stat_etablissement_histo_BGT!$B$50;stat_etablissement_histo_BGT!$B$51:$B$58)</c:f>
              <c:strCache>
                <c:ptCount val="9"/>
                <c:pt idx="0">
                  <c:v>LYCEE MARMOUTIER</c:v>
                </c:pt>
                <c:pt idx="1">
                  <c:v>LYCEE P.L COURIER</c:v>
                </c:pt>
                <c:pt idx="2">
                  <c:v>LYCEE RABELAIS</c:v>
                </c:pt>
                <c:pt idx="3">
                  <c:v>LYCEE SAINT DENIS</c:v>
                </c:pt>
                <c:pt idx="4">
                  <c:v>LYCEE SAINT GATIEN</c:v>
                </c:pt>
                <c:pt idx="5">
                  <c:v>LYCEE SAINT GREGOIRE</c:v>
                </c:pt>
                <c:pt idx="6">
                  <c:v>LYCEE SAINT JOSEPH</c:v>
                </c:pt>
                <c:pt idx="7">
                  <c:v>LYCEE SAINTE URSULE</c:v>
                </c:pt>
                <c:pt idx="8">
                  <c:v>LYCEE STE MARGUERITE</c:v>
                </c:pt>
              </c:strCache>
            </c:strRef>
          </c:cat>
          <c:val>
            <c:numRef>
              <c:f>stat_etablissement_histo_BGT!$E$50:$E$58</c:f>
              <c:numCache>
                <c:formatCode>0.00</c:formatCode>
                <c:ptCount val="9"/>
                <c:pt idx="0">
                  <c:v>13.95</c:v>
                </c:pt>
                <c:pt idx="1">
                  <c:v>12.77867730900798</c:v>
                </c:pt>
                <c:pt idx="2">
                  <c:v>14.40305466237943</c:v>
                </c:pt>
                <c:pt idx="3">
                  <c:v>14.09553571428571</c:v>
                </c:pt>
                <c:pt idx="4">
                  <c:v>14.2625</c:v>
                </c:pt>
                <c:pt idx="5">
                  <c:v>14.37129032258064</c:v>
                </c:pt>
                <c:pt idx="6">
                  <c:v>12.32162162162162</c:v>
                </c:pt>
                <c:pt idx="7">
                  <c:v>12.8506692160612</c:v>
                </c:pt>
                <c:pt idx="8">
                  <c:v>12.4664864864865</c:v>
                </c:pt>
              </c:numCache>
            </c:numRef>
          </c:val>
        </c:ser>
        <c:ser>
          <c:idx val="6"/>
          <c:order val="3"/>
          <c:tx>
            <c:strRef>
              <c:f>stat_etablissement_histo_BGT!$C$37</c:f>
              <c:strCache>
                <c:ptCount val="1"/>
                <c:pt idx="0">
                  <c:v>Moy Etab 2014</c:v>
                </c:pt>
              </c:strCache>
            </c:strRef>
          </c:tx>
          <c:spPr>
            <a:solidFill>
              <a:srgbClr val="FF6600"/>
            </a:solidFill>
          </c:spPr>
          <c:invertIfNegative val="0"/>
          <c:dLbls>
            <c:txPr>
              <a:bodyPr rot="-5400000"/>
              <a:lstStyle/>
              <a:p>
                <a:pPr>
                  <a:defRPr sz="1200" b="1"/>
                </a:pPr>
                <a:endParaRPr lang="fr-FR"/>
              </a:p>
            </c:txPr>
            <c:dLblPos val="inEnd"/>
            <c:showLegendKey val="0"/>
            <c:showVal val="1"/>
            <c:showCatName val="0"/>
            <c:showSerName val="0"/>
            <c:showPercent val="0"/>
            <c:showBubbleSize val="0"/>
            <c:showLeaderLines val="0"/>
          </c:dLbls>
          <c:cat>
            <c:strRef>
              <c:f>(stat_etablissement_histo_BGT!$B$50;stat_etablissement_histo_BGT!$B$51:$B$58)</c:f>
              <c:strCache>
                <c:ptCount val="9"/>
                <c:pt idx="0">
                  <c:v>LYCEE MARMOUTIER</c:v>
                </c:pt>
                <c:pt idx="1">
                  <c:v>LYCEE P.L COURIER</c:v>
                </c:pt>
                <c:pt idx="2">
                  <c:v>LYCEE RABELAIS</c:v>
                </c:pt>
                <c:pt idx="3">
                  <c:v>LYCEE SAINT DENIS</c:v>
                </c:pt>
                <c:pt idx="4">
                  <c:v>LYCEE SAINT GATIEN</c:v>
                </c:pt>
                <c:pt idx="5">
                  <c:v>LYCEE SAINT GREGOIRE</c:v>
                </c:pt>
                <c:pt idx="6">
                  <c:v>LYCEE SAINT JOSEPH</c:v>
                </c:pt>
                <c:pt idx="7">
                  <c:v>LYCEE SAINTE URSULE</c:v>
                </c:pt>
                <c:pt idx="8">
                  <c:v>LYCEE STE MARGUERITE</c:v>
                </c:pt>
              </c:strCache>
            </c:strRef>
          </c:cat>
          <c:val>
            <c:numRef>
              <c:f>stat_etablissement_histo_BGT!$C$50:$C$58</c:f>
              <c:numCache>
                <c:formatCode>0.00</c:formatCode>
                <c:ptCount val="9"/>
                <c:pt idx="0">
                  <c:v>13.84455445544554</c:v>
                </c:pt>
                <c:pt idx="1">
                  <c:v>13.9005213764338</c:v>
                </c:pt>
                <c:pt idx="2">
                  <c:v>13.80387096774195</c:v>
                </c:pt>
                <c:pt idx="3">
                  <c:v>13.96680497925311</c:v>
                </c:pt>
                <c:pt idx="4">
                  <c:v>13.90205761316873</c:v>
                </c:pt>
                <c:pt idx="5">
                  <c:v>13.99545454545454</c:v>
                </c:pt>
                <c:pt idx="6">
                  <c:v>13.5462962962963</c:v>
                </c:pt>
                <c:pt idx="7">
                  <c:v>14.06797153024912</c:v>
                </c:pt>
                <c:pt idx="8">
                  <c:v>12.05597014925373</c:v>
                </c:pt>
              </c:numCache>
            </c:numRef>
          </c:val>
        </c:ser>
        <c:dLbls>
          <c:showLegendKey val="0"/>
          <c:showVal val="1"/>
          <c:showCatName val="0"/>
          <c:showSerName val="0"/>
          <c:showPercent val="0"/>
          <c:showBubbleSize val="0"/>
        </c:dLbls>
        <c:gapWidth val="150"/>
        <c:axId val="-2024720680"/>
        <c:axId val="-2024136888"/>
      </c:barChart>
      <c:catAx>
        <c:axId val="-2024720680"/>
        <c:scaling>
          <c:orientation val="minMax"/>
        </c:scaling>
        <c:delete val="0"/>
        <c:axPos val="b"/>
        <c:numFmt formatCode="General" sourceLinked="1"/>
        <c:majorTickMark val="out"/>
        <c:minorTickMark val="none"/>
        <c:tickLblPos val="nextTo"/>
        <c:txPr>
          <a:bodyPr rot="-2700000" vert="horz"/>
          <a:lstStyle/>
          <a:p>
            <a:pPr>
              <a:defRPr sz="1400" b="1">
                <a:solidFill>
                  <a:srgbClr val="FFFFFF"/>
                </a:solidFill>
              </a:defRPr>
            </a:pPr>
            <a:endParaRPr lang="fr-FR"/>
          </a:p>
        </c:txPr>
        <c:crossAx val="-2024136888"/>
        <c:crosses val="autoZero"/>
        <c:auto val="0"/>
        <c:lblAlgn val="ctr"/>
        <c:lblOffset val="100"/>
        <c:tickLblSkip val="1"/>
        <c:tickMarkSkip val="1"/>
        <c:noMultiLvlLbl val="0"/>
      </c:catAx>
      <c:valAx>
        <c:axId val="-2024136888"/>
        <c:scaling>
          <c:orientation val="minMax"/>
          <c:max val="15.5"/>
          <c:min val="11.0"/>
        </c:scaling>
        <c:delete val="0"/>
        <c:axPos val="l"/>
        <c:numFmt formatCode="0" sourceLinked="0"/>
        <c:majorTickMark val="out"/>
        <c:minorTickMark val="none"/>
        <c:tickLblPos val="nextTo"/>
        <c:txPr>
          <a:bodyPr rot="0" vert="horz"/>
          <a:lstStyle/>
          <a:p>
            <a:pPr>
              <a:defRPr sz="1200">
                <a:solidFill>
                  <a:srgbClr val="FFFFFF"/>
                </a:solidFill>
              </a:defRPr>
            </a:pPr>
            <a:endParaRPr lang="fr-FR"/>
          </a:p>
        </c:txPr>
        <c:crossAx val="-2024720680"/>
        <c:crosses val="autoZero"/>
        <c:crossBetween val="between"/>
        <c:majorUnit val="1.0"/>
        <c:minorUnit val="1.0"/>
      </c:valAx>
    </c:plotArea>
    <c:legend>
      <c:legendPos val="t"/>
      <c:layout>
        <c:manualLayout>
          <c:xMode val="edge"/>
          <c:yMode val="edge"/>
          <c:x val="0.048312429254364"/>
          <c:y val="0.083307659269864"/>
          <c:w val="0.94719751551854"/>
          <c:h val="0.0533419273918194"/>
        </c:manualLayout>
      </c:layout>
      <c:overlay val="0"/>
      <c:txPr>
        <a:bodyPr/>
        <a:lstStyle/>
        <a:p>
          <a:pPr>
            <a:defRPr sz="1400">
              <a:solidFill>
                <a:srgbClr val="FFFFFF"/>
              </a:solidFill>
            </a:defRPr>
          </a:pPr>
          <a:endParaRPr lang="fr-FR"/>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stat_etablissement_graph_BGT!$C$59</c:f>
              <c:strCache>
                <c:ptCount val="1"/>
                <c:pt idx="0">
                  <c:v>Moy Etab</c:v>
                </c:pt>
              </c:strCache>
            </c:strRef>
          </c:tx>
          <c:invertIfNegative val="0"/>
          <c:dLbls>
            <c:txPr>
              <a:bodyPr rot="-5400000" vert="horz"/>
              <a:lstStyle/>
              <a:p>
                <a:pPr>
                  <a:defRPr sz="1400" b="1">
                    <a:solidFill>
                      <a:srgbClr val="000000"/>
                    </a:solidFill>
                  </a:defRPr>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stat_etablissement_graph_BGT!$F$60:$F$70</c:f>
                <c:numCache>
                  <c:formatCode>General</c:formatCode>
                  <c:ptCount val="11"/>
                  <c:pt idx="0">
                    <c:v>3.205150049529993</c:v>
                  </c:pt>
                  <c:pt idx="1">
                    <c:v>3.826632404092356</c:v>
                  </c:pt>
                  <c:pt idx="2">
                    <c:v>3.012667943303907</c:v>
                  </c:pt>
                  <c:pt idx="3">
                    <c:v>4.029580288446684</c:v>
                  </c:pt>
                  <c:pt idx="4">
                    <c:v>3.420742253696556</c:v>
                  </c:pt>
                  <c:pt idx="5">
                    <c:v>2.736258036478771</c:v>
                  </c:pt>
                  <c:pt idx="6">
                    <c:v>2.901022617714819</c:v>
                  </c:pt>
                  <c:pt idx="7">
                    <c:v>2.745708148649795</c:v>
                  </c:pt>
                  <c:pt idx="8">
                    <c:v>1.607241371539723</c:v>
                  </c:pt>
                  <c:pt idx="9">
                    <c:v>2.865840053250654</c:v>
                  </c:pt>
                  <c:pt idx="10">
                    <c:v>1.944132911551517</c:v>
                  </c:pt>
                </c:numCache>
              </c:numRef>
            </c:plus>
            <c:minus>
              <c:numRef>
                <c:f>stat_etablissement_graph_BGT!$F$60:$F$70</c:f>
                <c:numCache>
                  <c:formatCode>General</c:formatCode>
                  <c:ptCount val="11"/>
                  <c:pt idx="0">
                    <c:v>3.205150049529993</c:v>
                  </c:pt>
                  <c:pt idx="1">
                    <c:v>3.826632404092356</c:v>
                  </c:pt>
                  <c:pt idx="2">
                    <c:v>3.012667943303907</c:v>
                  </c:pt>
                  <c:pt idx="3">
                    <c:v>4.029580288446684</c:v>
                  </c:pt>
                  <c:pt idx="4">
                    <c:v>3.420742253696556</c:v>
                  </c:pt>
                  <c:pt idx="5">
                    <c:v>2.736258036478771</c:v>
                  </c:pt>
                  <c:pt idx="6">
                    <c:v>2.901022617714819</c:v>
                  </c:pt>
                  <c:pt idx="7">
                    <c:v>2.745708148649795</c:v>
                  </c:pt>
                  <c:pt idx="8">
                    <c:v>1.607241371539723</c:v>
                  </c:pt>
                  <c:pt idx="9">
                    <c:v>2.865840053250654</c:v>
                  </c:pt>
                  <c:pt idx="10">
                    <c:v>1.944132911551517</c:v>
                  </c:pt>
                </c:numCache>
              </c:numRef>
            </c:minus>
          </c:errBars>
          <c:cat>
            <c:strRef>
              <c:f>stat_etablissement_graph_BGT!$B$60:$B$70</c:f>
              <c:strCache>
                <c:ptCount val="11"/>
                <c:pt idx="0">
                  <c:v>LYC.LA PROVIDENCE</c:v>
                </c:pt>
                <c:pt idx="1">
                  <c:v>LYCEE DESSAIGNES</c:v>
                </c:pt>
                <c:pt idx="2">
                  <c:v>LYCEE HOTELIER</c:v>
                </c:pt>
                <c:pt idx="3">
                  <c:v>LYCEE A.THIERRY</c:v>
                </c:pt>
                <c:pt idx="4">
                  <c:v>LYCEE C.CLAUDEL</c:v>
                </c:pt>
                <c:pt idx="5">
                  <c:v>LYCEE ST MARIE</c:v>
                </c:pt>
                <c:pt idx="6">
                  <c:v>LYCEE RONSARD</c:v>
                </c:pt>
                <c:pt idx="7">
                  <c:v>LYC.N.DAME DES AYDES</c:v>
                </c:pt>
                <c:pt idx="8">
                  <c:v>LYCEE ST JOSEPH</c:v>
                </c:pt>
                <c:pt idx="9">
                  <c:v>LYCEE C.DE FRANCE</c:v>
                </c:pt>
                <c:pt idx="10">
                  <c:v>LYCEE AGRICOLE 41</c:v>
                </c:pt>
              </c:strCache>
            </c:strRef>
          </c:cat>
          <c:val>
            <c:numRef>
              <c:f>stat_etablissement_graph_BGT!$C$60:$C$70</c:f>
              <c:numCache>
                <c:formatCode>0.00</c:formatCode>
                <c:ptCount val="11"/>
                <c:pt idx="0">
                  <c:v>12.14014598540147</c:v>
                </c:pt>
                <c:pt idx="1">
                  <c:v>12.167348608838</c:v>
                </c:pt>
                <c:pt idx="2">
                  <c:v>13.08356164383562</c:v>
                </c:pt>
                <c:pt idx="3">
                  <c:v>13.28725490196078</c:v>
                </c:pt>
                <c:pt idx="4">
                  <c:v>13.46421499292786</c:v>
                </c:pt>
                <c:pt idx="5">
                  <c:v>13.47657004830918</c:v>
                </c:pt>
                <c:pt idx="6">
                  <c:v>13.5801092896175</c:v>
                </c:pt>
                <c:pt idx="7">
                  <c:v>13.75855855855856</c:v>
                </c:pt>
                <c:pt idx="8">
                  <c:v>13.76041666666667</c:v>
                </c:pt>
                <c:pt idx="9">
                  <c:v>14.07775202780996</c:v>
                </c:pt>
                <c:pt idx="10">
                  <c:v>14.34166666666667</c:v>
                </c:pt>
              </c:numCache>
            </c:numRef>
          </c:val>
        </c:ser>
        <c:dLbls>
          <c:showLegendKey val="0"/>
          <c:showVal val="1"/>
          <c:showCatName val="0"/>
          <c:showSerName val="0"/>
          <c:showPercent val="0"/>
          <c:showBubbleSize val="0"/>
        </c:dLbls>
        <c:gapWidth val="150"/>
        <c:axId val="-2046192904"/>
        <c:axId val="-2024495000"/>
      </c:barChart>
      <c:lineChart>
        <c:grouping val="standard"/>
        <c:varyColors val="0"/>
        <c:ser>
          <c:idx val="0"/>
          <c:order val="1"/>
          <c:tx>
            <c:strRef>
              <c:f>stat_etablissement_graph_BGT!$D$59</c:f>
              <c:strCache>
                <c:ptCount val="1"/>
                <c:pt idx="0">
                  <c:v>Moyenne académique 2014 : 13,53</c:v>
                </c:pt>
              </c:strCache>
            </c:strRef>
          </c:tx>
          <c:marker>
            <c:symbol val="none"/>
          </c:marker>
          <c:dLbls>
            <c:delete val="1"/>
          </c:dLbls>
          <c:cat>
            <c:strRef>
              <c:f>stat_etablissement_graph_BGT!$B$60:$B$70</c:f>
              <c:strCache>
                <c:ptCount val="11"/>
                <c:pt idx="0">
                  <c:v>LYC.LA PROVIDENCE</c:v>
                </c:pt>
                <c:pt idx="1">
                  <c:v>LYCEE DESSAIGNES</c:v>
                </c:pt>
                <c:pt idx="2">
                  <c:v>LYCEE HOTELIER</c:v>
                </c:pt>
                <c:pt idx="3">
                  <c:v>LYCEE A.THIERRY</c:v>
                </c:pt>
                <c:pt idx="4">
                  <c:v>LYCEE C.CLAUDEL</c:v>
                </c:pt>
                <c:pt idx="5">
                  <c:v>LYCEE ST MARIE</c:v>
                </c:pt>
                <c:pt idx="6">
                  <c:v>LYCEE RONSARD</c:v>
                </c:pt>
                <c:pt idx="7">
                  <c:v>LYC.N.DAME DES AYDES</c:v>
                </c:pt>
                <c:pt idx="8">
                  <c:v>LYCEE ST JOSEPH</c:v>
                </c:pt>
                <c:pt idx="9">
                  <c:v>LYCEE C.DE FRANCE</c:v>
                </c:pt>
                <c:pt idx="10">
                  <c:v>LYCEE AGRICOLE 41</c:v>
                </c:pt>
              </c:strCache>
            </c:strRef>
          </c:cat>
          <c:val>
            <c:numRef>
              <c:f>stat_etablissement_graph_BGT!$D$60:$D$70</c:f>
              <c:numCache>
                <c:formatCode>0.00</c:formatCode>
                <c:ptCount val="11"/>
                <c:pt idx="0">
                  <c:v>13.53355260338542</c:v>
                </c:pt>
                <c:pt idx="1">
                  <c:v>13.53355260338542</c:v>
                </c:pt>
                <c:pt idx="2">
                  <c:v>13.53355260338542</c:v>
                </c:pt>
                <c:pt idx="3">
                  <c:v>13.53355260338542</c:v>
                </c:pt>
                <c:pt idx="4">
                  <c:v>13.53355260338542</c:v>
                </c:pt>
                <c:pt idx="5">
                  <c:v>13.53355260338542</c:v>
                </c:pt>
                <c:pt idx="6">
                  <c:v>13.53355260338542</c:v>
                </c:pt>
                <c:pt idx="7">
                  <c:v>13.53355260338542</c:v>
                </c:pt>
                <c:pt idx="8">
                  <c:v>13.53355260338542</c:v>
                </c:pt>
                <c:pt idx="9">
                  <c:v>13.53355260338542</c:v>
                </c:pt>
                <c:pt idx="10">
                  <c:v>13.53355260338542</c:v>
                </c:pt>
              </c:numCache>
            </c:numRef>
          </c:val>
          <c:smooth val="0"/>
        </c:ser>
        <c:dLbls>
          <c:showLegendKey val="0"/>
          <c:showVal val="1"/>
          <c:showCatName val="0"/>
          <c:showSerName val="0"/>
          <c:showPercent val="0"/>
          <c:showBubbleSize val="0"/>
        </c:dLbls>
        <c:marker val="1"/>
        <c:smooth val="0"/>
        <c:axId val="-2046192904"/>
        <c:axId val="-2024495000"/>
      </c:lineChart>
      <c:lineChart>
        <c:grouping val="standard"/>
        <c:varyColors val="0"/>
        <c:ser>
          <c:idx val="2"/>
          <c:order val="2"/>
          <c:tx>
            <c:strRef>
              <c:f>stat_etablissement_graph_BGT!$E$59</c:f>
              <c:strCache>
                <c:ptCount val="1"/>
                <c:pt idx="0">
                  <c:v>Moyenne département 41  2014: 13,22</c:v>
                </c:pt>
              </c:strCache>
            </c:strRef>
          </c:tx>
          <c:marker>
            <c:symbol val="none"/>
          </c:marker>
          <c:dLbls>
            <c:delete val="1"/>
          </c:dLbls>
          <c:cat>
            <c:strRef>
              <c:f>stat_etablissement_graph_BGT!$B$60:$B$70</c:f>
              <c:strCache>
                <c:ptCount val="11"/>
                <c:pt idx="0">
                  <c:v>LYC.LA PROVIDENCE</c:v>
                </c:pt>
                <c:pt idx="1">
                  <c:v>LYCEE DESSAIGNES</c:v>
                </c:pt>
                <c:pt idx="2">
                  <c:v>LYCEE HOTELIER</c:v>
                </c:pt>
                <c:pt idx="3">
                  <c:v>LYCEE A.THIERRY</c:v>
                </c:pt>
                <c:pt idx="4">
                  <c:v>LYCEE C.CLAUDEL</c:v>
                </c:pt>
                <c:pt idx="5">
                  <c:v>LYCEE ST MARIE</c:v>
                </c:pt>
                <c:pt idx="6">
                  <c:v>LYCEE RONSARD</c:v>
                </c:pt>
                <c:pt idx="7">
                  <c:v>LYC.N.DAME DES AYDES</c:v>
                </c:pt>
                <c:pt idx="8">
                  <c:v>LYCEE ST JOSEPH</c:v>
                </c:pt>
                <c:pt idx="9">
                  <c:v>LYCEE C.DE FRANCE</c:v>
                </c:pt>
                <c:pt idx="10">
                  <c:v>LYCEE AGRICOLE 41</c:v>
                </c:pt>
              </c:strCache>
            </c:strRef>
          </c:cat>
          <c:val>
            <c:numRef>
              <c:f>stat_etablissement_graph_BGT!$E$60:$E$70</c:f>
              <c:numCache>
                <c:formatCode>0.00</c:formatCode>
                <c:ptCount val="11"/>
                <c:pt idx="0">
                  <c:v>13.2151492947426</c:v>
                </c:pt>
                <c:pt idx="1">
                  <c:v>13.2151492947426</c:v>
                </c:pt>
                <c:pt idx="2">
                  <c:v>13.2151492947426</c:v>
                </c:pt>
                <c:pt idx="3">
                  <c:v>13.2151492947426</c:v>
                </c:pt>
                <c:pt idx="4">
                  <c:v>13.2151492947426</c:v>
                </c:pt>
                <c:pt idx="5">
                  <c:v>13.2151492947426</c:v>
                </c:pt>
                <c:pt idx="6">
                  <c:v>13.2151492947426</c:v>
                </c:pt>
                <c:pt idx="7">
                  <c:v>13.2151492947426</c:v>
                </c:pt>
                <c:pt idx="8">
                  <c:v>13.2151492947426</c:v>
                </c:pt>
                <c:pt idx="9">
                  <c:v>13.2151492947426</c:v>
                </c:pt>
                <c:pt idx="10">
                  <c:v>13.2151492947426</c:v>
                </c:pt>
              </c:numCache>
            </c:numRef>
          </c:val>
          <c:smooth val="0"/>
        </c:ser>
        <c:dLbls>
          <c:showLegendKey val="0"/>
          <c:showVal val="1"/>
          <c:showCatName val="0"/>
          <c:showSerName val="0"/>
          <c:showPercent val="0"/>
          <c:showBubbleSize val="0"/>
        </c:dLbls>
        <c:marker val="1"/>
        <c:smooth val="0"/>
        <c:axId val="-2024026232"/>
        <c:axId val="-2046722552"/>
      </c:lineChart>
      <c:catAx>
        <c:axId val="-2046192904"/>
        <c:scaling>
          <c:orientation val="minMax"/>
        </c:scaling>
        <c:delete val="0"/>
        <c:axPos val="b"/>
        <c:majorGridlines/>
        <c:numFmt formatCode="General" sourceLinked="0"/>
        <c:majorTickMark val="out"/>
        <c:minorTickMark val="none"/>
        <c:tickLblPos val="nextTo"/>
        <c:txPr>
          <a:bodyPr rot="-2700000" vert="horz"/>
          <a:lstStyle/>
          <a:p>
            <a:pPr>
              <a:defRPr sz="1200" b="1"/>
            </a:pPr>
            <a:endParaRPr lang="fr-FR"/>
          </a:p>
        </c:txPr>
        <c:crossAx val="-2024495000"/>
        <c:crosses val="autoZero"/>
        <c:auto val="0"/>
        <c:lblAlgn val="ctr"/>
        <c:lblOffset val="100"/>
        <c:tickLblSkip val="1"/>
        <c:tickMarkSkip val="1"/>
        <c:noMultiLvlLbl val="0"/>
      </c:catAx>
      <c:valAx>
        <c:axId val="-2024495000"/>
        <c:scaling>
          <c:orientation val="minMax"/>
          <c:max val="18.0"/>
          <c:min val="7.5"/>
        </c:scaling>
        <c:delete val="0"/>
        <c:axPos val="l"/>
        <c:majorGridlines/>
        <c:numFmt formatCode="0.00" sourceLinked="1"/>
        <c:majorTickMark val="out"/>
        <c:minorTickMark val="none"/>
        <c:tickLblPos val="nextTo"/>
        <c:txPr>
          <a:bodyPr rot="0" vert="horz"/>
          <a:lstStyle/>
          <a:p>
            <a:pPr>
              <a:defRPr/>
            </a:pPr>
            <a:endParaRPr lang="fr-FR"/>
          </a:p>
        </c:txPr>
        <c:crossAx val="-2046192904"/>
        <c:crosses val="autoZero"/>
        <c:crossBetween val="between"/>
        <c:majorUnit val="1.0"/>
        <c:minorUnit val="0.2"/>
      </c:valAx>
      <c:catAx>
        <c:axId val="-2024026232"/>
        <c:scaling>
          <c:orientation val="minMax"/>
        </c:scaling>
        <c:delete val="1"/>
        <c:axPos val="b"/>
        <c:numFmt formatCode="General" sourceLinked="1"/>
        <c:majorTickMark val="out"/>
        <c:minorTickMark val="none"/>
        <c:tickLblPos val="none"/>
        <c:crossAx val="-2046722552"/>
        <c:crosses val="autoZero"/>
        <c:auto val="0"/>
        <c:lblAlgn val="ctr"/>
        <c:lblOffset val="100"/>
        <c:noMultiLvlLbl val="0"/>
      </c:catAx>
      <c:valAx>
        <c:axId val="-2046722552"/>
        <c:scaling>
          <c:orientation val="minMax"/>
        </c:scaling>
        <c:delete val="1"/>
        <c:axPos val="l"/>
        <c:numFmt formatCode="0.00" sourceLinked="1"/>
        <c:majorTickMark val="out"/>
        <c:minorTickMark val="none"/>
        <c:tickLblPos val="none"/>
        <c:crossAx val="-2024026232"/>
        <c:crosses val="autoZero"/>
        <c:crossBetween val="between"/>
      </c:valAx>
    </c:plotArea>
    <c:legend>
      <c:legendPos val="t"/>
      <c:layout>
        <c:manualLayout>
          <c:xMode val="edge"/>
          <c:yMode val="edge"/>
          <c:x val="0.0598616579177603"/>
          <c:y val="0.120697646607124"/>
          <c:w val="0.915272747156605"/>
          <c:h val="0.0490663846875256"/>
        </c:manualLayout>
      </c:layout>
      <c:overlay val="0"/>
      <c:txPr>
        <a:bodyPr/>
        <a:lstStyle/>
        <a:p>
          <a:pPr>
            <a:defRPr sz="1600" b="1"/>
          </a:pPr>
          <a:endParaRPr lang="fr-FR"/>
        </a:p>
      </c:txPr>
    </c:legend>
    <c:plotVisOnly val="1"/>
    <c:dispBlanksAs val="gap"/>
    <c:showDLblsOverMax val="0"/>
  </c:chart>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2000">
                <a:solidFill>
                  <a:srgbClr val="FFFFFF"/>
                </a:solidFill>
              </a:defRPr>
            </a:pPr>
            <a:r>
              <a:rPr lang="fr-FR" sz="2000">
                <a:solidFill>
                  <a:srgbClr val="FFFFFF"/>
                </a:solidFill>
              </a:rPr>
              <a:t>Bac G&amp;T Evolution des moyennes des établissements du 41</a:t>
            </a:r>
          </a:p>
        </c:rich>
      </c:tx>
      <c:layout>
        <c:manualLayout>
          <c:xMode val="edge"/>
          <c:yMode val="edge"/>
          <c:x val="0.174348624852513"/>
          <c:y val="0.0215467093979361"/>
        </c:manualLayout>
      </c:layout>
      <c:overlay val="0"/>
    </c:title>
    <c:autoTitleDeleted val="0"/>
    <c:plotArea>
      <c:layout>
        <c:manualLayout>
          <c:layoutTarget val="inner"/>
          <c:xMode val="edge"/>
          <c:yMode val="edge"/>
          <c:x val="0.0482694948098332"/>
          <c:y val="0.148002481507993"/>
          <c:w val="0.946998643352561"/>
          <c:h val="0.600180166375207"/>
        </c:manualLayout>
      </c:layout>
      <c:barChart>
        <c:barDir val="col"/>
        <c:grouping val="clustered"/>
        <c:varyColors val="0"/>
        <c:ser>
          <c:idx val="0"/>
          <c:order val="0"/>
          <c:tx>
            <c:strRef>
              <c:f>stat_etablissement_histo_BGT!$I$61</c:f>
              <c:strCache>
                <c:ptCount val="1"/>
                <c:pt idx="0">
                  <c:v>Moy Etab 2011</c:v>
                </c:pt>
              </c:strCache>
            </c:strRef>
          </c:tx>
          <c:spPr>
            <a:solidFill>
              <a:schemeClr val="accent1">
                <a:lumMod val="60000"/>
                <a:lumOff val="40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stat_etablissement_histo_BGT!$B$62:$B$72</c:f>
              <c:strCache>
                <c:ptCount val="11"/>
                <c:pt idx="0">
                  <c:v>LYC.LA PROVIDENCE</c:v>
                </c:pt>
                <c:pt idx="1">
                  <c:v>LYC.N.DAME DES AYDES</c:v>
                </c:pt>
                <c:pt idx="2">
                  <c:v>LYCEE A.THIERRY</c:v>
                </c:pt>
                <c:pt idx="3">
                  <c:v>LYCEE AGRICOLE 41</c:v>
                </c:pt>
                <c:pt idx="4">
                  <c:v>LYCEE C.CLAUDEL</c:v>
                </c:pt>
                <c:pt idx="5">
                  <c:v>LYCEE C.DE FRANCE</c:v>
                </c:pt>
                <c:pt idx="6">
                  <c:v>LYCEE DESSAIGNES</c:v>
                </c:pt>
                <c:pt idx="7">
                  <c:v>LYCEE HOTELIER</c:v>
                </c:pt>
                <c:pt idx="8">
                  <c:v>LYCEE RONSARD</c:v>
                </c:pt>
                <c:pt idx="9">
                  <c:v>LYCEE ST JOSEPH</c:v>
                </c:pt>
                <c:pt idx="10">
                  <c:v>LYCEE ST MARIE</c:v>
                </c:pt>
              </c:strCache>
            </c:strRef>
          </c:cat>
          <c:val>
            <c:numRef>
              <c:f>stat_etablissement_histo_BGT!$I$62:$I$72</c:f>
              <c:numCache>
                <c:formatCode>0.00</c:formatCode>
                <c:ptCount val="11"/>
                <c:pt idx="0">
                  <c:v>12.44466292134832</c:v>
                </c:pt>
                <c:pt idx="1">
                  <c:v>13.61312741312742</c:v>
                </c:pt>
                <c:pt idx="2">
                  <c:v>12.59754335260116</c:v>
                </c:pt>
                <c:pt idx="3">
                  <c:v>13.82</c:v>
                </c:pt>
                <c:pt idx="4">
                  <c:v>12.25932944606413</c:v>
                </c:pt>
                <c:pt idx="5">
                  <c:v>12.58696682464456</c:v>
                </c:pt>
                <c:pt idx="6">
                  <c:v>12.5548986486487</c:v>
                </c:pt>
                <c:pt idx="7">
                  <c:v>12.8113475177305</c:v>
                </c:pt>
                <c:pt idx="8">
                  <c:v>13.35781041388518</c:v>
                </c:pt>
                <c:pt idx="9">
                  <c:v>14.19620253164557</c:v>
                </c:pt>
                <c:pt idx="10">
                  <c:v>12.49452449567723</c:v>
                </c:pt>
              </c:numCache>
            </c:numRef>
          </c:val>
        </c:ser>
        <c:ser>
          <c:idx val="1"/>
          <c:order val="1"/>
          <c:tx>
            <c:strRef>
              <c:f>stat_etablissement_histo_BGT!$G$61</c:f>
              <c:strCache>
                <c:ptCount val="1"/>
                <c:pt idx="0">
                  <c:v>Moy Etab 2012</c:v>
                </c:pt>
              </c:strCache>
            </c:strRef>
          </c:tx>
          <c:spPr>
            <a:solidFill>
              <a:schemeClr val="accent2">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stat_etablissement_histo_BGT!$B$62:$B$72</c:f>
              <c:strCache>
                <c:ptCount val="11"/>
                <c:pt idx="0">
                  <c:v>LYC.LA PROVIDENCE</c:v>
                </c:pt>
                <c:pt idx="1">
                  <c:v>LYC.N.DAME DES AYDES</c:v>
                </c:pt>
                <c:pt idx="2">
                  <c:v>LYCEE A.THIERRY</c:v>
                </c:pt>
                <c:pt idx="3">
                  <c:v>LYCEE AGRICOLE 41</c:v>
                </c:pt>
                <c:pt idx="4">
                  <c:v>LYCEE C.CLAUDEL</c:v>
                </c:pt>
                <c:pt idx="5">
                  <c:v>LYCEE C.DE FRANCE</c:v>
                </c:pt>
                <c:pt idx="6">
                  <c:v>LYCEE DESSAIGNES</c:v>
                </c:pt>
                <c:pt idx="7">
                  <c:v>LYCEE HOTELIER</c:v>
                </c:pt>
                <c:pt idx="8">
                  <c:v>LYCEE RONSARD</c:v>
                </c:pt>
                <c:pt idx="9">
                  <c:v>LYCEE ST JOSEPH</c:v>
                </c:pt>
                <c:pt idx="10">
                  <c:v>LYCEE ST MARIE</c:v>
                </c:pt>
              </c:strCache>
            </c:strRef>
          </c:cat>
          <c:val>
            <c:numRef>
              <c:f>stat_etablissement_histo_BGT!$G$62:$G$72</c:f>
              <c:numCache>
                <c:formatCode>0.00</c:formatCode>
                <c:ptCount val="11"/>
                <c:pt idx="0">
                  <c:v>12.59425287</c:v>
                </c:pt>
                <c:pt idx="1">
                  <c:v>13.30147601</c:v>
                </c:pt>
                <c:pt idx="2">
                  <c:v>13.36519685</c:v>
                </c:pt>
                <c:pt idx="3">
                  <c:v>14.74821429</c:v>
                </c:pt>
                <c:pt idx="4">
                  <c:v>12.95252918</c:v>
                </c:pt>
                <c:pt idx="5">
                  <c:v>12.78537143</c:v>
                </c:pt>
                <c:pt idx="6">
                  <c:v>12.19410112</c:v>
                </c:pt>
                <c:pt idx="7">
                  <c:v>12.91468531</c:v>
                </c:pt>
                <c:pt idx="8">
                  <c:v>13.57042424</c:v>
                </c:pt>
                <c:pt idx="9">
                  <c:v>12.80576923</c:v>
                </c:pt>
                <c:pt idx="10">
                  <c:v>13.21710914</c:v>
                </c:pt>
              </c:numCache>
            </c:numRef>
          </c:val>
        </c:ser>
        <c:ser>
          <c:idx val="2"/>
          <c:order val="2"/>
          <c:tx>
            <c:strRef>
              <c:f>stat_etablissement_histo_BGT!$E$61</c:f>
              <c:strCache>
                <c:ptCount val="1"/>
                <c:pt idx="0">
                  <c:v>Moy Etab 2013</c:v>
                </c:pt>
              </c:strCache>
            </c:strRef>
          </c:tx>
          <c:spPr>
            <a:solidFill>
              <a:schemeClr val="accent3">
                <a:lumMod val="75000"/>
              </a:schemeClr>
            </a:solidFill>
          </c:spPr>
          <c:invertIfNegative val="0"/>
          <c:dLbls>
            <c:txPr>
              <a:bodyPr rot="-5400000" vert="horz"/>
              <a:lstStyle/>
              <a:p>
                <a:pPr>
                  <a:defRPr sz="1100" b="1"/>
                </a:pPr>
                <a:endParaRPr lang="fr-FR"/>
              </a:p>
            </c:txPr>
            <c:dLblPos val="inEnd"/>
            <c:showLegendKey val="0"/>
            <c:showVal val="1"/>
            <c:showCatName val="0"/>
            <c:showSerName val="0"/>
            <c:showPercent val="0"/>
            <c:showBubbleSize val="0"/>
            <c:showLeaderLines val="0"/>
          </c:dLbls>
          <c:cat>
            <c:strRef>
              <c:f>stat_etablissement_histo_BGT!$B$62:$B$72</c:f>
              <c:strCache>
                <c:ptCount val="11"/>
                <c:pt idx="0">
                  <c:v>LYC.LA PROVIDENCE</c:v>
                </c:pt>
                <c:pt idx="1">
                  <c:v>LYC.N.DAME DES AYDES</c:v>
                </c:pt>
                <c:pt idx="2">
                  <c:v>LYCEE A.THIERRY</c:v>
                </c:pt>
                <c:pt idx="3">
                  <c:v>LYCEE AGRICOLE 41</c:v>
                </c:pt>
                <c:pt idx="4">
                  <c:v>LYCEE C.CLAUDEL</c:v>
                </c:pt>
                <c:pt idx="5">
                  <c:v>LYCEE C.DE FRANCE</c:v>
                </c:pt>
                <c:pt idx="6">
                  <c:v>LYCEE DESSAIGNES</c:v>
                </c:pt>
                <c:pt idx="7">
                  <c:v>LYCEE HOTELIER</c:v>
                </c:pt>
                <c:pt idx="8">
                  <c:v>LYCEE RONSARD</c:v>
                </c:pt>
                <c:pt idx="9">
                  <c:v>LYCEE ST JOSEPH</c:v>
                </c:pt>
                <c:pt idx="10">
                  <c:v>LYCEE ST MARIE</c:v>
                </c:pt>
              </c:strCache>
            </c:strRef>
          </c:cat>
          <c:val>
            <c:numRef>
              <c:f>stat_etablissement_histo_BGT!$E$62:$E$72</c:f>
              <c:numCache>
                <c:formatCode>0.00</c:formatCode>
                <c:ptCount val="11"/>
                <c:pt idx="0">
                  <c:v>11.89018181818182</c:v>
                </c:pt>
                <c:pt idx="1">
                  <c:v>13.74901408450704</c:v>
                </c:pt>
                <c:pt idx="2">
                  <c:v>13.52601156069364</c:v>
                </c:pt>
                <c:pt idx="3">
                  <c:v>13.80892857142857</c:v>
                </c:pt>
                <c:pt idx="4">
                  <c:v>13.66162162162162</c:v>
                </c:pt>
                <c:pt idx="5">
                  <c:v>13.53971119133574</c:v>
                </c:pt>
                <c:pt idx="6">
                  <c:v>12.24875107665808</c:v>
                </c:pt>
                <c:pt idx="7">
                  <c:v>13.51328125</c:v>
                </c:pt>
                <c:pt idx="8">
                  <c:v>14.03899297423888</c:v>
                </c:pt>
                <c:pt idx="9">
                  <c:v>13.56197183098591</c:v>
                </c:pt>
                <c:pt idx="10">
                  <c:v>12.96798866855524</c:v>
                </c:pt>
              </c:numCache>
            </c:numRef>
          </c:val>
        </c:ser>
        <c:ser>
          <c:idx val="6"/>
          <c:order val="3"/>
          <c:tx>
            <c:strRef>
              <c:f>stat_etablissement_histo_BGT!$C$61</c:f>
              <c:strCache>
                <c:ptCount val="1"/>
                <c:pt idx="0">
                  <c:v>Moy Etab 2014</c:v>
                </c:pt>
              </c:strCache>
            </c:strRef>
          </c:tx>
          <c:spPr>
            <a:solidFill>
              <a:srgbClr val="FF6600"/>
            </a:solidFill>
          </c:spPr>
          <c:invertIfNegative val="0"/>
          <c:dLbls>
            <c:txPr>
              <a:bodyPr rot="-5400000"/>
              <a:lstStyle/>
              <a:p>
                <a:pPr>
                  <a:defRPr sz="1200" b="1"/>
                </a:pPr>
                <a:endParaRPr lang="fr-FR"/>
              </a:p>
            </c:txPr>
            <c:dLblPos val="inEnd"/>
            <c:showLegendKey val="0"/>
            <c:showVal val="1"/>
            <c:showCatName val="0"/>
            <c:showSerName val="0"/>
            <c:showPercent val="0"/>
            <c:showBubbleSize val="0"/>
            <c:showLeaderLines val="0"/>
          </c:dLbls>
          <c:cat>
            <c:strRef>
              <c:f>stat_etablissement_histo_BGT!$B$62:$B$72</c:f>
              <c:strCache>
                <c:ptCount val="11"/>
                <c:pt idx="0">
                  <c:v>LYC.LA PROVIDENCE</c:v>
                </c:pt>
                <c:pt idx="1">
                  <c:v>LYC.N.DAME DES AYDES</c:v>
                </c:pt>
                <c:pt idx="2">
                  <c:v>LYCEE A.THIERRY</c:v>
                </c:pt>
                <c:pt idx="3">
                  <c:v>LYCEE AGRICOLE 41</c:v>
                </c:pt>
                <c:pt idx="4">
                  <c:v>LYCEE C.CLAUDEL</c:v>
                </c:pt>
                <c:pt idx="5">
                  <c:v>LYCEE C.DE FRANCE</c:v>
                </c:pt>
                <c:pt idx="6">
                  <c:v>LYCEE DESSAIGNES</c:v>
                </c:pt>
                <c:pt idx="7">
                  <c:v>LYCEE HOTELIER</c:v>
                </c:pt>
                <c:pt idx="8">
                  <c:v>LYCEE RONSARD</c:v>
                </c:pt>
                <c:pt idx="9">
                  <c:v>LYCEE ST JOSEPH</c:v>
                </c:pt>
                <c:pt idx="10">
                  <c:v>LYCEE ST MARIE</c:v>
                </c:pt>
              </c:strCache>
            </c:strRef>
          </c:cat>
          <c:val>
            <c:numRef>
              <c:f>stat_etablissement_histo_BGT!$C$62:$C$72</c:f>
              <c:numCache>
                <c:formatCode>0.00</c:formatCode>
                <c:ptCount val="11"/>
                <c:pt idx="0">
                  <c:v>12.14014598540147</c:v>
                </c:pt>
                <c:pt idx="1">
                  <c:v>13.75855855855856</c:v>
                </c:pt>
                <c:pt idx="2">
                  <c:v>13.28725490196078</c:v>
                </c:pt>
                <c:pt idx="3">
                  <c:v>14.34166666666667</c:v>
                </c:pt>
                <c:pt idx="4">
                  <c:v>13.46421499292786</c:v>
                </c:pt>
                <c:pt idx="5">
                  <c:v>14.07775202780996</c:v>
                </c:pt>
                <c:pt idx="6">
                  <c:v>12.167348608838</c:v>
                </c:pt>
                <c:pt idx="7">
                  <c:v>13.08356164383562</c:v>
                </c:pt>
                <c:pt idx="8">
                  <c:v>13.5801092896175</c:v>
                </c:pt>
                <c:pt idx="9">
                  <c:v>13.76041666666667</c:v>
                </c:pt>
                <c:pt idx="10">
                  <c:v>13.47657004830918</c:v>
                </c:pt>
              </c:numCache>
            </c:numRef>
          </c:val>
        </c:ser>
        <c:dLbls>
          <c:showLegendKey val="0"/>
          <c:showVal val="1"/>
          <c:showCatName val="0"/>
          <c:showSerName val="0"/>
          <c:showPercent val="0"/>
          <c:showBubbleSize val="0"/>
        </c:dLbls>
        <c:gapWidth val="150"/>
        <c:axId val="-2040773160"/>
        <c:axId val="-2119553048"/>
      </c:barChart>
      <c:catAx>
        <c:axId val="-2040773160"/>
        <c:scaling>
          <c:orientation val="minMax"/>
        </c:scaling>
        <c:delete val="0"/>
        <c:axPos val="b"/>
        <c:numFmt formatCode="General" sourceLinked="1"/>
        <c:majorTickMark val="out"/>
        <c:minorTickMark val="none"/>
        <c:tickLblPos val="nextTo"/>
        <c:txPr>
          <a:bodyPr rot="-2700000" vert="horz"/>
          <a:lstStyle/>
          <a:p>
            <a:pPr>
              <a:defRPr sz="1200" b="1">
                <a:solidFill>
                  <a:srgbClr val="FFFFFF"/>
                </a:solidFill>
              </a:defRPr>
            </a:pPr>
            <a:endParaRPr lang="fr-FR"/>
          </a:p>
        </c:txPr>
        <c:crossAx val="-2119553048"/>
        <c:crosses val="autoZero"/>
        <c:auto val="0"/>
        <c:lblAlgn val="ctr"/>
        <c:lblOffset val="100"/>
        <c:tickLblSkip val="1"/>
        <c:tickMarkSkip val="1"/>
        <c:noMultiLvlLbl val="0"/>
      </c:catAx>
      <c:valAx>
        <c:axId val="-2119553048"/>
        <c:scaling>
          <c:orientation val="minMax"/>
          <c:max val="15.5"/>
          <c:min val="11.0"/>
        </c:scaling>
        <c:delete val="0"/>
        <c:axPos val="l"/>
        <c:numFmt formatCode="0" sourceLinked="0"/>
        <c:majorTickMark val="out"/>
        <c:minorTickMark val="none"/>
        <c:tickLblPos val="nextTo"/>
        <c:txPr>
          <a:bodyPr rot="0" vert="horz"/>
          <a:lstStyle/>
          <a:p>
            <a:pPr>
              <a:defRPr sz="1200" b="1">
                <a:solidFill>
                  <a:srgbClr val="FFFFFF"/>
                </a:solidFill>
              </a:defRPr>
            </a:pPr>
            <a:endParaRPr lang="fr-FR"/>
          </a:p>
        </c:txPr>
        <c:crossAx val="-2040773160"/>
        <c:crosses val="autoZero"/>
        <c:crossBetween val="between"/>
        <c:majorUnit val="1.0"/>
        <c:minorUnit val="1.0"/>
      </c:valAx>
    </c:plotArea>
    <c:legend>
      <c:legendPos val="t"/>
      <c:layout>
        <c:manualLayout>
          <c:xMode val="edge"/>
          <c:yMode val="edge"/>
          <c:x val="0.048312429254364"/>
          <c:y val="0.083307659269864"/>
          <c:w val="0.943706705574454"/>
          <c:h val="0.0653402656936932"/>
        </c:manualLayout>
      </c:layout>
      <c:overlay val="0"/>
      <c:txPr>
        <a:bodyPr/>
        <a:lstStyle/>
        <a:p>
          <a:pPr>
            <a:defRPr sz="1200" b="1">
              <a:solidFill>
                <a:srgbClr val="FFFFFF"/>
              </a:solidFill>
            </a:defRPr>
          </a:pPr>
          <a:endParaRPr lang="fr-FR"/>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stat_etablissement_graph_BGT!$C$14</c:f>
              <c:strCache>
                <c:ptCount val="1"/>
                <c:pt idx="0">
                  <c:v>Moy Etab</c:v>
                </c:pt>
              </c:strCache>
            </c:strRef>
          </c:tx>
          <c:invertIfNegative val="0"/>
          <c:dLbls>
            <c:txPr>
              <a:bodyPr rot="-5400000" vert="horz"/>
              <a:lstStyle/>
              <a:p>
                <a:pPr>
                  <a:defRPr sz="1400" b="1">
                    <a:solidFill>
                      <a:srgbClr val="000000"/>
                    </a:solidFill>
                  </a:defRPr>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stat_etablissement_graph_BGT!$F$15:$F$25</c:f>
                <c:numCache>
                  <c:formatCode>General</c:formatCode>
                  <c:ptCount val="11"/>
                  <c:pt idx="0">
                    <c:v>3.329617864058913</c:v>
                  </c:pt>
                  <c:pt idx="1">
                    <c:v>3.143905107293508</c:v>
                  </c:pt>
                  <c:pt idx="2">
                    <c:v>3.55136471768596</c:v>
                  </c:pt>
                  <c:pt idx="3">
                    <c:v>3.536786328501267</c:v>
                  </c:pt>
                  <c:pt idx="4">
                    <c:v>1.90492112429778</c:v>
                  </c:pt>
                  <c:pt idx="5">
                    <c:v>2.816118929187868</c:v>
                  </c:pt>
                  <c:pt idx="6">
                    <c:v>3.001191508721551</c:v>
                  </c:pt>
                  <c:pt idx="7">
                    <c:v>3.064244596178519</c:v>
                  </c:pt>
                  <c:pt idx="8">
                    <c:v>3.006725560628835</c:v>
                  </c:pt>
                  <c:pt idx="9">
                    <c:v>3.26099191879437</c:v>
                  </c:pt>
                  <c:pt idx="10">
                    <c:v>3.414428632013007</c:v>
                  </c:pt>
                </c:numCache>
              </c:numRef>
            </c:plus>
            <c:minus>
              <c:numRef>
                <c:f>stat_etablissement_graph_BGT!$F$15:$F$25</c:f>
                <c:numCache>
                  <c:formatCode>General</c:formatCode>
                  <c:ptCount val="11"/>
                  <c:pt idx="0">
                    <c:v>3.329617864058913</c:v>
                  </c:pt>
                  <c:pt idx="1">
                    <c:v>3.143905107293508</c:v>
                  </c:pt>
                  <c:pt idx="2">
                    <c:v>3.55136471768596</c:v>
                  </c:pt>
                  <c:pt idx="3">
                    <c:v>3.536786328501267</c:v>
                  </c:pt>
                  <c:pt idx="4">
                    <c:v>1.90492112429778</c:v>
                  </c:pt>
                  <c:pt idx="5">
                    <c:v>2.816118929187868</c:v>
                  </c:pt>
                  <c:pt idx="6">
                    <c:v>3.001191508721551</c:v>
                  </c:pt>
                  <c:pt idx="7">
                    <c:v>3.064244596178519</c:v>
                  </c:pt>
                  <c:pt idx="8">
                    <c:v>3.006725560628835</c:v>
                  </c:pt>
                  <c:pt idx="9">
                    <c:v>3.26099191879437</c:v>
                  </c:pt>
                  <c:pt idx="10">
                    <c:v>3.414428632013007</c:v>
                  </c:pt>
                </c:numCache>
              </c:numRef>
            </c:minus>
          </c:errBars>
          <c:cat>
            <c:strRef>
              <c:f>stat_etablissement_graph_BGT!$B$15:$B$25</c:f>
              <c:strCache>
                <c:ptCount val="11"/>
                <c:pt idx="0">
                  <c:v>LYCEE E.BRANLY</c:v>
                </c:pt>
                <c:pt idx="1">
                  <c:v>LYCEE ROTROU</c:v>
                </c:pt>
                <c:pt idx="2">
                  <c:v>LYCEE FULBERT</c:v>
                </c:pt>
                <c:pt idx="3">
                  <c:v>LYCEE MARCEAU</c:v>
                </c:pt>
                <c:pt idx="4">
                  <c:v>LYCEE AGRICOLE 28</c:v>
                </c:pt>
                <c:pt idx="5">
                  <c:v>LYCEE NOTRE DAME</c:v>
                </c:pt>
                <c:pt idx="6">
                  <c:v>LYCEE J.DE BEAUCE</c:v>
                </c:pt>
                <c:pt idx="7">
                  <c:v>LYCEE S. MONFORT</c:v>
                </c:pt>
                <c:pt idx="8">
                  <c:v>LYC ST PIERRE-PAUL</c:v>
                </c:pt>
                <c:pt idx="9">
                  <c:v>LYCEE E.ZOLA</c:v>
                </c:pt>
                <c:pt idx="10">
                  <c:v>LYCEE R.BELLEAU</c:v>
                </c:pt>
              </c:strCache>
            </c:strRef>
          </c:cat>
          <c:val>
            <c:numRef>
              <c:f>stat_etablissement_graph_BGT!$C$15:$C$25</c:f>
              <c:numCache>
                <c:formatCode>0.00</c:formatCode>
                <c:ptCount val="11"/>
                <c:pt idx="0">
                  <c:v>12.58297872340425</c:v>
                </c:pt>
                <c:pt idx="1">
                  <c:v>13.1130890052356</c:v>
                </c:pt>
                <c:pt idx="2">
                  <c:v>13.22555555555556</c:v>
                </c:pt>
                <c:pt idx="3">
                  <c:v>13.30447409733125</c:v>
                </c:pt>
                <c:pt idx="4">
                  <c:v>13.5357142857143</c:v>
                </c:pt>
                <c:pt idx="5">
                  <c:v>13.59929824561403</c:v>
                </c:pt>
                <c:pt idx="6">
                  <c:v>13.7063670411985</c:v>
                </c:pt>
                <c:pt idx="7">
                  <c:v>13.81546961325966</c:v>
                </c:pt>
                <c:pt idx="8">
                  <c:v>13.82321428571428</c:v>
                </c:pt>
                <c:pt idx="9">
                  <c:v>13.8461824953445</c:v>
                </c:pt>
                <c:pt idx="10">
                  <c:v>13.92321699544765</c:v>
                </c:pt>
              </c:numCache>
            </c:numRef>
          </c:val>
        </c:ser>
        <c:dLbls>
          <c:showLegendKey val="0"/>
          <c:showVal val="1"/>
          <c:showCatName val="0"/>
          <c:showSerName val="0"/>
          <c:showPercent val="0"/>
          <c:showBubbleSize val="0"/>
        </c:dLbls>
        <c:gapWidth val="150"/>
        <c:axId val="-2024783608"/>
        <c:axId val="-2098885400"/>
      </c:barChart>
      <c:lineChart>
        <c:grouping val="standard"/>
        <c:varyColors val="0"/>
        <c:ser>
          <c:idx val="0"/>
          <c:order val="1"/>
          <c:tx>
            <c:strRef>
              <c:f>stat_etablissement_graph_BGT!$D$14</c:f>
              <c:strCache>
                <c:ptCount val="1"/>
                <c:pt idx="0">
                  <c:v>Moyenne académique 2014 : 13,53</c:v>
                </c:pt>
              </c:strCache>
            </c:strRef>
          </c:tx>
          <c:spPr>
            <a:ln w="19050"/>
          </c:spPr>
          <c:marker>
            <c:symbol val="none"/>
          </c:marker>
          <c:dLbls>
            <c:delete val="1"/>
          </c:dLbls>
          <c:cat>
            <c:strRef>
              <c:f>stat_etablissement_graph_BGT!$B$15:$B$25</c:f>
              <c:strCache>
                <c:ptCount val="11"/>
                <c:pt idx="0">
                  <c:v>LYCEE E.BRANLY</c:v>
                </c:pt>
                <c:pt idx="1">
                  <c:v>LYCEE ROTROU</c:v>
                </c:pt>
                <c:pt idx="2">
                  <c:v>LYCEE FULBERT</c:v>
                </c:pt>
                <c:pt idx="3">
                  <c:v>LYCEE MARCEAU</c:v>
                </c:pt>
                <c:pt idx="4">
                  <c:v>LYCEE AGRICOLE 28</c:v>
                </c:pt>
                <c:pt idx="5">
                  <c:v>LYCEE NOTRE DAME</c:v>
                </c:pt>
                <c:pt idx="6">
                  <c:v>LYCEE J.DE BEAUCE</c:v>
                </c:pt>
                <c:pt idx="7">
                  <c:v>LYCEE S. MONFORT</c:v>
                </c:pt>
                <c:pt idx="8">
                  <c:v>LYC ST PIERRE-PAUL</c:v>
                </c:pt>
                <c:pt idx="9">
                  <c:v>LYCEE E.ZOLA</c:v>
                </c:pt>
                <c:pt idx="10">
                  <c:v>LYCEE R.BELLEAU</c:v>
                </c:pt>
              </c:strCache>
            </c:strRef>
          </c:cat>
          <c:val>
            <c:numRef>
              <c:f>stat_etablissement_graph_BGT!$D$15:$D$25</c:f>
              <c:numCache>
                <c:formatCode>0.00</c:formatCode>
                <c:ptCount val="11"/>
                <c:pt idx="0">
                  <c:v>13.53355260338542</c:v>
                </c:pt>
                <c:pt idx="1">
                  <c:v>13.53355260338542</c:v>
                </c:pt>
                <c:pt idx="2">
                  <c:v>13.53355260338542</c:v>
                </c:pt>
                <c:pt idx="3">
                  <c:v>13.53355260338542</c:v>
                </c:pt>
                <c:pt idx="4">
                  <c:v>13.53355260338542</c:v>
                </c:pt>
                <c:pt idx="5">
                  <c:v>13.53355260338542</c:v>
                </c:pt>
                <c:pt idx="6">
                  <c:v>13.53355260338542</c:v>
                </c:pt>
                <c:pt idx="7">
                  <c:v>13.53355260338542</c:v>
                </c:pt>
                <c:pt idx="8">
                  <c:v>13.53355260338542</c:v>
                </c:pt>
                <c:pt idx="9">
                  <c:v>13.53355260338542</c:v>
                </c:pt>
                <c:pt idx="10">
                  <c:v>13.53355260338542</c:v>
                </c:pt>
              </c:numCache>
            </c:numRef>
          </c:val>
          <c:smooth val="0"/>
        </c:ser>
        <c:dLbls>
          <c:showLegendKey val="0"/>
          <c:showVal val="1"/>
          <c:showCatName val="0"/>
          <c:showSerName val="0"/>
          <c:showPercent val="0"/>
          <c:showBubbleSize val="0"/>
        </c:dLbls>
        <c:marker val="1"/>
        <c:smooth val="0"/>
        <c:axId val="-2024783608"/>
        <c:axId val="-2098885400"/>
      </c:lineChart>
      <c:lineChart>
        <c:grouping val="standard"/>
        <c:varyColors val="0"/>
        <c:ser>
          <c:idx val="2"/>
          <c:order val="2"/>
          <c:tx>
            <c:strRef>
              <c:f>stat_etablissement_graph_BGT!$E$14</c:f>
              <c:strCache>
                <c:ptCount val="1"/>
                <c:pt idx="0">
                  <c:v>Moyenne département 28  2014: 13,45</c:v>
                </c:pt>
              </c:strCache>
            </c:strRef>
          </c:tx>
          <c:spPr>
            <a:ln w="19050"/>
          </c:spPr>
          <c:marker>
            <c:symbol val="none"/>
          </c:marker>
          <c:dLbls>
            <c:delete val="1"/>
          </c:dLbls>
          <c:cat>
            <c:strRef>
              <c:f>stat_etablissement_graph_BGT!$B$15:$B$25</c:f>
              <c:strCache>
                <c:ptCount val="11"/>
                <c:pt idx="0">
                  <c:v>LYCEE E.BRANLY</c:v>
                </c:pt>
                <c:pt idx="1">
                  <c:v>LYCEE ROTROU</c:v>
                </c:pt>
                <c:pt idx="2">
                  <c:v>LYCEE FULBERT</c:v>
                </c:pt>
                <c:pt idx="3">
                  <c:v>LYCEE MARCEAU</c:v>
                </c:pt>
                <c:pt idx="4">
                  <c:v>LYCEE AGRICOLE 28</c:v>
                </c:pt>
                <c:pt idx="5">
                  <c:v>LYCEE NOTRE DAME</c:v>
                </c:pt>
                <c:pt idx="6">
                  <c:v>LYCEE J.DE BEAUCE</c:v>
                </c:pt>
                <c:pt idx="7">
                  <c:v>LYCEE S. MONFORT</c:v>
                </c:pt>
                <c:pt idx="8">
                  <c:v>LYC ST PIERRE-PAUL</c:v>
                </c:pt>
                <c:pt idx="9">
                  <c:v>LYCEE E.ZOLA</c:v>
                </c:pt>
                <c:pt idx="10">
                  <c:v>LYCEE R.BELLEAU</c:v>
                </c:pt>
              </c:strCache>
            </c:strRef>
          </c:cat>
          <c:val>
            <c:numRef>
              <c:f>stat_etablissement_graph_BGT!$E$15:$E$25</c:f>
              <c:numCache>
                <c:formatCode>0.00</c:formatCode>
                <c:ptCount val="11"/>
                <c:pt idx="0">
                  <c:v>13.4518141870684</c:v>
                </c:pt>
                <c:pt idx="1">
                  <c:v>13.4518141870684</c:v>
                </c:pt>
                <c:pt idx="2">
                  <c:v>13.4518141870684</c:v>
                </c:pt>
                <c:pt idx="3">
                  <c:v>13.4518141870684</c:v>
                </c:pt>
                <c:pt idx="4">
                  <c:v>13.4518141870684</c:v>
                </c:pt>
                <c:pt idx="5">
                  <c:v>13.4518141870684</c:v>
                </c:pt>
                <c:pt idx="6">
                  <c:v>13.4518141870684</c:v>
                </c:pt>
                <c:pt idx="7">
                  <c:v>13.4518141870684</c:v>
                </c:pt>
                <c:pt idx="8">
                  <c:v>13.4518141870684</c:v>
                </c:pt>
                <c:pt idx="9">
                  <c:v>13.4518141870684</c:v>
                </c:pt>
                <c:pt idx="10">
                  <c:v>13.4518141870684</c:v>
                </c:pt>
              </c:numCache>
            </c:numRef>
          </c:val>
          <c:smooth val="0"/>
        </c:ser>
        <c:dLbls>
          <c:showLegendKey val="0"/>
          <c:showVal val="1"/>
          <c:showCatName val="0"/>
          <c:showSerName val="0"/>
          <c:showPercent val="0"/>
          <c:showBubbleSize val="0"/>
        </c:dLbls>
        <c:marker val="1"/>
        <c:smooth val="0"/>
        <c:axId val="2122549256"/>
        <c:axId val="-2023809512"/>
      </c:lineChart>
      <c:catAx>
        <c:axId val="-2024783608"/>
        <c:scaling>
          <c:orientation val="minMax"/>
        </c:scaling>
        <c:delete val="0"/>
        <c:axPos val="b"/>
        <c:majorGridlines/>
        <c:numFmt formatCode="General" sourceLinked="0"/>
        <c:majorTickMark val="out"/>
        <c:minorTickMark val="none"/>
        <c:tickLblPos val="nextTo"/>
        <c:txPr>
          <a:bodyPr rot="-2700000" vert="horz"/>
          <a:lstStyle/>
          <a:p>
            <a:pPr>
              <a:defRPr sz="1200" b="1"/>
            </a:pPr>
            <a:endParaRPr lang="fr-FR"/>
          </a:p>
        </c:txPr>
        <c:crossAx val="-2098885400"/>
        <c:crosses val="autoZero"/>
        <c:auto val="0"/>
        <c:lblAlgn val="ctr"/>
        <c:lblOffset val="100"/>
        <c:tickLblSkip val="1"/>
        <c:tickMarkSkip val="1"/>
        <c:noMultiLvlLbl val="0"/>
      </c:catAx>
      <c:valAx>
        <c:axId val="-2098885400"/>
        <c:scaling>
          <c:orientation val="minMax"/>
          <c:max val="18.0"/>
          <c:min val="7.5"/>
        </c:scaling>
        <c:delete val="0"/>
        <c:axPos val="l"/>
        <c:majorGridlines/>
        <c:numFmt formatCode="0.00" sourceLinked="1"/>
        <c:majorTickMark val="out"/>
        <c:minorTickMark val="none"/>
        <c:tickLblPos val="nextTo"/>
        <c:txPr>
          <a:bodyPr rot="0" vert="horz"/>
          <a:lstStyle/>
          <a:p>
            <a:pPr>
              <a:defRPr/>
            </a:pPr>
            <a:endParaRPr lang="fr-FR"/>
          </a:p>
        </c:txPr>
        <c:crossAx val="-2024783608"/>
        <c:crosses val="autoZero"/>
        <c:crossBetween val="between"/>
        <c:majorUnit val="1.0"/>
        <c:minorUnit val="0.2"/>
      </c:valAx>
      <c:catAx>
        <c:axId val="2122549256"/>
        <c:scaling>
          <c:orientation val="minMax"/>
        </c:scaling>
        <c:delete val="1"/>
        <c:axPos val="b"/>
        <c:numFmt formatCode="General" sourceLinked="1"/>
        <c:majorTickMark val="out"/>
        <c:minorTickMark val="none"/>
        <c:tickLblPos val="none"/>
        <c:crossAx val="-2023809512"/>
        <c:crosses val="autoZero"/>
        <c:auto val="0"/>
        <c:lblAlgn val="ctr"/>
        <c:lblOffset val="100"/>
        <c:noMultiLvlLbl val="0"/>
      </c:catAx>
      <c:valAx>
        <c:axId val="-2023809512"/>
        <c:scaling>
          <c:orientation val="minMax"/>
        </c:scaling>
        <c:delete val="1"/>
        <c:axPos val="l"/>
        <c:numFmt formatCode="0.00" sourceLinked="1"/>
        <c:majorTickMark val="out"/>
        <c:minorTickMark val="none"/>
        <c:tickLblPos val="none"/>
        <c:crossAx val="2122549256"/>
        <c:crosses val="autoZero"/>
        <c:crossBetween val="between"/>
      </c:valAx>
    </c:plotArea>
    <c:legend>
      <c:legendPos val="t"/>
      <c:layout>
        <c:manualLayout>
          <c:xMode val="edge"/>
          <c:yMode val="edge"/>
          <c:x val="0.0668061023622047"/>
          <c:y val="0.120697646607124"/>
          <c:w val="0.910563976377953"/>
          <c:h val="0.0824329793392452"/>
        </c:manualLayout>
      </c:layout>
      <c:overlay val="0"/>
      <c:txPr>
        <a:bodyPr/>
        <a:lstStyle/>
        <a:p>
          <a:pPr>
            <a:defRPr sz="1400"/>
          </a:pPr>
          <a:endParaRPr lang="fr-FR"/>
        </a:p>
      </c:txPr>
    </c:legend>
    <c:plotVisOnly val="1"/>
    <c:dispBlanksAs val="gap"/>
    <c:showDLblsOverMax val="0"/>
  </c:chart>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sz="2000">
                <a:solidFill>
                  <a:srgbClr val="FFFFFF"/>
                </a:solidFill>
              </a:defRPr>
            </a:pPr>
            <a:r>
              <a:rPr lang="fr-FR" sz="2000">
                <a:solidFill>
                  <a:srgbClr val="FFFFFF"/>
                </a:solidFill>
              </a:rPr>
              <a:t>Bac G&amp;T Evolution des moyennes des établissements du 28</a:t>
            </a:r>
          </a:p>
        </c:rich>
      </c:tx>
      <c:layout>
        <c:manualLayout>
          <c:xMode val="edge"/>
          <c:yMode val="edge"/>
          <c:x val="0.186231278846098"/>
          <c:y val="0.000101334954692608"/>
        </c:manualLayout>
      </c:layout>
      <c:overlay val="0"/>
    </c:title>
    <c:autoTitleDeleted val="0"/>
    <c:plotArea>
      <c:layout>
        <c:manualLayout>
          <c:layoutTarget val="inner"/>
          <c:xMode val="edge"/>
          <c:yMode val="edge"/>
          <c:x val="0.0482694948098332"/>
          <c:y val="0.148002481507993"/>
          <c:w val="0.946998643352561"/>
          <c:h val="0.707874560551776"/>
        </c:manualLayout>
      </c:layout>
      <c:barChart>
        <c:barDir val="col"/>
        <c:grouping val="clustered"/>
        <c:varyColors val="0"/>
        <c:ser>
          <c:idx val="0"/>
          <c:order val="0"/>
          <c:tx>
            <c:strRef>
              <c:f>stat_etablissement_histo_BGT!$I$14</c:f>
              <c:strCache>
                <c:ptCount val="1"/>
                <c:pt idx="0">
                  <c:v>Moy Etab 2011</c:v>
                </c:pt>
              </c:strCache>
            </c:strRef>
          </c:tx>
          <c:spPr>
            <a:solidFill>
              <a:schemeClr val="accent1">
                <a:lumMod val="60000"/>
                <a:lumOff val="40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stat_etablissement_histo_BGT!$B$15:$B$25</c:f>
              <c:strCache>
                <c:ptCount val="11"/>
                <c:pt idx="0">
                  <c:v>LYC ST PIERRE-PAUL</c:v>
                </c:pt>
                <c:pt idx="1">
                  <c:v>LYCEE AGRICOLE 28</c:v>
                </c:pt>
                <c:pt idx="2">
                  <c:v>LYCEE E.BRANLY</c:v>
                </c:pt>
                <c:pt idx="3">
                  <c:v>LYCEE E.ZOLA</c:v>
                </c:pt>
                <c:pt idx="4">
                  <c:v>LYCEE FULBERT</c:v>
                </c:pt>
                <c:pt idx="5">
                  <c:v>LYCEE J.DE BEAUCE</c:v>
                </c:pt>
                <c:pt idx="6">
                  <c:v>LYCEE MARCEAU</c:v>
                </c:pt>
                <c:pt idx="7">
                  <c:v>LYCEE NOTRE DAME</c:v>
                </c:pt>
                <c:pt idx="8">
                  <c:v>LYCEE R.BELLEAU</c:v>
                </c:pt>
                <c:pt idx="9">
                  <c:v>LYCEE ROTROU</c:v>
                </c:pt>
                <c:pt idx="10">
                  <c:v>LYCEE S. MONFORT</c:v>
                </c:pt>
              </c:strCache>
            </c:strRef>
          </c:cat>
          <c:val>
            <c:numRef>
              <c:f>stat_etablissement_histo_BGT!$I$15:$I$25</c:f>
              <c:numCache>
                <c:formatCode>0.00</c:formatCode>
                <c:ptCount val="11"/>
                <c:pt idx="0">
                  <c:v>13.84141630901288</c:v>
                </c:pt>
                <c:pt idx="1">
                  <c:v>13.97</c:v>
                </c:pt>
                <c:pt idx="2">
                  <c:v>12.99895833333335</c:v>
                </c:pt>
                <c:pt idx="3">
                  <c:v>12.94733441033924</c:v>
                </c:pt>
                <c:pt idx="4">
                  <c:v>13.746383467279</c:v>
                </c:pt>
                <c:pt idx="5">
                  <c:v>13.22926162260711</c:v>
                </c:pt>
                <c:pt idx="6">
                  <c:v>12.76075085324233</c:v>
                </c:pt>
                <c:pt idx="7">
                  <c:v>13.05082266910421</c:v>
                </c:pt>
                <c:pt idx="8">
                  <c:v>13.08606896551724</c:v>
                </c:pt>
                <c:pt idx="9">
                  <c:v>12.55806111696522</c:v>
                </c:pt>
                <c:pt idx="10">
                  <c:v>12.79791666666666</c:v>
                </c:pt>
              </c:numCache>
            </c:numRef>
          </c:val>
        </c:ser>
        <c:ser>
          <c:idx val="1"/>
          <c:order val="1"/>
          <c:tx>
            <c:strRef>
              <c:f>stat_etablissement_histo_BGT!$G$14</c:f>
              <c:strCache>
                <c:ptCount val="1"/>
                <c:pt idx="0">
                  <c:v>Moy Etab 2012</c:v>
                </c:pt>
              </c:strCache>
            </c:strRef>
          </c:tx>
          <c:spPr>
            <a:solidFill>
              <a:schemeClr val="accent2">
                <a:lumMod val="75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stat_etablissement_histo_BGT!$B$15:$B$25</c:f>
              <c:strCache>
                <c:ptCount val="11"/>
                <c:pt idx="0">
                  <c:v>LYC ST PIERRE-PAUL</c:v>
                </c:pt>
                <c:pt idx="1">
                  <c:v>LYCEE AGRICOLE 28</c:v>
                </c:pt>
                <c:pt idx="2">
                  <c:v>LYCEE E.BRANLY</c:v>
                </c:pt>
                <c:pt idx="3">
                  <c:v>LYCEE E.ZOLA</c:v>
                </c:pt>
                <c:pt idx="4">
                  <c:v>LYCEE FULBERT</c:v>
                </c:pt>
                <c:pt idx="5">
                  <c:v>LYCEE J.DE BEAUCE</c:v>
                </c:pt>
                <c:pt idx="6">
                  <c:v>LYCEE MARCEAU</c:v>
                </c:pt>
                <c:pt idx="7">
                  <c:v>LYCEE NOTRE DAME</c:v>
                </c:pt>
                <c:pt idx="8">
                  <c:v>LYCEE R.BELLEAU</c:v>
                </c:pt>
                <c:pt idx="9">
                  <c:v>LYCEE ROTROU</c:v>
                </c:pt>
                <c:pt idx="10">
                  <c:v>LYCEE S. MONFORT</c:v>
                </c:pt>
              </c:strCache>
            </c:strRef>
          </c:cat>
          <c:val>
            <c:numRef>
              <c:f>stat_etablissement_histo_BGT!$G$15:$G$25</c:f>
              <c:numCache>
                <c:formatCode>0.00</c:formatCode>
                <c:ptCount val="11"/>
                <c:pt idx="0">
                  <c:v>13.27517084</c:v>
                </c:pt>
                <c:pt idx="1">
                  <c:v>14.11538462</c:v>
                </c:pt>
                <c:pt idx="2">
                  <c:v>13.2106</c:v>
                </c:pt>
                <c:pt idx="3">
                  <c:v>13.19714715</c:v>
                </c:pt>
                <c:pt idx="4">
                  <c:v>13.41349036</c:v>
                </c:pt>
                <c:pt idx="5">
                  <c:v>13.51088083</c:v>
                </c:pt>
                <c:pt idx="6">
                  <c:v>12.46412352</c:v>
                </c:pt>
                <c:pt idx="7">
                  <c:v>13.18832392</c:v>
                </c:pt>
                <c:pt idx="8">
                  <c:v>12.80275387</c:v>
                </c:pt>
                <c:pt idx="9">
                  <c:v>12.3207231</c:v>
                </c:pt>
                <c:pt idx="10">
                  <c:v>12.98813793</c:v>
                </c:pt>
              </c:numCache>
            </c:numRef>
          </c:val>
        </c:ser>
        <c:ser>
          <c:idx val="2"/>
          <c:order val="2"/>
          <c:tx>
            <c:strRef>
              <c:f>stat_etablissement_histo_BGT!$E$14</c:f>
              <c:strCache>
                <c:ptCount val="1"/>
                <c:pt idx="0">
                  <c:v>Moy Etab 2013</c:v>
                </c:pt>
              </c:strCache>
            </c:strRef>
          </c:tx>
          <c:spPr>
            <a:solidFill>
              <a:schemeClr val="accent3">
                <a:lumMod val="75000"/>
              </a:schemeClr>
            </a:solidFill>
          </c:spPr>
          <c:invertIfNegative val="0"/>
          <c:dLbls>
            <c:txPr>
              <a:bodyPr rot="-5400000" vert="horz"/>
              <a:lstStyle/>
              <a:p>
                <a:pPr>
                  <a:defRPr sz="1200" b="1"/>
                </a:pPr>
                <a:endParaRPr lang="fr-FR"/>
              </a:p>
            </c:txPr>
            <c:dLblPos val="inEnd"/>
            <c:showLegendKey val="0"/>
            <c:showVal val="1"/>
            <c:showCatName val="0"/>
            <c:showSerName val="0"/>
            <c:showPercent val="0"/>
            <c:showBubbleSize val="0"/>
            <c:showLeaderLines val="0"/>
          </c:dLbls>
          <c:cat>
            <c:strRef>
              <c:f>stat_etablissement_histo_BGT!$B$15:$B$25</c:f>
              <c:strCache>
                <c:ptCount val="11"/>
                <c:pt idx="0">
                  <c:v>LYC ST PIERRE-PAUL</c:v>
                </c:pt>
                <c:pt idx="1">
                  <c:v>LYCEE AGRICOLE 28</c:v>
                </c:pt>
                <c:pt idx="2">
                  <c:v>LYCEE E.BRANLY</c:v>
                </c:pt>
                <c:pt idx="3">
                  <c:v>LYCEE E.ZOLA</c:v>
                </c:pt>
                <c:pt idx="4">
                  <c:v>LYCEE FULBERT</c:v>
                </c:pt>
                <c:pt idx="5">
                  <c:v>LYCEE J.DE BEAUCE</c:v>
                </c:pt>
                <c:pt idx="6">
                  <c:v>LYCEE MARCEAU</c:v>
                </c:pt>
                <c:pt idx="7">
                  <c:v>LYCEE NOTRE DAME</c:v>
                </c:pt>
                <c:pt idx="8">
                  <c:v>LYCEE R.BELLEAU</c:v>
                </c:pt>
                <c:pt idx="9">
                  <c:v>LYCEE ROTROU</c:v>
                </c:pt>
                <c:pt idx="10">
                  <c:v>LYCEE S. MONFORT</c:v>
                </c:pt>
              </c:strCache>
            </c:strRef>
          </c:cat>
          <c:val>
            <c:numRef>
              <c:f>stat_etablissement_histo_BGT!$E$15:$E$25</c:f>
              <c:numCache>
                <c:formatCode>0.00</c:formatCode>
                <c:ptCount val="11"/>
                <c:pt idx="0">
                  <c:v>13.63211845102506</c:v>
                </c:pt>
                <c:pt idx="1">
                  <c:v>13.68666666666667</c:v>
                </c:pt>
                <c:pt idx="2">
                  <c:v>12.41692913385827</c:v>
                </c:pt>
                <c:pt idx="3">
                  <c:v>13.01481481481481</c:v>
                </c:pt>
                <c:pt idx="4">
                  <c:v>13.25071664829107</c:v>
                </c:pt>
                <c:pt idx="5">
                  <c:v>13.68586744639377</c:v>
                </c:pt>
                <c:pt idx="6">
                  <c:v>12.95932642487047</c:v>
                </c:pt>
                <c:pt idx="7">
                  <c:v>13.27304832713754</c:v>
                </c:pt>
                <c:pt idx="8">
                  <c:v>13.2126112759644</c:v>
                </c:pt>
                <c:pt idx="9">
                  <c:v>12.19327956989248</c:v>
                </c:pt>
                <c:pt idx="10">
                  <c:v>13.66520681265206</c:v>
                </c:pt>
              </c:numCache>
            </c:numRef>
          </c:val>
        </c:ser>
        <c:ser>
          <c:idx val="6"/>
          <c:order val="3"/>
          <c:tx>
            <c:strRef>
              <c:f>stat_etablissement_histo_BGT!$C$14</c:f>
              <c:strCache>
                <c:ptCount val="1"/>
                <c:pt idx="0">
                  <c:v>Moy Etab 2014</c:v>
                </c:pt>
              </c:strCache>
            </c:strRef>
          </c:tx>
          <c:spPr>
            <a:solidFill>
              <a:srgbClr val="FF6600"/>
            </a:solidFill>
          </c:spPr>
          <c:invertIfNegative val="0"/>
          <c:dLbls>
            <c:txPr>
              <a:bodyPr rot="-5400000"/>
              <a:lstStyle/>
              <a:p>
                <a:pPr>
                  <a:defRPr sz="1400" b="1"/>
                </a:pPr>
                <a:endParaRPr lang="fr-FR"/>
              </a:p>
            </c:txPr>
            <c:dLblPos val="inEnd"/>
            <c:showLegendKey val="0"/>
            <c:showVal val="1"/>
            <c:showCatName val="0"/>
            <c:showSerName val="0"/>
            <c:showPercent val="0"/>
            <c:showBubbleSize val="0"/>
            <c:showLeaderLines val="0"/>
          </c:dLbls>
          <c:cat>
            <c:strRef>
              <c:f>stat_etablissement_histo_BGT!$B$15:$B$25</c:f>
              <c:strCache>
                <c:ptCount val="11"/>
                <c:pt idx="0">
                  <c:v>LYC ST PIERRE-PAUL</c:v>
                </c:pt>
                <c:pt idx="1">
                  <c:v>LYCEE AGRICOLE 28</c:v>
                </c:pt>
                <c:pt idx="2">
                  <c:v>LYCEE E.BRANLY</c:v>
                </c:pt>
                <c:pt idx="3">
                  <c:v>LYCEE E.ZOLA</c:v>
                </c:pt>
                <c:pt idx="4">
                  <c:v>LYCEE FULBERT</c:v>
                </c:pt>
                <c:pt idx="5">
                  <c:v>LYCEE J.DE BEAUCE</c:v>
                </c:pt>
                <c:pt idx="6">
                  <c:v>LYCEE MARCEAU</c:v>
                </c:pt>
                <c:pt idx="7">
                  <c:v>LYCEE NOTRE DAME</c:v>
                </c:pt>
                <c:pt idx="8">
                  <c:v>LYCEE R.BELLEAU</c:v>
                </c:pt>
                <c:pt idx="9">
                  <c:v>LYCEE ROTROU</c:v>
                </c:pt>
                <c:pt idx="10">
                  <c:v>LYCEE S. MONFORT</c:v>
                </c:pt>
              </c:strCache>
            </c:strRef>
          </c:cat>
          <c:val>
            <c:numRef>
              <c:f>stat_etablissement_histo_BGT!$C$15:$C$25</c:f>
              <c:numCache>
                <c:formatCode>0.00</c:formatCode>
                <c:ptCount val="11"/>
                <c:pt idx="0">
                  <c:v>13.82321428571428</c:v>
                </c:pt>
                <c:pt idx="1">
                  <c:v>13.5357142857143</c:v>
                </c:pt>
                <c:pt idx="2">
                  <c:v>12.58297872340425</c:v>
                </c:pt>
                <c:pt idx="3">
                  <c:v>13.8461824953445</c:v>
                </c:pt>
                <c:pt idx="4">
                  <c:v>13.22555555555556</c:v>
                </c:pt>
                <c:pt idx="5">
                  <c:v>13.7063670411985</c:v>
                </c:pt>
                <c:pt idx="6">
                  <c:v>13.30447409733125</c:v>
                </c:pt>
                <c:pt idx="7">
                  <c:v>13.59929824561403</c:v>
                </c:pt>
                <c:pt idx="8">
                  <c:v>13.92321699544765</c:v>
                </c:pt>
                <c:pt idx="9">
                  <c:v>13.1130890052356</c:v>
                </c:pt>
                <c:pt idx="10">
                  <c:v>13.81546961325966</c:v>
                </c:pt>
              </c:numCache>
            </c:numRef>
          </c:val>
        </c:ser>
        <c:dLbls>
          <c:showLegendKey val="0"/>
          <c:showVal val="1"/>
          <c:showCatName val="0"/>
          <c:showSerName val="0"/>
          <c:showPercent val="0"/>
          <c:showBubbleSize val="0"/>
        </c:dLbls>
        <c:gapWidth val="150"/>
        <c:axId val="-2136875272"/>
        <c:axId val="-2040669320"/>
      </c:barChart>
      <c:catAx>
        <c:axId val="-2136875272"/>
        <c:scaling>
          <c:orientation val="minMax"/>
        </c:scaling>
        <c:delete val="0"/>
        <c:axPos val="b"/>
        <c:numFmt formatCode="General" sourceLinked="1"/>
        <c:majorTickMark val="out"/>
        <c:minorTickMark val="none"/>
        <c:tickLblPos val="nextTo"/>
        <c:txPr>
          <a:bodyPr rot="0" vert="horz"/>
          <a:lstStyle/>
          <a:p>
            <a:pPr>
              <a:defRPr sz="1200" b="1">
                <a:solidFill>
                  <a:srgbClr val="FFFFFF"/>
                </a:solidFill>
              </a:defRPr>
            </a:pPr>
            <a:endParaRPr lang="fr-FR"/>
          </a:p>
        </c:txPr>
        <c:crossAx val="-2040669320"/>
        <c:crosses val="autoZero"/>
        <c:auto val="0"/>
        <c:lblAlgn val="ctr"/>
        <c:lblOffset val="100"/>
        <c:tickLblSkip val="1"/>
        <c:tickMarkSkip val="1"/>
        <c:noMultiLvlLbl val="0"/>
      </c:catAx>
      <c:valAx>
        <c:axId val="-2040669320"/>
        <c:scaling>
          <c:orientation val="minMax"/>
          <c:max val="15.5"/>
          <c:min val="11.0"/>
        </c:scaling>
        <c:delete val="0"/>
        <c:axPos val="l"/>
        <c:numFmt formatCode="0" sourceLinked="0"/>
        <c:majorTickMark val="out"/>
        <c:minorTickMark val="none"/>
        <c:tickLblPos val="nextTo"/>
        <c:txPr>
          <a:bodyPr rot="0" vert="horz"/>
          <a:lstStyle/>
          <a:p>
            <a:pPr>
              <a:defRPr sz="1200">
                <a:solidFill>
                  <a:srgbClr val="FFFFFF"/>
                </a:solidFill>
              </a:defRPr>
            </a:pPr>
            <a:endParaRPr lang="fr-FR"/>
          </a:p>
        </c:txPr>
        <c:crossAx val="-2136875272"/>
        <c:crosses val="autoZero"/>
        <c:crossBetween val="between"/>
        <c:majorUnit val="1.0"/>
        <c:minorUnit val="1.0"/>
      </c:valAx>
    </c:plotArea>
    <c:legend>
      <c:legendPos val="t"/>
      <c:layout>
        <c:manualLayout>
          <c:xMode val="edge"/>
          <c:yMode val="edge"/>
          <c:x val="0.048312429254364"/>
          <c:y val="0.083307659269864"/>
          <c:w val="0.943706705574454"/>
          <c:h val="0.0380292605380163"/>
        </c:manualLayout>
      </c:layout>
      <c:overlay val="0"/>
      <c:txPr>
        <a:bodyPr/>
        <a:lstStyle/>
        <a:p>
          <a:pPr>
            <a:defRPr sz="1400" b="1">
              <a:solidFill>
                <a:srgbClr val="FFFFFF"/>
              </a:solidFill>
            </a:defRPr>
          </a:pPr>
          <a:endParaRPr lang="fr-FR"/>
        </a:p>
      </c:txPr>
    </c:legend>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'STATS 2014'!$A$3</c:f>
              <c:strCache>
                <c:ptCount val="1"/>
                <c:pt idx="0">
                  <c:v>Nombre Total Inscrits</c:v>
                </c:pt>
              </c:strCache>
            </c:strRef>
          </c:tx>
          <c:invertIfNegative val="0"/>
          <c:dLbls>
            <c:txPr>
              <a:bodyPr rot="-5400000" vert="horz"/>
              <a:lstStyle/>
              <a:p>
                <a:pPr>
                  <a:defRPr sz="1200" b="1" i="0">
                    <a:solidFill>
                      <a:schemeClr val="bg1"/>
                    </a:solidFill>
                  </a:defRPr>
                </a:pPr>
                <a:endParaRPr lang="fr-FR"/>
              </a:p>
            </c:txPr>
            <c:dLblPos val="inEnd"/>
            <c:showLegendKey val="0"/>
            <c:showVal val="1"/>
            <c:showCatName val="0"/>
            <c:showSerName val="0"/>
            <c:showPercent val="0"/>
            <c:showBubbleSize val="0"/>
            <c:showLeaderLines val="0"/>
          </c:dLbls>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2014'!$B$3:$I$3</c:f>
              <c:numCache>
                <c:formatCode>General</c:formatCode>
                <c:ptCount val="8"/>
                <c:pt idx="0">
                  <c:v>301.0</c:v>
                </c:pt>
                <c:pt idx="1">
                  <c:v>257.0</c:v>
                </c:pt>
                <c:pt idx="2">
                  <c:v>217.0</c:v>
                </c:pt>
                <c:pt idx="3">
                  <c:v>209.0</c:v>
                </c:pt>
                <c:pt idx="4">
                  <c:v>106.0</c:v>
                </c:pt>
                <c:pt idx="5">
                  <c:v>0.0</c:v>
                </c:pt>
                <c:pt idx="6">
                  <c:v>40.0</c:v>
                </c:pt>
                <c:pt idx="7">
                  <c:v>112.0</c:v>
                </c:pt>
              </c:numCache>
            </c:numRef>
          </c:val>
        </c:ser>
        <c:ser>
          <c:idx val="1"/>
          <c:order val="1"/>
          <c:tx>
            <c:strRef>
              <c:f>'STATS 2014'!$A$6</c:f>
              <c:strCache>
                <c:ptCount val="1"/>
                <c:pt idx="0">
                  <c:v>Nombre Total Présents</c:v>
                </c:pt>
              </c:strCache>
            </c:strRef>
          </c:tx>
          <c:invertIfNegative val="0"/>
          <c:dLbls>
            <c:txPr>
              <a:bodyPr rot="-5400000" vert="horz"/>
              <a:lstStyle/>
              <a:p>
                <a:pPr>
                  <a:defRPr sz="1200" b="1" i="0" baseline="0">
                    <a:solidFill>
                      <a:schemeClr val="bg1">
                        <a:lumMod val="95000"/>
                      </a:schemeClr>
                    </a:solidFill>
                  </a:defRPr>
                </a:pPr>
                <a:endParaRPr lang="fr-FR"/>
              </a:p>
            </c:txPr>
            <c:dLblPos val="inEnd"/>
            <c:showLegendKey val="0"/>
            <c:showVal val="1"/>
            <c:showCatName val="0"/>
            <c:showSerName val="0"/>
            <c:showPercent val="0"/>
            <c:showBubbleSize val="0"/>
            <c:showLeaderLines val="0"/>
          </c:dLbls>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2014'!$B$6:$I$6</c:f>
              <c:numCache>
                <c:formatCode>General</c:formatCode>
                <c:ptCount val="8"/>
                <c:pt idx="0">
                  <c:v>239.0</c:v>
                </c:pt>
                <c:pt idx="1">
                  <c:v>209.0</c:v>
                </c:pt>
                <c:pt idx="2">
                  <c:v>183.0</c:v>
                </c:pt>
                <c:pt idx="3">
                  <c:v>188.0</c:v>
                </c:pt>
                <c:pt idx="4">
                  <c:v>88.0</c:v>
                </c:pt>
                <c:pt idx="5">
                  <c:v>0.0</c:v>
                </c:pt>
                <c:pt idx="6">
                  <c:v>40.0</c:v>
                </c:pt>
                <c:pt idx="7">
                  <c:v>112.0</c:v>
                </c:pt>
              </c:numCache>
            </c:numRef>
          </c:val>
        </c:ser>
        <c:dLbls>
          <c:showLegendKey val="0"/>
          <c:showVal val="0"/>
          <c:showCatName val="0"/>
          <c:showSerName val="0"/>
          <c:showPercent val="0"/>
          <c:showBubbleSize val="0"/>
        </c:dLbls>
        <c:gapWidth val="150"/>
        <c:axId val="-2023849912"/>
        <c:axId val="-2046600056"/>
      </c:barChart>
      <c:scatterChart>
        <c:scatterStyle val="lineMarker"/>
        <c:varyColors val="0"/>
        <c:ser>
          <c:idx val="2"/>
          <c:order val="2"/>
          <c:tx>
            <c:strRef>
              <c:f>'STATS 2014'!$A$12</c:f>
              <c:strCache>
                <c:ptCount val="1"/>
                <c:pt idx="0">
                  <c:v>% présence </c:v>
                </c:pt>
              </c:strCache>
            </c:strRef>
          </c:tx>
          <c:spPr>
            <a:ln w="66675">
              <a:noFill/>
            </a:ln>
          </c:spPr>
          <c:marker>
            <c:symbol val="triangle"/>
            <c:size val="15"/>
          </c:marker>
          <c:dLbls>
            <c:dLbl>
              <c:idx val="0"/>
              <c:layout>
                <c:manualLayout>
                  <c:x val="-0.0531488833798577"/>
                  <c:y val="-0.0367590036413413"/>
                </c:manualLayout>
              </c:layout>
              <c:dLblPos val="r"/>
              <c:showLegendKey val="0"/>
              <c:showVal val="1"/>
              <c:showCatName val="0"/>
              <c:showSerName val="0"/>
              <c:showPercent val="0"/>
              <c:showBubbleSize val="0"/>
            </c:dLbl>
            <c:dLbl>
              <c:idx val="1"/>
              <c:layout>
                <c:manualLayout>
                  <c:x val="-0.00759640013893681"/>
                  <c:y val="-0.0343082233029249"/>
                </c:manualLayout>
              </c:layout>
              <c:dLblPos val="r"/>
              <c:showLegendKey val="0"/>
              <c:showVal val="1"/>
              <c:showCatName val="0"/>
              <c:showSerName val="0"/>
              <c:showPercent val="0"/>
              <c:showBubbleSize val="0"/>
            </c:dLbl>
            <c:dLbl>
              <c:idx val="6"/>
              <c:layout>
                <c:manualLayout>
                  <c:x val="-0.039817058820671"/>
                  <c:y val="0.0558733922361918"/>
                </c:manualLayout>
              </c:layout>
              <c:dLblPos val="r"/>
              <c:showLegendKey val="0"/>
              <c:showVal val="1"/>
              <c:showCatName val="0"/>
              <c:showSerName val="0"/>
              <c:showPercent val="0"/>
              <c:showBubbleSize val="0"/>
            </c:dLbl>
            <c:dLbl>
              <c:idx val="7"/>
              <c:layout>
                <c:manualLayout>
                  <c:x val="-0.0412864937639264"/>
                  <c:y val="0.0460710427210704"/>
                </c:manualLayout>
              </c:layout>
              <c:dLblPos val="r"/>
              <c:showLegendKey val="0"/>
              <c:showVal val="1"/>
              <c:showCatName val="0"/>
              <c:showSerName val="0"/>
              <c:showPercent val="0"/>
              <c:showBubbleSize val="0"/>
            </c:dLbl>
            <c:numFmt formatCode="0%" sourceLinked="0"/>
            <c:txPr>
              <a:bodyPr/>
              <a:lstStyle/>
              <a:p>
                <a:pPr>
                  <a:defRPr sz="1200" b="1">
                    <a:solidFill>
                      <a:schemeClr val="tx1"/>
                    </a:solidFill>
                  </a:defRPr>
                </a:pPr>
                <a:endParaRPr lang="fr-FR"/>
              </a:p>
            </c:txPr>
            <c:dLblPos val="t"/>
            <c:showLegendKey val="0"/>
            <c:showVal val="1"/>
            <c:showCatName val="0"/>
            <c:showSerName val="0"/>
            <c:showPercent val="0"/>
            <c:showBubbleSize val="0"/>
            <c:showLeaderLines val="0"/>
          </c:dLbls>
          <c:xVal>
            <c:strRef>
              <c:f>'STATS 2014'!$B$2:$I$2</c:f>
              <c:strCache>
                <c:ptCount val="8"/>
                <c:pt idx="0">
                  <c:v>NATATION</c:v>
                </c:pt>
                <c:pt idx="1">
                  <c:v>TT</c:v>
                </c:pt>
                <c:pt idx="2">
                  <c:v>CHORE INDIV</c:v>
                </c:pt>
                <c:pt idx="3">
                  <c:v>TENNIS</c:v>
                </c:pt>
                <c:pt idx="4">
                  <c:v>JUDO</c:v>
                </c:pt>
                <c:pt idx="5">
                  <c:v>CCF FAC</c:v>
                </c:pt>
                <c:pt idx="6">
                  <c:v>HNSS</c:v>
                </c:pt>
                <c:pt idx="7">
                  <c:v>SHN</c:v>
                </c:pt>
              </c:strCache>
            </c:strRef>
          </c:xVal>
          <c:yVal>
            <c:numRef>
              <c:f>'STATS 2014'!$B$12:$I$12</c:f>
              <c:numCache>
                <c:formatCode>0.00%</c:formatCode>
                <c:ptCount val="8"/>
                <c:pt idx="0">
                  <c:v>0.794019933554817</c:v>
                </c:pt>
                <c:pt idx="1">
                  <c:v>0.813229571984436</c:v>
                </c:pt>
                <c:pt idx="2">
                  <c:v>0.84331797235023</c:v>
                </c:pt>
                <c:pt idx="3">
                  <c:v>0.899521531100478</c:v>
                </c:pt>
                <c:pt idx="4">
                  <c:v>0.830188679245283</c:v>
                </c:pt>
                <c:pt idx="5">
                  <c:v>0.0</c:v>
                </c:pt>
                <c:pt idx="6">
                  <c:v>1.0</c:v>
                </c:pt>
                <c:pt idx="7">
                  <c:v>1.0</c:v>
                </c:pt>
              </c:numCache>
            </c:numRef>
          </c:yVal>
          <c:smooth val="0"/>
        </c:ser>
        <c:dLbls>
          <c:showLegendKey val="0"/>
          <c:showVal val="0"/>
          <c:showCatName val="0"/>
          <c:showSerName val="0"/>
          <c:showPercent val="0"/>
          <c:showBubbleSize val="0"/>
        </c:dLbls>
        <c:axId val="-2046606472"/>
        <c:axId val="-2046598760"/>
      </c:scatterChart>
      <c:catAx>
        <c:axId val="-2023849912"/>
        <c:scaling>
          <c:orientation val="minMax"/>
        </c:scaling>
        <c:delete val="0"/>
        <c:axPos val="b"/>
        <c:majorTickMark val="out"/>
        <c:minorTickMark val="none"/>
        <c:tickLblPos val="nextTo"/>
        <c:txPr>
          <a:bodyPr/>
          <a:lstStyle/>
          <a:p>
            <a:pPr>
              <a:defRPr sz="1400" b="1">
                <a:solidFill>
                  <a:srgbClr val="FFFFFF"/>
                </a:solidFill>
              </a:defRPr>
            </a:pPr>
            <a:endParaRPr lang="fr-FR"/>
          </a:p>
        </c:txPr>
        <c:crossAx val="-2046600056"/>
        <c:crosses val="autoZero"/>
        <c:auto val="1"/>
        <c:lblAlgn val="ctr"/>
        <c:lblOffset val="100"/>
        <c:noMultiLvlLbl val="0"/>
      </c:catAx>
      <c:valAx>
        <c:axId val="-2046600056"/>
        <c:scaling>
          <c:orientation val="minMax"/>
        </c:scaling>
        <c:delete val="0"/>
        <c:axPos val="l"/>
        <c:majorGridlines/>
        <c:numFmt formatCode="General" sourceLinked="1"/>
        <c:majorTickMark val="out"/>
        <c:minorTickMark val="none"/>
        <c:tickLblPos val="nextTo"/>
        <c:txPr>
          <a:bodyPr/>
          <a:lstStyle/>
          <a:p>
            <a:pPr>
              <a:defRPr b="1">
                <a:solidFill>
                  <a:schemeClr val="bg1"/>
                </a:solidFill>
              </a:defRPr>
            </a:pPr>
            <a:endParaRPr lang="fr-FR"/>
          </a:p>
        </c:txPr>
        <c:crossAx val="-2023849912"/>
        <c:crosses val="autoZero"/>
        <c:crossBetween val="between"/>
      </c:valAx>
      <c:valAx>
        <c:axId val="-2046598760"/>
        <c:scaling>
          <c:orientation val="minMax"/>
          <c:max val="1.0"/>
          <c:min val="0.5"/>
        </c:scaling>
        <c:delete val="0"/>
        <c:axPos val="r"/>
        <c:numFmt formatCode="0%" sourceLinked="0"/>
        <c:majorTickMark val="out"/>
        <c:minorTickMark val="none"/>
        <c:tickLblPos val="nextTo"/>
        <c:spPr>
          <a:noFill/>
        </c:spPr>
        <c:txPr>
          <a:bodyPr/>
          <a:lstStyle/>
          <a:p>
            <a:pPr>
              <a:defRPr b="1">
                <a:solidFill>
                  <a:srgbClr val="FFFFFF"/>
                </a:solidFill>
              </a:defRPr>
            </a:pPr>
            <a:endParaRPr lang="fr-FR"/>
          </a:p>
        </c:txPr>
        <c:crossAx val="-2046606472"/>
        <c:crosses val="max"/>
        <c:crossBetween val="midCat"/>
        <c:majorUnit val="0.1"/>
      </c:valAx>
      <c:valAx>
        <c:axId val="-2046606472"/>
        <c:scaling>
          <c:orientation val="minMax"/>
        </c:scaling>
        <c:delete val="1"/>
        <c:axPos val="b"/>
        <c:majorTickMark val="out"/>
        <c:minorTickMark val="none"/>
        <c:tickLblPos val="nextTo"/>
        <c:crossAx val="-2046598760"/>
        <c:crosses val="autoZero"/>
        <c:crossBetween val="midCat"/>
      </c:valAx>
      <c:spPr>
        <a:solidFill>
          <a:schemeClr val="bg1"/>
        </a:solidFill>
      </c:spPr>
    </c:plotArea>
    <c:legend>
      <c:legendPos val="t"/>
      <c:layout>
        <c:manualLayout>
          <c:xMode val="edge"/>
          <c:yMode val="edge"/>
          <c:x val="0.0640396942535586"/>
          <c:y val="0.0260235169604942"/>
          <c:w val="0.678300679125977"/>
          <c:h val="0.0588226253989013"/>
        </c:manualLayout>
      </c:layout>
      <c:overlay val="0"/>
      <c:txPr>
        <a:bodyPr/>
        <a:lstStyle/>
        <a:p>
          <a:pPr>
            <a:defRPr sz="1400" b="1">
              <a:solidFill>
                <a:srgbClr val="FFFFFF"/>
              </a:solidFill>
            </a:defRPr>
          </a:pPr>
          <a:endParaRPr lang="fr-FR"/>
        </a:p>
      </c:txPr>
    </c:legend>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barChart>
        <c:barDir val="col"/>
        <c:grouping val="clustered"/>
        <c:varyColors val="0"/>
        <c:ser>
          <c:idx val="0"/>
          <c:order val="0"/>
          <c:tx>
            <c:strRef>
              <c:f>'STATS ANNUELLES'!$B$3:$C$3</c:f>
              <c:strCache>
                <c:ptCount val="1"/>
                <c:pt idx="0">
                  <c:v>Nombre Total Inscrits  2013</c:v>
                </c:pt>
              </c:strCache>
            </c:strRef>
          </c:tx>
          <c:invertIfNegative val="0"/>
          <c:dLbls>
            <c:txPr>
              <a:bodyPr/>
              <a:lstStyle/>
              <a:p>
                <a:pPr>
                  <a:defRPr sz="1200" b="1">
                    <a:solidFill>
                      <a:srgbClr val="000000"/>
                    </a:solidFill>
                  </a:defRPr>
                </a:pPr>
                <a:endParaRPr lang="fr-FR"/>
              </a:p>
            </c:txPr>
            <c:dLblPos val="inEnd"/>
            <c:showLegendKey val="0"/>
            <c:showVal val="1"/>
            <c:showCatName val="0"/>
            <c:showSerName val="0"/>
            <c:showPercent val="0"/>
            <c:showBubbleSize val="0"/>
            <c:showLeaderLines val="0"/>
          </c:dLbls>
          <c:cat>
            <c:strRef>
              <c:f>'STATS ANNUELLES'!$D$2:$H$2</c:f>
              <c:strCache>
                <c:ptCount val="5"/>
                <c:pt idx="0">
                  <c:v>NATATION</c:v>
                </c:pt>
                <c:pt idx="1">
                  <c:v>TT</c:v>
                </c:pt>
                <c:pt idx="2">
                  <c:v>CHORE INDIV</c:v>
                </c:pt>
                <c:pt idx="3">
                  <c:v>TENNIS</c:v>
                </c:pt>
                <c:pt idx="4">
                  <c:v>JUDO</c:v>
                </c:pt>
              </c:strCache>
            </c:strRef>
          </c:cat>
          <c:val>
            <c:numRef>
              <c:f>'STATS ANNUELLES'!$D$3:$H$3</c:f>
              <c:numCache>
                <c:formatCode>General</c:formatCode>
                <c:ptCount val="5"/>
                <c:pt idx="0">
                  <c:v>151.0</c:v>
                </c:pt>
                <c:pt idx="1">
                  <c:v>185.0</c:v>
                </c:pt>
                <c:pt idx="2">
                  <c:v>240.0</c:v>
                </c:pt>
                <c:pt idx="3">
                  <c:v>167.0</c:v>
                </c:pt>
                <c:pt idx="4">
                  <c:v>98.0</c:v>
                </c:pt>
              </c:numCache>
            </c:numRef>
          </c:val>
        </c:ser>
        <c:ser>
          <c:idx val="1"/>
          <c:order val="1"/>
          <c:tx>
            <c:strRef>
              <c:f>'STATS ANNUELLES'!$B$4:$C$4</c:f>
              <c:strCache>
                <c:ptCount val="1"/>
                <c:pt idx="0">
                  <c:v>Nombre Total Inscrits  2014</c:v>
                </c:pt>
              </c:strCache>
            </c:strRef>
          </c:tx>
          <c:invertIfNegative val="0"/>
          <c:dLbls>
            <c:txPr>
              <a:bodyPr/>
              <a:lstStyle/>
              <a:p>
                <a:pPr>
                  <a:defRPr sz="1200" b="1">
                    <a:solidFill>
                      <a:schemeClr val="tx1"/>
                    </a:solidFill>
                  </a:defRPr>
                </a:pPr>
                <a:endParaRPr lang="fr-FR"/>
              </a:p>
            </c:txPr>
            <c:dLblPos val="inEnd"/>
            <c:showLegendKey val="0"/>
            <c:showVal val="1"/>
            <c:showCatName val="0"/>
            <c:showSerName val="0"/>
            <c:showPercent val="0"/>
            <c:showBubbleSize val="0"/>
            <c:showLeaderLines val="0"/>
          </c:dLbls>
          <c:cat>
            <c:strRef>
              <c:f>'STATS ANNUELLES'!$D$2:$H$2</c:f>
              <c:strCache>
                <c:ptCount val="5"/>
                <c:pt idx="0">
                  <c:v>NATATION</c:v>
                </c:pt>
                <c:pt idx="1">
                  <c:v>TT</c:v>
                </c:pt>
                <c:pt idx="2">
                  <c:v>CHORE INDIV</c:v>
                </c:pt>
                <c:pt idx="3">
                  <c:v>TENNIS</c:v>
                </c:pt>
                <c:pt idx="4">
                  <c:v>JUDO</c:v>
                </c:pt>
              </c:strCache>
            </c:strRef>
          </c:cat>
          <c:val>
            <c:numRef>
              <c:f>'STATS ANNUELLES'!$D$4:$H$4</c:f>
              <c:numCache>
                <c:formatCode>General</c:formatCode>
                <c:ptCount val="5"/>
                <c:pt idx="0">
                  <c:v>301.0</c:v>
                </c:pt>
                <c:pt idx="1">
                  <c:v>257.0</c:v>
                </c:pt>
                <c:pt idx="2">
                  <c:v>217.0</c:v>
                </c:pt>
                <c:pt idx="3">
                  <c:v>209.0</c:v>
                </c:pt>
                <c:pt idx="4">
                  <c:v>106.0</c:v>
                </c:pt>
              </c:numCache>
            </c:numRef>
          </c:val>
        </c:ser>
        <c:dLbls>
          <c:showLegendKey val="0"/>
          <c:showVal val="0"/>
          <c:showCatName val="0"/>
          <c:showSerName val="0"/>
          <c:showPercent val="0"/>
          <c:showBubbleSize val="0"/>
        </c:dLbls>
        <c:gapWidth val="150"/>
        <c:axId val="-2135985528"/>
        <c:axId val="-2132605928"/>
      </c:barChart>
      <c:catAx>
        <c:axId val="-2135985528"/>
        <c:scaling>
          <c:orientation val="minMax"/>
        </c:scaling>
        <c:delete val="0"/>
        <c:axPos val="b"/>
        <c:numFmt formatCode="General" sourceLinked="1"/>
        <c:majorTickMark val="out"/>
        <c:minorTickMark val="none"/>
        <c:tickLblPos val="nextTo"/>
        <c:txPr>
          <a:bodyPr/>
          <a:lstStyle/>
          <a:p>
            <a:pPr>
              <a:defRPr sz="1400" b="1">
                <a:solidFill>
                  <a:srgbClr val="FFFFFF"/>
                </a:solidFill>
              </a:defRPr>
            </a:pPr>
            <a:endParaRPr lang="fr-FR"/>
          </a:p>
        </c:txPr>
        <c:crossAx val="-2132605928"/>
        <c:crosses val="autoZero"/>
        <c:auto val="1"/>
        <c:lblAlgn val="ctr"/>
        <c:lblOffset val="100"/>
        <c:noMultiLvlLbl val="0"/>
      </c:catAx>
      <c:valAx>
        <c:axId val="-2132605928"/>
        <c:scaling>
          <c:orientation val="minMax"/>
        </c:scaling>
        <c:delete val="0"/>
        <c:axPos val="l"/>
        <c:majorGridlines/>
        <c:numFmt formatCode="General" sourceLinked="1"/>
        <c:majorTickMark val="out"/>
        <c:minorTickMark val="none"/>
        <c:tickLblPos val="nextTo"/>
        <c:txPr>
          <a:bodyPr/>
          <a:lstStyle/>
          <a:p>
            <a:pPr>
              <a:defRPr b="1">
                <a:solidFill>
                  <a:srgbClr val="FFFFFF"/>
                </a:solidFill>
              </a:defRPr>
            </a:pPr>
            <a:endParaRPr lang="fr-FR"/>
          </a:p>
        </c:txPr>
        <c:crossAx val="-2135985528"/>
        <c:crosses val="autoZero"/>
        <c:crossBetween val="between"/>
      </c:valAx>
      <c:spPr>
        <a:solidFill>
          <a:srgbClr val="FFFFFF"/>
        </a:solidFill>
      </c:spPr>
    </c:plotArea>
    <c:legend>
      <c:legendPos val="t"/>
      <c:layout/>
      <c:overlay val="0"/>
      <c:txPr>
        <a:bodyPr/>
        <a:lstStyle/>
        <a:p>
          <a:pPr>
            <a:defRPr sz="1400" b="0">
              <a:solidFill>
                <a:srgbClr val="FFFFFF"/>
              </a:solidFill>
            </a:defRPr>
          </a:pPr>
          <a:endParaRPr lang="fr-FR"/>
        </a:p>
      </c:txPr>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tx>
            <c:strRef>
              <c:f>'STATS 2014'!$A$13</c:f>
              <c:strCache>
                <c:ptCount val="1"/>
                <c:pt idx="0">
                  <c:v>Moyenne Générale</c:v>
                </c:pt>
              </c:strCache>
            </c:strRef>
          </c:tx>
          <c:spPr>
            <a:solidFill>
              <a:schemeClr val="accent4">
                <a:lumMod val="40000"/>
                <a:lumOff val="60000"/>
              </a:schemeClr>
            </a:solidFill>
            <a:ln>
              <a:noFill/>
            </a:ln>
            <a:effectLst>
              <a:outerShdw blurRad="40000" dist="23000" dir="60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txPr>
              <a:bodyPr rot="-5400000" vert="horz"/>
              <a:lstStyle/>
              <a:p>
                <a:pPr>
                  <a:defRPr sz="1400" b="1" i="0"/>
                </a:pPr>
                <a:endParaRPr lang="fr-FR"/>
              </a:p>
            </c:txPr>
            <c:dLblPos val="inBase"/>
            <c:showLegendKey val="0"/>
            <c:showVal val="1"/>
            <c:showCatName val="0"/>
            <c:showSerName val="0"/>
            <c:showPercent val="0"/>
            <c:showBubbleSize val="0"/>
            <c:showLeaderLines val="0"/>
          </c:dLbls>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2014'!$B$13:$I$13</c:f>
              <c:numCache>
                <c:formatCode>_-* #\ ##0.00\ _€_-;\-* #\ ##0.00\ _€_-;_-* "-"??\ _€_-;_-@_-</c:formatCode>
                <c:ptCount val="8"/>
                <c:pt idx="0">
                  <c:v>12.96234309623431</c:v>
                </c:pt>
                <c:pt idx="1">
                  <c:v>11.42105263157895</c:v>
                </c:pt>
                <c:pt idx="2">
                  <c:v>11.43715846994536</c:v>
                </c:pt>
                <c:pt idx="3">
                  <c:v>12.19148936170213</c:v>
                </c:pt>
                <c:pt idx="4">
                  <c:v>13.18181818181818</c:v>
                </c:pt>
                <c:pt idx="5">
                  <c:v>0.0</c:v>
                </c:pt>
                <c:pt idx="6">
                  <c:v>18.925</c:v>
                </c:pt>
                <c:pt idx="7">
                  <c:v>19.74107142857143</c:v>
                </c:pt>
              </c:numCache>
            </c:numRef>
          </c:val>
        </c:ser>
        <c:dLbls>
          <c:showLegendKey val="0"/>
          <c:showVal val="0"/>
          <c:showCatName val="0"/>
          <c:showSerName val="0"/>
          <c:showPercent val="0"/>
          <c:showBubbleSize val="0"/>
        </c:dLbls>
        <c:gapWidth val="205"/>
        <c:overlap val="-30"/>
        <c:axId val="-2043557544"/>
        <c:axId val="-2132540856"/>
      </c:barChart>
      <c:lineChart>
        <c:grouping val="standard"/>
        <c:varyColors val="0"/>
        <c:ser>
          <c:idx val="1"/>
          <c:order val="1"/>
          <c:tx>
            <c:strRef>
              <c:f>'STATS 2014'!$A$14</c:f>
              <c:strCache>
                <c:ptCount val="1"/>
                <c:pt idx="0">
                  <c:v>Moyenne Filles</c:v>
                </c:pt>
              </c:strCache>
            </c:strRef>
          </c:tx>
          <c:spPr>
            <a:ln w="25400" cap="flat" cmpd="sng" algn="ctr">
              <a:noFill/>
              <a:prstDash val="solid"/>
            </a:ln>
            <a:effectLst>
              <a:outerShdw blurRad="50800" dist="50800" dir="5400000" algn="ctr" rotWithShape="0">
                <a:schemeClr val="bg1"/>
              </a:outerShdw>
            </a:effectLst>
          </c:spPr>
          <c:marker>
            <c:symbol val="diamond"/>
            <c:size val="15"/>
            <c:spPr>
              <a:solidFill>
                <a:srgbClr val="FF3399"/>
              </a:solidFill>
              <a:ln>
                <a:noFill/>
              </a:ln>
              <a:effectLst>
                <a:outerShdw blurRad="50800" dist="50800" dir="5400000" algn="ctr" rotWithShape="0">
                  <a:schemeClr val="bg1"/>
                </a:outerShdw>
              </a:effectLst>
            </c:spPr>
          </c:marker>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2014'!$B$14:$I$14</c:f>
              <c:numCache>
                <c:formatCode>_-* #\ ##0.00\ _€_-;\-* #\ ##0.00\ _€_-;_-* "-"??\ _€_-;_-@_-</c:formatCode>
                <c:ptCount val="8"/>
                <c:pt idx="0">
                  <c:v>13.8974358974359</c:v>
                </c:pt>
                <c:pt idx="1">
                  <c:v>12.15</c:v>
                </c:pt>
                <c:pt idx="2">
                  <c:v>11.44827586206897</c:v>
                </c:pt>
                <c:pt idx="3">
                  <c:v>12.27272727272727</c:v>
                </c:pt>
                <c:pt idx="4">
                  <c:v>13.17391304347826</c:v>
                </c:pt>
                <c:pt idx="5">
                  <c:v>0.0</c:v>
                </c:pt>
                <c:pt idx="6">
                  <c:v>18.90909090909091</c:v>
                </c:pt>
                <c:pt idx="7">
                  <c:v>19.33333333333329</c:v>
                </c:pt>
              </c:numCache>
            </c:numRef>
          </c:val>
          <c:smooth val="0"/>
        </c:ser>
        <c:ser>
          <c:idx val="2"/>
          <c:order val="2"/>
          <c:tx>
            <c:strRef>
              <c:f>'STATS 2014'!$A$15</c:f>
              <c:strCache>
                <c:ptCount val="1"/>
                <c:pt idx="0">
                  <c:v>Moyenne Garçons</c:v>
                </c:pt>
              </c:strCache>
            </c:strRef>
          </c:tx>
          <c:spPr>
            <a:ln w="15875" cap="flat" cmpd="sng" algn="ctr">
              <a:noFill/>
              <a:prstDash val="solid"/>
            </a:ln>
            <a:effectLst/>
          </c:spPr>
          <c:marker>
            <c:symbol val="diamond"/>
            <c:size val="15"/>
            <c:spPr>
              <a:solidFill>
                <a:schemeClr val="tx2">
                  <a:lumMod val="60000"/>
                  <a:lumOff val="40000"/>
                </a:schemeClr>
              </a:solidFill>
              <a:ln w="0">
                <a:noFill/>
              </a:ln>
            </c:spPr>
          </c:marker>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2014'!$B$15:$I$15</c:f>
              <c:numCache>
                <c:formatCode>_-* #\ ##0.00\ _€_-;\-* #\ ##0.00\ _€_-;_-* "-"??\ _€_-;_-@_-</c:formatCode>
                <c:ptCount val="8"/>
                <c:pt idx="0">
                  <c:v>12.0655737704918</c:v>
                </c:pt>
                <c:pt idx="1">
                  <c:v>11.24852071005917</c:v>
                </c:pt>
                <c:pt idx="2">
                  <c:v>11.22222222222222</c:v>
                </c:pt>
                <c:pt idx="3">
                  <c:v>12.16666666666667</c:v>
                </c:pt>
                <c:pt idx="4">
                  <c:v>13.18461538461538</c:v>
                </c:pt>
                <c:pt idx="5">
                  <c:v>0.0</c:v>
                </c:pt>
                <c:pt idx="6">
                  <c:v>18.94444444444444</c:v>
                </c:pt>
                <c:pt idx="7">
                  <c:v>19.87058823529412</c:v>
                </c:pt>
              </c:numCache>
            </c:numRef>
          </c:val>
          <c:smooth val="0"/>
        </c:ser>
        <c:dLbls>
          <c:showLegendKey val="0"/>
          <c:showVal val="0"/>
          <c:showCatName val="0"/>
          <c:showSerName val="0"/>
          <c:showPercent val="0"/>
          <c:showBubbleSize val="0"/>
        </c:dLbls>
        <c:marker val="1"/>
        <c:smooth val="0"/>
        <c:axId val="-2132529992"/>
        <c:axId val="-2132520984"/>
      </c:lineChart>
      <c:catAx>
        <c:axId val="-2043557544"/>
        <c:scaling>
          <c:orientation val="minMax"/>
        </c:scaling>
        <c:delete val="0"/>
        <c:axPos val="b"/>
        <c:majorTickMark val="out"/>
        <c:minorTickMark val="none"/>
        <c:tickLblPos val="nextTo"/>
        <c:txPr>
          <a:bodyPr/>
          <a:lstStyle/>
          <a:p>
            <a:pPr>
              <a:defRPr sz="1400" b="1">
                <a:solidFill>
                  <a:srgbClr val="FFFFFF"/>
                </a:solidFill>
              </a:defRPr>
            </a:pPr>
            <a:endParaRPr lang="fr-FR"/>
          </a:p>
        </c:txPr>
        <c:crossAx val="-2132540856"/>
        <c:crosses val="autoZero"/>
        <c:auto val="1"/>
        <c:lblAlgn val="ctr"/>
        <c:lblOffset val="100"/>
        <c:noMultiLvlLbl val="0"/>
      </c:catAx>
      <c:valAx>
        <c:axId val="-2132540856"/>
        <c:scaling>
          <c:orientation val="minMax"/>
          <c:max val="20.0"/>
          <c:min val="8.0"/>
        </c:scaling>
        <c:delete val="0"/>
        <c:axPos val="l"/>
        <c:majorGridlines/>
        <c:numFmt formatCode="#,##0" sourceLinked="0"/>
        <c:majorTickMark val="out"/>
        <c:minorTickMark val="none"/>
        <c:tickLblPos val="nextTo"/>
        <c:txPr>
          <a:bodyPr/>
          <a:lstStyle/>
          <a:p>
            <a:pPr>
              <a:defRPr sz="1200">
                <a:solidFill>
                  <a:srgbClr val="FFFFFF"/>
                </a:solidFill>
              </a:defRPr>
            </a:pPr>
            <a:endParaRPr lang="fr-FR"/>
          </a:p>
        </c:txPr>
        <c:crossAx val="-2043557544"/>
        <c:crosses val="autoZero"/>
        <c:crossBetween val="between"/>
        <c:majorUnit val="2.0"/>
        <c:minorUnit val="1.0"/>
      </c:valAx>
      <c:valAx>
        <c:axId val="-2132520984"/>
        <c:scaling>
          <c:orientation val="minMax"/>
          <c:max val="20.0"/>
          <c:min val="8.0"/>
        </c:scaling>
        <c:delete val="0"/>
        <c:axPos val="r"/>
        <c:numFmt formatCode="#,##0" sourceLinked="0"/>
        <c:majorTickMark val="out"/>
        <c:minorTickMark val="none"/>
        <c:tickLblPos val="nextTo"/>
        <c:txPr>
          <a:bodyPr/>
          <a:lstStyle/>
          <a:p>
            <a:pPr>
              <a:defRPr sz="1200" b="1">
                <a:solidFill>
                  <a:srgbClr val="FFFFFF"/>
                </a:solidFill>
              </a:defRPr>
            </a:pPr>
            <a:endParaRPr lang="fr-FR"/>
          </a:p>
        </c:txPr>
        <c:crossAx val="-2132529992"/>
        <c:crosses val="max"/>
        <c:crossBetween val="between"/>
        <c:majorUnit val="2.0"/>
      </c:valAx>
      <c:catAx>
        <c:axId val="-2132529992"/>
        <c:scaling>
          <c:orientation val="minMax"/>
        </c:scaling>
        <c:delete val="1"/>
        <c:axPos val="b"/>
        <c:majorTickMark val="out"/>
        <c:minorTickMark val="none"/>
        <c:tickLblPos val="nextTo"/>
        <c:crossAx val="-2132520984"/>
        <c:crosses val="autoZero"/>
        <c:auto val="1"/>
        <c:lblAlgn val="ctr"/>
        <c:lblOffset val="100"/>
        <c:noMultiLvlLbl val="0"/>
      </c:catAx>
      <c:spPr>
        <a:solidFill>
          <a:srgbClr val="FFFFFF"/>
        </a:solidFill>
      </c:spPr>
    </c:plotArea>
    <c:legend>
      <c:legendPos val="t"/>
      <c:layout/>
      <c:overlay val="0"/>
      <c:txPr>
        <a:bodyPr/>
        <a:lstStyle/>
        <a:p>
          <a:pPr>
            <a:defRPr sz="1400" b="1">
              <a:solidFill>
                <a:schemeClr val="bg1"/>
              </a:solidFill>
            </a:defRPr>
          </a:pPr>
          <a:endParaRPr lang="fr-FR"/>
        </a:p>
      </c:txPr>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tx>
            <c:strRef>
              <c:f>'STATS ANNUELLES v2'!$B$23:$C$23</c:f>
              <c:strCache>
                <c:ptCount val="1"/>
                <c:pt idx="0">
                  <c:v>Moyenne Générale 2013 N</c:v>
                </c:pt>
              </c:strCache>
            </c:strRef>
          </c:tx>
          <c:spPr>
            <a:solidFill>
              <a:schemeClr val="accent2">
                <a:lumMod val="60000"/>
                <a:lumOff val="40000"/>
              </a:schemeClr>
            </a:solidFill>
          </c:spPr>
          <c:invertIfNegative val="0"/>
          <c:dLbls>
            <c:numFmt formatCode="#,##0.0" sourceLinked="0"/>
            <c:txPr>
              <a:bodyPr/>
              <a:lstStyle/>
              <a:p>
                <a:pPr>
                  <a:defRPr sz="1200" b="1" i="0">
                    <a:solidFill>
                      <a:schemeClr val="bg1"/>
                    </a:solidFill>
                  </a:defRPr>
                </a:pPr>
                <a:endParaRPr lang="fr-FR"/>
              </a:p>
            </c:txPr>
            <c:dLblPos val="inEnd"/>
            <c:showLegendKey val="0"/>
            <c:showVal val="1"/>
            <c:showCatName val="0"/>
            <c:showSerName val="0"/>
            <c:showPercent val="0"/>
            <c:showBubbleSize val="0"/>
            <c:showLeaderLines val="0"/>
          </c:dLbls>
          <c:cat>
            <c:strRef>
              <c:f>'STATS ANNUELLES v2'!$D$2:$H$2</c:f>
              <c:strCache>
                <c:ptCount val="5"/>
                <c:pt idx="0">
                  <c:v>NATATION</c:v>
                </c:pt>
                <c:pt idx="1">
                  <c:v>TT</c:v>
                </c:pt>
                <c:pt idx="2">
                  <c:v>CHORE INDIV</c:v>
                </c:pt>
                <c:pt idx="3">
                  <c:v>TENNIS</c:v>
                </c:pt>
                <c:pt idx="4">
                  <c:v>JUDO</c:v>
                </c:pt>
              </c:strCache>
            </c:strRef>
          </c:cat>
          <c:val>
            <c:numRef>
              <c:f>'STATS ANNUELLES v2'!$D$23:$H$23</c:f>
              <c:numCache>
                <c:formatCode>General</c:formatCode>
                <c:ptCount val="5"/>
                <c:pt idx="0">
                  <c:v>10.55</c:v>
                </c:pt>
                <c:pt idx="3">
                  <c:v>9.84</c:v>
                </c:pt>
                <c:pt idx="4">
                  <c:v>12.71</c:v>
                </c:pt>
              </c:numCache>
            </c:numRef>
          </c:val>
        </c:ser>
        <c:ser>
          <c:idx val="1"/>
          <c:order val="1"/>
          <c:tx>
            <c:strRef>
              <c:f>'STATS ANNUELLES v2'!$B$24:$C$24</c:f>
              <c:strCache>
                <c:ptCount val="1"/>
                <c:pt idx="0">
                  <c:v>Moyenne Générale 2013</c:v>
                </c:pt>
              </c:strCache>
            </c:strRef>
          </c:tx>
          <c:invertIfNegative val="0"/>
          <c:dLbls>
            <c:dLbl>
              <c:idx val="1"/>
              <c:layout>
                <c:manualLayout>
                  <c:x val="0.0"/>
                  <c:y val="0.0926066627936406"/>
                </c:manualLayout>
              </c:layout>
              <c:dLblPos val="outEnd"/>
              <c:showLegendKey val="0"/>
              <c:showVal val="1"/>
              <c:showCatName val="0"/>
              <c:showSerName val="0"/>
              <c:showPercent val="0"/>
              <c:showBubbleSize val="0"/>
            </c:dLbl>
            <c:dLbl>
              <c:idx val="2"/>
              <c:layout>
                <c:manualLayout>
                  <c:x val="-6.77749508904034E-17"/>
                  <c:y val="0.116265299273768"/>
                </c:manualLayout>
              </c:layout>
              <c:dLblPos val="outEnd"/>
              <c:showLegendKey val="0"/>
              <c:showVal val="1"/>
              <c:showCatName val="0"/>
              <c:showSerName val="0"/>
              <c:showPercent val="0"/>
              <c:showBubbleSize val="0"/>
            </c:dLbl>
            <c:dLbl>
              <c:idx val="3"/>
              <c:layout>
                <c:manualLayout>
                  <c:x val="0.0"/>
                  <c:y val="0.106125883639427"/>
                </c:manualLayout>
              </c:layout>
              <c:dLblPos val="outEnd"/>
              <c:showLegendKey val="0"/>
              <c:showVal val="1"/>
              <c:showCatName val="0"/>
              <c:showSerName val="0"/>
              <c:showPercent val="0"/>
              <c:showBubbleSize val="0"/>
            </c:dLbl>
            <c:txPr>
              <a:bodyPr/>
              <a:lstStyle/>
              <a:p>
                <a:pPr>
                  <a:defRPr sz="1200" b="1" i="0" baseline="0">
                    <a:solidFill>
                      <a:schemeClr val="bg1"/>
                    </a:solidFill>
                  </a:defRPr>
                </a:pPr>
                <a:endParaRPr lang="fr-FR"/>
              </a:p>
            </c:txPr>
            <c:dLblPos val="inEnd"/>
            <c:showLegendKey val="0"/>
            <c:showVal val="1"/>
            <c:showCatName val="0"/>
            <c:showSerName val="0"/>
            <c:showPercent val="0"/>
            <c:showBubbleSize val="0"/>
            <c:showLeaderLines val="0"/>
          </c:dLbls>
          <c:cat>
            <c:strRef>
              <c:f>'STATS ANNUELLES v2'!$D$2:$H$2</c:f>
              <c:strCache>
                <c:ptCount val="5"/>
                <c:pt idx="0">
                  <c:v>NATATION</c:v>
                </c:pt>
                <c:pt idx="1">
                  <c:v>TT</c:v>
                </c:pt>
                <c:pt idx="2">
                  <c:v>CHORE INDIV</c:v>
                </c:pt>
                <c:pt idx="3">
                  <c:v>TENNIS</c:v>
                </c:pt>
                <c:pt idx="4">
                  <c:v>JUDO</c:v>
                </c:pt>
              </c:strCache>
            </c:strRef>
          </c:cat>
          <c:val>
            <c:numRef>
              <c:f>'STATS ANNUELLES v2'!$D$24:$H$24</c:f>
              <c:numCache>
                <c:formatCode>_-* #\ ##0.00\ _€_-;\-* #\ ##0.00\ _€_-;_-* "-"??\ _€_-;_-@_-</c:formatCode>
                <c:ptCount val="5"/>
                <c:pt idx="0">
                  <c:v>10.02</c:v>
                </c:pt>
                <c:pt idx="1">
                  <c:v>10.76</c:v>
                </c:pt>
                <c:pt idx="2">
                  <c:v>11.2</c:v>
                </c:pt>
                <c:pt idx="3">
                  <c:v>11.88</c:v>
                </c:pt>
                <c:pt idx="4">
                  <c:v>13.72</c:v>
                </c:pt>
              </c:numCache>
            </c:numRef>
          </c:val>
        </c:ser>
        <c:ser>
          <c:idx val="2"/>
          <c:order val="2"/>
          <c:tx>
            <c:strRef>
              <c:f>'STATS ANNUELLES v2'!$B$25:$C$25</c:f>
              <c:strCache>
                <c:ptCount val="1"/>
                <c:pt idx="0">
                  <c:v>Moyenne Générale 2014</c:v>
                </c:pt>
              </c:strCache>
            </c:strRef>
          </c:tx>
          <c:spPr>
            <a:solidFill>
              <a:srgbClr val="FF6600"/>
            </a:solidFill>
          </c:spPr>
          <c:invertIfNegative val="0"/>
          <c:dLbls>
            <c:dLbl>
              <c:idx val="0"/>
              <c:layout>
                <c:manualLayout>
                  <c:x val="-0.00184857465011928"/>
                  <c:y val="0.0878749354976152"/>
                </c:manualLayout>
              </c:layout>
              <c:showLegendKey val="0"/>
              <c:showVal val="1"/>
              <c:showCatName val="0"/>
              <c:showSerName val="0"/>
              <c:showPercent val="0"/>
              <c:showBubbleSize val="0"/>
            </c:dLbl>
            <c:dLbl>
              <c:idx val="1"/>
              <c:layout>
                <c:manualLayout>
                  <c:x val="-0.00369685820904103"/>
                  <c:y val="0.0709756433139868"/>
                </c:manualLayout>
              </c:layout>
              <c:showLegendKey val="0"/>
              <c:showVal val="1"/>
              <c:showCatName val="0"/>
              <c:showSerName val="0"/>
              <c:showPercent val="0"/>
              <c:showBubbleSize val="0"/>
            </c:dLbl>
            <c:dLbl>
              <c:idx val="2"/>
              <c:layout>
                <c:manualLayout>
                  <c:x val="-0.00554528731356154"/>
                  <c:y val="0.0608364938060412"/>
                </c:manualLayout>
              </c:layout>
              <c:showLegendKey val="0"/>
              <c:showVal val="1"/>
              <c:showCatName val="0"/>
              <c:showSerName val="0"/>
              <c:showPercent val="0"/>
              <c:showBubbleSize val="0"/>
            </c:dLbl>
            <c:dLbl>
              <c:idx val="3"/>
              <c:layout>
                <c:manualLayout>
                  <c:x val="-0.00369685820904103"/>
                  <c:y val="0.0675961042289347"/>
                </c:manualLayout>
              </c:layout>
              <c:showLegendKey val="0"/>
              <c:showVal val="1"/>
              <c:showCatName val="0"/>
              <c:showSerName val="0"/>
              <c:showPercent val="0"/>
              <c:showBubbleSize val="0"/>
            </c:dLbl>
            <c:dLbl>
              <c:idx val="4"/>
              <c:layout>
                <c:manualLayout>
                  <c:x val="-0.00554528731356154"/>
                  <c:y val="0.108153766766296"/>
                </c:manualLayout>
              </c:layout>
              <c:showLegendKey val="0"/>
              <c:showVal val="1"/>
              <c:showCatName val="0"/>
              <c:showSerName val="0"/>
              <c:showPercent val="0"/>
              <c:showBubbleSize val="0"/>
            </c:dLbl>
            <c:txPr>
              <a:bodyPr/>
              <a:lstStyle/>
              <a:p>
                <a:pPr>
                  <a:defRPr sz="1100" b="1">
                    <a:solidFill>
                      <a:schemeClr val="tx1"/>
                    </a:solidFill>
                  </a:defRPr>
                </a:pPr>
                <a:endParaRPr lang="fr-FR"/>
              </a:p>
            </c:txPr>
            <c:showLegendKey val="0"/>
            <c:showVal val="1"/>
            <c:showCatName val="0"/>
            <c:showSerName val="0"/>
            <c:showPercent val="0"/>
            <c:showBubbleSize val="0"/>
            <c:showLeaderLines val="0"/>
          </c:dLbls>
          <c:cat>
            <c:strRef>
              <c:f>'STATS ANNUELLES v2'!$D$2:$H$2</c:f>
              <c:strCache>
                <c:ptCount val="5"/>
                <c:pt idx="0">
                  <c:v>NATATION</c:v>
                </c:pt>
                <c:pt idx="1">
                  <c:v>TT</c:v>
                </c:pt>
                <c:pt idx="2">
                  <c:v>CHORE INDIV</c:v>
                </c:pt>
                <c:pt idx="3">
                  <c:v>TENNIS</c:v>
                </c:pt>
                <c:pt idx="4">
                  <c:v>JUDO</c:v>
                </c:pt>
              </c:strCache>
            </c:strRef>
          </c:cat>
          <c:val>
            <c:numRef>
              <c:f>'STATS ANNUELLES v2'!$D$25:$H$25</c:f>
              <c:numCache>
                <c:formatCode>_-* #\ ##0.00\ _€_-;\-* #\ ##0.00\ _€_-;_-* "-"??\ _€_-;_-@_-</c:formatCode>
                <c:ptCount val="5"/>
                <c:pt idx="0">
                  <c:v>12.96234309623431</c:v>
                </c:pt>
                <c:pt idx="1">
                  <c:v>11.42105263157895</c:v>
                </c:pt>
                <c:pt idx="2">
                  <c:v>11.43715846994536</c:v>
                </c:pt>
                <c:pt idx="3">
                  <c:v>12.19148936170213</c:v>
                </c:pt>
                <c:pt idx="4">
                  <c:v>13.18181818181818</c:v>
                </c:pt>
              </c:numCache>
            </c:numRef>
          </c:val>
        </c:ser>
        <c:dLbls>
          <c:showLegendKey val="0"/>
          <c:showVal val="0"/>
          <c:showCatName val="0"/>
          <c:showSerName val="0"/>
          <c:showPercent val="0"/>
          <c:showBubbleSize val="0"/>
        </c:dLbls>
        <c:gapWidth val="150"/>
        <c:axId val="-2099082552"/>
        <c:axId val="-2098561000"/>
      </c:barChart>
      <c:catAx>
        <c:axId val="-2099082552"/>
        <c:scaling>
          <c:orientation val="minMax"/>
        </c:scaling>
        <c:delete val="0"/>
        <c:axPos val="b"/>
        <c:majorTickMark val="out"/>
        <c:minorTickMark val="none"/>
        <c:tickLblPos val="nextTo"/>
        <c:txPr>
          <a:bodyPr/>
          <a:lstStyle/>
          <a:p>
            <a:pPr>
              <a:defRPr sz="1200" b="1">
                <a:solidFill>
                  <a:srgbClr val="FFFFFF"/>
                </a:solidFill>
              </a:defRPr>
            </a:pPr>
            <a:endParaRPr lang="fr-FR"/>
          </a:p>
        </c:txPr>
        <c:crossAx val="-2098561000"/>
        <c:crosses val="autoZero"/>
        <c:auto val="1"/>
        <c:lblAlgn val="ctr"/>
        <c:lblOffset val="100"/>
        <c:noMultiLvlLbl val="0"/>
      </c:catAx>
      <c:valAx>
        <c:axId val="-2098561000"/>
        <c:scaling>
          <c:orientation val="minMax"/>
          <c:max val="20.0"/>
          <c:min val="0.0"/>
        </c:scaling>
        <c:delete val="0"/>
        <c:axPos val="l"/>
        <c:majorGridlines/>
        <c:numFmt formatCode="General" sourceLinked="1"/>
        <c:majorTickMark val="out"/>
        <c:minorTickMark val="none"/>
        <c:tickLblPos val="nextTo"/>
        <c:txPr>
          <a:bodyPr/>
          <a:lstStyle/>
          <a:p>
            <a:pPr>
              <a:defRPr sz="1200" b="1">
                <a:solidFill>
                  <a:srgbClr val="FFFFFF"/>
                </a:solidFill>
              </a:defRPr>
            </a:pPr>
            <a:endParaRPr lang="fr-FR"/>
          </a:p>
        </c:txPr>
        <c:crossAx val="-2099082552"/>
        <c:crosses val="autoZero"/>
        <c:crossBetween val="between"/>
      </c:valAx>
    </c:plotArea>
    <c:legend>
      <c:legendPos val="t"/>
      <c:layout/>
      <c:overlay val="0"/>
      <c:txPr>
        <a:bodyPr/>
        <a:lstStyle/>
        <a:p>
          <a:pPr>
            <a:defRPr sz="1400" b="1">
              <a:solidFill>
                <a:schemeClr val="bg1"/>
              </a:solidFill>
            </a:defRPr>
          </a:pPr>
          <a:endParaRPr lang="fr-FR"/>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tx>
            <c:strRef>
              <c:f>Feuil1!$B$1</c:f>
              <c:strCache>
                <c:ptCount val="1"/>
                <c:pt idx="0">
                  <c:v>Moyennes OT</c:v>
                </c:pt>
              </c:strCache>
            </c:strRef>
          </c:tx>
          <c:invertIfNegative val="0"/>
          <c:dLbls>
            <c:dLbl>
              <c:idx val="0"/>
              <c:layout>
                <c:manualLayout>
                  <c:x val="-0.010438647325725"/>
                  <c:y val="0.00380148863683497"/>
                </c:manualLayout>
              </c:layout>
              <c:showLegendKey val="0"/>
              <c:showVal val="1"/>
              <c:showCatName val="0"/>
              <c:showSerName val="0"/>
              <c:showPercent val="0"/>
              <c:showBubbleSize val="0"/>
            </c:dLbl>
            <c:dLbl>
              <c:idx val="1"/>
              <c:layout>
                <c:manualLayout>
                  <c:x val="-0.0134255866395851"/>
                  <c:y val="0.0274858557858268"/>
                </c:manualLayout>
              </c:layout>
              <c:showLegendKey val="0"/>
              <c:showVal val="1"/>
              <c:showCatName val="0"/>
              <c:showSerName val="0"/>
              <c:showPercent val="0"/>
              <c:showBubbleSize val="0"/>
            </c:dLbl>
            <c:dLbl>
              <c:idx val="2"/>
              <c:layout>
                <c:manualLayout>
                  <c:x val="-0.0164125259534451"/>
                  <c:y val="0.0104291148075539"/>
                </c:manualLayout>
              </c:layout>
              <c:showLegendKey val="0"/>
              <c:showVal val="1"/>
              <c:showCatName val="0"/>
              <c:showSerName val="0"/>
              <c:showPercent val="0"/>
              <c:showBubbleSize val="0"/>
            </c:dLbl>
            <c:dLbl>
              <c:idx val="3"/>
              <c:layout>
                <c:manualLayout>
                  <c:x val="-0.00896093553761615"/>
                  <c:y val="0.0320664710433624"/>
                </c:manualLayout>
              </c:layout>
              <c:showLegendKey val="0"/>
              <c:showVal val="1"/>
              <c:showCatName val="0"/>
              <c:showSerName val="0"/>
              <c:showPercent val="0"/>
              <c:showBubbleSize val="0"/>
            </c:dLbl>
            <c:dLbl>
              <c:idx val="4"/>
              <c:layout>
                <c:manualLayout>
                  <c:x val="-0.00298693931386006"/>
                  <c:y val="0.0137429278929134"/>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Feuil1!$A$2:$A$6</c:f>
              <c:numCache>
                <c:formatCode>General</c:formatCode>
                <c:ptCount val="5"/>
                <c:pt idx="0">
                  <c:v>2010.0</c:v>
                </c:pt>
                <c:pt idx="1">
                  <c:v>2011.0</c:v>
                </c:pt>
                <c:pt idx="2">
                  <c:v>2012.0</c:v>
                </c:pt>
                <c:pt idx="3">
                  <c:v>2013.0</c:v>
                </c:pt>
                <c:pt idx="4">
                  <c:v>2014.0</c:v>
                </c:pt>
              </c:numCache>
            </c:numRef>
          </c:cat>
          <c:val>
            <c:numRef>
              <c:f>Feuil1!$B$2:$B$6</c:f>
              <c:numCache>
                <c:formatCode>General</c:formatCode>
                <c:ptCount val="5"/>
                <c:pt idx="0">
                  <c:v>12.91</c:v>
                </c:pt>
                <c:pt idx="1">
                  <c:v>13.08</c:v>
                </c:pt>
                <c:pt idx="2" formatCode="0.00">
                  <c:v>13.17714429</c:v>
                </c:pt>
                <c:pt idx="3" formatCode="0.00">
                  <c:v>13.34267488654845</c:v>
                </c:pt>
                <c:pt idx="4">
                  <c:v>13.53</c:v>
                </c:pt>
              </c:numCache>
            </c:numRef>
          </c:val>
        </c:ser>
        <c:ser>
          <c:idx val="1"/>
          <c:order val="1"/>
          <c:tx>
            <c:strRef>
              <c:f>Feuil1!$C$1</c:f>
              <c:strCache>
                <c:ptCount val="1"/>
                <c:pt idx="0">
                  <c:v>Moyennes France</c:v>
                </c:pt>
              </c:strCache>
            </c:strRef>
          </c:tx>
          <c:invertIfNegative val="0"/>
          <c:dLbls>
            <c:showLegendKey val="0"/>
            <c:showVal val="1"/>
            <c:showCatName val="0"/>
            <c:showSerName val="0"/>
            <c:showPercent val="0"/>
            <c:showBubbleSize val="0"/>
            <c:showLeaderLines val="0"/>
          </c:dLbls>
          <c:cat>
            <c:numRef>
              <c:f>Feuil1!$A$2:$A$6</c:f>
              <c:numCache>
                <c:formatCode>General</c:formatCode>
                <c:ptCount val="5"/>
                <c:pt idx="0">
                  <c:v>2010.0</c:v>
                </c:pt>
                <c:pt idx="1">
                  <c:v>2011.0</c:v>
                </c:pt>
                <c:pt idx="2">
                  <c:v>2012.0</c:v>
                </c:pt>
                <c:pt idx="3">
                  <c:v>2013.0</c:v>
                </c:pt>
                <c:pt idx="4">
                  <c:v>2014.0</c:v>
                </c:pt>
              </c:numCache>
            </c:numRef>
          </c:cat>
          <c:val>
            <c:numRef>
              <c:f>Feuil1!$C$2:$C$6</c:f>
              <c:numCache>
                <c:formatCode>General</c:formatCode>
                <c:ptCount val="5"/>
                <c:pt idx="0">
                  <c:v>13.45</c:v>
                </c:pt>
                <c:pt idx="1">
                  <c:v>13.52</c:v>
                </c:pt>
                <c:pt idx="2">
                  <c:v>13.47</c:v>
                </c:pt>
                <c:pt idx="3">
                  <c:v>13.67</c:v>
                </c:pt>
              </c:numCache>
            </c:numRef>
          </c:val>
        </c:ser>
        <c:dLbls>
          <c:showLegendKey val="0"/>
          <c:showVal val="0"/>
          <c:showCatName val="0"/>
          <c:showSerName val="0"/>
          <c:showPercent val="0"/>
          <c:showBubbleSize val="0"/>
        </c:dLbls>
        <c:gapWidth val="150"/>
        <c:axId val="-2115361016"/>
        <c:axId val="-2103901640"/>
      </c:barChart>
      <c:catAx>
        <c:axId val="-2115361016"/>
        <c:scaling>
          <c:orientation val="minMax"/>
        </c:scaling>
        <c:delete val="0"/>
        <c:axPos val="b"/>
        <c:numFmt formatCode="General" sourceLinked="1"/>
        <c:majorTickMark val="out"/>
        <c:minorTickMark val="none"/>
        <c:tickLblPos val="nextTo"/>
        <c:crossAx val="-2103901640"/>
        <c:crosses val="autoZero"/>
        <c:auto val="1"/>
        <c:lblAlgn val="ctr"/>
        <c:lblOffset val="100"/>
        <c:noMultiLvlLbl val="0"/>
      </c:catAx>
      <c:valAx>
        <c:axId val="-2103901640"/>
        <c:scaling>
          <c:orientation val="minMax"/>
          <c:max val="14.0"/>
          <c:min val="12.0"/>
        </c:scaling>
        <c:delete val="0"/>
        <c:axPos val="l"/>
        <c:majorGridlines/>
        <c:numFmt formatCode="General" sourceLinked="1"/>
        <c:majorTickMark val="out"/>
        <c:minorTickMark val="none"/>
        <c:tickLblPos val="nextTo"/>
        <c:crossAx val="-2115361016"/>
        <c:crosses val="autoZero"/>
        <c:crossBetween val="between"/>
        <c:majorUnit val="0.5"/>
        <c:minorUnit val="0.4"/>
      </c:valAx>
    </c:plotArea>
    <c:legend>
      <c:legendPos val="r"/>
      <c:layout/>
      <c:overlay val="0"/>
    </c:legend>
    <c:plotVisOnly val="1"/>
    <c:dispBlanksAs val="gap"/>
    <c:showDLblsOverMax val="0"/>
  </c:chart>
  <c:spPr>
    <a:solidFill>
      <a:schemeClr val="bg1"/>
    </a:solidFill>
  </c:spPr>
  <c:txPr>
    <a:bodyPr/>
    <a:lstStyle/>
    <a:p>
      <a:pPr>
        <a:defRPr sz="1800"/>
      </a:pPr>
      <a:endParaRPr lang="fr-F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tx>
            <c:strRef>
              <c:f>'STATS 2014'!$A$17</c:f>
              <c:strCache>
                <c:ptCount val="1"/>
                <c:pt idx="0">
                  <c:v>% Notes &lt; 10</c:v>
                </c:pt>
              </c:strCache>
            </c:strRef>
          </c:tx>
          <c:spPr>
            <a:solidFill>
              <a:srgbClr val="FF0000"/>
            </a:solidFill>
          </c:spPr>
          <c:invertIfNegative val="0"/>
          <c:dLbls>
            <c:dLbl>
              <c:idx val="5"/>
              <c:delete val="1"/>
            </c:dLbl>
            <c:dLbl>
              <c:idx val="6"/>
              <c:delete val="1"/>
            </c:dLbl>
            <c:dLbl>
              <c:idx val="7"/>
              <c:delete val="1"/>
            </c:dLbl>
            <c:txPr>
              <a:bodyPr rot="-5400000" vert="horz"/>
              <a:lstStyle/>
              <a:p>
                <a:pPr>
                  <a:defRPr sz="1400" b="1">
                    <a:solidFill>
                      <a:schemeClr val="bg1"/>
                    </a:solidFill>
                    <a:latin typeface="Arial" pitchFamily="34" charset="0"/>
                    <a:cs typeface="Arial" pitchFamily="34" charset="0"/>
                  </a:defRPr>
                </a:pPr>
                <a:endParaRPr lang="fr-FR"/>
              </a:p>
            </c:txPr>
            <c:dLblPos val="inEnd"/>
            <c:showLegendKey val="0"/>
            <c:showVal val="1"/>
            <c:showCatName val="0"/>
            <c:showSerName val="0"/>
            <c:showPercent val="0"/>
            <c:showBubbleSize val="0"/>
            <c:showLeaderLines val="0"/>
          </c:dLbls>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2014'!$B$17:$I$17</c:f>
              <c:numCache>
                <c:formatCode>0%</c:formatCode>
                <c:ptCount val="8"/>
                <c:pt idx="0">
                  <c:v>0.259414225941423</c:v>
                </c:pt>
                <c:pt idx="1">
                  <c:v>0.382775119617225</c:v>
                </c:pt>
                <c:pt idx="2">
                  <c:v>0.322404371584699</c:v>
                </c:pt>
                <c:pt idx="3">
                  <c:v>0.329787234042553</c:v>
                </c:pt>
                <c:pt idx="4">
                  <c:v>0.181818181818182</c:v>
                </c:pt>
                <c:pt idx="5">
                  <c:v>0.0</c:v>
                </c:pt>
                <c:pt idx="6">
                  <c:v>0.0</c:v>
                </c:pt>
                <c:pt idx="7">
                  <c:v>0.0</c:v>
                </c:pt>
              </c:numCache>
            </c:numRef>
          </c:val>
        </c:ser>
        <c:ser>
          <c:idx val="1"/>
          <c:order val="1"/>
          <c:tx>
            <c:strRef>
              <c:f>'STATS 2014'!$A$21</c:f>
              <c:strCache>
                <c:ptCount val="1"/>
                <c:pt idx="0">
                  <c:v>% Notes &gt; 10</c:v>
                </c:pt>
              </c:strCache>
            </c:strRef>
          </c:tx>
          <c:spPr>
            <a:solidFill>
              <a:srgbClr val="00B0F0"/>
            </a:solidFill>
          </c:spPr>
          <c:invertIfNegative val="0"/>
          <c:dLbls>
            <c:dLbl>
              <c:idx val="5"/>
              <c:delete val="1"/>
            </c:dLbl>
            <c:txPr>
              <a:bodyPr rot="-5400000" vert="horz"/>
              <a:lstStyle/>
              <a:p>
                <a:pPr>
                  <a:defRPr sz="1400" b="1">
                    <a:latin typeface="Arial" pitchFamily="34" charset="0"/>
                    <a:cs typeface="Arial" pitchFamily="34" charset="0"/>
                  </a:defRPr>
                </a:pPr>
                <a:endParaRPr lang="fr-FR"/>
              </a:p>
            </c:txPr>
            <c:dLblPos val="inEnd"/>
            <c:showLegendKey val="0"/>
            <c:showVal val="1"/>
            <c:showCatName val="0"/>
            <c:showSerName val="0"/>
            <c:showPercent val="0"/>
            <c:showBubbleSize val="0"/>
            <c:showLeaderLines val="0"/>
          </c:dLbls>
          <c:cat>
            <c:strRef>
              <c:f>'STATS 2014'!$B$2:$I$2</c:f>
              <c:strCache>
                <c:ptCount val="8"/>
                <c:pt idx="0">
                  <c:v>NATATION</c:v>
                </c:pt>
                <c:pt idx="1">
                  <c:v>TT</c:v>
                </c:pt>
                <c:pt idx="2">
                  <c:v>CHORE INDIV</c:v>
                </c:pt>
                <c:pt idx="3">
                  <c:v>TENNIS</c:v>
                </c:pt>
                <c:pt idx="4">
                  <c:v>JUDO</c:v>
                </c:pt>
                <c:pt idx="5">
                  <c:v>CCF FAC</c:v>
                </c:pt>
                <c:pt idx="6">
                  <c:v>HNSS</c:v>
                </c:pt>
                <c:pt idx="7">
                  <c:v>SHN</c:v>
                </c:pt>
              </c:strCache>
            </c:strRef>
          </c:cat>
          <c:val>
            <c:numRef>
              <c:f>'STATS 2014'!$B$21:$I$21</c:f>
              <c:numCache>
                <c:formatCode>0%</c:formatCode>
                <c:ptCount val="8"/>
                <c:pt idx="0">
                  <c:v>0.682008368200837</c:v>
                </c:pt>
                <c:pt idx="1">
                  <c:v>0.564593301435407</c:v>
                </c:pt>
                <c:pt idx="2">
                  <c:v>0.551912568306011</c:v>
                </c:pt>
                <c:pt idx="3">
                  <c:v>0.617021276595745</c:v>
                </c:pt>
                <c:pt idx="4">
                  <c:v>0.75</c:v>
                </c:pt>
                <c:pt idx="5">
                  <c:v>0.0</c:v>
                </c:pt>
                <c:pt idx="6">
                  <c:v>1.0</c:v>
                </c:pt>
                <c:pt idx="7">
                  <c:v>1.0</c:v>
                </c:pt>
              </c:numCache>
            </c:numRef>
          </c:val>
        </c:ser>
        <c:dLbls>
          <c:showLegendKey val="0"/>
          <c:showVal val="0"/>
          <c:showCatName val="0"/>
          <c:showSerName val="0"/>
          <c:showPercent val="0"/>
          <c:showBubbleSize val="0"/>
        </c:dLbls>
        <c:gapWidth val="70"/>
        <c:overlap val="-21"/>
        <c:axId val="-2099036808"/>
        <c:axId val="-2099193400"/>
      </c:barChart>
      <c:catAx>
        <c:axId val="-2099036808"/>
        <c:scaling>
          <c:orientation val="minMax"/>
        </c:scaling>
        <c:delete val="0"/>
        <c:axPos val="b"/>
        <c:majorTickMark val="out"/>
        <c:minorTickMark val="none"/>
        <c:tickLblPos val="nextTo"/>
        <c:txPr>
          <a:bodyPr/>
          <a:lstStyle/>
          <a:p>
            <a:pPr>
              <a:defRPr sz="1400" b="1">
                <a:solidFill>
                  <a:srgbClr val="FFFFFF"/>
                </a:solidFill>
              </a:defRPr>
            </a:pPr>
            <a:endParaRPr lang="fr-FR"/>
          </a:p>
        </c:txPr>
        <c:crossAx val="-2099193400"/>
        <c:crosses val="autoZero"/>
        <c:auto val="1"/>
        <c:lblAlgn val="ctr"/>
        <c:lblOffset val="100"/>
        <c:noMultiLvlLbl val="0"/>
      </c:catAx>
      <c:valAx>
        <c:axId val="-2099193400"/>
        <c:scaling>
          <c:orientation val="minMax"/>
          <c:max val="1.0"/>
          <c:min val="0.0"/>
        </c:scaling>
        <c:delete val="0"/>
        <c:axPos val="l"/>
        <c:majorGridlines/>
        <c:numFmt formatCode="0%" sourceLinked="0"/>
        <c:majorTickMark val="out"/>
        <c:minorTickMark val="none"/>
        <c:tickLblPos val="nextTo"/>
        <c:txPr>
          <a:bodyPr/>
          <a:lstStyle/>
          <a:p>
            <a:pPr>
              <a:defRPr>
                <a:solidFill>
                  <a:srgbClr val="FFFFFF"/>
                </a:solidFill>
              </a:defRPr>
            </a:pPr>
            <a:endParaRPr lang="fr-FR"/>
          </a:p>
        </c:txPr>
        <c:crossAx val="-2099036808"/>
        <c:crosses val="autoZero"/>
        <c:crossBetween val="between"/>
      </c:valAx>
      <c:spPr>
        <a:solidFill>
          <a:srgbClr val="FFFFFF"/>
        </a:solidFill>
      </c:spPr>
    </c:plotArea>
    <c:legend>
      <c:legendPos val="b"/>
      <c:layout/>
      <c:overlay val="0"/>
      <c:txPr>
        <a:bodyPr/>
        <a:lstStyle/>
        <a:p>
          <a:pPr>
            <a:defRPr sz="1600" b="1">
              <a:solidFill>
                <a:srgbClr val="FFFFFF"/>
              </a:solidFill>
            </a:defRPr>
          </a:pPr>
          <a:endParaRPr lang="fr-FR"/>
        </a:p>
      </c:txPr>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tx>
            <c:strRef>
              <c:f>'STATS ANNUELLES'!$B$39:$C$39</c:f>
              <c:strCache>
                <c:ptCount val="1"/>
                <c:pt idx="0">
                  <c:v>% Notes &gt; 10 2013</c:v>
                </c:pt>
              </c:strCache>
            </c:strRef>
          </c:tx>
          <c:invertIfNegative val="0"/>
          <c:dLbls>
            <c:txPr>
              <a:bodyPr/>
              <a:lstStyle/>
              <a:p>
                <a:pPr>
                  <a:defRPr sz="1400" b="1">
                    <a:solidFill>
                      <a:schemeClr val="bg1"/>
                    </a:solidFill>
                  </a:defRPr>
                </a:pPr>
                <a:endParaRPr lang="fr-FR"/>
              </a:p>
            </c:txPr>
            <c:dLblPos val="inEnd"/>
            <c:showLegendKey val="0"/>
            <c:showVal val="1"/>
            <c:showCatName val="0"/>
            <c:showSerName val="0"/>
            <c:showPercent val="0"/>
            <c:showBubbleSize val="0"/>
            <c:showLeaderLines val="0"/>
          </c:dLbls>
          <c:cat>
            <c:strRef>
              <c:f>'STATS ANNUELLES'!$D$2:$H$2</c:f>
              <c:strCache>
                <c:ptCount val="5"/>
                <c:pt idx="0">
                  <c:v>NATATION</c:v>
                </c:pt>
                <c:pt idx="1">
                  <c:v>TT</c:v>
                </c:pt>
                <c:pt idx="2">
                  <c:v>CHORE INDIV</c:v>
                </c:pt>
                <c:pt idx="3">
                  <c:v>TENNIS</c:v>
                </c:pt>
                <c:pt idx="4">
                  <c:v>JUDO</c:v>
                </c:pt>
              </c:strCache>
            </c:strRef>
          </c:cat>
          <c:val>
            <c:numRef>
              <c:f>'STATS ANNUELLES'!$D$39:$H$39</c:f>
              <c:numCache>
                <c:formatCode>0%</c:formatCode>
                <c:ptCount val="5"/>
                <c:pt idx="0">
                  <c:v>0.48</c:v>
                </c:pt>
                <c:pt idx="1">
                  <c:v>0.46</c:v>
                </c:pt>
                <c:pt idx="2">
                  <c:v>0.58</c:v>
                </c:pt>
                <c:pt idx="3">
                  <c:v>0.61</c:v>
                </c:pt>
                <c:pt idx="4">
                  <c:v>0.81</c:v>
                </c:pt>
              </c:numCache>
            </c:numRef>
          </c:val>
        </c:ser>
        <c:ser>
          <c:idx val="1"/>
          <c:order val="1"/>
          <c:tx>
            <c:strRef>
              <c:f>'STATS ANNUELLES'!$B$40:$C$40</c:f>
              <c:strCache>
                <c:ptCount val="1"/>
                <c:pt idx="0">
                  <c:v>% Notes &gt; 10 2014</c:v>
                </c:pt>
              </c:strCache>
            </c:strRef>
          </c:tx>
          <c:invertIfNegative val="0"/>
          <c:dLbls>
            <c:txPr>
              <a:bodyPr/>
              <a:lstStyle/>
              <a:p>
                <a:pPr>
                  <a:defRPr sz="1400" b="1">
                    <a:solidFill>
                      <a:schemeClr val="tx1"/>
                    </a:solidFill>
                  </a:defRPr>
                </a:pPr>
                <a:endParaRPr lang="fr-FR"/>
              </a:p>
            </c:txPr>
            <c:dLblPos val="inEnd"/>
            <c:showLegendKey val="0"/>
            <c:showVal val="1"/>
            <c:showCatName val="0"/>
            <c:showSerName val="0"/>
            <c:showPercent val="0"/>
            <c:showBubbleSize val="0"/>
            <c:showLeaderLines val="0"/>
          </c:dLbls>
          <c:cat>
            <c:strRef>
              <c:f>'STATS ANNUELLES'!$D$2:$H$2</c:f>
              <c:strCache>
                <c:ptCount val="5"/>
                <c:pt idx="0">
                  <c:v>NATATION</c:v>
                </c:pt>
                <c:pt idx="1">
                  <c:v>TT</c:v>
                </c:pt>
                <c:pt idx="2">
                  <c:v>CHORE INDIV</c:v>
                </c:pt>
                <c:pt idx="3">
                  <c:v>TENNIS</c:v>
                </c:pt>
                <c:pt idx="4">
                  <c:v>JUDO</c:v>
                </c:pt>
              </c:strCache>
            </c:strRef>
          </c:cat>
          <c:val>
            <c:numRef>
              <c:f>'STATS ANNUELLES'!$D$40:$H$40</c:f>
              <c:numCache>
                <c:formatCode>0%</c:formatCode>
                <c:ptCount val="5"/>
                <c:pt idx="0">
                  <c:v>0.682008368200837</c:v>
                </c:pt>
                <c:pt idx="1">
                  <c:v>0.564593301435407</c:v>
                </c:pt>
                <c:pt idx="2">
                  <c:v>0.551912568306011</c:v>
                </c:pt>
                <c:pt idx="3">
                  <c:v>0.617021276595745</c:v>
                </c:pt>
                <c:pt idx="4">
                  <c:v>0.75</c:v>
                </c:pt>
              </c:numCache>
            </c:numRef>
          </c:val>
        </c:ser>
        <c:dLbls>
          <c:showLegendKey val="0"/>
          <c:showVal val="0"/>
          <c:showCatName val="0"/>
          <c:showSerName val="0"/>
          <c:showPercent val="0"/>
          <c:showBubbleSize val="0"/>
        </c:dLbls>
        <c:gapWidth val="150"/>
        <c:axId val="-2132314616"/>
        <c:axId val="-2132311480"/>
      </c:barChart>
      <c:catAx>
        <c:axId val="-2132314616"/>
        <c:scaling>
          <c:orientation val="minMax"/>
        </c:scaling>
        <c:delete val="0"/>
        <c:axPos val="b"/>
        <c:majorTickMark val="out"/>
        <c:minorTickMark val="none"/>
        <c:tickLblPos val="nextTo"/>
        <c:txPr>
          <a:bodyPr/>
          <a:lstStyle/>
          <a:p>
            <a:pPr>
              <a:defRPr sz="1400" b="1">
                <a:solidFill>
                  <a:schemeClr val="bg1"/>
                </a:solidFill>
              </a:defRPr>
            </a:pPr>
            <a:endParaRPr lang="fr-FR"/>
          </a:p>
        </c:txPr>
        <c:crossAx val="-2132311480"/>
        <c:crosses val="autoZero"/>
        <c:auto val="1"/>
        <c:lblAlgn val="ctr"/>
        <c:lblOffset val="100"/>
        <c:noMultiLvlLbl val="0"/>
      </c:catAx>
      <c:valAx>
        <c:axId val="-2132311480"/>
        <c:scaling>
          <c:orientation val="minMax"/>
          <c:max val="1.0"/>
          <c:min val="0.0"/>
        </c:scaling>
        <c:delete val="0"/>
        <c:axPos val="l"/>
        <c:majorGridlines/>
        <c:numFmt formatCode="0%" sourceLinked="1"/>
        <c:majorTickMark val="out"/>
        <c:minorTickMark val="none"/>
        <c:tickLblPos val="nextTo"/>
        <c:txPr>
          <a:bodyPr/>
          <a:lstStyle/>
          <a:p>
            <a:pPr>
              <a:defRPr>
                <a:solidFill>
                  <a:srgbClr val="FFFFFF"/>
                </a:solidFill>
              </a:defRPr>
            </a:pPr>
            <a:endParaRPr lang="fr-FR"/>
          </a:p>
        </c:txPr>
        <c:crossAx val="-2132314616"/>
        <c:crosses val="autoZero"/>
        <c:crossBetween val="between"/>
      </c:valAx>
      <c:spPr>
        <a:solidFill>
          <a:srgbClr val="FFFFFF"/>
        </a:solidFill>
      </c:spPr>
    </c:plotArea>
    <c:legend>
      <c:legendPos val="t"/>
      <c:layout/>
      <c:overlay val="0"/>
      <c:txPr>
        <a:bodyPr/>
        <a:lstStyle/>
        <a:p>
          <a:pPr>
            <a:defRPr sz="1400" b="1">
              <a:solidFill>
                <a:srgbClr val="FFFFFF"/>
              </a:solidFill>
            </a:defRPr>
          </a:pPr>
          <a:endParaRPr lang="fr-FR"/>
        </a:p>
      </c:txPr>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Moyenne EPLE 2013</c:v>
                </c:pt>
              </c:strCache>
            </c:strRef>
          </c:tx>
          <c:spPr>
            <a:solidFill>
              <a:srgbClr val="008000"/>
            </a:solidFill>
          </c:spPr>
          <c:invertIfNegative val="1"/>
          <c:dLbls>
            <c:txPr>
              <a:bodyPr rot="-5400000" vert="horz"/>
              <a:lstStyle/>
              <a:p>
                <a:pPr>
                  <a:defRPr sz="1100" b="1" i="0" baseline="0"/>
                </a:pPr>
                <a:endParaRPr lang="fr-FR"/>
              </a:p>
            </c:txPr>
            <c:dLblPos val="inEnd"/>
            <c:showLegendKey val="0"/>
            <c:showVal val="1"/>
            <c:showCatName val="0"/>
            <c:showSerName val="0"/>
            <c:showPercent val="0"/>
            <c:showBubbleSize val="0"/>
            <c:showLeaderLines val="0"/>
          </c:dLbls>
          <c:cat>
            <c:strRef>
              <c:f>Feuil1!$A$2:$A$7</c:f>
              <c:strCache>
                <c:ptCount val="6"/>
                <c:pt idx="0">
                  <c:v>Lycée M GENEVOIX INGRE</c:v>
                </c:pt>
                <c:pt idx="1">
                  <c:v>Lycée Jacques Cœur BOURGES</c:v>
                </c:pt>
                <c:pt idx="2">
                  <c:v>Lycée Jean GIRAUDOUX CHATEAUROUX</c:v>
                </c:pt>
                <c:pt idx="3">
                  <c:v>Lycée Jean MONNET JOUE LES TOURS</c:v>
                </c:pt>
                <c:pt idx="4">
                  <c:v>Lycée RONSARD VENDÔME</c:v>
                </c:pt>
                <c:pt idx="5">
                  <c:v>Lycée ROTROU DREUX</c:v>
                </c:pt>
              </c:strCache>
            </c:strRef>
          </c:cat>
          <c:val>
            <c:numRef>
              <c:f>Feuil1!$B$2:$B$7</c:f>
              <c:numCache>
                <c:formatCode>General</c:formatCode>
                <c:ptCount val="6"/>
                <c:pt idx="0">
                  <c:v>14.41</c:v>
                </c:pt>
                <c:pt idx="1">
                  <c:v>14.87</c:v>
                </c:pt>
                <c:pt idx="2">
                  <c:v>13.75</c:v>
                </c:pt>
                <c:pt idx="3">
                  <c:v>17.94</c:v>
                </c:pt>
                <c:pt idx="4">
                  <c:v>17.37</c:v>
                </c:pt>
                <c:pt idx="5">
                  <c:v>14.21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Feuil1!$C$1</c:f>
              <c:strCache>
                <c:ptCount val="1"/>
                <c:pt idx="0">
                  <c:v>Moyenne EPLE 2014</c:v>
                </c:pt>
              </c:strCache>
            </c:strRef>
          </c:tx>
          <c:invertIfNegative val="0"/>
          <c:dLbls>
            <c:txPr>
              <a:bodyPr rot="-5400000" vert="horz"/>
              <a:lstStyle/>
              <a:p>
                <a:pPr>
                  <a:defRPr sz="1400"/>
                </a:pPr>
                <a:endParaRPr lang="fr-FR"/>
              </a:p>
            </c:txPr>
            <c:dLblPos val="inEnd"/>
            <c:showLegendKey val="0"/>
            <c:showVal val="1"/>
            <c:showCatName val="0"/>
            <c:showSerName val="0"/>
            <c:showPercent val="0"/>
            <c:showBubbleSize val="0"/>
            <c:showLeaderLines val="0"/>
          </c:dLbls>
          <c:cat>
            <c:strRef>
              <c:f>Feuil1!$A$2:$A$7</c:f>
              <c:strCache>
                <c:ptCount val="6"/>
                <c:pt idx="0">
                  <c:v>Lycée M GENEVOIX INGRE</c:v>
                </c:pt>
                <c:pt idx="1">
                  <c:v>Lycée Jacques Cœur BOURGES</c:v>
                </c:pt>
                <c:pt idx="2">
                  <c:v>Lycée Jean GIRAUDOUX CHATEAUROUX</c:v>
                </c:pt>
                <c:pt idx="3">
                  <c:v>Lycée Jean MONNET JOUE LES TOURS</c:v>
                </c:pt>
                <c:pt idx="4">
                  <c:v>Lycée RONSARD VENDÔME</c:v>
                </c:pt>
                <c:pt idx="5">
                  <c:v>Lycée ROTROU DREUX</c:v>
                </c:pt>
              </c:strCache>
            </c:strRef>
          </c:cat>
          <c:val>
            <c:numRef>
              <c:f>Feuil1!$C$2:$C$7</c:f>
              <c:numCache>
                <c:formatCode>General</c:formatCode>
                <c:ptCount val="6"/>
                <c:pt idx="0">
                  <c:v>15.09</c:v>
                </c:pt>
                <c:pt idx="1">
                  <c:v>14.57</c:v>
                </c:pt>
                <c:pt idx="2">
                  <c:v>15.6</c:v>
                </c:pt>
                <c:pt idx="3">
                  <c:v>17.32</c:v>
                </c:pt>
                <c:pt idx="4">
                  <c:v>16.59</c:v>
                </c:pt>
                <c:pt idx="5">
                  <c:v>14.18</c:v>
                </c:pt>
              </c:numCache>
            </c:numRef>
          </c:val>
        </c:ser>
        <c:ser>
          <c:idx val="2"/>
          <c:order val="2"/>
          <c:tx>
            <c:strRef>
              <c:f>Feuil1!$D$1</c:f>
              <c:strCache>
                <c:ptCount val="1"/>
                <c:pt idx="0">
                  <c:v>Moyenne Filles</c:v>
                </c:pt>
              </c:strCache>
            </c:strRef>
          </c:tx>
          <c:spPr>
            <a:solidFill>
              <a:srgbClr val="FF33E4"/>
            </a:solidFill>
          </c:spPr>
          <c:invertIfNegative val="0"/>
          <c:dLbls>
            <c:txPr>
              <a:bodyPr rot="-5400000" vert="horz"/>
              <a:lstStyle/>
              <a:p>
                <a:pPr>
                  <a:defRPr sz="1400" b="0" i="0"/>
                </a:pPr>
                <a:endParaRPr lang="fr-FR"/>
              </a:p>
            </c:txPr>
            <c:dLblPos val="inEnd"/>
            <c:showLegendKey val="0"/>
            <c:showVal val="1"/>
            <c:showCatName val="0"/>
            <c:showSerName val="0"/>
            <c:showPercent val="0"/>
            <c:showBubbleSize val="0"/>
            <c:showLeaderLines val="0"/>
          </c:dLbls>
          <c:cat>
            <c:strRef>
              <c:f>Feuil1!$A$2:$A$7</c:f>
              <c:strCache>
                <c:ptCount val="6"/>
                <c:pt idx="0">
                  <c:v>Lycée M GENEVOIX INGRE</c:v>
                </c:pt>
                <c:pt idx="1">
                  <c:v>Lycée Jacques Cœur BOURGES</c:v>
                </c:pt>
                <c:pt idx="2">
                  <c:v>Lycée Jean GIRAUDOUX CHATEAUROUX</c:v>
                </c:pt>
                <c:pt idx="3">
                  <c:v>Lycée Jean MONNET JOUE LES TOURS</c:v>
                </c:pt>
                <c:pt idx="4">
                  <c:v>Lycée RONSARD VENDÔME</c:v>
                </c:pt>
                <c:pt idx="5">
                  <c:v>Lycée ROTROU DREUX</c:v>
                </c:pt>
              </c:strCache>
            </c:strRef>
          </c:cat>
          <c:val>
            <c:numRef>
              <c:f>Feuil1!$D$2:$D$7</c:f>
              <c:numCache>
                <c:formatCode>General</c:formatCode>
                <c:ptCount val="6"/>
                <c:pt idx="0">
                  <c:v>15.11</c:v>
                </c:pt>
                <c:pt idx="1">
                  <c:v>14.0</c:v>
                </c:pt>
                <c:pt idx="2">
                  <c:v>15.33</c:v>
                </c:pt>
                <c:pt idx="3">
                  <c:v>16.6</c:v>
                </c:pt>
                <c:pt idx="4">
                  <c:v>17.0</c:v>
                </c:pt>
                <c:pt idx="5">
                  <c:v>15.0</c:v>
                </c:pt>
              </c:numCache>
            </c:numRef>
          </c:val>
        </c:ser>
        <c:ser>
          <c:idx val="3"/>
          <c:order val="3"/>
          <c:tx>
            <c:strRef>
              <c:f>Feuil1!$E$1</c:f>
              <c:strCache>
                <c:ptCount val="1"/>
                <c:pt idx="0">
                  <c:v>Moyenne Garçons</c:v>
                </c:pt>
              </c:strCache>
            </c:strRef>
          </c:tx>
          <c:spPr>
            <a:solidFill>
              <a:schemeClr val="tx2">
                <a:lumMod val="60000"/>
                <a:lumOff val="40000"/>
              </a:schemeClr>
            </a:solidFill>
          </c:spPr>
          <c:invertIfNegative val="0"/>
          <c:dLbls>
            <c:txPr>
              <a:bodyPr rot="-5400000" vert="horz"/>
              <a:lstStyle/>
              <a:p>
                <a:pPr>
                  <a:defRPr sz="1400" b="0" i="0" baseline="0"/>
                </a:pPr>
                <a:endParaRPr lang="fr-FR"/>
              </a:p>
            </c:txPr>
            <c:dLblPos val="inEnd"/>
            <c:showLegendKey val="0"/>
            <c:showVal val="1"/>
            <c:showCatName val="0"/>
            <c:showSerName val="0"/>
            <c:showPercent val="0"/>
            <c:showBubbleSize val="0"/>
            <c:showLeaderLines val="0"/>
          </c:dLbls>
          <c:cat>
            <c:strRef>
              <c:f>Feuil1!$A$2:$A$7</c:f>
              <c:strCache>
                <c:ptCount val="6"/>
                <c:pt idx="0">
                  <c:v>Lycée M GENEVOIX INGRE</c:v>
                </c:pt>
                <c:pt idx="1">
                  <c:v>Lycée Jacques Cœur BOURGES</c:v>
                </c:pt>
                <c:pt idx="2">
                  <c:v>Lycée Jean GIRAUDOUX CHATEAUROUX</c:v>
                </c:pt>
                <c:pt idx="3">
                  <c:v>Lycée Jean MONNET JOUE LES TOURS</c:v>
                </c:pt>
                <c:pt idx="4">
                  <c:v>Lycée RONSARD VENDÔME</c:v>
                </c:pt>
                <c:pt idx="5">
                  <c:v>Lycée ROTROU DREUX</c:v>
                </c:pt>
              </c:strCache>
            </c:strRef>
          </c:cat>
          <c:val>
            <c:numRef>
              <c:f>Feuil1!$E$2:$E$7</c:f>
              <c:numCache>
                <c:formatCode>General</c:formatCode>
                <c:ptCount val="6"/>
                <c:pt idx="0">
                  <c:v>15.07</c:v>
                </c:pt>
                <c:pt idx="1">
                  <c:v>14.92</c:v>
                </c:pt>
                <c:pt idx="2">
                  <c:v>15.71</c:v>
                </c:pt>
                <c:pt idx="3">
                  <c:v>17.52</c:v>
                </c:pt>
                <c:pt idx="4">
                  <c:v>16.47</c:v>
                </c:pt>
                <c:pt idx="5">
                  <c:v>14.0</c:v>
                </c:pt>
              </c:numCache>
            </c:numRef>
          </c:val>
        </c:ser>
        <c:dLbls>
          <c:showLegendKey val="0"/>
          <c:showVal val="0"/>
          <c:showCatName val="0"/>
          <c:showSerName val="0"/>
          <c:showPercent val="0"/>
          <c:showBubbleSize val="0"/>
        </c:dLbls>
        <c:gapWidth val="150"/>
        <c:axId val="-2041526424"/>
        <c:axId val="-2042980600"/>
      </c:barChart>
      <c:catAx>
        <c:axId val="-2041526424"/>
        <c:scaling>
          <c:orientation val="minMax"/>
        </c:scaling>
        <c:delete val="0"/>
        <c:axPos val="b"/>
        <c:majorTickMark val="out"/>
        <c:minorTickMark val="none"/>
        <c:tickLblPos val="nextTo"/>
        <c:crossAx val="-2042980600"/>
        <c:crosses val="autoZero"/>
        <c:auto val="1"/>
        <c:lblAlgn val="ctr"/>
        <c:lblOffset val="100"/>
        <c:noMultiLvlLbl val="0"/>
      </c:catAx>
      <c:valAx>
        <c:axId val="-2042980600"/>
        <c:scaling>
          <c:orientation val="minMax"/>
          <c:max val="19.0"/>
          <c:min val="12.0"/>
        </c:scaling>
        <c:delete val="0"/>
        <c:axPos val="l"/>
        <c:majorGridlines/>
        <c:numFmt formatCode="General" sourceLinked="1"/>
        <c:majorTickMark val="out"/>
        <c:minorTickMark val="none"/>
        <c:tickLblPos val="nextTo"/>
        <c:crossAx val="-2041526424"/>
        <c:crosses val="autoZero"/>
        <c:crossBetween val="between"/>
      </c:valAx>
    </c:plotArea>
    <c:legend>
      <c:legendPos val="r"/>
      <c:layout/>
      <c:overlay val="0"/>
    </c:legend>
    <c:plotVisOnly val="1"/>
    <c:dispBlanksAs val="gap"/>
    <c:showDLblsOverMax val="0"/>
  </c:chart>
  <c:spPr>
    <a:solidFill>
      <a:schemeClr val="bg1"/>
    </a:solidFill>
    <a:ln>
      <a:solidFill>
        <a:schemeClr val="bg1"/>
      </a:solidFill>
    </a:ln>
  </c:spPr>
  <c:txPr>
    <a:bodyPr/>
    <a:lstStyle/>
    <a:p>
      <a:pPr>
        <a:defRPr sz="1800" b="1" i="0">
          <a:solidFill>
            <a:schemeClr val="tx1"/>
          </a:solidFill>
        </a:defRPr>
      </a:pPr>
      <a:endParaRPr lang="fr-FR"/>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000" b="0" i="0" u="none" strike="noStrike" baseline="0">
                <a:solidFill>
                  <a:srgbClr val="000000"/>
                </a:solidFill>
                <a:latin typeface="Calibri"/>
                <a:ea typeface="Calibri"/>
                <a:cs typeface="Calibri"/>
              </a:defRPr>
            </a:pPr>
            <a:r>
              <a:rPr lang="fr-FR" sz="1200" b="0" i="0" u="none" strike="noStrike" baseline="0">
                <a:latin typeface="Calibri"/>
                <a:ea typeface="Calibri"/>
                <a:cs typeface="Calibri"/>
              </a:rPr>
              <a:t>Demandeurs toutes formations: </a:t>
            </a: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c:rich>
      </c:tx>
      <c:layout>
        <c:manualLayout>
          <c:xMode val="edge"/>
          <c:yMode val="edge"/>
          <c:x val="0.304300609828255"/>
          <c:y val="0.0"/>
        </c:manualLayout>
      </c:layout>
      <c:overlay val="0"/>
      <c:spPr>
        <a:noFill/>
        <a:ln w="25400">
          <a:noFill/>
        </a:ln>
      </c:spPr>
    </c:title>
    <c:autoTitleDeleted val="0"/>
    <c:plotArea>
      <c:layout>
        <c:manualLayout>
          <c:layoutTarget val="inner"/>
          <c:xMode val="edge"/>
          <c:yMode val="edge"/>
          <c:x val="0.103752245853523"/>
          <c:y val="0.145840856303469"/>
          <c:w val="0.860078983402901"/>
          <c:h val="0.617782103079813"/>
        </c:manualLayout>
      </c:layout>
      <c:barChart>
        <c:barDir val="col"/>
        <c:grouping val="clustered"/>
        <c:varyColors val="0"/>
        <c:ser>
          <c:idx val="0"/>
          <c:order val="0"/>
          <c:tx>
            <c:v>deamndeurs toutes formations par tranches d'âge</c:v>
          </c:tx>
          <c:spPr>
            <a:solidFill>
              <a:srgbClr val="89A54E"/>
            </a:solidFill>
            <a:ln w="25400">
              <a:noFill/>
            </a:ln>
          </c:spPr>
          <c:invertIfNegative val="0"/>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formation'!$B$70:$J$70</c:f>
              <c:numCache>
                <c:formatCode>0.0%</c:formatCode>
                <c:ptCount val="9"/>
                <c:pt idx="0">
                  <c:v>0.333333333333333</c:v>
                </c:pt>
                <c:pt idx="1">
                  <c:v>0.378947368421053</c:v>
                </c:pt>
                <c:pt idx="2">
                  <c:v>0.369047619047619</c:v>
                </c:pt>
                <c:pt idx="3">
                  <c:v>0.304568527918782</c:v>
                </c:pt>
                <c:pt idx="4">
                  <c:v>0.331168831168831</c:v>
                </c:pt>
                <c:pt idx="5">
                  <c:v>0.188524590163934</c:v>
                </c:pt>
                <c:pt idx="6">
                  <c:v>0.201388888888889</c:v>
                </c:pt>
                <c:pt idx="7">
                  <c:v>0.139393939393939</c:v>
                </c:pt>
                <c:pt idx="8">
                  <c:v>0.0</c:v>
                </c:pt>
              </c:numCache>
            </c:numRef>
          </c:val>
        </c:ser>
        <c:dLbls>
          <c:showLegendKey val="0"/>
          <c:showVal val="0"/>
          <c:showCatName val="0"/>
          <c:showSerName val="0"/>
          <c:showPercent val="0"/>
          <c:showBubbleSize val="0"/>
        </c:dLbls>
        <c:gapWidth val="49"/>
        <c:axId val="-2131890744"/>
        <c:axId val="-2131896216"/>
      </c:barChart>
      <c:lineChart>
        <c:grouping val="stacked"/>
        <c:varyColors val="0"/>
        <c:ser>
          <c:idx val="1"/>
          <c:order val="1"/>
          <c:tx>
            <c:v>académie</c:v>
          </c:tx>
          <c:spPr>
            <a:ln w="38100">
              <a:solidFill>
                <a:srgbClr val="DD0806"/>
              </a:solidFill>
              <a:prstDash val="solid"/>
            </a:ln>
          </c:spPr>
          <c:marker>
            <c:symbol val="none"/>
          </c:marker>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formation'!$B$71:$J$71</c:f>
              <c:numCache>
                <c:formatCode>0.0%</c:formatCode>
                <c:ptCount val="9"/>
                <c:pt idx="0">
                  <c:v>0.270519262981575</c:v>
                </c:pt>
                <c:pt idx="1">
                  <c:v>0.270519262981575</c:v>
                </c:pt>
                <c:pt idx="2">
                  <c:v>0.270519262981575</c:v>
                </c:pt>
                <c:pt idx="3">
                  <c:v>0.270519262981575</c:v>
                </c:pt>
                <c:pt idx="4">
                  <c:v>0.270519262981575</c:v>
                </c:pt>
                <c:pt idx="5">
                  <c:v>0.270519262981575</c:v>
                </c:pt>
                <c:pt idx="6">
                  <c:v>0.270519262981575</c:v>
                </c:pt>
                <c:pt idx="7">
                  <c:v>0.270519262981575</c:v>
                </c:pt>
                <c:pt idx="8">
                  <c:v>0.270519262981575</c:v>
                </c:pt>
              </c:numCache>
            </c:numRef>
          </c:val>
          <c:smooth val="0"/>
        </c:ser>
        <c:dLbls>
          <c:showLegendKey val="0"/>
          <c:showVal val="0"/>
          <c:showCatName val="0"/>
          <c:showSerName val="0"/>
          <c:showPercent val="0"/>
          <c:showBubbleSize val="0"/>
        </c:dLbls>
        <c:marker val="1"/>
        <c:smooth val="0"/>
        <c:axId val="-2131890744"/>
        <c:axId val="-2131896216"/>
      </c:lineChart>
      <c:catAx>
        <c:axId val="-213189074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1896216"/>
        <c:crosses val="autoZero"/>
        <c:auto val="1"/>
        <c:lblAlgn val="ctr"/>
        <c:lblOffset val="100"/>
        <c:noMultiLvlLbl val="0"/>
      </c:catAx>
      <c:valAx>
        <c:axId val="-2131896216"/>
        <c:scaling>
          <c:orientation val="minMax"/>
          <c:max val="0.6"/>
          <c:min val="0.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1890744"/>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000" b="0" i="0" u="none" strike="noStrike" baseline="0">
                <a:solidFill>
                  <a:srgbClr val="000000"/>
                </a:solidFill>
                <a:latin typeface="Calibri"/>
                <a:ea typeface="Calibri"/>
                <a:cs typeface="Calibri"/>
              </a:defRPr>
            </a:pPr>
            <a:r>
              <a:rPr lang="fr-FR" sz="1200" b="0" i="0" u="none" strike="noStrike" baseline="0">
                <a:latin typeface="Calibri"/>
                <a:ea typeface="Calibri"/>
                <a:cs typeface="Calibri"/>
              </a:rPr>
              <a:t>Demandeurs toutes formations: </a:t>
            </a: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c:rich>
      </c:tx>
      <c:layout>
        <c:manualLayout>
          <c:xMode val="edge"/>
          <c:yMode val="edge"/>
          <c:x val="0.264299400074991"/>
          <c:y val="0.0"/>
        </c:manualLayout>
      </c:layout>
      <c:overlay val="0"/>
      <c:spPr>
        <a:noFill/>
        <a:ln w="25400">
          <a:noFill/>
        </a:ln>
      </c:spPr>
    </c:title>
    <c:autoTitleDeleted val="0"/>
    <c:plotArea>
      <c:layout>
        <c:manualLayout>
          <c:layoutTarget val="inner"/>
          <c:xMode val="edge"/>
          <c:yMode val="edge"/>
          <c:x val="0.104294686810389"/>
          <c:y val="0.208955604586208"/>
          <c:w val="0.860942414650464"/>
          <c:h val="0.630598163840521"/>
        </c:manualLayout>
      </c:layout>
      <c:barChart>
        <c:barDir val="col"/>
        <c:grouping val="clustered"/>
        <c:varyColors val="0"/>
        <c:ser>
          <c:idx val="0"/>
          <c:order val="0"/>
          <c:tx>
            <c:v>deamndeurs toutes formations par tranches d'âge</c:v>
          </c:tx>
          <c:spPr>
            <a:solidFill>
              <a:srgbClr val="89A54E"/>
            </a:solidFill>
            <a:ln w="25400">
              <a:noFill/>
            </a:ln>
          </c:spPr>
          <c:invertIfNegative val="0"/>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formation'!$B$70:$J$70</c:f>
              <c:numCache>
                <c:formatCode>0.0%</c:formatCode>
                <c:ptCount val="9"/>
                <c:pt idx="0">
                  <c:v>0.34375</c:v>
                </c:pt>
                <c:pt idx="1">
                  <c:v>0.496350364963504</c:v>
                </c:pt>
                <c:pt idx="2">
                  <c:v>0.426160337552743</c:v>
                </c:pt>
                <c:pt idx="3">
                  <c:v>0.374449339207048</c:v>
                </c:pt>
                <c:pt idx="4">
                  <c:v>0.390804597701149</c:v>
                </c:pt>
                <c:pt idx="5">
                  <c:v>0.392307692307692</c:v>
                </c:pt>
                <c:pt idx="6">
                  <c:v>0.276595744680851</c:v>
                </c:pt>
                <c:pt idx="7">
                  <c:v>0.177777777777778</c:v>
                </c:pt>
                <c:pt idx="8">
                  <c:v>0.142857142857143</c:v>
                </c:pt>
              </c:numCache>
            </c:numRef>
          </c:val>
        </c:ser>
        <c:dLbls>
          <c:showLegendKey val="0"/>
          <c:showVal val="0"/>
          <c:showCatName val="0"/>
          <c:showSerName val="0"/>
          <c:showPercent val="0"/>
          <c:showBubbleSize val="0"/>
        </c:dLbls>
        <c:gapWidth val="49"/>
        <c:axId val="-2136895176"/>
        <c:axId val="-2040896648"/>
      </c:barChart>
      <c:lineChart>
        <c:grouping val="stacked"/>
        <c:varyColors val="0"/>
        <c:ser>
          <c:idx val="1"/>
          <c:order val="1"/>
          <c:tx>
            <c:v>académie</c:v>
          </c:tx>
          <c:spPr>
            <a:ln w="38100">
              <a:solidFill>
                <a:srgbClr val="DD0806"/>
              </a:solidFill>
              <a:prstDash val="solid"/>
            </a:ln>
          </c:spPr>
          <c:marker>
            <c:symbol val="none"/>
          </c:marker>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formation'!$B$71:$J$71</c:f>
              <c:numCache>
                <c:formatCode>0.0%</c:formatCode>
                <c:ptCount val="9"/>
                <c:pt idx="0">
                  <c:v>0.35652853792025</c:v>
                </c:pt>
                <c:pt idx="1">
                  <c:v>0.35652853792025</c:v>
                </c:pt>
                <c:pt idx="2">
                  <c:v>0.35652853792025</c:v>
                </c:pt>
                <c:pt idx="3">
                  <c:v>0.35652853792025</c:v>
                </c:pt>
                <c:pt idx="4">
                  <c:v>0.35652853792025</c:v>
                </c:pt>
                <c:pt idx="5">
                  <c:v>0.35652853792025</c:v>
                </c:pt>
                <c:pt idx="6">
                  <c:v>0.35652853792025</c:v>
                </c:pt>
                <c:pt idx="7">
                  <c:v>0.35652853792025</c:v>
                </c:pt>
                <c:pt idx="8">
                  <c:v>0.35652853792025</c:v>
                </c:pt>
              </c:numCache>
            </c:numRef>
          </c:val>
          <c:smooth val="0"/>
        </c:ser>
        <c:dLbls>
          <c:showLegendKey val="0"/>
          <c:showVal val="0"/>
          <c:showCatName val="0"/>
          <c:showSerName val="0"/>
          <c:showPercent val="0"/>
          <c:showBubbleSize val="0"/>
        </c:dLbls>
        <c:marker val="1"/>
        <c:smooth val="0"/>
        <c:axId val="-2136895176"/>
        <c:axId val="-2040896648"/>
      </c:lineChart>
      <c:catAx>
        <c:axId val="-213689517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40896648"/>
        <c:crosses val="autoZero"/>
        <c:auto val="1"/>
        <c:lblAlgn val="ctr"/>
        <c:lblOffset val="100"/>
        <c:noMultiLvlLbl val="0"/>
      </c:catAx>
      <c:valAx>
        <c:axId val="-204089664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689517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Calibri"/>
                <a:ea typeface="Calibri"/>
                <a:cs typeface="Calibri"/>
              </a:defRPr>
            </a:pPr>
            <a:r>
              <a:rPr lang="fr-FR" dirty="0">
                <a:solidFill>
                  <a:srgbClr val="FF0000"/>
                </a:solidFill>
              </a:rPr>
              <a:t>Demandeurs toutes </a:t>
            </a:r>
            <a:r>
              <a:rPr lang="fr-FR" dirty="0" err="1">
                <a:solidFill>
                  <a:srgbClr val="FF0000"/>
                </a:solidFill>
              </a:rPr>
              <a:t>form</a:t>
            </a:r>
            <a:r>
              <a:rPr lang="fr-FR" dirty="0">
                <a:solidFill>
                  <a:srgbClr val="FF0000"/>
                </a:solidFill>
              </a:rPr>
              <a:t>. par </a:t>
            </a:r>
            <a:r>
              <a:rPr lang="fr-FR" dirty="0" err="1" smtClean="0">
                <a:solidFill>
                  <a:srgbClr val="FF0000"/>
                </a:solidFill>
              </a:rPr>
              <a:t>dept</a:t>
            </a:r>
            <a:r>
              <a:rPr lang="fr-FR" dirty="0" smtClean="0">
                <a:solidFill>
                  <a:srgbClr val="FF0000"/>
                </a:solidFill>
              </a:rPr>
              <a:t> </a:t>
            </a:r>
          </a:p>
          <a:p>
            <a:pPr>
              <a:defRPr sz="1100" b="1" i="0" u="none" strike="noStrike" baseline="0">
                <a:solidFill>
                  <a:srgbClr val="000000"/>
                </a:solidFill>
                <a:latin typeface="Calibri"/>
                <a:ea typeface="Calibri"/>
                <a:cs typeface="Calibri"/>
              </a:defRPr>
            </a:pPr>
            <a:r>
              <a:rPr lang="fr-FR" dirty="0" smtClean="0">
                <a:solidFill>
                  <a:srgbClr val="FF0000"/>
                </a:solidFill>
              </a:rPr>
              <a:t>En 2013 / 2014</a:t>
            </a:r>
            <a:endParaRPr lang="fr-FR" dirty="0">
              <a:solidFill>
                <a:srgbClr val="FF0000"/>
              </a:solidFill>
            </a:endParaRPr>
          </a:p>
        </c:rich>
      </c:tx>
      <c:layout/>
      <c:overlay val="0"/>
      <c:spPr>
        <a:noFill/>
        <a:ln w="25400">
          <a:noFill/>
        </a:ln>
      </c:spPr>
    </c:title>
    <c:autoTitleDeleted val="0"/>
    <c:plotArea>
      <c:layout>
        <c:manualLayout>
          <c:layoutTarget val="inner"/>
          <c:xMode val="edge"/>
          <c:yMode val="edge"/>
          <c:x val="0.182390497219245"/>
          <c:y val="0.248803827751196"/>
          <c:w val="0.767297953818893"/>
          <c:h val="0.607655502392344"/>
        </c:manualLayout>
      </c:layout>
      <c:barChart>
        <c:barDir val="col"/>
        <c:grouping val="clustered"/>
        <c:varyColors val="0"/>
        <c:ser>
          <c:idx val="0"/>
          <c:order val="0"/>
          <c:tx>
            <c:v>demandeurs toutes formations  par dept</c:v>
          </c:tx>
          <c:spPr>
            <a:solidFill>
              <a:srgbClr val="92D050"/>
            </a:solidFill>
            <a:ln w="25400">
              <a:noFill/>
            </a:ln>
          </c:spPr>
          <c:invertIfNegative val="0"/>
          <c:dPt>
            <c:idx val="1"/>
            <c:invertIfNegative val="0"/>
            <c:bubble3D val="0"/>
            <c:spPr>
              <a:solidFill>
                <a:srgbClr val="FAC090"/>
              </a:solidFill>
              <a:ln w="25400">
                <a:noFill/>
              </a:ln>
            </c:spPr>
          </c:dPt>
          <c:dPt>
            <c:idx val="2"/>
            <c:invertIfNegative val="0"/>
            <c:bubble3D val="0"/>
            <c:spPr>
              <a:solidFill>
                <a:srgbClr val="558ED5"/>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formation'!$N$135:$N$140</c:f>
              <c:numCache>
                <c:formatCode>General</c:formatCode>
                <c:ptCount val="6"/>
                <c:pt idx="0">
                  <c:v>18.0</c:v>
                </c:pt>
                <c:pt idx="1">
                  <c:v>28.0</c:v>
                </c:pt>
                <c:pt idx="2">
                  <c:v>36.0</c:v>
                </c:pt>
                <c:pt idx="3">
                  <c:v>37.0</c:v>
                </c:pt>
                <c:pt idx="4">
                  <c:v>41.0</c:v>
                </c:pt>
                <c:pt idx="5">
                  <c:v>45.0</c:v>
                </c:pt>
              </c:numCache>
            </c:numRef>
          </c:cat>
          <c:val>
            <c:numRef>
              <c:f>'stats formation'!$M$147:$M$162</c:f>
              <c:numCache>
                <c:formatCode>0.0%</c:formatCode>
                <c:ptCount val="6"/>
                <c:pt idx="0">
                  <c:v>0.355704697986577</c:v>
                </c:pt>
                <c:pt idx="1">
                  <c:v>0.447004608294931</c:v>
                </c:pt>
                <c:pt idx="2">
                  <c:v>0.45045045045045</c:v>
                </c:pt>
                <c:pt idx="3">
                  <c:v>0.349809885931559</c:v>
                </c:pt>
                <c:pt idx="4">
                  <c:v>0.273972602739726</c:v>
                </c:pt>
                <c:pt idx="5">
                  <c:v>0.36036036036036</c:v>
                </c:pt>
              </c:numCache>
            </c:numRef>
          </c:val>
        </c:ser>
        <c:dLbls>
          <c:showLegendKey val="0"/>
          <c:showVal val="0"/>
          <c:showCatName val="0"/>
          <c:showSerName val="0"/>
          <c:showPercent val="0"/>
          <c:showBubbleSize val="0"/>
        </c:dLbls>
        <c:gapWidth val="18"/>
        <c:axId val="-2082698072"/>
        <c:axId val="-2082623800"/>
      </c:barChart>
      <c:lineChart>
        <c:grouping val="stacked"/>
        <c:varyColors val="0"/>
        <c:ser>
          <c:idx val="1"/>
          <c:order val="1"/>
          <c:tx>
            <c:v>académie</c:v>
          </c:tx>
          <c:spPr>
            <a:ln w="38100">
              <a:solidFill>
                <a:srgbClr val="DD0806"/>
              </a:solidFill>
              <a:prstDash val="solid"/>
            </a:ln>
          </c:spPr>
          <c:marker>
            <c:symbol val="none"/>
          </c:marker>
          <c:cat>
            <c:numRef>
              <c:f>'stats formation'!$N$135:$N$140</c:f>
              <c:numCache>
                <c:formatCode>General</c:formatCode>
                <c:ptCount val="6"/>
                <c:pt idx="0">
                  <c:v>18.0</c:v>
                </c:pt>
                <c:pt idx="1">
                  <c:v>28.0</c:v>
                </c:pt>
                <c:pt idx="2">
                  <c:v>36.0</c:v>
                </c:pt>
                <c:pt idx="3">
                  <c:v>37.0</c:v>
                </c:pt>
                <c:pt idx="4">
                  <c:v>41.0</c:v>
                </c:pt>
                <c:pt idx="5">
                  <c:v>45.0</c:v>
                </c:pt>
              </c:numCache>
            </c:numRef>
          </c:cat>
          <c:val>
            <c:numRef>
              <c:f>'stats formation'!$O$147:$O$162</c:f>
              <c:numCache>
                <c:formatCode>0.0%</c:formatCode>
                <c:ptCount val="6"/>
                <c:pt idx="0">
                  <c:v>0.370795734208367</c:v>
                </c:pt>
                <c:pt idx="1">
                  <c:v>0.370795734208367</c:v>
                </c:pt>
                <c:pt idx="2">
                  <c:v>0.370795734208367</c:v>
                </c:pt>
                <c:pt idx="3">
                  <c:v>0.370795734208367</c:v>
                </c:pt>
                <c:pt idx="4">
                  <c:v>0.370795734208367</c:v>
                </c:pt>
                <c:pt idx="5">
                  <c:v>0.370795734208367</c:v>
                </c:pt>
              </c:numCache>
            </c:numRef>
          </c:val>
          <c:smooth val="0"/>
        </c:ser>
        <c:dLbls>
          <c:showLegendKey val="0"/>
          <c:showVal val="0"/>
          <c:showCatName val="0"/>
          <c:showSerName val="0"/>
          <c:showPercent val="0"/>
          <c:showBubbleSize val="0"/>
        </c:dLbls>
        <c:marker val="1"/>
        <c:smooth val="0"/>
        <c:axId val="-2082698072"/>
        <c:axId val="-2082623800"/>
      </c:lineChart>
      <c:catAx>
        <c:axId val="-2082698072"/>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623800"/>
        <c:crosses val="autoZero"/>
        <c:auto val="0"/>
        <c:lblAlgn val="ctr"/>
        <c:lblOffset val="100"/>
        <c:noMultiLvlLbl val="0"/>
      </c:catAx>
      <c:valAx>
        <c:axId val="-2082623800"/>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698072"/>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FF0000"/>
                </a:solidFill>
                <a:latin typeface="Calibri"/>
                <a:ea typeface="Calibri"/>
                <a:cs typeface="Calibri"/>
              </a:defRPr>
            </a:pPr>
            <a:r>
              <a:rPr lang="fr-FR" dirty="0">
                <a:solidFill>
                  <a:srgbClr val="FF0000"/>
                </a:solidFill>
              </a:rPr>
              <a:t>Demandeurs PAF par </a:t>
            </a:r>
            <a:r>
              <a:rPr lang="fr-FR" dirty="0" err="1" smtClean="0">
                <a:solidFill>
                  <a:srgbClr val="FF0000"/>
                </a:solidFill>
              </a:rPr>
              <a:t>Dept</a:t>
            </a:r>
            <a:endParaRPr lang="fr-FR" dirty="0" smtClean="0">
              <a:solidFill>
                <a:srgbClr val="FF0000"/>
              </a:solidFill>
            </a:endParaRPr>
          </a:p>
          <a:p>
            <a:pPr>
              <a:defRPr sz="1100" b="1" i="0" u="none" strike="noStrike" baseline="0">
                <a:solidFill>
                  <a:srgbClr val="FF0000"/>
                </a:solidFill>
                <a:latin typeface="Calibri"/>
                <a:ea typeface="Calibri"/>
                <a:cs typeface="Calibri"/>
              </a:defRPr>
            </a:pPr>
            <a:r>
              <a:rPr lang="fr-FR" dirty="0" smtClean="0">
                <a:solidFill>
                  <a:srgbClr val="FF0000"/>
                </a:solidFill>
              </a:rPr>
              <a:t>En 2013 / 2014</a:t>
            </a:r>
            <a:endParaRPr lang="fr-FR" dirty="0">
              <a:solidFill>
                <a:srgbClr val="FF0000"/>
              </a:solidFill>
            </a:endParaRPr>
          </a:p>
        </c:rich>
      </c:tx>
      <c:layout/>
      <c:overlay val="0"/>
      <c:spPr>
        <a:noFill/>
        <a:ln w="25400">
          <a:noFill/>
        </a:ln>
      </c:spPr>
    </c:title>
    <c:autoTitleDeleted val="0"/>
    <c:plotArea>
      <c:layout>
        <c:manualLayout>
          <c:layoutTarget val="inner"/>
          <c:xMode val="edge"/>
          <c:yMode val="edge"/>
          <c:x val="0.179412022363313"/>
          <c:y val="0.273584905660377"/>
          <c:w val="0.773530522648384"/>
          <c:h val="0.580188679245283"/>
        </c:manualLayout>
      </c:layout>
      <c:barChart>
        <c:barDir val="col"/>
        <c:grouping val="clustered"/>
        <c:varyColors val="0"/>
        <c:ser>
          <c:idx val="0"/>
          <c:order val="0"/>
          <c:tx>
            <c:v>demandeurs PAF par dept</c:v>
          </c:tx>
          <c:spPr>
            <a:solidFill>
              <a:srgbClr val="8EB4E3"/>
            </a:solidFill>
            <a:ln w="25400">
              <a:noFill/>
            </a:ln>
          </c:spPr>
          <c:invertIfNegative val="0"/>
          <c:dPt>
            <c:idx val="0"/>
            <c:invertIfNegative val="0"/>
            <c:bubble3D val="0"/>
            <c:spPr>
              <a:solidFill>
                <a:srgbClr val="92D050"/>
              </a:solidFill>
              <a:ln w="25400">
                <a:noFill/>
              </a:ln>
            </c:spPr>
          </c:dPt>
          <c:dPt>
            <c:idx val="1"/>
            <c:invertIfNegative val="0"/>
            <c:bubble3D val="0"/>
            <c:spPr>
              <a:solidFill>
                <a:srgbClr val="FAC090"/>
              </a:solidFill>
              <a:ln w="25400">
                <a:noFill/>
              </a:ln>
            </c:spPr>
          </c:dPt>
          <c:dPt>
            <c:idx val="2"/>
            <c:invertIfNegative val="0"/>
            <c:bubble3D val="0"/>
            <c:spPr>
              <a:solidFill>
                <a:srgbClr val="00B0F0"/>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formation'!$N$123:$N$128</c:f>
              <c:numCache>
                <c:formatCode>General</c:formatCode>
                <c:ptCount val="6"/>
                <c:pt idx="0">
                  <c:v>18.0</c:v>
                </c:pt>
                <c:pt idx="1">
                  <c:v>28.0</c:v>
                </c:pt>
                <c:pt idx="2">
                  <c:v>36.0</c:v>
                </c:pt>
                <c:pt idx="3">
                  <c:v>37.0</c:v>
                </c:pt>
                <c:pt idx="4">
                  <c:v>41.0</c:v>
                </c:pt>
                <c:pt idx="5">
                  <c:v>45.0</c:v>
                </c:pt>
              </c:numCache>
            </c:numRef>
          </c:cat>
          <c:val>
            <c:numRef>
              <c:f>'stats formation'!$M$123:$M$128</c:f>
              <c:numCache>
                <c:formatCode>0.0%</c:formatCode>
                <c:ptCount val="6"/>
                <c:pt idx="0">
                  <c:v>0.214765100671141</c:v>
                </c:pt>
                <c:pt idx="1">
                  <c:v>0.23963133640553</c:v>
                </c:pt>
                <c:pt idx="2">
                  <c:v>0.198198198198198</c:v>
                </c:pt>
                <c:pt idx="3">
                  <c:v>0.273764258555133</c:v>
                </c:pt>
                <c:pt idx="4">
                  <c:v>0.26027397260274</c:v>
                </c:pt>
                <c:pt idx="5">
                  <c:v>0.204204204204204</c:v>
                </c:pt>
              </c:numCache>
            </c:numRef>
          </c:val>
        </c:ser>
        <c:dLbls>
          <c:showLegendKey val="0"/>
          <c:showVal val="0"/>
          <c:showCatName val="0"/>
          <c:showSerName val="0"/>
          <c:showPercent val="0"/>
          <c:showBubbleSize val="0"/>
        </c:dLbls>
        <c:gapWidth val="18"/>
        <c:axId val="-2082660984"/>
        <c:axId val="-2082890392"/>
      </c:barChart>
      <c:lineChart>
        <c:grouping val="stacked"/>
        <c:varyColors val="0"/>
        <c:ser>
          <c:idx val="1"/>
          <c:order val="1"/>
          <c:tx>
            <c:v>académie</c:v>
          </c:tx>
          <c:spPr>
            <a:ln w="38100">
              <a:solidFill>
                <a:srgbClr val="DD0806"/>
              </a:solidFill>
              <a:prstDash val="solid"/>
            </a:ln>
          </c:spPr>
          <c:marker>
            <c:symbol val="none"/>
          </c:marker>
          <c:cat>
            <c:numRef>
              <c:f>'stats formation'!$N$123:$N$128</c:f>
              <c:numCache>
                <c:formatCode>General</c:formatCode>
                <c:ptCount val="6"/>
                <c:pt idx="0">
                  <c:v>18.0</c:v>
                </c:pt>
                <c:pt idx="1">
                  <c:v>28.0</c:v>
                </c:pt>
                <c:pt idx="2">
                  <c:v>36.0</c:v>
                </c:pt>
                <c:pt idx="3">
                  <c:v>37.0</c:v>
                </c:pt>
                <c:pt idx="4">
                  <c:v>41.0</c:v>
                </c:pt>
                <c:pt idx="5">
                  <c:v>45.0</c:v>
                </c:pt>
              </c:numCache>
            </c:numRef>
          </c:cat>
          <c:val>
            <c:numRef>
              <c:f>'stats formation'!$O$123:$O$128</c:f>
              <c:numCache>
                <c:formatCode>0.0%</c:formatCode>
                <c:ptCount val="6"/>
                <c:pt idx="0">
                  <c:v>0.232977850697293</c:v>
                </c:pt>
                <c:pt idx="1">
                  <c:v>0.232977850697293</c:v>
                </c:pt>
                <c:pt idx="2">
                  <c:v>0.232977850697293</c:v>
                </c:pt>
                <c:pt idx="3">
                  <c:v>0.232977850697293</c:v>
                </c:pt>
                <c:pt idx="4">
                  <c:v>0.232977850697293</c:v>
                </c:pt>
                <c:pt idx="5">
                  <c:v>0.232977850697293</c:v>
                </c:pt>
              </c:numCache>
            </c:numRef>
          </c:val>
          <c:smooth val="0"/>
        </c:ser>
        <c:dLbls>
          <c:showLegendKey val="0"/>
          <c:showVal val="0"/>
          <c:showCatName val="0"/>
          <c:showSerName val="0"/>
          <c:showPercent val="0"/>
          <c:showBubbleSize val="0"/>
        </c:dLbls>
        <c:marker val="1"/>
        <c:smooth val="0"/>
        <c:axId val="-2082660984"/>
        <c:axId val="-2082890392"/>
      </c:lineChart>
      <c:catAx>
        <c:axId val="-2082660984"/>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890392"/>
        <c:crosses val="autoZero"/>
        <c:auto val="0"/>
        <c:lblAlgn val="ctr"/>
        <c:lblOffset val="100"/>
        <c:noMultiLvlLbl val="0"/>
      </c:catAx>
      <c:valAx>
        <c:axId val="-2082890392"/>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660984"/>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FF0000"/>
                </a:solidFill>
                <a:latin typeface="Calibri"/>
                <a:ea typeface="Calibri"/>
                <a:cs typeface="Calibri"/>
              </a:defRPr>
            </a:pPr>
            <a:r>
              <a:rPr lang="fr-FR" dirty="0">
                <a:solidFill>
                  <a:srgbClr val="FF0000"/>
                </a:solidFill>
              </a:rPr>
              <a:t>Demandeurs hors PAF par </a:t>
            </a:r>
            <a:r>
              <a:rPr lang="fr-FR" dirty="0" err="1" smtClean="0">
                <a:solidFill>
                  <a:srgbClr val="FF0000"/>
                </a:solidFill>
              </a:rPr>
              <a:t>dept</a:t>
            </a:r>
            <a:endParaRPr lang="fr-FR" dirty="0" smtClean="0">
              <a:solidFill>
                <a:srgbClr val="FF0000"/>
              </a:solidFill>
            </a:endParaRPr>
          </a:p>
          <a:p>
            <a:pPr>
              <a:defRPr sz="1100" b="1" i="0" u="none" strike="noStrike" baseline="0">
                <a:solidFill>
                  <a:srgbClr val="FF0000"/>
                </a:solidFill>
                <a:latin typeface="Calibri"/>
                <a:ea typeface="Calibri"/>
                <a:cs typeface="Calibri"/>
              </a:defRPr>
            </a:pPr>
            <a:r>
              <a:rPr lang="fr-FR" dirty="0" smtClean="0">
                <a:solidFill>
                  <a:srgbClr val="FF0000"/>
                </a:solidFill>
              </a:rPr>
              <a:t>En 2013 / 2014</a:t>
            </a:r>
            <a:endParaRPr lang="fr-FR" dirty="0">
              <a:solidFill>
                <a:srgbClr val="FF0000"/>
              </a:solidFill>
            </a:endParaRPr>
          </a:p>
        </c:rich>
      </c:tx>
      <c:layout>
        <c:manualLayout>
          <c:xMode val="edge"/>
          <c:yMode val="edge"/>
          <c:x val="0.267650750491097"/>
          <c:y val="0.0"/>
        </c:manualLayout>
      </c:layout>
      <c:overlay val="0"/>
      <c:spPr>
        <a:noFill/>
        <a:ln w="25400">
          <a:noFill/>
        </a:ln>
      </c:spPr>
    </c:title>
    <c:autoTitleDeleted val="0"/>
    <c:plotArea>
      <c:layout>
        <c:manualLayout>
          <c:layoutTarget val="inner"/>
          <c:xMode val="edge"/>
          <c:yMode val="edge"/>
          <c:x val="0.181538734282954"/>
          <c:y val="0.244019138755981"/>
          <c:w val="0.76307806952835"/>
          <c:h val="0.62200956937799"/>
        </c:manualLayout>
      </c:layout>
      <c:barChart>
        <c:barDir val="col"/>
        <c:grouping val="clustered"/>
        <c:varyColors val="0"/>
        <c:ser>
          <c:idx val="0"/>
          <c:order val="0"/>
          <c:tx>
            <c:v>demandeurs hors PAF par dept</c:v>
          </c:tx>
          <c:spPr>
            <a:solidFill>
              <a:srgbClr val="92D050"/>
            </a:solidFill>
            <a:ln w="25400">
              <a:noFill/>
            </a:ln>
          </c:spPr>
          <c:invertIfNegative val="0"/>
          <c:dPt>
            <c:idx val="1"/>
            <c:invertIfNegative val="0"/>
            <c:bubble3D val="0"/>
            <c:spPr>
              <a:solidFill>
                <a:srgbClr val="FAC090"/>
              </a:solidFill>
              <a:ln w="25400">
                <a:noFill/>
              </a:ln>
            </c:spPr>
          </c:dPt>
          <c:dPt>
            <c:idx val="2"/>
            <c:invertIfNegative val="0"/>
            <c:bubble3D val="0"/>
            <c:spPr>
              <a:solidFill>
                <a:srgbClr val="558ED5"/>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formation'!$N$135:$N$140</c:f>
              <c:numCache>
                <c:formatCode>General</c:formatCode>
                <c:ptCount val="6"/>
                <c:pt idx="0">
                  <c:v>18.0</c:v>
                </c:pt>
                <c:pt idx="1">
                  <c:v>28.0</c:v>
                </c:pt>
                <c:pt idx="2">
                  <c:v>36.0</c:v>
                </c:pt>
                <c:pt idx="3">
                  <c:v>37.0</c:v>
                </c:pt>
                <c:pt idx="4">
                  <c:v>41.0</c:v>
                </c:pt>
                <c:pt idx="5">
                  <c:v>45.0</c:v>
                </c:pt>
              </c:numCache>
            </c:numRef>
          </c:cat>
          <c:val>
            <c:numRef>
              <c:f>'stats formation'!$M$135:$M$140</c:f>
              <c:numCache>
                <c:formatCode>0.0%</c:formatCode>
                <c:ptCount val="6"/>
                <c:pt idx="0">
                  <c:v>0.221476510067114</c:v>
                </c:pt>
                <c:pt idx="1">
                  <c:v>0.294930875576037</c:v>
                </c:pt>
                <c:pt idx="2">
                  <c:v>0.324324324324324</c:v>
                </c:pt>
                <c:pt idx="3">
                  <c:v>0.110266159695817</c:v>
                </c:pt>
                <c:pt idx="4">
                  <c:v>0.0342465753424657</c:v>
                </c:pt>
                <c:pt idx="5">
                  <c:v>0.192192192192192</c:v>
                </c:pt>
              </c:numCache>
            </c:numRef>
          </c:val>
        </c:ser>
        <c:dLbls>
          <c:showLegendKey val="0"/>
          <c:showVal val="0"/>
          <c:showCatName val="0"/>
          <c:showSerName val="0"/>
          <c:showPercent val="0"/>
          <c:showBubbleSize val="0"/>
        </c:dLbls>
        <c:gapWidth val="18"/>
        <c:axId val="-2082898312"/>
        <c:axId val="-2082843768"/>
      </c:barChart>
      <c:lineChart>
        <c:grouping val="stacked"/>
        <c:varyColors val="0"/>
        <c:ser>
          <c:idx val="1"/>
          <c:order val="1"/>
          <c:tx>
            <c:v>académie</c:v>
          </c:tx>
          <c:spPr>
            <a:ln w="38100">
              <a:solidFill>
                <a:srgbClr val="DD0806"/>
              </a:solidFill>
              <a:prstDash val="solid"/>
            </a:ln>
          </c:spPr>
          <c:marker>
            <c:symbol val="none"/>
          </c:marker>
          <c:cat>
            <c:numRef>
              <c:f>'stats formation'!$N$135:$N$140</c:f>
              <c:numCache>
                <c:formatCode>General</c:formatCode>
                <c:ptCount val="6"/>
                <c:pt idx="0">
                  <c:v>18.0</c:v>
                </c:pt>
                <c:pt idx="1">
                  <c:v>28.0</c:v>
                </c:pt>
                <c:pt idx="2">
                  <c:v>36.0</c:v>
                </c:pt>
                <c:pt idx="3">
                  <c:v>37.0</c:v>
                </c:pt>
                <c:pt idx="4">
                  <c:v>41.0</c:v>
                </c:pt>
                <c:pt idx="5">
                  <c:v>45.0</c:v>
                </c:pt>
              </c:numCache>
            </c:numRef>
          </c:cat>
          <c:val>
            <c:numRef>
              <c:f>'stats formation'!$O$135:$O$140</c:f>
              <c:numCache>
                <c:formatCode>0.0%</c:formatCode>
                <c:ptCount val="6"/>
                <c:pt idx="0">
                  <c:v>0.189499589827728</c:v>
                </c:pt>
                <c:pt idx="1">
                  <c:v>0.189499589827728</c:v>
                </c:pt>
                <c:pt idx="2">
                  <c:v>0.189499589827728</c:v>
                </c:pt>
                <c:pt idx="3">
                  <c:v>0.189499589827728</c:v>
                </c:pt>
                <c:pt idx="4">
                  <c:v>0.189499589827728</c:v>
                </c:pt>
                <c:pt idx="5">
                  <c:v>0.189499589827728</c:v>
                </c:pt>
              </c:numCache>
            </c:numRef>
          </c:val>
          <c:smooth val="0"/>
        </c:ser>
        <c:dLbls>
          <c:showLegendKey val="0"/>
          <c:showVal val="0"/>
          <c:showCatName val="0"/>
          <c:showSerName val="0"/>
          <c:showPercent val="0"/>
          <c:showBubbleSize val="0"/>
        </c:dLbls>
        <c:marker val="1"/>
        <c:smooth val="0"/>
        <c:axId val="-2082898312"/>
        <c:axId val="-2082843768"/>
      </c:lineChart>
      <c:catAx>
        <c:axId val="-2082898312"/>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843768"/>
        <c:crosses val="autoZero"/>
        <c:auto val="0"/>
        <c:lblAlgn val="ctr"/>
        <c:lblOffset val="100"/>
        <c:noMultiLvlLbl val="0"/>
      </c:catAx>
      <c:valAx>
        <c:axId val="-2082843768"/>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898312"/>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FF"/>
                </a:solidFill>
                <a:latin typeface="Calibri"/>
                <a:ea typeface="Calibri"/>
                <a:cs typeface="Calibri"/>
              </a:defRPr>
            </a:pPr>
            <a:r>
              <a:rPr lang="fr-FR" dirty="0">
                <a:solidFill>
                  <a:srgbClr val="0000FF"/>
                </a:solidFill>
              </a:rPr>
              <a:t>Demandeurs toutes </a:t>
            </a:r>
            <a:r>
              <a:rPr lang="fr-FR" dirty="0" err="1">
                <a:solidFill>
                  <a:srgbClr val="0000FF"/>
                </a:solidFill>
              </a:rPr>
              <a:t>form</a:t>
            </a:r>
            <a:r>
              <a:rPr lang="fr-FR" dirty="0">
                <a:solidFill>
                  <a:srgbClr val="0000FF"/>
                </a:solidFill>
              </a:rPr>
              <a:t>. par </a:t>
            </a:r>
            <a:r>
              <a:rPr lang="fr-FR" dirty="0" err="1" smtClean="0">
                <a:solidFill>
                  <a:srgbClr val="0000FF"/>
                </a:solidFill>
              </a:rPr>
              <a:t>dept</a:t>
            </a:r>
            <a:r>
              <a:rPr lang="fr-FR" dirty="0" smtClean="0">
                <a:solidFill>
                  <a:srgbClr val="0000FF"/>
                </a:solidFill>
              </a:rPr>
              <a:t> </a:t>
            </a:r>
          </a:p>
          <a:p>
            <a:pPr>
              <a:defRPr sz="1100" b="1" i="0" u="none" strike="noStrike" baseline="0">
                <a:solidFill>
                  <a:srgbClr val="0000FF"/>
                </a:solidFill>
                <a:latin typeface="Calibri"/>
                <a:ea typeface="Calibri"/>
                <a:cs typeface="Calibri"/>
              </a:defRPr>
            </a:pPr>
            <a:r>
              <a:rPr lang="fr-FR" dirty="0" smtClean="0">
                <a:solidFill>
                  <a:srgbClr val="0000FF"/>
                </a:solidFill>
              </a:rPr>
              <a:t>2012/ 2013</a:t>
            </a:r>
            <a:endParaRPr lang="fr-FR" dirty="0">
              <a:solidFill>
                <a:srgbClr val="0000FF"/>
              </a:solidFill>
            </a:endParaRPr>
          </a:p>
        </c:rich>
      </c:tx>
      <c:layout>
        <c:manualLayout>
          <c:xMode val="edge"/>
          <c:yMode val="edge"/>
          <c:x val="0.209129243459952"/>
          <c:y val="0.0"/>
        </c:manualLayout>
      </c:layout>
      <c:overlay val="0"/>
      <c:spPr>
        <a:noFill/>
        <a:ln w="25400">
          <a:noFill/>
        </a:ln>
      </c:spPr>
    </c:title>
    <c:autoTitleDeleted val="0"/>
    <c:plotArea>
      <c:layout>
        <c:manualLayout>
          <c:layoutTarget val="inner"/>
          <c:xMode val="edge"/>
          <c:yMode val="edge"/>
          <c:x val="0.169295275590551"/>
          <c:y val="0.249412948087964"/>
          <c:w val="0.784871391076116"/>
          <c:h val="0.591528854657596"/>
        </c:manualLayout>
      </c:layout>
      <c:barChart>
        <c:barDir val="col"/>
        <c:grouping val="clustered"/>
        <c:varyColors val="0"/>
        <c:ser>
          <c:idx val="0"/>
          <c:order val="0"/>
          <c:tx>
            <c:v>demandeurs toutes formations  par dept</c:v>
          </c:tx>
          <c:spPr>
            <a:solidFill>
              <a:srgbClr val="92D050"/>
            </a:solidFill>
            <a:ln w="25400">
              <a:noFill/>
            </a:ln>
          </c:spPr>
          <c:invertIfNegative val="0"/>
          <c:dPt>
            <c:idx val="1"/>
            <c:invertIfNegative val="0"/>
            <c:bubble3D val="0"/>
            <c:spPr>
              <a:solidFill>
                <a:srgbClr val="FAC090"/>
              </a:solidFill>
              <a:ln w="25400">
                <a:noFill/>
              </a:ln>
            </c:spPr>
          </c:dPt>
          <c:dPt>
            <c:idx val="2"/>
            <c:invertIfNegative val="0"/>
            <c:bubble3D val="0"/>
            <c:spPr>
              <a:solidFill>
                <a:srgbClr val="558ED5"/>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formation'!$N$135:$N$140</c:f>
              <c:numCache>
                <c:formatCode>General</c:formatCode>
                <c:ptCount val="6"/>
                <c:pt idx="0">
                  <c:v>18.0</c:v>
                </c:pt>
                <c:pt idx="1">
                  <c:v>28.0</c:v>
                </c:pt>
                <c:pt idx="2">
                  <c:v>36.0</c:v>
                </c:pt>
                <c:pt idx="3">
                  <c:v>37.0</c:v>
                </c:pt>
                <c:pt idx="4">
                  <c:v>41.0</c:v>
                </c:pt>
                <c:pt idx="5">
                  <c:v>45.0</c:v>
                </c:pt>
              </c:numCache>
            </c:numRef>
          </c:cat>
          <c:val>
            <c:numRef>
              <c:f>'stats formation'!$M$147:$M$162</c:f>
              <c:numCache>
                <c:formatCode>0.0%</c:formatCode>
                <c:ptCount val="6"/>
                <c:pt idx="0">
                  <c:v>0.246666666666667</c:v>
                </c:pt>
                <c:pt idx="1">
                  <c:v>0.464454976303318</c:v>
                </c:pt>
                <c:pt idx="2">
                  <c:v>0.0654205607476635</c:v>
                </c:pt>
                <c:pt idx="3">
                  <c:v>0.221789883268482</c:v>
                </c:pt>
                <c:pt idx="4">
                  <c:v>0.267605633802817</c:v>
                </c:pt>
                <c:pt idx="5">
                  <c:v>0.262996941896024</c:v>
                </c:pt>
              </c:numCache>
            </c:numRef>
          </c:val>
        </c:ser>
        <c:dLbls>
          <c:showLegendKey val="0"/>
          <c:showVal val="0"/>
          <c:showCatName val="0"/>
          <c:showSerName val="0"/>
          <c:showPercent val="0"/>
          <c:showBubbleSize val="0"/>
        </c:dLbls>
        <c:gapWidth val="18"/>
        <c:axId val="-2083509800"/>
        <c:axId val="-2082692360"/>
      </c:barChart>
      <c:lineChart>
        <c:grouping val="stacked"/>
        <c:varyColors val="0"/>
        <c:ser>
          <c:idx val="1"/>
          <c:order val="1"/>
          <c:tx>
            <c:v>académie</c:v>
          </c:tx>
          <c:spPr>
            <a:ln w="38100">
              <a:solidFill>
                <a:srgbClr val="DD0806"/>
              </a:solidFill>
              <a:prstDash val="solid"/>
            </a:ln>
          </c:spPr>
          <c:marker>
            <c:symbol val="none"/>
          </c:marker>
          <c:cat>
            <c:numRef>
              <c:f>'stats formation'!$N$135:$N$140</c:f>
              <c:numCache>
                <c:formatCode>General</c:formatCode>
                <c:ptCount val="6"/>
                <c:pt idx="0">
                  <c:v>18.0</c:v>
                </c:pt>
                <c:pt idx="1">
                  <c:v>28.0</c:v>
                </c:pt>
                <c:pt idx="2">
                  <c:v>36.0</c:v>
                </c:pt>
                <c:pt idx="3">
                  <c:v>37.0</c:v>
                </c:pt>
                <c:pt idx="4">
                  <c:v>41.0</c:v>
                </c:pt>
                <c:pt idx="5">
                  <c:v>45.0</c:v>
                </c:pt>
              </c:numCache>
            </c:numRef>
          </c:cat>
          <c:val>
            <c:numRef>
              <c:f>'stats formation'!$O$147:$O$162</c:f>
              <c:numCache>
                <c:formatCode>0.0%</c:formatCode>
                <c:ptCount val="6"/>
                <c:pt idx="0">
                  <c:v>0.270519262981575</c:v>
                </c:pt>
                <c:pt idx="1">
                  <c:v>0.270519262981575</c:v>
                </c:pt>
                <c:pt idx="2">
                  <c:v>0.270519262981575</c:v>
                </c:pt>
                <c:pt idx="3">
                  <c:v>0.270519262981575</c:v>
                </c:pt>
                <c:pt idx="4">
                  <c:v>0.270519262981575</c:v>
                </c:pt>
                <c:pt idx="5">
                  <c:v>0.270519262981575</c:v>
                </c:pt>
              </c:numCache>
            </c:numRef>
          </c:val>
          <c:smooth val="0"/>
        </c:ser>
        <c:dLbls>
          <c:showLegendKey val="0"/>
          <c:showVal val="0"/>
          <c:showCatName val="0"/>
          <c:showSerName val="0"/>
          <c:showPercent val="0"/>
          <c:showBubbleSize val="0"/>
        </c:dLbls>
        <c:marker val="1"/>
        <c:smooth val="0"/>
        <c:axId val="-2083509800"/>
        <c:axId val="-2082692360"/>
      </c:lineChart>
      <c:catAx>
        <c:axId val="-2083509800"/>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2692360"/>
        <c:crosses val="autoZero"/>
        <c:auto val="0"/>
        <c:lblAlgn val="ctr"/>
        <c:lblOffset val="100"/>
        <c:noMultiLvlLbl val="0"/>
      </c:catAx>
      <c:valAx>
        <c:axId val="-2082692360"/>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3509800"/>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945780574242831"/>
          <c:y val="0.0402487293649041"/>
          <c:w val="0.757311615682407"/>
          <c:h val="0.870533320736801"/>
        </c:manualLayout>
      </c:layout>
      <c:barChart>
        <c:barDir val="col"/>
        <c:grouping val="clustered"/>
        <c:varyColors val="0"/>
        <c:ser>
          <c:idx val="0"/>
          <c:order val="0"/>
          <c:tx>
            <c:strRef>
              <c:f>Feuil1!$B$1</c:f>
              <c:strCache>
                <c:ptCount val="1"/>
                <c:pt idx="0">
                  <c:v>Bac G</c:v>
                </c:pt>
              </c:strCache>
            </c:strRef>
          </c:tx>
          <c:invertIfNegative val="0"/>
          <c:dLbls>
            <c:dLbl>
              <c:idx val="0"/>
              <c:layout>
                <c:manualLayout>
                  <c:x val="0.0"/>
                  <c:y val="0.0050947758689752"/>
                </c:manualLayout>
              </c:layout>
              <c:showLegendKey val="0"/>
              <c:showVal val="1"/>
              <c:showCatName val="0"/>
              <c:showSerName val="0"/>
              <c:showPercent val="0"/>
              <c:showBubbleSize val="0"/>
            </c:dLbl>
            <c:dLbl>
              <c:idx val="2"/>
              <c:layout>
                <c:manualLayout>
                  <c:x val="-1.17335776996556E-16"/>
                  <c:y val="0.0076421638034628"/>
                </c:manualLayout>
              </c:layout>
              <c:showLegendKey val="0"/>
              <c:showVal val="1"/>
              <c:showCatName val="0"/>
              <c:showSerName val="0"/>
              <c:showPercent val="0"/>
              <c:showBubbleSize val="0"/>
            </c:dLbl>
            <c:txPr>
              <a:bodyPr/>
              <a:lstStyle/>
              <a:p>
                <a:pPr>
                  <a:defRPr>
                    <a:solidFill>
                      <a:srgbClr val="000000"/>
                    </a:solidFill>
                  </a:defRPr>
                </a:pPr>
                <a:endParaRPr lang="fr-FR"/>
              </a:p>
            </c:txPr>
            <c:showLegendKey val="0"/>
            <c:showVal val="1"/>
            <c:showCatName val="0"/>
            <c:showSerName val="0"/>
            <c:showPercent val="0"/>
            <c:showBubbleSize val="0"/>
            <c:showLeaderLines val="0"/>
          </c:dLbls>
          <c:cat>
            <c:numRef>
              <c:f>Feuil1!$A$2:$A$4</c:f>
              <c:numCache>
                <c:formatCode>General</c:formatCode>
                <c:ptCount val="3"/>
                <c:pt idx="0">
                  <c:v>2012.0</c:v>
                </c:pt>
                <c:pt idx="1">
                  <c:v>2013.0</c:v>
                </c:pt>
                <c:pt idx="2">
                  <c:v>2014.0</c:v>
                </c:pt>
              </c:numCache>
            </c:numRef>
          </c:cat>
          <c:val>
            <c:numRef>
              <c:f>Feuil1!$B$2:$B$4</c:f>
              <c:numCache>
                <c:formatCode>General</c:formatCode>
                <c:ptCount val="3"/>
                <c:pt idx="0">
                  <c:v>13.39</c:v>
                </c:pt>
                <c:pt idx="1">
                  <c:v>13.63</c:v>
                </c:pt>
                <c:pt idx="2">
                  <c:v>13.87</c:v>
                </c:pt>
              </c:numCache>
            </c:numRef>
          </c:val>
        </c:ser>
        <c:ser>
          <c:idx val="1"/>
          <c:order val="1"/>
          <c:tx>
            <c:strRef>
              <c:f>Feuil1!$C$1</c:f>
              <c:strCache>
                <c:ptCount val="1"/>
                <c:pt idx="0">
                  <c:v>Bac T</c:v>
                </c:pt>
              </c:strCache>
            </c:strRef>
          </c:tx>
          <c:invertIfNegative val="0"/>
          <c:dLbls>
            <c:dLbl>
              <c:idx val="0"/>
              <c:layout>
                <c:manualLayout>
                  <c:x val="-2.93339442491391E-17"/>
                  <c:y val="0.0076421638034628"/>
                </c:manualLayout>
              </c:layout>
              <c:showLegendKey val="0"/>
              <c:showVal val="1"/>
              <c:showCatName val="0"/>
              <c:showSerName val="0"/>
              <c:showPercent val="0"/>
              <c:showBubbleSize val="0"/>
            </c:dLbl>
            <c:dLbl>
              <c:idx val="1"/>
              <c:layout>
                <c:manualLayout>
                  <c:x val="-5.86678884982782E-17"/>
                  <c:y val="0.0101895517379503"/>
                </c:manualLayout>
              </c:layout>
              <c:showLegendKey val="0"/>
              <c:showVal val="1"/>
              <c:showCatName val="0"/>
              <c:showSerName val="0"/>
              <c:showPercent val="0"/>
              <c:showBubbleSize val="0"/>
            </c:dLbl>
            <c:dLbl>
              <c:idx val="2"/>
              <c:layout>
                <c:manualLayout>
                  <c:x val="0.0"/>
                  <c:y val="0.0076421638034628"/>
                </c:manualLayout>
              </c:layout>
              <c:showLegendKey val="0"/>
              <c:showVal val="1"/>
              <c:showCatName val="0"/>
              <c:showSerName val="0"/>
              <c:showPercent val="0"/>
              <c:showBubbleSize val="0"/>
            </c:dLbl>
            <c:txPr>
              <a:bodyPr/>
              <a:lstStyle/>
              <a:p>
                <a:pPr>
                  <a:defRPr>
                    <a:solidFill>
                      <a:schemeClr val="tx1"/>
                    </a:solidFill>
                  </a:defRPr>
                </a:pPr>
                <a:endParaRPr lang="fr-FR"/>
              </a:p>
            </c:txPr>
            <c:showLegendKey val="0"/>
            <c:showVal val="1"/>
            <c:showCatName val="0"/>
            <c:showSerName val="0"/>
            <c:showPercent val="0"/>
            <c:showBubbleSize val="0"/>
            <c:showLeaderLines val="0"/>
          </c:dLbls>
          <c:cat>
            <c:numRef>
              <c:f>Feuil1!$A$2:$A$4</c:f>
              <c:numCache>
                <c:formatCode>General</c:formatCode>
                <c:ptCount val="3"/>
                <c:pt idx="0">
                  <c:v>2012.0</c:v>
                </c:pt>
                <c:pt idx="1">
                  <c:v>2013.0</c:v>
                </c:pt>
                <c:pt idx="2">
                  <c:v>2014.0</c:v>
                </c:pt>
              </c:numCache>
            </c:numRef>
          </c:cat>
          <c:val>
            <c:numRef>
              <c:f>Feuil1!$C$2:$C$4</c:f>
              <c:numCache>
                <c:formatCode>General</c:formatCode>
                <c:ptCount val="3"/>
                <c:pt idx="0">
                  <c:v>12.62</c:v>
                </c:pt>
                <c:pt idx="1">
                  <c:v>12.64</c:v>
                </c:pt>
                <c:pt idx="2">
                  <c:v>12.69</c:v>
                </c:pt>
              </c:numCache>
            </c:numRef>
          </c:val>
        </c:ser>
        <c:dLbls>
          <c:showLegendKey val="0"/>
          <c:showVal val="0"/>
          <c:showCatName val="0"/>
          <c:showSerName val="0"/>
          <c:showPercent val="0"/>
          <c:showBubbleSize val="0"/>
        </c:dLbls>
        <c:gapWidth val="150"/>
        <c:axId val="-2028751720"/>
        <c:axId val="-2039744168"/>
      </c:barChart>
      <c:catAx>
        <c:axId val="-2028751720"/>
        <c:scaling>
          <c:orientation val="minMax"/>
        </c:scaling>
        <c:delete val="0"/>
        <c:axPos val="b"/>
        <c:numFmt formatCode="General" sourceLinked="1"/>
        <c:majorTickMark val="out"/>
        <c:minorTickMark val="none"/>
        <c:tickLblPos val="nextTo"/>
        <c:txPr>
          <a:bodyPr/>
          <a:lstStyle/>
          <a:p>
            <a:pPr>
              <a:defRPr>
                <a:solidFill>
                  <a:schemeClr val="bg1"/>
                </a:solidFill>
              </a:defRPr>
            </a:pPr>
            <a:endParaRPr lang="fr-FR"/>
          </a:p>
        </c:txPr>
        <c:crossAx val="-2039744168"/>
        <c:crosses val="autoZero"/>
        <c:auto val="1"/>
        <c:lblAlgn val="ctr"/>
        <c:lblOffset val="100"/>
        <c:noMultiLvlLbl val="0"/>
      </c:catAx>
      <c:valAx>
        <c:axId val="-2039744168"/>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fr-FR"/>
          </a:p>
        </c:txPr>
        <c:crossAx val="-2028751720"/>
        <c:crosses val="autoZero"/>
        <c:crossBetween val="between"/>
      </c:valAx>
      <c:spPr>
        <a:solidFill>
          <a:schemeClr val="bg1"/>
        </a:solidFill>
      </c:spPr>
    </c:plotArea>
    <c:legend>
      <c:legendPos val="r"/>
      <c:layout/>
      <c:overlay val="0"/>
      <c:txPr>
        <a:bodyPr/>
        <a:lstStyle/>
        <a:p>
          <a:pPr>
            <a:defRPr>
              <a:solidFill>
                <a:srgbClr val="FFFFFF"/>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2012</c:v>
                </c:pt>
              </c:strCache>
            </c:strRef>
          </c:tx>
          <c:invertIfNegative val="0"/>
          <c:dLbls>
            <c:txPr>
              <a:bodyPr rot="-5400000" vert="horz"/>
              <a:lstStyle/>
              <a:p>
                <a:pPr>
                  <a:defRPr b="1" i="0"/>
                </a:pPr>
                <a:endParaRPr lang="fr-FR"/>
              </a:p>
            </c:txPr>
            <c:dLblPos val="inEnd"/>
            <c:showLegendKey val="0"/>
            <c:showVal val="1"/>
            <c:showCatName val="0"/>
            <c:showSerName val="0"/>
            <c:showPercent val="0"/>
            <c:showBubbleSize val="0"/>
            <c:showLeaderLines val="0"/>
          </c:dLbls>
          <c:cat>
            <c:strRef>
              <c:f>Feuil1!$A$2:$A$5</c:f>
              <c:strCache>
                <c:ptCount val="4"/>
                <c:pt idx="0">
                  <c:v>STMG</c:v>
                </c:pt>
                <c:pt idx="1">
                  <c:v>S</c:v>
                </c:pt>
                <c:pt idx="2">
                  <c:v>L</c:v>
                </c:pt>
                <c:pt idx="3">
                  <c:v>ES</c:v>
                </c:pt>
              </c:strCache>
            </c:strRef>
          </c:cat>
          <c:val>
            <c:numRef>
              <c:f>Feuil1!$B$2:$B$5</c:f>
              <c:numCache>
                <c:formatCode>General</c:formatCode>
                <c:ptCount val="4"/>
                <c:pt idx="0">
                  <c:v>12.49</c:v>
                </c:pt>
                <c:pt idx="1">
                  <c:v>13.94</c:v>
                </c:pt>
                <c:pt idx="2">
                  <c:v>11.84</c:v>
                </c:pt>
                <c:pt idx="3">
                  <c:v>13.24</c:v>
                </c:pt>
              </c:numCache>
            </c:numRef>
          </c:val>
        </c:ser>
        <c:ser>
          <c:idx val="1"/>
          <c:order val="1"/>
          <c:tx>
            <c:strRef>
              <c:f>Feuil1!$C$1</c:f>
              <c:strCache>
                <c:ptCount val="1"/>
                <c:pt idx="0">
                  <c:v>2013</c:v>
                </c:pt>
              </c:strCache>
            </c:strRef>
          </c:tx>
          <c:invertIfNegative val="0"/>
          <c:dLbls>
            <c:txPr>
              <a:bodyPr rot="-5400000" vert="horz"/>
              <a:lstStyle/>
              <a:p>
                <a:pPr>
                  <a:defRPr b="1"/>
                </a:pPr>
                <a:endParaRPr lang="fr-FR"/>
              </a:p>
            </c:txPr>
            <c:dLblPos val="inEnd"/>
            <c:showLegendKey val="0"/>
            <c:showVal val="1"/>
            <c:showCatName val="0"/>
            <c:showSerName val="0"/>
            <c:showPercent val="0"/>
            <c:showBubbleSize val="0"/>
            <c:showLeaderLines val="0"/>
          </c:dLbls>
          <c:cat>
            <c:strRef>
              <c:f>Feuil1!$A$2:$A$5</c:f>
              <c:strCache>
                <c:ptCount val="4"/>
                <c:pt idx="0">
                  <c:v>STMG</c:v>
                </c:pt>
                <c:pt idx="1">
                  <c:v>S</c:v>
                </c:pt>
                <c:pt idx="2">
                  <c:v>L</c:v>
                </c:pt>
                <c:pt idx="3">
                  <c:v>ES</c:v>
                </c:pt>
              </c:strCache>
            </c:strRef>
          </c:cat>
          <c:val>
            <c:numRef>
              <c:f>Feuil1!$C$2:$C$5</c:f>
              <c:numCache>
                <c:formatCode>General</c:formatCode>
                <c:ptCount val="4"/>
                <c:pt idx="0">
                  <c:v>12.42</c:v>
                </c:pt>
                <c:pt idx="1">
                  <c:v>14.45</c:v>
                </c:pt>
                <c:pt idx="2">
                  <c:v>12.14</c:v>
                </c:pt>
                <c:pt idx="3">
                  <c:v>13.5</c:v>
                </c:pt>
              </c:numCache>
            </c:numRef>
          </c:val>
        </c:ser>
        <c:ser>
          <c:idx val="2"/>
          <c:order val="2"/>
          <c:tx>
            <c:strRef>
              <c:f>Feuil1!$D$1</c:f>
              <c:strCache>
                <c:ptCount val="1"/>
                <c:pt idx="0">
                  <c:v>2014</c:v>
                </c:pt>
              </c:strCache>
            </c:strRef>
          </c:tx>
          <c:invertIfNegative val="0"/>
          <c:dLbls>
            <c:txPr>
              <a:bodyPr rot="-5400000" vert="horz"/>
              <a:lstStyle/>
              <a:p>
                <a:pPr>
                  <a:defRPr b="1"/>
                </a:pPr>
                <a:endParaRPr lang="fr-FR"/>
              </a:p>
            </c:txPr>
            <c:dLblPos val="inEnd"/>
            <c:showLegendKey val="0"/>
            <c:showVal val="1"/>
            <c:showCatName val="0"/>
            <c:showSerName val="0"/>
            <c:showPercent val="0"/>
            <c:showBubbleSize val="0"/>
            <c:showLeaderLines val="0"/>
          </c:dLbls>
          <c:cat>
            <c:strRef>
              <c:f>Feuil1!$A$2:$A$5</c:f>
              <c:strCache>
                <c:ptCount val="4"/>
                <c:pt idx="0">
                  <c:v>STMG</c:v>
                </c:pt>
                <c:pt idx="1">
                  <c:v>S</c:v>
                </c:pt>
                <c:pt idx="2">
                  <c:v>L</c:v>
                </c:pt>
                <c:pt idx="3">
                  <c:v>ES</c:v>
                </c:pt>
              </c:strCache>
            </c:strRef>
          </c:cat>
          <c:val>
            <c:numRef>
              <c:f>Feuil1!$D$2:$D$5</c:f>
              <c:numCache>
                <c:formatCode>General</c:formatCode>
                <c:ptCount val="4"/>
                <c:pt idx="0">
                  <c:v>12.54</c:v>
                </c:pt>
                <c:pt idx="1">
                  <c:v>14.35</c:v>
                </c:pt>
                <c:pt idx="2">
                  <c:v>12.4</c:v>
                </c:pt>
                <c:pt idx="3">
                  <c:v>13.75</c:v>
                </c:pt>
              </c:numCache>
            </c:numRef>
          </c:val>
        </c:ser>
        <c:dLbls>
          <c:showLegendKey val="0"/>
          <c:showVal val="0"/>
          <c:showCatName val="0"/>
          <c:showSerName val="0"/>
          <c:showPercent val="0"/>
          <c:showBubbleSize val="0"/>
        </c:dLbls>
        <c:gapWidth val="150"/>
        <c:axId val="-2104422040"/>
        <c:axId val="-2039542488"/>
      </c:barChart>
      <c:catAx>
        <c:axId val="-2104422040"/>
        <c:scaling>
          <c:orientation val="minMax"/>
        </c:scaling>
        <c:delete val="0"/>
        <c:axPos val="b"/>
        <c:majorTickMark val="out"/>
        <c:minorTickMark val="none"/>
        <c:tickLblPos val="nextTo"/>
        <c:crossAx val="-2039542488"/>
        <c:crosses val="autoZero"/>
        <c:auto val="1"/>
        <c:lblAlgn val="ctr"/>
        <c:lblOffset val="100"/>
        <c:noMultiLvlLbl val="0"/>
      </c:catAx>
      <c:valAx>
        <c:axId val="-2039542488"/>
        <c:scaling>
          <c:orientation val="minMax"/>
          <c:min val="8.0"/>
        </c:scaling>
        <c:delete val="0"/>
        <c:axPos val="l"/>
        <c:majorGridlines/>
        <c:numFmt formatCode="General" sourceLinked="1"/>
        <c:majorTickMark val="out"/>
        <c:minorTickMark val="none"/>
        <c:tickLblPos val="nextTo"/>
        <c:crossAx val="-2104422040"/>
        <c:crosses val="autoZero"/>
        <c:crossBetween val="between"/>
      </c:valAx>
    </c:plotArea>
    <c:legend>
      <c:legendPos val="r"/>
      <c:layout/>
      <c:overlay val="0"/>
    </c:legend>
    <c:plotVisOnly val="1"/>
    <c:dispBlanksAs val="gap"/>
    <c:showDLblsOverMax val="0"/>
  </c:chart>
  <c:spPr>
    <a:solidFill>
      <a:schemeClr val="bg1"/>
    </a:solidFill>
  </c:spPr>
  <c:txPr>
    <a:bodyPr/>
    <a:lstStyle/>
    <a:p>
      <a:pPr>
        <a:defRPr sz="1800"/>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Moyennes CP1 en fonction du nombre de candidats</a:t>
            </a:r>
          </a:p>
        </c:rich>
      </c:tx>
      <c:layout>
        <c:manualLayout>
          <c:xMode val="edge"/>
          <c:yMode val="edge"/>
          <c:x val="0.259834061026732"/>
          <c:y val="0.0292792792792795"/>
        </c:manualLayout>
      </c:layout>
      <c:overlay val="0"/>
      <c:spPr>
        <a:noFill/>
        <a:ln w="25400">
          <a:noFill/>
        </a:ln>
      </c:spPr>
    </c:title>
    <c:autoTitleDeleted val="0"/>
    <c:plotArea>
      <c:layout>
        <c:manualLayout>
          <c:layoutTarget val="inner"/>
          <c:xMode val="edge"/>
          <c:yMode val="edge"/>
          <c:x val="0.0900473933649294"/>
          <c:y val="0.0202702702702704"/>
          <c:w val="0.854265402843603"/>
          <c:h val="0.824324324324324"/>
        </c:manualLayout>
      </c:layout>
      <c:barChart>
        <c:barDir val="col"/>
        <c:grouping val="clustered"/>
        <c:varyColors val="0"/>
        <c:ser>
          <c:idx val="6"/>
          <c:order val="6"/>
          <c:tx>
            <c:strRef>
              <c:f>'Moy APSA'!$F$2</c:f>
              <c:strCache>
                <c:ptCount val="1"/>
                <c:pt idx="0">
                  <c:v>eff F </c:v>
                </c:pt>
              </c:strCache>
            </c:strRef>
          </c:tx>
          <c:spPr>
            <a:solidFill>
              <a:srgbClr val="FF33CC"/>
            </a:solidFill>
          </c:spPr>
          <c:invertIfNegative val="0"/>
          <c:dLbls>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APSA'!$F$3:$F$10;'Moy APSA'!$F$11)</c:f>
              <c:numCache>
                <c:formatCode>General</c:formatCode>
                <c:ptCount val="9"/>
                <c:pt idx="0">
                  <c:v>3145.0</c:v>
                </c:pt>
                <c:pt idx="1">
                  <c:v>85.0</c:v>
                </c:pt>
                <c:pt idx="2">
                  <c:v>190.0</c:v>
                </c:pt>
                <c:pt idx="3">
                  <c:v>266.0</c:v>
                </c:pt>
                <c:pt idx="4">
                  <c:v>435.0</c:v>
                </c:pt>
                <c:pt idx="5">
                  <c:v>16.0</c:v>
                </c:pt>
                <c:pt idx="6">
                  <c:v>1164.0</c:v>
                </c:pt>
                <c:pt idx="7">
                  <c:v>14.0</c:v>
                </c:pt>
                <c:pt idx="8">
                  <c:v>954.0</c:v>
                </c:pt>
              </c:numCache>
            </c:numRef>
          </c:val>
        </c:ser>
        <c:ser>
          <c:idx val="7"/>
          <c:order val="7"/>
          <c:tx>
            <c:strRef>
              <c:f>'Moy APSA'!$G$2</c:f>
              <c:strCache>
                <c:ptCount val="1"/>
                <c:pt idx="0">
                  <c:v>eff G</c:v>
                </c:pt>
              </c:strCache>
            </c:strRef>
          </c:tx>
          <c:spPr>
            <a:solidFill>
              <a:srgbClr val="0000CC"/>
            </a:solidFill>
          </c:spPr>
          <c:invertIfNegative val="0"/>
          <c:dLbls>
            <c:txPr>
              <a:bodyPr rot="-5400000" vert="horz"/>
              <a:lstStyle/>
              <a:p>
                <a:pPr algn="ctr">
                  <a:defRPr sz="900" b="1" i="0" u="none" strike="noStrike" baseline="0">
                    <a:solidFill>
                      <a:schemeClr val="bg1"/>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APSA'!$G$3:$G$10;'Moy APSA'!$G$11)</c:f>
              <c:numCache>
                <c:formatCode>General</c:formatCode>
                <c:ptCount val="9"/>
                <c:pt idx="0">
                  <c:v>3156.0</c:v>
                </c:pt>
                <c:pt idx="1">
                  <c:v>133.0</c:v>
                </c:pt>
                <c:pt idx="2">
                  <c:v>247.0</c:v>
                </c:pt>
                <c:pt idx="3">
                  <c:v>365.0</c:v>
                </c:pt>
                <c:pt idx="4">
                  <c:v>380.0</c:v>
                </c:pt>
                <c:pt idx="5">
                  <c:v>8.0</c:v>
                </c:pt>
                <c:pt idx="6">
                  <c:v>1050.0</c:v>
                </c:pt>
                <c:pt idx="7">
                  <c:v>11.0</c:v>
                </c:pt>
                <c:pt idx="8">
                  <c:v>926.0</c:v>
                </c:pt>
              </c:numCache>
            </c:numRef>
          </c:val>
        </c:ser>
        <c:dLbls>
          <c:showLegendKey val="0"/>
          <c:showVal val="0"/>
          <c:showCatName val="0"/>
          <c:showSerName val="0"/>
          <c:showPercent val="0"/>
          <c:showBubbleSize val="0"/>
        </c:dLbls>
        <c:gapWidth val="150"/>
        <c:axId val="2129674664"/>
        <c:axId val="-2028153320"/>
      </c:barChart>
      <c:lineChart>
        <c:grouping val="standard"/>
        <c:varyColors val="0"/>
        <c:ser>
          <c:idx val="0"/>
          <c:order val="0"/>
          <c:tx>
            <c:strRef>
              <c:f>'Moy APSA'!$C$2</c:f>
              <c:strCache>
                <c:ptCount val="1"/>
                <c:pt idx="0">
                  <c:v>Moy Filles</c:v>
                </c:pt>
              </c:strCache>
            </c:strRef>
          </c:tx>
          <c:spPr>
            <a:ln w="12700">
              <a:solidFill>
                <a:srgbClr val="FF33CC"/>
              </a:solidFill>
            </a:ln>
            <a:effectLst>
              <a:outerShdw blurRad="50800" dist="50800" dir="5400000" algn="ctr" rotWithShape="0">
                <a:srgbClr val="FF33CC"/>
              </a:outerShdw>
            </a:effectLst>
          </c:spPr>
          <c:marker>
            <c:symbol val="diamond"/>
            <c:size val="10"/>
            <c:spPr>
              <a:solidFill>
                <a:srgbClr val="CC0099"/>
              </a:solidFill>
              <a:ln>
                <a:solidFill>
                  <a:srgbClr val="000000"/>
                </a:solidFill>
              </a:ln>
              <a:effectLst>
                <a:outerShdw blurRad="50800" dist="50800" dir="5400000" algn="ctr" rotWithShape="0">
                  <a:srgbClr val="FF33CC"/>
                </a:outerShdw>
              </a:effectLst>
            </c:spPr>
          </c:marker>
          <c:dLbls>
            <c:dLbl>
              <c:idx val="1"/>
              <c:layout>
                <c:manualLayout>
                  <c:x val="-0.014384858044164"/>
                  <c:y val="-0.0348748130033235"/>
                </c:manualLayout>
              </c:layout>
              <c:dLblPos val="r"/>
              <c:showLegendKey val="0"/>
              <c:showVal val="1"/>
              <c:showCatName val="0"/>
              <c:showSerName val="0"/>
              <c:showPercent val="0"/>
              <c:showBubbleSize val="0"/>
            </c:dLbl>
            <c:dLbl>
              <c:idx val="2"/>
              <c:layout>
                <c:manualLayout>
                  <c:x val="-0.0220925065754793"/>
                  <c:y val="-0.0348748130033234"/>
                </c:manualLayout>
              </c:layout>
              <c:dLblPos val="r"/>
              <c:showLegendKey val="0"/>
              <c:showVal val="1"/>
              <c:showCatName val="0"/>
              <c:showSerName val="0"/>
              <c:showPercent val="0"/>
              <c:showBubbleSize val="0"/>
            </c:dLbl>
            <c:dLbl>
              <c:idx val="3"/>
              <c:layout>
                <c:manualLayout>
                  <c:x val="-0.0487311325831905"/>
                  <c:y val="-0.0280488744367705"/>
                </c:manualLayout>
              </c:layout>
              <c:dLblPos val="r"/>
              <c:showLegendKey val="0"/>
              <c:showVal val="1"/>
              <c:showCatName val="0"/>
              <c:showSerName val="0"/>
              <c:showPercent val="0"/>
              <c:showBubbleSize val="0"/>
            </c:dLbl>
            <c:dLbl>
              <c:idx val="8"/>
              <c:layout>
                <c:manualLayout>
                  <c:x val="-0.0354153522607781"/>
                  <c:y val="-0.0280488744367705"/>
                </c:manualLayout>
              </c:layout>
              <c:dLblPos val="r"/>
              <c:showLegendKey val="0"/>
              <c:showVal val="1"/>
              <c:showCatName val="0"/>
              <c:showSerName val="0"/>
              <c:showPercent val="0"/>
              <c:showBubbleSize val="0"/>
            </c:dLbl>
            <c:spPr>
              <a:solidFill>
                <a:srgbClr val="FFCCFF"/>
              </a:solidFill>
              <a:ln>
                <a:solidFill>
                  <a:srgbClr val="FF33CC"/>
                </a:solidFill>
              </a:ln>
            </c:spPr>
            <c:txPr>
              <a:bodyPr/>
              <a:lstStyle/>
              <a:p>
                <a:pPr>
                  <a:defRPr sz="900" b="0" i="0" u="none" strike="noStrike" baseline="0">
                    <a:solidFill>
                      <a:srgbClr val="000000"/>
                    </a:solidFill>
                    <a:latin typeface="Arial"/>
                    <a:ea typeface="Arial"/>
                    <a:cs typeface="Arial"/>
                  </a:defRPr>
                </a:pPr>
                <a:endParaRPr lang="fr-FR"/>
              </a:p>
            </c:txPr>
            <c:dLblPos val="b"/>
            <c:showLegendKey val="0"/>
            <c:showVal val="1"/>
            <c:showCatName val="0"/>
            <c:showSerName val="0"/>
            <c:showPercent val="0"/>
            <c:showBubbleSize val="0"/>
            <c:showLeaderLines val="0"/>
          </c:dLbls>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APSA'!$C$3:$C$11</c:f>
              <c:numCache>
                <c:formatCode>0.00</c:formatCode>
                <c:ptCount val="9"/>
                <c:pt idx="0">
                  <c:v>13.77517029972751</c:v>
                </c:pt>
                <c:pt idx="1">
                  <c:v>10.78311688311688</c:v>
                </c:pt>
                <c:pt idx="2">
                  <c:v>10.88770053475936</c:v>
                </c:pt>
                <c:pt idx="3">
                  <c:v>10.16381322957198</c:v>
                </c:pt>
                <c:pt idx="4">
                  <c:v>13.41912832929782</c:v>
                </c:pt>
                <c:pt idx="5">
                  <c:v>14.92666666666667</c:v>
                </c:pt>
                <c:pt idx="6">
                  <c:v>12.28476011288804</c:v>
                </c:pt>
                <c:pt idx="7">
                  <c:v>15.34615384615385</c:v>
                </c:pt>
                <c:pt idx="8">
                  <c:v>13.60964912280702</c:v>
                </c:pt>
              </c:numCache>
            </c:numRef>
          </c:val>
          <c:smooth val="0"/>
        </c:ser>
        <c:ser>
          <c:idx val="1"/>
          <c:order val="1"/>
          <c:tx>
            <c:strRef>
              <c:f>'Moy APSA'!$D$2</c:f>
              <c:strCache>
                <c:ptCount val="1"/>
                <c:pt idx="0">
                  <c:v>Moy Garcons</c:v>
                </c:pt>
              </c:strCache>
            </c:strRef>
          </c:tx>
          <c:spPr>
            <a:ln w="12700">
              <a:solidFill>
                <a:srgbClr val="0033CC"/>
              </a:solidFill>
            </a:ln>
            <a:effectLst>
              <a:outerShdw blurRad="50800" dist="50800" dir="5400000" algn="ctr" rotWithShape="0">
                <a:srgbClr val="0033CC"/>
              </a:outerShdw>
            </a:effectLst>
          </c:spPr>
          <c:marker>
            <c:symbol val="square"/>
            <c:size val="7"/>
            <c:spPr>
              <a:solidFill>
                <a:srgbClr val="00FFFF"/>
              </a:solidFill>
              <a:ln>
                <a:solidFill>
                  <a:srgbClr val="000000"/>
                </a:solidFill>
              </a:ln>
              <a:effectLst>
                <a:outerShdw blurRad="50800" dist="50800" dir="5400000" algn="ctr" rotWithShape="0">
                  <a:srgbClr val="0033CC"/>
                </a:outerShdw>
              </a:effectLst>
            </c:spPr>
          </c:marker>
          <c:dLbls>
            <c:dLbl>
              <c:idx val="2"/>
              <c:layout>
                <c:manualLayout>
                  <c:x val="-0.019291973361374"/>
                  <c:y val="0.049664346564188"/>
                </c:manualLayout>
              </c:layout>
              <c:dLblPos val="r"/>
              <c:showLegendKey val="0"/>
              <c:showVal val="1"/>
              <c:showCatName val="0"/>
              <c:showSerName val="0"/>
              <c:showPercent val="0"/>
              <c:showBubbleSize val="0"/>
            </c:dLbl>
            <c:dLbl>
              <c:idx val="3"/>
              <c:layout>
                <c:manualLayout>
                  <c:x val="-0.0277041710480196"/>
                  <c:y val="0.0405630951421175"/>
                </c:manualLayout>
              </c:layout>
              <c:dLblPos val="r"/>
              <c:showLegendKey val="0"/>
              <c:showVal val="1"/>
              <c:showCatName val="0"/>
              <c:showSerName val="0"/>
              <c:showPercent val="0"/>
              <c:showBubbleSize val="0"/>
            </c:dLbl>
            <c:dLbl>
              <c:idx val="5"/>
              <c:layout>
                <c:manualLayout>
                  <c:x val="-0.0305082369435682"/>
                  <c:y val="0.0428384079976351"/>
                </c:manualLayout>
              </c:layout>
              <c:dLblPos val="r"/>
              <c:showLegendKey val="0"/>
              <c:showVal val="1"/>
              <c:showCatName val="0"/>
              <c:showSerName val="0"/>
              <c:showPercent val="0"/>
              <c:showBubbleSize val="0"/>
            </c:dLbl>
            <c:dLbl>
              <c:idx val="8"/>
              <c:layout>
                <c:manualLayout>
                  <c:x val="-0.0220960392569225"/>
                  <c:y val="0.049664346564188"/>
                </c:manualLayout>
              </c:layout>
              <c:dLblPos val="r"/>
              <c:showLegendKey val="0"/>
              <c:showVal val="1"/>
              <c:showCatName val="0"/>
              <c:showSerName val="0"/>
              <c:showPercent val="0"/>
              <c:showBubbleSize val="0"/>
            </c:dLbl>
            <c:spPr>
              <a:solidFill>
                <a:srgbClr val="00FFFF"/>
              </a:solidFill>
              <a:ln>
                <a:solidFill>
                  <a:srgbClr val="0000CC"/>
                </a:solidFill>
              </a:ln>
            </c:spPr>
            <c:txPr>
              <a:bodyPr/>
              <a:lstStyle/>
              <a:p>
                <a:pPr>
                  <a:defRPr sz="900" b="0" i="0" u="none" strike="noStrike" baseline="0">
                    <a:solidFill>
                      <a:srgbClr val="000000"/>
                    </a:solidFill>
                    <a:latin typeface="Arial"/>
                    <a:ea typeface="Arial"/>
                    <a:cs typeface="Arial"/>
                  </a:defRPr>
                </a:pPr>
                <a:endParaRPr lang="fr-FR"/>
              </a:p>
            </c:txPr>
            <c:dLblPos val="t"/>
            <c:showLegendKey val="0"/>
            <c:showVal val="1"/>
            <c:showCatName val="0"/>
            <c:showSerName val="0"/>
            <c:showPercent val="0"/>
            <c:showBubbleSize val="0"/>
            <c:showLeaderLines val="0"/>
          </c:dLbls>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APSA'!$D$3:$D$11</c:f>
              <c:numCache>
                <c:formatCode>0.00</c:formatCode>
                <c:ptCount val="9"/>
                <c:pt idx="0">
                  <c:v>14.12769431743958</c:v>
                </c:pt>
                <c:pt idx="1">
                  <c:v>12.43650793650794</c:v>
                </c:pt>
                <c:pt idx="2">
                  <c:v>12.73347107438017</c:v>
                </c:pt>
                <c:pt idx="3">
                  <c:v>12.97777777777777</c:v>
                </c:pt>
                <c:pt idx="4">
                  <c:v>14.90849315068494</c:v>
                </c:pt>
                <c:pt idx="5">
                  <c:v>13.62857142857143</c:v>
                </c:pt>
                <c:pt idx="6">
                  <c:v>14.10388833499501</c:v>
                </c:pt>
                <c:pt idx="7">
                  <c:v>15.9375</c:v>
                </c:pt>
                <c:pt idx="8">
                  <c:v>14.07759197324415</c:v>
                </c:pt>
              </c:numCache>
            </c:numRef>
          </c:val>
          <c:smooth val="0"/>
        </c:ser>
        <c:ser>
          <c:idx val="2"/>
          <c:order val="2"/>
          <c:tx>
            <c:strRef>
              <c:f>'Moy APSA'!$I$2</c:f>
              <c:strCache>
                <c:ptCount val="1"/>
                <c:pt idx="0">
                  <c:v>CP1 Moyenne Acad F : 13,17</c:v>
                </c:pt>
              </c:strCache>
            </c:strRef>
          </c:tx>
          <c:spPr>
            <a:ln>
              <a:solidFill>
                <a:srgbClr val="FF33CC"/>
              </a:solidFill>
              <a:prstDash val="sysDash"/>
            </a:ln>
          </c:spPr>
          <c:marker>
            <c:symbol val="none"/>
          </c:marker>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APSA'!$I$3:$I$10;'Moy APSA'!$I$11)</c:f>
              <c:numCache>
                <c:formatCode>0.00</c:formatCode>
                <c:ptCount val="9"/>
                <c:pt idx="0">
                  <c:v>13.17367564630648</c:v>
                </c:pt>
                <c:pt idx="1">
                  <c:v>13.17367564630648</c:v>
                </c:pt>
                <c:pt idx="2">
                  <c:v>13.17367564630648</c:v>
                </c:pt>
                <c:pt idx="3">
                  <c:v>13.17367564630648</c:v>
                </c:pt>
                <c:pt idx="4">
                  <c:v>13.17367564630648</c:v>
                </c:pt>
                <c:pt idx="5">
                  <c:v>13.17367564630648</c:v>
                </c:pt>
                <c:pt idx="6">
                  <c:v>13.17367564630648</c:v>
                </c:pt>
                <c:pt idx="7">
                  <c:v>13.17367564630648</c:v>
                </c:pt>
                <c:pt idx="8">
                  <c:v>13.17367564630648</c:v>
                </c:pt>
              </c:numCache>
            </c:numRef>
          </c:val>
          <c:smooth val="0"/>
        </c:ser>
        <c:ser>
          <c:idx val="3"/>
          <c:order val="3"/>
          <c:tx>
            <c:strRef>
              <c:f>'Moy APSA'!$J$2</c:f>
              <c:strCache>
                <c:ptCount val="1"/>
                <c:pt idx="0">
                  <c:v>CP1 Moyenne Acad G : 14,01</c:v>
                </c:pt>
              </c:strCache>
            </c:strRef>
          </c:tx>
          <c:spPr>
            <a:ln>
              <a:solidFill>
                <a:srgbClr val="0070C0"/>
              </a:solidFill>
              <a:prstDash val="sysDash"/>
            </a:ln>
          </c:spPr>
          <c:marker>
            <c:symbol val="none"/>
          </c:marker>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APSA'!$J$3:$J$10;'Moy APSA'!$J$11)</c:f>
              <c:numCache>
                <c:formatCode>0.00</c:formatCode>
                <c:ptCount val="9"/>
                <c:pt idx="0">
                  <c:v>14.00854309326217</c:v>
                </c:pt>
                <c:pt idx="1">
                  <c:v>14.00854309326217</c:v>
                </c:pt>
                <c:pt idx="2">
                  <c:v>14.00854309326217</c:v>
                </c:pt>
                <c:pt idx="3">
                  <c:v>14.00854309326217</c:v>
                </c:pt>
                <c:pt idx="4">
                  <c:v>14.00854309326217</c:v>
                </c:pt>
                <c:pt idx="5">
                  <c:v>14.00854309326217</c:v>
                </c:pt>
                <c:pt idx="6">
                  <c:v>14.00854309326217</c:v>
                </c:pt>
                <c:pt idx="7">
                  <c:v>14.00854309326217</c:v>
                </c:pt>
                <c:pt idx="8">
                  <c:v>14.00854309326217</c:v>
                </c:pt>
              </c:numCache>
            </c:numRef>
          </c:val>
          <c:smooth val="0"/>
        </c:ser>
        <c:ser>
          <c:idx val="4"/>
          <c:order val="4"/>
          <c:tx>
            <c:strRef>
              <c:f>'Moy APSA'!$K$2</c:f>
              <c:strCache>
                <c:ptCount val="1"/>
                <c:pt idx="0">
                  <c:v>Moyenne Acad F : 13,19</c:v>
                </c:pt>
              </c:strCache>
            </c:strRef>
          </c:tx>
          <c:spPr>
            <a:ln w="25400">
              <a:solidFill>
                <a:srgbClr val="FF33CC"/>
              </a:solidFill>
              <a:prstDash val="sysDot"/>
            </a:ln>
          </c:spPr>
          <c:marker>
            <c:symbol val="none"/>
          </c:marker>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APSA'!$K$3:$K$10;'Moy APSA'!$K$11)</c:f>
              <c:numCache>
                <c:formatCode>0.00</c:formatCode>
                <c:ptCount val="9"/>
                <c:pt idx="0">
                  <c:v>13.18861977166126</c:v>
                </c:pt>
                <c:pt idx="1">
                  <c:v>13.18861977166126</c:v>
                </c:pt>
                <c:pt idx="2">
                  <c:v>13.18861977166126</c:v>
                </c:pt>
                <c:pt idx="3">
                  <c:v>13.18861977166126</c:v>
                </c:pt>
                <c:pt idx="4">
                  <c:v>13.18861977166126</c:v>
                </c:pt>
                <c:pt idx="5">
                  <c:v>13.18861977166126</c:v>
                </c:pt>
                <c:pt idx="6">
                  <c:v>13.18861977166126</c:v>
                </c:pt>
                <c:pt idx="7">
                  <c:v>13.18861977166126</c:v>
                </c:pt>
                <c:pt idx="8">
                  <c:v>13.18861977166126</c:v>
                </c:pt>
              </c:numCache>
            </c:numRef>
          </c:val>
          <c:smooth val="0"/>
        </c:ser>
        <c:ser>
          <c:idx val="5"/>
          <c:order val="5"/>
          <c:tx>
            <c:strRef>
              <c:f>'Moy APSA'!$L$2</c:f>
              <c:strCache>
                <c:ptCount val="1"/>
                <c:pt idx="0">
                  <c:v>Moyenne Acad G : 13,94</c:v>
                </c:pt>
              </c:strCache>
            </c:strRef>
          </c:tx>
          <c:spPr>
            <a:ln>
              <a:solidFill>
                <a:srgbClr val="002060"/>
              </a:solidFill>
              <a:prstDash val="sysDot"/>
            </a:ln>
          </c:spPr>
          <c:marker>
            <c:symbol val="none"/>
          </c:marker>
          <c:cat>
            <c:strRef>
              <c:f>('Moy APSA'!$B$3:$B$10;'Moy APSA'!$B$11)</c:f>
              <c:strCache>
                <c:ptCount val="9"/>
                <c:pt idx="0">
                  <c:v>COURSE DE DEMI-FOND</c:v>
                </c:pt>
                <c:pt idx="1">
                  <c:v>COURSE DE HAIES</c:v>
                </c:pt>
                <c:pt idx="2">
                  <c:v>DISQUE</c:v>
                </c:pt>
                <c:pt idx="3">
                  <c:v>LANCER DU JAVELOT</c:v>
                </c:pt>
                <c:pt idx="4">
                  <c:v>RELAIS VITESSE</c:v>
                </c:pt>
                <c:pt idx="5">
                  <c:v>SAUT EN HAUTEUR</c:v>
                </c:pt>
                <c:pt idx="6">
                  <c:v>SAUT EN PENTABOND</c:v>
                </c:pt>
                <c:pt idx="7">
                  <c:v>NATATION DE DISTANCE</c:v>
                </c:pt>
                <c:pt idx="8">
                  <c:v>NATATION DE VITESSE</c:v>
                </c:pt>
              </c:strCache>
            </c:strRef>
          </c:cat>
          <c:val>
            <c:numRef>
              <c:f>('Moy APSA'!$L$3:$L$10;'Moy APSA'!$L$11)</c:f>
              <c:numCache>
                <c:formatCode>0.00</c:formatCode>
                <c:ptCount val="9"/>
                <c:pt idx="0">
                  <c:v>13.93656116013239</c:v>
                </c:pt>
                <c:pt idx="1">
                  <c:v>13.93656116013239</c:v>
                </c:pt>
                <c:pt idx="2">
                  <c:v>13.93656116013239</c:v>
                </c:pt>
                <c:pt idx="3">
                  <c:v>13.93656116013239</c:v>
                </c:pt>
                <c:pt idx="4">
                  <c:v>13.93656116013239</c:v>
                </c:pt>
                <c:pt idx="5">
                  <c:v>13.93656116013239</c:v>
                </c:pt>
                <c:pt idx="6">
                  <c:v>13.93656116013239</c:v>
                </c:pt>
                <c:pt idx="7">
                  <c:v>13.93656116013239</c:v>
                </c:pt>
                <c:pt idx="8">
                  <c:v>13.93656116013239</c:v>
                </c:pt>
              </c:numCache>
            </c:numRef>
          </c:val>
          <c:smooth val="0"/>
        </c:ser>
        <c:dLbls>
          <c:showLegendKey val="0"/>
          <c:showVal val="0"/>
          <c:showCatName val="0"/>
          <c:showSerName val="0"/>
          <c:showPercent val="0"/>
          <c:showBubbleSize val="0"/>
        </c:dLbls>
        <c:marker val="1"/>
        <c:smooth val="0"/>
        <c:axId val="-2028924152"/>
        <c:axId val="2129995112"/>
      </c:lineChart>
      <c:catAx>
        <c:axId val="-2028924152"/>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129995112"/>
        <c:crosses val="autoZero"/>
        <c:auto val="1"/>
        <c:lblAlgn val="ctr"/>
        <c:lblOffset val="0"/>
        <c:tickLblSkip val="1"/>
        <c:tickMarkSkip val="1"/>
        <c:noMultiLvlLbl val="0"/>
      </c:catAx>
      <c:valAx>
        <c:axId val="2129995112"/>
        <c:scaling>
          <c:orientation val="minMax"/>
          <c:max val="16.0"/>
          <c:min val="9.0"/>
        </c:scaling>
        <c:delete val="0"/>
        <c:axPos val="l"/>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28924152"/>
        <c:crosses val="autoZero"/>
        <c:crossBetween val="between"/>
        <c:majorUnit val="0.5"/>
        <c:minorUnit val="0.1"/>
      </c:valAx>
      <c:catAx>
        <c:axId val="2129674664"/>
        <c:scaling>
          <c:orientation val="minMax"/>
        </c:scaling>
        <c:delete val="1"/>
        <c:axPos val="b"/>
        <c:majorTickMark val="out"/>
        <c:minorTickMark val="none"/>
        <c:tickLblPos val="none"/>
        <c:crossAx val="-2028153320"/>
        <c:crosses val="autoZero"/>
        <c:auto val="1"/>
        <c:lblAlgn val="ctr"/>
        <c:lblOffset val="100"/>
        <c:noMultiLvlLbl val="0"/>
      </c:catAx>
      <c:valAx>
        <c:axId val="-2028153320"/>
        <c:scaling>
          <c:orientation val="minMax"/>
        </c:scaling>
        <c:delete val="0"/>
        <c:axPos val="r"/>
        <c:numFmt formatCode="General" sourceLinked="1"/>
        <c:majorTickMark val="cross"/>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129674664"/>
        <c:crosses val="max"/>
        <c:crossBetween val="between"/>
      </c:valAx>
      <c:spPr>
        <a:solidFill>
          <a:srgbClr val="FFFFFF"/>
        </a:solidFill>
        <a:ln w="12700">
          <a:solidFill>
            <a:srgbClr val="808080"/>
          </a:solidFill>
          <a:prstDash val="solid"/>
        </a:ln>
      </c:spPr>
    </c:plotArea>
    <c:legend>
      <c:legendPos val="r"/>
      <c:layout>
        <c:manualLayout>
          <c:xMode val="edge"/>
          <c:yMode val="edge"/>
          <c:x val="0.0467651166245729"/>
          <c:y val="0.944866187914194"/>
          <c:w val="0.939582664726147"/>
          <c:h val="0.0526310562531035"/>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Moyennes CP2 en fonction du nombre de candidats</a:t>
            </a:r>
          </a:p>
        </c:rich>
      </c:tx>
      <c:layout>
        <c:manualLayout>
          <c:xMode val="edge"/>
          <c:yMode val="edge"/>
          <c:x val="0.259834061026732"/>
          <c:y val="0.0292792792792795"/>
        </c:manualLayout>
      </c:layout>
      <c:overlay val="0"/>
      <c:spPr>
        <a:noFill/>
        <a:ln w="25400">
          <a:noFill/>
        </a:ln>
      </c:spPr>
    </c:title>
    <c:autoTitleDeleted val="0"/>
    <c:plotArea>
      <c:layout>
        <c:manualLayout>
          <c:layoutTarget val="inner"/>
          <c:xMode val="edge"/>
          <c:yMode val="edge"/>
          <c:x val="0.0900473933649294"/>
          <c:y val="0.0202702702702704"/>
          <c:w val="0.854265402843603"/>
          <c:h val="0.824324324324324"/>
        </c:manualLayout>
      </c:layout>
      <c:barChart>
        <c:barDir val="col"/>
        <c:grouping val="clustered"/>
        <c:varyColors val="0"/>
        <c:ser>
          <c:idx val="8"/>
          <c:order val="6"/>
          <c:tx>
            <c:strRef>
              <c:f>'Moy APSA'!$F$2</c:f>
              <c:strCache>
                <c:ptCount val="1"/>
                <c:pt idx="0">
                  <c:v>eff F </c:v>
                </c:pt>
              </c:strCache>
            </c:strRef>
          </c:tx>
          <c:spPr>
            <a:solidFill>
              <a:srgbClr val="FF33CC"/>
            </a:solidFill>
          </c:spPr>
          <c:invertIfNegative val="0"/>
          <c:dLbls>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APSA'!$B$13:$B$15</c:f>
              <c:strCache>
                <c:ptCount val="3"/>
                <c:pt idx="0">
                  <c:v>COURSE D'ORIENTATION</c:v>
                </c:pt>
                <c:pt idx="1">
                  <c:v>ESCALADE</c:v>
                </c:pt>
                <c:pt idx="2">
                  <c:v>SAUVETAGE</c:v>
                </c:pt>
              </c:strCache>
            </c:strRef>
          </c:cat>
          <c:val>
            <c:numRef>
              <c:f>'Moy APSA'!$F$13:$F$15</c:f>
              <c:numCache>
                <c:formatCode>General</c:formatCode>
                <c:ptCount val="3"/>
                <c:pt idx="0">
                  <c:v>742.0</c:v>
                </c:pt>
                <c:pt idx="1">
                  <c:v>1262.0</c:v>
                </c:pt>
                <c:pt idx="2">
                  <c:v>217.0</c:v>
                </c:pt>
              </c:numCache>
            </c:numRef>
          </c:val>
        </c:ser>
        <c:ser>
          <c:idx val="9"/>
          <c:order val="7"/>
          <c:tx>
            <c:strRef>
              <c:f>'Moy APSA'!$G$2</c:f>
              <c:strCache>
                <c:ptCount val="1"/>
                <c:pt idx="0">
                  <c:v>eff G</c:v>
                </c:pt>
              </c:strCache>
            </c:strRef>
          </c:tx>
          <c:spPr>
            <a:solidFill>
              <a:srgbClr val="0033CC"/>
            </a:solidFill>
          </c:spPr>
          <c:invertIfNegative val="0"/>
          <c:dLbls>
            <c:txPr>
              <a:bodyPr rot="-5400000" vert="horz"/>
              <a:lstStyle/>
              <a:p>
                <a:pPr algn="ctr">
                  <a:defRPr sz="900" b="1" i="0" u="none" strike="noStrike" baseline="0">
                    <a:solidFill>
                      <a:schemeClr val="bg1"/>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APSA'!$B$13:$B$15</c:f>
              <c:strCache>
                <c:ptCount val="3"/>
                <c:pt idx="0">
                  <c:v>COURSE D'ORIENTATION</c:v>
                </c:pt>
                <c:pt idx="1">
                  <c:v>ESCALADE</c:v>
                </c:pt>
                <c:pt idx="2">
                  <c:v>SAUVETAGE</c:v>
                </c:pt>
              </c:strCache>
            </c:strRef>
          </c:cat>
          <c:val>
            <c:numRef>
              <c:f>'Moy APSA'!$G$13:$G$15</c:f>
              <c:numCache>
                <c:formatCode>General</c:formatCode>
                <c:ptCount val="3"/>
                <c:pt idx="0">
                  <c:v>721.0</c:v>
                </c:pt>
                <c:pt idx="1">
                  <c:v>1403.0</c:v>
                </c:pt>
                <c:pt idx="2">
                  <c:v>261.0</c:v>
                </c:pt>
              </c:numCache>
            </c:numRef>
          </c:val>
        </c:ser>
        <c:dLbls>
          <c:showLegendKey val="0"/>
          <c:showVal val="0"/>
          <c:showCatName val="0"/>
          <c:showSerName val="0"/>
          <c:showPercent val="0"/>
          <c:showBubbleSize val="0"/>
        </c:dLbls>
        <c:gapWidth val="150"/>
        <c:axId val="-2115065880"/>
        <c:axId val="-2028486488"/>
      </c:barChart>
      <c:lineChart>
        <c:grouping val="standard"/>
        <c:varyColors val="0"/>
        <c:ser>
          <c:idx val="0"/>
          <c:order val="0"/>
          <c:tx>
            <c:strRef>
              <c:f>'Moy APSA'!$C$2</c:f>
              <c:strCache>
                <c:ptCount val="1"/>
                <c:pt idx="0">
                  <c:v>Moy Filles</c:v>
                </c:pt>
              </c:strCache>
            </c:strRef>
          </c:tx>
          <c:spPr>
            <a:ln w="12700">
              <a:solidFill>
                <a:srgbClr val="FF33CC"/>
              </a:solidFill>
            </a:ln>
            <a:effectLst>
              <a:outerShdw blurRad="50800" dist="50800" dir="5400000" algn="ctr" rotWithShape="0">
                <a:srgbClr val="FF33CC"/>
              </a:outerShdw>
            </a:effectLst>
          </c:spPr>
          <c:marker>
            <c:symbol val="diamond"/>
            <c:size val="10"/>
            <c:spPr>
              <a:solidFill>
                <a:srgbClr val="CC0099"/>
              </a:solidFill>
              <a:ln>
                <a:solidFill>
                  <a:schemeClr val="tx1"/>
                </a:solidFill>
              </a:ln>
              <a:effectLst>
                <a:outerShdw blurRad="50800" dist="50800" dir="5400000" algn="ctr" rotWithShape="0">
                  <a:srgbClr val="FF33CC"/>
                </a:outerShdw>
              </a:effectLst>
            </c:spPr>
          </c:marker>
          <c:dPt>
            <c:idx val="1"/>
            <c:marker>
              <c:spPr>
                <a:solidFill>
                  <a:srgbClr val="CC0099"/>
                </a:solidFill>
                <a:ln>
                  <a:solidFill>
                    <a:schemeClr val="tx1"/>
                  </a:solidFill>
                </a:ln>
                <a:effectLst>
                  <a:outerShdw blurRad="50800" dist="50800" dir="5400000" algn="ctr" rotWithShape="0">
                    <a:srgbClr val="CC0099"/>
                  </a:outerShdw>
                </a:effectLst>
              </c:spPr>
            </c:marker>
            <c:bubble3D val="0"/>
            <c:spPr>
              <a:ln w="12700">
                <a:solidFill>
                  <a:srgbClr val="FF33CC"/>
                </a:solidFill>
              </a:ln>
              <a:effectLst>
                <a:outerShdw blurRad="50800" dist="50800" dir="5400000" algn="ctr" rotWithShape="0">
                  <a:srgbClr val="CC0099"/>
                </a:outerShdw>
              </a:effectLst>
            </c:spPr>
          </c:dPt>
          <c:dLbls>
            <c:dLbl>
              <c:idx val="0"/>
              <c:layout>
                <c:manualLayout>
                  <c:x val="-0.084327485380117"/>
                  <c:y val="-0.000905892790125834"/>
                </c:manualLayout>
              </c:layout>
              <c:dLblPos val="r"/>
              <c:showLegendKey val="0"/>
              <c:showVal val="1"/>
              <c:showCatName val="0"/>
              <c:showSerName val="0"/>
              <c:showPercent val="0"/>
              <c:showBubbleSize val="0"/>
            </c:dLbl>
            <c:dLbl>
              <c:idx val="2"/>
              <c:layout>
                <c:manualLayout>
                  <c:x val="0.0111890838206628"/>
                  <c:y val="0.0156916139681306"/>
                </c:manualLayout>
              </c:layout>
              <c:dLblPos val="r"/>
              <c:showLegendKey val="0"/>
              <c:showVal val="1"/>
              <c:showCatName val="0"/>
              <c:showSerName val="0"/>
              <c:showPercent val="0"/>
              <c:showBubbleSize val="0"/>
            </c:dLbl>
            <c:spPr>
              <a:solidFill>
                <a:srgbClr val="FFCCFF"/>
              </a:solidFill>
              <a:ln>
                <a:solidFill>
                  <a:srgbClr val="FF33CC"/>
                </a:solidFill>
              </a:ln>
            </c:spPr>
            <c:txPr>
              <a:bodyPr/>
              <a:lstStyle/>
              <a:p>
                <a:pPr>
                  <a:defRPr sz="900" b="0" i="0" u="none" strike="noStrike" baseline="0">
                    <a:solidFill>
                      <a:srgbClr val="000000"/>
                    </a:solidFill>
                    <a:latin typeface="Arial"/>
                    <a:ea typeface="Arial"/>
                    <a:cs typeface="Arial"/>
                  </a:defRPr>
                </a:pPr>
                <a:endParaRPr lang="fr-FR"/>
              </a:p>
            </c:txPr>
            <c:dLblPos val="b"/>
            <c:showLegendKey val="0"/>
            <c:showVal val="1"/>
            <c:showCatName val="0"/>
            <c:showSerName val="0"/>
            <c:showPercent val="0"/>
            <c:showBubbleSize val="0"/>
            <c:showLeaderLines val="0"/>
          </c:dLbls>
          <c:cat>
            <c:strRef>
              <c:f>'Moy APSA'!$B$13:$B$15</c:f>
              <c:strCache>
                <c:ptCount val="3"/>
                <c:pt idx="0">
                  <c:v>COURSE D'ORIENTATION</c:v>
                </c:pt>
                <c:pt idx="1">
                  <c:v>ESCALADE</c:v>
                </c:pt>
                <c:pt idx="2">
                  <c:v>SAUVETAGE</c:v>
                </c:pt>
              </c:strCache>
            </c:strRef>
          </c:cat>
          <c:val>
            <c:numRef>
              <c:f>'Moy APSA'!$C$13:$C$15</c:f>
              <c:numCache>
                <c:formatCode>0.00</c:formatCode>
                <c:ptCount val="3"/>
                <c:pt idx="0">
                  <c:v>12.73463687150838</c:v>
                </c:pt>
                <c:pt idx="1">
                  <c:v>13.92928630024611</c:v>
                </c:pt>
                <c:pt idx="2">
                  <c:v>15.28357487922705</c:v>
                </c:pt>
              </c:numCache>
            </c:numRef>
          </c:val>
          <c:smooth val="0"/>
        </c:ser>
        <c:ser>
          <c:idx val="1"/>
          <c:order val="1"/>
          <c:tx>
            <c:strRef>
              <c:f>'Moy APSA'!$D$2</c:f>
              <c:strCache>
                <c:ptCount val="1"/>
                <c:pt idx="0">
                  <c:v>Moy Garcons</c:v>
                </c:pt>
              </c:strCache>
            </c:strRef>
          </c:tx>
          <c:spPr>
            <a:ln w="12700">
              <a:solidFill>
                <a:srgbClr val="0000CC"/>
              </a:solidFill>
            </a:ln>
            <a:effectLst>
              <a:outerShdw blurRad="50800" dist="50800" dir="5400000" algn="ctr" rotWithShape="0">
                <a:srgbClr val="0000CC"/>
              </a:outerShdw>
            </a:effectLst>
          </c:spPr>
          <c:marker>
            <c:symbol val="square"/>
            <c:size val="7"/>
            <c:spPr>
              <a:solidFill>
                <a:srgbClr val="00FFFF"/>
              </a:solidFill>
              <a:ln>
                <a:solidFill>
                  <a:prstClr val="black"/>
                </a:solidFill>
              </a:ln>
              <a:effectLst>
                <a:outerShdw blurRad="50800" dist="50800" dir="5400000" algn="ctr" rotWithShape="0">
                  <a:srgbClr val="0000CC"/>
                </a:outerShdw>
              </a:effectLst>
            </c:spPr>
          </c:marker>
          <c:dLbls>
            <c:dLbl>
              <c:idx val="0"/>
              <c:layout>
                <c:manualLayout>
                  <c:x val="-0.0853021442495127"/>
                  <c:y val="-0.000477232773062203"/>
                </c:manualLayout>
              </c:layout>
              <c:dLblPos val="r"/>
              <c:showLegendKey val="0"/>
              <c:showVal val="1"/>
              <c:showCatName val="0"/>
              <c:showSerName val="0"/>
              <c:showPercent val="0"/>
              <c:showBubbleSize val="0"/>
            </c:dLbl>
            <c:dLbl>
              <c:idx val="2"/>
              <c:layout>
                <c:manualLayout>
                  <c:x val="0.0102144249512671"/>
                  <c:y val="-0.00324348389943828"/>
                </c:manualLayout>
              </c:layout>
              <c:dLblPos val="r"/>
              <c:showLegendKey val="0"/>
              <c:showVal val="1"/>
              <c:showCatName val="0"/>
              <c:showSerName val="0"/>
              <c:showPercent val="0"/>
              <c:showBubbleSize val="0"/>
            </c:dLbl>
            <c:spPr>
              <a:solidFill>
                <a:srgbClr val="00FFFF"/>
              </a:solidFill>
              <a:ln>
                <a:solidFill>
                  <a:srgbClr val="0000CC"/>
                </a:solidFill>
              </a:ln>
            </c:spPr>
            <c:txPr>
              <a:bodyPr/>
              <a:lstStyle/>
              <a:p>
                <a:pPr>
                  <a:defRPr sz="900" b="0" i="0" u="none" strike="noStrike" baseline="0">
                    <a:solidFill>
                      <a:srgbClr val="000000"/>
                    </a:solidFill>
                    <a:latin typeface="Arial"/>
                    <a:ea typeface="Arial"/>
                    <a:cs typeface="Arial"/>
                  </a:defRPr>
                </a:pPr>
                <a:endParaRPr lang="fr-FR"/>
              </a:p>
            </c:txPr>
            <c:dLblPos val="t"/>
            <c:showLegendKey val="0"/>
            <c:showVal val="1"/>
            <c:showCatName val="0"/>
            <c:showSerName val="0"/>
            <c:showPercent val="0"/>
            <c:showBubbleSize val="0"/>
            <c:showLeaderLines val="0"/>
          </c:dLbls>
          <c:cat>
            <c:strRef>
              <c:f>'Moy APSA'!$B$13:$B$15</c:f>
              <c:strCache>
                <c:ptCount val="3"/>
                <c:pt idx="0">
                  <c:v>COURSE D'ORIENTATION</c:v>
                </c:pt>
                <c:pt idx="1">
                  <c:v>ESCALADE</c:v>
                </c:pt>
                <c:pt idx="2">
                  <c:v>SAUVETAGE</c:v>
                </c:pt>
              </c:strCache>
            </c:strRef>
          </c:cat>
          <c:val>
            <c:numRef>
              <c:f>'Moy APSA'!$D$13:$D$15</c:f>
              <c:numCache>
                <c:formatCode>0.00</c:formatCode>
                <c:ptCount val="3"/>
                <c:pt idx="0">
                  <c:v>13.70860832137733</c:v>
                </c:pt>
                <c:pt idx="1">
                  <c:v>14.08278628738147</c:v>
                </c:pt>
                <c:pt idx="2">
                  <c:v>15.0003937007874</c:v>
                </c:pt>
              </c:numCache>
            </c:numRef>
          </c:val>
          <c:smooth val="0"/>
        </c:ser>
        <c:ser>
          <c:idx val="2"/>
          <c:order val="2"/>
          <c:tx>
            <c:strRef>
              <c:f>'Moy APSA'!$I$12</c:f>
              <c:strCache>
                <c:ptCount val="1"/>
                <c:pt idx="0">
                  <c:v>CP2 Moyenne Acad F : 13,66</c:v>
                </c:pt>
              </c:strCache>
            </c:strRef>
          </c:tx>
          <c:spPr>
            <a:ln>
              <a:solidFill>
                <a:srgbClr val="FF99CC"/>
              </a:solidFill>
              <a:prstDash val="sysDash"/>
            </a:ln>
          </c:spPr>
          <c:marker>
            <c:symbol val="none"/>
          </c:marker>
          <c:cat>
            <c:strRef>
              <c:f>'Moy APSA'!$B$13:$B$15</c:f>
              <c:strCache>
                <c:ptCount val="3"/>
                <c:pt idx="0">
                  <c:v>COURSE D'ORIENTATION</c:v>
                </c:pt>
                <c:pt idx="1">
                  <c:v>ESCALADE</c:v>
                </c:pt>
                <c:pt idx="2">
                  <c:v>SAUVETAGE</c:v>
                </c:pt>
              </c:strCache>
            </c:strRef>
          </c:cat>
          <c:val>
            <c:numRef>
              <c:f>'Moy APSA'!$I$13:$I$15</c:f>
              <c:numCache>
                <c:formatCode>0.00</c:formatCode>
                <c:ptCount val="3"/>
                <c:pt idx="0">
                  <c:v>13.66249239908243</c:v>
                </c:pt>
                <c:pt idx="1">
                  <c:v>13.66249239908243</c:v>
                </c:pt>
                <c:pt idx="2">
                  <c:v>13.66249239908243</c:v>
                </c:pt>
              </c:numCache>
            </c:numRef>
          </c:val>
          <c:smooth val="0"/>
        </c:ser>
        <c:ser>
          <c:idx val="3"/>
          <c:order val="3"/>
          <c:tx>
            <c:strRef>
              <c:f>'Moy APSA'!$J$12</c:f>
              <c:strCache>
                <c:ptCount val="1"/>
                <c:pt idx="0">
                  <c:v>CP2 Moyenne Acad G : 14,07</c:v>
                </c:pt>
              </c:strCache>
            </c:strRef>
          </c:tx>
          <c:spPr>
            <a:ln>
              <a:solidFill>
                <a:srgbClr val="0070C0"/>
              </a:solidFill>
              <a:prstDash val="sysDash"/>
            </a:ln>
          </c:spPr>
          <c:marker>
            <c:symbol val="none"/>
          </c:marker>
          <c:cat>
            <c:strRef>
              <c:f>'Moy APSA'!$B$13:$B$15</c:f>
              <c:strCache>
                <c:ptCount val="3"/>
                <c:pt idx="0">
                  <c:v>COURSE D'ORIENTATION</c:v>
                </c:pt>
                <c:pt idx="1">
                  <c:v>ESCALADE</c:v>
                </c:pt>
                <c:pt idx="2">
                  <c:v>SAUVETAGE</c:v>
                </c:pt>
              </c:strCache>
            </c:strRef>
          </c:cat>
          <c:val>
            <c:numRef>
              <c:f>'Moy APSA'!$J$13:$J$15</c:f>
              <c:numCache>
                <c:formatCode>0.00</c:formatCode>
                <c:ptCount val="3"/>
                <c:pt idx="0">
                  <c:v>14.07008742843387</c:v>
                </c:pt>
                <c:pt idx="1">
                  <c:v>14.07008742843387</c:v>
                </c:pt>
                <c:pt idx="2">
                  <c:v>14.07008742843387</c:v>
                </c:pt>
              </c:numCache>
            </c:numRef>
          </c:val>
          <c:smooth val="0"/>
        </c:ser>
        <c:ser>
          <c:idx val="4"/>
          <c:order val="4"/>
          <c:tx>
            <c:strRef>
              <c:f>'Moy APSA'!$K$2</c:f>
              <c:strCache>
                <c:ptCount val="1"/>
                <c:pt idx="0">
                  <c:v>Moyenne Acad F : 13,19</c:v>
                </c:pt>
              </c:strCache>
            </c:strRef>
          </c:tx>
          <c:spPr>
            <a:ln w="25400">
              <a:solidFill>
                <a:srgbClr val="B64A92"/>
              </a:solidFill>
              <a:prstDash val="sysDot"/>
            </a:ln>
          </c:spPr>
          <c:marker>
            <c:symbol val="none"/>
          </c:marker>
          <c:cat>
            <c:strRef>
              <c:f>'Moy APSA'!$B$13:$B$15</c:f>
              <c:strCache>
                <c:ptCount val="3"/>
                <c:pt idx="0">
                  <c:v>COURSE D'ORIENTATION</c:v>
                </c:pt>
                <c:pt idx="1">
                  <c:v>ESCALADE</c:v>
                </c:pt>
                <c:pt idx="2">
                  <c:v>SAUVETAGE</c:v>
                </c:pt>
              </c:strCache>
            </c:strRef>
          </c:cat>
          <c:val>
            <c:numRef>
              <c:f>'Moy APSA'!$K$13:$K$15</c:f>
              <c:numCache>
                <c:formatCode>0.00</c:formatCode>
                <c:ptCount val="3"/>
                <c:pt idx="0">
                  <c:v>13.18861977166126</c:v>
                </c:pt>
                <c:pt idx="1">
                  <c:v>13.18861977166126</c:v>
                </c:pt>
                <c:pt idx="2">
                  <c:v>13.18861977166126</c:v>
                </c:pt>
              </c:numCache>
            </c:numRef>
          </c:val>
          <c:smooth val="0"/>
        </c:ser>
        <c:ser>
          <c:idx val="5"/>
          <c:order val="5"/>
          <c:tx>
            <c:strRef>
              <c:f>'Moy APSA'!$L$2</c:f>
              <c:strCache>
                <c:ptCount val="1"/>
                <c:pt idx="0">
                  <c:v>Moyenne Acad G : 13,94</c:v>
                </c:pt>
              </c:strCache>
            </c:strRef>
          </c:tx>
          <c:spPr>
            <a:ln>
              <a:solidFill>
                <a:srgbClr val="002060"/>
              </a:solidFill>
              <a:prstDash val="sysDot"/>
            </a:ln>
          </c:spPr>
          <c:marker>
            <c:symbol val="none"/>
          </c:marker>
          <c:cat>
            <c:strRef>
              <c:f>'Moy APSA'!$B$13:$B$15</c:f>
              <c:strCache>
                <c:ptCount val="3"/>
                <c:pt idx="0">
                  <c:v>COURSE D'ORIENTATION</c:v>
                </c:pt>
                <c:pt idx="1">
                  <c:v>ESCALADE</c:v>
                </c:pt>
                <c:pt idx="2">
                  <c:v>SAUVETAGE</c:v>
                </c:pt>
              </c:strCache>
            </c:strRef>
          </c:cat>
          <c:val>
            <c:numRef>
              <c:f>'Moy APSA'!$L$13:$L$15</c:f>
              <c:numCache>
                <c:formatCode>0.00</c:formatCode>
                <c:ptCount val="3"/>
                <c:pt idx="0">
                  <c:v>13.93656116013239</c:v>
                </c:pt>
                <c:pt idx="1">
                  <c:v>13.93656116013239</c:v>
                </c:pt>
                <c:pt idx="2">
                  <c:v>13.93656116013239</c:v>
                </c:pt>
              </c:numCache>
            </c:numRef>
          </c:val>
          <c:smooth val="0"/>
        </c:ser>
        <c:dLbls>
          <c:showLegendKey val="0"/>
          <c:showVal val="0"/>
          <c:showCatName val="0"/>
          <c:showSerName val="0"/>
          <c:showPercent val="0"/>
          <c:showBubbleSize val="0"/>
        </c:dLbls>
        <c:marker val="1"/>
        <c:smooth val="0"/>
        <c:axId val="-2027165704"/>
        <c:axId val="-2042733352"/>
      </c:lineChart>
      <c:catAx>
        <c:axId val="-2027165704"/>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042733352"/>
        <c:crosses val="autoZero"/>
        <c:auto val="1"/>
        <c:lblAlgn val="ctr"/>
        <c:lblOffset val="0"/>
        <c:tickLblSkip val="1"/>
        <c:tickMarkSkip val="1"/>
        <c:noMultiLvlLbl val="0"/>
      </c:catAx>
      <c:valAx>
        <c:axId val="-2042733352"/>
        <c:scaling>
          <c:orientation val="minMax"/>
          <c:max val="16.0"/>
          <c:min val="11.0"/>
        </c:scaling>
        <c:delete val="0"/>
        <c:axPos val="l"/>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27165704"/>
        <c:crosses val="autoZero"/>
        <c:crossBetween val="between"/>
        <c:majorUnit val="0.5"/>
        <c:minorUnit val="0.1"/>
      </c:valAx>
      <c:catAx>
        <c:axId val="-2115065880"/>
        <c:scaling>
          <c:orientation val="minMax"/>
        </c:scaling>
        <c:delete val="1"/>
        <c:axPos val="b"/>
        <c:majorTickMark val="out"/>
        <c:minorTickMark val="none"/>
        <c:tickLblPos val="none"/>
        <c:crossAx val="-2028486488"/>
        <c:crosses val="autoZero"/>
        <c:auto val="1"/>
        <c:lblAlgn val="ctr"/>
        <c:lblOffset val="100"/>
        <c:noMultiLvlLbl val="0"/>
      </c:catAx>
      <c:valAx>
        <c:axId val="-2028486488"/>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115065880"/>
        <c:crosses val="max"/>
        <c:crossBetween val="between"/>
      </c:valAx>
      <c:spPr>
        <a:solidFill>
          <a:srgbClr val="FFFFFF"/>
        </a:solidFill>
        <a:ln w="12700">
          <a:solidFill>
            <a:srgbClr val="808080"/>
          </a:solidFill>
          <a:prstDash val="solid"/>
        </a:ln>
      </c:spPr>
    </c:plotArea>
    <c:legend>
      <c:legendPos val="r"/>
      <c:layout>
        <c:manualLayout>
          <c:xMode val="edge"/>
          <c:yMode val="edge"/>
          <c:x val="0.0467650607655086"/>
          <c:y val="0.898809895092925"/>
          <c:w val="0.939582664726147"/>
          <c:h val="0.0986874648230563"/>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Moyennes CP3 en fonction du nombre de candidats</a:t>
            </a:r>
          </a:p>
        </c:rich>
      </c:tx>
      <c:layout>
        <c:manualLayout>
          <c:xMode val="edge"/>
          <c:yMode val="edge"/>
          <c:x val="0.299753854297625"/>
          <c:y val="0.0292793969474195"/>
        </c:manualLayout>
      </c:layout>
      <c:overlay val="0"/>
      <c:spPr>
        <a:noFill/>
        <a:ln w="25400">
          <a:noFill/>
        </a:ln>
      </c:spPr>
    </c:title>
    <c:autoTitleDeleted val="0"/>
    <c:plotArea>
      <c:layout>
        <c:manualLayout>
          <c:layoutTarget val="inner"/>
          <c:xMode val="edge"/>
          <c:yMode val="edge"/>
          <c:x val="0.0900473933649295"/>
          <c:y val="0.0202702702702705"/>
          <c:w val="0.854265402843603"/>
          <c:h val="0.824324324324324"/>
        </c:manualLayout>
      </c:layout>
      <c:barChart>
        <c:barDir val="col"/>
        <c:grouping val="clustered"/>
        <c:varyColors val="0"/>
        <c:ser>
          <c:idx val="6"/>
          <c:order val="6"/>
          <c:tx>
            <c:strRef>
              <c:f>'Moy APSA'!$F$2</c:f>
              <c:strCache>
                <c:ptCount val="1"/>
                <c:pt idx="0">
                  <c:v>eff F </c:v>
                </c:pt>
              </c:strCache>
            </c:strRef>
          </c:tx>
          <c:spPr>
            <a:solidFill>
              <a:srgbClr val="FF33CC"/>
            </a:solidFill>
          </c:spPr>
          <c:invertIfNegative val="0"/>
          <c:dLbls>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APSA'!$B$18:$B$22</c:f>
              <c:strCache>
                <c:ptCount val="5"/>
                <c:pt idx="0">
                  <c:v>ACROSPORT</c:v>
                </c:pt>
                <c:pt idx="1">
                  <c:v>AEROBIC</c:v>
                </c:pt>
                <c:pt idx="2">
                  <c:v>DANSE</c:v>
                </c:pt>
                <c:pt idx="3">
                  <c:v>GYMNASTIQUE (SOL ET AGRES)</c:v>
                </c:pt>
                <c:pt idx="4">
                  <c:v>0</c:v>
                </c:pt>
              </c:strCache>
            </c:strRef>
          </c:cat>
          <c:val>
            <c:numRef>
              <c:f>'Moy APSA'!$F$18:$F$21</c:f>
              <c:numCache>
                <c:formatCode>General</c:formatCode>
                <c:ptCount val="4"/>
                <c:pt idx="0">
                  <c:v>2321.0</c:v>
                </c:pt>
                <c:pt idx="1">
                  <c:v>79.0</c:v>
                </c:pt>
                <c:pt idx="2">
                  <c:v>778.0</c:v>
                </c:pt>
                <c:pt idx="3">
                  <c:v>1588.0</c:v>
                </c:pt>
              </c:numCache>
            </c:numRef>
          </c:val>
        </c:ser>
        <c:ser>
          <c:idx val="7"/>
          <c:order val="7"/>
          <c:tx>
            <c:strRef>
              <c:f>'Moy APSA'!$G$2</c:f>
              <c:strCache>
                <c:ptCount val="1"/>
                <c:pt idx="0">
                  <c:v>eff G</c:v>
                </c:pt>
              </c:strCache>
            </c:strRef>
          </c:tx>
          <c:spPr>
            <a:solidFill>
              <a:srgbClr val="0000CC"/>
            </a:solidFill>
          </c:spPr>
          <c:invertIfNegative val="0"/>
          <c:dLbls>
            <c:dLbl>
              <c:idx val="1"/>
              <c:spPr>
                <a:noFill/>
              </c:spPr>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dLbl>
            <c:dLbl>
              <c:idx val="2"/>
              <c:spPr>
                <a:noFill/>
              </c:spPr>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dLbl>
            <c:spPr>
              <a:noFill/>
            </c:spPr>
            <c:txPr>
              <a:bodyPr rot="-5400000" vert="horz"/>
              <a:lstStyle/>
              <a:p>
                <a:pPr algn="ctr">
                  <a:defRPr sz="900" b="1" i="0" u="none" strike="noStrike" baseline="0">
                    <a:solidFill>
                      <a:schemeClr val="bg1"/>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APSA'!$B$18:$B$22</c:f>
              <c:strCache>
                <c:ptCount val="5"/>
                <c:pt idx="0">
                  <c:v>ACROSPORT</c:v>
                </c:pt>
                <c:pt idx="1">
                  <c:v>AEROBIC</c:v>
                </c:pt>
                <c:pt idx="2">
                  <c:v>DANSE</c:v>
                </c:pt>
                <c:pt idx="3">
                  <c:v>GYMNASTIQUE (SOL ET AGRES)</c:v>
                </c:pt>
                <c:pt idx="4">
                  <c:v>0</c:v>
                </c:pt>
              </c:strCache>
            </c:strRef>
          </c:cat>
          <c:val>
            <c:numRef>
              <c:f>'Moy APSA'!$G$18:$G$21</c:f>
              <c:numCache>
                <c:formatCode>General</c:formatCode>
                <c:ptCount val="4"/>
                <c:pt idx="0">
                  <c:v>1246.0</c:v>
                </c:pt>
                <c:pt idx="1">
                  <c:v>10.0</c:v>
                </c:pt>
                <c:pt idx="2">
                  <c:v>163.0</c:v>
                </c:pt>
                <c:pt idx="3">
                  <c:v>1034.0</c:v>
                </c:pt>
              </c:numCache>
            </c:numRef>
          </c:val>
        </c:ser>
        <c:dLbls>
          <c:showLegendKey val="0"/>
          <c:showVal val="0"/>
          <c:showCatName val="0"/>
          <c:showSerName val="0"/>
          <c:showPercent val="0"/>
          <c:showBubbleSize val="0"/>
        </c:dLbls>
        <c:gapWidth val="150"/>
        <c:axId val="-2027197240"/>
        <c:axId val="-2028667832"/>
      </c:barChart>
      <c:lineChart>
        <c:grouping val="standard"/>
        <c:varyColors val="0"/>
        <c:ser>
          <c:idx val="0"/>
          <c:order val="0"/>
          <c:tx>
            <c:strRef>
              <c:f>'Moy APSA'!$C$2</c:f>
              <c:strCache>
                <c:ptCount val="1"/>
                <c:pt idx="0">
                  <c:v>Moy Filles</c:v>
                </c:pt>
              </c:strCache>
            </c:strRef>
          </c:tx>
          <c:spPr>
            <a:ln w="12700">
              <a:solidFill>
                <a:srgbClr val="FF33CC"/>
              </a:solidFill>
            </a:ln>
            <a:effectLst>
              <a:outerShdw blurRad="50800" dist="50800" dir="5400000" algn="ctr" rotWithShape="0">
                <a:srgbClr val="FF33CC"/>
              </a:outerShdw>
            </a:effectLst>
          </c:spPr>
          <c:marker>
            <c:symbol val="diamond"/>
            <c:size val="10"/>
            <c:spPr>
              <a:solidFill>
                <a:srgbClr val="CC0099"/>
              </a:solidFill>
              <a:ln>
                <a:solidFill>
                  <a:srgbClr val="000000"/>
                </a:solidFill>
              </a:ln>
              <a:effectLst>
                <a:outerShdw blurRad="50800" dist="50800" dir="5400000" algn="ctr" rotWithShape="0">
                  <a:srgbClr val="FF33CC"/>
                </a:outerShdw>
              </a:effectLst>
            </c:spPr>
          </c:marker>
          <c:dLbls>
            <c:dLbl>
              <c:idx val="0"/>
              <c:layout>
                <c:manualLayout>
                  <c:x val="-0.00837757082366805"/>
                  <c:y val="-0.0435939132804514"/>
                </c:manualLayout>
              </c:layout>
              <c:dLblPos val="r"/>
              <c:showLegendKey val="0"/>
              <c:showVal val="1"/>
              <c:showCatName val="0"/>
              <c:showSerName val="0"/>
              <c:showPercent val="0"/>
              <c:showBubbleSize val="0"/>
            </c:dLbl>
            <c:dLbl>
              <c:idx val="1"/>
              <c:layout>
                <c:manualLayout>
                  <c:x val="-0.0427081280330148"/>
                  <c:y val="-0.0383545209126911"/>
                </c:manualLayout>
              </c:layout>
              <c:dLblPos val="r"/>
              <c:showLegendKey val="0"/>
              <c:showVal val="1"/>
              <c:showCatName val="0"/>
              <c:showSerName val="0"/>
              <c:showPercent val="0"/>
              <c:showBubbleSize val="0"/>
            </c:dLbl>
            <c:dLbl>
              <c:idx val="2"/>
              <c:layout>
                <c:manualLayout>
                  <c:x val="-0.044984014762002"/>
                  <c:y val="-0.0382265872205207"/>
                </c:manualLayout>
              </c:layout>
              <c:dLblPos val="r"/>
              <c:showLegendKey val="0"/>
              <c:showVal val="1"/>
              <c:showCatName val="0"/>
              <c:showSerName val="0"/>
              <c:showPercent val="0"/>
              <c:showBubbleSize val="0"/>
            </c:dLbl>
            <c:dLbl>
              <c:idx val="3"/>
              <c:layout>
                <c:manualLayout>
                  <c:x val="0.00509530376344952"/>
                  <c:y val="0.00173441534099614"/>
                </c:manualLayout>
              </c:layout>
              <c:dLblPos val="r"/>
              <c:showLegendKey val="0"/>
              <c:showVal val="1"/>
              <c:showCatName val="0"/>
              <c:showSerName val="0"/>
              <c:showPercent val="0"/>
              <c:showBubbleSize val="0"/>
            </c:dLbl>
            <c:dLbl>
              <c:idx val="4"/>
              <c:layout>
                <c:manualLayout>
                  <c:x val="-0.00291008705878979"/>
                  <c:y val="-0.0218653690186538"/>
                </c:manualLayout>
              </c:layout>
              <c:dLblPos val="r"/>
              <c:showLegendKey val="0"/>
              <c:showVal val="1"/>
              <c:showCatName val="0"/>
              <c:showSerName val="0"/>
              <c:showPercent val="0"/>
              <c:showBubbleSize val="0"/>
            </c:dLbl>
            <c:spPr>
              <a:solidFill>
                <a:srgbClr val="FFCCFF"/>
              </a:solidFill>
              <a:ln>
                <a:solidFill>
                  <a:srgbClr val="CC0099"/>
                </a:solidFill>
              </a:ln>
            </c:spPr>
            <c:txPr>
              <a:bodyPr/>
              <a:lstStyle/>
              <a:p>
                <a:pPr>
                  <a:defRPr sz="900" b="0" i="0" u="none" strike="noStrike" baseline="0">
                    <a:solidFill>
                      <a:srgbClr val="000000"/>
                    </a:solidFill>
                    <a:latin typeface="Arial"/>
                    <a:ea typeface="Arial"/>
                    <a:cs typeface="Arial"/>
                  </a:defRPr>
                </a:pPr>
                <a:endParaRPr lang="fr-FR"/>
              </a:p>
            </c:txPr>
            <c:dLblPos val="b"/>
            <c:showLegendKey val="0"/>
            <c:showVal val="1"/>
            <c:showCatName val="0"/>
            <c:showSerName val="0"/>
            <c:showPercent val="0"/>
            <c:showBubbleSize val="0"/>
            <c:showLeaderLines val="0"/>
          </c:dLbls>
          <c:cat>
            <c:strRef>
              <c:f>'Moy APSA'!$B$18:$B$21</c:f>
              <c:strCache>
                <c:ptCount val="4"/>
                <c:pt idx="0">
                  <c:v>ACROSPORT</c:v>
                </c:pt>
                <c:pt idx="1">
                  <c:v>AEROBIC</c:v>
                </c:pt>
                <c:pt idx="2">
                  <c:v>DANSE</c:v>
                </c:pt>
                <c:pt idx="3">
                  <c:v>GYMNASTIQUE (SOL ET AGRES)</c:v>
                </c:pt>
              </c:strCache>
            </c:strRef>
          </c:cat>
          <c:val>
            <c:numRef>
              <c:f>'Moy APSA'!$C$18:$C$21</c:f>
              <c:numCache>
                <c:formatCode>0.00</c:formatCode>
                <c:ptCount val="4"/>
                <c:pt idx="0">
                  <c:v>14.11975088967974</c:v>
                </c:pt>
                <c:pt idx="1">
                  <c:v>13.56835443037975</c:v>
                </c:pt>
                <c:pt idx="2">
                  <c:v>14.28719275549806</c:v>
                </c:pt>
                <c:pt idx="3">
                  <c:v>13.53854304635761</c:v>
                </c:pt>
              </c:numCache>
            </c:numRef>
          </c:val>
          <c:smooth val="0"/>
        </c:ser>
        <c:ser>
          <c:idx val="1"/>
          <c:order val="1"/>
          <c:tx>
            <c:strRef>
              <c:f>'Moy APSA'!$D$2</c:f>
              <c:strCache>
                <c:ptCount val="1"/>
                <c:pt idx="0">
                  <c:v>Moy Garcons</c:v>
                </c:pt>
              </c:strCache>
            </c:strRef>
          </c:tx>
          <c:spPr>
            <a:ln w="12700">
              <a:solidFill>
                <a:srgbClr val="0000CC"/>
              </a:solidFill>
            </a:ln>
            <a:effectLst>
              <a:outerShdw blurRad="50800" dist="50800" dir="5400000" algn="ctr" rotWithShape="0">
                <a:srgbClr val="0000CC"/>
              </a:outerShdw>
            </a:effectLst>
          </c:spPr>
          <c:marker>
            <c:symbol val="square"/>
            <c:size val="7"/>
            <c:spPr>
              <a:solidFill>
                <a:srgbClr val="00FFFF"/>
              </a:solidFill>
              <a:ln>
                <a:solidFill>
                  <a:srgbClr val="000000"/>
                </a:solidFill>
              </a:ln>
              <a:effectLst>
                <a:outerShdw blurRad="50800" dist="50800" dir="5400000" algn="ctr" rotWithShape="0">
                  <a:srgbClr val="0000CC"/>
                </a:outerShdw>
              </a:effectLst>
            </c:spPr>
          </c:marker>
          <c:dLbls>
            <c:dLbl>
              <c:idx val="0"/>
              <c:layout>
                <c:manualLayout>
                  <c:x val="0.000121386482553585"/>
                  <c:y val="-0.0300759926131492"/>
                </c:manualLayout>
              </c:layout>
              <c:dLblPos val="r"/>
              <c:showLegendKey val="0"/>
              <c:showVal val="1"/>
              <c:showCatName val="0"/>
              <c:showSerName val="0"/>
              <c:showPercent val="0"/>
              <c:showBubbleSize val="0"/>
            </c:dLbl>
            <c:dLbl>
              <c:idx val="1"/>
              <c:layout>
                <c:manualLayout>
                  <c:x val="-0.0331240136433135"/>
                  <c:y val="0.0554852484330153"/>
                </c:manualLayout>
              </c:layout>
              <c:dLblPos val="r"/>
              <c:showLegendKey val="0"/>
              <c:showVal val="1"/>
              <c:showCatName val="0"/>
              <c:showSerName val="0"/>
              <c:showPercent val="0"/>
              <c:showBubbleSize val="0"/>
            </c:dLbl>
            <c:dLbl>
              <c:idx val="3"/>
              <c:layout>
                <c:manualLayout>
                  <c:x val="0.00642411236317664"/>
                  <c:y val="-0.00747173376145768"/>
                </c:manualLayout>
              </c:layout>
              <c:dLblPos val="r"/>
              <c:showLegendKey val="0"/>
              <c:showVal val="1"/>
              <c:showCatName val="0"/>
              <c:showSerName val="0"/>
              <c:showPercent val="0"/>
              <c:showBubbleSize val="0"/>
            </c:dLbl>
            <c:dLbl>
              <c:idx val="4"/>
              <c:layout>
                <c:manualLayout>
                  <c:x val="-0.00242660241240337"/>
                  <c:y val="0.0288908047078057"/>
                </c:manualLayout>
              </c:layout>
              <c:dLblPos val="r"/>
              <c:showLegendKey val="0"/>
              <c:showVal val="1"/>
              <c:showCatName val="0"/>
              <c:showSerName val="0"/>
              <c:showPercent val="0"/>
              <c:showBubbleSize val="0"/>
            </c:dLbl>
            <c:spPr>
              <a:solidFill>
                <a:srgbClr val="00FFFF"/>
              </a:solidFill>
              <a:ln>
                <a:solidFill>
                  <a:srgbClr val="0000CC"/>
                </a:solidFill>
              </a:ln>
            </c:spPr>
            <c:txPr>
              <a:bodyPr/>
              <a:lstStyle/>
              <a:p>
                <a:pPr>
                  <a:defRPr sz="900" b="0" i="0" u="none" strike="noStrike" baseline="0">
                    <a:solidFill>
                      <a:srgbClr val="000000"/>
                    </a:solidFill>
                    <a:latin typeface="Arial"/>
                    <a:ea typeface="Arial"/>
                    <a:cs typeface="Arial"/>
                  </a:defRPr>
                </a:pPr>
                <a:endParaRPr lang="fr-FR"/>
              </a:p>
            </c:txPr>
            <c:dLblPos val="t"/>
            <c:showLegendKey val="0"/>
            <c:showVal val="1"/>
            <c:showCatName val="0"/>
            <c:showSerName val="0"/>
            <c:showPercent val="0"/>
            <c:showBubbleSize val="0"/>
            <c:showLeaderLines val="0"/>
          </c:dLbls>
          <c:cat>
            <c:strRef>
              <c:f>'Moy APSA'!$B$18:$B$21</c:f>
              <c:strCache>
                <c:ptCount val="4"/>
                <c:pt idx="0">
                  <c:v>ACROSPORT</c:v>
                </c:pt>
                <c:pt idx="1">
                  <c:v>AEROBIC</c:v>
                </c:pt>
                <c:pt idx="2">
                  <c:v>DANSE</c:v>
                </c:pt>
                <c:pt idx="3">
                  <c:v>GYMNASTIQUE (SOL ET AGRES)</c:v>
                </c:pt>
              </c:strCache>
            </c:strRef>
          </c:cat>
          <c:val>
            <c:numRef>
              <c:f>'Moy APSA'!$D$18:$D$21</c:f>
              <c:numCache>
                <c:formatCode>0.00</c:formatCode>
                <c:ptCount val="4"/>
                <c:pt idx="0">
                  <c:v>13.63780183180683</c:v>
                </c:pt>
                <c:pt idx="1">
                  <c:v>12.7</c:v>
                </c:pt>
                <c:pt idx="2">
                  <c:v>13.145</c:v>
                </c:pt>
                <c:pt idx="3">
                  <c:v>12.83760245901641</c:v>
                </c:pt>
              </c:numCache>
            </c:numRef>
          </c:val>
          <c:smooth val="0"/>
        </c:ser>
        <c:ser>
          <c:idx val="2"/>
          <c:order val="2"/>
          <c:tx>
            <c:strRef>
              <c:f>'Moy APSA'!$I$17</c:f>
              <c:strCache>
                <c:ptCount val="1"/>
                <c:pt idx="0">
                  <c:v>CP3 Moyenne Acad F : 13,94</c:v>
                </c:pt>
              </c:strCache>
            </c:strRef>
          </c:tx>
          <c:spPr>
            <a:ln>
              <a:solidFill>
                <a:srgbClr val="FF99CC"/>
              </a:solidFill>
              <a:prstDash val="sysDash"/>
            </a:ln>
          </c:spPr>
          <c:marker>
            <c:symbol val="none"/>
          </c:marker>
          <c:cat>
            <c:strRef>
              <c:f>'Moy APSA'!$B$18:$B$21</c:f>
              <c:strCache>
                <c:ptCount val="4"/>
                <c:pt idx="0">
                  <c:v>ACROSPORT</c:v>
                </c:pt>
                <c:pt idx="1">
                  <c:v>AEROBIC</c:v>
                </c:pt>
                <c:pt idx="2">
                  <c:v>DANSE</c:v>
                </c:pt>
                <c:pt idx="3">
                  <c:v>GYMNASTIQUE (SOL ET AGRES)</c:v>
                </c:pt>
              </c:strCache>
            </c:strRef>
          </c:cat>
          <c:val>
            <c:numRef>
              <c:f>'Moy APSA'!$I$18:$I$21</c:f>
              <c:numCache>
                <c:formatCode>0.00</c:formatCode>
                <c:ptCount val="4"/>
                <c:pt idx="0">
                  <c:v>13.94428957959297</c:v>
                </c:pt>
                <c:pt idx="1">
                  <c:v>13.94428957959297</c:v>
                </c:pt>
                <c:pt idx="2">
                  <c:v>13.94428957959297</c:v>
                </c:pt>
                <c:pt idx="3">
                  <c:v>13.94428957959297</c:v>
                </c:pt>
              </c:numCache>
            </c:numRef>
          </c:val>
          <c:smooth val="0"/>
        </c:ser>
        <c:ser>
          <c:idx val="3"/>
          <c:order val="3"/>
          <c:tx>
            <c:strRef>
              <c:f>'Moy APSA'!$J$17</c:f>
              <c:strCache>
                <c:ptCount val="1"/>
                <c:pt idx="0">
                  <c:v>CP3 Moyenne Acad G : 13,26</c:v>
                </c:pt>
              </c:strCache>
            </c:strRef>
          </c:tx>
          <c:spPr>
            <a:ln>
              <a:solidFill>
                <a:srgbClr val="0070C0"/>
              </a:solidFill>
              <a:prstDash val="sysDash"/>
            </a:ln>
          </c:spPr>
          <c:marker>
            <c:symbol val="none"/>
          </c:marker>
          <c:cat>
            <c:strRef>
              <c:f>'Moy APSA'!$B$18:$B$21</c:f>
              <c:strCache>
                <c:ptCount val="4"/>
                <c:pt idx="0">
                  <c:v>ACROSPORT</c:v>
                </c:pt>
                <c:pt idx="1">
                  <c:v>AEROBIC</c:v>
                </c:pt>
                <c:pt idx="2">
                  <c:v>DANSE</c:v>
                </c:pt>
                <c:pt idx="3">
                  <c:v>GYMNASTIQUE (SOL ET AGRES)</c:v>
                </c:pt>
              </c:strCache>
            </c:strRef>
          </c:cat>
          <c:val>
            <c:numRef>
              <c:f>'Moy APSA'!$J$18:$J$21</c:f>
              <c:numCache>
                <c:formatCode>0.00</c:formatCode>
                <c:ptCount val="4"/>
                <c:pt idx="0">
                  <c:v>13.26392866899889</c:v>
                </c:pt>
                <c:pt idx="1">
                  <c:v>13.26392866899889</c:v>
                </c:pt>
                <c:pt idx="2">
                  <c:v>13.26392866899889</c:v>
                </c:pt>
                <c:pt idx="3">
                  <c:v>13.26392866899889</c:v>
                </c:pt>
              </c:numCache>
            </c:numRef>
          </c:val>
          <c:smooth val="0"/>
        </c:ser>
        <c:ser>
          <c:idx val="4"/>
          <c:order val="4"/>
          <c:tx>
            <c:strRef>
              <c:f>'Moy APSA'!$K$2</c:f>
              <c:strCache>
                <c:ptCount val="1"/>
                <c:pt idx="0">
                  <c:v>Moyenne Acad F : 13,19</c:v>
                </c:pt>
              </c:strCache>
            </c:strRef>
          </c:tx>
          <c:spPr>
            <a:ln w="25400">
              <a:solidFill>
                <a:srgbClr val="B64A92"/>
              </a:solidFill>
              <a:prstDash val="sysDot"/>
            </a:ln>
          </c:spPr>
          <c:marker>
            <c:symbol val="none"/>
          </c:marker>
          <c:cat>
            <c:strRef>
              <c:f>'Moy APSA'!$B$18:$B$21</c:f>
              <c:strCache>
                <c:ptCount val="4"/>
                <c:pt idx="0">
                  <c:v>ACROSPORT</c:v>
                </c:pt>
                <c:pt idx="1">
                  <c:v>AEROBIC</c:v>
                </c:pt>
                <c:pt idx="2">
                  <c:v>DANSE</c:v>
                </c:pt>
                <c:pt idx="3">
                  <c:v>GYMNASTIQUE (SOL ET AGRES)</c:v>
                </c:pt>
              </c:strCache>
            </c:strRef>
          </c:cat>
          <c:val>
            <c:numRef>
              <c:f>'Moy APSA'!$K$18:$K$21</c:f>
              <c:numCache>
                <c:formatCode>0.00</c:formatCode>
                <c:ptCount val="4"/>
                <c:pt idx="0">
                  <c:v>13.18861977166126</c:v>
                </c:pt>
                <c:pt idx="1">
                  <c:v>13.18861977166126</c:v>
                </c:pt>
                <c:pt idx="2">
                  <c:v>13.18861977166126</c:v>
                </c:pt>
                <c:pt idx="3">
                  <c:v>13.18861977166126</c:v>
                </c:pt>
              </c:numCache>
            </c:numRef>
          </c:val>
          <c:smooth val="0"/>
        </c:ser>
        <c:ser>
          <c:idx val="5"/>
          <c:order val="5"/>
          <c:tx>
            <c:strRef>
              <c:f>'Moy APSA'!$L$2</c:f>
              <c:strCache>
                <c:ptCount val="1"/>
                <c:pt idx="0">
                  <c:v>Moyenne Acad G : 13,94</c:v>
                </c:pt>
              </c:strCache>
            </c:strRef>
          </c:tx>
          <c:spPr>
            <a:ln>
              <a:solidFill>
                <a:srgbClr val="002060"/>
              </a:solidFill>
              <a:prstDash val="sysDot"/>
            </a:ln>
          </c:spPr>
          <c:marker>
            <c:symbol val="none"/>
          </c:marker>
          <c:cat>
            <c:strRef>
              <c:f>'Moy APSA'!$B$18:$B$21</c:f>
              <c:strCache>
                <c:ptCount val="4"/>
                <c:pt idx="0">
                  <c:v>ACROSPORT</c:v>
                </c:pt>
                <c:pt idx="1">
                  <c:v>AEROBIC</c:v>
                </c:pt>
                <c:pt idx="2">
                  <c:v>DANSE</c:v>
                </c:pt>
                <c:pt idx="3">
                  <c:v>GYMNASTIQUE (SOL ET AGRES)</c:v>
                </c:pt>
              </c:strCache>
            </c:strRef>
          </c:cat>
          <c:val>
            <c:numRef>
              <c:f>'Moy APSA'!$L$18:$L$21</c:f>
              <c:numCache>
                <c:formatCode>0.00</c:formatCode>
                <c:ptCount val="4"/>
                <c:pt idx="0">
                  <c:v>13.93656116013239</c:v>
                </c:pt>
                <c:pt idx="1">
                  <c:v>13.93656116013239</c:v>
                </c:pt>
                <c:pt idx="2">
                  <c:v>13.93656116013239</c:v>
                </c:pt>
                <c:pt idx="3">
                  <c:v>13.93656116013239</c:v>
                </c:pt>
              </c:numCache>
            </c:numRef>
          </c:val>
          <c:smooth val="0"/>
        </c:ser>
        <c:dLbls>
          <c:showLegendKey val="0"/>
          <c:showVal val="0"/>
          <c:showCatName val="0"/>
          <c:showSerName val="0"/>
          <c:showPercent val="0"/>
          <c:showBubbleSize val="0"/>
        </c:dLbls>
        <c:marker val="1"/>
        <c:smooth val="0"/>
        <c:axId val="-2027472216"/>
        <c:axId val="-2043406184"/>
      </c:lineChart>
      <c:catAx>
        <c:axId val="-2027472216"/>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043406184"/>
        <c:crosses val="autoZero"/>
        <c:auto val="1"/>
        <c:lblAlgn val="ctr"/>
        <c:lblOffset val="0"/>
        <c:tickLblSkip val="1"/>
        <c:tickMarkSkip val="1"/>
        <c:noMultiLvlLbl val="0"/>
      </c:catAx>
      <c:valAx>
        <c:axId val="-2043406184"/>
        <c:scaling>
          <c:orientation val="minMax"/>
          <c:max val="16.0"/>
          <c:min val="10.5"/>
        </c:scaling>
        <c:delete val="0"/>
        <c:axPos val="l"/>
        <c:majorGridlines>
          <c:spPr>
            <a:ln w="3175">
              <a:solidFill>
                <a:srgbClr val="000000"/>
              </a:solidFill>
              <a:prstDash val="solid"/>
            </a:ln>
          </c:spPr>
        </c:majorGridlines>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27472216"/>
        <c:crosses val="autoZero"/>
        <c:crossBetween val="between"/>
        <c:majorUnit val="0.5"/>
        <c:minorUnit val="0.1"/>
      </c:valAx>
      <c:catAx>
        <c:axId val="-2027197240"/>
        <c:scaling>
          <c:orientation val="minMax"/>
        </c:scaling>
        <c:delete val="1"/>
        <c:axPos val="b"/>
        <c:majorTickMark val="out"/>
        <c:minorTickMark val="none"/>
        <c:tickLblPos val="none"/>
        <c:crossAx val="-2028667832"/>
        <c:crosses val="autoZero"/>
        <c:auto val="1"/>
        <c:lblAlgn val="ctr"/>
        <c:lblOffset val="100"/>
        <c:noMultiLvlLbl val="0"/>
      </c:catAx>
      <c:valAx>
        <c:axId val="-2028667832"/>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027197240"/>
        <c:crosses val="max"/>
        <c:crossBetween val="between"/>
      </c:valAx>
      <c:spPr>
        <a:solidFill>
          <a:srgbClr val="FFFFFF"/>
        </a:solidFill>
        <a:ln w="12700">
          <a:solidFill>
            <a:srgbClr val="808080"/>
          </a:solidFill>
          <a:prstDash val="solid"/>
        </a:ln>
      </c:spPr>
    </c:plotArea>
    <c:legend>
      <c:legendPos val="r"/>
      <c:layout>
        <c:manualLayout>
          <c:xMode val="edge"/>
          <c:yMode val="edge"/>
          <c:x val="0.0467650607655086"/>
          <c:y val="0.912917410882745"/>
          <c:w val="0.939582664726147"/>
          <c:h val="0.0845800105657719"/>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Moyennes CP4 en fonction du nombre de candidats</a:t>
            </a:r>
          </a:p>
        </c:rich>
      </c:tx>
      <c:layout>
        <c:manualLayout>
          <c:xMode val="edge"/>
          <c:yMode val="edge"/>
          <c:x val="0.259834061026732"/>
          <c:y val="0.0292792792792796"/>
        </c:manualLayout>
      </c:layout>
      <c:overlay val="0"/>
      <c:spPr>
        <a:noFill/>
        <a:ln w="25400">
          <a:noFill/>
        </a:ln>
      </c:spPr>
    </c:title>
    <c:autoTitleDeleted val="0"/>
    <c:plotArea>
      <c:layout>
        <c:manualLayout>
          <c:layoutTarget val="inner"/>
          <c:xMode val="edge"/>
          <c:yMode val="edge"/>
          <c:x val="0.0920584064684682"/>
          <c:y val="0.0180179334875001"/>
          <c:w val="0.854265402843603"/>
          <c:h val="0.824324324324324"/>
        </c:manualLayout>
      </c:layout>
      <c:barChart>
        <c:barDir val="col"/>
        <c:grouping val="clustered"/>
        <c:varyColors val="0"/>
        <c:ser>
          <c:idx val="6"/>
          <c:order val="6"/>
          <c:tx>
            <c:strRef>
              <c:f>'Moy APSA'!$F$2</c:f>
              <c:strCache>
                <c:ptCount val="1"/>
                <c:pt idx="0">
                  <c:v>eff F </c:v>
                </c:pt>
              </c:strCache>
            </c:strRef>
          </c:tx>
          <c:spPr>
            <a:solidFill>
              <a:srgbClr val="FF33CC"/>
            </a:solidFill>
          </c:spPr>
          <c:invertIfNegative val="0"/>
          <c:dLbls>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APSA'!$F$25:$F$33</c:f>
              <c:numCache>
                <c:formatCode>General</c:formatCode>
                <c:ptCount val="9"/>
                <c:pt idx="0">
                  <c:v>3449.0</c:v>
                </c:pt>
                <c:pt idx="1">
                  <c:v>700.0</c:v>
                </c:pt>
                <c:pt idx="2">
                  <c:v>1199.0</c:v>
                </c:pt>
                <c:pt idx="3">
                  <c:v>45.0</c:v>
                </c:pt>
                <c:pt idx="4">
                  <c:v>1448.0</c:v>
                </c:pt>
                <c:pt idx="5">
                  <c:v>470.0</c:v>
                </c:pt>
                <c:pt idx="6">
                  <c:v>433.0</c:v>
                </c:pt>
                <c:pt idx="7">
                  <c:v>676.0</c:v>
                </c:pt>
                <c:pt idx="8">
                  <c:v>55.0</c:v>
                </c:pt>
              </c:numCache>
            </c:numRef>
          </c:val>
        </c:ser>
        <c:ser>
          <c:idx val="7"/>
          <c:order val="7"/>
          <c:tx>
            <c:strRef>
              <c:f>'Moy APSA'!$G$2</c:f>
              <c:strCache>
                <c:ptCount val="1"/>
                <c:pt idx="0">
                  <c:v>eff G</c:v>
                </c:pt>
              </c:strCache>
            </c:strRef>
          </c:tx>
          <c:spPr>
            <a:solidFill>
              <a:srgbClr val="0000CC"/>
            </a:solidFill>
          </c:spPr>
          <c:invertIfNegative val="0"/>
          <c:dLbls>
            <c:dLbl>
              <c:idx val="2"/>
              <c:spPr/>
              <c:txPr>
                <a:bodyPr rot="-5400000" vert="horz"/>
                <a:lstStyle/>
                <a:p>
                  <a:pPr algn="ctr">
                    <a:defRPr sz="900" b="1" i="0" u="none" strike="noStrike" baseline="0">
                      <a:solidFill>
                        <a:srgbClr val="000000"/>
                      </a:solidFill>
                      <a:latin typeface="Arial"/>
                      <a:ea typeface="Arial"/>
                      <a:cs typeface="Arial"/>
                    </a:defRPr>
                  </a:pPr>
                  <a:endParaRPr lang="fr-FR"/>
                </a:p>
              </c:txPr>
              <c:dLblPos val="inBase"/>
              <c:showLegendKey val="0"/>
              <c:showVal val="1"/>
              <c:showCatName val="0"/>
              <c:showSerName val="0"/>
              <c:showPercent val="0"/>
              <c:showBubbleSize val="0"/>
            </c:dLbl>
            <c:txPr>
              <a:bodyPr rot="-5400000" vert="horz"/>
              <a:lstStyle/>
              <a:p>
                <a:pPr algn="ctr">
                  <a:defRPr sz="900" b="1" i="0" u="none" strike="noStrike" baseline="0">
                    <a:solidFill>
                      <a:srgbClr val="FFFFFF"/>
                    </a:solidFill>
                    <a:latin typeface="Arial"/>
                    <a:ea typeface="Arial"/>
                    <a:cs typeface="Arial"/>
                  </a:defRPr>
                </a:pPr>
                <a:endParaRPr lang="fr-FR"/>
              </a:p>
            </c:txPr>
            <c:dLblPos val="inBase"/>
            <c:showLegendKey val="0"/>
            <c:showVal val="1"/>
            <c:showCatName val="0"/>
            <c:showSerName val="0"/>
            <c:showPercent val="0"/>
            <c:showBubbleSize val="0"/>
            <c:showLeaderLines val="0"/>
          </c:dLbls>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APSA'!$G$25:$G$33</c:f>
              <c:numCache>
                <c:formatCode>General</c:formatCode>
                <c:ptCount val="9"/>
                <c:pt idx="0">
                  <c:v>2291.0</c:v>
                </c:pt>
                <c:pt idx="1">
                  <c:v>440.0</c:v>
                </c:pt>
                <c:pt idx="2">
                  <c:v>921.0</c:v>
                </c:pt>
                <c:pt idx="3">
                  <c:v>254.0</c:v>
                </c:pt>
                <c:pt idx="4">
                  <c:v>1601.0</c:v>
                </c:pt>
                <c:pt idx="5">
                  <c:v>463.0</c:v>
                </c:pt>
                <c:pt idx="6">
                  <c:v>187.0</c:v>
                </c:pt>
                <c:pt idx="7">
                  <c:v>1020.0</c:v>
                </c:pt>
                <c:pt idx="8">
                  <c:v>83.0</c:v>
                </c:pt>
              </c:numCache>
            </c:numRef>
          </c:val>
        </c:ser>
        <c:dLbls>
          <c:showLegendKey val="0"/>
          <c:showVal val="0"/>
          <c:showCatName val="0"/>
          <c:showSerName val="0"/>
          <c:showPercent val="0"/>
          <c:showBubbleSize val="0"/>
        </c:dLbls>
        <c:gapWidth val="150"/>
        <c:axId val="-2042663976"/>
        <c:axId val="-2104415272"/>
      </c:barChart>
      <c:lineChart>
        <c:grouping val="standard"/>
        <c:varyColors val="0"/>
        <c:ser>
          <c:idx val="0"/>
          <c:order val="0"/>
          <c:tx>
            <c:strRef>
              <c:f>'Moy APSA'!$C$2</c:f>
              <c:strCache>
                <c:ptCount val="1"/>
                <c:pt idx="0">
                  <c:v>Moy Filles</c:v>
                </c:pt>
              </c:strCache>
            </c:strRef>
          </c:tx>
          <c:spPr>
            <a:ln w="12700">
              <a:solidFill>
                <a:srgbClr val="FF33CC"/>
              </a:solidFill>
            </a:ln>
            <a:effectLst>
              <a:outerShdw blurRad="50800" dist="50800" dir="5400000" algn="ctr" rotWithShape="0">
                <a:srgbClr val="FF33CC"/>
              </a:outerShdw>
            </a:effectLst>
          </c:spPr>
          <c:marker>
            <c:symbol val="diamond"/>
            <c:size val="10"/>
            <c:spPr>
              <a:solidFill>
                <a:srgbClr val="CC0099"/>
              </a:solidFill>
              <a:ln>
                <a:solidFill>
                  <a:srgbClr val="000000"/>
                </a:solidFill>
              </a:ln>
              <a:effectLst>
                <a:outerShdw blurRad="50800" dist="50800" dir="5400000" algn="ctr" rotWithShape="0">
                  <a:srgbClr val="FF33CC"/>
                </a:outerShdw>
              </a:effectLst>
            </c:spPr>
          </c:marker>
          <c:dLbls>
            <c:dLbl>
              <c:idx val="0"/>
              <c:layout>
                <c:manualLayout>
                  <c:x val="-0.0128718865893976"/>
                  <c:y val="-0.0328671844101679"/>
                </c:manualLayout>
              </c:layout>
              <c:dLblPos val="r"/>
              <c:showLegendKey val="0"/>
              <c:showVal val="1"/>
              <c:showCatName val="0"/>
              <c:showSerName val="0"/>
              <c:showPercent val="0"/>
              <c:showBubbleSize val="0"/>
            </c:dLbl>
            <c:dLbl>
              <c:idx val="1"/>
              <c:layout>
                <c:manualLayout>
                  <c:x val="-0.046630741953716"/>
                  <c:y val="0.0379090712975947"/>
                </c:manualLayout>
              </c:layout>
              <c:dLblPos val="r"/>
              <c:showLegendKey val="0"/>
              <c:showVal val="1"/>
              <c:showCatName val="0"/>
              <c:showSerName val="0"/>
              <c:showPercent val="0"/>
              <c:showBubbleSize val="0"/>
            </c:dLbl>
            <c:dLbl>
              <c:idx val="2"/>
              <c:layout>
                <c:manualLayout>
                  <c:x val="-0.0429148568818278"/>
                  <c:y val="-0.0326275482687952"/>
                </c:manualLayout>
              </c:layout>
              <c:dLblPos val="r"/>
              <c:showLegendKey val="0"/>
              <c:showVal val="1"/>
              <c:showCatName val="0"/>
              <c:showSerName val="0"/>
              <c:showPercent val="0"/>
              <c:showBubbleSize val="0"/>
            </c:dLbl>
            <c:dLbl>
              <c:idx val="3"/>
              <c:layout>
                <c:manualLayout>
                  <c:x val="-0.0437758112094395"/>
                  <c:y val="0.040348218458994"/>
                </c:manualLayout>
              </c:layout>
              <c:dLblPos val="r"/>
              <c:showLegendKey val="0"/>
              <c:showVal val="1"/>
              <c:showCatName val="0"/>
              <c:showSerName val="0"/>
              <c:showPercent val="0"/>
              <c:showBubbleSize val="0"/>
            </c:dLbl>
            <c:dLbl>
              <c:idx val="4"/>
              <c:layout>
                <c:manualLayout>
                  <c:x val="-0.0768344443670205"/>
                  <c:y val="-0.0251267392945745"/>
                </c:manualLayout>
              </c:layout>
              <c:dLblPos val="r"/>
              <c:showLegendKey val="0"/>
              <c:showVal val="1"/>
              <c:showCatName val="0"/>
              <c:showSerName val="0"/>
              <c:showPercent val="0"/>
              <c:showBubbleSize val="0"/>
            </c:dLbl>
            <c:dLbl>
              <c:idx val="5"/>
              <c:layout>
                <c:manualLayout>
                  <c:x val="-0.0378761061946903"/>
                  <c:y val="-0.0327111422715996"/>
                </c:manualLayout>
              </c:layout>
              <c:dLblPos val="r"/>
              <c:showLegendKey val="0"/>
              <c:showVal val="1"/>
              <c:showCatName val="0"/>
              <c:showSerName val="0"/>
              <c:showPercent val="0"/>
              <c:showBubbleSize val="0"/>
            </c:dLbl>
            <c:dLbl>
              <c:idx val="6"/>
              <c:layout>
                <c:manualLayout>
                  <c:x val="-0.0123570173197377"/>
                  <c:y val="-0.0312355732930644"/>
                </c:manualLayout>
              </c:layout>
              <c:dLblPos val="r"/>
              <c:showLegendKey val="0"/>
              <c:showVal val="1"/>
              <c:showCatName val="0"/>
              <c:showSerName val="0"/>
              <c:showPercent val="0"/>
              <c:showBubbleSize val="0"/>
            </c:dLbl>
            <c:dLbl>
              <c:idx val="7"/>
              <c:layout>
                <c:manualLayout>
                  <c:x val="-0.0422096795422696"/>
                  <c:y val="0.0441068924603603"/>
                </c:manualLayout>
              </c:layout>
              <c:dLblPos val="r"/>
              <c:showLegendKey val="0"/>
              <c:showVal val="1"/>
              <c:showCatName val="0"/>
              <c:showSerName val="0"/>
              <c:showPercent val="0"/>
              <c:showBubbleSize val="0"/>
            </c:dLbl>
            <c:dLbl>
              <c:idx val="8"/>
              <c:layout>
                <c:manualLayout>
                  <c:x val="-0.0437758112094395"/>
                  <c:y val="-0.0304280372487686"/>
                </c:manualLayout>
              </c:layout>
              <c:dLblPos val="r"/>
              <c:showLegendKey val="0"/>
              <c:showVal val="1"/>
              <c:showCatName val="0"/>
              <c:showSerName val="0"/>
              <c:showPercent val="0"/>
              <c:showBubbleSize val="0"/>
            </c:dLbl>
            <c:dLbl>
              <c:idx val="9"/>
              <c:layout>
                <c:manualLayout>
                  <c:x val="-0.0327962085308057"/>
                  <c:y val="-0.024386216925587"/>
                </c:manualLayout>
              </c:layout>
              <c:dLblPos val="r"/>
              <c:showLegendKey val="0"/>
              <c:showVal val="1"/>
              <c:showCatName val="0"/>
              <c:showSerName val="0"/>
              <c:showPercent val="0"/>
              <c:showBubbleSize val="0"/>
            </c:dLbl>
            <c:dLbl>
              <c:idx val="10"/>
              <c:layout>
                <c:manualLayout>
                  <c:x val="-0.00909952606635062"/>
                  <c:y val="-0.015377207916578"/>
                </c:manualLayout>
              </c:layout>
              <c:dLblPos val="r"/>
              <c:showLegendKey val="0"/>
              <c:showVal val="1"/>
              <c:showCatName val="0"/>
              <c:showSerName val="0"/>
              <c:showPercent val="0"/>
              <c:showBubbleSize val="0"/>
            </c:dLbl>
            <c:spPr>
              <a:solidFill>
                <a:srgbClr val="FFCCFF"/>
              </a:solidFill>
              <a:ln>
                <a:solidFill>
                  <a:srgbClr val="CC0099"/>
                </a:solidFill>
              </a:ln>
            </c:spPr>
            <c:txPr>
              <a:bodyPr/>
              <a:lstStyle/>
              <a:p>
                <a:pPr>
                  <a:defRPr sz="900" b="0" i="0" u="none" strike="noStrike" baseline="0">
                    <a:solidFill>
                      <a:srgbClr val="000000"/>
                    </a:solidFill>
                    <a:latin typeface="Arial"/>
                    <a:ea typeface="Arial"/>
                    <a:cs typeface="Arial"/>
                  </a:defRPr>
                </a:pPr>
                <a:endParaRPr lang="fr-FR"/>
              </a:p>
            </c:txPr>
            <c:dLblPos val="b"/>
            <c:showLegendKey val="0"/>
            <c:showVal val="1"/>
            <c:showCatName val="0"/>
            <c:showSerName val="0"/>
            <c:showPercent val="0"/>
            <c:showBubbleSize val="0"/>
            <c:showLeaderLines val="0"/>
          </c:dLbls>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APSA'!$C$25:$C$33</c:f>
              <c:numCache>
                <c:formatCode>0.00</c:formatCode>
                <c:ptCount val="9"/>
                <c:pt idx="0">
                  <c:v>11.9226476699317</c:v>
                </c:pt>
                <c:pt idx="1">
                  <c:v>11.79770114942528</c:v>
                </c:pt>
                <c:pt idx="2">
                  <c:v>12.20152801358235</c:v>
                </c:pt>
                <c:pt idx="3">
                  <c:v>12.06818181818182</c:v>
                </c:pt>
                <c:pt idx="4">
                  <c:v>12.09845614035087</c:v>
                </c:pt>
                <c:pt idx="5">
                  <c:v>13.78730853391685</c:v>
                </c:pt>
                <c:pt idx="6">
                  <c:v>12.45602836879432</c:v>
                </c:pt>
                <c:pt idx="7">
                  <c:v>11.87718223583461</c:v>
                </c:pt>
                <c:pt idx="8">
                  <c:v>13.63207547169811</c:v>
                </c:pt>
              </c:numCache>
            </c:numRef>
          </c:val>
          <c:smooth val="0"/>
        </c:ser>
        <c:ser>
          <c:idx val="1"/>
          <c:order val="1"/>
          <c:tx>
            <c:strRef>
              <c:f>'Moy APSA'!$D$2</c:f>
              <c:strCache>
                <c:ptCount val="1"/>
                <c:pt idx="0">
                  <c:v>Moy Garcons</c:v>
                </c:pt>
              </c:strCache>
            </c:strRef>
          </c:tx>
          <c:spPr>
            <a:ln w="12700">
              <a:solidFill>
                <a:srgbClr val="0000CC"/>
              </a:solidFill>
            </a:ln>
            <a:effectLst>
              <a:outerShdw blurRad="50800" dist="50800" dir="5400000" algn="ctr" rotWithShape="0">
                <a:srgbClr val="0000CC"/>
              </a:outerShdw>
            </a:effectLst>
          </c:spPr>
          <c:marker>
            <c:symbol val="square"/>
            <c:size val="7"/>
            <c:spPr>
              <a:solidFill>
                <a:srgbClr val="00FFFF"/>
              </a:solidFill>
              <a:ln>
                <a:solidFill>
                  <a:srgbClr val="000000"/>
                </a:solidFill>
              </a:ln>
              <a:effectLst>
                <a:outerShdw blurRad="50800" dist="50800" dir="5400000" algn="ctr" rotWithShape="0">
                  <a:srgbClr val="0000CC"/>
                </a:outerShdw>
              </a:effectLst>
            </c:spPr>
          </c:marker>
          <c:dLbls>
            <c:dLbl>
              <c:idx val="0"/>
              <c:layout>
                <c:manualLayout>
                  <c:x val="-0.00487739917466069"/>
                  <c:y val="-0.0288199762700895"/>
                </c:manualLayout>
              </c:layout>
              <c:dLblPos val="r"/>
              <c:showLegendKey val="0"/>
              <c:showVal val="1"/>
              <c:showCatName val="0"/>
              <c:showSerName val="0"/>
              <c:showPercent val="0"/>
              <c:showBubbleSize val="0"/>
            </c:dLbl>
            <c:dLbl>
              <c:idx val="1"/>
              <c:layout>
                <c:manualLayout>
                  <c:x val="-0.0417067335609597"/>
                  <c:y val="0.0429531154496099"/>
                </c:manualLayout>
              </c:layout>
              <c:dLblPos val="r"/>
              <c:showLegendKey val="0"/>
              <c:showVal val="1"/>
              <c:showCatName val="0"/>
              <c:showSerName val="0"/>
              <c:showPercent val="0"/>
              <c:showBubbleSize val="0"/>
            </c:dLbl>
            <c:dLbl>
              <c:idx val="2"/>
              <c:layout>
                <c:manualLayout>
                  <c:x val="-0.0378897328099474"/>
                  <c:y val="0.035447093085967"/>
                </c:manualLayout>
              </c:layout>
              <c:dLblPos val="r"/>
              <c:showLegendKey val="0"/>
              <c:showVal val="1"/>
              <c:showCatName val="0"/>
              <c:showSerName val="0"/>
              <c:showPercent val="0"/>
              <c:showBubbleSize val="0"/>
            </c:dLbl>
            <c:dLbl>
              <c:idx val="3"/>
              <c:layout>
                <c:manualLayout>
                  <c:x val="-0.0422096795422696"/>
                  <c:y val="-0.0304391831158092"/>
                </c:manualLayout>
              </c:layout>
              <c:dLblPos val="r"/>
              <c:showLegendKey val="0"/>
              <c:showVal val="1"/>
              <c:showCatName val="0"/>
              <c:showSerName val="0"/>
              <c:showPercent val="0"/>
              <c:showBubbleSize val="0"/>
            </c:dLbl>
            <c:dLbl>
              <c:idx val="4"/>
              <c:layout>
                <c:manualLayout>
                  <c:x val="-0.0359558373787347"/>
                  <c:y val="0.043422320497609"/>
                </c:manualLayout>
              </c:layout>
              <c:dLblPos val="r"/>
              <c:showLegendKey val="0"/>
              <c:showVal val="1"/>
              <c:showCatName val="0"/>
              <c:showSerName val="0"/>
              <c:showPercent val="0"/>
              <c:showBubbleSize val="0"/>
            </c:dLbl>
            <c:dLbl>
              <c:idx val="5"/>
              <c:layout>
                <c:manualLayout>
                  <c:x val="-0.0464969533675546"/>
                  <c:y val="-0.0348202279509582"/>
                </c:manualLayout>
              </c:layout>
              <c:dLblPos val="r"/>
              <c:showLegendKey val="0"/>
              <c:showVal val="1"/>
              <c:showCatName val="0"/>
              <c:showSerName val="0"/>
              <c:showPercent val="0"/>
              <c:showBubbleSize val="0"/>
            </c:dLbl>
            <c:dLbl>
              <c:idx val="7"/>
              <c:layout>
                <c:manualLayout>
                  <c:x val="-0.0388593903638151"/>
                  <c:y val="0.0429851148743393"/>
                </c:manualLayout>
              </c:layout>
              <c:dLblPos val="r"/>
              <c:showLegendKey val="0"/>
              <c:showVal val="1"/>
              <c:showCatName val="0"/>
              <c:showSerName val="0"/>
              <c:showPercent val="0"/>
              <c:showBubbleSize val="0"/>
            </c:dLbl>
            <c:dLbl>
              <c:idx val="8"/>
              <c:layout>
                <c:manualLayout>
                  <c:x val="-0.0449171950851276"/>
                  <c:y val="-0.0372575773918671"/>
                </c:manualLayout>
              </c:layout>
              <c:dLblPos val="r"/>
              <c:showLegendKey val="0"/>
              <c:showVal val="1"/>
              <c:showCatName val="0"/>
              <c:showSerName val="0"/>
              <c:showPercent val="0"/>
              <c:showBubbleSize val="0"/>
            </c:dLbl>
            <c:dLbl>
              <c:idx val="10"/>
              <c:layout>
                <c:manualLayout>
                  <c:x val="-0.0327962085308056"/>
                  <c:y val="0.0176294601688303"/>
                </c:manualLayout>
              </c:layout>
              <c:dLblPos val="r"/>
              <c:showLegendKey val="0"/>
              <c:showVal val="1"/>
              <c:showCatName val="0"/>
              <c:showSerName val="0"/>
              <c:showPercent val="0"/>
              <c:showBubbleSize val="0"/>
            </c:dLbl>
            <c:spPr>
              <a:solidFill>
                <a:srgbClr val="00FFFF"/>
              </a:solidFill>
              <a:ln>
                <a:solidFill>
                  <a:srgbClr val="0000CC"/>
                </a:solidFill>
              </a:ln>
            </c:spPr>
            <c:txPr>
              <a:bodyPr/>
              <a:lstStyle/>
              <a:p>
                <a:pPr>
                  <a:defRPr sz="900" b="0" i="0" u="none" strike="noStrike" baseline="0">
                    <a:solidFill>
                      <a:srgbClr val="000000"/>
                    </a:solidFill>
                    <a:latin typeface="Arial"/>
                    <a:ea typeface="Arial"/>
                    <a:cs typeface="Arial"/>
                  </a:defRPr>
                </a:pPr>
                <a:endParaRPr lang="fr-FR"/>
              </a:p>
            </c:txPr>
            <c:dLblPos val="t"/>
            <c:showLegendKey val="0"/>
            <c:showVal val="1"/>
            <c:showCatName val="0"/>
            <c:showSerName val="0"/>
            <c:showPercent val="0"/>
            <c:showBubbleSize val="0"/>
            <c:showLeaderLines val="0"/>
          </c:dLbls>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APSA'!$D$25:$D$33</c:f>
              <c:numCache>
                <c:formatCode>0.00</c:formatCode>
                <c:ptCount val="9"/>
                <c:pt idx="0">
                  <c:v>14.05361233480177</c:v>
                </c:pt>
                <c:pt idx="1">
                  <c:v>14.27660550458715</c:v>
                </c:pt>
                <c:pt idx="2">
                  <c:v>13.95455543358947</c:v>
                </c:pt>
                <c:pt idx="3">
                  <c:v>13.904</c:v>
                </c:pt>
                <c:pt idx="4">
                  <c:v>13.87605811749842</c:v>
                </c:pt>
                <c:pt idx="5">
                  <c:v>14.91300448430493</c:v>
                </c:pt>
                <c:pt idx="6">
                  <c:v>13.92527472527472</c:v>
                </c:pt>
                <c:pt idx="7">
                  <c:v>13.80009940357852</c:v>
                </c:pt>
                <c:pt idx="8">
                  <c:v>15.1566265060241</c:v>
                </c:pt>
              </c:numCache>
            </c:numRef>
          </c:val>
          <c:smooth val="0"/>
        </c:ser>
        <c:ser>
          <c:idx val="2"/>
          <c:order val="2"/>
          <c:tx>
            <c:strRef>
              <c:f>'Moy APSA'!$I$24</c:f>
              <c:strCache>
                <c:ptCount val="1"/>
                <c:pt idx="0">
                  <c:v>CP4 Moyenne Acad F : 12,12</c:v>
                </c:pt>
              </c:strCache>
            </c:strRef>
          </c:tx>
          <c:spPr>
            <a:ln>
              <a:solidFill>
                <a:srgbClr val="FF99CC"/>
              </a:solidFill>
              <a:prstDash val="sysDash"/>
            </a:ln>
          </c:spPr>
          <c:marker>
            <c:symbol val="none"/>
          </c:marker>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APSA'!$I$25:$I$33</c:f>
              <c:numCache>
                <c:formatCode>0.00</c:formatCode>
                <c:ptCount val="9"/>
                <c:pt idx="0">
                  <c:v>12.12072000194927</c:v>
                </c:pt>
                <c:pt idx="1">
                  <c:v>12.12072000194927</c:v>
                </c:pt>
                <c:pt idx="2">
                  <c:v>12.12072000194927</c:v>
                </c:pt>
                <c:pt idx="3">
                  <c:v>12.12072000194927</c:v>
                </c:pt>
                <c:pt idx="4">
                  <c:v>12.12072000194927</c:v>
                </c:pt>
                <c:pt idx="5">
                  <c:v>12.12072000194927</c:v>
                </c:pt>
                <c:pt idx="6">
                  <c:v>12.12072000194927</c:v>
                </c:pt>
                <c:pt idx="7">
                  <c:v>12.12072000194927</c:v>
                </c:pt>
                <c:pt idx="8">
                  <c:v>12.12072000194927</c:v>
                </c:pt>
              </c:numCache>
            </c:numRef>
          </c:val>
          <c:smooth val="0"/>
        </c:ser>
        <c:ser>
          <c:idx val="3"/>
          <c:order val="3"/>
          <c:tx>
            <c:strRef>
              <c:f>'Moy APSA'!$J$24</c:f>
              <c:strCache>
                <c:ptCount val="1"/>
                <c:pt idx="0">
                  <c:v>CP4 Moyenne Acad G : 14,04</c:v>
                </c:pt>
              </c:strCache>
            </c:strRef>
          </c:tx>
          <c:spPr>
            <a:ln>
              <a:solidFill>
                <a:srgbClr val="0070C0"/>
              </a:solidFill>
              <a:prstDash val="sysDash"/>
            </a:ln>
          </c:spPr>
          <c:marker>
            <c:symbol val="none"/>
          </c:marker>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APSA'!$J$25:$J$33</c:f>
              <c:numCache>
                <c:formatCode>0.00</c:formatCode>
                <c:ptCount val="9"/>
                <c:pt idx="0">
                  <c:v>14.03866552658536</c:v>
                </c:pt>
                <c:pt idx="1">
                  <c:v>14.03866552658536</c:v>
                </c:pt>
                <c:pt idx="2">
                  <c:v>14.03866552658536</c:v>
                </c:pt>
                <c:pt idx="3">
                  <c:v>14.03866552658536</c:v>
                </c:pt>
                <c:pt idx="4">
                  <c:v>14.03866552658536</c:v>
                </c:pt>
                <c:pt idx="5">
                  <c:v>14.03866552658536</c:v>
                </c:pt>
                <c:pt idx="6">
                  <c:v>14.03866552658536</c:v>
                </c:pt>
                <c:pt idx="7">
                  <c:v>14.03866552658536</c:v>
                </c:pt>
                <c:pt idx="8">
                  <c:v>14.03866552658536</c:v>
                </c:pt>
              </c:numCache>
            </c:numRef>
          </c:val>
          <c:smooth val="0"/>
        </c:ser>
        <c:ser>
          <c:idx val="4"/>
          <c:order val="4"/>
          <c:tx>
            <c:strRef>
              <c:f>'Moy APSA'!$K$2</c:f>
              <c:strCache>
                <c:ptCount val="1"/>
                <c:pt idx="0">
                  <c:v>Moyenne Acad F : 13,19</c:v>
                </c:pt>
              </c:strCache>
            </c:strRef>
          </c:tx>
          <c:spPr>
            <a:ln w="25400">
              <a:solidFill>
                <a:srgbClr val="B64A92"/>
              </a:solidFill>
              <a:prstDash val="sysDot"/>
            </a:ln>
          </c:spPr>
          <c:marker>
            <c:symbol val="none"/>
          </c:marker>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APSA'!$K$25:$K$33</c:f>
              <c:numCache>
                <c:formatCode>0.00</c:formatCode>
                <c:ptCount val="9"/>
                <c:pt idx="0">
                  <c:v>13.18861977166126</c:v>
                </c:pt>
                <c:pt idx="1">
                  <c:v>13.18861977166126</c:v>
                </c:pt>
                <c:pt idx="2">
                  <c:v>13.18861977166126</c:v>
                </c:pt>
                <c:pt idx="3">
                  <c:v>13.18861977166126</c:v>
                </c:pt>
                <c:pt idx="4">
                  <c:v>13.18861977166126</c:v>
                </c:pt>
                <c:pt idx="5">
                  <c:v>13.18861977166126</c:v>
                </c:pt>
                <c:pt idx="6">
                  <c:v>13.18861977166126</c:v>
                </c:pt>
                <c:pt idx="7">
                  <c:v>13.18861977166126</c:v>
                </c:pt>
                <c:pt idx="8">
                  <c:v>13.18861977166126</c:v>
                </c:pt>
              </c:numCache>
            </c:numRef>
          </c:val>
          <c:smooth val="0"/>
        </c:ser>
        <c:ser>
          <c:idx val="5"/>
          <c:order val="5"/>
          <c:tx>
            <c:strRef>
              <c:f>'Moy APSA'!$L$2</c:f>
              <c:strCache>
                <c:ptCount val="1"/>
                <c:pt idx="0">
                  <c:v>Moyenne Acad G : 13,94</c:v>
                </c:pt>
              </c:strCache>
            </c:strRef>
          </c:tx>
          <c:spPr>
            <a:ln>
              <a:solidFill>
                <a:srgbClr val="002060"/>
              </a:solidFill>
              <a:prstDash val="sysDot"/>
            </a:ln>
          </c:spPr>
          <c:marker>
            <c:symbol val="none"/>
          </c:marker>
          <c:cat>
            <c:strRef>
              <c:f>'Moy APSA'!$B$25:$B$35</c:f>
              <c:strCache>
                <c:ptCount val="11"/>
                <c:pt idx="0">
                  <c:v>BADMINTON</c:v>
                </c:pt>
                <c:pt idx="1">
                  <c:v>TENNIS DE TABLE</c:v>
                </c:pt>
                <c:pt idx="2">
                  <c:v>BASKET-BALL</c:v>
                </c:pt>
                <c:pt idx="3">
                  <c:v>FOOTBALL</c:v>
                </c:pt>
                <c:pt idx="4">
                  <c:v>HANDBALL</c:v>
                </c:pt>
                <c:pt idx="5">
                  <c:v>RUGBY</c:v>
                </c:pt>
                <c:pt idx="6">
                  <c:v>ULTIMATE</c:v>
                </c:pt>
                <c:pt idx="7">
                  <c:v>VOLLEY-BALL</c:v>
                </c:pt>
                <c:pt idx="8">
                  <c:v>JUDO</c:v>
                </c:pt>
                <c:pt idx="9">
                  <c:v>0</c:v>
                </c:pt>
                <c:pt idx="10">
                  <c:v>0</c:v>
                </c:pt>
              </c:strCache>
            </c:strRef>
          </c:cat>
          <c:val>
            <c:numRef>
              <c:f>'Moy APSA'!$L$25:$L$33</c:f>
              <c:numCache>
                <c:formatCode>0.00</c:formatCode>
                <c:ptCount val="9"/>
                <c:pt idx="0">
                  <c:v>13.93656116013239</c:v>
                </c:pt>
                <c:pt idx="1">
                  <c:v>13.93656116013239</c:v>
                </c:pt>
                <c:pt idx="2">
                  <c:v>13.93656116013239</c:v>
                </c:pt>
                <c:pt idx="3">
                  <c:v>13.93656116013239</c:v>
                </c:pt>
                <c:pt idx="4">
                  <c:v>13.93656116013239</c:v>
                </c:pt>
                <c:pt idx="5">
                  <c:v>13.93656116013239</c:v>
                </c:pt>
                <c:pt idx="6">
                  <c:v>13.93656116013239</c:v>
                </c:pt>
                <c:pt idx="7">
                  <c:v>13.93656116013239</c:v>
                </c:pt>
                <c:pt idx="8">
                  <c:v>13.93656116013239</c:v>
                </c:pt>
              </c:numCache>
            </c:numRef>
          </c:val>
          <c:smooth val="0"/>
        </c:ser>
        <c:dLbls>
          <c:showLegendKey val="0"/>
          <c:showVal val="0"/>
          <c:showCatName val="0"/>
          <c:showSerName val="0"/>
          <c:showPercent val="0"/>
          <c:showBubbleSize val="0"/>
        </c:dLbls>
        <c:marker val="1"/>
        <c:smooth val="0"/>
        <c:axId val="-2028622552"/>
        <c:axId val="-2028619224"/>
      </c:lineChart>
      <c:catAx>
        <c:axId val="-2028622552"/>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028619224"/>
        <c:crosses val="autoZero"/>
        <c:auto val="1"/>
        <c:lblAlgn val="ctr"/>
        <c:lblOffset val="0"/>
        <c:tickLblSkip val="1"/>
        <c:tickMarkSkip val="1"/>
        <c:noMultiLvlLbl val="0"/>
      </c:catAx>
      <c:valAx>
        <c:axId val="-2028619224"/>
        <c:scaling>
          <c:orientation val="minMax"/>
          <c:max val="16.0"/>
          <c:min val="10.0"/>
        </c:scaling>
        <c:delete val="0"/>
        <c:axPos val="l"/>
        <c:majorGridlines>
          <c:spPr>
            <a:ln w="3175">
              <a:solidFill>
                <a:srgbClr val="000000"/>
              </a:solidFill>
              <a:prstDash val="solid"/>
            </a:ln>
          </c:spPr>
        </c:majorGridlines>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28622552"/>
        <c:crosses val="autoZero"/>
        <c:crossBetween val="between"/>
        <c:majorUnit val="0.5"/>
        <c:minorUnit val="0.1"/>
      </c:valAx>
      <c:catAx>
        <c:axId val="-2042663976"/>
        <c:scaling>
          <c:orientation val="minMax"/>
        </c:scaling>
        <c:delete val="1"/>
        <c:axPos val="b"/>
        <c:majorTickMark val="out"/>
        <c:minorTickMark val="none"/>
        <c:tickLblPos val="none"/>
        <c:crossAx val="-2104415272"/>
        <c:crosses val="autoZero"/>
        <c:auto val="1"/>
        <c:lblAlgn val="ctr"/>
        <c:lblOffset val="100"/>
        <c:noMultiLvlLbl val="0"/>
      </c:catAx>
      <c:valAx>
        <c:axId val="-2104415272"/>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042663976"/>
        <c:crosses val="max"/>
        <c:crossBetween val="between"/>
      </c:valAx>
      <c:spPr>
        <a:solidFill>
          <a:srgbClr val="FFFFFF"/>
        </a:solidFill>
        <a:ln w="12700">
          <a:solidFill>
            <a:srgbClr val="808080"/>
          </a:solidFill>
          <a:prstDash val="solid"/>
        </a:ln>
      </c:spPr>
    </c:plotArea>
    <c:legend>
      <c:legendPos val="r"/>
      <c:layout>
        <c:manualLayout>
          <c:xMode val="edge"/>
          <c:yMode val="edge"/>
          <c:x val="0.0467650494528162"/>
          <c:y val="0.915416535040223"/>
          <c:w val="0.939582664726146"/>
          <c:h val="0.0526310562531035"/>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0.25023</cdr:x>
      <cdr:y>0.01199</cdr:y>
    </cdr:from>
    <cdr:to>
      <cdr:x>0.85953</cdr:x>
      <cdr:y>0.09193</cdr:y>
    </cdr:to>
    <cdr:sp macro="" textlink="">
      <cdr:nvSpPr>
        <cdr:cNvPr id="2" name="ZoneTexte 1"/>
        <cdr:cNvSpPr txBox="1"/>
      </cdr:nvSpPr>
      <cdr:spPr>
        <a:xfrm xmlns:a="http://schemas.openxmlformats.org/drawingml/2006/main">
          <a:off x="2562225" y="47625"/>
          <a:ext cx="6238875" cy="317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CE73C9B-B277-4945-BBBB-43F194442756}" type="TxLink">
            <a:rPr lang="fr-FR" sz="1800" b="1">
              <a:solidFill>
                <a:schemeClr val="bg1"/>
              </a:solidFill>
            </a:rPr>
            <a:pPr/>
            <a:t>Moyennes des établissements Département 45 Bac G&amp;T 2014</a:t>
          </a:fld>
          <a:endParaRPr lang="fr-FR" sz="1800" b="1">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0.15174</cdr:x>
      <cdr:y>0.01238</cdr:y>
    </cdr:from>
    <cdr:to>
      <cdr:x>0.91304</cdr:x>
      <cdr:y>0.10148</cdr:y>
    </cdr:to>
    <cdr:sp macro="" textlink="">
      <cdr:nvSpPr>
        <cdr:cNvPr id="2" name="ZoneTexte 1"/>
        <cdr:cNvSpPr txBox="1"/>
      </cdr:nvSpPr>
      <cdr:spPr>
        <a:xfrm xmlns:a="http://schemas.openxmlformats.org/drawingml/2006/main">
          <a:off x="1387548" y="67834"/>
          <a:ext cx="6961258" cy="48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fld id="{AD1170AF-D3D4-4F85-AB77-F45B143A0506}" type="TxLink">
            <a:rPr lang="fr-FR" sz="1800" b="1">
              <a:solidFill>
                <a:schemeClr val="bg1"/>
              </a:solidFill>
            </a:rPr>
            <a:pPr algn="ctr"/>
            <a:t>Moyennes des établissements Département 18 Bac G&amp;T 2014</a:t>
          </a:fld>
          <a:endParaRPr lang="fr-FR" sz="18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0.14146</cdr:x>
      <cdr:y>0</cdr:y>
    </cdr:from>
    <cdr:to>
      <cdr:x>0.90146</cdr:x>
      <cdr:y>0.07738</cdr:y>
    </cdr:to>
    <cdr:sp macro="" textlink="">
      <cdr:nvSpPr>
        <cdr:cNvPr id="2" name="ZoneTexte 1"/>
        <cdr:cNvSpPr txBox="1"/>
      </cdr:nvSpPr>
      <cdr:spPr>
        <a:xfrm xmlns:a="http://schemas.openxmlformats.org/drawingml/2006/main">
          <a:off x="1293478" y="0"/>
          <a:ext cx="6949498" cy="423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556CBBCF-CBBA-44A7-AE7E-E7057EAD7068}" type="TxLink">
            <a:rPr lang="fr-FR" sz="1800" b="1">
              <a:solidFill>
                <a:schemeClr val="bg1"/>
              </a:solidFill>
            </a:rPr>
            <a:pPr algn="ctr"/>
            <a:t>Moyennes des établissements Département 36 Bac G&amp;T 2014</a:t>
          </a:fld>
          <a:endParaRPr lang="fr-FR" sz="1800" b="1"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0.07716</cdr:x>
      <cdr:y>0.00567</cdr:y>
    </cdr:from>
    <cdr:to>
      <cdr:x>0.98119</cdr:x>
      <cdr:y>0.09068</cdr:y>
    </cdr:to>
    <cdr:sp macro="" textlink="">
      <cdr:nvSpPr>
        <cdr:cNvPr id="2" name="ZoneTexte 1"/>
        <cdr:cNvSpPr txBox="1"/>
      </cdr:nvSpPr>
      <cdr:spPr>
        <a:xfrm xmlns:a="http://schemas.openxmlformats.org/drawingml/2006/main">
          <a:off x="705533" y="33103"/>
          <a:ext cx="8266493" cy="4960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58805B85-59F4-4CD2-B076-481C6697D004}" type="TxLink">
            <a:rPr lang="fr-FR" sz="2000" b="1">
              <a:solidFill>
                <a:schemeClr val="bg1"/>
              </a:solidFill>
            </a:rPr>
            <a:pPr algn="ctr"/>
            <a:t>Moyennes des établissements Département 37 Bac G&amp;T 2014</a:t>
          </a:fld>
          <a:endParaRPr lang="fr-FR" sz="20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0.02701</cdr:x>
      <cdr:y>0.01199</cdr:y>
    </cdr:from>
    <cdr:to>
      <cdr:x>0.98762</cdr:x>
      <cdr:y>0.09193</cdr:y>
    </cdr:to>
    <cdr:sp macro="" textlink="">
      <cdr:nvSpPr>
        <cdr:cNvPr id="2" name="ZoneTexte 1"/>
        <cdr:cNvSpPr txBox="1"/>
      </cdr:nvSpPr>
      <cdr:spPr>
        <a:xfrm xmlns:a="http://schemas.openxmlformats.org/drawingml/2006/main">
          <a:off x="246937" y="66438"/>
          <a:ext cx="8783884" cy="4429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9BB45B6F-AB8E-4DAF-8345-7F4B1AC4B28D}" type="TxLink">
            <a:rPr lang="fr-FR" sz="2000" b="1">
              <a:solidFill>
                <a:schemeClr val="bg1"/>
              </a:solidFill>
            </a:rPr>
            <a:pPr algn="ctr"/>
            <a:t>Moyennes des établissements Département 41 Bac G&amp;T 2014</a:t>
          </a:fld>
          <a:endParaRPr lang="fr-FR" sz="2000" b="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0.05787</cdr:x>
      <cdr:y>0.01946</cdr:y>
    </cdr:from>
    <cdr:to>
      <cdr:x>0.97862</cdr:x>
      <cdr:y>0.09209</cdr:y>
    </cdr:to>
    <cdr:sp macro="" textlink="">
      <cdr:nvSpPr>
        <cdr:cNvPr id="2" name="ZoneTexte 1"/>
        <cdr:cNvSpPr txBox="1"/>
      </cdr:nvSpPr>
      <cdr:spPr>
        <a:xfrm xmlns:a="http://schemas.openxmlformats.org/drawingml/2006/main">
          <a:off x="529149" y="110160"/>
          <a:ext cx="8419359" cy="4111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FC7B542C-8735-4CD8-B29B-582892CF37CD}" type="TxLink">
            <a:rPr lang="fr-FR" sz="2000" b="1">
              <a:solidFill>
                <a:schemeClr val="bg1"/>
              </a:solidFill>
            </a:rPr>
            <a:pPr algn="ctr"/>
            <a:t>Moyennes des établissements Département 28 Bac G&amp;T 2014</a:t>
          </a:fld>
          <a:endParaRPr lang="fr-FR" sz="20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2F7966-1E67-4FA5-BED3-E4CE8EEF8A85}" type="datetimeFigureOut">
              <a:rPr lang="fr-FR" smtClean="0"/>
              <a:pPr/>
              <a:t>28/06/2014</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9C3F63-A05A-4196-91BC-D49E9FE4AFEE}" type="slidenum">
              <a:rPr lang="fr-FR" smtClean="0"/>
              <a:pPr/>
              <a:t>‹#›</a:t>
            </a:fld>
            <a:endParaRPr lang="fr-FR" dirty="0"/>
          </a:p>
        </p:txBody>
      </p:sp>
    </p:spTree>
    <p:extLst>
      <p:ext uri="{BB962C8B-B14F-4D97-AF65-F5344CB8AC3E}">
        <p14:creationId xmlns:p14="http://schemas.microsoft.com/office/powerpoint/2010/main" val="46065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6A39B-D58F-884B-BF28-061BD112AF96}" type="datetimeFigureOut">
              <a:rPr lang="fr-FR" smtClean="0"/>
              <a:pPr/>
              <a:t>28/06/2014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43A0A-E4FD-1448-B90B-C3AD6657AE29}" type="slidenum">
              <a:rPr lang="fr-FR" smtClean="0"/>
              <a:pPr/>
              <a:t>‹#›</a:t>
            </a:fld>
            <a:endParaRPr lang="fr-FR" dirty="0"/>
          </a:p>
        </p:txBody>
      </p:sp>
    </p:spTree>
    <p:extLst>
      <p:ext uri="{BB962C8B-B14F-4D97-AF65-F5344CB8AC3E}">
        <p14:creationId xmlns:p14="http://schemas.microsoft.com/office/powerpoint/2010/main" val="1431114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a:t>
            </a:fld>
            <a:endParaRPr lang="fr-FR" dirty="0"/>
          </a:p>
        </p:txBody>
      </p:sp>
    </p:spTree>
    <p:extLst>
      <p:ext uri="{BB962C8B-B14F-4D97-AF65-F5344CB8AC3E}">
        <p14:creationId xmlns:p14="http://schemas.microsoft.com/office/powerpoint/2010/main" val="377390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10</a:t>
            </a:fld>
            <a:endParaRPr lang="fr-FR"/>
          </a:p>
        </p:txBody>
      </p:sp>
    </p:spTree>
    <p:extLst>
      <p:ext uri="{BB962C8B-B14F-4D97-AF65-F5344CB8AC3E}">
        <p14:creationId xmlns:p14="http://schemas.microsoft.com/office/powerpoint/2010/main" val="2545805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11</a:t>
            </a:fld>
            <a:endParaRPr lang="fr-FR" dirty="0"/>
          </a:p>
        </p:txBody>
      </p:sp>
    </p:spTree>
    <p:extLst>
      <p:ext uri="{BB962C8B-B14F-4D97-AF65-F5344CB8AC3E}">
        <p14:creationId xmlns:p14="http://schemas.microsoft.com/office/powerpoint/2010/main" val="64698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12</a:t>
            </a:fld>
            <a:endParaRPr lang="fr-FR" dirty="0"/>
          </a:p>
        </p:txBody>
      </p:sp>
    </p:spTree>
    <p:extLst>
      <p:ext uri="{BB962C8B-B14F-4D97-AF65-F5344CB8AC3E}">
        <p14:creationId xmlns:p14="http://schemas.microsoft.com/office/powerpoint/2010/main" val="145275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13</a:t>
            </a:fld>
            <a:endParaRPr lang="fr-FR" dirty="0"/>
          </a:p>
        </p:txBody>
      </p:sp>
    </p:spTree>
    <p:extLst>
      <p:ext uri="{BB962C8B-B14F-4D97-AF65-F5344CB8AC3E}">
        <p14:creationId xmlns:p14="http://schemas.microsoft.com/office/powerpoint/2010/main" val="1843096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14</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15</a:t>
            </a:fld>
            <a:endParaRPr lang="fr-FR"/>
          </a:p>
        </p:txBody>
      </p:sp>
    </p:spTree>
    <p:extLst>
      <p:ext uri="{BB962C8B-B14F-4D97-AF65-F5344CB8AC3E}">
        <p14:creationId xmlns:p14="http://schemas.microsoft.com/office/powerpoint/2010/main" val="3789647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16</a:t>
            </a:fld>
            <a:endParaRPr lang="fr-FR"/>
          </a:p>
        </p:txBody>
      </p:sp>
    </p:spTree>
    <p:extLst>
      <p:ext uri="{BB962C8B-B14F-4D97-AF65-F5344CB8AC3E}">
        <p14:creationId xmlns:p14="http://schemas.microsoft.com/office/powerpoint/2010/main" val="3789647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17</a:t>
            </a:fld>
            <a:endParaRPr lang="fr-FR"/>
          </a:p>
        </p:txBody>
      </p:sp>
    </p:spTree>
    <p:extLst>
      <p:ext uri="{BB962C8B-B14F-4D97-AF65-F5344CB8AC3E}">
        <p14:creationId xmlns:p14="http://schemas.microsoft.com/office/powerpoint/2010/main" val="1259869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18</a:t>
            </a:fld>
            <a:endParaRPr lang="fr-FR"/>
          </a:p>
        </p:txBody>
      </p:sp>
    </p:spTree>
    <p:extLst>
      <p:ext uri="{BB962C8B-B14F-4D97-AF65-F5344CB8AC3E}">
        <p14:creationId xmlns:p14="http://schemas.microsoft.com/office/powerpoint/2010/main" val="777018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19</a:t>
            </a:fld>
            <a:endParaRPr lang="fr-FR"/>
          </a:p>
        </p:txBody>
      </p:sp>
    </p:spTree>
    <p:extLst>
      <p:ext uri="{BB962C8B-B14F-4D97-AF65-F5344CB8AC3E}">
        <p14:creationId xmlns:p14="http://schemas.microsoft.com/office/powerpoint/2010/main" val="337041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1"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20</a:t>
            </a:fld>
            <a:endParaRPr lang="fr-FR"/>
          </a:p>
        </p:txBody>
      </p:sp>
    </p:spTree>
    <p:extLst>
      <p:ext uri="{BB962C8B-B14F-4D97-AF65-F5344CB8AC3E}">
        <p14:creationId xmlns:p14="http://schemas.microsoft.com/office/powerpoint/2010/main" val="2615569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21</a:t>
            </a:fld>
            <a:endParaRPr lang="fr-FR"/>
          </a:p>
        </p:txBody>
      </p:sp>
    </p:spTree>
    <p:extLst>
      <p:ext uri="{BB962C8B-B14F-4D97-AF65-F5344CB8AC3E}">
        <p14:creationId xmlns:p14="http://schemas.microsoft.com/office/powerpoint/2010/main" val="2063874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22</a:t>
            </a:fld>
            <a:endParaRPr lang="fr-FR"/>
          </a:p>
        </p:txBody>
      </p:sp>
    </p:spTree>
    <p:extLst>
      <p:ext uri="{BB962C8B-B14F-4D97-AF65-F5344CB8AC3E}">
        <p14:creationId xmlns:p14="http://schemas.microsoft.com/office/powerpoint/2010/main" val="3752346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23</a:t>
            </a:fld>
            <a:endParaRPr lang="fr-FR"/>
          </a:p>
        </p:txBody>
      </p:sp>
    </p:spTree>
    <p:extLst>
      <p:ext uri="{BB962C8B-B14F-4D97-AF65-F5344CB8AC3E}">
        <p14:creationId xmlns:p14="http://schemas.microsoft.com/office/powerpoint/2010/main" val="3171464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24</a:t>
            </a:fld>
            <a:endParaRPr lang="fr-FR"/>
          </a:p>
        </p:txBody>
      </p:sp>
    </p:spTree>
    <p:extLst>
      <p:ext uri="{BB962C8B-B14F-4D97-AF65-F5344CB8AC3E}">
        <p14:creationId xmlns:p14="http://schemas.microsoft.com/office/powerpoint/2010/main" val="896113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25</a:t>
            </a:fld>
            <a:endParaRPr lang="fr-FR"/>
          </a:p>
        </p:txBody>
      </p:sp>
    </p:spTree>
    <p:extLst>
      <p:ext uri="{BB962C8B-B14F-4D97-AF65-F5344CB8AC3E}">
        <p14:creationId xmlns:p14="http://schemas.microsoft.com/office/powerpoint/2010/main" val="896113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26</a:t>
            </a:fld>
            <a:endParaRPr lang="fr-FR"/>
          </a:p>
        </p:txBody>
      </p:sp>
    </p:spTree>
    <p:extLst>
      <p:ext uri="{BB962C8B-B14F-4D97-AF65-F5344CB8AC3E}">
        <p14:creationId xmlns:p14="http://schemas.microsoft.com/office/powerpoint/2010/main" val="14185407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27</a:t>
            </a:fld>
            <a:endParaRPr lang="fr-FR"/>
          </a:p>
        </p:txBody>
      </p:sp>
    </p:spTree>
    <p:extLst>
      <p:ext uri="{BB962C8B-B14F-4D97-AF65-F5344CB8AC3E}">
        <p14:creationId xmlns:p14="http://schemas.microsoft.com/office/powerpoint/2010/main" val="3936959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28</a:t>
            </a:fld>
            <a:endParaRPr lang="fr-FR"/>
          </a:p>
        </p:txBody>
      </p:sp>
    </p:spTree>
    <p:extLst>
      <p:ext uri="{BB962C8B-B14F-4D97-AF65-F5344CB8AC3E}">
        <p14:creationId xmlns:p14="http://schemas.microsoft.com/office/powerpoint/2010/main" val="3992966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a:p>
            <a:pPr marL="0" indent="0">
              <a:buFontTx/>
              <a:buNone/>
            </a:pPr>
            <a:endParaRPr lang="fr-FR" baseline="0" dirty="0" smtClean="0">
              <a:sym typeface="Wingdings"/>
            </a:endParaRPr>
          </a:p>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29</a:t>
            </a:fld>
            <a:endParaRPr lang="fr-FR"/>
          </a:p>
        </p:txBody>
      </p:sp>
    </p:spTree>
    <p:extLst>
      <p:ext uri="{BB962C8B-B14F-4D97-AF65-F5344CB8AC3E}">
        <p14:creationId xmlns:p14="http://schemas.microsoft.com/office/powerpoint/2010/main" val="3521891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543050" lvl="3" indent="-171450">
              <a:buFont typeface="Wingdings" charset="0"/>
              <a:buChar char="è"/>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a:t>
            </a:fld>
            <a:endParaRPr lang="fr-FR"/>
          </a:p>
        </p:txBody>
      </p:sp>
    </p:spTree>
    <p:extLst>
      <p:ext uri="{BB962C8B-B14F-4D97-AF65-F5344CB8AC3E}">
        <p14:creationId xmlns:p14="http://schemas.microsoft.com/office/powerpoint/2010/main" val="1460930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30</a:t>
            </a:fld>
            <a:endParaRPr lang="fr-FR" dirty="0"/>
          </a:p>
        </p:txBody>
      </p:sp>
    </p:spTree>
    <p:extLst>
      <p:ext uri="{BB962C8B-B14F-4D97-AF65-F5344CB8AC3E}">
        <p14:creationId xmlns:p14="http://schemas.microsoft.com/office/powerpoint/2010/main" val="2817384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31</a:t>
            </a:fld>
            <a:endParaRPr lang="fr-FR" dirty="0"/>
          </a:p>
        </p:txBody>
      </p:sp>
    </p:spTree>
    <p:extLst>
      <p:ext uri="{BB962C8B-B14F-4D97-AF65-F5344CB8AC3E}">
        <p14:creationId xmlns:p14="http://schemas.microsoft.com/office/powerpoint/2010/main" val="861384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32</a:t>
            </a:fld>
            <a:endParaRPr lang="fr-FR" dirty="0"/>
          </a:p>
        </p:txBody>
      </p:sp>
    </p:spTree>
    <p:extLst>
      <p:ext uri="{BB962C8B-B14F-4D97-AF65-F5344CB8AC3E}">
        <p14:creationId xmlns:p14="http://schemas.microsoft.com/office/powerpoint/2010/main" val="13820793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33</a:t>
            </a:fld>
            <a:endParaRPr lang="fr-FR" dirty="0"/>
          </a:p>
        </p:txBody>
      </p:sp>
    </p:spTree>
    <p:extLst>
      <p:ext uri="{BB962C8B-B14F-4D97-AF65-F5344CB8AC3E}">
        <p14:creationId xmlns:p14="http://schemas.microsoft.com/office/powerpoint/2010/main" val="24220429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34</a:t>
            </a:fld>
            <a:endParaRPr lang="fr-FR" dirty="0"/>
          </a:p>
        </p:txBody>
      </p:sp>
    </p:spTree>
    <p:extLst>
      <p:ext uri="{BB962C8B-B14F-4D97-AF65-F5344CB8AC3E}">
        <p14:creationId xmlns:p14="http://schemas.microsoft.com/office/powerpoint/2010/main" val="1863866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35</a:t>
            </a:fld>
            <a:endParaRPr lang="fr-FR" dirty="0"/>
          </a:p>
        </p:txBody>
      </p:sp>
    </p:spTree>
    <p:extLst>
      <p:ext uri="{BB962C8B-B14F-4D97-AF65-F5344CB8AC3E}">
        <p14:creationId xmlns:p14="http://schemas.microsoft.com/office/powerpoint/2010/main" val="35254729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36</a:t>
            </a:fld>
            <a:endParaRPr lang="fr-FR" dirty="0"/>
          </a:p>
        </p:txBody>
      </p:sp>
    </p:spTree>
    <p:extLst>
      <p:ext uri="{BB962C8B-B14F-4D97-AF65-F5344CB8AC3E}">
        <p14:creationId xmlns:p14="http://schemas.microsoft.com/office/powerpoint/2010/main" val="40175897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37</a:t>
            </a:fld>
            <a:endParaRPr lang="fr-FR" dirty="0"/>
          </a:p>
        </p:txBody>
      </p:sp>
    </p:spTree>
    <p:extLst>
      <p:ext uri="{BB962C8B-B14F-4D97-AF65-F5344CB8AC3E}">
        <p14:creationId xmlns:p14="http://schemas.microsoft.com/office/powerpoint/2010/main" val="25793887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38</a:t>
            </a:fld>
            <a:endParaRPr lang="fr-FR"/>
          </a:p>
        </p:txBody>
      </p:sp>
    </p:spTree>
    <p:extLst>
      <p:ext uri="{BB962C8B-B14F-4D97-AF65-F5344CB8AC3E}">
        <p14:creationId xmlns:p14="http://schemas.microsoft.com/office/powerpoint/2010/main" val="38845014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39</a:t>
            </a:fld>
            <a:endParaRPr lang="fr-FR" dirty="0"/>
          </a:p>
        </p:txBody>
      </p:sp>
    </p:spTree>
    <p:extLst>
      <p:ext uri="{BB962C8B-B14F-4D97-AF65-F5344CB8AC3E}">
        <p14:creationId xmlns:p14="http://schemas.microsoft.com/office/powerpoint/2010/main" val="3689200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1"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40</a:t>
            </a:fld>
            <a:endParaRPr lang="fr-FR" dirty="0"/>
          </a:p>
        </p:txBody>
      </p:sp>
    </p:spTree>
    <p:extLst>
      <p:ext uri="{BB962C8B-B14F-4D97-AF65-F5344CB8AC3E}">
        <p14:creationId xmlns:p14="http://schemas.microsoft.com/office/powerpoint/2010/main" val="667376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41</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fr-FR" sz="800" kern="1200"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42</a:t>
            </a:fld>
            <a:endParaRPr lang="fr-FR"/>
          </a:p>
        </p:txBody>
      </p:sp>
    </p:spTree>
    <p:extLst>
      <p:ext uri="{BB962C8B-B14F-4D97-AF65-F5344CB8AC3E}">
        <p14:creationId xmlns:p14="http://schemas.microsoft.com/office/powerpoint/2010/main" val="14530661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algn="l"/>
            <a:endParaRPr lang="fr-FR" sz="900"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43</a:t>
            </a:fld>
            <a:endParaRPr lang="fr-FR"/>
          </a:p>
        </p:txBody>
      </p:sp>
    </p:spTree>
    <p:extLst>
      <p:ext uri="{BB962C8B-B14F-4D97-AF65-F5344CB8AC3E}">
        <p14:creationId xmlns:p14="http://schemas.microsoft.com/office/powerpoint/2010/main" val="14530661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Fo Danse </a:t>
            </a:r>
            <a:r>
              <a:rPr lang="fr-FR" dirty="0" err="1" smtClean="0"/>
              <a:t>Acro</a:t>
            </a:r>
            <a:r>
              <a:rPr lang="fr-FR" dirty="0" smtClean="0"/>
              <a:t> à ROMO : 68,2% de présence</a:t>
            </a:r>
          </a:p>
          <a:p>
            <a:r>
              <a:rPr lang="fr-FR" dirty="0" smtClean="0"/>
              <a:t>Pourquoi 10% d’écart ? </a:t>
            </a:r>
          </a:p>
          <a:p>
            <a:r>
              <a:rPr lang="fr-FR" dirty="0" smtClean="0"/>
              <a:t>Un discours à porter. </a:t>
            </a:r>
          </a:p>
          <a:p>
            <a:endParaRPr lang="fr-FR" dirty="0" smtClean="0"/>
          </a:p>
          <a:p>
            <a:r>
              <a:rPr lang="fr-FR" dirty="0" smtClean="0"/>
              <a:t>Présentation Fo 2014</a:t>
            </a:r>
          </a:p>
          <a:p>
            <a:r>
              <a:rPr lang="fr-FR" dirty="0" smtClean="0"/>
              <a:t>Des</a:t>
            </a:r>
            <a:r>
              <a:rPr lang="fr-FR" baseline="0" dirty="0" smtClean="0"/>
              <a:t> Fo EPLE toujours possible en local et sur des départements déficitaires. </a:t>
            </a:r>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44</a:t>
            </a:fld>
            <a:endParaRPr lang="fr-FR"/>
          </a:p>
        </p:txBody>
      </p:sp>
    </p:spTree>
    <p:extLst>
      <p:ext uri="{BB962C8B-B14F-4D97-AF65-F5344CB8AC3E}">
        <p14:creationId xmlns:p14="http://schemas.microsoft.com/office/powerpoint/2010/main" val="34781227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45</a:t>
            </a:fld>
            <a:endParaRPr lang="fr-FR" dirty="0"/>
          </a:p>
        </p:txBody>
      </p:sp>
    </p:spTree>
    <p:extLst>
      <p:ext uri="{BB962C8B-B14F-4D97-AF65-F5344CB8AC3E}">
        <p14:creationId xmlns:p14="http://schemas.microsoft.com/office/powerpoint/2010/main" val="252226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5</a:t>
            </a:fld>
            <a:endParaRPr lang="fr-FR" dirty="0"/>
          </a:p>
        </p:txBody>
      </p:sp>
    </p:spTree>
    <p:extLst>
      <p:ext uri="{BB962C8B-B14F-4D97-AF65-F5344CB8AC3E}">
        <p14:creationId xmlns:p14="http://schemas.microsoft.com/office/powerpoint/2010/main" val="120991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6</a:t>
            </a:fld>
            <a:endParaRPr lang="fr-FR" dirty="0"/>
          </a:p>
        </p:txBody>
      </p:sp>
    </p:spTree>
    <p:extLst>
      <p:ext uri="{BB962C8B-B14F-4D97-AF65-F5344CB8AC3E}">
        <p14:creationId xmlns:p14="http://schemas.microsoft.com/office/powerpoint/2010/main" val="120991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1" dirty="0" smtClean="0">
              <a:solidFill>
                <a:schemeClr val="bg1"/>
              </a:solidFill>
              <a:latin typeface="Arial Black" pitchFamily="34" charset="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7</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charset="0"/>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8</a:t>
            </a:fld>
            <a:endParaRPr lang="fr-FR"/>
          </a:p>
        </p:txBody>
      </p:sp>
    </p:spTree>
    <p:extLst>
      <p:ext uri="{BB962C8B-B14F-4D97-AF65-F5344CB8AC3E}">
        <p14:creationId xmlns:p14="http://schemas.microsoft.com/office/powerpoint/2010/main" val="130814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9</a:t>
            </a:fld>
            <a:endParaRPr lang="fr-FR"/>
          </a:p>
        </p:txBody>
      </p:sp>
    </p:spTree>
    <p:extLst>
      <p:ext uri="{BB962C8B-B14F-4D97-AF65-F5344CB8AC3E}">
        <p14:creationId xmlns:p14="http://schemas.microsoft.com/office/powerpoint/2010/main" val="36833787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ac-orleans-tours.fr/" TargetMode="External"/><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pic>
        <p:nvPicPr>
          <p:cNvPr id="9"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effectLst>
        </p:spPr>
      </p:pic>
      <p:pic>
        <p:nvPicPr>
          <p:cNvPr id="10"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179512" y="44624"/>
            <a:ext cx="1190625" cy="1200150"/>
          </a:xfrm>
          <a:prstGeom prst="rect">
            <a:avLst/>
          </a:prstGeom>
          <a:noFill/>
        </p:spPr>
      </p:pic>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lvl1pPr>
              <a:defRPr b="1"/>
            </a:lvl1p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AUT">
    <p:spTree>
      <p:nvGrpSpPr>
        <p:cNvPr id="1" name=""/>
        <p:cNvGrpSpPr/>
        <p:nvPr/>
      </p:nvGrpSpPr>
      <p:grpSpPr>
        <a:xfrm>
          <a:off x="0" y="0"/>
          <a:ext cx="0" cy="0"/>
          <a:chOff x="0" y="0"/>
          <a:chExt cx="0" cy="0"/>
        </a:xfrm>
      </p:grpSpPr>
      <p:pic>
        <p:nvPicPr>
          <p:cNvPr id="9" name="Picture 2" descr="http://eps.ac-orleans-tours.fr/typo3temp/pics/a4abc45398.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chemeClr val="tx2">
                    <a:lumMod val="60000"/>
                    <a:lumOff val="40000"/>
                  </a:schemeClr>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dirty="0"/>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fr-FR" smtClean="0"/>
              <a:t>Cliquez et modifiez le titre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ransition xmlns:p14="http://schemas.microsoft.com/office/powerpoint/2010/mai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TATION">
    <p:spTree>
      <p:nvGrpSpPr>
        <p:cNvPr id="1" name=""/>
        <p:cNvGrpSpPr/>
        <p:nvPr/>
      </p:nvGrpSpPr>
      <p:grpSpPr>
        <a:xfrm>
          <a:off x="0" y="0"/>
          <a:ext cx="0" cy="0"/>
          <a:chOff x="0" y="0"/>
          <a:chExt cx="0" cy="0"/>
        </a:xfrm>
      </p:grpSpPr>
      <p:pic>
        <p:nvPicPr>
          <p:cNvPr id="7"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softEdge rad="317500"/>
          </a:effectLst>
        </p:spPr>
      </p:pic>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
        <p:nvSpPr>
          <p:cNvPr id="14" name="Titre 13"/>
          <p:cNvSpPr>
            <a:spLocks noGrp="1"/>
          </p:cNvSpPr>
          <p:nvPr>
            <p:ph type="title"/>
          </p:nvPr>
        </p:nvSpPr>
        <p:spPr>
          <a:xfrm>
            <a:off x="0" y="0"/>
            <a:ext cx="9144000" cy="1196752"/>
          </a:xfrm>
        </p:spPr>
        <p:txBody>
          <a:bodyPr>
            <a:noAutofit/>
          </a:bodyPr>
          <a:lstStyle>
            <a:lvl1pPr>
              <a:defRPr sz="34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spTree>
  </p:cSld>
  <p:clrMapOvr>
    <a:masterClrMapping/>
  </p:clrMapOvr>
  <p:transition xmlns:p14="http://schemas.microsoft.com/office/powerpoint/2010/mai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OUBLE">
    <p:spTree>
      <p:nvGrpSpPr>
        <p:cNvPr id="1" name=""/>
        <p:cNvGrpSpPr/>
        <p:nvPr/>
      </p:nvGrpSpPr>
      <p:grpSpPr>
        <a:xfrm>
          <a:off x="0" y="0"/>
          <a:ext cx="0" cy="0"/>
          <a:chOff x="0" y="0"/>
          <a:chExt cx="0" cy="0"/>
        </a:xfrm>
      </p:grpSpPr>
      <p:pic>
        <p:nvPicPr>
          <p:cNvPr id="7"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softEdge rad="317500"/>
          </a:effectLst>
        </p:spPr>
      </p:pic>
      <p:sp>
        <p:nvSpPr>
          <p:cNvPr id="3" name="Espace réservé du contenu 2"/>
          <p:cNvSpPr>
            <a:spLocks noGrp="1"/>
          </p:cNvSpPr>
          <p:nvPr>
            <p:ph idx="1"/>
          </p:nvPr>
        </p:nvSpPr>
        <p:spPr>
          <a:xfrm>
            <a:off x="457200" y="1196753"/>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
        <p:nvSpPr>
          <p:cNvPr id="14" name="Titre 13"/>
          <p:cNvSpPr>
            <a:spLocks noGrp="1"/>
          </p:cNvSpPr>
          <p:nvPr>
            <p:ph type="title"/>
          </p:nvPr>
        </p:nvSpPr>
        <p:spPr>
          <a:xfrm>
            <a:off x="0" y="0"/>
            <a:ext cx="9144000" cy="1196752"/>
          </a:xfrm>
        </p:spPr>
        <p:txBody>
          <a:bodyPr>
            <a:noAutofit/>
          </a:bodyPr>
          <a:lstStyle>
            <a:lvl1pPr>
              <a:defRPr sz="36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pic>
        <p:nvPicPr>
          <p:cNvPr id="8" name="Picture 2" descr="http://eps.ac-orleans-tours.fr/typo3temp/pics/38d92ddb59.jpg"/>
          <p:cNvPicPr>
            <a:picLocks noChangeAspect="1" noChangeArrowheads="1"/>
          </p:cNvPicPr>
          <p:nvPr/>
        </p:nvPicPr>
        <p:blipFill>
          <a:blip r:embed="rId3" cstate="print"/>
          <a:srcRect/>
          <a:stretch>
            <a:fillRect/>
          </a:stretch>
        </p:blipFill>
        <p:spPr bwMode="auto">
          <a:xfrm>
            <a:off x="-36513" y="3197706"/>
            <a:ext cx="9180000" cy="1383422"/>
          </a:xfrm>
          <a:prstGeom prst="rect">
            <a:avLst/>
          </a:prstGeom>
          <a:noFill/>
          <a:effectLst>
            <a:softEdge rad="317500"/>
          </a:effectLst>
        </p:spPr>
      </p:pic>
      <p:sp>
        <p:nvSpPr>
          <p:cNvPr id="10" name="Espace réservé du contenu 2"/>
          <p:cNvSpPr>
            <a:spLocks noGrp="1"/>
          </p:cNvSpPr>
          <p:nvPr>
            <p:ph idx="13"/>
          </p:nvPr>
        </p:nvSpPr>
        <p:spPr>
          <a:xfrm>
            <a:off x="467544" y="4509120"/>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transition xmlns:p14="http://schemas.microsoft.com/office/powerpoint/2010/mai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GYM">
    <p:spTree>
      <p:nvGrpSpPr>
        <p:cNvPr id="1" name=""/>
        <p:cNvGrpSpPr/>
        <p:nvPr/>
      </p:nvGrpSpPr>
      <p:grpSpPr>
        <a:xfrm>
          <a:off x="0" y="0"/>
          <a:ext cx="0" cy="0"/>
          <a:chOff x="0" y="0"/>
          <a:chExt cx="0" cy="0"/>
        </a:xfrm>
      </p:grpSpPr>
      <p:pic>
        <p:nvPicPr>
          <p:cNvPr id="7" name="Picture 4" descr="http://eps.ac-orleans-tours.fr/typo3temp/pics/76010f26f3.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0" y="188640"/>
            <a:ext cx="9144000" cy="1143000"/>
          </a:xfrm>
        </p:spPr>
        <p:txBody>
          <a:bodyPr/>
          <a:lstStyle>
            <a:lvl1pPr>
              <a:defRPr b="1">
                <a:solidFill>
                  <a:srgbClr val="FF6600"/>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RIATHLON">
    <p:spTree>
      <p:nvGrpSpPr>
        <p:cNvPr id="1" name=""/>
        <p:cNvGrpSpPr/>
        <p:nvPr/>
      </p:nvGrpSpPr>
      <p:grpSpPr>
        <a:xfrm>
          <a:off x="0" y="0"/>
          <a:ext cx="0" cy="0"/>
          <a:chOff x="0" y="0"/>
          <a:chExt cx="0" cy="0"/>
        </a:xfrm>
      </p:grpSpPr>
      <p:pic>
        <p:nvPicPr>
          <p:cNvPr id="8" name="Picture 4" descr="http://eps.ac-orleans-tours.fr/typo3temp/pics/a3593f9d53.jpg"/>
          <p:cNvPicPr>
            <a:picLocks noChangeAspect="1" noChangeArrowheads="1"/>
          </p:cNvPicPr>
          <p:nvPr/>
        </p:nvPicPr>
        <p:blipFill>
          <a:blip r:embed="rId2" cstate="print"/>
          <a:srcRect/>
          <a:stretch>
            <a:fillRect/>
          </a:stretch>
        </p:blipFill>
        <p:spPr bwMode="auto">
          <a:xfrm>
            <a:off x="0" y="29354"/>
            <a:ext cx="9180000" cy="1383422"/>
          </a:xfrm>
          <a:prstGeom prst="rect">
            <a:avLst/>
          </a:prstGeom>
          <a:noFill/>
          <a:effectLst>
            <a:outerShdw sx="1000" sy="1000" algn="ctr" rotWithShape="0">
              <a:srgbClr val="000000"/>
            </a:outerShdw>
            <a:softEdge rad="127000"/>
          </a:effectLst>
        </p:spPr>
      </p:pic>
      <p:sp>
        <p:nvSpPr>
          <p:cNvPr id="2" name="Titre 1"/>
          <p:cNvSpPr>
            <a:spLocks noGrp="1"/>
          </p:cNvSpPr>
          <p:nvPr>
            <p:ph type="title"/>
          </p:nvPr>
        </p:nvSpPr>
        <p:spPr>
          <a:xfrm>
            <a:off x="395536" y="188640"/>
            <a:ext cx="8229600" cy="1143000"/>
          </a:xfrm>
        </p:spPr>
        <p:txBody>
          <a:bodyPr/>
          <a:lstStyle>
            <a:lvl1pPr>
              <a:defRPr b="1">
                <a:solidFill>
                  <a:schemeClr val="bg1"/>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OLLEY">
    <p:spTree>
      <p:nvGrpSpPr>
        <p:cNvPr id="1" name=""/>
        <p:cNvGrpSpPr/>
        <p:nvPr/>
      </p:nvGrpSpPr>
      <p:grpSpPr>
        <a:xfrm>
          <a:off x="0" y="0"/>
          <a:ext cx="0" cy="0"/>
          <a:chOff x="0" y="0"/>
          <a:chExt cx="0" cy="0"/>
        </a:xfrm>
      </p:grpSpPr>
      <p:pic>
        <p:nvPicPr>
          <p:cNvPr id="9" name="Picture 4" descr="http://eps.ac-orleans-tours.fr/typo3temp/pics/9f79a0bf68.jpg"/>
          <p:cNvPicPr>
            <a:picLocks noChangeAspect="1" noChangeArrowheads="1"/>
          </p:cNvPicPr>
          <p:nvPr/>
        </p:nvPicPr>
        <p:blipFill>
          <a:blip r:embed="rId2" cstate="print"/>
          <a:srcRect/>
          <a:stretch>
            <a:fillRect/>
          </a:stretch>
        </p:blipFill>
        <p:spPr bwMode="auto">
          <a:xfrm>
            <a:off x="-36000" y="-27384"/>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FF0000"/>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ROSS">
    <p:spTree>
      <p:nvGrpSpPr>
        <p:cNvPr id="1" name=""/>
        <p:cNvGrpSpPr/>
        <p:nvPr/>
      </p:nvGrpSpPr>
      <p:grpSpPr>
        <a:xfrm>
          <a:off x="0" y="0"/>
          <a:ext cx="0" cy="0"/>
          <a:chOff x="0" y="0"/>
          <a:chExt cx="0" cy="0"/>
        </a:xfrm>
      </p:grpSpPr>
      <p:pic>
        <p:nvPicPr>
          <p:cNvPr id="8" name="Picture 2" descr="http://eps.ac-orleans-tours.fr/typo3temp/pics/38d92ddb59.jpg"/>
          <p:cNvPicPr>
            <a:picLocks noChangeAspect="1" noChangeArrowheads="1"/>
          </p:cNvPicPr>
          <p:nvPr/>
        </p:nvPicPr>
        <p:blipFill>
          <a:blip r:embed="rId2" cstate="print"/>
          <a:srcRect/>
          <a:stretch>
            <a:fillRect/>
          </a:stretch>
        </p:blipFill>
        <p:spPr bwMode="auto">
          <a:xfrm>
            <a:off x="-36513" y="-27389"/>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0066FF"/>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CE">
    <p:spTree>
      <p:nvGrpSpPr>
        <p:cNvPr id="1" name=""/>
        <p:cNvGrpSpPr/>
        <p:nvPr/>
      </p:nvGrpSpPr>
      <p:grpSpPr>
        <a:xfrm>
          <a:off x="0" y="0"/>
          <a:ext cx="0" cy="0"/>
          <a:chOff x="0" y="0"/>
          <a:chExt cx="0" cy="0"/>
        </a:xfrm>
      </p:grpSpPr>
      <p:pic>
        <p:nvPicPr>
          <p:cNvPr id="9" name="Picture 2" descr="http://eps.ac-orleans-tours.fr/typo3temp/pics/d897fb5193.jpg"/>
          <p:cNvPicPr>
            <a:picLocks noChangeAspect="1" noChangeArrowheads="1"/>
          </p:cNvPicPr>
          <p:nvPr/>
        </p:nvPicPr>
        <p:blipFill>
          <a:blip r:embed="rId2" cstate="print"/>
          <a:srcRect/>
          <a:stretch>
            <a:fillRect/>
          </a:stretch>
        </p:blipFill>
        <p:spPr bwMode="auto">
          <a:xfrm>
            <a:off x="-36513" y="23929"/>
            <a:ext cx="9216000" cy="1388847"/>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chemeClr val="accent3">
                    <a:lumMod val="60000"/>
                    <a:lumOff val="40000"/>
                  </a:schemeClr>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PPN">
    <p:spTree>
      <p:nvGrpSpPr>
        <p:cNvPr id="1" name=""/>
        <p:cNvGrpSpPr/>
        <p:nvPr/>
      </p:nvGrpSpPr>
      <p:grpSpPr>
        <a:xfrm>
          <a:off x="0" y="0"/>
          <a:ext cx="0" cy="0"/>
          <a:chOff x="0" y="0"/>
          <a:chExt cx="0" cy="0"/>
        </a:xfrm>
      </p:grpSpPr>
      <p:pic>
        <p:nvPicPr>
          <p:cNvPr id="8" name="Picture 2" descr="http://eps.ac-orleans-tours.fr/typo3temp/pics/1130d201a2.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00CCFF"/>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transition xmlns:p14="http://schemas.microsoft.com/office/powerpoint/2010/main" spd="med">
    <p:split orient="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19672" y="0"/>
            <a:ext cx="7524328" cy="1196752"/>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pPr/>
              <a:t>28/06/2014</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xmlns:p14="http://schemas.microsoft.com/office/powerpoint/2010/main" spd="med">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chart" Target="../charts/char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chart" Target="../charts/char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chart" Target="../charts/char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chart" Target="../charts/char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chart" Target="../charts/char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chart" Target="../charts/char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 Id="rId3" Type="http://schemas.openxmlformats.org/officeDocument/2006/relationships/chart" Target="../charts/char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 Id="rId3" Type="http://schemas.openxmlformats.org/officeDocument/2006/relationships/chart" Target="../charts/char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 Id="rId3" Type="http://schemas.openxmlformats.org/officeDocument/2006/relationships/chart" Target="../charts/char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 Id="rId3" Type="http://schemas.openxmlformats.org/officeDocument/2006/relationships/chart" Target="../charts/char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 Id="rId3" Type="http://schemas.openxmlformats.org/officeDocument/2006/relationships/chart" Target="../charts/char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 Id="rId3" Type="http://schemas.openxmlformats.org/officeDocument/2006/relationships/chart" Target="../charts/char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 Id="rId3" Type="http://schemas.openxmlformats.org/officeDocument/2006/relationships/chart" Target="../charts/char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 Id="rId3" Type="http://schemas.openxmlformats.org/officeDocument/2006/relationships/chart" Target="../charts/char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 Id="rId3" Type="http://schemas.openxmlformats.org/officeDocument/2006/relationships/chart" Target="../charts/char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 Id="rId3" Type="http://schemas.openxmlformats.org/officeDocument/2006/relationships/chart" Target="../charts/char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 Id="rId3" Type="http://schemas.openxmlformats.org/officeDocument/2006/relationships/chart" Target="../charts/chart2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 Id="rId3" Type="http://schemas.openxmlformats.org/officeDocument/2006/relationships/chart" Target="../charts/char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 Id="rId3" Type="http://schemas.openxmlformats.org/officeDocument/2006/relationships/chart" Target="../charts/char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 Id="rId3" Type="http://schemas.openxmlformats.org/officeDocument/2006/relationships/chart" Target="../charts/char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4.xml"/><Relationship Id="rId3" Type="http://schemas.openxmlformats.org/officeDocument/2006/relationships/chart" Target="../charts/char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5.xml"/><Relationship Id="rId3" Type="http://schemas.openxmlformats.org/officeDocument/2006/relationships/chart" Target="../charts/char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6.xml"/><Relationship Id="rId3" Type="http://schemas.openxmlformats.org/officeDocument/2006/relationships/chart" Target="../charts/chart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7.xml"/><Relationship Id="rId3" Type="http://schemas.openxmlformats.org/officeDocument/2006/relationships/chart" Target="../charts/chart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chart" Target="../charts/chart33.xml"/><Relationship Id="rId4" Type="http://schemas.openxmlformats.org/officeDocument/2006/relationships/chart" Target="../charts/chart34.xml"/><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chart" Target="../charts/chart35.xml"/><Relationship Id="rId4" Type="http://schemas.openxmlformats.org/officeDocument/2006/relationships/chart" Target="../charts/chart36.xml"/><Relationship Id="rId5" Type="http://schemas.openxmlformats.org/officeDocument/2006/relationships/chart" Target="../charts/chart37.xml"/><Relationship Id="rId6" Type="http://schemas.openxmlformats.org/officeDocument/2006/relationships/chart" Target="../charts/chart38.xml"/><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 Id="rId3"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0015" y="2061350"/>
            <a:ext cx="8599054" cy="1470025"/>
          </a:xfrm>
        </p:spPr>
        <p:txBody>
          <a:bodyPr/>
          <a:lstStyle/>
          <a:p>
            <a:r>
              <a:rPr lang="fr-FR" dirty="0" smtClean="0">
                <a:solidFill>
                  <a:schemeClr val="bg1"/>
                </a:solidFill>
              </a:rPr>
              <a:t>Sous-commissions académiques LGT</a:t>
            </a:r>
            <a:endParaRPr lang="fr-FR" dirty="0">
              <a:solidFill>
                <a:schemeClr val="bg1"/>
              </a:solidFill>
            </a:endParaRPr>
          </a:p>
        </p:txBody>
      </p:sp>
      <p:sp>
        <p:nvSpPr>
          <p:cNvPr id="3" name="Sous-titre 2"/>
          <p:cNvSpPr>
            <a:spLocks noGrp="1"/>
          </p:cNvSpPr>
          <p:nvPr>
            <p:ph type="subTitle" idx="1"/>
          </p:nvPr>
        </p:nvSpPr>
        <p:spPr>
          <a:xfrm>
            <a:off x="0" y="3880556"/>
            <a:ext cx="9144000" cy="2520244"/>
          </a:xfrm>
        </p:spPr>
        <p:txBody>
          <a:bodyPr>
            <a:normAutofit fontScale="85000" lnSpcReduction="20000"/>
          </a:bodyPr>
          <a:lstStyle/>
          <a:p>
            <a:endParaRPr lang="fr-FR" dirty="0" smtClean="0">
              <a:solidFill>
                <a:schemeClr val="bg1"/>
              </a:solidFill>
            </a:endParaRPr>
          </a:p>
          <a:p>
            <a:endParaRPr lang="fr-FR" dirty="0">
              <a:solidFill>
                <a:schemeClr val="bg1"/>
              </a:solidFill>
            </a:endParaRPr>
          </a:p>
          <a:p>
            <a:endParaRPr lang="fr-FR" dirty="0" smtClean="0">
              <a:solidFill>
                <a:schemeClr val="bg1"/>
              </a:solidFill>
            </a:endParaRPr>
          </a:p>
          <a:p>
            <a:r>
              <a:rPr lang="fr-FR" sz="1900" dirty="0">
                <a:solidFill>
                  <a:schemeClr val="bg1"/>
                </a:solidFill>
              </a:rPr>
              <a:t>Saint Jean de </a:t>
            </a:r>
            <a:r>
              <a:rPr lang="fr-FR" sz="1900" dirty="0" smtClean="0">
                <a:solidFill>
                  <a:schemeClr val="bg1"/>
                </a:solidFill>
              </a:rPr>
              <a:t>Braye, Châteauroux, Tours, Vendôme. </a:t>
            </a:r>
          </a:p>
          <a:p>
            <a:r>
              <a:rPr lang="fr-FR" sz="1900" dirty="0" smtClean="0">
                <a:solidFill>
                  <a:schemeClr val="bg1"/>
                </a:solidFill>
              </a:rPr>
              <a:t>Jeudi 12 juin  –   Vendredi 13 juin 2014</a:t>
            </a:r>
          </a:p>
          <a:p>
            <a:endParaRPr lang="fr-FR" sz="1500" dirty="0" smtClean="0">
              <a:solidFill>
                <a:schemeClr val="bg1"/>
              </a:solidFill>
            </a:endParaRPr>
          </a:p>
          <a:p>
            <a:r>
              <a:rPr lang="fr-FR" sz="1500" dirty="0" smtClean="0">
                <a:solidFill>
                  <a:schemeClr val="bg1"/>
                </a:solidFill>
              </a:rPr>
              <a:t>Inspection Pédagogique Régionale d’ E.P.S. </a:t>
            </a:r>
          </a:p>
          <a:p>
            <a:r>
              <a:rPr lang="fr-FR" sz="1500" dirty="0" smtClean="0">
                <a:solidFill>
                  <a:schemeClr val="bg1"/>
                </a:solidFill>
              </a:rPr>
              <a:t>Académie d’Orléans-Tours. </a:t>
            </a:r>
          </a:p>
        </p:txBody>
      </p:sp>
    </p:spTree>
    <p:extLst>
      <p:ext uri="{BB962C8B-B14F-4D97-AF65-F5344CB8AC3E}">
        <p14:creationId xmlns:p14="http://schemas.microsoft.com/office/powerpoint/2010/main" val="344102773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0" y="418352"/>
            <a:ext cx="9144000" cy="418353"/>
          </a:xfrm>
        </p:spPr>
        <p:txBody>
          <a:bodyPr>
            <a:normAutofit fontScale="90000"/>
          </a:bodyPr>
          <a:lstStyle/>
          <a:p>
            <a:r>
              <a:rPr lang="fr-FR" sz="3400" dirty="0" smtClean="0">
                <a:solidFill>
                  <a:schemeClr val="bg1"/>
                </a:solidFill>
              </a:rPr>
              <a:t>ZOOM SUR LES APSA de la CP 2</a:t>
            </a:r>
            <a:endParaRPr lang="fr-FR" sz="3400" dirty="0">
              <a:solidFill>
                <a:schemeClr val="bg1"/>
              </a:solidFill>
            </a:endParaRPr>
          </a:p>
        </p:txBody>
      </p:sp>
      <p:graphicFrame>
        <p:nvGraphicFramePr>
          <p:cNvPr id="9" name="Chart 2"/>
          <p:cNvGraphicFramePr>
            <a:graphicFrameLocks/>
          </p:cNvGraphicFramePr>
          <p:nvPr>
            <p:extLst>
              <p:ext uri="{D42A27DB-BD31-4B8C-83A1-F6EECF244321}">
                <p14:modId xmlns:p14="http://schemas.microsoft.com/office/powerpoint/2010/main" val="1147002118"/>
              </p:ext>
            </p:extLst>
          </p:nvPr>
        </p:nvGraphicFramePr>
        <p:xfrm>
          <a:off x="112712" y="1617663"/>
          <a:ext cx="8918575" cy="45319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251559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2"/>
          <p:cNvGraphicFramePr>
            <a:graphicFrameLocks noGrp="1"/>
          </p:cNvGraphicFramePr>
          <p:nvPr>
            <p:ph idx="1"/>
            <p:extLst>
              <p:ext uri="{D42A27DB-BD31-4B8C-83A1-F6EECF244321}">
                <p14:modId xmlns:p14="http://schemas.microsoft.com/office/powerpoint/2010/main" val="1462195560"/>
              </p:ext>
            </p:extLst>
          </p:nvPr>
        </p:nvGraphicFramePr>
        <p:xfrm>
          <a:off x="185057" y="1331640"/>
          <a:ext cx="8784772" cy="5319531"/>
        </p:xfrm>
        <a:graphic>
          <a:graphicData uri="http://schemas.openxmlformats.org/drawingml/2006/chart">
            <c:chart xmlns:c="http://schemas.openxmlformats.org/drawingml/2006/chart" xmlns:r="http://schemas.openxmlformats.org/officeDocument/2006/relationships" r:id="rId3"/>
          </a:graphicData>
        </a:graphic>
      </p:graphicFrame>
      <p:sp>
        <p:nvSpPr>
          <p:cNvPr id="5" name="Titre 1"/>
          <p:cNvSpPr>
            <a:spLocks noGrp="1"/>
          </p:cNvSpPr>
          <p:nvPr>
            <p:ph type="title"/>
          </p:nvPr>
        </p:nvSpPr>
        <p:spPr>
          <a:xfrm>
            <a:off x="0" y="418352"/>
            <a:ext cx="9144000" cy="418353"/>
          </a:xfrm>
        </p:spPr>
        <p:txBody>
          <a:bodyPr>
            <a:normAutofit fontScale="90000"/>
          </a:bodyPr>
          <a:lstStyle/>
          <a:p>
            <a:r>
              <a:rPr lang="fr-FR" sz="3400" dirty="0" smtClean="0">
                <a:solidFill>
                  <a:schemeClr val="bg1"/>
                </a:solidFill>
              </a:rPr>
              <a:t>ZOOM SUR LES APSA de la CP 3</a:t>
            </a:r>
            <a:endParaRPr lang="fr-FR" sz="3400" dirty="0">
              <a:solidFill>
                <a:schemeClr val="bg1"/>
              </a:solidFill>
            </a:endParaRPr>
          </a:p>
        </p:txBody>
      </p:sp>
    </p:spTree>
    <p:extLst>
      <p:ext uri="{BB962C8B-B14F-4D97-AF65-F5344CB8AC3E}">
        <p14:creationId xmlns:p14="http://schemas.microsoft.com/office/powerpoint/2010/main" val="380934746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2"/>
          <p:cNvGraphicFramePr>
            <a:graphicFrameLocks noGrp="1"/>
          </p:cNvGraphicFramePr>
          <p:nvPr>
            <p:ph idx="1"/>
            <p:extLst>
              <p:ext uri="{D42A27DB-BD31-4B8C-83A1-F6EECF244321}">
                <p14:modId xmlns:p14="http://schemas.microsoft.com/office/powerpoint/2010/main" val="2347246197"/>
              </p:ext>
            </p:extLst>
          </p:nvPr>
        </p:nvGraphicFramePr>
        <p:xfrm>
          <a:off x="108856" y="1175657"/>
          <a:ext cx="8893629" cy="5606143"/>
        </p:xfrm>
        <a:graphic>
          <a:graphicData uri="http://schemas.openxmlformats.org/drawingml/2006/chart">
            <c:chart xmlns:c="http://schemas.openxmlformats.org/drawingml/2006/chart" xmlns:r="http://schemas.openxmlformats.org/officeDocument/2006/relationships" r:id="rId3"/>
          </a:graphicData>
        </a:graphic>
      </p:graphicFrame>
      <p:sp>
        <p:nvSpPr>
          <p:cNvPr id="6" name="Titre 1"/>
          <p:cNvSpPr>
            <a:spLocks noGrp="1"/>
          </p:cNvSpPr>
          <p:nvPr>
            <p:ph type="title"/>
          </p:nvPr>
        </p:nvSpPr>
        <p:spPr>
          <a:xfrm>
            <a:off x="0" y="418352"/>
            <a:ext cx="9144000" cy="418353"/>
          </a:xfrm>
        </p:spPr>
        <p:txBody>
          <a:bodyPr>
            <a:normAutofit fontScale="90000"/>
          </a:bodyPr>
          <a:lstStyle/>
          <a:p>
            <a:r>
              <a:rPr lang="fr-FR" sz="3400" dirty="0" smtClean="0">
                <a:solidFill>
                  <a:schemeClr val="bg1"/>
                </a:solidFill>
              </a:rPr>
              <a:t>ZOOM SUR LES APSA de la CP 4</a:t>
            </a:r>
            <a:endParaRPr lang="fr-FR" sz="3400" dirty="0">
              <a:solidFill>
                <a:schemeClr val="bg1"/>
              </a:solidFill>
            </a:endParaRPr>
          </a:p>
        </p:txBody>
      </p:sp>
    </p:spTree>
    <p:extLst>
      <p:ext uri="{BB962C8B-B14F-4D97-AF65-F5344CB8AC3E}">
        <p14:creationId xmlns:p14="http://schemas.microsoft.com/office/powerpoint/2010/main" val="36326843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2"/>
          <p:cNvGraphicFramePr>
            <a:graphicFrameLocks noGrp="1"/>
          </p:cNvGraphicFramePr>
          <p:nvPr>
            <p:ph idx="1"/>
            <p:extLst>
              <p:ext uri="{D42A27DB-BD31-4B8C-83A1-F6EECF244321}">
                <p14:modId xmlns:p14="http://schemas.microsoft.com/office/powerpoint/2010/main" val="35795129"/>
              </p:ext>
            </p:extLst>
          </p:nvPr>
        </p:nvGraphicFramePr>
        <p:xfrm>
          <a:off x="163284" y="1331640"/>
          <a:ext cx="8752115" cy="5330417"/>
        </p:xfrm>
        <a:graphic>
          <a:graphicData uri="http://schemas.openxmlformats.org/drawingml/2006/chart">
            <c:chart xmlns:c="http://schemas.openxmlformats.org/drawingml/2006/chart" xmlns:r="http://schemas.openxmlformats.org/officeDocument/2006/relationships" r:id="rId3"/>
          </a:graphicData>
        </a:graphic>
      </p:graphicFrame>
      <p:sp>
        <p:nvSpPr>
          <p:cNvPr id="6" name="Titre 1"/>
          <p:cNvSpPr>
            <a:spLocks noGrp="1"/>
          </p:cNvSpPr>
          <p:nvPr>
            <p:ph type="title"/>
          </p:nvPr>
        </p:nvSpPr>
        <p:spPr>
          <a:xfrm>
            <a:off x="0" y="418352"/>
            <a:ext cx="9144000" cy="418353"/>
          </a:xfrm>
        </p:spPr>
        <p:txBody>
          <a:bodyPr>
            <a:normAutofit fontScale="90000"/>
          </a:bodyPr>
          <a:lstStyle/>
          <a:p>
            <a:r>
              <a:rPr lang="fr-FR" sz="3400" dirty="0" smtClean="0">
                <a:solidFill>
                  <a:schemeClr val="bg1"/>
                </a:solidFill>
              </a:rPr>
              <a:t>ZOOM SUR LES APSA de la CP 5</a:t>
            </a:r>
            <a:endParaRPr lang="fr-FR" sz="3400" dirty="0">
              <a:solidFill>
                <a:schemeClr val="bg1"/>
              </a:solidFill>
            </a:endParaRPr>
          </a:p>
        </p:txBody>
      </p:sp>
    </p:spTree>
    <p:extLst>
      <p:ext uri="{BB962C8B-B14F-4D97-AF65-F5344CB8AC3E}">
        <p14:creationId xmlns:p14="http://schemas.microsoft.com/office/powerpoint/2010/main" val="23645591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651396911"/>
              </p:ext>
            </p:extLst>
          </p:nvPr>
        </p:nvGraphicFramePr>
        <p:xfrm>
          <a:off x="239059" y="1378656"/>
          <a:ext cx="8635966" cy="3534863"/>
        </p:xfrm>
        <a:graphic>
          <a:graphicData uri="http://schemas.openxmlformats.org/drawingml/2006/table">
            <a:tbl>
              <a:tblPr firstRow="1" bandRow="1">
                <a:tableStyleId>{5C22544A-7EE6-4342-B048-85BDC9FD1C3A}</a:tableStyleId>
              </a:tblPr>
              <a:tblGrid>
                <a:gridCol w="2594831"/>
                <a:gridCol w="975988"/>
                <a:gridCol w="1281718"/>
                <a:gridCol w="1199405"/>
                <a:gridCol w="1258201"/>
                <a:gridCol w="1325823"/>
              </a:tblGrid>
              <a:tr h="608783">
                <a:tc>
                  <a:txBody>
                    <a:bodyPr/>
                    <a:lstStyle/>
                    <a:p>
                      <a:pPr algn="ctr"/>
                      <a:r>
                        <a:rPr lang="fr-FR" b="1" dirty="0" smtClean="0"/>
                        <a:t>Type</a:t>
                      </a:r>
                      <a:r>
                        <a:rPr lang="fr-FR" b="1" baseline="0" dirty="0" smtClean="0"/>
                        <a:t> de candidat</a:t>
                      </a:r>
                      <a:endParaRPr lang="fr-FR" b="1" dirty="0"/>
                    </a:p>
                  </a:txBody>
                  <a:tcPr anchor="ctr"/>
                </a:tc>
                <a:tc>
                  <a:txBody>
                    <a:bodyPr/>
                    <a:lstStyle/>
                    <a:p>
                      <a:pPr algn="ctr"/>
                      <a:r>
                        <a:rPr lang="fr-FR" b="1" dirty="0" smtClean="0"/>
                        <a:t>Sexe</a:t>
                      </a:r>
                      <a:endParaRPr lang="fr-FR" b="1" dirty="0"/>
                    </a:p>
                  </a:txBody>
                  <a:tcPr anchor="ctr"/>
                </a:tc>
                <a:tc>
                  <a:txBody>
                    <a:bodyPr/>
                    <a:lstStyle/>
                    <a:p>
                      <a:pPr algn="ctr"/>
                      <a:r>
                        <a:rPr lang="fr-FR" b="1" dirty="0" smtClean="0"/>
                        <a:t>2011</a:t>
                      </a:r>
                      <a:endParaRPr lang="fr-FR" b="1" dirty="0"/>
                    </a:p>
                  </a:txBody>
                  <a:tcPr anchor="ctr"/>
                </a:tc>
                <a:tc>
                  <a:txBody>
                    <a:bodyPr/>
                    <a:lstStyle/>
                    <a:p>
                      <a:pPr algn="ctr"/>
                      <a:r>
                        <a:rPr lang="fr-FR" b="1" dirty="0" smtClean="0"/>
                        <a:t>2012</a:t>
                      </a:r>
                      <a:endParaRPr lang="fr-FR" b="1" dirty="0"/>
                    </a:p>
                  </a:txBody>
                  <a:tcPr anchor="ctr"/>
                </a:tc>
                <a:tc>
                  <a:txBody>
                    <a:bodyPr/>
                    <a:lstStyle/>
                    <a:p>
                      <a:pPr algn="ctr"/>
                      <a:r>
                        <a:rPr lang="fr-FR" b="1" dirty="0" smtClean="0"/>
                        <a:t>2013</a:t>
                      </a:r>
                      <a:endParaRPr lang="fr-FR" b="1" dirty="0"/>
                    </a:p>
                  </a:txBody>
                  <a:tcPr anchor="ctr"/>
                </a:tc>
                <a:tc>
                  <a:txBody>
                    <a:bodyPr/>
                    <a:lstStyle/>
                    <a:p>
                      <a:pPr algn="ctr"/>
                      <a:r>
                        <a:rPr lang="fr-FR" b="1" dirty="0" smtClean="0"/>
                        <a:t>2014</a:t>
                      </a:r>
                      <a:endParaRPr lang="fr-FR" b="1" dirty="0"/>
                    </a:p>
                  </a:txBody>
                  <a:tcPr anchor="ctr"/>
                </a:tc>
              </a:tr>
              <a:tr h="0">
                <a:tc>
                  <a:txBody>
                    <a:bodyPr/>
                    <a:lstStyle/>
                    <a:p>
                      <a:pPr algn="ctr"/>
                      <a:r>
                        <a:rPr lang="fr-FR" b="1" dirty="0" smtClean="0"/>
                        <a:t>Inaptes Totaux</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rgbClr val="008000"/>
                          </a:solidFill>
                        </a:rPr>
                        <a:t>2,44 %</a:t>
                      </a:r>
                      <a:endParaRPr lang="fr-FR" b="1" dirty="0">
                        <a:solidFill>
                          <a:srgbClr val="008000"/>
                        </a:solidFill>
                      </a:endParaRPr>
                    </a:p>
                  </a:txBody>
                  <a:tcPr anchor="ctr"/>
                </a:tc>
                <a:tc>
                  <a:txBody>
                    <a:bodyPr/>
                    <a:lstStyle/>
                    <a:p>
                      <a:pPr algn="ctr"/>
                      <a:r>
                        <a:rPr lang="fr-FR" b="1" smtClean="0">
                          <a:solidFill>
                            <a:srgbClr val="FF0000"/>
                          </a:solidFill>
                        </a:rPr>
                        <a:t>2,97 %</a:t>
                      </a:r>
                      <a:endParaRPr lang="fr-FR" b="1" dirty="0">
                        <a:solidFill>
                          <a:srgbClr val="FF0000"/>
                        </a:solidFill>
                      </a:endParaRPr>
                    </a:p>
                  </a:txBody>
                  <a:tcPr anchor="ctr"/>
                </a:tc>
                <a:tc>
                  <a:txBody>
                    <a:bodyPr/>
                    <a:lstStyle/>
                    <a:p>
                      <a:pPr algn="ctr"/>
                      <a:r>
                        <a:rPr lang="fr-FR" b="1" smtClean="0">
                          <a:solidFill>
                            <a:srgbClr val="FF0000"/>
                          </a:solidFill>
                        </a:rPr>
                        <a:t>3,06 %</a:t>
                      </a:r>
                      <a:endParaRPr lang="fr-FR" b="1" dirty="0">
                        <a:solidFill>
                          <a:srgbClr val="FF0000"/>
                        </a:solidFill>
                      </a:endParaRPr>
                    </a:p>
                  </a:txBody>
                  <a:tcPr anchor="ctr"/>
                </a:tc>
                <a:tc>
                  <a:txBody>
                    <a:bodyPr/>
                    <a:lstStyle/>
                    <a:p>
                      <a:pPr algn="ctr"/>
                      <a:r>
                        <a:rPr lang="fr-FR" b="1" dirty="0" smtClean="0">
                          <a:solidFill>
                            <a:srgbClr val="008000"/>
                          </a:solidFill>
                        </a:rPr>
                        <a:t>2,73 %</a:t>
                      </a:r>
                      <a:endParaRPr lang="fr-FR" b="1" dirty="0">
                        <a:solidFill>
                          <a:srgbClr val="008000"/>
                        </a:solidFill>
                      </a:endParaRPr>
                    </a:p>
                  </a:txBody>
                  <a:tcPr anchor="ctr"/>
                </a:tc>
              </a:tr>
              <a:tr h="147054">
                <a:tc>
                  <a:txBody>
                    <a:bodyPr/>
                    <a:lstStyle/>
                    <a:p>
                      <a:pPr algn="ctr"/>
                      <a:r>
                        <a:rPr lang="fr-FR" b="1" dirty="0" smtClean="0"/>
                        <a:t>Inaptes Totaux</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solidFill>
                            <a:srgbClr val="FF0000"/>
                          </a:solidFill>
                        </a:rPr>
                        <a:t>6,70 %</a:t>
                      </a:r>
                      <a:endParaRPr lang="fr-FR" b="1" dirty="0">
                        <a:solidFill>
                          <a:srgbClr val="FF0000"/>
                        </a:solidFill>
                      </a:endParaRPr>
                    </a:p>
                  </a:txBody>
                  <a:tcPr anchor="ctr"/>
                </a:tc>
                <a:tc>
                  <a:txBody>
                    <a:bodyPr/>
                    <a:lstStyle/>
                    <a:p>
                      <a:pPr algn="ctr"/>
                      <a:r>
                        <a:rPr lang="fr-FR" b="1" smtClean="0">
                          <a:solidFill>
                            <a:srgbClr val="FF0000"/>
                          </a:solidFill>
                        </a:rPr>
                        <a:t>6,52 %</a:t>
                      </a:r>
                      <a:endParaRPr lang="fr-FR" b="1" dirty="0">
                        <a:solidFill>
                          <a:srgbClr val="FF0000"/>
                        </a:solidFill>
                      </a:endParaRPr>
                    </a:p>
                  </a:txBody>
                  <a:tcPr anchor="ctr"/>
                </a:tc>
                <a:tc>
                  <a:txBody>
                    <a:bodyPr/>
                    <a:lstStyle/>
                    <a:p>
                      <a:pPr algn="ctr"/>
                      <a:r>
                        <a:rPr lang="fr-FR" b="1" dirty="0" smtClean="0">
                          <a:solidFill>
                            <a:srgbClr val="FF6600"/>
                          </a:solidFill>
                        </a:rPr>
                        <a:t>6,48 %</a:t>
                      </a:r>
                      <a:endParaRPr lang="fr-FR" b="1" dirty="0">
                        <a:solidFill>
                          <a:srgbClr val="FF6600"/>
                        </a:solidFill>
                      </a:endParaRPr>
                    </a:p>
                  </a:txBody>
                  <a:tcPr anchor="ctr"/>
                </a:tc>
                <a:tc>
                  <a:txBody>
                    <a:bodyPr/>
                    <a:lstStyle/>
                    <a:p>
                      <a:pPr algn="ctr"/>
                      <a:r>
                        <a:rPr lang="fr-FR" b="1" dirty="0" smtClean="0">
                          <a:solidFill>
                            <a:srgbClr val="008000"/>
                          </a:solidFill>
                        </a:rPr>
                        <a:t>5,89 %</a:t>
                      </a:r>
                      <a:endParaRPr lang="fr-FR" b="1" dirty="0">
                        <a:solidFill>
                          <a:srgbClr val="008000"/>
                        </a:solidFill>
                      </a:endParaRPr>
                    </a:p>
                  </a:txBody>
                  <a:tcPr anchor="ctr"/>
                </a:tc>
              </a:tr>
              <a:tr h="229529">
                <a:tc>
                  <a:txBody>
                    <a:bodyPr/>
                    <a:lstStyle/>
                    <a:p>
                      <a:pPr algn="ctr"/>
                      <a:r>
                        <a:rPr lang="fr-FR" b="1" dirty="0" smtClean="0"/>
                        <a:t>Inaptes</a:t>
                      </a:r>
                      <a:r>
                        <a:rPr lang="fr-FR" b="1" baseline="0" dirty="0" smtClean="0"/>
                        <a:t> partiels</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smtClean="0"/>
                        <a:t>4,68 %</a:t>
                      </a:r>
                      <a:endParaRPr lang="fr-FR" b="1" dirty="0"/>
                    </a:p>
                  </a:txBody>
                  <a:tcPr anchor="ctr"/>
                </a:tc>
                <a:tc>
                  <a:txBody>
                    <a:bodyPr/>
                    <a:lstStyle/>
                    <a:p>
                      <a:pPr algn="ctr"/>
                      <a:r>
                        <a:rPr lang="fr-FR" b="1" smtClean="0"/>
                        <a:t>4,29 %</a:t>
                      </a:r>
                      <a:endParaRPr lang="fr-FR" b="1" dirty="0"/>
                    </a:p>
                  </a:txBody>
                  <a:tcPr anchor="ctr"/>
                </a:tc>
                <a:tc>
                  <a:txBody>
                    <a:bodyPr/>
                    <a:lstStyle/>
                    <a:p>
                      <a:pPr algn="ctr"/>
                      <a:r>
                        <a:rPr lang="fr-FR" b="1" smtClean="0">
                          <a:solidFill>
                            <a:srgbClr val="FF0000"/>
                          </a:solidFill>
                        </a:rPr>
                        <a:t>6,07 %</a:t>
                      </a:r>
                      <a:endParaRPr lang="fr-FR" b="1" dirty="0">
                        <a:solidFill>
                          <a:srgbClr val="FF0000"/>
                        </a:solidFill>
                      </a:endParaRPr>
                    </a:p>
                  </a:txBody>
                  <a:tcPr anchor="ctr"/>
                </a:tc>
                <a:tc>
                  <a:txBody>
                    <a:bodyPr/>
                    <a:lstStyle/>
                    <a:p>
                      <a:pPr algn="ctr"/>
                      <a:r>
                        <a:rPr lang="fr-FR" b="1" dirty="0" smtClean="0">
                          <a:solidFill>
                            <a:srgbClr val="FF0000"/>
                          </a:solidFill>
                        </a:rPr>
                        <a:t>6,17 %</a:t>
                      </a:r>
                      <a:endParaRPr lang="fr-FR" b="1" dirty="0">
                        <a:solidFill>
                          <a:srgbClr val="FF0000"/>
                        </a:solidFill>
                      </a:endParaRPr>
                    </a:p>
                  </a:txBody>
                  <a:tcPr anchor="ctr"/>
                </a:tc>
              </a:tr>
              <a:tr h="0">
                <a:tc>
                  <a:txBody>
                    <a:bodyPr/>
                    <a:lstStyle/>
                    <a:p>
                      <a:pPr algn="ctr"/>
                      <a:r>
                        <a:rPr lang="fr-FR" b="1" dirty="0" smtClean="0"/>
                        <a:t>Inaptes</a:t>
                      </a:r>
                      <a:r>
                        <a:rPr lang="fr-FR" b="1" baseline="0" dirty="0" smtClean="0"/>
                        <a:t> partiels </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t>6,62 %</a:t>
                      </a:r>
                      <a:endParaRPr lang="fr-FR" b="1" dirty="0"/>
                    </a:p>
                  </a:txBody>
                  <a:tcPr anchor="ctr"/>
                </a:tc>
                <a:tc>
                  <a:txBody>
                    <a:bodyPr/>
                    <a:lstStyle/>
                    <a:p>
                      <a:pPr algn="ctr"/>
                      <a:r>
                        <a:rPr lang="fr-FR" b="1" smtClean="0">
                          <a:solidFill>
                            <a:srgbClr val="FF0000"/>
                          </a:solidFill>
                        </a:rPr>
                        <a:t>5,68 %</a:t>
                      </a:r>
                      <a:endParaRPr lang="fr-FR" b="1" dirty="0">
                        <a:solidFill>
                          <a:srgbClr val="FF0000"/>
                        </a:solidFill>
                      </a:endParaRPr>
                    </a:p>
                  </a:txBody>
                  <a:tcPr anchor="ctr"/>
                </a:tc>
                <a:tc>
                  <a:txBody>
                    <a:bodyPr/>
                    <a:lstStyle/>
                    <a:p>
                      <a:pPr algn="ctr"/>
                      <a:r>
                        <a:rPr lang="fr-FR" b="1" smtClean="0">
                          <a:solidFill>
                            <a:srgbClr val="FF0000"/>
                          </a:solidFill>
                        </a:rPr>
                        <a:t>8,24 %</a:t>
                      </a:r>
                      <a:endParaRPr lang="fr-FR" b="1" dirty="0">
                        <a:solidFill>
                          <a:srgbClr val="FF0000"/>
                        </a:solidFill>
                      </a:endParaRPr>
                    </a:p>
                  </a:txBody>
                  <a:tcPr anchor="ctr"/>
                </a:tc>
                <a:tc>
                  <a:txBody>
                    <a:bodyPr/>
                    <a:lstStyle/>
                    <a:p>
                      <a:pPr algn="ctr"/>
                      <a:r>
                        <a:rPr lang="fr-FR" b="1" dirty="0" smtClean="0">
                          <a:solidFill>
                            <a:srgbClr val="FF0000"/>
                          </a:solidFill>
                        </a:rPr>
                        <a:t>8,82 %</a:t>
                      </a:r>
                      <a:endParaRPr lang="fr-FR" b="1" dirty="0">
                        <a:solidFill>
                          <a:srgbClr val="FF0000"/>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smtClean="0"/>
                        <a:t>0,12 %</a:t>
                      </a:r>
                      <a:endParaRPr lang="fr-FR" b="1" dirty="0"/>
                    </a:p>
                  </a:txBody>
                  <a:tcPr anchor="ctr"/>
                </a:tc>
                <a:tc>
                  <a:txBody>
                    <a:bodyPr/>
                    <a:lstStyle/>
                    <a:p>
                      <a:pPr algn="ctr"/>
                      <a:r>
                        <a:rPr lang="fr-FR" b="1" smtClean="0"/>
                        <a:t>0,13 %</a:t>
                      </a:r>
                      <a:endParaRPr lang="fr-FR" b="1" dirty="0"/>
                    </a:p>
                  </a:txBody>
                  <a:tcPr anchor="ctr"/>
                </a:tc>
                <a:tc>
                  <a:txBody>
                    <a:bodyPr/>
                    <a:lstStyle/>
                    <a:p>
                      <a:pPr algn="ctr"/>
                      <a:r>
                        <a:rPr lang="fr-FR" b="1" smtClean="0">
                          <a:solidFill>
                            <a:schemeClr val="tx1"/>
                          </a:solidFill>
                        </a:rPr>
                        <a:t>0,12 %</a:t>
                      </a:r>
                      <a:endParaRPr lang="fr-FR" b="1" dirty="0">
                        <a:solidFill>
                          <a:schemeClr val="tx1"/>
                        </a:solidFill>
                      </a:endParaRPr>
                    </a:p>
                  </a:txBody>
                  <a:tcPr anchor="ctr"/>
                </a:tc>
                <a:tc>
                  <a:txBody>
                    <a:bodyPr/>
                    <a:lstStyle/>
                    <a:p>
                      <a:pPr algn="ctr"/>
                      <a:r>
                        <a:rPr lang="fr-FR" b="1" dirty="0" smtClean="0">
                          <a:solidFill>
                            <a:schemeClr val="tx1"/>
                          </a:solidFill>
                        </a:rPr>
                        <a:t>0,06 %</a:t>
                      </a: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t>0,12 %</a:t>
                      </a:r>
                      <a:endParaRPr lang="fr-FR" b="1" dirty="0"/>
                    </a:p>
                  </a:txBody>
                  <a:tcPr anchor="ctr"/>
                </a:tc>
                <a:tc>
                  <a:txBody>
                    <a:bodyPr/>
                    <a:lstStyle/>
                    <a:p>
                      <a:pPr algn="ctr"/>
                      <a:r>
                        <a:rPr lang="fr-FR" b="1" smtClean="0"/>
                        <a:t>0,22 %</a:t>
                      </a:r>
                      <a:endParaRPr lang="fr-FR" b="1" dirty="0"/>
                    </a:p>
                  </a:txBody>
                  <a:tcPr anchor="ctr"/>
                </a:tc>
                <a:tc>
                  <a:txBody>
                    <a:bodyPr/>
                    <a:lstStyle/>
                    <a:p>
                      <a:pPr algn="ctr"/>
                      <a:r>
                        <a:rPr lang="fr-FR" b="1" dirty="0" smtClean="0">
                          <a:solidFill>
                            <a:schemeClr val="tx1"/>
                          </a:solidFill>
                        </a:rPr>
                        <a:t>0,13 %</a:t>
                      </a:r>
                      <a:endParaRPr lang="fr-FR" b="1" dirty="0">
                        <a:solidFill>
                          <a:schemeClr val="tx1"/>
                        </a:solidFill>
                      </a:endParaRPr>
                    </a:p>
                  </a:txBody>
                  <a:tcPr anchor="ctr"/>
                </a:tc>
                <a:tc>
                  <a:txBody>
                    <a:bodyPr/>
                    <a:lstStyle/>
                    <a:p>
                      <a:pPr algn="ctr"/>
                      <a:r>
                        <a:rPr lang="fr-FR" b="1" dirty="0" smtClean="0">
                          <a:solidFill>
                            <a:schemeClr val="tx1"/>
                          </a:solidFill>
                        </a:rPr>
                        <a:t>0,07 %</a:t>
                      </a:r>
                      <a:endParaRPr lang="fr-FR" b="1" dirty="0">
                        <a:solidFill>
                          <a:schemeClr val="tx1"/>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smtClean="0"/>
                        <a:t>92,82 %</a:t>
                      </a:r>
                      <a:endParaRPr lang="fr-FR" b="1" dirty="0"/>
                    </a:p>
                  </a:txBody>
                  <a:tcPr anchor="ctr"/>
                </a:tc>
                <a:tc>
                  <a:txBody>
                    <a:bodyPr/>
                    <a:lstStyle/>
                    <a:p>
                      <a:pPr algn="ctr"/>
                      <a:r>
                        <a:rPr lang="fr-FR" b="1" smtClean="0"/>
                        <a:t>92,59 %</a:t>
                      </a:r>
                      <a:endParaRPr lang="fr-FR" b="1" dirty="0"/>
                    </a:p>
                  </a:txBody>
                  <a:tcPr anchor="ctr"/>
                </a:tc>
                <a:tc>
                  <a:txBody>
                    <a:bodyPr/>
                    <a:lstStyle/>
                    <a:p>
                      <a:pPr algn="ctr"/>
                      <a:r>
                        <a:rPr lang="fr-FR" b="1" smtClean="0">
                          <a:solidFill>
                            <a:srgbClr val="FF0000"/>
                          </a:solidFill>
                        </a:rPr>
                        <a:t>90,74 %</a:t>
                      </a:r>
                      <a:endParaRPr lang="fr-FR" b="1" dirty="0">
                        <a:solidFill>
                          <a:srgbClr val="FF0000"/>
                        </a:solidFill>
                      </a:endParaRPr>
                    </a:p>
                  </a:txBody>
                  <a:tcPr anchor="ctr"/>
                </a:tc>
                <a:tc>
                  <a:txBody>
                    <a:bodyPr/>
                    <a:lstStyle/>
                    <a:p>
                      <a:pPr algn="ctr"/>
                      <a:r>
                        <a:rPr lang="fr-FR" b="1" dirty="0" smtClean="0">
                          <a:solidFill>
                            <a:schemeClr val="tx1"/>
                          </a:solidFill>
                        </a:rPr>
                        <a:t>91,01 %</a:t>
                      </a:r>
                      <a:endParaRPr lang="fr-FR" b="1" dirty="0">
                        <a:solidFill>
                          <a:schemeClr val="tx1"/>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t>86,52 %</a:t>
                      </a:r>
                      <a:endParaRPr lang="fr-FR" b="1" dirty="0"/>
                    </a:p>
                  </a:txBody>
                  <a:tcPr anchor="ctr"/>
                </a:tc>
                <a:tc>
                  <a:txBody>
                    <a:bodyPr/>
                    <a:lstStyle/>
                    <a:p>
                      <a:pPr algn="ctr"/>
                      <a:r>
                        <a:rPr lang="fr-FR" b="1" dirty="0" smtClean="0"/>
                        <a:t>87,50 %</a:t>
                      </a:r>
                      <a:endParaRPr lang="fr-FR" b="1" dirty="0"/>
                    </a:p>
                  </a:txBody>
                  <a:tcPr anchor="ctr"/>
                </a:tc>
                <a:tc>
                  <a:txBody>
                    <a:bodyPr/>
                    <a:lstStyle/>
                    <a:p>
                      <a:pPr algn="ctr"/>
                      <a:r>
                        <a:rPr lang="fr-FR" b="1" dirty="0" smtClean="0">
                          <a:solidFill>
                            <a:srgbClr val="FF0000"/>
                          </a:solidFill>
                        </a:rPr>
                        <a:t>85,15 %</a:t>
                      </a:r>
                      <a:endParaRPr lang="fr-FR" b="1" dirty="0">
                        <a:solidFill>
                          <a:srgbClr val="FF0000"/>
                        </a:solidFill>
                      </a:endParaRPr>
                    </a:p>
                  </a:txBody>
                  <a:tcPr anchor="ctr"/>
                </a:tc>
                <a:tc>
                  <a:txBody>
                    <a:bodyPr/>
                    <a:lstStyle/>
                    <a:p>
                      <a:pPr algn="ctr"/>
                      <a:r>
                        <a:rPr lang="fr-FR" b="1" dirty="0" smtClean="0">
                          <a:solidFill>
                            <a:schemeClr val="tx1"/>
                          </a:solidFill>
                        </a:rPr>
                        <a:t>85,17 %</a:t>
                      </a:r>
                      <a:endParaRPr lang="fr-FR" b="1" dirty="0">
                        <a:solidFill>
                          <a:schemeClr val="tx1"/>
                        </a:solidFill>
                      </a:endParaRPr>
                    </a:p>
                  </a:txBody>
                  <a:tcPr anchor="ctr"/>
                </a:tc>
              </a:tr>
            </a:tbl>
          </a:graphicData>
        </a:graphic>
      </p:graphicFrame>
      <p:sp>
        <p:nvSpPr>
          <p:cNvPr id="7" name="Rectangle 6"/>
          <p:cNvSpPr/>
          <p:nvPr/>
        </p:nvSpPr>
        <p:spPr>
          <a:xfrm>
            <a:off x="99570" y="115675"/>
            <a:ext cx="8939841" cy="1138773"/>
          </a:xfrm>
          <a:prstGeom prst="rect">
            <a:avLst/>
          </a:prstGeom>
        </p:spPr>
        <p:txBody>
          <a:bodyPr wrap="square">
            <a:spAutoFit/>
          </a:bodyPr>
          <a:lstStyle/>
          <a:p>
            <a:pPr marL="0" lvl="4" algn="ctr"/>
            <a:r>
              <a:rPr lang="fr-FR" sz="34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Point de vigilance,</a:t>
            </a:r>
          </a:p>
          <a:p>
            <a:pPr marL="0" lvl="4" indent="0" algn="ctr">
              <a:buNone/>
            </a:pPr>
            <a:r>
              <a:rPr lang="fr-FR" sz="34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L’ÉVOLUTION DES INAPTITUDES :</a:t>
            </a:r>
            <a:endParaRPr lang="fr-FR" sz="3400" b="1"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4" name="Rectangle 3"/>
          <p:cNvSpPr/>
          <p:nvPr/>
        </p:nvSpPr>
        <p:spPr>
          <a:xfrm>
            <a:off x="99570" y="4913519"/>
            <a:ext cx="9044430" cy="1754327"/>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a:t>
            </a:r>
            <a:r>
              <a:rPr lang="fr-FR" sz="2400" b="1" u="sng" dirty="0">
                <a:solidFill>
                  <a:schemeClr val="bg1"/>
                </a:solidFill>
                <a:effectLst>
                  <a:outerShdw blurRad="38100" dist="38100" dir="2700000" algn="tl">
                    <a:srgbClr val="000000">
                      <a:alpha val="43137"/>
                    </a:srgbClr>
                  </a:outerShdw>
                </a:effectLst>
                <a:latin typeface="Arial Black" pitchFamily="34" charset="0"/>
                <a:sym typeface="Wingdings"/>
              </a:rPr>
              <a:t>: </a:t>
            </a:r>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endParaRPr lang="fr-FR" sz="2000" b="1" dirty="0">
              <a:solidFill>
                <a:srgbClr val="36FF33"/>
              </a:solidFill>
              <a:effectLst>
                <a:outerShdw blurRad="38100" dist="38100" dir="2700000" algn="tl">
                  <a:srgbClr val="000000">
                    <a:alpha val="43137"/>
                  </a:srgbClr>
                </a:outerShdw>
              </a:effectLst>
              <a:latin typeface="Arial Black" pitchFamily="34" charset="0"/>
              <a:sym typeface="Wingdings"/>
            </a:endParaRPr>
          </a:p>
          <a:p>
            <a:r>
              <a:rPr lang="fr-FR" sz="2000" b="1" dirty="0">
                <a:solidFill>
                  <a:srgbClr val="36FF33"/>
                </a:solidFill>
                <a:effectLst>
                  <a:outerShdw blurRad="38100" dist="38100" dir="2700000" algn="tl">
                    <a:srgbClr val="000000">
                      <a:alpha val="43137"/>
                    </a:srgbClr>
                  </a:outerShdw>
                </a:effectLst>
                <a:latin typeface="Arial Black" pitchFamily="34" charset="0"/>
                <a:sym typeface="Wingdings"/>
              </a:rPr>
              <a:t>1 Point positif : </a:t>
            </a:r>
            <a:r>
              <a:rPr lang="fr-FR" sz="1600" b="1" dirty="0">
                <a:solidFill>
                  <a:srgbClr val="36FF33"/>
                </a:solidFill>
                <a:effectLst>
                  <a:outerShdw blurRad="38100" dist="38100" dir="2700000" algn="tl">
                    <a:srgbClr val="000000">
                      <a:alpha val="43137"/>
                    </a:srgbClr>
                  </a:outerShdw>
                </a:effectLst>
                <a:latin typeface="Arial Black" pitchFamily="34" charset="0"/>
                <a:sym typeface="Wingdings"/>
              </a:rPr>
              <a:t>Des inaptes totaux qui baissent notamment chez les filles</a:t>
            </a:r>
          </a:p>
          <a:p>
            <a:pPr algn="just"/>
            <a:r>
              <a:rPr lang="fr-FR" sz="2000" b="1" dirty="0" smtClean="0">
                <a:solidFill>
                  <a:srgbClr val="FFFF00"/>
                </a:solidFill>
                <a:effectLst>
                  <a:outerShdw blurRad="38100" dist="38100" dir="2700000" algn="tl">
                    <a:srgbClr val="000000">
                      <a:alpha val="43137"/>
                    </a:srgbClr>
                  </a:outerShdw>
                </a:effectLst>
                <a:latin typeface="Arial Black" pitchFamily="34" charset="0"/>
                <a:sym typeface="Wingdings"/>
              </a:rPr>
              <a:t>Des inaptes partiels en légère augmentation.</a:t>
            </a:r>
          </a:p>
          <a:p>
            <a:pPr algn="just"/>
            <a:r>
              <a:rPr lang="fr-FR" sz="2000" b="1" dirty="0" smtClean="0">
                <a:solidFill>
                  <a:srgbClr val="FF6600"/>
                </a:solidFill>
                <a:effectLst>
                  <a:outerShdw blurRad="38100" dist="38100" dir="2700000" algn="tl">
                    <a:srgbClr val="000000">
                      <a:alpha val="43137"/>
                    </a:srgbClr>
                  </a:outerShdw>
                </a:effectLst>
                <a:latin typeface="Arial Black" pitchFamily="34" charset="0"/>
                <a:sym typeface="Wingdings"/>
              </a:rPr>
              <a:t>Des contrôles adaptés qui sont sous exploités. </a:t>
            </a:r>
          </a:p>
        </p:txBody>
      </p:sp>
      <p:sp>
        <p:nvSpPr>
          <p:cNvPr id="6" name="Flèche vers la droite 5"/>
          <p:cNvSpPr/>
          <p:nvPr/>
        </p:nvSpPr>
        <p:spPr>
          <a:xfrm rot="1141372">
            <a:off x="3648474" y="2020126"/>
            <a:ext cx="373530" cy="254000"/>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Flèche vers la droite 7"/>
          <p:cNvSpPr/>
          <p:nvPr/>
        </p:nvSpPr>
        <p:spPr>
          <a:xfrm rot="19354307">
            <a:off x="3662459" y="2736648"/>
            <a:ext cx="330480" cy="310251"/>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Flèche vers la droite 8"/>
          <p:cNvSpPr/>
          <p:nvPr/>
        </p:nvSpPr>
        <p:spPr>
          <a:xfrm rot="19354307">
            <a:off x="3632398" y="3200693"/>
            <a:ext cx="375523" cy="22658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Flèche vers la droite 13"/>
          <p:cNvSpPr/>
          <p:nvPr/>
        </p:nvSpPr>
        <p:spPr>
          <a:xfrm rot="1141372">
            <a:off x="3648473" y="2404889"/>
            <a:ext cx="373530" cy="254000"/>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Flèche vers la droite 14"/>
          <p:cNvSpPr/>
          <p:nvPr/>
        </p:nvSpPr>
        <p:spPr>
          <a:xfrm rot="1863834">
            <a:off x="3625842" y="3502161"/>
            <a:ext cx="373530" cy="254000"/>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Flèche vers la droite 15"/>
          <p:cNvSpPr/>
          <p:nvPr/>
        </p:nvSpPr>
        <p:spPr>
          <a:xfrm rot="1520934">
            <a:off x="3579970" y="3903496"/>
            <a:ext cx="373530" cy="254000"/>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522576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8" grpId="0" animBg="1"/>
      <p:bldP spid="9"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479" y="0"/>
            <a:ext cx="8748465" cy="672353"/>
          </a:xfrm>
        </p:spPr>
        <p:txBody>
          <a:bodyPr>
            <a:normAutofit fontScale="90000"/>
          </a:bodyPr>
          <a:lstStyle/>
          <a:p>
            <a:r>
              <a:rPr lang="fr-FR" dirty="0" smtClean="0">
                <a:solidFill>
                  <a:srgbClr val="FFFFFF"/>
                </a:solidFill>
              </a:rPr>
              <a:t>Moyenne par département : </a:t>
            </a:r>
            <a:endParaRPr lang="fr-FR" dirty="0">
              <a:solidFill>
                <a:srgbClr val="FFFFFF"/>
              </a:solidFill>
            </a:endParaRPr>
          </a:p>
        </p:txBody>
      </p:sp>
      <p:graphicFrame>
        <p:nvGraphicFramePr>
          <p:cNvPr id="6" name="Chart 2"/>
          <p:cNvGraphicFramePr>
            <a:graphicFrameLocks/>
          </p:cNvGraphicFramePr>
          <p:nvPr>
            <p:extLst>
              <p:ext uri="{D42A27DB-BD31-4B8C-83A1-F6EECF244321}">
                <p14:modId xmlns:p14="http://schemas.microsoft.com/office/powerpoint/2010/main" val="4213462103"/>
              </p:ext>
            </p:extLst>
          </p:nvPr>
        </p:nvGraphicFramePr>
        <p:xfrm>
          <a:off x="96837" y="1104899"/>
          <a:ext cx="8950325" cy="55973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7505271"/>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068" y="336176"/>
            <a:ext cx="8748465" cy="672353"/>
          </a:xfrm>
        </p:spPr>
        <p:txBody>
          <a:bodyPr>
            <a:normAutofit fontScale="90000"/>
          </a:bodyPr>
          <a:lstStyle/>
          <a:p>
            <a:r>
              <a:rPr lang="fr-FR" dirty="0" smtClean="0">
                <a:solidFill>
                  <a:srgbClr val="FFFFFF"/>
                </a:solidFill>
              </a:rPr>
              <a:t>Moyenne par établissement 45</a:t>
            </a:r>
            <a:endParaRPr lang="fr-FR" dirty="0">
              <a:solidFill>
                <a:srgbClr val="FFFFFF"/>
              </a:solidFill>
            </a:endParaRPr>
          </a:p>
        </p:txBody>
      </p:sp>
      <p:graphicFrame>
        <p:nvGraphicFramePr>
          <p:cNvPr id="6" name="Chart 1"/>
          <p:cNvGraphicFramePr>
            <a:graphicFrameLocks/>
          </p:cNvGraphicFramePr>
          <p:nvPr>
            <p:extLst>
              <p:ext uri="{D42A27DB-BD31-4B8C-83A1-F6EECF244321}">
                <p14:modId xmlns:p14="http://schemas.microsoft.com/office/powerpoint/2010/main" val="439400771"/>
              </p:ext>
            </p:extLst>
          </p:nvPr>
        </p:nvGraphicFramePr>
        <p:xfrm>
          <a:off x="0" y="1657913"/>
          <a:ext cx="9144000" cy="47503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120264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9529" y="201636"/>
            <a:ext cx="8904942" cy="737713"/>
          </a:xfrm>
        </p:spPr>
        <p:txBody>
          <a:bodyPr>
            <a:normAutofit/>
          </a:bodyPr>
          <a:lstStyle/>
          <a:p>
            <a:r>
              <a:rPr lang="fr-FR" sz="2800" dirty="0" smtClean="0">
                <a:solidFill>
                  <a:schemeClr val="bg1"/>
                </a:solidFill>
              </a:rPr>
              <a:t>Évolution des moyennes des lycées du 45 : 1</a:t>
            </a:r>
            <a:endParaRPr lang="fr-FR" sz="2800" dirty="0">
              <a:solidFill>
                <a:schemeClr val="bg1"/>
              </a:solidFill>
            </a:endParaRPr>
          </a:p>
        </p:txBody>
      </p:sp>
      <p:graphicFrame>
        <p:nvGraphicFramePr>
          <p:cNvPr id="7" name="Chart 1"/>
          <p:cNvGraphicFramePr>
            <a:graphicFrameLocks/>
          </p:cNvGraphicFramePr>
          <p:nvPr>
            <p:extLst>
              <p:ext uri="{D42A27DB-BD31-4B8C-83A1-F6EECF244321}">
                <p14:modId xmlns:p14="http://schemas.microsoft.com/office/powerpoint/2010/main" val="1701675426"/>
              </p:ext>
            </p:extLst>
          </p:nvPr>
        </p:nvGraphicFramePr>
        <p:xfrm>
          <a:off x="0" y="1222858"/>
          <a:ext cx="9144000" cy="56351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487039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9529" y="203846"/>
            <a:ext cx="8904942" cy="737713"/>
          </a:xfrm>
        </p:spPr>
        <p:txBody>
          <a:bodyPr>
            <a:normAutofit/>
          </a:bodyPr>
          <a:lstStyle/>
          <a:p>
            <a:r>
              <a:rPr lang="fr-FR" sz="2800" dirty="0" smtClean="0">
                <a:solidFill>
                  <a:schemeClr val="bg1"/>
                </a:solidFill>
              </a:rPr>
              <a:t>Évolution des moyennes des lycées du 45 : 2</a:t>
            </a:r>
            <a:endParaRPr lang="fr-FR" sz="2800" dirty="0">
              <a:solidFill>
                <a:schemeClr val="bg1"/>
              </a:solidFill>
            </a:endParaRPr>
          </a:p>
        </p:txBody>
      </p:sp>
      <p:graphicFrame>
        <p:nvGraphicFramePr>
          <p:cNvPr id="9" name="Chart 1"/>
          <p:cNvGraphicFramePr>
            <a:graphicFrameLocks/>
          </p:cNvGraphicFramePr>
          <p:nvPr>
            <p:extLst>
              <p:ext uri="{D42A27DB-BD31-4B8C-83A1-F6EECF244321}">
                <p14:modId xmlns:p14="http://schemas.microsoft.com/office/powerpoint/2010/main" val="3648601722"/>
              </p:ext>
            </p:extLst>
          </p:nvPr>
        </p:nvGraphicFramePr>
        <p:xfrm>
          <a:off x="0" y="1210128"/>
          <a:ext cx="9144000" cy="56478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628604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95535" y="54171"/>
            <a:ext cx="8748465" cy="1143000"/>
          </a:xfrm>
        </p:spPr>
        <p:txBody>
          <a:bodyPr>
            <a:normAutofit fontScale="90000"/>
          </a:bodyPr>
          <a:lstStyle/>
          <a:p>
            <a:r>
              <a:rPr lang="fr-FR" dirty="0" smtClean="0">
                <a:solidFill>
                  <a:srgbClr val="FFFFFF"/>
                </a:solidFill>
              </a:rPr>
              <a:t>Moyenne </a:t>
            </a:r>
            <a:r>
              <a:rPr lang="fr-FR" smtClean="0">
                <a:solidFill>
                  <a:srgbClr val="FFFFFF"/>
                </a:solidFill>
              </a:rPr>
              <a:t>par établissement 18</a:t>
            </a:r>
            <a:endParaRPr lang="fr-FR" dirty="0">
              <a:solidFill>
                <a:srgbClr val="FFFFFF"/>
              </a:solidFill>
            </a:endParaRPr>
          </a:p>
        </p:txBody>
      </p:sp>
      <p:graphicFrame>
        <p:nvGraphicFramePr>
          <p:cNvPr id="7" name="Chart 1"/>
          <p:cNvGraphicFramePr>
            <a:graphicFrameLocks/>
          </p:cNvGraphicFramePr>
          <p:nvPr>
            <p:extLst>
              <p:ext uri="{D42A27DB-BD31-4B8C-83A1-F6EECF244321}">
                <p14:modId xmlns:p14="http://schemas.microsoft.com/office/powerpoint/2010/main" val="1175880751"/>
              </p:ext>
            </p:extLst>
          </p:nvPr>
        </p:nvGraphicFramePr>
        <p:xfrm>
          <a:off x="0" y="1293407"/>
          <a:ext cx="9144000" cy="54793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335116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3200" dirty="0" smtClean="0"/>
              <a:t>L’évolution </a:t>
            </a:r>
            <a:r>
              <a:rPr lang="fr-FR" sz="3200" dirty="0"/>
              <a:t>de l’offre de formation en EPS </a:t>
            </a:r>
            <a:r>
              <a:rPr lang="fr-FR" sz="3200" dirty="0" smtClean="0"/>
              <a:t>au LGT:</a:t>
            </a:r>
            <a:endParaRPr lang="fr-FR" sz="3200" dirty="0">
              <a:effectLst/>
            </a:endParaRPr>
          </a:p>
        </p:txBody>
      </p:sp>
      <p:sp>
        <p:nvSpPr>
          <p:cNvPr id="3" name="Espace réservé du contenu 2"/>
          <p:cNvSpPr>
            <a:spLocks noGrp="1"/>
          </p:cNvSpPr>
          <p:nvPr>
            <p:ph idx="1"/>
          </p:nvPr>
        </p:nvSpPr>
        <p:spPr>
          <a:xfrm>
            <a:off x="164353" y="1210235"/>
            <a:ext cx="8979647" cy="5223872"/>
          </a:xfrm>
        </p:spPr>
        <p:txBody>
          <a:bodyPr>
            <a:noAutofit/>
          </a:bodyPr>
          <a:lstStyle/>
          <a:p>
            <a:pPr>
              <a:buFont typeface="Lucida Grande"/>
              <a:buChar char="➮"/>
            </a:pPr>
            <a:r>
              <a:rPr lang="fr-FR" sz="2400" dirty="0" smtClean="0">
                <a:solidFill>
                  <a:schemeClr val="bg1"/>
                </a:solidFill>
              </a:rPr>
              <a:t>Photographie de l’offre de formation en LGT depuis 2009*</a:t>
            </a:r>
          </a:p>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164353" y="5884764"/>
            <a:ext cx="8845176" cy="923330"/>
          </a:xfrm>
          <a:prstGeom prst="rect">
            <a:avLst/>
          </a:prstGeom>
          <a:solidFill>
            <a:srgbClr val="FFFFFF"/>
          </a:solidFill>
        </p:spPr>
        <p:txBody>
          <a:bodyPr wrap="square">
            <a:spAutoFit/>
          </a:bodyPr>
          <a:lstStyle/>
          <a:p>
            <a:pPr>
              <a:buFont typeface="Wingdings" charset="0"/>
              <a:buChar char="è"/>
            </a:pPr>
            <a:r>
              <a:rPr lang="fr-FR" b="1" dirty="0" smtClean="0">
                <a:solidFill>
                  <a:srgbClr val="FF0000"/>
                </a:solidFill>
                <a:sym typeface="Wingdings"/>
              </a:rPr>
              <a:t>Constat : une évolution sensible de l’offre de formation proposée aux élèves depuis 5 ans sur le cursus lycée, corrélée à la montée des programmes du lycée de 2010.</a:t>
            </a:r>
          </a:p>
          <a:p>
            <a:pPr>
              <a:buFont typeface="Wingdings" charset="0"/>
              <a:buChar char="è"/>
            </a:pPr>
            <a:r>
              <a:rPr lang="fr-FR" b="1" dirty="0" smtClean="0">
                <a:solidFill>
                  <a:srgbClr val="FF0000"/>
                </a:solidFill>
                <a:sym typeface="Wingdings"/>
              </a:rPr>
              <a:t>Stabilité depuis 1 an. </a:t>
            </a:r>
            <a:endParaRPr lang="fr-FR" b="1" dirty="0">
              <a:solidFill>
                <a:srgbClr val="FF0000"/>
              </a:solidFill>
              <a:sym typeface="Wingdings"/>
            </a:endParaRPr>
          </a:p>
        </p:txBody>
      </p:sp>
      <p:graphicFrame>
        <p:nvGraphicFramePr>
          <p:cNvPr id="10" name="Graphique 9"/>
          <p:cNvGraphicFramePr>
            <a:graphicFrameLocks/>
          </p:cNvGraphicFramePr>
          <p:nvPr>
            <p:extLst>
              <p:ext uri="{D42A27DB-BD31-4B8C-83A1-F6EECF244321}">
                <p14:modId xmlns:p14="http://schemas.microsoft.com/office/powerpoint/2010/main" val="3172643180"/>
              </p:ext>
            </p:extLst>
          </p:nvPr>
        </p:nvGraphicFramePr>
        <p:xfrm>
          <a:off x="284168" y="1622638"/>
          <a:ext cx="8725361" cy="4221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183942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529" y="188640"/>
            <a:ext cx="8904942" cy="737713"/>
          </a:xfrm>
        </p:spPr>
        <p:txBody>
          <a:bodyPr>
            <a:normAutofit/>
          </a:bodyPr>
          <a:lstStyle/>
          <a:p>
            <a:r>
              <a:rPr lang="fr-FR" sz="2800" smtClean="0">
                <a:solidFill>
                  <a:schemeClr val="bg1"/>
                </a:solidFill>
              </a:rPr>
              <a:t>Évolution </a:t>
            </a:r>
            <a:r>
              <a:rPr lang="fr-FR" sz="2800" dirty="0" smtClean="0">
                <a:solidFill>
                  <a:schemeClr val="bg1"/>
                </a:solidFill>
              </a:rPr>
              <a:t>des moyennes des lycées du 18 :</a:t>
            </a:r>
            <a:endParaRPr lang="fr-FR" sz="2800" dirty="0">
              <a:solidFill>
                <a:schemeClr val="bg1"/>
              </a:solidFill>
            </a:endParaRPr>
          </a:p>
        </p:txBody>
      </p:sp>
      <p:graphicFrame>
        <p:nvGraphicFramePr>
          <p:cNvPr id="6" name="Chart 1"/>
          <p:cNvGraphicFramePr>
            <a:graphicFrameLocks/>
          </p:cNvGraphicFramePr>
          <p:nvPr>
            <p:extLst>
              <p:ext uri="{D42A27DB-BD31-4B8C-83A1-F6EECF244321}">
                <p14:modId xmlns:p14="http://schemas.microsoft.com/office/powerpoint/2010/main" val="2008331576"/>
              </p:ext>
            </p:extLst>
          </p:nvPr>
        </p:nvGraphicFramePr>
        <p:xfrm>
          <a:off x="0" y="1246375"/>
          <a:ext cx="9144000" cy="55263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8441269"/>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95535" y="54171"/>
            <a:ext cx="8748465" cy="1143000"/>
          </a:xfrm>
        </p:spPr>
        <p:txBody>
          <a:bodyPr>
            <a:normAutofit fontScale="90000"/>
          </a:bodyPr>
          <a:lstStyle/>
          <a:p>
            <a:r>
              <a:rPr lang="fr-FR" dirty="0" smtClean="0">
                <a:solidFill>
                  <a:srgbClr val="FFFFFF"/>
                </a:solidFill>
              </a:rPr>
              <a:t>Moyenne </a:t>
            </a:r>
            <a:r>
              <a:rPr lang="fr-FR" smtClean="0">
                <a:solidFill>
                  <a:srgbClr val="FFFFFF"/>
                </a:solidFill>
              </a:rPr>
              <a:t>par établissement 36</a:t>
            </a:r>
            <a:endParaRPr lang="fr-FR" dirty="0">
              <a:solidFill>
                <a:srgbClr val="FFFFFF"/>
              </a:solidFill>
            </a:endParaRPr>
          </a:p>
        </p:txBody>
      </p:sp>
      <p:graphicFrame>
        <p:nvGraphicFramePr>
          <p:cNvPr id="7" name="Chart 1"/>
          <p:cNvGraphicFramePr>
            <a:graphicFrameLocks/>
          </p:cNvGraphicFramePr>
          <p:nvPr>
            <p:extLst>
              <p:ext uri="{D42A27DB-BD31-4B8C-83A1-F6EECF244321}">
                <p14:modId xmlns:p14="http://schemas.microsoft.com/office/powerpoint/2010/main" val="3693197098"/>
              </p:ext>
            </p:extLst>
          </p:nvPr>
        </p:nvGraphicFramePr>
        <p:xfrm>
          <a:off x="-1" y="1387473"/>
          <a:ext cx="9144001" cy="54705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537222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19529" y="188640"/>
            <a:ext cx="8904942" cy="737713"/>
          </a:xfrm>
        </p:spPr>
        <p:txBody>
          <a:bodyPr>
            <a:normAutofit/>
          </a:bodyPr>
          <a:lstStyle/>
          <a:p>
            <a:r>
              <a:rPr lang="fr-FR" sz="2800" smtClean="0">
                <a:solidFill>
                  <a:schemeClr val="bg1"/>
                </a:solidFill>
              </a:rPr>
              <a:t>Évolution </a:t>
            </a:r>
            <a:r>
              <a:rPr lang="fr-FR" sz="2800" dirty="0" smtClean="0">
                <a:solidFill>
                  <a:schemeClr val="bg1"/>
                </a:solidFill>
              </a:rPr>
              <a:t>des moyennes des lycées du 36 :</a:t>
            </a:r>
            <a:endParaRPr lang="fr-FR" sz="2800" dirty="0">
              <a:solidFill>
                <a:schemeClr val="bg1"/>
              </a:solidFill>
            </a:endParaRPr>
          </a:p>
        </p:txBody>
      </p:sp>
      <p:graphicFrame>
        <p:nvGraphicFramePr>
          <p:cNvPr id="7" name="Chart 1"/>
          <p:cNvGraphicFramePr>
            <a:graphicFrameLocks/>
          </p:cNvGraphicFramePr>
          <p:nvPr>
            <p:extLst>
              <p:ext uri="{D42A27DB-BD31-4B8C-83A1-F6EECF244321}">
                <p14:modId xmlns:p14="http://schemas.microsoft.com/office/powerpoint/2010/main" val="458453941"/>
              </p:ext>
            </p:extLst>
          </p:nvPr>
        </p:nvGraphicFramePr>
        <p:xfrm>
          <a:off x="0" y="1493298"/>
          <a:ext cx="9144000" cy="5364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140695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95535" y="54171"/>
            <a:ext cx="8748465" cy="1143000"/>
          </a:xfrm>
        </p:spPr>
        <p:txBody>
          <a:bodyPr>
            <a:normAutofit fontScale="90000"/>
          </a:bodyPr>
          <a:lstStyle/>
          <a:p>
            <a:r>
              <a:rPr lang="fr-FR" dirty="0" smtClean="0">
                <a:solidFill>
                  <a:srgbClr val="FFFFFF"/>
                </a:solidFill>
              </a:rPr>
              <a:t>Moyenne </a:t>
            </a:r>
            <a:r>
              <a:rPr lang="fr-FR" smtClean="0">
                <a:solidFill>
                  <a:srgbClr val="FFFFFF"/>
                </a:solidFill>
              </a:rPr>
              <a:t>par établissement 37</a:t>
            </a:r>
            <a:endParaRPr lang="fr-FR" dirty="0">
              <a:solidFill>
                <a:srgbClr val="FFFFFF"/>
              </a:solidFill>
            </a:endParaRPr>
          </a:p>
        </p:txBody>
      </p:sp>
      <p:graphicFrame>
        <p:nvGraphicFramePr>
          <p:cNvPr id="7" name="Chart 1"/>
          <p:cNvGraphicFramePr>
            <a:graphicFrameLocks/>
          </p:cNvGraphicFramePr>
          <p:nvPr>
            <p:extLst>
              <p:ext uri="{D42A27DB-BD31-4B8C-83A1-F6EECF244321}">
                <p14:modId xmlns:p14="http://schemas.microsoft.com/office/powerpoint/2010/main" val="831293974"/>
              </p:ext>
            </p:extLst>
          </p:nvPr>
        </p:nvGraphicFramePr>
        <p:xfrm>
          <a:off x="0" y="1022968"/>
          <a:ext cx="9144000" cy="58350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845267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19529" y="188640"/>
            <a:ext cx="8904942" cy="737713"/>
          </a:xfrm>
        </p:spPr>
        <p:txBody>
          <a:bodyPr>
            <a:normAutofit/>
          </a:bodyPr>
          <a:lstStyle/>
          <a:p>
            <a:r>
              <a:rPr lang="fr-FR" sz="2800" dirty="0" smtClean="0">
                <a:solidFill>
                  <a:schemeClr val="bg1"/>
                </a:solidFill>
              </a:rPr>
              <a:t>Évolution des moyennes des lycées du 37 : 1</a:t>
            </a:r>
            <a:endParaRPr lang="fr-FR" sz="2800" dirty="0">
              <a:solidFill>
                <a:schemeClr val="bg1"/>
              </a:solidFill>
            </a:endParaRPr>
          </a:p>
        </p:txBody>
      </p:sp>
      <p:graphicFrame>
        <p:nvGraphicFramePr>
          <p:cNvPr id="7" name="Chart 1"/>
          <p:cNvGraphicFramePr>
            <a:graphicFrameLocks/>
          </p:cNvGraphicFramePr>
          <p:nvPr>
            <p:extLst>
              <p:ext uri="{D42A27DB-BD31-4B8C-83A1-F6EECF244321}">
                <p14:modId xmlns:p14="http://schemas.microsoft.com/office/powerpoint/2010/main" val="1817135988"/>
              </p:ext>
            </p:extLst>
          </p:nvPr>
        </p:nvGraphicFramePr>
        <p:xfrm>
          <a:off x="-1" y="1258133"/>
          <a:ext cx="9144001" cy="55998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384937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19529" y="188640"/>
            <a:ext cx="8904942" cy="737713"/>
          </a:xfrm>
        </p:spPr>
        <p:txBody>
          <a:bodyPr>
            <a:normAutofit/>
          </a:bodyPr>
          <a:lstStyle/>
          <a:p>
            <a:r>
              <a:rPr lang="fr-FR" sz="2800" dirty="0" smtClean="0">
                <a:solidFill>
                  <a:schemeClr val="bg1"/>
                </a:solidFill>
              </a:rPr>
              <a:t>Évolution des moyennes des lycées du 37 : 2</a:t>
            </a:r>
            <a:endParaRPr lang="fr-FR" sz="2800" dirty="0">
              <a:solidFill>
                <a:schemeClr val="bg1"/>
              </a:solidFill>
            </a:endParaRPr>
          </a:p>
        </p:txBody>
      </p:sp>
      <p:graphicFrame>
        <p:nvGraphicFramePr>
          <p:cNvPr id="5" name="Chart 1"/>
          <p:cNvGraphicFramePr>
            <a:graphicFrameLocks/>
          </p:cNvGraphicFramePr>
          <p:nvPr>
            <p:extLst>
              <p:ext uri="{D42A27DB-BD31-4B8C-83A1-F6EECF244321}">
                <p14:modId xmlns:p14="http://schemas.microsoft.com/office/powerpoint/2010/main" val="2050803850"/>
              </p:ext>
            </p:extLst>
          </p:nvPr>
        </p:nvGraphicFramePr>
        <p:xfrm>
          <a:off x="0" y="1316924"/>
          <a:ext cx="9144000" cy="55410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809287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95535" y="54171"/>
            <a:ext cx="8748465" cy="1143000"/>
          </a:xfrm>
        </p:spPr>
        <p:txBody>
          <a:bodyPr>
            <a:normAutofit fontScale="90000"/>
          </a:bodyPr>
          <a:lstStyle/>
          <a:p>
            <a:r>
              <a:rPr lang="fr-FR" dirty="0" smtClean="0">
                <a:solidFill>
                  <a:srgbClr val="FFFFFF"/>
                </a:solidFill>
              </a:rPr>
              <a:t>Moyenne </a:t>
            </a:r>
            <a:r>
              <a:rPr lang="fr-FR" smtClean="0">
                <a:solidFill>
                  <a:srgbClr val="FFFFFF"/>
                </a:solidFill>
              </a:rPr>
              <a:t>par établissement 41</a:t>
            </a:r>
            <a:endParaRPr lang="fr-FR" dirty="0">
              <a:solidFill>
                <a:srgbClr val="FFFFFF"/>
              </a:solidFill>
            </a:endParaRPr>
          </a:p>
        </p:txBody>
      </p:sp>
      <p:graphicFrame>
        <p:nvGraphicFramePr>
          <p:cNvPr id="8" name="Chart 1"/>
          <p:cNvGraphicFramePr>
            <a:graphicFrameLocks/>
          </p:cNvGraphicFramePr>
          <p:nvPr>
            <p:extLst>
              <p:ext uri="{D42A27DB-BD31-4B8C-83A1-F6EECF244321}">
                <p14:modId xmlns:p14="http://schemas.microsoft.com/office/powerpoint/2010/main" val="894096474"/>
              </p:ext>
            </p:extLst>
          </p:nvPr>
        </p:nvGraphicFramePr>
        <p:xfrm>
          <a:off x="0" y="1316924"/>
          <a:ext cx="9144000" cy="55410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650462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9529" y="188640"/>
            <a:ext cx="8904942" cy="737713"/>
          </a:xfrm>
        </p:spPr>
        <p:txBody>
          <a:bodyPr>
            <a:normAutofit/>
          </a:bodyPr>
          <a:lstStyle/>
          <a:p>
            <a:r>
              <a:rPr lang="fr-FR" sz="2800" smtClean="0">
                <a:solidFill>
                  <a:schemeClr val="bg1"/>
                </a:solidFill>
              </a:rPr>
              <a:t>Évolution </a:t>
            </a:r>
            <a:r>
              <a:rPr lang="fr-FR" sz="2800" dirty="0" smtClean="0">
                <a:solidFill>
                  <a:schemeClr val="bg1"/>
                </a:solidFill>
              </a:rPr>
              <a:t>des moyennes des lycées du 41 :</a:t>
            </a:r>
            <a:endParaRPr lang="fr-FR" sz="2800" dirty="0">
              <a:solidFill>
                <a:schemeClr val="bg1"/>
              </a:solidFill>
            </a:endParaRPr>
          </a:p>
        </p:txBody>
      </p:sp>
      <p:graphicFrame>
        <p:nvGraphicFramePr>
          <p:cNvPr id="7" name="Chart 1"/>
          <p:cNvGraphicFramePr>
            <a:graphicFrameLocks/>
          </p:cNvGraphicFramePr>
          <p:nvPr>
            <p:extLst>
              <p:ext uri="{D42A27DB-BD31-4B8C-83A1-F6EECF244321}">
                <p14:modId xmlns:p14="http://schemas.microsoft.com/office/powerpoint/2010/main" val="3734606760"/>
              </p:ext>
            </p:extLst>
          </p:nvPr>
        </p:nvGraphicFramePr>
        <p:xfrm>
          <a:off x="-1" y="1206556"/>
          <a:ext cx="9144001" cy="56514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219138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95535" y="54171"/>
            <a:ext cx="8748465" cy="1143000"/>
          </a:xfrm>
        </p:spPr>
        <p:txBody>
          <a:bodyPr>
            <a:normAutofit fontScale="90000"/>
          </a:bodyPr>
          <a:lstStyle/>
          <a:p>
            <a:r>
              <a:rPr lang="fr-FR" dirty="0" smtClean="0">
                <a:solidFill>
                  <a:srgbClr val="FFFFFF"/>
                </a:solidFill>
              </a:rPr>
              <a:t>Moyenne </a:t>
            </a:r>
            <a:r>
              <a:rPr lang="fr-FR" smtClean="0">
                <a:solidFill>
                  <a:srgbClr val="FFFFFF"/>
                </a:solidFill>
              </a:rPr>
              <a:t>par établissement 28</a:t>
            </a:r>
            <a:endParaRPr lang="fr-FR" dirty="0">
              <a:solidFill>
                <a:srgbClr val="FFFFFF"/>
              </a:solidFill>
            </a:endParaRPr>
          </a:p>
        </p:txBody>
      </p:sp>
      <p:graphicFrame>
        <p:nvGraphicFramePr>
          <p:cNvPr id="7" name="Chart 1"/>
          <p:cNvGraphicFramePr>
            <a:graphicFrameLocks/>
          </p:cNvGraphicFramePr>
          <p:nvPr>
            <p:extLst>
              <p:ext uri="{D42A27DB-BD31-4B8C-83A1-F6EECF244321}">
                <p14:modId xmlns:p14="http://schemas.microsoft.com/office/powerpoint/2010/main" val="2401586286"/>
              </p:ext>
            </p:extLst>
          </p:nvPr>
        </p:nvGraphicFramePr>
        <p:xfrm>
          <a:off x="0" y="1197171"/>
          <a:ext cx="9144000" cy="56608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69811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19529" y="188640"/>
            <a:ext cx="8904942" cy="737713"/>
          </a:xfrm>
        </p:spPr>
        <p:txBody>
          <a:bodyPr>
            <a:normAutofit/>
          </a:bodyPr>
          <a:lstStyle/>
          <a:p>
            <a:r>
              <a:rPr lang="fr-FR" sz="2800" smtClean="0">
                <a:solidFill>
                  <a:schemeClr val="bg1"/>
                </a:solidFill>
              </a:rPr>
              <a:t>Évolution </a:t>
            </a:r>
            <a:r>
              <a:rPr lang="fr-FR" sz="2800" dirty="0" smtClean="0">
                <a:solidFill>
                  <a:schemeClr val="bg1"/>
                </a:solidFill>
              </a:rPr>
              <a:t>des moyennes des lycées du 28 :</a:t>
            </a:r>
            <a:endParaRPr lang="fr-FR" sz="2800" dirty="0">
              <a:solidFill>
                <a:schemeClr val="bg1"/>
              </a:solidFill>
            </a:endParaRPr>
          </a:p>
        </p:txBody>
      </p:sp>
      <p:graphicFrame>
        <p:nvGraphicFramePr>
          <p:cNvPr id="7" name="Chart 1"/>
          <p:cNvGraphicFramePr>
            <a:graphicFrameLocks/>
          </p:cNvGraphicFramePr>
          <p:nvPr>
            <p:extLst>
              <p:ext uri="{D42A27DB-BD31-4B8C-83A1-F6EECF244321}">
                <p14:modId xmlns:p14="http://schemas.microsoft.com/office/powerpoint/2010/main" val="1103761488"/>
              </p:ext>
            </p:extLst>
          </p:nvPr>
        </p:nvGraphicFramePr>
        <p:xfrm>
          <a:off x="-1" y="1233090"/>
          <a:ext cx="9144001" cy="5624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071338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30880"/>
            <a:ext cx="9144000" cy="965200"/>
          </a:xfrm>
        </p:spPr>
        <p:txBody>
          <a:bodyPr/>
          <a:lstStyle/>
          <a:p>
            <a:pPr marL="0" lvl="4" indent="0" algn="ctr">
              <a:buNone/>
            </a:pPr>
            <a:r>
              <a:rPr lang="fr-FR" sz="2600" b="1" dirty="0" smtClean="0">
                <a:solidFill>
                  <a:srgbClr val="FF0000"/>
                </a:solidFill>
                <a:sym typeface="Wingdings"/>
              </a:rPr>
              <a:t/>
            </a:r>
            <a:br>
              <a:rPr lang="fr-FR" sz="2600" b="1" dirty="0" smtClean="0">
                <a:solidFill>
                  <a:srgbClr val="FF0000"/>
                </a:solidFill>
                <a:sym typeface="Wingdings"/>
              </a:rPr>
            </a:br>
            <a:r>
              <a:rPr lang="fr-FR" sz="2600" b="1" dirty="0" smtClean="0">
                <a:solidFill>
                  <a:schemeClr val="bg1"/>
                </a:solidFill>
                <a:effectLst>
                  <a:outerShdw blurRad="38100" dist="38100" dir="2700000" algn="tl">
                    <a:srgbClr val="000000">
                      <a:alpha val="43137"/>
                    </a:srgbClr>
                  </a:outerShdw>
                </a:effectLst>
                <a:sym typeface="Wingdings"/>
              </a:rPr>
              <a:t>Le BAC  GT de 2011 à  2014</a:t>
            </a:r>
            <a:br>
              <a:rPr lang="fr-FR" sz="2600" b="1" dirty="0" smtClean="0">
                <a:solidFill>
                  <a:schemeClr val="bg1"/>
                </a:solidFill>
                <a:effectLst>
                  <a:outerShdw blurRad="38100" dist="38100" dir="2700000" algn="tl">
                    <a:srgbClr val="000000">
                      <a:alpha val="43137"/>
                    </a:srgbClr>
                  </a:outerShdw>
                </a:effectLst>
                <a:sym typeface="Wingdings"/>
              </a:rPr>
            </a:br>
            <a:r>
              <a:rPr lang="fr-FR" sz="2600" b="1" dirty="0" smtClean="0">
                <a:solidFill>
                  <a:schemeClr val="bg1"/>
                </a:solidFill>
                <a:effectLst>
                  <a:outerShdw blurRad="38100" dist="38100" dir="2700000" algn="tl">
                    <a:srgbClr val="000000">
                      <a:alpha val="43137"/>
                    </a:srgbClr>
                  </a:outerShdw>
                </a:effectLst>
                <a:sym typeface="Wingdings"/>
              </a:rPr>
              <a:t>Évolution de l’offre de certification par CP </a:t>
            </a:r>
            <a:br>
              <a:rPr lang="fr-FR" sz="2600" b="1" dirty="0" smtClean="0">
                <a:solidFill>
                  <a:schemeClr val="bg1"/>
                </a:solidFill>
                <a:effectLst>
                  <a:outerShdw blurRad="38100" dist="38100" dir="2700000" algn="tl">
                    <a:srgbClr val="000000">
                      <a:alpha val="43137"/>
                    </a:srgbClr>
                  </a:outerShdw>
                </a:effectLst>
                <a:sym typeface="Wingdings"/>
              </a:rPr>
            </a:br>
            <a:endParaRPr lang="fr-FR" sz="2800" dirty="0">
              <a:solidFill>
                <a:schemeClr val="bg1"/>
              </a:solidFill>
              <a:effectLst>
                <a:outerShdw blurRad="38100" dist="38100" dir="2700000" algn="tl">
                  <a:srgbClr val="000000">
                    <a:alpha val="43137"/>
                  </a:srgbClr>
                </a:outerShdw>
              </a:effectLst>
            </a:endParaRPr>
          </a:p>
        </p:txBody>
      </p:sp>
      <p:graphicFrame>
        <p:nvGraphicFramePr>
          <p:cNvPr id="2" name="Graphique 1"/>
          <p:cNvGraphicFramePr/>
          <p:nvPr>
            <p:extLst>
              <p:ext uri="{D42A27DB-BD31-4B8C-83A1-F6EECF244321}">
                <p14:modId xmlns:p14="http://schemas.microsoft.com/office/powerpoint/2010/main" val="3911681314"/>
              </p:ext>
            </p:extLst>
          </p:nvPr>
        </p:nvGraphicFramePr>
        <p:xfrm>
          <a:off x="238090" y="1050864"/>
          <a:ext cx="8780973" cy="30292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727499194"/>
              </p:ext>
            </p:extLst>
          </p:nvPr>
        </p:nvGraphicFramePr>
        <p:xfrm>
          <a:off x="238090" y="4460593"/>
          <a:ext cx="4159731" cy="2121646"/>
        </p:xfrm>
        <a:graphic>
          <a:graphicData uri="http://schemas.openxmlformats.org/drawingml/2006/table">
            <a:tbl>
              <a:tblPr/>
              <a:tblGrid>
                <a:gridCol w="564841"/>
                <a:gridCol w="895171"/>
                <a:gridCol w="809916"/>
                <a:gridCol w="866752"/>
                <a:gridCol w="1023051"/>
              </a:tblGrid>
              <a:tr h="330219">
                <a:tc>
                  <a:txBody>
                    <a:bodyPr/>
                    <a:lstStyle/>
                    <a:p>
                      <a:pPr algn="ctr" fontAlgn="ctr"/>
                      <a:endParaRPr lang="fr-FR" sz="1800" b="1" i="0" u="none" strike="noStrike" dirty="0">
                        <a:solidFill>
                          <a:srgbClr val="FFFFFF"/>
                        </a:solidFill>
                        <a:effectLst/>
                        <a:latin typeface="Calibri"/>
                      </a:endParaRPr>
                    </a:p>
                  </a:txBody>
                  <a:tcPr marL="12700" marR="12700" marT="12700"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2011</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a:solidFill>
                            <a:srgbClr val="FFFFFF"/>
                          </a:solidFill>
                          <a:effectLst/>
                          <a:latin typeface="Calibri"/>
                        </a:rPr>
                        <a:t>2012</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smtClean="0">
                          <a:solidFill>
                            <a:srgbClr val="FFFFFF"/>
                          </a:solidFill>
                          <a:effectLst/>
                          <a:latin typeface="Calibri"/>
                        </a:rPr>
                        <a:t>2014</a:t>
                      </a:r>
                      <a:endParaRPr lang="fr-FR" sz="18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330219">
                <a:tc>
                  <a:txBody>
                    <a:bodyPr/>
                    <a:lstStyle/>
                    <a:p>
                      <a:pPr algn="ctr" fontAlgn="ctr"/>
                      <a:r>
                        <a:rPr lang="fr-FR" sz="1800" b="1" i="0" u="none" strike="noStrike" dirty="0">
                          <a:solidFill>
                            <a:srgbClr val="000000"/>
                          </a:solidFill>
                          <a:effectLst/>
                          <a:latin typeface="Calibri"/>
                        </a:rPr>
                        <a:t>CP1</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smtClean="0">
                          <a:solidFill>
                            <a:srgbClr val="000000"/>
                          </a:solidFill>
                          <a:effectLst/>
                          <a:latin typeface="Calibri"/>
                        </a:rPr>
                        <a:t>25,9 %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26,0 %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26,9 %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800" b="1" i="0" u="none" strike="noStrike" dirty="0" smtClean="0">
                          <a:effectLst/>
                          <a:latin typeface="Calibri"/>
                          <a:cs typeface="Calibri"/>
                        </a:rPr>
                        <a:t>26,10 %</a:t>
                      </a:r>
                      <a:endParaRPr lang="fr-FR" sz="1800" b="1" i="0" u="none" strike="noStrike" dirty="0">
                        <a:effectLst/>
                        <a:latin typeface="Calibri"/>
                        <a:cs typeface="Calibri"/>
                      </a:endParaRP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219">
                <a:tc>
                  <a:txBody>
                    <a:bodyPr/>
                    <a:lstStyle/>
                    <a:p>
                      <a:pPr algn="ctr" fontAlgn="ctr"/>
                      <a:r>
                        <a:rPr lang="fr-FR" sz="1800" b="1" i="0" u="none" strike="noStrike">
                          <a:solidFill>
                            <a:srgbClr val="000000"/>
                          </a:solidFill>
                          <a:effectLst/>
                          <a:latin typeface="Calibri"/>
                        </a:rPr>
                        <a:t>CP2</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smtClean="0">
                          <a:solidFill>
                            <a:srgbClr val="000000"/>
                          </a:solidFill>
                          <a:effectLst/>
                          <a:latin typeface="Calibri"/>
                        </a:rPr>
                        <a:t>5,2 %</a:t>
                      </a:r>
                      <a:endParaRPr lang="fr-FR" sz="1800" b="1" i="0" u="none" strike="noStrike">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5,7 %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10,1 %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fr-FR" sz="1800" b="1" i="0" u="none" strike="noStrike" dirty="0" smtClean="0">
                          <a:effectLst/>
                          <a:latin typeface="Calibri"/>
                          <a:cs typeface="Calibri"/>
                        </a:rPr>
                        <a:t>9,60 %</a:t>
                      </a:r>
                      <a:endParaRPr lang="fr-FR" sz="1800" b="1" i="0" u="none" strike="noStrike" dirty="0">
                        <a:effectLst/>
                        <a:latin typeface="Calibri"/>
                        <a:cs typeface="Calibri"/>
                      </a:endParaRP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30219">
                <a:tc>
                  <a:txBody>
                    <a:bodyPr/>
                    <a:lstStyle/>
                    <a:p>
                      <a:pPr algn="ctr" fontAlgn="ctr"/>
                      <a:r>
                        <a:rPr lang="fr-FR" sz="1800" b="1" i="0" u="none" strike="noStrike">
                          <a:solidFill>
                            <a:srgbClr val="000000"/>
                          </a:solidFill>
                          <a:effectLst/>
                          <a:latin typeface="Calibri"/>
                        </a:rPr>
                        <a:t>CP3</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11,4 %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11,6 %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14,9 %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800" b="1" i="0" u="none" strike="noStrike" dirty="0" smtClean="0">
                          <a:effectLst/>
                          <a:latin typeface="Calibri"/>
                          <a:cs typeface="Calibri"/>
                        </a:rPr>
                        <a:t>15,00 %</a:t>
                      </a:r>
                      <a:endParaRPr lang="fr-FR" sz="1800" b="1" i="0" u="none" strike="noStrike" dirty="0">
                        <a:effectLst/>
                        <a:latin typeface="Calibri"/>
                        <a:cs typeface="Calibri"/>
                      </a:endParaRP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219">
                <a:tc>
                  <a:txBody>
                    <a:bodyPr/>
                    <a:lstStyle/>
                    <a:p>
                      <a:pPr algn="ctr" fontAlgn="ctr"/>
                      <a:r>
                        <a:rPr lang="fr-FR" sz="1800" b="1" i="0" u="none" strike="noStrike">
                          <a:solidFill>
                            <a:srgbClr val="000000"/>
                          </a:solidFill>
                          <a:effectLst/>
                          <a:latin typeface="Calibri"/>
                        </a:rPr>
                        <a:t>CP4</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smtClean="0">
                          <a:solidFill>
                            <a:srgbClr val="000000"/>
                          </a:solidFill>
                          <a:effectLst/>
                          <a:latin typeface="Calibri"/>
                        </a:rPr>
                        <a:t>52,6 %</a:t>
                      </a:r>
                      <a:endParaRPr lang="fr-FR" sz="1800" b="1" i="0" u="none" strike="noStrike">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smtClean="0">
                          <a:solidFill>
                            <a:srgbClr val="000000"/>
                          </a:solidFill>
                          <a:effectLst/>
                          <a:latin typeface="Calibri"/>
                        </a:rPr>
                        <a:t>49,7 %</a:t>
                      </a:r>
                      <a:endParaRPr lang="fr-FR" sz="1800" b="1" i="0" u="none" strike="noStrike">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32,9 %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b"/>
                      <a:r>
                        <a:rPr lang="fr-FR" sz="1800" b="1" i="0" u="none" strike="noStrike" dirty="0" smtClean="0">
                          <a:effectLst/>
                          <a:latin typeface="Calibri"/>
                          <a:cs typeface="Calibri"/>
                        </a:rPr>
                        <a:t>32,70 %</a:t>
                      </a:r>
                      <a:endParaRPr lang="fr-FR" sz="1800" b="1" i="0" u="none" strike="noStrike" dirty="0">
                        <a:effectLst/>
                        <a:latin typeface="Calibri"/>
                        <a:cs typeface="Calibri"/>
                      </a:endParaRP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470551">
                <a:tc>
                  <a:txBody>
                    <a:bodyPr/>
                    <a:lstStyle/>
                    <a:p>
                      <a:pPr algn="ctr" fontAlgn="ctr"/>
                      <a:r>
                        <a:rPr lang="fr-FR" sz="1800" b="1" i="0" u="none" strike="noStrike" dirty="0">
                          <a:solidFill>
                            <a:srgbClr val="000000"/>
                          </a:solidFill>
                          <a:effectLst/>
                          <a:latin typeface="Calibri"/>
                        </a:rPr>
                        <a:t>CP5</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smtClean="0">
                          <a:solidFill>
                            <a:srgbClr val="000000"/>
                          </a:solidFill>
                          <a:effectLst/>
                          <a:latin typeface="Calibri"/>
                        </a:rPr>
                        <a:t>4,9 %</a:t>
                      </a:r>
                      <a:endParaRPr lang="fr-FR" sz="1800" b="1" i="0" u="none" strike="noStrike">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smtClean="0">
                          <a:solidFill>
                            <a:srgbClr val="000000"/>
                          </a:solidFill>
                          <a:effectLst/>
                          <a:latin typeface="Calibri"/>
                        </a:rPr>
                        <a:t>7,0 %</a:t>
                      </a:r>
                      <a:endParaRPr lang="fr-FR" sz="1800" b="1" i="0" u="none" strike="noStrike">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15,2 %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b"/>
                      <a:r>
                        <a:rPr lang="fr-FR" sz="1800" b="1" i="0" u="none" strike="noStrike" dirty="0" smtClean="0">
                          <a:effectLst/>
                          <a:latin typeface="Calibri"/>
                          <a:cs typeface="Calibri"/>
                        </a:rPr>
                        <a:t>16,70 %</a:t>
                      </a:r>
                      <a:endParaRPr lang="fr-FR" sz="1800" b="1" i="0" u="none" strike="noStrike" dirty="0">
                        <a:effectLst/>
                        <a:latin typeface="Calibri"/>
                        <a:cs typeface="Calibri"/>
                      </a:endParaRP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pic>
        <p:nvPicPr>
          <p:cNvPr id="14" name="Image 13"/>
          <p:cNvPicPr>
            <a:picLocks noChangeAspect="1"/>
          </p:cNvPicPr>
          <p:nvPr/>
        </p:nvPicPr>
        <p:blipFill>
          <a:blip r:embed="rId4"/>
          <a:stretch>
            <a:fillRect/>
          </a:stretch>
        </p:blipFill>
        <p:spPr>
          <a:xfrm>
            <a:off x="4868178" y="4200737"/>
            <a:ext cx="4150885" cy="2582613"/>
          </a:xfrm>
          <a:prstGeom prst="rect">
            <a:avLst/>
          </a:prstGeom>
        </p:spPr>
      </p:pic>
    </p:spTree>
    <p:extLst>
      <p:ext uri="{BB962C8B-B14F-4D97-AF65-F5344CB8AC3E}">
        <p14:creationId xmlns:p14="http://schemas.microsoft.com/office/powerpoint/2010/main" val="175048976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fontScale="90000"/>
          </a:bodyPr>
          <a:lstStyle/>
          <a:p>
            <a:r>
              <a:rPr lang="fr-FR" dirty="0" smtClean="0">
                <a:solidFill>
                  <a:schemeClr val="bg1"/>
                </a:solidFill>
              </a:rPr>
              <a:t>Zoom sur les épreuves ponctuelles obligatoires</a:t>
            </a:r>
            <a:endParaRPr lang="fr-FR"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737411762"/>
              </p:ext>
            </p:extLst>
          </p:nvPr>
        </p:nvGraphicFramePr>
        <p:xfrm>
          <a:off x="0" y="1380664"/>
          <a:ext cx="9144000" cy="5366344"/>
        </p:xfrm>
        <a:graphic>
          <a:graphicData uri="http://schemas.openxmlformats.org/drawingml/2006/table">
            <a:tbl>
              <a:tblPr firstRow="1" bandRow="1">
                <a:tableStyleId>{5C22544A-7EE6-4342-B048-85BDC9FD1C3A}</a:tableStyleId>
              </a:tblPr>
              <a:tblGrid>
                <a:gridCol w="4092091"/>
                <a:gridCol w="2622230"/>
                <a:gridCol w="2429679"/>
              </a:tblGrid>
              <a:tr h="347367">
                <a:tc>
                  <a:txBody>
                    <a:bodyPr/>
                    <a:lstStyle/>
                    <a:p>
                      <a:pPr algn="ctr"/>
                      <a:endParaRPr lang="fr-FR" b="1" dirty="0"/>
                    </a:p>
                  </a:txBody>
                  <a:tcPr anchor="ctr"/>
                </a:tc>
                <a:tc>
                  <a:txBody>
                    <a:bodyPr/>
                    <a:lstStyle/>
                    <a:p>
                      <a:pPr algn="ctr"/>
                      <a:r>
                        <a:rPr lang="fr-FR" b="1" dirty="0" smtClean="0"/>
                        <a:t>Moyennes Filles </a:t>
                      </a:r>
                      <a:endParaRPr lang="fr-FR" b="1" dirty="0"/>
                    </a:p>
                  </a:txBody>
                  <a:tcPr anchor="ctr"/>
                </a:tc>
                <a:tc>
                  <a:txBody>
                    <a:bodyPr/>
                    <a:lstStyle/>
                    <a:p>
                      <a:pPr algn="ctr"/>
                      <a:r>
                        <a:rPr lang="fr-FR" b="1" dirty="0" smtClean="0"/>
                        <a:t>Moyennes Garçons</a:t>
                      </a:r>
                      <a:endParaRPr lang="fr-FR" b="1" dirty="0"/>
                    </a:p>
                  </a:txBody>
                  <a:tcPr anchor="ctr"/>
                </a:tc>
              </a:tr>
              <a:tr h="492103">
                <a:tc>
                  <a:txBody>
                    <a:bodyPr/>
                    <a:lstStyle/>
                    <a:p>
                      <a:pPr algn="ctr"/>
                      <a:r>
                        <a:rPr lang="fr-FR" sz="2800" b="1" dirty="0" smtClean="0">
                          <a:solidFill>
                            <a:srgbClr val="FF0000"/>
                          </a:solidFill>
                        </a:rPr>
                        <a:t>Bac Général </a:t>
                      </a:r>
                      <a:r>
                        <a:rPr lang="fr-FR" sz="1400" b="0" dirty="0" smtClean="0">
                          <a:solidFill>
                            <a:srgbClr val="FF0000"/>
                          </a:solidFill>
                        </a:rPr>
                        <a:t>(2013)</a:t>
                      </a:r>
                      <a:endParaRPr lang="fr-FR" sz="1400" b="0" dirty="0">
                        <a:solidFill>
                          <a:srgbClr val="FF0000"/>
                        </a:solidFill>
                      </a:endParaRPr>
                    </a:p>
                  </a:txBody>
                  <a:tcPr anchor="ctr"/>
                </a:tc>
                <a:tc>
                  <a:txBody>
                    <a:bodyPr/>
                    <a:lstStyle/>
                    <a:p>
                      <a:pPr algn="ctr"/>
                      <a:r>
                        <a:rPr lang="fr-FR" sz="2800" b="1" dirty="0" smtClean="0">
                          <a:solidFill>
                            <a:srgbClr val="FF0000"/>
                          </a:solidFill>
                        </a:rPr>
                        <a:t>10,9 </a:t>
                      </a:r>
                      <a:r>
                        <a:rPr lang="fr-FR" sz="1400" b="0" dirty="0" smtClean="0">
                          <a:solidFill>
                            <a:srgbClr val="FF0000"/>
                          </a:solidFill>
                        </a:rPr>
                        <a:t>(10,72)</a:t>
                      </a:r>
                      <a:endParaRPr lang="fr-FR" sz="1400" b="0" dirty="0">
                        <a:solidFill>
                          <a:srgbClr val="FF0000"/>
                        </a:solidFill>
                      </a:endParaRPr>
                    </a:p>
                  </a:txBody>
                  <a:tcPr anchor="ctr"/>
                </a:tc>
                <a:tc>
                  <a:txBody>
                    <a:bodyPr/>
                    <a:lstStyle/>
                    <a:p>
                      <a:pPr algn="ctr"/>
                      <a:r>
                        <a:rPr lang="fr-FR" sz="2800" b="1" dirty="0" smtClean="0">
                          <a:solidFill>
                            <a:srgbClr val="FF0000"/>
                          </a:solidFill>
                        </a:rPr>
                        <a:t>11,94 </a:t>
                      </a:r>
                      <a:r>
                        <a:rPr lang="fr-FR" sz="1400" b="0" dirty="0" smtClean="0">
                          <a:solidFill>
                            <a:srgbClr val="FF0000"/>
                          </a:solidFill>
                        </a:rPr>
                        <a:t>(11,26)</a:t>
                      </a:r>
                      <a:endParaRPr lang="fr-FR" sz="1400" b="0" dirty="0">
                        <a:solidFill>
                          <a:srgbClr val="FF0000"/>
                        </a:solidFill>
                      </a:endParaRPr>
                    </a:p>
                  </a:txBody>
                  <a:tcPr anchor="ctr"/>
                </a:tc>
              </a:tr>
              <a:tr h="347367">
                <a:tc>
                  <a:txBody>
                    <a:bodyPr/>
                    <a:lstStyle/>
                    <a:p>
                      <a:pPr algn="ctr"/>
                      <a:r>
                        <a:rPr lang="fr-FR" sz="1800" b="0" dirty="0" smtClean="0">
                          <a:solidFill>
                            <a:srgbClr val="FF0000"/>
                          </a:solidFill>
                        </a:rPr>
                        <a:t>3 X 500 M </a:t>
                      </a:r>
                      <a:endParaRPr lang="fr-FR" sz="1800" b="0" dirty="0">
                        <a:solidFill>
                          <a:srgbClr val="FF0000"/>
                        </a:solidFill>
                      </a:endParaRPr>
                    </a:p>
                  </a:txBody>
                  <a:tcPr anchor="ctr"/>
                </a:tc>
                <a:tc>
                  <a:txBody>
                    <a:bodyPr/>
                    <a:lstStyle/>
                    <a:p>
                      <a:pPr algn="ctr"/>
                      <a:r>
                        <a:rPr lang="fr-FR" sz="1800" b="0" dirty="0" smtClean="0">
                          <a:solidFill>
                            <a:srgbClr val="FF0000"/>
                          </a:solidFill>
                        </a:rPr>
                        <a:t>11,07</a:t>
                      </a:r>
                      <a:endParaRPr lang="fr-FR" sz="1800" b="0" dirty="0">
                        <a:solidFill>
                          <a:srgbClr val="FF0000"/>
                        </a:solidFill>
                      </a:endParaRPr>
                    </a:p>
                  </a:txBody>
                  <a:tcPr anchor="ctr"/>
                </a:tc>
                <a:tc>
                  <a:txBody>
                    <a:bodyPr/>
                    <a:lstStyle/>
                    <a:p>
                      <a:pPr algn="ctr"/>
                      <a:r>
                        <a:rPr lang="fr-FR" sz="1800" b="0" dirty="0" smtClean="0">
                          <a:solidFill>
                            <a:srgbClr val="FF0000"/>
                          </a:solidFill>
                        </a:rPr>
                        <a:t>12,09</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Badminton </a:t>
                      </a:r>
                      <a:endParaRPr lang="fr-FR" sz="1800" b="0" dirty="0">
                        <a:solidFill>
                          <a:srgbClr val="FF0000"/>
                        </a:solidFill>
                      </a:endParaRPr>
                    </a:p>
                  </a:txBody>
                  <a:tcPr anchor="ctr"/>
                </a:tc>
                <a:tc>
                  <a:txBody>
                    <a:bodyPr/>
                    <a:lstStyle/>
                    <a:p>
                      <a:pPr algn="ctr"/>
                      <a:r>
                        <a:rPr lang="fr-FR" sz="1800" b="0" dirty="0" smtClean="0">
                          <a:solidFill>
                            <a:srgbClr val="FF0000"/>
                          </a:solidFill>
                        </a:rPr>
                        <a:t>11,38</a:t>
                      </a:r>
                      <a:endParaRPr lang="fr-FR" sz="1800" b="0" dirty="0">
                        <a:solidFill>
                          <a:srgbClr val="FF0000"/>
                        </a:solidFill>
                      </a:endParaRPr>
                    </a:p>
                  </a:txBody>
                  <a:tcPr anchor="ctr"/>
                </a:tc>
                <a:tc>
                  <a:txBody>
                    <a:bodyPr/>
                    <a:lstStyle/>
                    <a:p>
                      <a:pPr algn="ctr"/>
                      <a:r>
                        <a:rPr lang="fr-FR" sz="1800" b="0" dirty="0" smtClean="0">
                          <a:solidFill>
                            <a:srgbClr val="FF0000"/>
                          </a:solidFill>
                        </a:rPr>
                        <a:t>11,77</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Gymnastique au sol</a:t>
                      </a:r>
                      <a:endParaRPr lang="fr-FR" sz="1800" b="0" dirty="0">
                        <a:solidFill>
                          <a:srgbClr val="FF0000"/>
                        </a:solidFill>
                      </a:endParaRPr>
                    </a:p>
                  </a:txBody>
                  <a:tcPr anchor="ctr"/>
                </a:tc>
                <a:tc>
                  <a:txBody>
                    <a:bodyPr/>
                    <a:lstStyle/>
                    <a:p>
                      <a:pPr algn="ctr"/>
                      <a:r>
                        <a:rPr lang="fr-FR" sz="1800" b="0" dirty="0" smtClean="0">
                          <a:solidFill>
                            <a:srgbClr val="FF0000"/>
                          </a:solidFill>
                        </a:rPr>
                        <a:t>11,26</a:t>
                      </a:r>
                      <a:endParaRPr lang="fr-FR" sz="1800" b="0" dirty="0">
                        <a:solidFill>
                          <a:srgbClr val="FF0000"/>
                        </a:solidFill>
                      </a:endParaRPr>
                    </a:p>
                  </a:txBody>
                  <a:tcPr anchor="ctr"/>
                </a:tc>
                <a:tc>
                  <a:txBody>
                    <a:bodyPr/>
                    <a:lstStyle/>
                    <a:p>
                      <a:pPr algn="ctr"/>
                      <a:r>
                        <a:rPr lang="fr-FR" sz="1800" b="0" dirty="0" smtClean="0">
                          <a:solidFill>
                            <a:srgbClr val="FF0000"/>
                          </a:solidFill>
                        </a:rPr>
                        <a:t>10</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Sauvetage</a:t>
                      </a:r>
                      <a:endParaRPr lang="fr-FR" sz="1800" b="0" dirty="0">
                        <a:solidFill>
                          <a:srgbClr val="FF0000"/>
                        </a:solidFill>
                      </a:endParaRPr>
                    </a:p>
                  </a:txBody>
                  <a:tcPr anchor="ctr"/>
                </a:tc>
                <a:tc>
                  <a:txBody>
                    <a:bodyPr/>
                    <a:lstStyle/>
                    <a:p>
                      <a:pPr algn="ctr"/>
                      <a:r>
                        <a:rPr lang="fr-FR" sz="1800" b="0" dirty="0" smtClean="0">
                          <a:solidFill>
                            <a:srgbClr val="FF0000"/>
                          </a:solidFill>
                        </a:rPr>
                        <a:t>16,25</a:t>
                      </a:r>
                      <a:endParaRPr lang="fr-FR" sz="1800" b="0" dirty="0">
                        <a:solidFill>
                          <a:srgbClr val="FF0000"/>
                        </a:solidFill>
                      </a:endParaRPr>
                    </a:p>
                  </a:txBody>
                  <a:tcPr anchor="ctr"/>
                </a:tc>
                <a:tc>
                  <a:txBody>
                    <a:bodyPr/>
                    <a:lstStyle/>
                    <a:p>
                      <a:pPr algn="ctr"/>
                      <a:r>
                        <a:rPr lang="fr-FR" sz="1800" b="0" dirty="0" smtClean="0">
                          <a:solidFill>
                            <a:srgbClr val="FF0000"/>
                          </a:solidFill>
                        </a:rPr>
                        <a:t>10,80</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Tennis de table</a:t>
                      </a:r>
                      <a:endParaRPr lang="fr-FR" sz="1800" b="0" dirty="0">
                        <a:solidFill>
                          <a:srgbClr val="FF0000"/>
                        </a:solidFill>
                      </a:endParaRPr>
                    </a:p>
                  </a:txBody>
                  <a:tcPr anchor="ctr"/>
                </a:tc>
                <a:tc>
                  <a:txBody>
                    <a:bodyPr/>
                    <a:lstStyle/>
                    <a:p>
                      <a:pPr algn="ctr"/>
                      <a:r>
                        <a:rPr lang="fr-FR" sz="1800" b="0" dirty="0" smtClean="0">
                          <a:solidFill>
                            <a:srgbClr val="FF0000"/>
                          </a:solidFill>
                        </a:rPr>
                        <a:t>7</a:t>
                      </a:r>
                      <a:endParaRPr lang="fr-FR" sz="1800" b="0" dirty="0">
                        <a:solidFill>
                          <a:srgbClr val="FF0000"/>
                        </a:solidFill>
                      </a:endParaRPr>
                    </a:p>
                  </a:txBody>
                  <a:tcPr anchor="ctr"/>
                </a:tc>
                <a:tc>
                  <a:txBody>
                    <a:bodyPr/>
                    <a:lstStyle/>
                    <a:p>
                      <a:pPr algn="ctr"/>
                      <a:r>
                        <a:rPr lang="fr-FR" sz="1800" b="0" dirty="0" smtClean="0">
                          <a:solidFill>
                            <a:srgbClr val="FF0000"/>
                          </a:solidFill>
                        </a:rPr>
                        <a:t>12,42</a:t>
                      </a:r>
                      <a:endParaRPr lang="fr-FR" sz="1800" b="0" dirty="0">
                        <a:solidFill>
                          <a:srgbClr val="FF0000"/>
                        </a:solidFill>
                      </a:endParaRPr>
                    </a:p>
                  </a:txBody>
                  <a:tcPr anchor="ctr"/>
                </a:tc>
              </a:tr>
              <a:tr h="492103">
                <a:tc>
                  <a:txBody>
                    <a:bodyPr/>
                    <a:lstStyle/>
                    <a:p>
                      <a:pPr algn="ctr"/>
                      <a:r>
                        <a:rPr lang="fr-FR" sz="2800" b="1" dirty="0" smtClean="0">
                          <a:solidFill>
                            <a:srgbClr val="0000FF"/>
                          </a:solidFill>
                        </a:rPr>
                        <a:t>Bac Technologique </a:t>
                      </a:r>
                      <a:r>
                        <a:rPr lang="fr-FR" sz="1400" b="0" dirty="0" smtClean="0">
                          <a:solidFill>
                            <a:srgbClr val="0000FF"/>
                          </a:solidFill>
                        </a:rPr>
                        <a:t>(2013)</a:t>
                      </a:r>
                      <a:endParaRPr lang="fr-FR" sz="1400" b="0" dirty="0">
                        <a:solidFill>
                          <a:srgbClr val="0000FF"/>
                        </a:solidFill>
                      </a:endParaRPr>
                    </a:p>
                  </a:txBody>
                  <a:tcPr anchor="ctr"/>
                </a:tc>
                <a:tc>
                  <a:txBody>
                    <a:bodyPr/>
                    <a:lstStyle/>
                    <a:p>
                      <a:pPr algn="ctr"/>
                      <a:r>
                        <a:rPr lang="fr-FR" sz="2800" b="1" dirty="0" smtClean="0">
                          <a:solidFill>
                            <a:srgbClr val="0000FF"/>
                          </a:solidFill>
                        </a:rPr>
                        <a:t>9,63 </a:t>
                      </a:r>
                      <a:r>
                        <a:rPr lang="fr-FR" sz="1400" b="0" dirty="0" smtClean="0">
                          <a:solidFill>
                            <a:srgbClr val="0000FF"/>
                          </a:solidFill>
                        </a:rPr>
                        <a:t>(10,41)</a:t>
                      </a:r>
                      <a:endParaRPr lang="fr-FR" sz="1400" b="0" dirty="0">
                        <a:solidFill>
                          <a:srgbClr val="0000FF"/>
                        </a:solidFill>
                      </a:endParaRPr>
                    </a:p>
                  </a:txBody>
                  <a:tcPr anchor="ctr"/>
                </a:tc>
                <a:tc>
                  <a:txBody>
                    <a:bodyPr/>
                    <a:lstStyle/>
                    <a:p>
                      <a:pPr algn="ctr"/>
                      <a:r>
                        <a:rPr lang="fr-FR" sz="2800" b="1" dirty="0" smtClean="0">
                          <a:solidFill>
                            <a:srgbClr val="0000FF"/>
                          </a:solidFill>
                        </a:rPr>
                        <a:t>12,86 </a:t>
                      </a:r>
                      <a:r>
                        <a:rPr lang="fr-FR" sz="1400" b="0" dirty="0" smtClean="0">
                          <a:solidFill>
                            <a:srgbClr val="0000FF"/>
                          </a:solidFill>
                        </a:rPr>
                        <a:t>(10,60)</a:t>
                      </a:r>
                      <a:endParaRPr lang="fr-FR" sz="1400" b="0" dirty="0">
                        <a:solidFill>
                          <a:srgbClr val="0000FF"/>
                        </a:solidFill>
                      </a:endParaRPr>
                    </a:p>
                  </a:txBody>
                  <a:tcPr anchor="ctr"/>
                </a:tc>
              </a:tr>
              <a:tr h="427093">
                <a:tc>
                  <a:txBody>
                    <a:bodyPr/>
                    <a:lstStyle/>
                    <a:p>
                      <a:pPr algn="ctr"/>
                      <a:r>
                        <a:rPr lang="fr-FR" sz="1800" b="0" dirty="0" smtClean="0">
                          <a:solidFill>
                            <a:srgbClr val="0000FF"/>
                          </a:solidFill>
                        </a:rPr>
                        <a:t>3 X 500 M </a:t>
                      </a:r>
                      <a:endParaRPr lang="fr-FR" sz="1800" b="0" dirty="0">
                        <a:solidFill>
                          <a:srgbClr val="0000FF"/>
                        </a:solidFill>
                      </a:endParaRPr>
                    </a:p>
                  </a:txBody>
                  <a:tcPr anchor="ctr"/>
                </a:tc>
                <a:tc>
                  <a:txBody>
                    <a:bodyPr/>
                    <a:lstStyle/>
                    <a:p>
                      <a:pPr algn="ctr"/>
                      <a:r>
                        <a:rPr lang="fr-FR" sz="1800" b="0" dirty="0" smtClean="0">
                          <a:solidFill>
                            <a:srgbClr val="0000FF"/>
                          </a:solidFill>
                        </a:rPr>
                        <a:t>8,94</a:t>
                      </a:r>
                      <a:endParaRPr lang="fr-FR" sz="1800" b="0" dirty="0">
                        <a:solidFill>
                          <a:srgbClr val="0000FF"/>
                        </a:solidFill>
                      </a:endParaRPr>
                    </a:p>
                  </a:txBody>
                  <a:tcPr anchor="ctr"/>
                </a:tc>
                <a:tc>
                  <a:txBody>
                    <a:bodyPr/>
                    <a:lstStyle/>
                    <a:p>
                      <a:pPr algn="ctr"/>
                      <a:r>
                        <a:rPr lang="fr-FR" sz="1800" b="0" dirty="0" smtClean="0">
                          <a:solidFill>
                            <a:srgbClr val="0000FF"/>
                          </a:solidFill>
                        </a:rPr>
                        <a:t>13,65</a:t>
                      </a:r>
                      <a:endParaRPr lang="fr-FR" sz="1800" b="0" dirty="0">
                        <a:solidFill>
                          <a:srgbClr val="0000FF"/>
                        </a:solidFill>
                      </a:endParaRPr>
                    </a:p>
                  </a:txBody>
                  <a:tcPr anchor="ctr"/>
                </a:tc>
              </a:tr>
              <a:tr h="427093">
                <a:tc>
                  <a:txBody>
                    <a:bodyPr/>
                    <a:lstStyle/>
                    <a:p>
                      <a:pPr algn="ctr"/>
                      <a:r>
                        <a:rPr lang="fr-FR" sz="1800" b="0" dirty="0" smtClean="0">
                          <a:solidFill>
                            <a:srgbClr val="0000FF"/>
                          </a:solidFill>
                        </a:rPr>
                        <a:t>Badminton </a:t>
                      </a:r>
                      <a:endParaRPr lang="fr-FR" sz="1800" b="0" dirty="0">
                        <a:solidFill>
                          <a:srgbClr val="0000FF"/>
                        </a:solidFill>
                      </a:endParaRPr>
                    </a:p>
                  </a:txBody>
                  <a:tcPr anchor="ctr"/>
                </a:tc>
                <a:tc>
                  <a:txBody>
                    <a:bodyPr/>
                    <a:lstStyle/>
                    <a:p>
                      <a:pPr algn="ctr"/>
                      <a:r>
                        <a:rPr lang="fr-FR" sz="1800" b="0" dirty="0" smtClean="0">
                          <a:solidFill>
                            <a:srgbClr val="0000FF"/>
                          </a:solidFill>
                        </a:rPr>
                        <a:t>9,44</a:t>
                      </a:r>
                      <a:endParaRPr lang="fr-FR" sz="1800" b="0" dirty="0">
                        <a:solidFill>
                          <a:srgbClr val="0000FF"/>
                        </a:solidFill>
                      </a:endParaRPr>
                    </a:p>
                  </a:txBody>
                  <a:tcPr anchor="ctr"/>
                </a:tc>
                <a:tc>
                  <a:txBody>
                    <a:bodyPr/>
                    <a:lstStyle/>
                    <a:p>
                      <a:pPr algn="ctr"/>
                      <a:r>
                        <a:rPr lang="fr-FR" sz="1800" b="0" dirty="0" smtClean="0">
                          <a:solidFill>
                            <a:srgbClr val="0000FF"/>
                          </a:solidFill>
                        </a:rPr>
                        <a:t>12,55</a:t>
                      </a:r>
                      <a:endParaRPr lang="fr-FR" sz="1800" b="0" dirty="0">
                        <a:solidFill>
                          <a:srgbClr val="0000FF"/>
                        </a:solidFill>
                      </a:endParaRPr>
                    </a:p>
                  </a:txBody>
                  <a:tcPr anchor="ctr"/>
                </a:tc>
              </a:tr>
              <a:tr h="427093">
                <a:tc>
                  <a:txBody>
                    <a:bodyPr/>
                    <a:lstStyle/>
                    <a:p>
                      <a:pPr algn="ctr"/>
                      <a:r>
                        <a:rPr lang="fr-FR" sz="1800" b="0" dirty="0" smtClean="0">
                          <a:solidFill>
                            <a:srgbClr val="0000FF"/>
                          </a:solidFill>
                        </a:rPr>
                        <a:t>Gymnastique au sol</a:t>
                      </a:r>
                      <a:endParaRPr lang="fr-FR" sz="1800" b="0" dirty="0">
                        <a:solidFill>
                          <a:srgbClr val="0000FF"/>
                        </a:solidFill>
                      </a:endParaRPr>
                    </a:p>
                  </a:txBody>
                  <a:tcPr anchor="ctr"/>
                </a:tc>
                <a:tc>
                  <a:txBody>
                    <a:bodyPr/>
                    <a:lstStyle/>
                    <a:p>
                      <a:pPr algn="ctr"/>
                      <a:r>
                        <a:rPr lang="fr-FR" sz="1800" b="0" dirty="0" smtClean="0">
                          <a:solidFill>
                            <a:srgbClr val="0000FF"/>
                          </a:solidFill>
                        </a:rPr>
                        <a:t>10,40</a:t>
                      </a:r>
                      <a:endParaRPr lang="fr-FR" sz="1800" b="0" dirty="0">
                        <a:solidFill>
                          <a:srgbClr val="0000FF"/>
                        </a:solidFill>
                      </a:endParaRPr>
                    </a:p>
                  </a:txBody>
                  <a:tcPr anchor="ctr"/>
                </a:tc>
                <a:tc>
                  <a:txBody>
                    <a:bodyPr/>
                    <a:lstStyle/>
                    <a:p>
                      <a:pPr algn="ctr"/>
                      <a:endParaRPr lang="fr-FR" sz="1800" b="0" dirty="0">
                        <a:solidFill>
                          <a:srgbClr val="0000FF"/>
                        </a:solidFill>
                      </a:endParaRPr>
                    </a:p>
                  </a:txBody>
                  <a:tcPr anchor="ctr"/>
                </a:tc>
              </a:tr>
              <a:tr h="427093">
                <a:tc>
                  <a:txBody>
                    <a:bodyPr/>
                    <a:lstStyle/>
                    <a:p>
                      <a:pPr algn="ctr"/>
                      <a:r>
                        <a:rPr lang="fr-FR" sz="1800" b="0" dirty="0" smtClean="0">
                          <a:solidFill>
                            <a:srgbClr val="0000FF"/>
                          </a:solidFill>
                        </a:rPr>
                        <a:t>Sauvetage</a:t>
                      </a:r>
                      <a:endParaRPr lang="fr-FR" sz="1800" b="0" dirty="0">
                        <a:solidFill>
                          <a:srgbClr val="0000FF"/>
                        </a:solidFill>
                      </a:endParaRPr>
                    </a:p>
                  </a:txBody>
                  <a:tcPr anchor="ctr"/>
                </a:tc>
                <a:tc>
                  <a:txBody>
                    <a:bodyPr/>
                    <a:lstStyle/>
                    <a:p>
                      <a:pPr algn="ctr"/>
                      <a:r>
                        <a:rPr lang="fr-FR" sz="1800" b="0" dirty="0" smtClean="0">
                          <a:solidFill>
                            <a:srgbClr val="0000FF"/>
                          </a:solidFill>
                        </a:rPr>
                        <a:t>8,88</a:t>
                      </a:r>
                      <a:endParaRPr lang="fr-FR" sz="1800" b="0" dirty="0">
                        <a:solidFill>
                          <a:srgbClr val="0000FF"/>
                        </a:solidFill>
                      </a:endParaRPr>
                    </a:p>
                  </a:txBody>
                  <a:tcPr anchor="ctr"/>
                </a:tc>
                <a:tc>
                  <a:txBody>
                    <a:bodyPr/>
                    <a:lstStyle/>
                    <a:p>
                      <a:pPr algn="ctr"/>
                      <a:r>
                        <a:rPr lang="fr-FR" sz="1800" b="0" dirty="0" smtClean="0">
                          <a:solidFill>
                            <a:srgbClr val="0000FF"/>
                          </a:solidFill>
                        </a:rPr>
                        <a:t>9,13</a:t>
                      </a:r>
                      <a:endParaRPr lang="fr-FR" sz="1800" b="0" dirty="0">
                        <a:solidFill>
                          <a:srgbClr val="0000FF"/>
                        </a:solidFill>
                      </a:endParaRPr>
                    </a:p>
                  </a:txBody>
                  <a:tcPr anchor="ctr"/>
                </a:tc>
              </a:tr>
              <a:tr h="427093">
                <a:tc>
                  <a:txBody>
                    <a:bodyPr/>
                    <a:lstStyle/>
                    <a:p>
                      <a:pPr algn="ctr"/>
                      <a:r>
                        <a:rPr lang="fr-FR" sz="1800" b="0" dirty="0" smtClean="0">
                          <a:solidFill>
                            <a:srgbClr val="0000FF"/>
                          </a:solidFill>
                        </a:rPr>
                        <a:t>Tennis de table</a:t>
                      </a:r>
                      <a:endParaRPr lang="fr-FR" sz="1800" b="0" dirty="0">
                        <a:solidFill>
                          <a:srgbClr val="0000FF"/>
                        </a:solidFill>
                      </a:endParaRPr>
                    </a:p>
                  </a:txBody>
                  <a:tcPr anchor="ctr"/>
                </a:tc>
                <a:tc>
                  <a:txBody>
                    <a:bodyPr/>
                    <a:lstStyle/>
                    <a:p>
                      <a:pPr algn="ctr"/>
                      <a:r>
                        <a:rPr lang="fr-FR" sz="1800" b="0" dirty="0" smtClean="0">
                          <a:solidFill>
                            <a:srgbClr val="0000FF"/>
                          </a:solidFill>
                        </a:rPr>
                        <a:t>12,2</a:t>
                      </a:r>
                      <a:endParaRPr lang="fr-FR" sz="1800" b="0" dirty="0">
                        <a:solidFill>
                          <a:srgbClr val="0000FF"/>
                        </a:solidFill>
                      </a:endParaRPr>
                    </a:p>
                  </a:txBody>
                  <a:tcPr anchor="ctr"/>
                </a:tc>
                <a:tc>
                  <a:txBody>
                    <a:bodyPr/>
                    <a:lstStyle/>
                    <a:p>
                      <a:pPr algn="ctr"/>
                      <a:r>
                        <a:rPr lang="fr-FR" sz="1800" b="0" dirty="0" smtClean="0">
                          <a:solidFill>
                            <a:srgbClr val="0000FF"/>
                          </a:solidFill>
                        </a:rPr>
                        <a:t>11,92</a:t>
                      </a:r>
                      <a:endParaRPr lang="fr-FR" sz="1800" b="0" dirty="0">
                        <a:solidFill>
                          <a:srgbClr val="0000FF"/>
                        </a:solidFill>
                      </a:endParaRPr>
                    </a:p>
                  </a:txBody>
                  <a:tcPr anchor="ctr"/>
                </a:tc>
              </a:tr>
            </a:tbl>
          </a:graphicData>
        </a:graphic>
      </p:graphicFrame>
    </p:spTree>
    <p:extLst>
      <p:ext uri="{BB962C8B-B14F-4D97-AF65-F5344CB8AC3E}">
        <p14:creationId xmlns:p14="http://schemas.microsoft.com/office/powerpoint/2010/main" val="425316990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474"/>
            <a:ext cx="8229600" cy="1143000"/>
          </a:xfrm>
        </p:spPr>
        <p:txBody>
          <a:bodyPr>
            <a:normAutofit fontScale="90000"/>
          </a:bodyPr>
          <a:lstStyle/>
          <a:p>
            <a:r>
              <a:rPr lang="fr-FR" dirty="0" smtClean="0">
                <a:solidFill>
                  <a:schemeClr val="bg1"/>
                </a:solidFill>
              </a:rPr>
              <a:t>Zoom sur les épreuves Fac :</a:t>
            </a:r>
            <a:br>
              <a:rPr lang="fr-FR" dirty="0" smtClean="0">
                <a:solidFill>
                  <a:schemeClr val="bg1"/>
                </a:solidFill>
              </a:rPr>
            </a:br>
            <a:r>
              <a:rPr lang="fr-FR" sz="3600" dirty="0" smtClean="0">
                <a:solidFill>
                  <a:schemeClr val="bg1"/>
                </a:solidFill>
              </a:rPr>
              <a:t>Nb Candidats et % de présence</a:t>
            </a:r>
            <a:endParaRPr lang="fr-FR" sz="3600" dirty="0">
              <a:solidFill>
                <a:schemeClr val="bg1"/>
              </a:solidFill>
            </a:endParaRPr>
          </a:p>
        </p:txBody>
      </p:sp>
      <p:graphicFrame>
        <p:nvGraphicFramePr>
          <p:cNvPr id="5" name="Graphique 4"/>
          <p:cNvGraphicFramePr>
            <a:graphicFrameLocks/>
          </p:cNvGraphicFramePr>
          <p:nvPr>
            <p:extLst>
              <p:ext uri="{D42A27DB-BD31-4B8C-83A1-F6EECF244321}">
                <p14:modId xmlns:p14="http://schemas.microsoft.com/office/powerpoint/2010/main" val="3352025926"/>
              </p:ext>
            </p:extLst>
          </p:nvPr>
        </p:nvGraphicFramePr>
        <p:xfrm>
          <a:off x="211660" y="1331640"/>
          <a:ext cx="8642778" cy="51824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630812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Zoom sur les épreuves Fac :</a:t>
            </a:r>
            <a:br>
              <a:rPr lang="fr-FR" dirty="0" smtClean="0">
                <a:solidFill>
                  <a:schemeClr val="bg1"/>
                </a:solidFill>
              </a:rPr>
            </a:br>
            <a:r>
              <a:rPr lang="fr-FR" dirty="0" smtClean="0">
                <a:solidFill>
                  <a:schemeClr val="bg1"/>
                </a:solidFill>
              </a:rPr>
              <a:t>Évolution sur 2 ans</a:t>
            </a:r>
            <a:endParaRPr lang="fr-FR" sz="3600" dirty="0">
              <a:solidFill>
                <a:schemeClr val="bg1"/>
              </a:solidFill>
            </a:endParaRPr>
          </a:p>
        </p:txBody>
      </p:sp>
      <p:graphicFrame>
        <p:nvGraphicFramePr>
          <p:cNvPr id="4" name="Graphique 3"/>
          <p:cNvGraphicFramePr>
            <a:graphicFrameLocks/>
          </p:cNvGraphicFramePr>
          <p:nvPr>
            <p:extLst>
              <p:ext uri="{D42A27DB-BD31-4B8C-83A1-F6EECF244321}">
                <p14:modId xmlns:p14="http://schemas.microsoft.com/office/powerpoint/2010/main" val="1629795281"/>
              </p:ext>
            </p:extLst>
          </p:nvPr>
        </p:nvGraphicFramePr>
        <p:xfrm>
          <a:off x="235178" y="1482116"/>
          <a:ext cx="8736848" cy="51495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3559367"/>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41608"/>
            <a:ext cx="8229600" cy="1143000"/>
          </a:xfrm>
        </p:spPr>
        <p:txBody>
          <a:bodyPr>
            <a:normAutofit fontScale="90000"/>
          </a:bodyPr>
          <a:lstStyle/>
          <a:p>
            <a:r>
              <a:rPr lang="fr-FR" dirty="0" smtClean="0">
                <a:solidFill>
                  <a:schemeClr val="bg1"/>
                </a:solidFill>
              </a:rPr>
              <a:t>Zoom sur les épreuves Fac :</a:t>
            </a:r>
            <a:br>
              <a:rPr lang="fr-FR" dirty="0" smtClean="0">
                <a:solidFill>
                  <a:schemeClr val="bg1"/>
                </a:solidFill>
              </a:rPr>
            </a:br>
            <a:r>
              <a:rPr lang="fr-FR" sz="3600" dirty="0" smtClean="0">
                <a:solidFill>
                  <a:schemeClr val="bg1"/>
                </a:solidFill>
              </a:rPr>
              <a:t>Moyennes par épreuve en 2014</a:t>
            </a:r>
            <a:endParaRPr lang="fr-FR" sz="3600" dirty="0">
              <a:solidFill>
                <a:schemeClr val="bg1"/>
              </a:solidFill>
            </a:endParaRPr>
          </a:p>
        </p:txBody>
      </p:sp>
      <p:graphicFrame>
        <p:nvGraphicFramePr>
          <p:cNvPr id="6" name="Graphique 5"/>
          <p:cNvGraphicFramePr>
            <a:graphicFrameLocks/>
          </p:cNvGraphicFramePr>
          <p:nvPr>
            <p:extLst>
              <p:ext uri="{D42A27DB-BD31-4B8C-83A1-F6EECF244321}">
                <p14:modId xmlns:p14="http://schemas.microsoft.com/office/powerpoint/2010/main" val="1478770930"/>
              </p:ext>
            </p:extLst>
          </p:nvPr>
        </p:nvGraphicFramePr>
        <p:xfrm>
          <a:off x="176383" y="1493298"/>
          <a:ext cx="8842679" cy="5138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92051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41608"/>
            <a:ext cx="8229600" cy="1143000"/>
          </a:xfrm>
        </p:spPr>
        <p:txBody>
          <a:bodyPr>
            <a:normAutofit fontScale="90000"/>
          </a:bodyPr>
          <a:lstStyle/>
          <a:p>
            <a:r>
              <a:rPr lang="fr-FR" dirty="0" smtClean="0">
                <a:solidFill>
                  <a:schemeClr val="bg1"/>
                </a:solidFill>
              </a:rPr>
              <a:t>Zoom sur les épreuves Fac :</a:t>
            </a:r>
            <a:r>
              <a:rPr lang="fr-FR" smtClean="0">
                <a:solidFill>
                  <a:schemeClr val="bg1"/>
                </a:solidFill>
              </a:rPr>
              <a:t/>
            </a:r>
            <a:br>
              <a:rPr lang="fr-FR" smtClean="0">
                <a:solidFill>
                  <a:schemeClr val="bg1"/>
                </a:solidFill>
              </a:rPr>
            </a:br>
            <a:r>
              <a:rPr lang="fr-FR" sz="3600" smtClean="0">
                <a:solidFill>
                  <a:schemeClr val="bg1"/>
                </a:solidFill>
              </a:rPr>
              <a:t>Évolution </a:t>
            </a:r>
            <a:r>
              <a:rPr lang="fr-FR" sz="3600" dirty="0" smtClean="0">
                <a:solidFill>
                  <a:schemeClr val="bg1"/>
                </a:solidFill>
              </a:rPr>
              <a:t>des moyennes sur 2 ans</a:t>
            </a:r>
            <a:endParaRPr lang="fr-FR" sz="3600" dirty="0">
              <a:solidFill>
                <a:schemeClr val="bg1"/>
              </a:solidFill>
            </a:endParaRPr>
          </a:p>
        </p:txBody>
      </p:sp>
      <p:graphicFrame>
        <p:nvGraphicFramePr>
          <p:cNvPr id="5" name="Graphique 4"/>
          <p:cNvGraphicFramePr>
            <a:graphicFrameLocks/>
          </p:cNvGraphicFramePr>
          <p:nvPr>
            <p:extLst>
              <p:ext uri="{D42A27DB-BD31-4B8C-83A1-F6EECF244321}">
                <p14:modId xmlns:p14="http://schemas.microsoft.com/office/powerpoint/2010/main" val="3519708973"/>
              </p:ext>
            </p:extLst>
          </p:nvPr>
        </p:nvGraphicFramePr>
        <p:xfrm>
          <a:off x="199901" y="1284609"/>
          <a:ext cx="8701571" cy="5323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750695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1608"/>
            <a:ext cx="9143999" cy="1143000"/>
          </a:xfrm>
        </p:spPr>
        <p:txBody>
          <a:bodyPr>
            <a:normAutofit/>
          </a:bodyPr>
          <a:lstStyle/>
          <a:p>
            <a:r>
              <a:rPr lang="fr-FR" dirty="0" smtClean="0">
                <a:solidFill>
                  <a:schemeClr val="bg1"/>
                </a:solidFill>
              </a:rPr>
              <a:t>Zoom sur les épreuves Fac :</a:t>
            </a:r>
            <a:br>
              <a:rPr lang="fr-FR" dirty="0" smtClean="0">
                <a:solidFill>
                  <a:schemeClr val="bg1"/>
                </a:solidFill>
              </a:rPr>
            </a:br>
            <a:r>
              <a:rPr lang="fr-FR" sz="2200" dirty="0" smtClean="0">
                <a:solidFill>
                  <a:schemeClr val="bg1"/>
                </a:solidFill>
              </a:rPr>
              <a:t>« Rentabilité » des épreuves pour les candidats en 2014</a:t>
            </a:r>
            <a:endParaRPr lang="fr-FR" sz="2200" dirty="0">
              <a:solidFill>
                <a:schemeClr val="bg1"/>
              </a:solidFill>
            </a:endParaRPr>
          </a:p>
        </p:txBody>
      </p:sp>
      <p:graphicFrame>
        <p:nvGraphicFramePr>
          <p:cNvPr id="4" name="Graphique 3"/>
          <p:cNvGraphicFramePr>
            <a:graphicFrameLocks/>
          </p:cNvGraphicFramePr>
          <p:nvPr>
            <p:extLst>
              <p:ext uri="{D42A27DB-BD31-4B8C-83A1-F6EECF244321}">
                <p14:modId xmlns:p14="http://schemas.microsoft.com/office/powerpoint/2010/main" val="864550676"/>
              </p:ext>
            </p:extLst>
          </p:nvPr>
        </p:nvGraphicFramePr>
        <p:xfrm>
          <a:off x="152866" y="1387474"/>
          <a:ext cx="8866196" cy="5220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511487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1608"/>
            <a:ext cx="9143999" cy="1143000"/>
          </a:xfrm>
        </p:spPr>
        <p:txBody>
          <a:bodyPr>
            <a:normAutofit fontScale="90000"/>
          </a:bodyPr>
          <a:lstStyle/>
          <a:p>
            <a:r>
              <a:rPr lang="fr-FR" dirty="0" smtClean="0">
                <a:solidFill>
                  <a:schemeClr val="bg1"/>
                </a:solidFill>
              </a:rPr>
              <a:t>Zoom sur les épreuves Fac :</a:t>
            </a:r>
            <a:r>
              <a:rPr lang="fr-FR" smtClean="0">
                <a:solidFill>
                  <a:schemeClr val="bg1"/>
                </a:solidFill>
              </a:rPr>
              <a:t/>
            </a:r>
            <a:br>
              <a:rPr lang="fr-FR" smtClean="0">
                <a:solidFill>
                  <a:schemeClr val="bg1"/>
                </a:solidFill>
              </a:rPr>
            </a:br>
            <a:r>
              <a:rPr lang="fr-FR" sz="2700" smtClean="0">
                <a:solidFill>
                  <a:schemeClr val="bg1"/>
                </a:solidFill>
              </a:rPr>
              <a:t>Évolution </a:t>
            </a:r>
            <a:r>
              <a:rPr lang="fr-FR" sz="2700" dirty="0" smtClean="0">
                <a:solidFill>
                  <a:schemeClr val="bg1"/>
                </a:solidFill>
              </a:rPr>
              <a:t>de cette </a:t>
            </a:r>
            <a:r>
              <a:rPr lang="fr-FR" sz="2200" dirty="0" smtClean="0">
                <a:solidFill>
                  <a:schemeClr val="bg1"/>
                </a:solidFill>
              </a:rPr>
              <a:t>« Rentabilité » sur 2 ans</a:t>
            </a:r>
            <a:endParaRPr lang="fr-FR" sz="2200" dirty="0">
              <a:solidFill>
                <a:schemeClr val="bg1"/>
              </a:solidFill>
            </a:endParaRPr>
          </a:p>
        </p:txBody>
      </p:sp>
      <p:graphicFrame>
        <p:nvGraphicFramePr>
          <p:cNvPr id="5" name="Graphique 4"/>
          <p:cNvGraphicFramePr>
            <a:graphicFrameLocks/>
          </p:cNvGraphicFramePr>
          <p:nvPr>
            <p:extLst>
              <p:ext uri="{D42A27DB-BD31-4B8C-83A1-F6EECF244321}">
                <p14:modId xmlns:p14="http://schemas.microsoft.com/office/powerpoint/2010/main" val="4268908424"/>
              </p:ext>
            </p:extLst>
          </p:nvPr>
        </p:nvGraphicFramePr>
        <p:xfrm>
          <a:off x="293972" y="1422748"/>
          <a:ext cx="8595741" cy="5173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213439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Zoom sur l’enseignement de complément </a:t>
            </a:r>
            <a:endParaRPr lang="fr-FR"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248157581"/>
              </p:ext>
            </p:extLst>
          </p:nvPr>
        </p:nvGraphicFramePr>
        <p:xfrm>
          <a:off x="4226703" y="1395987"/>
          <a:ext cx="4654174" cy="1112520"/>
        </p:xfrm>
        <a:graphic>
          <a:graphicData uri="http://schemas.openxmlformats.org/drawingml/2006/table">
            <a:tbl>
              <a:tblPr firstRow="1" bandRow="1">
                <a:tableStyleId>{5C22544A-7EE6-4342-B048-85BDC9FD1C3A}</a:tableStyleId>
              </a:tblPr>
              <a:tblGrid>
                <a:gridCol w="1983753"/>
                <a:gridCol w="774544"/>
                <a:gridCol w="1895877"/>
              </a:tblGrid>
              <a:tr h="370840">
                <a:tc>
                  <a:txBody>
                    <a:bodyPr/>
                    <a:lstStyle/>
                    <a:p>
                      <a:pPr algn="ctr"/>
                      <a:endParaRPr lang="fr-FR" b="1" dirty="0"/>
                    </a:p>
                  </a:txBody>
                  <a:tcPr anchor="ctr"/>
                </a:tc>
                <a:tc>
                  <a:txBody>
                    <a:bodyPr/>
                    <a:lstStyle/>
                    <a:p>
                      <a:pPr algn="ctr"/>
                      <a:r>
                        <a:rPr lang="fr-FR" b="1" dirty="0" smtClean="0"/>
                        <a:t>Filles </a:t>
                      </a:r>
                      <a:endParaRPr lang="fr-FR" b="1" dirty="0"/>
                    </a:p>
                  </a:txBody>
                  <a:tcPr anchor="ctr"/>
                </a:tc>
                <a:tc>
                  <a:txBody>
                    <a:bodyPr/>
                    <a:lstStyle/>
                    <a:p>
                      <a:pPr algn="ctr"/>
                      <a:r>
                        <a:rPr lang="fr-FR" b="1" dirty="0" smtClean="0"/>
                        <a:t>Garçons</a:t>
                      </a:r>
                      <a:endParaRPr lang="fr-FR" b="1" dirty="0"/>
                    </a:p>
                  </a:txBody>
                  <a:tcPr anchor="ctr"/>
                </a:tc>
              </a:tr>
              <a:tr h="370840">
                <a:tc>
                  <a:txBody>
                    <a:bodyPr/>
                    <a:lstStyle/>
                    <a:p>
                      <a:pPr algn="ctr"/>
                      <a:r>
                        <a:rPr lang="fr-FR" b="1" dirty="0" smtClean="0"/>
                        <a:t>Nb Candidats</a:t>
                      </a:r>
                      <a:endParaRPr lang="fr-FR" b="1" dirty="0"/>
                    </a:p>
                  </a:txBody>
                  <a:tcPr anchor="ctr"/>
                </a:tc>
                <a:tc>
                  <a:txBody>
                    <a:bodyPr/>
                    <a:lstStyle/>
                    <a:p>
                      <a:pPr algn="ctr"/>
                      <a:r>
                        <a:rPr lang="fr-FR" b="1" dirty="0" smtClean="0"/>
                        <a:t>34</a:t>
                      </a:r>
                      <a:endParaRPr lang="fr-FR" b="1" dirty="0"/>
                    </a:p>
                  </a:txBody>
                  <a:tcPr anchor="ctr"/>
                </a:tc>
                <a:tc>
                  <a:txBody>
                    <a:bodyPr/>
                    <a:lstStyle/>
                    <a:p>
                      <a:pPr algn="ctr"/>
                      <a:r>
                        <a:rPr lang="fr-FR" b="1" dirty="0" smtClean="0"/>
                        <a:t>86</a:t>
                      </a:r>
                      <a:endParaRPr lang="fr-FR" b="1" dirty="0"/>
                    </a:p>
                  </a:txBody>
                  <a:tcPr anchor="ctr"/>
                </a:tc>
              </a:tr>
              <a:tr h="370840">
                <a:tc>
                  <a:txBody>
                    <a:bodyPr/>
                    <a:lstStyle/>
                    <a:p>
                      <a:pPr algn="ctr"/>
                      <a:r>
                        <a:rPr lang="fr-FR" b="1" dirty="0" smtClean="0"/>
                        <a:t>Notes moyennes</a:t>
                      </a:r>
                      <a:endParaRPr lang="fr-FR" b="1" dirty="0"/>
                    </a:p>
                  </a:txBody>
                  <a:tcPr anchor="ctr"/>
                </a:tc>
                <a:tc>
                  <a:txBody>
                    <a:bodyPr/>
                    <a:lstStyle/>
                    <a:p>
                      <a:pPr algn="ctr"/>
                      <a:r>
                        <a:rPr lang="fr-FR" b="1" dirty="0" smtClean="0"/>
                        <a:t>15,35</a:t>
                      </a:r>
                      <a:endParaRPr lang="fr-FR" b="1" dirty="0"/>
                    </a:p>
                  </a:txBody>
                  <a:tcPr anchor="ctr"/>
                </a:tc>
                <a:tc>
                  <a:txBody>
                    <a:bodyPr/>
                    <a:lstStyle/>
                    <a:p>
                      <a:pPr algn="ctr"/>
                      <a:r>
                        <a:rPr lang="fr-FR" b="1" dirty="0" smtClean="0"/>
                        <a:t>15,64</a:t>
                      </a:r>
                      <a:endParaRPr lang="fr-FR" b="1" dirty="0"/>
                    </a:p>
                  </a:txBody>
                  <a:tcPr anchor="ctr"/>
                </a:tc>
              </a:tr>
            </a:tbl>
          </a:graphicData>
        </a:graphic>
      </p:graphicFrame>
      <p:sp>
        <p:nvSpPr>
          <p:cNvPr id="5" name="Vague 4"/>
          <p:cNvSpPr/>
          <p:nvPr/>
        </p:nvSpPr>
        <p:spPr>
          <a:xfrm>
            <a:off x="109514" y="1234617"/>
            <a:ext cx="3912023" cy="1375716"/>
          </a:xfrm>
          <a:prstGeom prst="wave">
            <a:avLst>
              <a:gd name="adj1" fmla="val 12500"/>
              <a:gd name="adj2" fmla="val -294"/>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Moyenne académique  = 15,56 </a:t>
            </a:r>
            <a:r>
              <a:rPr lang="fr-FR" sz="1200" dirty="0" smtClean="0">
                <a:solidFill>
                  <a:srgbClr val="FF0000"/>
                </a:solidFill>
              </a:rPr>
              <a:t>(15,71)</a:t>
            </a:r>
          </a:p>
          <a:p>
            <a:r>
              <a:rPr lang="fr-FR" sz="1600" b="1" dirty="0" smtClean="0">
                <a:solidFill>
                  <a:srgbClr val="008000"/>
                </a:solidFill>
              </a:rPr>
              <a:t>   Moyenne nationale 2013 = 14,69</a:t>
            </a:r>
            <a:endParaRPr lang="fr-FR" sz="1600" b="1" dirty="0">
              <a:solidFill>
                <a:srgbClr val="008000"/>
              </a:solidFill>
            </a:endParaRPr>
          </a:p>
        </p:txBody>
      </p:sp>
      <p:graphicFrame>
        <p:nvGraphicFramePr>
          <p:cNvPr id="6" name="Graphique 5"/>
          <p:cNvGraphicFramePr/>
          <p:nvPr>
            <p:extLst>
              <p:ext uri="{D42A27DB-BD31-4B8C-83A1-F6EECF244321}">
                <p14:modId xmlns:p14="http://schemas.microsoft.com/office/powerpoint/2010/main" val="2463757403"/>
              </p:ext>
            </p:extLst>
          </p:nvPr>
        </p:nvGraphicFramePr>
        <p:xfrm>
          <a:off x="0" y="2785534"/>
          <a:ext cx="9144001"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457453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49717"/>
            <a:ext cx="9144000" cy="5781829"/>
          </a:xfrm>
        </p:spPr>
        <p:txBody>
          <a:bodyPr>
            <a:noAutofit/>
          </a:bodyPr>
          <a:lstStyle/>
          <a:p>
            <a:pPr marL="0" lvl="4" indent="0">
              <a:buNone/>
            </a:pPr>
            <a:r>
              <a:rPr lang="fr-FR" sz="2600" b="1" u="sng" dirty="0">
                <a:solidFill>
                  <a:srgbClr val="FFFF00"/>
                </a:solidFill>
                <a:sym typeface="Wingdings"/>
              </a:rPr>
              <a:t>L</a:t>
            </a:r>
            <a:r>
              <a:rPr lang="fr-FR" sz="2600" b="1" u="sng" dirty="0" smtClean="0">
                <a:solidFill>
                  <a:srgbClr val="FFFF00"/>
                </a:solidFill>
                <a:sym typeface="Wingdings"/>
              </a:rPr>
              <a:t>’enseignement commun en CCF :  </a:t>
            </a:r>
            <a:r>
              <a:rPr lang="fr-FR" dirty="0" smtClean="0">
                <a:solidFill>
                  <a:schemeClr val="bg1"/>
                </a:solidFill>
                <a:sym typeface="Wingdings"/>
              </a:rPr>
              <a:t>L’évaluation réalisée en CCF permet d’attribuer à chaque candidat une note d’EPS. Cette note s’appuie sur 3 épreuves relevant de 3 CP différentes (protocole standard). *</a:t>
            </a:r>
          </a:p>
          <a:p>
            <a:pPr marL="0" lvl="4" indent="0" algn="just">
              <a:buNone/>
            </a:pPr>
            <a:r>
              <a:rPr lang="fr-FR" sz="2400" b="1" u="sng" dirty="0" smtClean="0">
                <a:solidFill>
                  <a:srgbClr val="FFFF00"/>
                </a:solidFill>
                <a:sym typeface="Wingdings"/>
              </a:rPr>
              <a:t>Traitement </a:t>
            </a:r>
            <a:r>
              <a:rPr lang="fr-FR" sz="2400" b="1" u="sng" dirty="0">
                <a:solidFill>
                  <a:srgbClr val="FFFF00"/>
                </a:solidFill>
                <a:sym typeface="Wingdings"/>
              </a:rPr>
              <a:t>des </a:t>
            </a:r>
            <a:r>
              <a:rPr lang="fr-FR" sz="2400" b="1" u="sng" dirty="0" smtClean="0">
                <a:solidFill>
                  <a:srgbClr val="FFFF00"/>
                </a:solidFill>
                <a:sym typeface="Wingdings"/>
              </a:rPr>
              <a:t>inaptitudes</a:t>
            </a:r>
            <a:r>
              <a:rPr lang="fr-FR" sz="2400" b="1" dirty="0" smtClean="0">
                <a:solidFill>
                  <a:srgbClr val="FFFF00"/>
                </a:solidFill>
                <a:sym typeface="Wingdings"/>
              </a:rPr>
              <a:t> : </a:t>
            </a:r>
            <a:r>
              <a:rPr lang="fr-FR" dirty="0" smtClean="0">
                <a:solidFill>
                  <a:schemeClr val="bg1"/>
                </a:solidFill>
                <a:sym typeface="Wingdings"/>
              </a:rPr>
              <a:t>Rappel des </a:t>
            </a:r>
            <a:r>
              <a:rPr lang="fr-FR" u="sng" dirty="0" smtClean="0">
                <a:solidFill>
                  <a:schemeClr val="bg1"/>
                </a:solidFill>
                <a:sym typeface="Wingdings"/>
              </a:rPr>
              <a:t>5 cas listés dans la circulaire rectorale</a:t>
            </a:r>
            <a:r>
              <a:rPr lang="fr-FR" dirty="0" smtClean="0">
                <a:solidFill>
                  <a:schemeClr val="bg1"/>
                </a:solidFill>
                <a:sym typeface="Wingdings"/>
              </a:rPr>
              <a:t>. </a:t>
            </a:r>
          </a:p>
          <a:p>
            <a:pPr marL="0" lvl="4" indent="0" algn="just">
              <a:buNone/>
            </a:pPr>
            <a:r>
              <a:rPr lang="fr-FR" sz="2200" b="1" u="sng" dirty="0" smtClean="0">
                <a:solidFill>
                  <a:srgbClr val="FDFF17"/>
                </a:solidFill>
                <a:sym typeface="Wingdings"/>
              </a:rPr>
              <a:t>Cas particuliers traités par la circulaire du 28 aout 2013 : </a:t>
            </a:r>
            <a:r>
              <a:rPr lang="fr-FR" b="1" dirty="0" smtClean="0">
                <a:solidFill>
                  <a:srgbClr val="FFFFFF"/>
                </a:solidFill>
                <a:sym typeface="Wingdings"/>
              </a:rPr>
              <a:t>« annule la notion d’obligation d’effectuer au moins 2 épreuves pour l’attribution d’une note d’EPS à l’examen ». </a:t>
            </a:r>
          </a:p>
          <a:p>
            <a:pPr marL="342900" lvl="4" indent="-342900" algn="just">
              <a:buFontTx/>
              <a:buChar char="-"/>
            </a:pPr>
            <a:r>
              <a:rPr lang="fr-FR" dirty="0" smtClean="0">
                <a:solidFill>
                  <a:schemeClr val="bg1"/>
                </a:solidFill>
                <a:sym typeface="Wingdings"/>
              </a:rPr>
              <a:t>L’enseignant détermine s’il a suffisamment d’éléments pour attribuer cette note. Si le candidat n’a subi qu’une seule épreuve, cela revient à déterminer si l’évaluation réalisée est suffisamment étayée et révélatrice des acquisitions attendues en EPS. </a:t>
            </a:r>
            <a:endParaRPr lang="fr-FR" dirty="0" smtClean="0">
              <a:solidFill>
                <a:srgbClr val="FFFF00"/>
              </a:solidFill>
              <a:sym typeface="Wingdings"/>
            </a:endParaRPr>
          </a:p>
          <a:p>
            <a:pPr marL="269875" lvl="4" indent="-269875">
              <a:buFontTx/>
              <a:buChar char="-"/>
            </a:pPr>
            <a:r>
              <a:rPr lang="fr-FR" dirty="0">
                <a:solidFill>
                  <a:schemeClr val="bg1"/>
                </a:solidFill>
                <a:sym typeface="Wingdings"/>
              </a:rPr>
              <a:t>Cela doit rester une mesure exceptionnelle </a:t>
            </a:r>
            <a:r>
              <a:rPr lang="fr-FR" dirty="0" smtClean="0">
                <a:solidFill>
                  <a:schemeClr val="bg1"/>
                </a:solidFill>
                <a:sym typeface="Wingdings"/>
              </a:rPr>
              <a:t>destinée à valoriser les élèves dont la situation particulière mérite d’être reconnue.</a:t>
            </a:r>
          </a:p>
          <a:p>
            <a:pPr marL="269875" lvl="4" indent="-269875">
              <a:buFontTx/>
              <a:buChar char="-"/>
            </a:pPr>
            <a:r>
              <a:rPr lang="fr-FR" dirty="0" smtClean="0">
                <a:solidFill>
                  <a:schemeClr val="bg1"/>
                </a:solidFill>
                <a:sym typeface="Wingdings"/>
              </a:rPr>
              <a:t>Dans tous les cas, c’est la commission académique qui entérinera la proposition de note ne reposant que sur une seule épreuve, au vu des éléments fournis par l’établissement. </a:t>
            </a:r>
          </a:p>
          <a:p>
            <a:pPr marL="269875" lvl="4" indent="-269875">
              <a:buFontTx/>
              <a:buChar char="-"/>
            </a:pPr>
            <a:r>
              <a:rPr lang="fr-FR" dirty="0" smtClean="0">
                <a:solidFill>
                  <a:schemeClr val="bg1"/>
                </a:solidFill>
                <a:sym typeface="Wingdings"/>
              </a:rPr>
              <a:t>Exemple d’une procédure de fonctionnement interne à un EPLE permettant l’étayage des dossiers présentés à la commission. </a:t>
            </a:r>
            <a:endParaRPr lang="fr-FR" dirty="0">
              <a:solidFill>
                <a:schemeClr val="bg1"/>
              </a:solidFill>
              <a:sym typeface="Wingdings"/>
            </a:endParaRPr>
          </a:p>
          <a:p>
            <a:pPr marL="457200" lvl="4" indent="-457200">
              <a:buFontTx/>
              <a:buChar char="-"/>
            </a:pPr>
            <a:endParaRPr lang="fr-FR" sz="2200" dirty="0">
              <a:solidFill>
                <a:schemeClr val="bg1"/>
              </a:solidFill>
              <a:sym typeface="Wingdings"/>
            </a:endParaRPr>
          </a:p>
          <a:p>
            <a:pPr marL="0" lvl="4" indent="0">
              <a:buNone/>
            </a:pPr>
            <a:endParaRPr lang="fr-FR" sz="2600" b="1" dirty="0" smtClean="0">
              <a:solidFill>
                <a:schemeClr val="bg1"/>
              </a:solidFill>
              <a:sym typeface="Wingdings"/>
            </a:endParaRPr>
          </a:p>
          <a:p>
            <a:pPr marL="0" lvl="4" indent="0">
              <a:buNone/>
            </a:pPr>
            <a:endParaRPr lang="fr-FR" sz="2600" b="1" dirty="0">
              <a:solidFill>
                <a:schemeClr val="bg1"/>
              </a:solidFill>
              <a:sym typeface="Wingdings"/>
            </a:endParaRPr>
          </a:p>
        </p:txBody>
      </p:sp>
      <p:sp>
        <p:nvSpPr>
          <p:cNvPr id="4" name="Titre 1"/>
          <p:cNvSpPr txBox="1">
            <a:spLocks noGrp="1"/>
          </p:cNvSpPr>
          <p:nvPr>
            <p:ph type="title"/>
          </p:nvPr>
        </p:nvSpPr>
        <p:spPr>
          <a:xfrm>
            <a:off x="0" y="0"/>
            <a:ext cx="9144000" cy="13319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400" kern="1200" baseline="0">
                <a:solidFill>
                  <a:schemeClr val="bg1"/>
                </a:solidFill>
                <a:effectLst>
                  <a:outerShdw blurRad="38100" dist="38100" dir="2700000" algn="tl">
                    <a:srgbClr val="000000">
                      <a:alpha val="43137"/>
                    </a:srgbClr>
                  </a:outerShdw>
                </a:effectLst>
                <a:latin typeface="Arial Black" pitchFamily="34" charset="0"/>
                <a:ea typeface="+mj-ea"/>
                <a:cs typeface="+mj-cs"/>
              </a:defRPr>
            </a:lvl1pPr>
          </a:lstStyle>
          <a:p>
            <a:pPr algn="l"/>
            <a:r>
              <a:rPr lang="fr-FR" sz="3200" dirty="0" smtClean="0">
                <a:solidFill>
                  <a:srgbClr val="FFFFFF"/>
                </a:solidFill>
              </a:rPr>
              <a:t>Rappel de la réglementation </a:t>
            </a:r>
            <a:br>
              <a:rPr lang="fr-FR" sz="3200" dirty="0" smtClean="0">
                <a:solidFill>
                  <a:srgbClr val="FFFFFF"/>
                </a:solidFill>
              </a:rPr>
            </a:br>
            <a:r>
              <a:rPr lang="fr-FR" sz="3200" dirty="0" smtClean="0">
                <a:solidFill>
                  <a:srgbClr val="FFFFFF"/>
                </a:solidFill>
              </a:rPr>
              <a:t>du BAC EPS 2014 :</a:t>
            </a:r>
            <a:endParaRPr lang="fr-FR" sz="2400" dirty="0">
              <a:solidFill>
                <a:srgbClr val="FFFFFF"/>
              </a:solidFill>
              <a:effectLst/>
            </a:endParaRPr>
          </a:p>
        </p:txBody>
      </p:sp>
      <p:sp>
        <p:nvSpPr>
          <p:cNvPr id="5" name="Titre 1"/>
          <p:cNvSpPr txBox="1">
            <a:spLocks/>
          </p:cNvSpPr>
          <p:nvPr/>
        </p:nvSpPr>
        <p:spPr>
          <a:xfrm>
            <a:off x="6185174" y="211653"/>
            <a:ext cx="3029380" cy="849825"/>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rgbClr val="00CCFF"/>
                </a:solidFill>
                <a:effectLst>
                  <a:outerShdw blurRad="38100" dist="38100" dir="2700000" algn="tl">
                    <a:srgbClr val="000000">
                      <a:alpha val="43137"/>
                    </a:srgbClr>
                  </a:outerShdw>
                </a:effectLst>
                <a:latin typeface="Arial Black" pitchFamily="34" charset="0"/>
                <a:ea typeface="+mj-ea"/>
                <a:cs typeface="+mj-cs"/>
              </a:defRPr>
            </a:lvl1pPr>
          </a:lstStyle>
          <a:p>
            <a:pPr marL="185738" lvl="4"/>
            <a:r>
              <a:rPr lang="fr-FR" sz="2600" b="1" dirty="0" smtClean="0">
                <a:solidFill>
                  <a:schemeClr val="bg1"/>
                </a:solidFill>
                <a:sym typeface="Wingdings"/>
              </a:rPr>
              <a:t>Arrêté du 21 décembre 2011 </a:t>
            </a:r>
            <a:br>
              <a:rPr lang="fr-FR" sz="2600" b="1" dirty="0" smtClean="0">
                <a:solidFill>
                  <a:schemeClr val="bg1"/>
                </a:solidFill>
                <a:sym typeface="Wingdings"/>
              </a:rPr>
            </a:br>
            <a:r>
              <a:rPr lang="fr-FR" sz="2600" b="1" dirty="0" smtClean="0">
                <a:solidFill>
                  <a:schemeClr val="bg1"/>
                </a:solidFill>
                <a:sym typeface="Wingdings"/>
              </a:rPr>
              <a:t>Circulaire du 8 juin 2012 </a:t>
            </a:r>
          </a:p>
          <a:p>
            <a:pPr marL="185738" lvl="4"/>
            <a:r>
              <a:rPr lang="fr-FR" sz="3200" dirty="0" smtClean="0">
                <a:solidFill>
                  <a:schemeClr val="bg1"/>
                </a:solidFill>
                <a:sym typeface="Wingdings"/>
              </a:rPr>
              <a:t>Circulaire du 28 aout 2013</a:t>
            </a:r>
          </a:p>
          <a:p>
            <a:pPr marL="185738" lvl="4"/>
            <a:r>
              <a:rPr lang="fr-FR" sz="3200" b="1" dirty="0" smtClean="0">
                <a:solidFill>
                  <a:schemeClr val="bg1"/>
                </a:solidFill>
                <a:sym typeface="Wingdings"/>
              </a:rPr>
              <a:t>Circulaire rectorale du 28 aout 2013</a:t>
            </a:r>
            <a:endParaRPr lang="fr-FR" sz="2600" b="1" dirty="0">
              <a:solidFill>
                <a:schemeClr val="bg1"/>
              </a:solidFill>
              <a:sym typeface="Wingdings"/>
            </a:endParaRPr>
          </a:p>
        </p:txBody>
      </p:sp>
    </p:spTree>
    <p:extLst>
      <p:ext uri="{BB962C8B-B14F-4D97-AF65-F5344CB8AC3E}">
        <p14:creationId xmlns:p14="http://schemas.microsoft.com/office/powerpoint/2010/main" val="83771392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58133"/>
          </a:xfrm>
        </p:spPr>
        <p:txBody>
          <a:bodyPr>
            <a:normAutofit/>
          </a:bodyPr>
          <a:lstStyle/>
          <a:p>
            <a:r>
              <a:rPr lang="fr-FR" sz="2800" dirty="0" smtClean="0">
                <a:solidFill>
                  <a:srgbClr val="FFFFFF"/>
                </a:solidFill>
              </a:rPr>
              <a:t>Points d’actualités : </a:t>
            </a:r>
            <a:r>
              <a:rPr lang="fr-FR" sz="2800" smtClean="0">
                <a:solidFill>
                  <a:srgbClr val="FFFFFF"/>
                </a:solidFill>
              </a:rPr>
              <a:t/>
            </a:r>
            <a:br>
              <a:rPr lang="fr-FR" sz="2800" smtClean="0">
                <a:solidFill>
                  <a:srgbClr val="FFFFFF"/>
                </a:solidFill>
              </a:rPr>
            </a:br>
            <a:r>
              <a:rPr lang="fr-FR" sz="2800" smtClean="0">
                <a:solidFill>
                  <a:srgbClr val="FFFFFF"/>
                </a:solidFill>
              </a:rPr>
              <a:t>Évolution </a:t>
            </a:r>
            <a:r>
              <a:rPr lang="fr-FR" sz="2800" dirty="0" smtClean="0">
                <a:solidFill>
                  <a:srgbClr val="FFFFFF"/>
                </a:solidFill>
              </a:rPr>
              <a:t>de l’application académique EPS*</a:t>
            </a:r>
            <a:endParaRPr lang="fr-FR" sz="2800" dirty="0">
              <a:solidFill>
                <a:srgbClr val="FFFFFF"/>
              </a:solidFill>
            </a:endParaRPr>
          </a:p>
        </p:txBody>
      </p:sp>
      <p:sp>
        <p:nvSpPr>
          <p:cNvPr id="3" name="Espace réservé du contenu 2"/>
          <p:cNvSpPr>
            <a:spLocks noGrp="1"/>
          </p:cNvSpPr>
          <p:nvPr>
            <p:ph idx="1"/>
          </p:nvPr>
        </p:nvSpPr>
        <p:spPr>
          <a:xfrm>
            <a:off x="0" y="1258134"/>
            <a:ext cx="9144000" cy="5599866"/>
          </a:xfrm>
        </p:spPr>
        <p:txBody>
          <a:bodyPr>
            <a:normAutofit fontScale="92500"/>
          </a:bodyPr>
          <a:lstStyle/>
          <a:p>
            <a:r>
              <a:rPr lang="fr-FR" dirty="0" smtClean="0">
                <a:solidFill>
                  <a:srgbClr val="FFFFFF"/>
                </a:solidFill>
              </a:rPr>
              <a:t>Une application indispensable au pilotage de la discipline </a:t>
            </a:r>
            <a:r>
              <a:rPr lang="fr-FR" sz="2200" dirty="0" smtClean="0">
                <a:solidFill>
                  <a:srgbClr val="FFFFFF"/>
                </a:solidFill>
              </a:rPr>
              <a:t>( A renseigner tous les ans dans le courant du mois de septembre)**</a:t>
            </a:r>
          </a:p>
          <a:p>
            <a:r>
              <a:rPr lang="fr-FR" dirty="0" smtClean="0">
                <a:solidFill>
                  <a:srgbClr val="FFFFFF"/>
                </a:solidFill>
              </a:rPr>
              <a:t>Vers une application </a:t>
            </a:r>
            <a:r>
              <a:rPr lang="fr-FR" dirty="0">
                <a:solidFill>
                  <a:srgbClr val="FFFFFF"/>
                </a:solidFill>
              </a:rPr>
              <a:t>également utile aux équipes </a:t>
            </a:r>
            <a:r>
              <a:rPr lang="fr-FR" dirty="0" smtClean="0">
                <a:solidFill>
                  <a:srgbClr val="FFFFFF"/>
                </a:solidFill>
              </a:rPr>
              <a:t>d’établissements et aux enseignants : </a:t>
            </a:r>
          </a:p>
          <a:p>
            <a:pPr marL="623888" lvl="5" indent="-271463"/>
            <a:r>
              <a:rPr lang="fr-FR" dirty="0" smtClean="0">
                <a:solidFill>
                  <a:srgbClr val="FFFFFF"/>
                </a:solidFill>
              </a:rPr>
              <a:t>Un affichage de l’offre de formation permettant aux équipes de se situer par rapport à l’académie ( identification des besoins installations / transports)</a:t>
            </a:r>
          </a:p>
          <a:p>
            <a:pPr marL="623888" lvl="5" indent="-271463"/>
            <a:r>
              <a:rPr lang="fr-FR" dirty="0" smtClean="0">
                <a:solidFill>
                  <a:srgbClr val="FFFFFF"/>
                </a:solidFill>
              </a:rPr>
              <a:t>Un module non-nageur pour les collèges</a:t>
            </a:r>
          </a:p>
          <a:p>
            <a:pPr marL="623888" lvl="5" indent="-271463"/>
            <a:r>
              <a:rPr lang="fr-FR" dirty="0" smtClean="0">
                <a:solidFill>
                  <a:srgbClr val="FFFFFF"/>
                </a:solidFill>
              </a:rPr>
              <a:t>Les dossiers demandés lors des inspections intégrés progressivement à l’application. ( Protocole RE, Projet pédagogique simplifié, mallette TZR, SSS, UNSS..)</a:t>
            </a:r>
          </a:p>
          <a:p>
            <a:pPr marL="623888" lvl="5" indent="-271463"/>
            <a:r>
              <a:rPr lang="fr-FR" dirty="0" smtClean="0">
                <a:solidFill>
                  <a:srgbClr val="FFFFFF"/>
                </a:solidFill>
              </a:rPr>
              <a:t>Un module DNB permettant aux équipes de suivre l’évolution des acquis de leurs élèves sur plusieurs années. </a:t>
            </a:r>
          </a:p>
          <a:p>
            <a:pPr marL="623888" lvl="5" indent="-271463"/>
            <a:r>
              <a:rPr lang="fr-FR" dirty="0" smtClean="0">
                <a:solidFill>
                  <a:srgbClr val="FFFFFF"/>
                </a:solidFill>
              </a:rPr>
              <a:t>Une identification des besoins en formation</a:t>
            </a:r>
          </a:p>
          <a:p>
            <a:pPr marL="623888" lvl="5" indent="-271463"/>
            <a:r>
              <a:rPr lang="fr-FR" dirty="0" smtClean="0">
                <a:solidFill>
                  <a:srgbClr val="FFFFFF"/>
                </a:solidFill>
              </a:rPr>
              <a:t>Une meilleure connaissance des ressources pour les solliciter dans l’encadrement des formations. </a:t>
            </a:r>
            <a:endParaRPr lang="fr-FR" dirty="0" smtClean="0"/>
          </a:p>
        </p:txBody>
      </p:sp>
    </p:spTree>
    <p:extLst>
      <p:ext uri="{BB962C8B-B14F-4D97-AF65-F5344CB8AC3E}">
        <p14:creationId xmlns:p14="http://schemas.microsoft.com/office/powerpoint/2010/main" val="410493836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2800" dirty="0" smtClean="0"/>
              <a:t>L’évolution des moyennes d’EPS au bac :</a:t>
            </a:r>
            <a:endParaRPr lang="fr-FR" sz="2800" dirty="0">
              <a:effectLst/>
            </a:endParaRPr>
          </a:p>
        </p:txBody>
      </p:sp>
      <p:sp>
        <p:nvSpPr>
          <p:cNvPr id="3" name="Espace réservé du contenu 2"/>
          <p:cNvSpPr>
            <a:spLocks noGrp="1"/>
          </p:cNvSpPr>
          <p:nvPr>
            <p:ph idx="1"/>
          </p:nvPr>
        </p:nvSpPr>
        <p:spPr>
          <a:xfrm>
            <a:off x="457199" y="1348075"/>
            <a:ext cx="8446911" cy="4905022"/>
          </a:xfrm>
        </p:spPr>
        <p:txBody>
          <a:bodyPr>
            <a:noAutofit/>
          </a:bodyPr>
          <a:lstStyle/>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0" y="5167199"/>
            <a:ext cx="9144000" cy="1354217"/>
          </a:xfrm>
          <a:prstGeom prst="rect">
            <a:avLst/>
          </a:prstGeom>
          <a:solidFill>
            <a:srgbClr val="FFFFFF"/>
          </a:solidFill>
        </p:spPr>
        <p:txBody>
          <a:bodyPr wrap="square">
            <a:spAutoFit/>
          </a:bodyPr>
          <a:lstStyle/>
          <a:p>
            <a:pPr>
              <a:spcBef>
                <a:spcPts val="600"/>
              </a:spcBef>
              <a:spcAft>
                <a:spcPts val="600"/>
              </a:spcAft>
              <a:buFont typeface="Wingdings" charset="0"/>
              <a:buChar char="è"/>
            </a:pPr>
            <a:r>
              <a:rPr lang="fr-FR" b="1" dirty="0" smtClean="0">
                <a:solidFill>
                  <a:srgbClr val="FF0000"/>
                </a:solidFill>
                <a:sym typeface="Wingdings"/>
              </a:rPr>
              <a:t>Une évolution progressive en 5 ans de 12,91 à 13,53  = + 0,62 point </a:t>
            </a:r>
          </a:p>
          <a:p>
            <a:pPr>
              <a:spcBef>
                <a:spcPts val="600"/>
              </a:spcBef>
              <a:spcAft>
                <a:spcPts val="600"/>
              </a:spcAft>
              <a:buFont typeface="Wingdings" charset="0"/>
              <a:buChar char="è"/>
            </a:pPr>
            <a:r>
              <a:rPr lang="fr-FR" b="1" dirty="0" smtClean="0">
                <a:solidFill>
                  <a:srgbClr val="FF0000"/>
                </a:solidFill>
                <a:sym typeface="Wingdings"/>
              </a:rPr>
              <a:t>Une réduction régulière de l’écart par rapport à la moyenne nationale (de -0,54 à -0,33) mais nous étions toujours en dessous en 2013, nous devons donc rester vigilants afin de préserver une certaine équité pour les candidats de notre académie par rapport au national. </a:t>
            </a:r>
          </a:p>
        </p:txBody>
      </p:sp>
      <p:graphicFrame>
        <p:nvGraphicFramePr>
          <p:cNvPr id="5" name="Graphique 4"/>
          <p:cNvGraphicFramePr/>
          <p:nvPr>
            <p:extLst>
              <p:ext uri="{D42A27DB-BD31-4B8C-83A1-F6EECF244321}">
                <p14:modId xmlns:p14="http://schemas.microsoft.com/office/powerpoint/2010/main" val="2887879134"/>
              </p:ext>
            </p:extLst>
          </p:nvPr>
        </p:nvGraphicFramePr>
        <p:xfrm>
          <a:off x="273288" y="1513807"/>
          <a:ext cx="8503688" cy="34299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178821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50502"/>
            <a:ext cx="9144000" cy="1143000"/>
          </a:xfrm>
        </p:spPr>
        <p:txBody>
          <a:bodyPr>
            <a:noAutofit/>
          </a:bodyPr>
          <a:lstStyle/>
          <a:p>
            <a:r>
              <a:rPr lang="fr-FR" sz="2800" dirty="0">
                <a:solidFill>
                  <a:srgbClr val="FFFF00"/>
                </a:solidFill>
                <a:effectLst/>
              </a:rPr>
              <a:t>Points d’actualités : </a:t>
            </a:r>
            <a:br>
              <a:rPr lang="fr-FR" sz="2800" dirty="0">
                <a:solidFill>
                  <a:srgbClr val="FFFF00"/>
                </a:solidFill>
                <a:effectLst/>
              </a:rPr>
            </a:br>
            <a:r>
              <a:rPr lang="fr-FR" sz="2800" dirty="0">
                <a:solidFill>
                  <a:srgbClr val="FFFF00"/>
                </a:solidFill>
                <a:effectLst/>
              </a:rPr>
              <a:t>Les axes de réflexion du </a:t>
            </a:r>
            <a:r>
              <a:rPr lang="fr-FR" sz="2800" dirty="0" smtClean="0">
                <a:solidFill>
                  <a:srgbClr val="FFFF00"/>
                </a:solidFill>
                <a:effectLst/>
              </a:rPr>
              <a:t>GRA </a:t>
            </a:r>
            <a:r>
              <a:rPr lang="fr-FR" sz="2800" dirty="0">
                <a:solidFill>
                  <a:srgbClr val="FFFF00"/>
                </a:solidFill>
                <a:effectLst/>
              </a:rPr>
              <a:t>EPS 2013 / 2014</a:t>
            </a:r>
            <a:endParaRPr lang="fr-FR" sz="2800" dirty="0">
              <a:solidFill>
                <a:srgbClr val="FFFF00"/>
              </a:solidFill>
            </a:endParaRPr>
          </a:p>
        </p:txBody>
      </p:sp>
      <p:sp>
        <p:nvSpPr>
          <p:cNvPr id="3" name="Espace réservé du contenu 2"/>
          <p:cNvSpPr>
            <a:spLocks noGrp="1"/>
          </p:cNvSpPr>
          <p:nvPr>
            <p:ph idx="1"/>
          </p:nvPr>
        </p:nvSpPr>
        <p:spPr>
          <a:xfrm>
            <a:off x="105830" y="1622640"/>
            <a:ext cx="8889714" cy="3750881"/>
          </a:xfrm>
        </p:spPr>
        <p:txBody>
          <a:bodyPr>
            <a:normAutofit/>
          </a:bodyPr>
          <a:lstStyle/>
          <a:p>
            <a:r>
              <a:rPr lang="fr-FR" dirty="0" smtClean="0">
                <a:solidFill>
                  <a:srgbClr val="FFFFFF"/>
                </a:solidFill>
              </a:rPr>
              <a:t>Production de diaporamas et de vidéos sur des tâches complexes en EPS, point de départ d’une démarche pédagogique donnant du sens aux apprentissages et plaçant l’élève au cœur du processus décisionnel. La différenciation des apprentissages est mise en œuvre à partir des constats réalisés dans la tâche complexe. </a:t>
            </a:r>
            <a:endParaRPr lang="fr-FR" dirty="0">
              <a:solidFill>
                <a:srgbClr val="FFFFFF"/>
              </a:solidFill>
            </a:endParaRPr>
          </a:p>
        </p:txBody>
      </p:sp>
      <p:sp>
        <p:nvSpPr>
          <p:cNvPr id="4" name="Rectangle 3"/>
          <p:cNvSpPr/>
          <p:nvPr/>
        </p:nvSpPr>
        <p:spPr>
          <a:xfrm>
            <a:off x="235178" y="5679893"/>
            <a:ext cx="8536948" cy="830997"/>
          </a:xfrm>
          <a:prstGeom prst="rect">
            <a:avLst/>
          </a:prstGeom>
        </p:spPr>
        <p:txBody>
          <a:bodyPr wrap="square">
            <a:spAutoFit/>
          </a:bodyPr>
          <a:lstStyle/>
          <a:p>
            <a:pPr algn="ctr"/>
            <a:r>
              <a:rPr lang="fr-FR" sz="2400" b="1" u="sng" dirty="0" smtClean="0">
                <a:solidFill>
                  <a:srgbClr val="FFFF00"/>
                </a:solidFill>
                <a:sym typeface="Wingdings"/>
              </a:rPr>
              <a:t>Diaporamas et vidéos disponibles sur le site EPS de l’académie</a:t>
            </a:r>
          </a:p>
          <a:p>
            <a:pPr algn="ctr"/>
            <a:r>
              <a:rPr lang="fr-FR" sz="2400" b="1" u="sng" dirty="0" smtClean="0">
                <a:solidFill>
                  <a:srgbClr val="FFFF00"/>
                </a:solidFill>
                <a:sym typeface="Wingdings"/>
              </a:rPr>
              <a:t> à la fin du mois. </a:t>
            </a:r>
            <a:endParaRPr lang="fr-FR" sz="2400" b="1" u="sng" dirty="0">
              <a:solidFill>
                <a:srgbClr val="FFFF00"/>
              </a:solidFill>
              <a:sym typeface="Wingdings"/>
            </a:endParaRPr>
          </a:p>
        </p:txBody>
      </p:sp>
    </p:spTree>
    <p:extLst>
      <p:ext uri="{BB962C8B-B14F-4D97-AF65-F5344CB8AC3E}">
        <p14:creationId xmlns:p14="http://schemas.microsoft.com/office/powerpoint/2010/main" val="1320582159"/>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2334"/>
            <a:ext cx="9144000" cy="1331640"/>
          </a:xfrm>
        </p:spPr>
        <p:txBody>
          <a:bodyPr>
            <a:noAutofit/>
          </a:bodyPr>
          <a:lstStyle/>
          <a:p>
            <a:r>
              <a:rPr lang="fr-FR" sz="3200" dirty="0" smtClean="0">
                <a:solidFill>
                  <a:srgbClr val="FFFF00"/>
                </a:solidFill>
                <a:effectLst/>
              </a:rPr>
              <a:t> </a:t>
            </a:r>
            <a:r>
              <a:rPr lang="fr-FR" sz="2600" dirty="0" smtClean="0">
                <a:solidFill>
                  <a:srgbClr val="FFFF00"/>
                </a:solidFill>
                <a:effectLst/>
              </a:rPr>
              <a:t>Points d’actualités : </a:t>
            </a:r>
            <a:br>
              <a:rPr lang="fr-FR" sz="2600" dirty="0" smtClean="0">
                <a:solidFill>
                  <a:srgbClr val="FFFF00"/>
                </a:solidFill>
                <a:effectLst/>
              </a:rPr>
            </a:br>
            <a:r>
              <a:rPr lang="fr-FR" sz="2600" dirty="0" smtClean="0">
                <a:solidFill>
                  <a:srgbClr val="FFFF00"/>
                </a:solidFill>
                <a:effectLst/>
              </a:rPr>
              <a:t>Les </a:t>
            </a:r>
            <a:r>
              <a:rPr lang="fr-FR" sz="2600" dirty="0">
                <a:solidFill>
                  <a:srgbClr val="FFFF00"/>
                </a:solidFill>
                <a:effectLst/>
              </a:rPr>
              <a:t>axes de réflexion du GRUN EPS </a:t>
            </a:r>
            <a:r>
              <a:rPr lang="fr-FR" sz="2600" dirty="0" smtClean="0">
                <a:solidFill>
                  <a:srgbClr val="FFFF00"/>
                </a:solidFill>
                <a:effectLst/>
              </a:rPr>
              <a:t>2013 </a:t>
            </a:r>
            <a:r>
              <a:rPr lang="fr-FR" sz="2600" dirty="0">
                <a:solidFill>
                  <a:srgbClr val="FFFF00"/>
                </a:solidFill>
                <a:effectLst/>
              </a:rPr>
              <a:t>/ 2014</a:t>
            </a:r>
          </a:p>
        </p:txBody>
      </p:sp>
      <p:sp>
        <p:nvSpPr>
          <p:cNvPr id="3" name="Espace réservé du contenu 2"/>
          <p:cNvSpPr>
            <a:spLocks noGrp="1"/>
          </p:cNvSpPr>
          <p:nvPr>
            <p:ph idx="1"/>
          </p:nvPr>
        </p:nvSpPr>
        <p:spPr>
          <a:xfrm>
            <a:off x="0" y="1456280"/>
            <a:ext cx="9054339" cy="3917239"/>
          </a:xfrm>
        </p:spPr>
        <p:txBody>
          <a:bodyPr>
            <a:noAutofit/>
          </a:bodyPr>
          <a:lstStyle/>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 numérique pour diversifier les modes de communication avec les élèves dans la distribution des consignes.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 numérique comme retour d’informations aux élèves sur leurs productions ( feedback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les tablettes comme aide à la différenciation des apprentissages.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les </a:t>
            </a:r>
            <a:r>
              <a:rPr lang="fr-FR" sz="2200" dirty="0">
                <a:solidFill>
                  <a:srgbClr val="FFFFFF"/>
                </a:solidFill>
                <a:latin typeface="Calibri" charset="0"/>
                <a:ea typeface="ヒラギノ角ゴ ProN W3" charset="0"/>
                <a:cs typeface="ヒラギノ角ゴ ProN W3" charset="0"/>
              </a:rPr>
              <a:t>tablettes pour contribuer à l’acquisition des compétences méthodologiques, sociales et du socle.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l’ENT pour faire rentrer les élèves dans un processus d’apprentissage dépassant le cadre présentiel. </a:t>
            </a:r>
            <a:r>
              <a:rPr lang="fr-FR" sz="2200" dirty="0" smtClean="0">
                <a:solidFill>
                  <a:srgbClr val="FFFFFF"/>
                </a:solidFill>
                <a:latin typeface="Calibri" charset="0"/>
                <a:ea typeface="ヒラギノ角ゴ ProN W3" charset="0"/>
                <a:cs typeface="ヒラギノ角ゴ ProN W3" charset="0"/>
              </a:rPr>
              <a:t>(vers une pédagogie inversée)</a:t>
            </a:r>
            <a:endParaRPr lang="fr-FR" sz="2000" dirty="0">
              <a:solidFill>
                <a:srgbClr val="FFFFFF"/>
              </a:solidFill>
              <a:latin typeface="Calibri" charset="0"/>
              <a:ea typeface="ヒラギノ角ゴ ProN W3" charset="0"/>
              <a:cs typeface="ヒラギノ角ゴ ProN W3" charset="0"/>
            </a:endParaRPr>
          </a:p>
          <a:p>
            <a:pPr marL="0" indent="0" algn="just">
              <a:spcBef>
                <a:spcPts val="0"/>
              </a:spcBef>
              <a:buNone/>
            </a:pPr>
            <a:endParaRPr lang="fr-FR" sz="2400" b="1" u="sng" dirty="0" smtClean="0">
              <a:solidFill>
                <a:srgbClr val="FFFF00"/>
              </a:solidFill>
              <a:sym typeface="Wingdings"/>
            </a:endParaRPr>
          </a:p>
          <a:p>
            <a:pPr marL="0" indent="0" algn="just">
              <a:spcBef>
                <a:spcPts val="0"/>
              </a:spcBef>
              <a:buNone/>
            </a:pPr>
            <a:r>
              <a:rPr lang="fr-FR" sz="2600" b="1" u="sng" dirty="0" smtClean="0">
                <a:solidFill>
                  <a:srgbClr val="FFFF00"/>
                </a:solidFill>
                <a:sym typeface="Wingdings"/>
              </a:rPr>
              <a:t>Les productions des GRUN EPS 2013 / 2014 : </a:t>
            </a:r>
          </a:p>
          <a:p>
            <a:pPr marL="0" indent="0" algn="just">
              <a:spcBef>
                <a:spcPts val="0"/>
              </a:spcBef>
              <a:buNone/>
            </a:pPr>
            <a:r>
              <a:rPr lang="fr-FR" sz="2600" b="1" u="sng" dirty="0" smtClean="0">
                <a:solidFill>
                  <a:srgbClr val="FFFF00"/>
                </a:solidFill>
                <a:sym typeface="Wingdings"/>
              </a:rPr>
              <a:t>Vidéos sur les plus values des usages du numérique sur les apprentissages des élèves en EPS (Sortie : fin du mois de juin) .</a:t>
            </a:r>
          </a:p>
          <a:p>
            <a:pPr>
              <a:buFontTx/>
              <a:buChar char="-"/>
            </a:pPr>
            <a:endParaRPr lang="fr-FR" sz="2600" u="sng" dirty="0" smtClean="0">
              <a:solidFill>
                <a:schemeClr val="bg1"/>
              </a:solidFill>
              <a:sym typeface="Wingdings"/>
            </a:endParaRPr>
          </a:p>
        </p:txBody>
      </p:sp>
      <p:sp>
        <p:nvSpPr>
          <p:cNvPr id="4" name="Espace réservé du contenu 2"/>
          <p:cNvSpPr txBox="1">
            <a:spLocks/>
          </p:cNvSpPr>
          <p:nvPr/>
        </p:nvSpPr>
        <p:spPr>
          <a:xfrm>
            <a:off x="338666" y="1373974"/>
            <a:ext cx="8805334" cy="27869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fr-FR" sz="2600" u="sng" dirty="0" smtClean="0">
              <a:solidFill>
                <a:schemeClr val="bg1"/>
              </a:solidFill>
              <a:sym typeface="Wingdings"/>
            </a:endParaRPr>
          </a:p>
        </p:txBody>
      </p:sp>
    </p:spTree>
    <p:extLst>
      <p:ext uri="{BB962C8B-B14F-4D97-AF65-F5344CB8AC3E}">
        <p14:creationId xmlns:p14="http://schemas.microsoft.com/office/powerpoint/2010/main" val="400199101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bg1"/>
                </a:solidFill>
              </a:rPr>
              <a:t>Bilan quantitatif partiel de la formation continue EPS : Année 2013 2014.</a:t>
            </a:r>
            <a:endParaRPr lang="fr-FR" sz="2800" dirty="0">
              <a:solidFill>
                <a:schemeClr val="bg1"/>
              </a:solidFill>
            </a:endParaRPr>
          </a:p>
        </p:txBody>
      </p:sp>
      <p:grpSp>
        <p:nvGrpSpPr>
          <p:cNvPr id="7" name="Groupe 6"/>
          <p:cNvGrpSpPr/>
          <p:nvPr/>
        </p:nvGrpSpPr>
        <p:grpSpPr>
          <a:xfrm>
            <a:off x="457199" y="1316924"/>
            <a:ext cx="7962159" cy="732932"/>
            <a:chOff x="457200" y="19113"/>
            <a:chExt cx="7587764" cy="1062720"/>
          </a:xfrm>
        </p:grpSpPr>
        <p:sp>
          <p:nvSpPr>
            <p:cNvPr id="14" name="Rectangle à coins arrondis 13"/>
            <p:cNvSpPr/>
            <p:nvPr/>
          </p:nvSpPr>
          <p:spPr>
            <a:xfrm>
              <a:off x="457200" y="19113"/>
              <a:ext cx="7587764" cy="1062720"/>
            </a:xfrm>
            <a:prstGeom prst="roundRect">
              <a:avLst/>
            </a:prstGeom>
          </p:spPr>
          <p:style>
            <a:lnRef idx="0">
              <a:schemeClr val="accent1"/>
            </a:lnRef>
            <a:fillRef idx="3">
              <a:schemeClr val="accent1"/>
            </a:fillRef>
            <a:effectRef idx="3">
              <a:schemeClr val="accent1"/>
            </a:effectRef>
            <a:fontRef idx="minor">
              <a:schemeClr val="lt1"/>
            </a:fontRef>
          </p:style>
        </p:sp>
        <p:sp>
          <p:nvSpPr>
            <p:cNvPr id="15" name="Rectangle 14"/>
            <p:cNvSpPr/>
            <p:nvPr/>
          </p:nvSpPr>
          <p:spPr>
            <a:xfrm>
              <a:off x="509078" y="70991"/>
              <a:ext cx="7484008" cy="9589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fr-FR" sz="2400" b="1" kern="1200" dirty="0" smtClean="0">
                  <a:solidFill>
                    <a:srgbClr val="FFFF00"/>
                  </a:solidFill>
                </a:rPr>
                <a:t>Une évolution conséquente du nombre de demandeurs : </a:t>
              </a:r>
              <a:endParaRPr lang="fr-FR" sz="2400" kern="1200" dirty="0"/>
            </a:p>
          </p:txBody>
        </p:sp>
      </p:grpSp>
      <p:graphicFrame>
        <p:nvGraphicFramePr>
          <p:cNvPr id="12" name="Graphique 11"/>
          <p:cNvGraphicFramePr>
            <a:graphicFrameLocks/>
          </p:cNvGraphicFramePr>
          <p:nvPr>
            <p:extLst>
              <p:ext uri="{D42A27DB-BD31-4B8C-83A1-F6EECF244321}">
                <p14:modId xmlns:p14="http://schemas.microsoft.com/office/powerpoint/2010/main" val="86054658"/>
              </p:ext>
            </p:extLst>
          </p:nvPr>
        </p:nvGraphicFramePr>
        <p:xfrm>
          <a:off x="152401" y="4193168"/>
          <a:ext cx="4337814" cy="25157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Graphique 17"/>
          <p:cNvGraphicFramePr>
            <a:graphicFrameLocks/>
          </p:cNvGraphicFramePr>
          <p:nvPr>
            <p:extLst>
              <p:ext uri="{D42A27DB-BD31-4B8C-83A1-F6EECF244321}">
                <p14:modId xmlns:p14="http://schemas.microsoft.com/office/powerpoint/2010/main" val="2957813133"/>
              </p:ext>
            </p:extLst>
          </p:nvPr>
        </p:nvGraphicFramePr>
        <p:xfrm>
          <a:off x="4644164" y="4154684"/>
          <a:ext cx="4383926" cy="2554194"/>
        </p:xfrm>
        <a:graphic>
          <a:graphicData uri="http://schemas.openxmlformats.org/drawingml/2006/chart">
            <c:chart xmlns:c="http://schemas.openxmlformats.org/drawingml/2006/chart" xmlns:r="http://schemas.openxmlformats.org/officeDocument/2006/relationships" r:id="rId4"/>
          </a:graphicData>
        </a:graphic>
      </p:graphicFrame>
      <p:sp>
        <p:nvSpPr>
          <p:cNvPr id="3" name="ZoneTexte 2"/>
          <p:cNvSpPr txBox="1"/>
          <p:nvPr/>
        </p:nvSpPr>
        <p:spPr>
          <a:xfrm>
            <a:off x="152401" y="2221991"/>
            <a:ext cx="4337813" cy="14306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lvl="1" algn="ctr" defTabSz="1066800">
              <a:lnSpc>
                <a:spcPct val="90000"/>
              </a:lnSpc>
              <a:spcBef>
                <a:spcPct val="0"/>
              </a:spcBef>
              <a:spcAft>
                <a:spcPct val="15000"/>
              </a:spcAft>
              <a:tabLst>
                <a:tab pos="0" algn="l"/>
              </a:tabLst>
            </a:pPr>
            <a:r>
              <a:rPr lang="fr-FR" sz="2000" b="1" dirty="0">
                <a:solidFill>
                  <a:srgbClr val="0000FF"/>
                </a:solidFill>
              </a:rPr>
              <a:t>En 2012 / 2013 </a:t>
            </a:r>
            <a:r>
              <a:rPr lang="fr-FR" dirty="0"/>
              <a:t>: </a:t>
            </a:r>
            <a:r>
              <a:rPr lang="fr-FR" b="1" dirty="0"/>
              <a:t>323</a:t>
            </a:r>
            <a:r>
              <a:rPr lang="fr-FR" dirty="0"/>
              <a:t> collègues du public avaient demandé une formation</a:t>
            </a:r>
          </a:p>
          <a:p>
            <a:pPr marL="342900" lvl="1" indent="-342900" algn="ctr" defTabSz="1066800">
              <a:lnSpc>
                <a:spcPct val="90000"/>
              </a:lnSpc>
              <a:spcBef>
                <a:spcPct val="0"/>
              </a:spcBef>
              <a:spcAft>
                <a:spcPct val="15000"/>
              </a:spcAft>
              <a:buFont typeface="Wingdings" charset="0"/>
              <a:buChar char="à"/>
            </a:pPr>
            <a:r>
              <a:rPr lang="fr-FR" b="1" dirty="0"/>
              <a:t>soit 27,1% de la population des enseignants de l’académie</a:t>
            </a:r>
            <a:r>
              <a:rPr lang="fr-FR" dirty="0"/>
              <a:t>. </a:t>
            </a:r>
          </a:p>
          <a:p>
            <a:pPr marL="0" lvl="1" algn="ctr" defTabSz="1066800">
              <a:lnSpc>
                <a:spcPct val="90000"/>
              </a:lnSpc>
              <a:spcBef>
                <a:spcPct val="0"/>
              </a:spcBef>
              <a:spcAft>
                <a:spcPct val="15000"/>
              </a:spcAft>
            </a:pPr>
            <a:r>
              <a:rPr lang="fr-FR" sz="1600" dirty="0"/>
              <a:t>(répartition par tranches d’âges</a:t>
            </a:r>
            <a:r>
              <a:rPr lang="fr-FR" sz="1600" dirty="0" smtClean="0"/>
              <a:t>)</a:t>
            </a:r>
            <a:endParaRPr lang="fr-FR" dirty="0"/>
          </a:p>
        </p:txBody>
      </p:sp>
      <p:sp>
        <p:nvSpPr>
          <p:cNvPr id="13" name="ZoneTexte 12"/>
          <p:cNvSpPr txBox="1"/>
          <p:nvPr/>
        </p:nvSpPr>
        <p:spPr>
          <a:xfrm>
            <a:off x="4644164" y="2221991"/>
            <a:ext cx="4383926" cy="143064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lgn="ctr" defTabSz="1066800">
              <a:lnSpc>
                <a:spcPct val="90000"/>
              </a:lnSpc>
              <a:spcBef>
                <a:spcPct val="0"/>
              </a:spcBef>
              <a:spcAft>
                <a:spcPct val="15000"/>
              </a:spcAft>
            </a:pPr>
            <a:r>
              <a:rPr lang="fr-FR" sz="2000" b="1" dirty="0">
                <a:solidFill>
                  <a:srgbClr val="FF0000"/>
                </a:solidFill>
              </a:rPr>
              <a:t>En 2013/ 2014 </a:t>
            </a:r>
            <a:r>
              <a:rPr lang="fr-FR" dirty="0">
                <a:solidFill>
                  <a:srgbClr val="FF0000"/>
                </a:solidFill>
              </a:rPr>
              <a:t>: </a:t>
            </a:r>
            <a:r>
              <a:rPr lang="fr-FR" b="1" dirty="0">
                <a:solidFill>
                  <a:srgbClr val="FF0000"/>
                </a:solidFill>
              </a:rPr>
              <a:t>456</a:t>
            </a:r>
            <a:r>
              <a:rPr lang="fr-FR" dirty="0">
                <a:solidFill>
                  <a:srgbClr val="FF0000"/>
                </a:solidFill>
              </a:rPr>
              <a:t> </a:t>
            </a:r>
            <a:r>
              <a:rPr lang="fr-FR" dirty="0"/>
              <a:t>collègues du public ont demandé une formation</a:t>
            </a:r>
          </a:p>
          <a:p>
            <a:pPr marL="342900" lvl="1" indent="-342900" algn="ctr" defTabSz="1066800">
              <a:lnSpc>
                <a:spcPct val="90000"/>
              </a:lnSpc>
              <a:spcBef>
                <a:spcPct val="0"/>
              </a:spcBef>
              <a:spcAft>
                <a:spcPct val="15000"/>
              </a:spcAft>
              <a:buFont typeface="Wingdings" charset="0"/>
              <a:buChar char="à"/>
            </a:pPr>
            <a:r>
              <a:rPr lang="fr-FR" b="1" dirty="0">
                <a:solidFill>
                  <a:srgbClr val="FF0000"/>
                </a:solidFill>
              </a:rPr>
              <a:t>soit 35,7 % </a:t>
            </a:r>
            <a:r>
              <a:rPr lang="fr-FR" b="1" dirty="0"/>
              <a:t>de la population des enseignants </a:t>
            </a:r>
            <a:r>
              <a:rPr lang="fr-FR" b="1" dirty="0" smtClean="0"/>
              <a:t>de </a:t>
            </a:r>
            <a:r>
              <a:rPr lang="fr-FR" b="1" dirty="0"/>
              <a:t>l’académie</a:t>
            </a:r>
            <a:r>
              <a:rPr lang="fr-FR" dirty="0"/>
              <a:t>. </a:t>
            </a:r>
          </a:p>
          <a:p>
            <a:pPr marL="0" lvl="1" algn="ctr" defTabSz="1066800">
              <a:lnSpc>
                <a:spcPct val="90000"/>
              </a:lnSpc>
              <a:spcBef>
                <a:spcPct val="0"/>
              </a:spcBef>
              <a:spcAft>
                <a:spcPct val="15000"/>
              </a:spcAft>
            </a:pPr>
            <a:r>
              <a:rPr lang="fr-FR" sz="1600" dirty="0"/>
              <a:t>(répartition par tranches d’âges</a:t>
            </a:r>
            <a:r>
              <a:rPr lang="fr-FR" sz="1600" dirty="0" smtClean="0"/>
              <a:t>)</a:t>
            </a:r>
            <a:endParaRPr lang="fr-FR" dirty="0"/>
          </a:p>
        </p:txBody>
      </p:sp>
    </p:spTree>
    <p:extLst>
      <p:ext uri="{BB962C8B-B14F-4D97-AF65-F5344CB8AC3E}">
        <p14:creationId xmlns:p14="http://schemas.microsoft.com/office/powerpoint/2010/main" val="77986002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2" grpId="0">
        <p:bldAsOne/>
      </p:bldGraphic>
      <p:bldGraphic spid="18" grpId="0">
        <p:bldAsOne/>
      </p:bldGraphic>
      <p:bldP spid="3" grpId="0" animBg="1"/>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333" y="1196751"/>
            <a:ext cx="8974667" cy="5491915"/>
          </a:xfrm>
        </p:spPr>
        <p:txBody>
          <a:bodyPr>
            <a:noAutofit/>
          </a:bodyPr>
          <a:lstStyle/>
          <a:p>
            <a:pPr marL="0" indent="0" algn="ctr">
              <a:buNone/>
            </a:pPr>
            <a:r>
              <a:rPr lang="fr-FR" sz="2400" b="1" dirty="0" smtClean="0">
                <a:solidFill>
                  <a:srgbClr val="FFFF00"/>
                </a:solidFill>
              </a:rPr>
              <a:t>Un équilibre géographique retrouvé</a:t>
            </a:r>
          </a:p>
          <a:p>
            <a:pPr marL="809625">
              <a:buFontTx/>
              <a:buChar char="-"/>
            </a:pPr>
            <a:endParaRPr lang="fr-FR" sz="2400" dirty="0" smtClean="0"/>
          </a:p>
          <a:p>
            <a:pPr marL="809625">
              <a:buFontTx/>
              <a:buChar char="-"/>
            </a:pPr>
            <a:endParaRPr lang="fr-FR" sz="2400" dirty="0" smtClean="0"/>
          </a:p>
          <a:p>
            <a:pPr marL="809625">
              <a:buFontTx/>
              <a:buChar char="-"/>
            </a:pPr>
            <a:endParaRPr lang="fr-FR" sz="2400" dirty="0"/>
          </a:p>
          <a:p>
            <a:pPr marL="809625">
              <a:buFontTx/>
              <a:buChar char="-"/>
            </a:pPr>
            <a:endParaRPr lang="fr-FR" sz="2400" dirty="0" smtClean="0"/>
          </a:p>
          <a:p>
            <a:pPr marL="809625">
              <a:buFontTx/>
              <a:buChar char="-"/>
            </a:pPr>
            <a:endParaRPr lang="fr-FR" sz="2400" dirty="0" smtClean="0"/>
          </a:p>
        </p:txBody>
      </p:sp>
      <p:sp>
        <p:nvSpPr>
          <p:cNvPr id="2" name="Titre 1"/>
          <p:cNvSpPr>
            <a:spLocks noGrp="1"/>
          </p:cNvSpPr>
          <p:nvPr>
            <p:ph type="title"/>
          </p:nvPr>
        </p:nvSpPr>
        <p:spPr/>
        <p:txBody>
          <a:bodyPr>
            <a:normAutofit/>
          </a:bodyPr>
          <a:lstStyle/>
          <a:p>
            <a:r>
              <a:rPr lang="fr-FR" sz="2800" dirty="0"/>
              <a:t>Bilan quantitatif partiel de la formation continue EPS : Année 2013 2014.</a:t>
            </a:r>
            <a:endParaRPr lang="fr-FR" sz="2800" dirty="0">
              <a:solidFill>
                <a:schemeClr val="bg1"/>
              </a:solidFill>
            </a:endParaRPr>
          </a:p>
        </p:txBody>
      </p:sp>
      <p:graphicFrame>
        <p:nvGraphicFramePr>
          <p:cNvPr id="7" name="Graphique 6"/>
          <p:cNvGraphicFramePr>
            <a:graphicFrameLocks/>
          </p:cNvGraphicFramePr>
          <p:nvPr>
            <p:extLst>
              <p:ext uri="{D42A27DB-BD31-4B8C-83A1-F6EECF244321}">
                <p14:modId xmlns:p14="http://schemas.microsoft.com/office/powerpoint/2010/main" val="3452202448"/>
              </p:ext>
            </p:extLst>
          </p:nvPr>
        </p:nvGraphicFramePr>
        <p:xfrm>
          <a:off x="4918124" y="1646154"/>
          <a:ext cx="3724654" cy="23751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p:cNvGraphicFramePr>
            <a:graphicFrameLocks/>
          </p:cNvGraphicFramePr>
          <p:nvPr>
            <p:extLst>
              <p:ext uri="{D42A27DB-BD31-4B8C-83A1-F6EECF244321}">
                <p14:modId xmlns:p14="http://schemas.microsoft.com/office/powerpoint/2010/main" val="2241154002"/>
              </p:ext>
            </p:extLst>
          </p:nvPr>
        </p:nvGraphicFramePr>
        <p:xfrm>
          <a:off x="622159" y="4400689"/>
          <a:ext cx="3716867" cy="1905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aphique 8"/>
          <p:cNvGraphicFramePr>
            <a:graphicFrameLocks/>
          </p:cNvGraphicFramePr>
          <p:nvPr>
            <p:extLst>
              <p:ext uri="{D42A27DB-BD31-4B8C-83A1-F6EECF244321}">
                <p14:modId xmlns:p14="http://schemas.microsoft.com/office/powerpoint/2010/main" val="358202447"/>
              </p:ext>
            </p:extLst>
          </p:nvPr>
        </p:nvGraphicFramePr>
        <p:xfrm>
          <a:off x="4918124" y="4406899"/>
          <a:ext cx="3724654" cy="189878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Graphique 9"/>
          <p:cNvGraphicFramePr>
            <a:graphicFrameLocks/>
          </p:cNvGraphicFramePr>
          <p:nvPr>
            <p:extLst>
              <p:ext uri="{D42A27DB-BD31-4B8C-83A1-F6EECF244321}">
                <p14:modId xmlns:p14="http://schemas.microsoft.com/office/powerpoint/2010/main" val="4091936782"/>
              </p:ext>
            </p:extLst>
          </p:nvPr>
        </p:nvGraphicFramePr>
        <p:xfrm>
          <a:off x="622159" y="1646154"/>
          <a:ext cx="3716867" cy="237516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2888585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Graphic spid="8" grpId="0">
        <p:bldAsOne/>
      </p:bldGraphic>
      <p:bldGraphic spid="9" grpId="0">
        <p:bldAsOne/>
      </p:bldGraphic>
      <p:bldGraphic spid="10" grpId="0">
        <p:bldAsOne/>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1660" y="1600200"/>
            <a:ext cx="8701572" cy="4972662"/>
          </a:xfrm>
        </p:spPr>
        <p:txBody>
          <a:bodyPr/>
          <a:lstStyle/>
          <a:p>
            <a:pPr marL="0" indent="0">
              <a:buNone/>
            </a:pPr>
            <a:r>
              <a:rPr lang="fr-FR" b="1" dirty="0" smtClean="0"/>
              <a:t>Des taux de présence hétérogènes en fonction de la provenance des stagiaires :</a:t>
            </a:r>
          </a:p>
          <a:p>
            <a:pPr marL="0" indent="0">
              <a:buNone/>
            </a:pPr>
            <a:endParaRPr lang="fr-FR" b="1" dirty="0" smtClean="0"/>
          </a:p>
          <a:p>
            <a:r>
              <a:rPr lang="fr-FR" dirty="0" smtClean="0"/>
              <a:t>Formation PAF Collège :  82,5 % *</a:t>
            </a:r>
          </a:p>
          <a:p>
            <a:pPr marL="0" indent="0">
              <a:buNone/>
            </a:pPr>
            <a:endParaRPr lang="fr-FR" dirty="0" smtClean="0"/>
          </a:p>
          <a:p>
            <a:r>
              <a:rPr lang="fr-FR" dirty="0" smtClean="0"/>
              <a:t>Formation PAF Lycée : 72 %</a:t>
            </a:r>
          </a:p>
          <a:p>
            <a:endParaRPr lang="fr-FR" dirty="0"/>
          </a:p>
          <a:p>
            <a:pPr marL="0" indent="0">
              <a:buNone/>
            </a:pPr>
            <a:r>
              <a:rPr lang="fr-FR" b="1" dirty="0" smtClean="0">
                <a:solidFill>
                  <a:srgbClr val="FFFF00"/>
                </a:solidFill>
                <a:sym typeface="Wingdings"/>
              </a:rPr>
              <a:t> Perspectives 2014 / 2015 </a:t>
            </a:r>
            <a:endParaRPr lang="fr-FR" b="1" dirty="0">
              <a:solidFill>
                <a:srgbClr val="FFFF00"/>
              </a:solidFill>
            </a:endParaRPr>
          </a:p>
        </p:txBody>
      </p:sp>
      <p:sp>
        <p:nvSpPr>
          <p:cNvPr id="3" name="Titre 2"/>
          <p:cNvSpPr>
            <a:spLocks noGrp="1"/>
          </p:cNvSpPr>
          <p:nvPr>
            <p:ph type="title"/>
          </p:nvPr>
        </p:nvSpPr>
        <p:spPr/>
        <p:txBody>
          <a:bodyPr/>
          <a:lstStyle/>
          <a:p>
            <a:r>
              <a:rPr lang="fr-FR" sz="2800" dirty="0"/>
              <a:t>Bilan quantitatif partiel de la formation continue EPS : Année 2013 2014.</a:t>
            </a:r>
          </a:p>
        </p:txBody>
      </p:sp>
    </p:spTree>
    <p:extLst>
      <p:ext uri="{BB962C8B-B14F-4D97-AF65-F5344CB8AC3E}">
        <p14:creationId xmlns:p14="http://schemas.microsoft.com/office/powerpoint/2010/main" val="2165217951"/>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026405"/>
            <a:ext cx="8229600" cy="1143000"/>
          </a:xfrm>
        </p:spPr>
        <p:txBody>
          <a:bodyPr/>
          <a:lstStyle/>
          <a:p>
            <a:r>
              <a:rPr lang="fr-FR" dirty="0" smtClean="0">
                <a:solidFill>
                  <a:srgbClr val="FFFFFF"/>
                </a:solidFill>
              </a:rPr>
              <a:t>Fin </a:t>
            </a:r>
            <a:endParaRPr lang="fr-FR" dirty="0">
              <a:solidFill>
                <a:srgbClr val="FFFFFF"/>
              </a:solidFill>
            </a:endParaRPr>
          </a:p>
        </p:txBody>
      </p:sp>
      <p:sp>
        <p:nvSpPr>
          <p:cNvPr id="3" name="Espace réservé du contenu 2"/>
          <p:cNvSpPr>
            <a:spLocks noGrp="1"/>
          </p:cNvSpPr>
          <p:nvPr>
            <p:ph idx="1"/>
          </p:nvPr>
        </p:nvSpPr>
        <p:spPr>
          <a:xfrm>
            <a:off x="457200" y="3587376"/>
            <a:ext cx="8229600" cy="924859"/>
          </a:xfrm>
        </p:spPr>
        <p:txBody>
          <a:bodyPr>
            <a:normAutofit/>
          </a:bodyPr>
          <a:lstStyle/>
          <a:p>
            <a:pPr marL="0" indent="0" algn="ctr">
              <a:buNone/>
            </a:pPr>
            <a:r>
              <a:rPr lang="fr-FR" sz="4400" b="1" dirty="0">
                <a:solidFill>
                  <a:srgbClr val="FFFFFF"/>
                </a:solidFill>
              </a:rPr>
              <a:t>Merci de votre attention</a:t>
            </a:r>
          </a:p>
          <a:p>
            <a:pPr marL="0" indent="0" algn="ctr">
              <a:buNone/>
            </a:pPr>
            <a:endParaRPr lang="fr-FR" sz="4400" dirty="0">
              <a:solidFill>
                <a:srgbClr val="FFFFFF"/>
              </a:solidFill>
            </a:endParaRPr>
          </a:p>
        </p:txBody>
      </p:sp>
    </p:spTree>
    <p:extLst>
      <p:ext uri="{BB962C8B-B14F-4D97-AF65-F5344CB8AC3E}">
        <p14:creationId xmlns:p14="http://schemas.microsoft.com/office/powerpoint/2010/main" val="1414348507"/>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830" y="188640"/>
            <a:ext cx="8936750" cy="1143000"/>
          </a:xfrm>
        </p:spPr>
        <p:txBody>
          <a:bodyPr>
            <a:normAutofit fontScale="90000"/>
          </a:bodyPr>
          <a:lstStyle/>
          <a:p>
            <a:r>
              <a:rPr lang="fr-FR" dirty="0" smtClean="0"/>
              <a:t>Des écarts qui se creusent entre les voies :</a:t>
            </a:r>
            <a:endParaRPr lang="fr-FR" dirty="0"/>
          </a:p>
        </p:txBody>
      </p:sp>
      <p:graphicFrame>
        <p:nvGraphicFramePr>
          <p:cNvPr id="4" name="Graphique 3"/>
          <p:cNvGraphicFramePr/>
          <p:nvPr>
            <p:extLst>
              <p:ext uri="{D42A27DB-BD31-4B8C-83A1-F6EECF244321}">
                <p14:modId xmlns:p14="http://schemas.microsoft.com/office/powerpoint/2010/main" val="1161710979"/>
              </p:ext>
            </p:extLst>
          </p:nvPr>
        </p:nvGraphicFramePr>
        <p:xfrm>
          <a:off x="729051" y="1599122"/>
          <a:ext cx="7937243" cy="49854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861976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9144000" cy="1143000"/>
          </a:xfrm>
        </p:spPr>
        <p:txBody>
          <a:bodyPr>
            <a:noAutofit/>
          </a:bodyPr>
          <a:lstStyle/>
          <a:p>
            <a:r>
              <a:rPr lang="fr-FR" sz="3600" dirty="0" smtClean="0"/>
              <a:t>Des écarts qui se creusent entre les séries ES / S / L et STMG :</a:t>
            </a:r>
            <a:endParaRPr lang="fr-FR" sz="3600" dirty="0"/>
          </a:p>
        </p:txBody>
      </p:sp>
      <p:graphicFrame>
        <p:nvGraphicFramePr>
          <p:cNvPr id="3" name="Graphique 2"/>
          <p:cNvGraphicFramePr/>
          <p:nvPr>
            <p:extLst>
              <p:ext uri="{D42A27DB-BD31-4B8C-83A1-F6EECF244321}">
                <p14:modId xmlns:p14="http://schemas.microsoft.com/office/powerpoint/2010/main" val="1487617895"/>
              </p:ext>
            </p:extLst>
          </p:nvPr>
        </p:nvGraphicFramePr>
        <p:xfrm>
          <a:off x="1152370" y="1951870"/>
          <a:ext cx="7067088" cy="4332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147300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4000" y="72093"/>
            <a:ext cx="8621025" cy="954107"/>
          </a:xfrm>
          <a:prstGeom prst="rect">
            <a:avLst/>
          </a:prstGeom>
        </p:spPr>
        <p:txBody>
          <a:bodyPr wrap="square">
            <a:spAutoFit/>
          </a:bodyPr>
          <a:lstStyle/>
          <a:p>
            <a:pPr marL="0" lvl="4" indent="0" algn="ctr">
              <a:buNone/>
            </a:pPr>
            <a:r>
              <a:rPr lang="fr-FR" sz="2800" b="1" dirty="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L</a:t>
            </a:r>
            <a:r>
              <a:rPr lang="fr-FR" sz="2800" b="1" dirty="0" smtClean="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e différentiel des notes filles / garçons</a:t>
            </a:r>
          </a:p>
          <a:p>
            <a:pPr marL="0" lvl="4" indent="0" algn="ctr">
              <a:buNone/>
            </a:pPr>
            <a:r>
              <a:rPr lang="fr-FR" sz="2800" b="1" dirty="0" smtClean="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Quelles évolutions ?  </a:t>
            </a:r>
            <a:endParaRPr lang="fr-FR" sz="2800" b="1" dirty="0">
              <a:solidFill>
                <a:schemeClr val="bg1"/>
              </a:solidFill>
              <a:effectLst>
                <a:outerShdw blurRad="38100" dist="38100" dir="2700000" algn="tl">
                  <a:srgbClr val="000000">
                    <a:alpha val="43137"/>
                  </a:srgbClr>
                </a:outerShdw>
              </a:effectLst>
              <a:latin typeface="Arial Black" pitchFamily="34" charset="0"/>
              <a:ea typeface="+mj-ea"/>
              <a:cs typeface="+mj-cs"/>
            </a:endParaRPr>
          </a:p>
        </p:txBody>
      </p:sp>
      <p:sp>
        <p:nvSpPr>
          <p:cNvPr id="3" name="Rectangle 2"/>
          <p:cNvSpPr/>
          <p:nvPr/>
        </p:nvSpPr>
        <p:spPr>
          <a:xfrm>
            <a:off x="0" y="4201406"/>
            <a:ext cx="9144000" cy="2308324"/>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a:t>
            </a:r>
            <a:r>
              <a:rPr lang="fr-FR" sz="2400" b="1" u="sng" dirty="0">
                <a:solidFill>
                  <a:schemeClr val="bg1"/>
                </a:solidFill>
                <a:effectLst>
                  <a:outerShdw blurRad="38100" dist="38100" dir="2700000" algn="tl">
                    <a:srgbClr val="000000">
                      <a:alpha val="43137"/>
                    </a:srgbClr>
                  </a:outerShdw>
                </a:effectLst>
                <a:latin typeface="Arial Black" pitchFamily="34" charset="0"/>
                <a:sym typeface="Wingdings"/>
              </a:rPr>
              <a:t>: </a:t>
            </a:r>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r>
              <a:rPr lang="fr-FR" sz="2000" u="sng" dirty="0">
                <a:solidFill>
                  <a:schemeClr val="bg1"/>
                </a:solidFill>
                <a:sym typeface="Wingdings"/>
              </a:rPr>
              <a:t>La moyenne </a:t>
            </a:r>
            <a:r>
              <a:rPr lang="fr-FR" sz="2000" dirty="0">
                <a:solidFill>
                  <a:schemeClr val="bg1"/>
                </a:solidFill>
                <a:sym typeface="Wingdings"/>
              </a:rPr>
              <a:t>des garçons </a:t>
            </a:r>
            <a:r>
              <a:rPr lang="fr-FR" sz="2000" dirty="0" smtClean="0">
                <a:solidFill>
                  <a:schemeClr val="bg1"/>
                </a:solidFill>
                <a:sym typeface="Wingdings"/>
              </a:rPr>
              <a:t>a augmenté de </a:t>
            </a:r>
            <a:r>
              <a:rPr lang="fr-FR" sz="2000" b="1" dirty="0" smtClean="0">
                <a:solidFill>
                  <a:srgbClr val="FDFF17"/>
                </a:solidFill>
                <a:sym typeface="Wingdings"/>
              </a:rPr>
              <a:t>+ 0,32 point en 5 sessions</a:t>
            </a:r>
            <a:endParaRPr lang="fr-FR" sz="2000" b="1" dirty="0">
              <a:solidFill>
                <a:srgbClr val="FDFF17"/>
              </a:solidFill>
              <a:sym typeface="Wingdings"/>
            </a:endParaRPr>
          </a:p>
          <a:p>
            <a:r>
              <a:rPr lang="fr-FR" sz="2000" b="1" dirty="0" smtClean="0">
                <a:solidFill>
                  <a:srgbClr val="FFFF00"/>
                </a:solidFill>
                <a:sym typeface="Wingdings"/>
              </a:rPr>
              <a:t>La moyenne </a:t>
            </a:r>
            <a:r>
              <a:rPr lang="fr-FR" sz="2000" b="1" dirty="0">
                <a:solidFill>
                  <a:srgbClr val="FFFF00"/>
                </a:solidFill>
                <a:sym typeface="Wingdings"/>
              </a:rPr>
              <a:t>des filles </a:t>
            </a:r>
            <a:r>
              <a:rPr lang="fr-FR" sz="2000" b="1" dirty="0" smtClean="0">
                <a:solidFill>
                  <a:srgbClr val="FFFF00"/>
                </a:solidFill>
                <a:sym typeface="Wingdings"/>
              </a:rPr>
              <a:t>a augmenté de +  0,87 point en 5 sessions</a:t>
            </a:r>
          </a:p>
          <a:p>
            <a:endParaRPr lang="fr-FR" sz="2000" b="1" dirty="0" smtClean="0">
              <a:solidFill>
                <a:srgbClr val="FFFF00"/>
              </a:solidFill>
              <a:sym typeface="Wingdings"/>
            </a:endParaRPr>
          </a:p>
          <a:p>
            <a:pPr marL="342900" indent="-342900">
              <a:buFont typeface="Wingdings" charset="0"/>
              <a:buChar char="è"/>
            </a:pPr>
            <a:r>
              <a:rPr lang="fr-FR" sz="2000" b="1" dirty="0" smtClean="0">
                <a:solidFill>
                  <a:srgbClr val="FFFF00"/>
                </a:solidFill>
                <a:sym typeface="Wingdings"/>
              </a:rPr>
              <a:t>Réduction de l’écart entre les filles et les garçons de 0,54 point</a:t>
            </a:r>
            <a:r>
              <a:rPr lang="fr-FR" sz="2000" b="1" dirty="0">
                <a:solidFill>
                  <a:srgbClr val="FFFF00"/>
                </a:solidFill>
                <a:sym typeface="Wingdings"/>
              </a:rPr>
              <a:t> </a:t>
            </a:r>
            <a:r>
              <a:rPr lang="fr-FR" sz="2000" b="1" dirty="0" smtClean="0">
                <a:solidFill>
                  <a:srgbClr val="FFFF00"/>
                </a:solidFill>
                <a:sym typeface="Wingdings"/>
              </a:rPr>
              <a:t>en 5 ans qui se rapproche du différentiel national</a:t>
            </a:r>
          </a:p>
          <a:p>
            <a:pPr algn="just"/>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graphicFrame>
        <p:nvGraphicFramePr>
          <p:cNvPr id="4" name="Tableau 3"/>
          <p:cNvGraphicFramePr>
            <a:graphicFrameLocks noGrp="1"/>
          </p:cNvGraphicFramePr>
          <p:nvPr>
            <p:extLst>
              <p:ext uri="{D42A27DB-BD31-4B8C-83A1-F6EECF244321}">
                <p14:modId xmlns:p14="http://schemas.microsoft.com/office/powerpoint/2010/main" val="550754772"/>
              </p:ext>
            </p:extLst>
          </p:nvPr>
        </p:nvGraphicFramePr>
        <p:xfrm>
          <a:off x="194234" y="1628694"/>
          <a:ext cx="8680789" cy="2134215"/>
        </p:xfrm>
        <a:graphic>
          <a:graphicData uri="http://schemas.openxmlformats.org/drawingml/2006/table">
            <a:tbl>
              <a:tblPr firstRow="1" bandRow="1">
                <a:tableStyleId>{5C22544A-7EE6-4342-B048-85BDC9FD1C3A}</a:tableStyleId>
              </a:tblPr>
              <a:tblGrid>
                <a:gridCol w="3521571"/>
                <a:gridCol w="1175889"/>
                <a:gridCol w="975987"/>
                <a:gridCol w="1070058"/>
                <a:gridCol w="1023023"/>
                <a:gridCol w="914261"/>
              </a:tblGrid>
              <a:tr h="370840">
                <a:tc>
                  <a:txBody>
                    <a:bodyPr/>
                    <a:lstStyle/>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2013</a:t>
                      </a:r>
                      <a:endParaRPr lang="fr-FR" dirty="0"/>
                    </a:p>
                  </a:txBody>
                  <a:tcPr anchor="ctr"/>
                </a:tc>
                <a:tc>
                  <a:txBody>
                    <a:bodyPr/>
                    <a:lstStyle/>
                    <a:p>
                      <a:pPr algn="ctr"/>
                      <a:r>
                        <a:rPr lang="fr-FR" dirty="0" smtClean="0"/>
                        <a:t>2014</a:t>
                      </a:r>
                      <a:endParaRPr lang="fr-FR" dirty="0"/>
                    </a:p>
                  </a:txBody>
                  <a:tcPr anchor="ctr"/>
                </a:tc>
              </a:tr>
              <a:tr h="3816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Bac Filles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12,31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12,51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12,66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12,99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13,18</a:t>
                      </a:r>
                      <a:endParaRPr lang="fr-FR"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Bac Garçons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13,61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13,72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13,76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13,76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13,93</a:t>
                      </a:r>
                      <a:endParaRPr lang="fr-FR" dirty="0"/>
                    </a:p>
                  </a:txBody>
                  <a:tcPr anchor="ctr"/>
                </a:tc>
              </a:tr>
              <a:tr h="370840">
                <a:tc>
                  <a:txBody>
                    <a:bodyPr/>
                    <a:lstStyle/>
                    <a:p>
                      <a:pPr algn="ctr"/>
                      <a:r>
                        <a:rPr lang="fr-FR" sz="1800" b="1" dirty="0" smtClean="0">
                          <a:solidFill>
                            <a:schemeClr val="tx1"/>
                          </a:solidFill>
                        </a:rPr>
                        <a:t>Différentiel des notes F / G </a:t>
                      </a:r>
                      <a:r>
                        <a:rPr lang="fr-FR" sz="1800" b="1" baseline="0" dirty="0" smtClean="0">
                          <a:solidFill>
                            <a:schemeClr val="tx1"/>
                          </a:solidFill>
                        </a:rPr>
                        <a:t>sur OT</a:t>
                      </a:r>
                      <a:endParaRPr lang="fr-FR" sz="1800" b="1"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-1,29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-1,21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-1,10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8000"/>
                          </a:solidFill>
                        </a:rPr>
                        <a:t>-0,77</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rgbClr val="008000"/>
                          </a:solidFill>
                        </a:rPr>
                        <a:t>-0,75</a:t>
                      </a:r>
                      <a:endParaRPr lang="fr-FR" b="1" dirty="0">
                        <a:solidFill>
                          <a:srgbClr val="008000"/>
                        </a:solidFill>
                      </a:endParaRPr>
                    </a:p>
                  </a:txBody>
                  <a:tcPr anchor="ctr"/>
                </a:tc>
              </a:tr>
              <a:tr h="370840">
                <a:tc>
                  <a:txBody>
                    <a:bodyPr/>
                    <a:lstStyle/>
                    <a:p>
                      <a:pPr algn="ctr"/>
                      <a:r>
                        <a:rPr lang="fr-FR" sz="1800" b="1" dirty="0" smtClean="0">
                          <a:solidFill>
                            <a:schemeClr val="tx1"/>
                          </a:solidFill>
                        </a:rPr>
                        <a:t>Différentiel des notes F/G</a:t>
                      </a:r>
                    </a:p>
                    <a:p>
                      <a:pPr algn="ctr"/>
                      <a:r>
                        <a:rPr lang="fr-FR" sz="1800" b="1" baseline="0" dirty="0" smtClean="0">
                          <a:solidFill>
                            <a:srgbClr val="FF0000"/>
                          </a:solidFill>
                        </a:rPr>
                        <a:t>au niveau national.</a:t>
                      </a:r>
                      <a:endParaRPr lang="fr-FR" sz="1800" b="1" dirty="0" smtClean="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-1,02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-0,95</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-0,95</a:t>
                      </a:r>
                      <a:endParaRPr lang="fr-FR" dirty="0"/>
                    </a:p>
                  </a:txBody>
                  <a:tcPr anchor="ctr"/>
                </a:tc>
                <a:tc>
                  <a:txBody>
                    <a:bodyPr/>
                    <a:lstStyle/>
                    <a:p>
                      <a:pPr algn="ctr"/>
                      <a:r>
                        <a:rPr lang="fr-FR" b="1" dirty="0" smtClean="0"/>
                        <a:t>-0,73</a:t>
                      </a:r>
                      <a:endParaRPr lang="fr-FR" b="1" dirty="0"/>
                    </a:p>
                  </a:txBody>
                  <a:tcPr anchor="ctr"/>
                </a:tc>
                <a:tc>
                  <a:txBody>
                    <a:bodyPr/>
                    <a:lstStyle/>
                    <a:p>
                      <a:pPr algn="ctr"/>
                      <a:endParaRPr lang="fr-FR" dirty="0"/>
                    </a:p>
                  </a:txBody>
                  <a:tcPr anchor="ctr"/>
                </a:tc>
              </a:tr>
            </a:tbl>
          </a:graphicData>
        </a:graphic>
      </p:graphicFrame>
      <p:sp>
        <p:nvSpPr>
          <p:cNvPr id="7" name="Flèche vers la droite 6"/>
          <p:cNvSpPr/>
          <p:nvPr/>
        </p:nvSpPr>
        <p:spPr>
          <a:xfrm rot="20385769">
            <a:off x="4723153" y="1962266"/>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8" name="Flèche vers la droite 7"/>
          <p:cNvSpPr/>
          <p:nvPr/>
        </p:nvSpPr>
        <p:spPr>
          <a:xfrm rot="20385769">
            <a:off x="5764689" y="1985781"/>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9" name="Flèche vers la droite 8"/>
          <p:cNvSpPr/>
          <p:nvPr/>
        </p:nvSpPr>
        <p:spPr>
          <a:xfrm rot="20385769">
            <a:off x="6740873" y="1990558"/>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0" name="Flèche vers la droite 9"/>
          <p:cNvSpPr/>
          <p:nvPr/>
        </p:nvSpPr>
        <p:spPr>
          <a:xfrm rot="20385769">
            <a:off x="4744458" y="2386078"/>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1" name="Flèche vers la droite 10"/>
          <p:cNvSpPr/>
          <p:nvPr/>
        </p:nvSpPr>
        <p:spPr>
          <a:xfrm>
            <a:off x="5724081" y="2394345"/>
            <a:ext cx="373530" cy="301457"/>
          </a:xfrm>
          <a:prstGeom prst="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2" name="Flèche vers la droite 11"/>
          <p:cNvSpPr/>
          <p:nvPr/>
        </p:nvSpPr>
        <p:spPr>
          <a:xfrm>
            <a:off x="6759708" y="2394345"/>
            <a:ext cx="373530" cy="301457"/>
          </a:xfrm>
          <a:prstGeom prst="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3" name="Flèche vers la droite 12"/>
          <p:cNvSpPr/>
          <p:nvPr/>
        </p:nvSpPr>
        <p:spPr>
          <a:xfrm rot="810905">
            <a:off x="4750630" y="2767019"/>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4" name="Flèche vers la droite 13"/>
          <p:cNvSpPr/>
          <p:nvPr/>
        </p:nvSpPr>
        <p:spPr>
          <a:xfrm rot="1228641">
            <a:off x="5765010" y="2783358"/>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5" name="Flèche vers la droite 14"/>
          <p:cNvSpPr/>
          <p:nvPr/>
        </p:nvSpPr>
        <p:spPr>
          <a:xfrm rot="2340903">
            <a:off x="6728246" y="2811503"/>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6" name="Flèche vers la droite 15"/>
          <p:cNvSpPr/>
          <p:nvPr/>
        </p:nvSpPr>
        <p:spPr>
          <a:xfrm>
            <a:off x="7762562" y="2811503"/>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7" name="Flèche vers la droite 16"/>
          <p:cNvSpPr/>
          <p:nvPr/>
        </p:nvSpPr>
        <p:spPr>
          <a:xfrm rot="20385769">
            <a:off x="7779409" y="2408381"/>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
        <p:nvSpPr>
          <p:cNvPr id="18" name="Flèche vers la droite 17"/>
          <p:cNvSpPr/>
          <p:nvPr/>
        </p:nvSpPr>
        <p:spPr>
          <a:xfrm rot="20385769">
            <a:off x="7764588" y="2037589"/>
            <a:ext cx="373530" cy="301457"/>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8000"/>
              </a:solidFill>
            </a:endParaRPr>
          </a:p>
        </p:txBody>
      </p:sp>
    </p:spTree>
    <p:extLst>
      <p:ext uri="{BB962C8B-B14F-4D97-AF65-F5344CB8AC3E}">
        <p14:creationId xmlns:p14="http://schemas.microsoft.com/office/powerpoint/2010/main" val="254144344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717"/>
            <a:ext cx="9144000" cy="1143000"/>
          </a:xfrm>
        </p:spPr>
        <p:txBody>
          <a:bodyPr>
            <a:normAutofit fontScale="90000"/>
          </a:bodyPr>
          <a:lstStyle/>
          <a:p>
            <a:r>
              <a:rPr lang="fr-FR" dirty="0" smtClean="0">
                <a:solidFill>
                  <a:schemeClr val="bg1"/>
                </a:solidFill>
              </a:rPr>
              <a:t>Moyennes des notes 2014 et différentiel</a:t>
            </a:r>
            <a:r>
              <a:rPr lang="fr-FR" dirty="0">
                <a:solidFill>
                  <a:schemeClr val="bg1"/>
                </a:solidFill>
              </a:rPr>
              <a:t> </a:t>
            </a:r>
            <a:r>
              <a:rPr lang="fr-FR" dirty="0" smtClean="0">
                <a:solidFill>
                  <a:schemeClr val="bg1"/>
                </a:solidFill>
              </a:rPr>
              <a:t>par </a:t>
            </a:r>
            <a:r>
              <a:rPr lang="fr-FR" dirty="0">
                <a:solidFill>
                  <a:schemeClr val="bg1"/>
                </a:solidFill>
              </a:rPr>
              <a:t>CP*</a:t>
            </a:r>
          </a:p>
        </p:txBody>
      </p:sp>
      <p:graphicFrame>
        <p:nvGraphicFramePr>
          <p:cNvPr id="7" name="Tableau 6"/>
          <p:cNvGraphicFramePr>
            <a:graphicFrameLocks noGrp="1"/>
          </p:cNvGraphicFramePr>
          <p:nvPr>
            <p:extLst>
              <p:ext uri="{D42A27DB-BD31-4B8C-83A1-F6EECF244321}">
                <p14:modId xmlns:p14="http://schemas.microsoft.com/office/powerpoint/2010/main" val="3747947714"/>
              </p:ext>
            </p:extLst>
          </p:nvPr>
        </p:nvGraphicFramePr>
        <p:xfrm>
          <a:off x="911253" y="1494118"/>
          <a:ext cx="7519866" cy="3718560"/>
        </p:xfrm>
        <a:graphic>
          <a:graphicData uri="http://schemas.openxmlformats.org/drawingml/2006/table">
            <a:tbl>
              <a:tblPr>
                <a:tableStyleId>{5C22544A-7EE6-4342-B048-85BDC9FD1C3A}</a:tableStyleId>
              </a:tblPr>
              <a:tblGrid>
                <a:gridCol w="1565279"/>
                <a:gridCol w="1565279"/>
                <a:gridCol w="1565279"/>
                <a:gridCol w="1565279"/>
                <a:gridCol w="1258750"/>
              </a:tblGrid>
              <a:tr h="471981">
                <a:tc>
                  <a:txBody>
                    <a:bodyPr/>
                    <a:lstStyle/>
                    <a:p>
                      <a:pPr algn="ctr" fontAlgn="b"/>
                      <a:endParaRPr lang="fr-FR" sz="2400" b="0" i="0" u="none" strike="noStrike" dirty="0">
                        <a:effectLst/>
                        <a:latin typeface="Arial"/>
                      </a:endParaRPr>
                    </a:p>
                  </a:txBody>
                  <a:tcPr marL="0" marR="0" marT="0" marB="0" anchor="ctr"/>
                </a:tc>
                <a:tc>
                  <a:txBody>
                    <a:bodyPr/>
                    <a:lstStyle/>
                    <a:p>
                      <a:pPr algn="ctr" fontAlgn="b"/>
                      <a:r>
                        <a:rPr lang="fr-FR" sz="2400" b="0" i="0" u="none" strike="noStrike" dirty="0" smtClean="0">
                          <a:effectLst/>
                          <a:latin typeface="Arial"/>
                        </a:rPr>
                        <a:t>Moyenne</a:t>
                      </a:r>
                      <a:endParaRPr lang="fr-FR" sz="2400" b="0" i="0" u="none" strike="noStrike" dirty="0">
                        <a:effectLst/>
                        <a:latin typeface="Arial"/>
                      </a:endParaRPr>
                    </a:p>
                  </a:txBody>
                  <a:tcPr marL="0" marR="0" marT="0" marB="0" anchor="ctr">
                    <a:solidFill>
                      <a:srgbClr val="FFFFFF"/>
                    </a:solidFill>
                  </a:tcPr>
                </a:tc>
                <a:tc>
                  <a:txBody>
                    <a:bodyPr/>
                    <a:lstStyle/>
                    <a:p>
                      <a:pPr algn="ctr" fontAlgn="b"/>
                      <a:r>
                        <a:rPr lang="fr-FR" sz="2400" u="none" strike="noStrike" dirty="0">
                          <a:effectLst/>
                        </a:rPr>
                        <a:t>G</a:t>
                      </a:r>
                      <a:endParaRPr lang="fr-FR" sz="2400" b="0" i="0" u="none" strike="noStrike" dirty="0">
                        <a:effectLst/>
                        <a:latin typeface="Arial"/>
                      </a:endParaRPr>
                    </a:p>
                  </a:txBody>
                  <a:tcPr marL="0" marR="0" marT="0" marB="0" anchor="ctr">
                    <a:solidFill>
                      <a:srgbClr val="4EAFB6"/>
                    </a:solidFill>
                  </a:tcPr>
                </a:tc>
                <a:tc>
                  <a:txBody>
                    <a:bodyPr/>
                    <a:lstStyle/>
                    <a:p>
                      <a:pPr algn="ctr" fontAlgn="b"/>
                      <a:r>
                        <a:rPr lang="fr-FR" sz="2400" u="none" strike="noStrike" dirty="0">
                          <a:effectLst/>
                        </a:rPr>
                        <a:t>F</a:t>
                      </a:r>
                      <a:endParaRPr lang="fr-FR" sz="2400" b="0" i="0" u="none" strike="noStrike" dirty="0">
                        <a:effectLst/>
                        <a:latin typeface="Arial"/>
                      </a:endParaRPr>
                    </a:p>
                  </a:txBody>
                  <a:tcPr marL="0" marR="0" marT="0" marB="0" anchor="ctr">
                    <a:solidFill>
                      <a:srgbClr val="F2ADA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dirty="0" smtClean="0">
                          <a:solidFill>
                            <a:schemeClr val="tx2"/>
                          </a:solidFill>
                        </a:rPr>
                        <a:t>Différentiel de moyenne</a:t>
                      </a:r>
                    </a:p>
                  </a:txBody>
                  <a:tcPr marL="0" marR="0" marT="0" marB="0" anchor="ctr"/>
                </a:tc>
              </a:tr>
              <a:tr h="573308">
                <a:tc>
                  <a:txBody>
                    <a:bodyPr/>
                    <a:lstStyle/>
                    <a:p>
                      <a:pPr algn="ctr" fontAlgn="b"/>
                      <a:r>
                        <a:rPr lang="fr-FR" sz="2400" b="1" u="none" strike="noStrike" dirty="0" smtClean="0">
                          <a:effectLst/>
                        </a:rPr>
                        <a:t>CP1**</a:t>
                      </a:r>
                    </a:p>
                    <a:p>
                      <a:pPr algn="ctr" fontAlgn="b"/>
                      <a:r>
                        <a:rPr lang="fr-FR" sz="1600" b="1" i="1" u="none" strike="noStrike" dirty="0" smtClean="0">
                          <a:solidFill>
                            <a:srgbClr val="3366FF"/>
                          </a:solidFill>
                          <a:effectLst/>
                          <a:latin typeface="Arial"/>
                        </a:rPr>
                        <a:t>CP1 2013</a:t>
                      </a:r>
                      <a:endParaRPr lang="fr-FR" sz="1600" b="1" i="1" u="none" strike="noStrike" dirty="0">
                        <a:solidFill>
                          <a:srgbClr val="3366FF"/>
                        </a:solidFill>
                        <a:effectLst/>
                        <a:latin typeface="Arial"/>
                      </a:endParaRPr>
                    </a:p>
                  </a:txBody>
                  <a:tcPr marL="0" marR="0" marT="0" marB="0" anchor="ctr">
                    <a:solidFill>
                      <a:schemeClr val="bg1">
                        <a:lumMod val="85000"/>
                      </a:schemeClr>
                    </a:solidFill>
                  </a:tcPr>
                </a:tc>
                <a:tc>
                  <a:txBody>
                    <a:bodyPr/>
                    <a:lstStyle/>
                    <a:p>
                      <a:pPr algn="ctr"/>
                      <a:r>
                        <a:rPr lang="fr-FR" sz="2400" b="1" dirty="0" smtClean="0"/>
                        <a:t>13,59*</a:t>
                      </a:r>
                    </a:p>
                    <a:p>
                      <a:pPr algn="ctr"/>
                      <a:r>
                        <a:rPr lang="fr-FR" sz="1600" b="1" i="1" dirty="0" smtClean="0">
                          <a:solidFill>
                            <a:srgbClr val="3366FF"/>
                          </a:solidFill>
                        </a:rPr>
                        <a:t>13,3</a:t>
                      </a:r>
                      <a:endParaRPr lang="fr-FR" sz="1600" b="1" i="1" dirty="0">
                        <a:solidFill>
                          <a:srgbClr val="3366FF"/>
                        </a:solidFill>
                      </a:endParaRPr>
                    </a:p>
                  </a:txBody>
                  <a:tcPr marL="0" marR="0" marT="0" marB="0" anchor="ctr">
                    <a:solidFill>
                      <a:srgbClr val="FFFFFF"/>
                    </a:solidFill>
                  </a:tcPr>
                </a:tc>
                <a:tc>
                  <a:txBody>
                    <a:bodyPr/>
                    <a:lstStyle/>
                    <a:p>
                      <a:pPr algn="ctr"/>
                      <a:r>
                        <a:rPr lang="fr-FR" sz="2400" b="1" dirty="0" smtClean="0"/>
                        <a:t>14,01</a:t>
                      </a:r>
                    </a:p>
                    <a:p>
                      <a:pPr algn="ctr"/>
                      <a:r>
                        <a:rPr lang="fr-FR" sz="1600" b="1" i="1" dirty="0" smtClean="0">
                          <a:solidFill>
                            <a:srgbClr val="3366FF"/>
                          </a:solidFill>
                        </a:rPr>
                        <a:t>13,72</a:t>
                      </a:r>
                      <a:endParaRPr lang="fr-FR" sz="1600" b="1" i="1" dirty="0">
                        <a:solidFill>
                          <a:srgbClr val="3366FF"/>
                        </a:solidFill>
                      </a:endParaRPr>
                    </a:p>
                  </a:txBody>
                  <a:tcPr marL="0" marR="0" marT="0" marB="0" anchor="ctr">
                    <a:solidFill>
                      <a:srgbClr val="4EAFB6"/>
                    </a:solidFill>
                  </a:tcPr>
                </a:tc>
                <a:tc>
                  <a:txBody>
                    <a:bodyPr/>
                    <a:lstStyle/>
                    <a:p>
                      <a:pPr algn="ctr"/>
                      <a:r>
                        <a:rPr lang="fr-FR" sz="2400" b="1" dirty="0" smtClean="0"/>
                        <a:t>13,17</a:t>
                      </a:r>
                    </a:p>
                    <a:p>
                      <a:pPr algn="ctr"/>
                      <a:r>
                        <a:rPr lang="fr-FR" sz="1600" b="1" i="1" dirty="0" smtClean="0">
                          <a:solidFill>
                            <a:srgbClr val="3366FF"/>
                          </a:solidFill>
                        </a:rPr>
                        <a:t>12,88</a:t>
                      </a:r>
                      <a:endParaRPr lang="fr-FR" sz="1600" b="1" i="1" dirty="0">
                        <a:solidFill>
                          <a:srgbClr val="3366FF"/>
                        </a:solidFill>
                      </a:endParaRPr>
                    </a:p>
                  </a:txBody>
                  <a:tcPr marL="0" marR="0" marT="0" marB="0" anchor="ctr">
                    <a:solidFill>
                      <a:srgbClr val="F2ADA8"/>
                    </a:solidFill>
                  </a:tcPr>
                </a:tc>
                <a:tc>
                  <a:txBody>
                    <a:bodyPr/>
                    <a:lstStyle/>
                    <a:p>
                      <a:pPr algn="ctr"/>
                      <a:r>
                        <a:rPr lang="fr-FR" sz="2400" b="1" dirty="0" smtClean="0">
                          <a:solidFill>
                            <a:srgbClr val="FF6600"/>
                          </a:solidFill>
                        </a:rPr>
                        <a:t>-0,84</a:t>
                      </a:r>
                    </a:p>
                    <a:p>
                      <a:pPr algn="ctr"/>
                      <a:r>
                        <a:rPr lang="fr-FR" sz="1600" b="1" i="1" dirty="0" smtClean="0">
                          <a:solidFill>
                            <a:srgbClr val="3366FF"/>
                          </a:solidFill>
                        </a:rPr>
                        <a:t>-0,84</a:t>
                      </a:r>
                      <a:endParaRPr lang="fr-FR" sz="1600" b="1" i="1" dirty="0">
                        <a:solidFill>
                          <a:srgbClr val="3366FF"/>
                        </a:solidFill>
                      </a:endParaRPr>
                    </a:p>
                  </a:txBody>
                  <a:tcPr marL="0" marR="0" marT="0" marB="0" anchor="ctr">
                    <a:solidFill>
                      <a:schemeClr val="bg1">
                        <a:lumMod val="85000"/>
                      </a:schemeClr>
                    </a:solidFill>
                  </a:tcPr>
                </a:tc>
              </a:tr>
              <a:tr h="573308">
                <a:tc>
                  <a:txBody>
                    <a:bodyPr/>
                    <a:lstStyle/>
                    <a:p>
                      <a:pPr algn="ctr" fontAlgn="b"/>
                      <a:r>
                        <a:rPr lang="fr-FR" sz="2400" b="1" u="none" strike="noStrike" dirty="0" smtClean="0">
                          <a:effectLst/>
                        </a:rPr>
                        <a:t>CP2</a:t>
                      </a:r>
                    </a:p>
                    <a:p>
                      <a:pPr marL="0" marR="0" indent="0" algn="ctr" defTabSz="914400" rtl="0" eaLnBrk="1" fontAlgn="b" latinLnBrk="0" hangingPunct="1">
                        <a:lnSpc>
                          <a:spcPct val="100000"/>
                        </a:lnSpc>
                        <a:spcBef>
                          <a:spcPts val="0"/>
                        </a:spcBef>
                        <a:spcAft>
                          <a:spcPts val="0"/>
                        </a:spcAft>
                        <a:buClrTx/>
                        <a:buSzTx/>
                        <a:buFontTx/>
                        <a:buNone/>
                        <a:tabLst/>
                        <a:defRPr/>
                      </a:pPr>
                      <a:r>
                        <a:rPr lang="fr-FR" sz="1600" b="1" i="1" u="none" strike="noStrike" dirty="0" smtClean="0">
                          <a:solidFill>
                            <a:srgbClr val="3366FF"/>
                          </a:solidFill>
                          <a:effectLst/>
                          <a:latin typeface="Arial"/>
                        </a:rPr>
                        <a:t>CP2 2013</a:t>
                      </a:r>
                    </a:p>
                  </a:txBody>
                  <a:tcPr marL="0" marR="0" marT="0" marB="0" anchor="ctr">
                    <a:solidFill>
                      <a:schemeClr val="bg1">
                        <a:lumMod val="85000"/>
                      </a:schemeClr>
                    </a:solidFill>
                  </a:tcPr>
                </a:tc>
                <a:tc>
                  <a:txBody>
                    <a:bodyPr/>
                    <a:lstStyle/>
                    <a:p>
                      <a:pPr algn="ctr"/>
                      <a:r>
                        <a:rPr lang="fr-FR" sz="2400" b="1" dirty="0" smtClean="0">
                          <a:solidFill>
                            <a:srgbClr val="008000"/>
                          </a:solidFill>
                        </a:rPr>
                        <a:t>13,87*</a:t>
                      </a: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i="1" kern="1200" dirty="0" smtClean="0">
                          <a:solidFill>
                            <a:srgbClr val="3366FF"/>
                          </a:solidFill>
                          <a:latin typeface="+mn-lt"/>
                          <a:ea typeface="+mn-ea"/>
                          <a:cs typeface="+mn-cs"/>
                        </a:rPr>
                        <a:t>13,72</a:t>
                      </a:r>
                    </a:p>
                  </a:txBody>
                  <a:tcPr marL="0" marR="0" marT="0" marB="0" anchor="ctr">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t>14,07</a:t>
                      </a:r>
                    </a:p>
                    <a:p>
                      <a:pPr algn="ctr"/>
                      <a:r>
                        <a:rPr lang="fr-FR" sz="1600" b="1" i="1" kern="1200" dirty="0" smtClean="0">
                          <a:solidFill>
                            <a:srgbClr val="3366FF"/>
                          </a:solidFill>
                          <a:latin typeface="+mn-lt"/>
                          <a:ea typeface="+mn-ea"/>
                          <a:cs typeface="+mn-cs"/>
                        </a:rPr>
                        <a:t>13,91</a:t>
                      </a:r>
                      <a:endParaRPr lang="fr-FR" sz="1600" b="1" i="1" kern="1200" dirty="0">
                        <a:solidFill>
                          <a:srgbClr val="3366FF"/>
                        </a:solidFill>
                        <a:latin typeface="+mn-lt"/>
                        <a:ea typeface="+mn-ea"/>
                        <a:cs typeface="+mn-cs"/>
                      </a:endParaRPr>
                    </a:p>
                  </a:txBody>
                  <a:tcPr marL="0" marR="0" marT="0" marB="0" anchor="ctr">
                    <a:solidFill>
                      <a:srgbClr val="4EAFB6"/>
                    </a:solidFill>
                  </a:tcPr>
                </a:tc>
                <a:tc>
                  <a:txBody>
                    <a:bodyPr/>
                    <a:lstStyle/>
                    <a:p>
                      <a:pPr algn="ctr"/>
                      <a:r>
                        <a:rPr lang="fr-FR" sz="2400" b="1" dirty="0" smtClean="0"/>
                        <a:t>13,66</a:t>
                      </a:r>
                    </a:p>
                    <a:p>
                      <a:pPr algn="ctr"/>
                      <a:r>
                        <a:rPr lang="fr-FR" sz="1600" b="1" i="1" dirty="0" smtClean="0">
                          <a:solidFill>
                            <a:srgbClr val="3366FF"/>
                          </a:solidFill>
                        </a:rPr>
                        <a:t>13,51</a:t>
                      </a:r>
                      <a:endParaRPr lang="fr-FR" sz="1600" b="1" i="1" dirty="0">
                        <a:solidFill>
                          <a:srgbClr val="3366FF"/>
                        </a:solidFill>
                      </a:endParaRPr>
                    </a:p>
                  </a:txBody>
                  <a:tcPr marL="0" marR="0" marT="0" marB="0" anchor="ctr">
                    <a:solidFill>
                      <a:srgbClr val="F2ADA8"/>
                    </a:solidFill>
                  </a:tcPr>
                </a:tc>
                <a:tc>
                  <a:txBody>
                    <a:bodyPr/>
                    <a:lstStyle/>
                    <a:p>
                      <a:pPr algn="ctr"/>
                      <a:r>
                        <a:rPr lang="fr-FR" sz="2400" b="1" dirty="0" smtClean="0">
                          <a:solidFill>
                            <a:srgbClr val="008000"/>
                          </a:solidFill>
                        </a:rPr>
                        <a:t>-0,41</a:t>
                      </a:r>
                      <a:endParaRPr lang="fr-FR" sz="2400" b="1" dirty="0">
                        <a:solidFill>
                          <a:srgbClr val="008000"/>
                        </a:solidFill>
                      </a:endParaRPr>
                    </a:p>
                  </a:txBody>
                  <a:tcPr marL="0" marR="0" marT="0" marB="0" anchor="ctr">
                    <a:solidFill>
                      <a:schemeClr val="bg1">
                        <a:lumMod val="85000"/>
                      </a:schemeClr>
                    </a:solidFill>
                  </a:tcPr>
                </a:tc>
              </a:tr>
              <a:tr h="573308">
                <a:tc>
                  <a:txBody>
                    <a:bodyPr/>
                    <a:lstStyle/>
                    <a:p>
                      <a:pPr algn="ctr" fontAlgn="b"/>
                      <a:r>
                        <a:rPr lang="fr-FR" sz="2400" b="1" u="none" strike="noStrike" dirty="0" smtClean="0">
                          <a:effectLst/>
                        </a:rPr>
                        <a:t>CP3</a:t>
                      </a:r>
                    </a:p>
                    <a:p>
                      <a:pPr marL="0" marR="0" indent="0" algn="ctr" defTabSz="914400" rtl="0" eaLnBrk="1" fontAlgn="b" latinLnBrk="0" hangingPunct="1">
                        <a:lnSpc>
                          <a:spcPct val="100000"/>
                        </a:lnSpc>
                        <a:spcBef>
                          <a:spcPts val="0"/>
                        </a:spcBef>
                        <a:spcAft>
                          <a:spcPts val="0"/>
                        </a:spcAft>
                        <a:buClrTx/>
                        <a:buSzTx/>
                        <a:buFontTx/>
                        <a:buNone/>
                        <a:tabLst/>
                        <a:defRPr/>
                      </a:pPr>
                      <a:r>
                        <a:rPr lang="fr-FR" sz="1600" b="1" i="1" u="none" strike="noStrike" dirty="0" smtClean="0">
                          <a:solidFill>
                            <a:srgbClr val="3366FF"/>
                          </a:solidFill>
                          <a:effectLst/>
                          <a:latin typeface="Arial"/>
                        </a:rPr>
                        <a:t>CP3 2013</a:t>
                      </a:r>
                    </a:p>
                  </a:txBody>
                  <a:tcPr marL="0" marR="0" marT="0" marB="0" anchor="ctr">
                    <a:solidFill>
                      <a:schemeClr val="bg1">
                        <a:lumMod val="85000"/>
                      </a:schemeClr>
                    </a:solidFill>
                  </a:tcPr>
                </a:tc>
                <a:tc>
                  <a:txBody>
                    <a:bodyPr/>
                    <a:lstStyle/>
                    <a:p>
                      <a:pPr algn="ctr"/>
                      <a:r>
                        <a:rPr lang="fr-FR" sz="2400" b="1" dirty="0" smtClean="0">
                          <a:solidFill>
                            <a:srgbClr val="008000"/>
                          </a:solidFill>
                        </a:rPr>
                        <a:t>13,71*</a:t>
                      </a:r>
                    </a:p>
                    <a:p>
                      <a:pPr algn="ctr"/>
                      <a:r>
                        <a:rPr lang="fr-FR" sz="1600" b="1" i="1" dirty="0" smtClean="0">
                          <a:solidFill>
                            <a:srgbClr val="3366FF"/>
                          </a:solidFill>
                        </a:rPr>
                        <a:t>13,51</a:t>
                      </a:r>
                      <a:endParaRPr lang="fr-FR" sz="1600" b="1" i="1" dirty="0">
                        <a:solidFill>
                          <a:srgbClr val="3366FF"/>
                        </a:solidFill>
                      </a:endParaRPr>
                    </a:p>
                  </a:txBody>
                  <a:tcPr marL="0" marR="0" marT="0" marB="0" anchor="ctr">
                    <a:solidFill>
                      <a:srgbClr val="FFFFFF"/>
                    </a:solidFill>
                  </a:tcPr>
                </a:tc>
                <a:tc>
                  <a:txBody>
                    <a:bodyPr/>
                    <a:lstStyle/>
                    <a:p>
                      <a:pPr algn="ctr"/>
                      <a:r>
                        <a:rPr lang="fr-FR" sz="2400" b="1" dirty="0" smtClean="0"/>
                        <a:t>13,26</a:t>
                      </a:r>
                    </a:p>
                    <a:p>
                      <a:pPr algn="ctr"/>
                      <a:r>
                        <a:rPr lang="fr-FR" sz="1600" b="1" i="1" dirty="0" smtClean="0">
                          <a:solidFill>
                            <a:srgbClr val="3366FF"/>
                          </a:solidFill>
                        </a:rPr>
                        <a:t>13,10</a:t>
                      </a:r>
                      <a:endParaRPr lang="fr-FR" sz="1600" b="1" i="1" dirty="0">
                        <a:solidFill>
                          <a:srgbClr val="3366FF"/>
                        </a:solidFill>
                      </a:endParaRPr>
                    </a:p>
                  </a:txBody>
                  <a:tcPr marL="0" marR="0" marT="0" marB="0" anchor="ctr">
                    <a:solidFill>
                      <a:srgbClr val="4EAFB6"/>
                    </a:solidFill>
                  </a:tcPr>
                </a:tc>
                <a:tc>
                  <a:txBody>
                    <a:bodyPr/>
                    <a:lstStyle/>
                    <a:p>
                      <a:pPr algn="ctr"/>
                      <a:r>
                        <a:rPr lang="fr-FR" sz="2400" b="1" dirty="0" smtClean="0"/>
                        <a:t>13,94</a:t>
                      </a:r>
                    </a:p>
                    <a:p>
                      <a:pPr algn="ctr"/>
                      <a:r>
                        <a:rPr lang="fr-FR" sz="1600" b="1" i="1" dirty="0" smtClean="0">
                          <a:solidFill>
                            <a:srgbClr val="3366FF"/>
                          </a:solidFill>
                        </a:rPr>
                        <a:t>13,74</a:t>
                      </a:r>
                      <a:endParaRPr lang="fr-FR" sz="1600" b="1" i="1" dirty="0">
                        <a:solidFill>
                          <a:srgbClr val="3366FF"/>
                        </a:solidFill>
                      </a:endParaRPr>
                    </a:p>
                  </a:txBody>
                  <a:tcPr marL="0" marR="0" marT="0" marB="0" anchor="ctr">
                    <a:solidFill>
                      <a:srgbClr val="F2ADA8"/>
                    </a:solidFill>
                  </a:tcPr>
                </a:tc>
                <a:tc>
                  <a:txBody>
                    <a:bodyPr/>
                    <a:lstStyle/>
                    <a:p>
                      <a:pPr algn="ctr"/>
                      <a:r>
                        <a:rPr lang="fr-FR" sz="2400" b="1" dirty="0" smtClean="0">
                          <a:solidFill>
                            <a:srgbClr val="008000"/>
                          </a:solidFill>
                        </a:rPr>
                        <a:t>+0,68</a:t>
                      </a:r>
                      <a:endParaRPr lang="fr-FR" sz="2400" b="1" dirty="0">
                        <a:solidFill>
                          <a:srgbClr val="008000"/>
                        </a:solidFill>
                      </a:endParaRPr>
                    </a:p>
                  </a:txBody>
                  <a:tcPr marL="0" marR="0" marT="0" marB="0" anchor="ctr">
                    <a:solidFill>
                      <a:schemeClr val="bg1">
                        <a:lumMod val="85000"/>
                      </a:schemeClr>
                    </a:solidFill>
                  </a:tcPr>
                </a:tc>
              </a:tr>
              <a:tr h="57330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2400" b="1" u="none" strike="noStrike" dirty="0" smtClean="0">
                          <a:effectLst/>
                        </a:rPr>
                        <a:t>CP4***</a:t>
                      </a:r>
                    </a:p>
                    <a:p>
                      <a:pPr marL="0" marR="0" indent="0" algn="ctr" defTabSz="914400" rtl="0" eaLnBrk="1" fontAlgn="b" latinLnBrk="0" hangingPunct="1">
                        <a:lnSpc>
                          <a:spcPct val="100000"/>
                        </a:lnSpc>
                        <a:spcBef>
                          <a:spcPts val="0"/>
                        </a:spcBef>
                        <a:spcAft>
                          <a:spcPts val="0"/>
                        </a:spcAft>
                        <a:buClrTx/>
                        <a:buSzTx/>
                        <a:buFontTx/>
                        <a:buNone/>
                        <a:tabLst/>
                        <a:defRPr/>
                      </a:pPr>
                      <a:r>
                        <a:rPr lang="fr-FR" sz="1600" b="1" i="1" u="none" strike="noStrike" dirty="0" smtClean="0">
                          <a:solidFill>
                            <a:srgbClr val="3366FF"/>
                          </a:solidFill>
                          <a:effectLst/>
                          <a:latin typeface="Arial"/>
                        </a:rPr>
                        <a:t>CP4 2013</a:t>
                      </a:r>
                    </a:p>
                  </a:txBody>
                  <a:tcPr marL="0" marR="0" marT="0" marB="0" anchor="ctr">
                    <a:solidFill>
                      <a:schemeClr val="bg1">
                        <a:lumMod val="85000"/>
                      </a:schemeClr>
                    </a:solidFill>
                  </a:tcPr>
                </a:tc>
                <a:tc>
                  <a:txBody>
                    <a:bodyPr/>
                    <a:lstStyle/>
                    <a:p>
                      <a:pPr algn="ctr"/>
                      <a:r>
                        <a:rPr lang="fr-FR" sz="2400" b="1" dirty="0" smtClean="0">
                          <a:solidFill>
                            <a:srgbClr val="FF0000"/>
                          </a:solidFill>
                        </a:rPr>
                        <a:t>13,01*</a:t>
                      </a:r>
                    </a:p>
                    <a:p>
                      <a:pPr algn="ctr"/>
                      <a:r>
                        <a:rPr lang="fr-FR" sz="1600" b="1" i="1" dirty="0" smtClean="0">
                          <a:solidFill>
                            <a:srgbClr val="3366FF"/>
                          </a:solidFill>
                        </a:rPr>
                        <a:t>12,84</a:t>
                      </a:r>
                      <a:endParaRPr lang="fr-FR" sz="1600" b="1" i="1" dirty="0">
                        <a:solidFill>
                          <a:srgbClr val="3366FF"/>
                        </a:solidFill>
                      </a:endParaRPr>
                    </a:p>
                  </a:txBody>
                  <a:tcPr marL="0" marR="0" marT="0" marB="0" anchor="ctr">
                    <a:solidFill>
                      <a:srgbClr val="FFFFFF"/>
                    </a:solidFill>
                  </a:tcPr>
                </a:tc>
                <a:tc>
                  <a:txBody>
                    <a:bodyPr/>
                    <a:lstStyle/>
                    <a:p>
                      <a:pPr algn="ctr"/>
                      <a:r>
                        <a:rPr lang="fr-FR" sz="2400" b="1" dirty="0" smtClean="0"/>
                        <a:t>14,04</a:t>
                      </a:r>
                    </a:p>
                    <a:p>
                      <a:pPr algn="ctr"/>
                      <a:r>
                        <a:rPr lang="fr-FR" sz="1600" b="1" i="1" dirty="0" smtClean="0">
                          <a:solidFill>
                            <a:srgbClr val="3366FF"/>
                          </a:solidFill>
                        </a:rPr>
                        <a:t>13,85</a:t>
                      </a:r>
                      <a:endParaRPr lang="fr-FR" sz="1600" b="1" i="1" dirty="0">
                        <a:solidFill>
                          <a:srgbClr val="3366FF"/>
                        </a:solidFill>
                      </a:endParaRPr>
                    </a:p>
                  </a:txBody>
                  <a:tcPr marL="0" marR="0" marT="0" marB="0" anchor="ctr">
                    <a:solidFill>
                      <a:srgbClr val="4EAFB6"/>
                    </a:solidFill>
                  </a:tcPr>
                </a:tc>
                <a:tc>
                  <a:txBody>
                    <a:bodyPr/>
                    <a:lstStyle/>
                    <a:p>
                      <a:pPr algn="ctr"/>
                      <a:r>
                        <a:rPr lang="fr-FR" sz="2400" b="1" dirty="0" smtClean="0"/>
                        <a:t>12,12</a:t>
                      </a:r>
                    </a:p>
                    <a:p>
                      <a:pPr algn="ctr"/>
                      <a:r>
                        <a:rPr lang="fr-FR" sz="1600" b="1" i="1" dirty="0" smtClean="0">
                          <a:solidFill>
                            <a:srgbClr val="3366FF"/>
                          </a:solidFill>
                        </a:rPr>
                        <a:t>11,98</a:t>
                      </a:r>
                      <a:endParaRPr lang="fr-FR" sz="1600" b="1" i="1" dirty="0">
                        <a:solidFill>
                          <a:srgbClr val="3366FF"/>
                        </a:solidFill>
                      </a:endParaRPr>
                    </a:p>
                  </a:txBody>
                  <a:tcPr marL="0" marR="0" marT="0" marB="0" anchor="ctr">
                    <a:solidFill>
                      <a:srgbClr val="F2ADA8"/>
                    </a:solidFill>
                  </a:tcPr>
                </a:tc>
                <a:tc>
                  <a:txBody>
                    <a:bodyPr/>
                    <a:lstStyle/>
                    <a:p>
                      <a:pPr algn="ctr"/>
                      <a:r>
                        <a:rPr lang="fr-FR" sz="2400" b="1" dirty="0" smtClean="0">
                          <a:solidFill>
                            <a:srgbClr val="FF0000"/>
                          </a:solidFill>
                        </a:rPr>
                        <a:t>-1,92</a:t>
                      </a:r>
                    </a:p>
                    <a:p>
                      <a:pPr algn="ctr"/>
                      <a:r>
                        <a:rPr lang="fr-FR" sz="2400" b="1" dirty="0" smtClean="0">
                          <a:solidFill>
                            <a:srgbClr val="0000FF"/>
                          </a:solidFill>
                        </a:rPr>
                        <a:t>-</a:t>
                      </a:r>
                      <a:r>
                        <a:rPr lang="fr-FR" sz="1600" b="1" dirty="0" smtClean="0">
                          <a:solidFill>
                            <a:srgbClr val="0000FF"/>
                          </a:solidFill>
                        </a:rPr>
                        <a:t>1,87</a:t>
                      </a:r>
                      <a:endParaRPr lang="fr-FR" sz="1600" b="1" dirty="0">
                        <a:solidFill>
                          <a:srgbClr val="0000FF"/>
                        </a:solidFill>
                      </a:endParaRPr>
                    </a:p>
                  </a:txBody>
                  <a:tcPr marL="0" marR="0" marT="0" marB="0" anchor="ctr">
                    <a:solidFill>
                      <a:schemeClr val="bg1">
                        <a:lumMod val="85000"/>
                      </a:schemeClr>
                    </a:solidFill>
                  </a:tcPr>
                </a:tc>
              </a:tr>
              <a:tr h="573308">
                <a:tc>
                  <a:txBody>
                    <a:bodyPr/>
                    <a:lstStyle/>
                    <a:p>
                      <a:pPr algn="ctr" fontAlgn="b"/>
                      <a:r>
                        <a:rPr lang="fr-FR" sz="2400" b="1" u="none" strike="noStrike" dirty="0" smtClean="0">
                          <a:effectLst/>
                        </a:rPr>
                        <a:t>CP5</a:t>
                      </a:r>
                    </a:p>
                    <a:p>
                      <a:pPr marL="0" marR="0" indent="0" algn="ctr" defTabSz="914400" rtl="0" eaLnBrk="1" fontAlgn="b" latinLnBrk="0" hangingPunct="1">
                        <a:lnSpc>
                          <a:spcPct val="100000"/>
                        </a:lnSpc>
                        <a:spcBef>
                          <a:spcPts val="0"/>
                        </a:spcBef>
                        <a:spcAft>
                          <a:spcPts val="0"/>
                        </a:spcAft>
                        <a:buClrTx/>
                        <a:buSzTx/>
                        <a:buFontTx/>
                        <a:buNone/>
                        <a:tabLst/>
                        <a:defRPr/>
                      </a:pPr>
                      <a:r>
                        <a:rPr lang="fr-FR" sz="1600" b="1" i="1" u="none" strike="noStrike" dirty="0" smtClean="0">
                          <a:solidFill>
                            <a:srgbClr val="3366FF"/>
                          </a:solidFill>
                          <a:effectLst/>
                          <a:latin typeface="Arial"/>
                        </a:rPr>
                        <a:t>CP5 2013</a:t>
                      </a:r>
                    </a:p>
                  </a:txBody>
                  <a:tcPr marL="0" marR="0" marT="0" marB="0" anchor="ctr">
                    <a:solidFill>
                      <a:schemeClr val="bg1">
                        <a:lumMod val="85000"/>
                      </a:schemeClr>
                    </a:solidFill>
                  </a:tcPr>
                </a:tc>
                <a:tc>
                  <a:txBody>
                    <a:bodyPr/>
                    <a:lstStyle/>
                    <a:p>
                      <a:pPr algn="ctr"/>
                      <a:r>
                        <a:rPr lang="fr-FR" sz="2400" b="1" dirty="0" smtClean="0">
                          <a:solidFill>
                            <a:srgbClr val="008000"/>
                          </a:solidFill>
                        </a:rPr>
                        <a:t>14,12*</a:t>
                      </a:r>
                    </a:p>
                    <a:p>
                      <a:pPr algn="ctr"/>
                      <a:r>
                        <a:rPr lang="fr-FR" sz="1600" b="1" i="1" dirty="0" smtClean="0">
                          <a:solidFill>
                            <a:srgbClr val="3366FF"/>
                          </a:solidFill>
                        </a:rPr>
                        <a:t>14,09</a:t>
                      </a:r>
                      <a:endParaRPr lang="fr-FR" sz="1600" b="1" i="1" dirty="0">
                        <a:solidFill>
                          <a:srgbClr val="3366FF"/>
                        </a:solidFill>
                      </a:endParaRPr>
                    </a:p>
                  </a:txBody>
                  <a:tcPr marL="0" marR="0" marT="0" marB="0" anchor="ctr">
                    <a:solidFill>
                      <a:srgbClr val="FFFFFF"/>
                    </a:solidFill>
                  </a:tcPr>
                </a:tc>
                <a:tc>
                  <a:txBody>
                    <a:bodyPr/>
                    <a:lstStyle/>
                    <a:p>
                      <a:pPr algn="ctr"/>
                      <a:r>
                        <a:rPr lang="fr-FR" sz="2400" b="1" dirty="0" smtClean="0"/>
                        <a:t>13,97</a:t>
                      </a:r>
                    </a:p>
                    <a:p>
                      <a:pPr algn="ctr"/>
                      <a:r>
                        <a:rPr lang="fr-FR" sz="1600" b="1" i="1" dirty="0" smtClean="0">
                          <a:solidFill>
                            <a:srgbClr val="3366FF"/>
                          </a:solidFill>
                        </a:rPr>
                        <a:t>14,03</a:t>
                      </a:r>
                      <a:endParaRPr lang="fr-FR" sz="1600" b="1" i="1" dirty="0">
                        <a:solidFill>
                          <a:srgbClr val="3366FF"/>
                        </a:solidFill>
                      </a:endParaRPr>
                    </a:p>
                  </a:txBody>
                  <a:tcPr marL="0" marR="0" marT="0" marB="0" anchor="ctr">
                    <a:solidFill>
                      <a:srgbClr val="4EAFB6"/>
                    </a:solidFill>
                  </a:tcPr>
                </a:tc>
                <a:tc>
                  <a:txBody>
                    <a:bodyPr/>
                    <a:lstStyle/>
                    <a:p>
                      <a:pPr algn="ctr"/>
                      <a:r>
                        <a:rPr lang="fr-FR" sz="2400" b="1" dirty="0" smtClean="0"/>
                        <a:t>14,24</a:t>
                      </a:r>
                    </a:p>
                    <a:p>
                      <a:pPr algn="ctr"/>
                      <a:r>
                        <a:rPr lang="fr-FR" sz="1600" b="1" i="1" dirty="0" smtClean="0">
                          <a:solidFill>
                            <a:srgbClr val="3366FF"/>
                          </a:solidFill>
                        </a:rPr>
                        <a:t>14,13</a:t>
                      </a:r>
                      <a:endParaRPr lang="fr-FR" sz="1600" b="1" i="1" dirty="0">
                        <a:solidFill>
                          <a:srgbClr val="3366FF"/>
                        </a:solidFill>
                      </a:endParaRPr>
                    </a:p>
                  </a:txBody>
                  <a:tcPr marL="0" marR="0" marT="0" marB="0" anchor="ctr">
                    <a:solidFill>
                      <a:srgbClr val="F2ADA8"/>
                    </a:solidFill>
                  </a:tcPr>
                </a:tc>
                <a:tc>
                  <a:txBody>
                    <a:bodyPr/>
                    <a:lstStyle/>
                    <a:p>
                      <a:pPr algn="ctr"/>
                      <a:r>
                        <a:rPr lang="fr-FR" sz="2400" b="1" dirty="0" smtClean="0">
                          <a:solidFill>
                            <a:srgbClr val="008000"/>
                          </a:solidFill>
                        </a:rPr>
                        <a:t>+0,27</a:t>
                      </a:r>
                      <a:endParaRPr lang="fr-FR" sz="2400" b="1" dirty="0">
                        <a:solidFill>
                          <a:srgbClr val="008000"/>
                        </a:solidFill>
                      </a:endParaRPr>
                    </a:p>
                  </a:txBody>
                  <a:tcPr marL="0" marR="0" marT="0" marB="0" anchor="ctr">
                    <a:solidFill>
                      <a:schemeClr val="bg1">
                        <a:lumMod val="85000"/>
                      </a:schemeClr>
                    </a:solidFill>
                  </a:tcPr>
                </a:tc>
              </a:tr>
            </a:tbl>
          </a:graphicData>
        </a:graphic>
      </p:graphicFrame>
      <p:sp>
        <p:nvSpPr>
          <p:cNvPr id="3" name="ZoneTexte 2"/>
          <p:cNvSpPr txBox="1"/>
          <p:nvPr/>
        </p:nvSpPr>
        <p:spPr>
          <a:xfrm>
            <a:off x="429139" y="5231370"/>
            <a:ext cx="8284195" cy="923330"/>
          </a:xfrm>
          <a:prstGeom prst="rect">
            <a:avLst/>
          </a:prstGeom>
          <a:noFill/>
        </p:spPr>
        <p:txBody>
          <a:bodyPr wrap="square" rtlCol="0">
            <a:spAutoFit/>
          </a:bodyPr>
          <a:lstStyle/>
          <a:p>
            <a:pPr algn="ctr"/>
            <a:r>
              <a:rPr lang="fr-FR" b="1" dirty="0" smtClean="0">
                <a:solidFill>
                  <a:schemeClr val="bg1"/>
                </a:solidFill>
              </a:rPr>
              <a:t>Le choix des CP dans l’OC a un impact sur le résultat des élèves au bac </a:t>
            </a:r>
            <a:r>
              <a:rPr lang="fr-FR" b="1" dirty="0">
                <a:solidFill>
                  <a:schemeClr val="bg1"/>
                </a:solidFill>
              </a:rPr>
              <a:t>****: </a:t>
            </a:r>
            <a:endParaRPr lang="fr-FR" b="1" dirty="0" smtClean="0">
              <a:solidFill>
                <a:schemeClr val="bg1"/>
              </a:solidFill>
            </a:endParaRPr>
          </a:p>
          <a:p>
            <a:pPr algn="ctr"/>
            <a:r>
              <a:rPr lang="fr-FR" b="1" dirty="0" smtClean="0">
                <a:solidFill>
                  <a:schemeClr val="bg1"/>
                </a:solidFill>
              </a:rPr>
              <a:t>  CP2 / CP3 / CP5 = 13,90</a:t>
            </a:r>
          </a:p>
          <a:p>
            <a:pPr algn="ctr"/>
            <a:r>
              <a:rPr lang="fr-FR" b="1" dirty="0" smtClean="0">
                <a:solidFill>
                  <a:schemeClr val="bg1"/>
                </a:solidFill>
              </a:rPr>
              <a:t>CP1 / CP3 / CP4 = 13,43</a:t>
            </a:r>
            <a:endParaRPr lang="fr-FR" b="1" dirty="0">
              <a:solidFill>
                <a:schemeClr val="bg1"/>
              </a:solidFill>
            </a:endParaRPr>
          </a:p>
        </p:txBody>
      </p:sp>
    </p:spTree>
    <p:extLst>
      <p:ext uri="{BB962C8B-B14F-4D97-AF65-F5344CB8AC3E}">
        <p14:creationId xmlns:p14="http://schemas.microsoft.com/office/powerpoint/2010/main" val="145923045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0" y="4136065"/>
            <a:ext cx="9144000" cy="2142499"/>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ts val="1200"/>
              </a:spcBef>
              <a:spcAft>
                <a:spcPts val="0"/>
              </a:spcAft>
              <a:buClrTx/>
              <a:buSzTx/>
              <a:buFont typeface="Arial" pitchFamily="34" charset="0"/>
              <a:buNone/>
              <a:tabLst/>
              <a:defRPr/>
            </a:pPr>
            <a:endParaRPr lang="fr-FR" dirty="0">
              <a:solidFill>
                <a:schemeClr val="bg1"/>
              </a:solidFill>
            </a:endParaRPr>
          </a:p>
        </p:txBody>
      </p:sp>
      <p:sp>
        <p:nvSpPr>
          <p:cNvPr id="6" name="Titre 1"/>
          <p:cNvSpPr>
            <a:spLocks noGrp="1"/>
          </p:cNvSpPr>
          <p:nvPr>
            <p:ph type="title"/>
          </p:nvPr>
        </p:nvSpPr>
        <p:spPr>
          <a:xfrm>
            <a:off x="0" y="418352"/>
            <a:ext cx="9144000" cy="418353"/>
          </a:xfrm>
        </p:spPr>
        <p:txBody>
          <a:bodyPr>
            <a:normAutofit fontScale="90000"/>
          </a:bodyPr>
          <a:lstStyle/>
          <a:p>
            <a:r>
              <a:rPr lang="fr-FR" sz="3400" dirty="0" smtClean="0">
                <a:solidFill>
                  <a:schemeClr val="bg1"/>
                </a:solidFill>
              </a:rPr>
              <a:t>ZOOM SUR LES APSA de la CP 1</a:t>
            </a:r>
            <a:endParaRPr lang="fr-FR" sz="3400" dirty="0">
              <a:solidFill>
                <a:schemeClr val="bg1"/>
              </a:solidFill>
            </a:endParaRPr>
          </a:p>
        </p:txBody>
      </p:sp>
      <p:graphicFrame>
        <p:nvGraphicFramePr>
          <p:cNvPr id="10" name="Chart 2"/>
          <p:cNvGraphicFramePr>
            <a:graphicFrameLocks/>
          </p:cNvGraphicFramePr>
          <p:nvPr>
            <p:extLst>
              <p:ext uri="{D42A27DB-BD31-4B8C-83A1-F6EECF244321}">
                <p14:modId xmlns:p14="http://schemas.microsoft.com/office/powerpoint/2010/main" val="2812214108"/>
              </p:ext>
            </p:extLst>
          </p:nvPr>
        </p:nvGraphicFramePr>
        <p:xfrm>
          <a:off x="141108" y="1114425"/>
          <a:ext cx="8889714" cy="55642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84437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A-IPR OT E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IA-IPR OT EPS</Template>
  <TotalTime>39208</TotalTime>
  <Words>1763</Words>
  <Application>Microsoft Macintosh PowerPoint</Application>
  <PresentationFormat>Présentation à l'écran (4:3)</PresentationFormat>
  <Paragraphs>529</Paragraphs>
  <Slides>45</Slides>
  <Notes>45</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IA-IPR OT EPS</vt:lpstr>
      <vt:lpstr>Sous-commissions académiques LGT</vt:lpstr>
      <vt:lpstr>L’évolution de l’offre de formation en EPS au LGT:</vt:lpstr>
      <vt:lpstr> Le BAC  GT de 2011 à  2014 Évolution de l’offre de certification par CP  </vt:lpstr>
      <vt:lpstr>L’évolution des moyennes d’EPS au bac :</vt:lpstr>
      <vt:lpstr>Des écarts qui se creusent entre les voies :</vt:lpstr>
      <vt:lpstr>Des écarts qui se creusent entre les séries ES / S / L et STMG :</vt:lpstr>
      <vt:lpstr>Présentation PowerPoint</vt:lpstr>
      <vt:lpstr>Moyennes des notes 2014 et différentiel par CP*</vt:lpstr>
      <vt:lpstr>ZOOM SUR LES APSA de la CP 1</vt:lpstr>
      <vt:lpstr>ZOOM SUR LES APSA de la CP 2</vt:lpstr>
      <vt:lpstr>ZOOM SUR LES APSA de la CP 3</vt:lpstr>
      <vt:lpstr>ZOOM SUR LES APSA de la CP 4</vt:lpstr>
      <vt:lpstr>ZOOM SUR LES APSA de la CP 5</vt:lpstr>
      <vt:lpstr>Présentation PowerPoint</vt:lpstr>
      <vt:lpstr>Moyenne par département : </vt:lpstr>
      <vt:lpstr>Moyenne par établissement 45</vt:lpstr>
      <vt:lpstr>Évolution des moyennes des lycées du 45 : 1</vt:lpstr>
      <vt:lpstr>Évolution des moyennes des lycées du 45 : 2</vt:lpstr>
      <vt:lpstr>Moyenne par établissement 18</vt:lpstr>
      <vt:lpstr>Évolution des moyennes des lycées du 18 :</vt:lpstr>
      <vt:lpstr>Moyenne par établissement 36</vt:lpstr>
      <vt:lpstr>Évolution des moyennes des lycées du 36 :</vt:lpstr>
      <vt:lpstr>Moyenne par établissement 37</vt:lpstr>
      <vt:lpstr>Évolution des moyennes des lycées du 37 : 1</vt:lpstr>
      <vt:lpstr>Évolution des moyennes des lycées du 37 : 2</vt:lpstr>
      <vt:lpstr>Moyenne par établissement 41</vt:lpstr>
      <vt:lpstr>Évolution des moyennes des lycées du 41 :</vt:lpstr>
      <vt:lpstr>Moyenne par établissement 28</vt:lpstr>
      <vt:lpstr>Évolution des moyennes des lycées du 28 :</vt:lpstr>
      <vt:lpstr>Zoom sur les épreuves ponctuelles obligatoires</vt:lpstr>
      <vt:lpstr>Zoom sur les épreuves Fac : Nb Candidats et % de présence</vt:lpstr>
      <vt:lpstr>Zoom sur les épreuves Fac : Évolution sur 2 ans</vt:lpstr>
      <vt:lpstr>Zoom sur les épreuves Fac : Moyennes par épreuve en 2014</vt:lpstr>
      <vt:lpstr>Zoom sur les épreuves Fac : Évolution des moyennes sur 2 ans</vt:lpstr>
      <vt:lpstr>Zoom sur les épreuves Fac : « Rentabilité » des épreuves pour les candidats en 2014</vt:lpstr>
      <vt:lpstr>Zoom sur les épreuves Fac : Évolution de cette « Rentabilité » sur 2 ans</vt:lpstr>
      <vt:lpstr>Zoom sur l’enseignement de complément </vt:lpstr>
      <vt:lpstr>Rappel de la réglementation  du BAC EPS 2014 :</vt:lpstr>
      <vt:lpstr>Points d’actualités :  Évolution de l’application académique EPS*</vt:lpstr>
      <vt:lpstr>Points d’actualités :  Les axes de réflexion du GRA EPS 2013 / 2014</vt:lpstr>
      <vt:lpstr> Points d’actualités :  Les axes de réflexion du GRUN EPS 2013 / 2014</vt:lpstr>
      <vt:lpstr>Bilan quantitatif partiel de la formation continue EPS : Année 2013 2014.</vt:lpstr>
      <vt:lpstr>Bilan quantitatif partiel de la formation continue EPS : Année 2013 2014.</vt:lpstr>
      <vt:lpstr>Bilan quantitatif partiel de la formation continue EPS : Année 2013 2014.</vt:lpstr>
      <vt:lpstr>Fin </vt:lpstr>
    </vt:vector>
  </TitlesOfParts>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d’animation EPS</dc:title>
  <dc:creator>Didier MARTIN</dc:creator>
  <cp:lastModifiedBy>Didier MARTIN</cp:lastModifiedBy>
  <cp:revision>645</cp:revision>
  <cp:lastPrinted>2012-05-26T16:17:38Z</cp:lastPrinted>
  <dcterms:created xsi:type="dcterms:W3CDTF">2012-05-10T09:39:40Z</dcterms:created>
  <dcterms:modified xsi:type="dcterms:W3CDTF">2014-06-28T09:19:53Z</dcterms:modified>
</cp:coreProperties>
</file>