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4" r:id="rId4"/>
    <p:sldId id="258" r:id="rId5"/>
    <p:sldId id="263" r:id="rId6"/>
    <p:sldId id="259" r:id="rId7"/>
    <p:sldId id="270" r:id="rId8"/>
    <p:sldId id="260" r:id="rId9"/>
    <p:sldId id="271" r:id="rId10"/>
    <p:sldId id="262" r:id="rId11"/>
    <p:sldId id="264" r:id="rId12"/>
    <p:sldId id="265" r:id="rId13"/>
    <p:sldId id="266" r:id="rId14"/>
    <p:sldId id="267" r:id="rId15"/>
    <p:sldId id="268" r:id="rId16"/>
    <p:sldId id="269" r:id="rId17"/>
    <p:sldId id="272" r:id="rId18"/>
    <p:sldId id="273"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B18B64A-DC85-4408-9E35-0E976152A7E3}">
          <p14:sldIdLst>
            <p14:sldId id="256"/>
            <p14:sldId id="257"/>
            <p14:sldId id="274"/>
            <p14:sldId id="258"/>
            <p14:sldId id="263"/>
            <p14:sldId id="259"/>
          </p14:sldIdLst>
        </p14:section>
        <p14:section name="Section sans titre" id="{083CB343-AD25-400C-BF41-BC1E9B5B0889}">
          <p14:sldIdLst>
            <p14:sldId id="270"/>
            <p14:sldId id="260"/>
            <p14:sldId id="271"/>
            <p14:sldId id="262"/>
            <p14:sldId id="264"/>
            <p14:sldId id="265"/>
            <p14:sldId id="266"/>
            <p14:sldId id="267"/>
            <p14:sldId id="268"/>
            <p14:sldId id="269"/>
            <p14:sldId id="272"/>
            <p14:sldId id="273"/>
            <p14:sldId id="275"/>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gif"/><Relationship Id="rId7" Type="http://schemas.openxmlformats.org/officeDocument/2006/relationships/slide" Target="slide16.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slide" Target="slide15.xml"/><Relationship Id="rId4" Type="http://schemas.openxmlformats.org/officeDocument/2006/relationships/image" Target="../media/image10.gif"/><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gif"/><Relationship Id="rId7" Type="http://schemas.openxmlformats.org/officeDocument/2006/relationships/image" Target="../media/image16.gif"/><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slide" Target="slide20.xml"/></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 Id="rId9"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1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3" Type="http://schemas.openxmlformats.org/officeDocument/2006/relationships/slide" Target="slide4.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 Type="http://schemas.openxmlformats.org/officeDocument/2006/relationships/slide" Target="slide3.xml"/><Relationship Id="rId16"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1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r.wikipedia.org/wiki/Pyramide" TargetMode="External"/><Relationship Id="rId2" Type="http://schemas.openxmlformats.org/officeDocument/2006/relationships/hyperlink" Target="https://fr.wikipedia.org/wiki/S%C3%A9ries_d%C3%A9gressives"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lequipe.fr/Tous-sports/Actualites/Coronavirus-attention-aux-activites-tres-intenses-previent-le-cardiologue-laurent-chevalier/112103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07A00-E91A-46BF-95B5-1BE708AE840B}"/>
              </a:ext>
            </a:extLst>
          </p:cNvPr>
          <p:cNvSpPr>
            <a:spLocks noGrp="1"/>
          </p:cNvSpPr>
          <p:nvPr>
            <p:ph type="ctrTitle"/>
          </p:nvPr>
        </p:nvSpPr>
        <p:spPr/>
        <p:txBody>
          <a:bodyPr>
            <a:normAutofit/>
          </a:bodyPr>
          <a:lstStyle/>
          <a:p>
            <a:endParaRPr lang="fr-FR" sz="4400" b="1" i="1" dirty="0"/>
          </a:p>
        </p:txBody>
      </p:sp>
      <p:sp>
        <p:nvSpPr>
          <p:cNvPr id="3" name="Sous-titre 2">
            <a:extLst>
              <a:ext uri="{FF2B5EF4-FFF2-40B4-BE49-F238E27FC236}">
                <a16:creationId xmlns:a16="http://schemas.microsoft.com/office/drawing/2014/main" id="{D5BCB649-E9BE-4D3A-B0E9-E5F1BF4CDBAC}"/>
              </a:ext>
            </a:extLst>
          </p:cNvPr>
          <p:cNvSpPr>
            <a:spLocks noGrp="1"/>
          </p:cNvSpPr>
          <p:nvPr>
            <p:ph type="subTitle" idx="1"/>
          </p:nvPr>
        </p:nvSpPr>
        <p:spPr>
          <a:xfrm>
            <a:off x="1952624" y="6000749"/>
            <a:ext cx="8791575" cy="747205"/>
          </a:xfrm>
        </p:spPr>
        <p:txBody>
          <a:bodyPr>
            <a:normAutofit/>
          </a:bodyPr>
          <a:lstStyle/>
          <a:p>
            <a:r>
              <a:rPr lang="fr-FR" dirty="0"/>
              <a:t>    </a:t>
            </a:r>
            <a:r>
              <a:rPr lang="fr-FR"/>
              <a:t>INSA BOURGES                                                                     sylvain </a:t>
            </a:r>
            <a:r>
              <a:rPr lang="fr-FR" dirty="0"/>
              <a:t>vaukan</a:t>
            </a:r>
          </a:p>
        </p:txBody>
      </p:sp>
      <p:pic>
        <p:nvPicPr>
          <p:cNvPr id="5" name="Image 4">
            <a:extLst>
              <a:ext uri="{FF2B5EF4-FFF2-40B4-BE49-F238E27FC236}">
                <a16:creationId xmlns:a16="http://schemas.microsoft.com/office/drawing/2014/main" id="{B86B4691-406F-4872-B850-C2E4083CE528}"/>
              </a:ext>
            </a:extLst>
          </p:cNvPr>
          <p:cNvPicPr>
            <a:picLocks noChangeAspect="1"/>
          </p:cNvPicPr>
          <p:nvPr/>
        </p:nvPicPr>
        <p:blipFill>
          <a:blip r:embed="rId2"/>
          <a:stretch>
            <a:fillRect/>
          </a:stretch>
        </p:blipFill>
        <p:spPr>
          <a:xfrm>
            <a:off x="1844227" y="414050"/>
            <a:ext cx="9008367" cy="5477449"/>
          </a:xfrm>
          <a:prstGeom prst="rect">
            <a:avLst/>
          </a:prstGeom>
          <a:effectLst>
            <a:softEdge rad="330200"/>
          </a:effectLst>
        </p:spPr>
      </p:pic>
    </p:spTree>
    <p:extLst>
      <p:ext uri="{BB962C8B-B14F-4D97-AF65-F5344CB8AC3E}">
        <p14:creationId xmlns:p14="http://schemas.microsoft.com/office/powerpoint/2010/main" val="737859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933620-A8DE-435D-B59A-59EED477F4FB}"/>
              </a:ext>
            </a:extLst>
          </p:cNvPr>
          <p:cNvSpPr>
            <a:spLocks noGrp="1"/>
          </p:cNvSpPr>
          <p:nvPr>
            <p:ph type="title"/>
          </p:nvPr>
        </p:nvSpPr>
        <p:spPr>
          <a:xfrm>
            <a:off x="1141413" y="618518"/>
            <a:ext cx="9905998" cy="724376"/>
          </a:xfrm>
        </p:spPr>
        <p:txBody>
          <a:bodyPr/>
          <a:lstStyle/>
          <a:p>
            <a:pPr algn="ctr"/>
            <a:r>
              <a:rPr lang="fr-FR" b="1" i="1" u="sng" dirty="0"/>
              <a:t>Membres inférieurs</a:t>
            </a:r>
          </a:p>
        </p:txBody>
      </p:sp>
      <p:pic>
        <p:nvPicPr>
          <p:cNvPr id="5" name="Espace réservé du contenu 4" descr="Une image contenant personne, extérieur, raquette, femme&#10;&#10;Description générée automatiquement">
            <a:hlinkClick r:id="rId2" action="ppaction://hlinksldjump"/>
            <a:extLst>
              <a:ext uri="{FF2B5EF4-FFF2-40B4-BE49-F238E27FC236}">
                <a16:creationId xmlns:a16="http://schemas.microsoft.com/office/drawing/2014/main" id="{FDA9F436-16CE-4C9B-9C50-7A0DA427D54F}"/>
              </a:ext>
            </a:extLst>
          </p:cNvPr>
          <p:cNvPicPr>
            <a:picLocks noGrp="1" noChangeAspect="1"/>
          </p:cNvPicPr>
          <p:nvPr>
            <p:ph idx="1"/>
          </p:nvPr>
        </p:nvPicPr>
        <p:blipFill>
          <a:blip r:embed="rId3"/>
          <a:stretch>
            <a:fillRect/>
          </a:stretch>
        </p:blipFill>
        <p:spPr>
          <a:xfrm>
            <a:off x="1751851" y="1960404"/>
            <a:ext cx="2495973" cy="1871980"/>
          </a:xfrm>
          <a:effectLst>
            <a:softEdge rad="101600"/>
          </a:effectLst>
        </p:spPr>
      </p:pic>
      <p:pic>
        <p:nvPicPr>
          <p:cNvPr id="7" name="Image 6" descr="Une image contenant extérieur, équitation, sport, homme&#10;&#10;Description générée automatiquement">
            <a:hlinkClick r:id="rId2" action="ppaction://hlinksldjump"/>
            <a:extLst>
              <a:ext uri="{FF2B5EF4-FFF2-40B4-BE49-F238E27FC236}">
                <a16:creationId xmlns:a16="http://schemas.microsoft.com/office/drawing/2014/main" id="{F53B75CD-4C0A-4478-B352-42E6478FF783}"/>
              </a:ext>
            </a:extLst>
          </p:cNvPr>
          <p:cNvPicPr>
            <a:picLocks noChangeAspect="1"/>
          </p:cNvPicPr>
          <p:nvPr/>
        </p:nvPicPr>
        <p:blipFill>
          <a:blip r:embed="rId4"/>
          <a:stretch>
            <a:fillRect/>
          </a:stretch>
        </p:blipFill>
        <p:spPr>
          <a:xfrm>
            <a:off x="7403470" y="1795780"/>
            <a:ext cx="2847647" cy="1943100"/>
          </a:xfrm>
          <a:prstGeom prst="rect">
            <a:avLst/>
          </a:prstGeom>
          <a:effectLst>
            <a:softEdge rad="76200"/>
          </a:effectLst>
        </p:spPr>
      </p:pic>
      <p:pic>
        <p:nvPicPr>
          <p:cNvPr id="9" name="Image 8" descr="Une image contenant femme, joueur, tenue, court&#10;&#10;Description générée automatiquement">
            <a:hlinkClick r:id="rId5" action="ppaction://hlinksldjump"/>
            <a:extLst>
              <a:ext uri="{FF2B5EF4-FFF2-40B4-BE49-F238E27FC236}">
                <a16:creationId xmlns:a16="http://schemas.microsoft.com/office/drawing/2014/main" id="{4D4CBF4B-5D37-4479-926C-F65844D1B935}"/>
              </a:ext>
            </a:extLst>
          </p:cNvPr>
          <p:cNvPicPr>
            <a:picLocks noChangeAspect="1"/>
          </p:cNvPicPr>
          <p:nvPr/>
        </p:nvPicPr>
        <p:blipFill>
          <a:blip r:embed="rId6"/>
          <a:stretch>
            <a:fillRect/>
          </a:stretch>
        </p:blipFill>
        <p:spPr>
          <a:xfrm>
            <a:off x="1141413" y="4285270"/>
            <a:ext cx="3454400" cy="1943100"/>
          </a:xfrm>
          <a:prstGeom prst="rect">
            <a:avLst/>
          </a:prstGeom>
          <a:effectLst>
            <a:softEdge rad="63500"/>
          </a:effectLst>
        </p:spPr>
      </p:pic>
      <p:pic>
        <p:nvPicPr>
          <p:cNvPr id="13" name="Image 12">
            <a:hlinkClick r:id="rId7" action="ppaction://hlinksldjump"/>
            <a:extLst>
              <a:ext uri="{FF2B5EF4-FFF2-40B4-BE49-F238E27FC236}">
                <a16:creationId xmlns:a16="http://schemas.microsoft.com/office/drawing/2014/main" id="{08EF24E4-4232-4D79-8FC5-892C36FAF3FC}"/>
              </a:ext>
            </a:extLst>
          </p:cNvPr>
          <p:cNvPicPr>
            <a:picLocks noChangeAspect="1"/>
          </p:cNvPicPr>
          <p:nvPr/>
        </p:nvPicPr>
        <p:blipFill>
          <a:blip r:embed="rId8"/>
          <a:stretch>
            <a:fillRect/>
          </a:stretch>
        </p:blipFill>
        <p:spPr>
          <a:xfrm>
            <a:off x="7833360" y="4300805"/>
            <a:ext cx="2225040" cy="2187119"/>
          </a:xfrm>
          <a:prstGeom prst="rect">
            <a:avLst/>
          </a:prstGeom>
          <a:effectLst>
            <a:softEdge rad="101600"/>
          </a:effectLst>
        </p:spPr>
      </p:pic>
      <p:sp>
        <p:nvSpPr>
          <p:cNvPr id="14" name="ZoneTexte 13">
            <a:extLst>
              <a:ext uri="{FF2B5EF4-FFF2-40B4-BE49-F238E27FC236}">
                <a16:creationId xmlns:a16="http://schemas.microsoft.com/office/drawing/2014/main" id="{6B6544D2-7C81-4438-9B85-E21FE85BE66B}"/>
              </a:ext>
            </a:extLst>
          </p:cNvPr>
          <p:cNvSpPr txBox="1"/>
          <p:nvPr/>
        </p:nvSpPr>
        <p:spPr>
          <a:xfrm>
            <a:off x="2672080" y="1549295"/>
            <a:ext cx="1341120" cy="369332"/>
          </a:xfrm>
          <a:prstGeom prst="rect">
            <a:avLst/>
          </a:prstGeom>
          <a:noFill/>
        </p:spPr>
        <p:txBody>
          <a:bodyPr wrap="square" rtlCol="0">
            <a:spAutoFit/>
          </a:bodyPr>
          <a:lstStyle/>
          <a:p>
            <a:r>
              <a:rPr lang="fr-FR" dirty="0"/>
              <a:t>Squat</a:t>
            </a:r>
          </a:p>
        </p:txBody>
      </p:sp>
      <p:sp>
        <p:nvSpPr>
          <p:cNvPr id="15" name="ZoneTexte 14">
            <a:extLst>
              <a:ext uri="{FF2B5EF4-FFF2-40B4-BE49-F238E27FC236}">
                <a16:creationId xmlns:a16="http://schemas.microsoft.com/office/drawing/2014/main" id="{85663DF3-340F-498A-9668-31DE36D7A977}"/>
              </a:ext>
            </a:extLst>
          </p:cNvPr>
          <p:cNvSpPr txBox="1"/>
          <p:nvPr/>
        </p:nvSpPr>
        <p:spPr>
          <a:xfrm>
            <a:off x="8275320" y="1394802"/>
            <a:ext cx="1341120" cy="369332"/>
          </a:xfrm>
          <a:prstGeom prst="rect">
            <a:avLst/>
          </a:prstGeom>
          <a:noFill/>
        </p:spPr>
        <p:txBody>
          <a:bodyPr wrap="square" rtlCol="0">
            <a:spAutoFit/>
          </a:bodyPr>
          <a:lstStyle/>
          <a:p>
            <a:r>
              <a:rPr lang="fr-FR" dirty="0"/>
              <a:t>Squat jump</a:t>
            </a:r>
          </a:p>
        </p:txBody>
      </p:sp>
      <p:sp>
        <p:nvSpPr>
          <p:cNvPr id="16" name="ZoneTexte 15">
            <a:extLst>
              <a:ext uri="{FF2B5EF4-FFF2-40B4-BE49-F238E27FC236}">
                <a16:creationId xmlns:a16="http://schemas.microsoft.com/office/drawing/2014/main" id="{EDC848AE-2788-4609-AAB1-FA1817D4D76D}"/>
              </a:ext>
            </a:extLst>
          </p:cNvPr>
          <p:cNvSpPr txBox="1"/>
          <p:nvPr/>
        </p:nvSpPr>
        <p:spPr>
          <a:xfrm>
            <a:off x="2225040" y="3874161"/>
            <a:ext cx="1615440" cy="369332"/>
          </a:xfrm>
          <a:prstGeom prst="rect">
            <a:avLst/>
          </a:prstGeom>
          <a:noFill/>
        </p:spPr>
        <p:txBody>
          <a:bodyPr wrap="square" rtlCol="0">
            <a:spAutoFit/>
          </a:bodyPr>
          <a:lstStyle/>
          <a:p>
            <a:r>
              <a:rPr lang="fr-FR" dirty="0"/>
              <a:t>Fente avant</a:t>
            </a:r>
          </a:p>
        </p:txBody>
      </p:sp>
      <p:sp>
        <p:nvSpPr>
          <p:cNvPr id="17" name="ZoneTexte 16">
            <a:extLst>
              <a:ext uri="{FF2B5EF4-FFF2-40B4-BE49-F238E27FC236}">
                <a16:creationId xmlns:a16="http://schemas.microsoft.com/office/drawing/2014/main" id="{DF3E22B8-1430-4995-B020-EFB7D92CFF81}"/>
              </a:ext>
            </a:extLst>
          </p:cNvPr>
          <p:cNvSpPr txBox="1"/>
          <p:nvPr/>
        </p:nvSpPr>
        <p:spPr>
          <a:xfrm>
            <a:off x="8188960" y="3832384"/>
            <a:ext cx="1524000" cy="369332"/>
          </a:xfrm>
          <a:prstGeom prst="rect">
            <a:avLst/>
          </a:prstGeom>
          <a:noFill/>
        </p:spPr>
        <p:txBody>
          <a:bodyPr wrap="square" rtlCol="0">
            <a:spAutoFit/>
          </a:bodyPr>
          <a:lstStyle/>
          <a:p>
            <a:r>
              <a:rPr lang="fr-FR" dirty="0"/>
              <a:t>Jumping box</a:t>
            </a:r>
          </a:p>
        </p:txBody>
      </p:sp>
      <p:sp>
        <p:nvSpPr>
          <p:cNvPr id="18" name="Bouton d’action : accueil 17">
            <a:hlinkClick r:id="rId9" action="ppaction://hlinksldjump" highlightClick="1"/>
            <a:extLst>
              <a:ext uri="{FF2B5EF4-FFF2-40B4-BE49-F238E27FC236}">
                <a16:creationId xmlns:a16="http://schemas.microsoft.com/office/drawing/2014/main" id="{C2AA82B2-F6D1-44E3-B523-658EE107AAFA}"/>
              </a:ext>
            </a:extLst>
          </p:cNvPr>
          <p:cNvSpPr/>
          <p:nvPr/>
        </p:nvSpPr>
        <p:spPr>
          <a:xfrm>
            <a:off x="152400" y="5928650"/>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173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F7033D-F71E-4178-AA1C-6A5988D70572}"/>
              </a:ext>
            </a:extLst>
          </p:cNvPr>
          <p:cNvSpPr>
            <a:spLocks noGrp="1"/>
          </p:cNvSpPr>
          <p:nvPr>
            <p:ph type="title"/>
          </p:nvPr>
        </p:nvSpPr>
        <p:spPr/>
        <p:txBody>
          <a:bodyPr/>
          <a:lstStyle/>
          <a:p>
            <a:pPr algn="ctr"/>
            <a:r>
              <a:rPr lang="fr-FR" b="1" i="1" u="sng" dirty="0"/>
              <a:t>Complet haut et bas du corps</a:t>
            </a:r>
          </a:p>
        </p:txBody>
      </p:sp>
      <p:pic>
        <p:nvPicPr>
          <p:cNvPr id="5" name="Espace réservé du contenu 4">
            <a:extLst>
              <a:ext uri="{FF2B5EF4-FFF2-40B4-BE49-F238E27FC236}">
                <a16:creationId xmlns:a16="http://schemas.microsoft.com/office/drawing/2014/main" id="{9F626976-360F-40A5-A87D-C2CDCF834A46}"/>
              </a:ext>
            </a:extLst>
          </p:cNvPr>
          <p:cNvPicPr>
            <a:picLocks noGrp="1" noChangeAspect="1"/>
          </p:cNvPicPr>
          <p:nvPr>
            <p:ph idx="1"/>
          </p:nvPr>
        </p:nvPicPr>
        <p:blipFill>
          <a:blip r:embed="rId2"/>
          <a:stretch>
            <a:fillRect/>
          </a:stretch>
        </p:blipFill>
        <p:spPr>
          <a:xfrm>
            <a:off x="541941" y="2444771"/>
            <a:ext cx="3418391" cy="1923415"/>
          </a:xfrm>
          <a:effectLst>
            <a:softEdge rad="127000"/>
          </a:effectLst>
        </p:spPr>
      </p:pic>
      <p:pic>
        <p:nvPicPr>
          <p:cNvPr id="7" name="Image 6" descr="Une image contenant homme, personne, portant, équitation&#10;&#10;Description générée automatiquement">
            <a:extLst>
              <a:ext uri="{FF2B5EF4-FFF2-40B4-BE49-F238E27FC236}">
                <a16:creationId xmlns:a16="http://schemas.microsoft.com/office/drawing/2014/main" id="{D14FC38A-075F-4DAB-A18B-3F015474E168}"/>
              </a:ext>
            </a:extLst>
          </p:cNvPr>
          <p:cNvPicPr>
            <a:picLocks noChangeAspect="1"/>
          </p:cNvPicPr>
          <p:nvPr/>
        </p:nvPicPr>
        <p:blipFill>
          <a:blip r:embed="rId3"/>
          <a:stretch>
            <a:fillRect/>
          </a:stretch>
        </p:blipFill>
        <p:spPr>
          <a:xfrm>
            <a:off x="8696960" y="2330381"/>
            <a:ext cx="3303794" cy="1828100"/>
          </a:xfrm>
          <a:prstGeom prst="rect">
            <a:avLst/>
          </a:prstGeom>
          <a:effectLst>
            <a:softEdge rad="50800"/>
          </a:effectLst>
        </p:spPr>
      </p:pic>
      <p:pic>
        <p:nvPicPr>
          <p:cNvPr id="9" name="Image 8">
            <a:hlinkClick r:id="rId4" action="ppaction://hlinksldjump"/>
            <a:extLst>
              <a:ext uri="{FF2B5EF4-FFF2-40B4-BE49-F238E27FC236}">
                <a16:creationId xmlns:a16="http://schemas.microsoft.com/office/drawing/2014/main" id="{4900E1DD-AFF8-4FF9-847E-5B4F2CEC0804}"/>
              </a:ext>
            </a:extLst>
          </p:cNvPr>
          <p:cNvPicPr>
            <a:picLocks noChangeAspect="1"/>
          </p:cNvPicPr>
          <p:nvPr/>
        </p:nvPicPr>
        <p:blipFill>
          <a:blip r:embed="rId5"/>
          <a:stretch>
            <a:fillRect/>
          </a:stretch>
        </p:blipFill>
        <p:spPr>
          <a:xfrm>
            <a:off x="1141413" y="4960777"/>
            <a:ext cx="2658427" cy="1760062"/>
          </a:xfrm>
          <a:prstGeom prst="rect">
            <a:avLst/>
          </a:prstGeom>
          <a:effectLst>
            <a:softEdge rad="63500"/>
          </a:effectLst>
        </p:spPr>
      </p:pic>
      <p:pic>
        <p:nvPicPr>
          <p:cNvPr id="11" name="Image 10">
            <a:extLst>
              <a:ext uri="{FF2B5EF4-FFF2-40B4-BE49-F238E27FC236}">
                <a16:creationId xmlns:a16="http://schemas.microsoft.com/office/drawing/2014/main" id="{2A353C0B-BED5-407C-B44F-3911DFAE6295}"/>
              </a:ext>
            </a:extLst>
          </p:cNvPr>
          <p:cNvPicPr>
            <a:picLocks noChangeAspect="1"/>
          </p:cNvPicPr>
          <p:nvPr/>
        </p:nvPicPr>
        <p:blipFill>
          <a:blip r:embed="rId6"/>
          <a:stretch>
            <a:fillRect/>
          </a:stretch>
        </p:blipFill>
        <p:spPr>
          <a:xfrm>
            <a:off x="4832372" y="3406478"/>
            <a:ext cx="3087370" cy="2057744"/>
          </a:xfrm>
          <a:prstGeom prst="rect">
            <a:avLst/>
          </a:prstGeom>
          <a:effectLst>
            <a:softEdge rad="50800"/>
          </a:effectLst>
        </p:spPr>
      </p:pic>
      <p:pic>
        <p:nvPicPr>
          <p:cNvPr id="13" name="Image 12">
            <a:extLst>
              <a:ext uri="{FF2B5EF4-FFF2-40B4-BE49-F238E27FC236}">
                <a16:creationId xmlns:a16="http://schemas.microsoft.com/office/drawing/2014/main" id="{928792BD-4EB3-44A7-9D29-C5385AA78CBB}"/>
              </a:ext>
            </a:extLst>
          </p:cNvPr>
          <p:cNvPicPr>
            <a:picLocks noChangeAspect="1"/>
          </p:cNvPicPr>
          <p:nvPr/>
        </p:nvPicPr>
        <p:blipFill>
          <a:blip r:embed="rId7"/>
          <a:stretch>
            <a:fillRect/>
          </a:stretch>
        </p:blipFill>
        <p:spPr>
          <a:xfrm>
            <a:off x="8582363" y="4760911"/>
            <a:ext cx="2954697" cy="1959929"/>
          </a:xfrm>
          <a:prstGeom prst="rect">
            <a:avLst/>
          </a:prstGeom>
          <a:effectLst>
            <a:softEdge rad="76200"/>
          </a:effectLst>
        </p:spPr>
      </p:pic>
      <p:sp>
        <p:nvSpPr>
          <p:cNvPr id="14" name="ZoneTexte 13">
            <a:extLst>
              <a:ext uri="{FF2B5EF4-FFF2-40B4-BE49-F238E27FC236}">
                <a16:creationId xmlns:a16="http://schemas.microsoft.com/office/drawing/2014/main" id="{7F1725AC-30BA-41A5-A305-66AD518AB2DC}"/>
              </a:ext>
            </a:extLst>
          </p:cNvPr>
          <p:cNvSpPr txBox="1"/>
          <p:nvPr/>
        </p:nvSpPr>
        <p:spPr>
          <a:xfrm>
            <a:off x="1468816" y="1978335"/>
            <a:ext cx="1564640" cy="369332"/>
          </a:xfrm>
          <a:prstGeom prst="rect">
            <a:avLst/>
          </a:prstGeom>
          <a:noFill/>
        </p:spPr>
        <p:txBody>
          <a:bodyPr wrap="square" rtlCol="0">
            <a:spAutoFit/>
          </a:bodyPr>
          <a:lstStyle/>
          <a:p>
            <a:r>
              <a:rPr lang="fr-FR" dirty="0"/>
              <a:t>Alligator </a:t>
            </a:r>
            <a:r>
              <a:rPr lang="fr-FR" dirty="0" err="1"/>
              <a:t>walk</a:t>
            </a:r>
            <a:endParaRPr lang="fr-FR" dirty="0"/>
          </a:p>
        </p:txBody>
      </p:sp>
      <p:sp>
        <p:nvSpPr>
          <p:cNvPr id="15" name="ZoneTexte 14">
            <a:extLst>
              <a:ext uri="{FF2B5EF4-FFF2-40B4-BE49-F238E27FC236}">
                <a16:creationId xmlns:a16="http://schemas.microsoft.com/office/drawing/2014/main" id="{E9B5C4E0-CF13-4B99-848B-312771E9D41F}"/>
              </a:ext>
            </a:extLst>
          </p:cNvPr>
          <p:cNvSpPr txBox="1"/>
          <p:nvPr/>
        </p:nvSpPr>
        <p:spPr>
          <a:xfrm>
            <a:off x="9672320" y="1818640"/>
            <a:ext cx="1564640" cy="369332"/>
          </a:xfrm>
          <a:prstGeom prst="rect">
            <a:avLst/>
          </a:prstGeom>
          <a:noFill/>
        </p:spPr>
        <p:txBody>
          <a:bodyPr wrap="square" rtlCol="0">
            <a:spAutoFit/>
          </a:bodyPr>
          <a:lstStyle/>
          <a:p>
            <a:r>
              <a:rPr lang="fr-FR" dirty="0"/>
              <a:t>Bear </a:t>
            </a:r>
            <a:r>
              <a:rPr lang="fr-FR" dirty="0" err="1"/>
              <a:t>walk</a:t>
            </a:r>
            <a:endParaRPr lang="fr-FR" dirty="0"/>
          </a:p>
        </p:txBody>
      </p:sp>
      <p:sp>
        <p:nvSpPr>
          <p:cNvPr id="16" name="ZoneTexte 15">
            <a:extLst>
              <a:ext uri="{FF2B5EF4-FFF2-40B4-BE49-F238E27FC236}">
                <a16:creationId xmlns:a16="http://schemas.microsoft.com/office/drawing/2014/main" id="{A1D511B8-738C-42DA-9D36-D8C5D99558C8}"/>
              </a:ext>
            </a:extLst>
          </p:cNvPr>
          <p:cNvSpPr txBox="1"/>
          <p:nvPr/>
        </p:nvSpPr>
        <p:spPr>
          <a:xfrm>
            <a:off x="1930400" y="4465290"/>
            <a:ext cx="1503680" cy="369332"/>
          </a:xfrm>
          <a:prstGeom prst="rect">
            <a:avLst/>
          </a:prstGeom>
          <a:noFill/>
        </p:spPr>
        <p:txBody>
          <a:bodyPr wrap="square" rtlCol="0">
            <a:spAutoFit/>
          </a:bodyPr>
          <a:lstStyle/>
          <a:p>
            <a:r>
              <a:rPr lang="fr-FR" dirty="0"/>
              <a:t>Burpee</a:t>
            </a:r>
          </a:p>
        </p:txBody>
      </p:sp>
      <p:sp>
        <p:nvSpPr>
          <p:cNvPr id="17" name="ZoneTexte 16">
            <a:extLst>
              <a:ext uri="{FF2B5EF4-FFF2-40B4-BE49-F238E27FC236}">
                <a16:creationId xmlns:a16="http://schemas.microsoft.com/office/drawing/2014/main" id="{15ADACB7-4F04-458F-85B9-FB5E2BE2839A}"/>
              </a:ext>
            </a:extLst>
          </p:cNvPr>
          <p:cNvSpPr txBox="1"/>
          <p:nvPr/>
        </p:nvSpPr>
        <p:spPr>
          <a:xfrm>
            <a:off x="9347200" y="4435350"/>
            <a:ext cx="1513840" cy="369332"/>
          </a:xfrm>
          <a:prstGeom prst="rect">
            <a:avLst/>
          </a:prstGeom>
          <a:noFill/>
        </p:spPr>
        <p:txBody>
          <a:bodyPr wrap="square" rtlCol="0">
            <a:spAutoFit/>
          </a:bodyPr>
          <a:lstStyle/>
          <a:p>
            <a:r>
              <a:rPr lang="fr-FR" dirty="0"/>
              <a:t>Obliques</a:t>
            </a:r>
          </a:p>
        </p:txBody>
      </p:sp>
      <p:sp>
        <p:nvSpPr>
          <p:cNvPr id="18" name="ZoneTexte 17">
            <a:extLst>
              <a:ext uri="{FF2B5EF4-FFF2-40B4-BE49-F238E27FC236}">
                <a16:creationId xmlns:a16="http://schemas.microsoft.com/office/drawing/2014/main" id="{37ED1184-5227-4960-939D-115520487833}"/>
              </a:ext>
            </a:extLst>
          </p:cNvPr>
          <p:cNvSpPr txBox="1"/>
          <p:nvPr/>
        </p:nvSpPr>
        <p:spPr>
          <a:xfrm>
            <a:off x="5872480" y="2875001"/>
            <a:ext cx="1493520" cy="369332"/>
          </a:xfrm>
          <a:prstGeom prst="rect">
            <a:avLst/>
          </a:prstGeom>
          <a:noFill/>
        </p:spPr>
        <p:txBody>
          <a:bodyPr wrap="square" rtlCol="0">
            <a:spAutoFit/>
          </a:bodyPr>
          <a:lstStyle/>
          <a:p>
            <a:r>
              <a:rPr lang="fr-FR" dirty="0" err="1"/>
              <a:t>Frog</a:t>
            </a:r>
            <a:endParaRPr lang="fr-FR" dirty="0"/>
          </a:p>
        </p:txBody>
      </p:sp>
      <p:sp>
        <p:nvSpPr>
          <p:cNvPr id="19" name="Bouton d’action : accueil 18">
            <a:hlinkClick r:id="rId8" action="ppaction://hlinksldjump" highlightClick="1"/>
            <a:extLst>
              <a:ext uri="{FF2B5EF4-FFF2-40B4-BE49-F238E27FC236}">
                <a16:creationId xmlns:a16="http://schemas.microsoft.com/office/drawing/2014/main" id="{7CAF121B-3FC7-4C76-A64F-956D9FBB072D}"/>
              </a:ext>
            </a:extLst>
          </p:cNvPr>
          <p:cNvSpPr/>
          <p:nvPr/>
        </p:nvSpPr>
        <p:spPr>
          <a:xfrm>
            <a:off x="143161" y="5840808"/>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91548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60288-6DB6-484C-A585-BD521AE7FF18}"/>
              </a:ext>
            </a:extLst>
          </p:cNvPr>
          <p:cNvSpPr>
            <a:spLocks noGrp="1"/>
          </p:cNvSpPr>
          <p:nvPr>
            <p:ph type="title"/>
          </p:nvPr>
        </p:nvSpPr>
        <p:spPr>
          <a:xfrm>
            <a:off x="1141413" y="618518"/>
            <a:ext cx="9905998" cy="915642"/>
          </a:xfrm>
        </p:spPr>
        <p:txBody>
          <a:bodyPr/>
          <a:lstStyle/>
          <a:p>
            <a:pPr algn="ctr"/>
            <a:r>
              <a:rPr lang="fr-FR" b="1" i="1" u="sng" dirty="0"/>
              <a:t>Abdominaux</a:t>
            </a:r>
          </a:p>
        </p:txBody>
      </p:sp>
      <p:pic>
        <p:nvPicPr>
          <p:cNvPr id="5" name="Espace réservé du contenu 4" descr="Une image contenant personne, femme, assis, homme&#10;&#10;Description générée automatiquement">
            <a:hlinkClick r:id="rId2" action="ppaction://hlinksldjump"/>
            <a:extLst>
              <a:ext uri="{FF2B5EF4-FFF2-40B4-BE49-F238E27FC236}">
                <a16:creationId xmlns:a16="http://schemas.microsoft.com/office/drawing/2014/main" id="{33C42E7C-F89E-4DF2-B2DC-005D2E437696}"/>
              </a:ext>
            </a:extLst>
          </p:cNvPr>
          <p:cNvPicPr>
            <a:picLocks noGrp="1" noChangeAspect="1"/>
          </p:cNvPicPr>
          <p:nvPr>
            <p:ph idx="1"/>
          </p:nvPr>
        </p:nvPicPr>
        <p:blipFill>
          <a:blip r:embed="rId3"/>
          <a:stretch>
            <a:fillRect/>
          </a:stretch>
        </p:blipFill>
        <p:spPr>
          <a:xfrm>
            <a:off x="913411" y="1838433"/>
            <a:ext cx="3354370" cy="2169159"/>
          </a:xfrm>
          <a:effectLst>
            <a:softEdge rad="101600"/>
          </a:effectLst>
        </p:spPr>
      </p:pic>
      <p:pic>
        <p:nvPicPr>
          <p:cNvPr id="7" name="Image 6" descr="Une image contenant personne, homme, tenant, jeune&#10;&#10;Description générée automatiquement">
            <a:hlinkClick r:id="rId2" action="ppaction://hlinksldjump"/>
            <a:extLst>
              <a:ext uri="{FF2B5EF4-FFF2-40B4-BE49-F238E27FC236}">
                <a16:creationId xmlns:a16="http://schemas.microsoft.com/office/drawing/2014/main" id="{F1DD1177-8ECD-4B9B-B936-2D6E5860F68D}"/>
              </a:ext>
            </a:extLst>
          </p:cNvPr>
          <p:cNvPicPr>
            <a:picLocks noChangeAspect="1"/>
          </p:cNvPicPr>
          <p:nvPr/>
        </p:nvPicPr>
        <p:blipFill>
          <a:blip r:embed="rId4"/>
          <a:stretch>
            <a:fillRect/>
          </a:stretch>
        </p:blipFill>
        <p:spPr>
          <a:xfrm>
            <a:off x="4495783" y="1854201"/>
            <a:ext cx="3729213" cy="2169159"/>
          </a:xfrm>
          <a:prstGeom prst="rect">
            <a:avLst/>
          </a:prstGeom>
          <a:effectLst>
            <a:softEdge rad="63500"/>
          </a:effectLst>
        </p:spPr>
      </p:pic>
      <p:pic>
        <p:nvPicPr>
          <p:cNvPr id="9" name="Image 8">
            <a:hlinkClick r:id="rId2" action="ppaction://hlinksldjump"/>
            <a:extLst>
              <a:ext uri="{FF2B5EF4-FFF2-40B4-BE49-F238E27FC236}">
                <a16:creationId xmlns:a16="http://schemas.microsoft.com/office/drawing/2014/main" id="{D43A9F95-A1A3-42B0-B790-EB1A9A53A404}"/>
              </a:ext>
            </a:extLst>
          </p:cNvPr>
          <p:cNvPicPr>
            <a:picLocks noChangeAspect="1"/>
          </p:cNvPicPr>
          <p:nvPr/>
        </p:nvPicPr>
        <p:blipFill>
          <a:blip r:embed="rId5"/>
          <a:stretch>
            <a:fillRect/>
          </a:stretch>
        </p:blipFill>
        <p:spPr>
          <a:xfrm>
            <a:off x="1151201" y="4528066"/>
            <a:ext cx="3116580" cy="2067731"/>
          </a:xfrm>
          <a:prstGeom prst="rect">
            <a:avLst/>
          </a:prstGeom>
          <a:effectLst>
            <a:softEdge rad="76200"/>
          </a:effectLst>
        </p:spPr>
      </p:pic>
      <p:pic>
        <p:nvPicPr>
          <p:cNvPr id="11" name="Image 10" descr="Une image contenant extérieur, personne, femme, pose&#10;&#10;Description générée automatiquement">
            <a:hlinkClick r:id="rId2" action="ppaction://hlinksldjump"/>
            <a:extLst>
              <a:ext uri="{FF2B5EF4-FFF2-40B4-BE49-F238E27FC236}">
                <a16:creationId xmlns:a16="http://schemas.microsoft.com/office/drawing/2014/main" id="{30FF3D27-815A-4A1B-84AB-3F4B80FA9E5A}"/>
              </a:ext>
            </a:extLst>
          </p:cNvPr>
          <p:cNvPicPr>
            <a:picLocks noChangeAspect="1"/>
          </p:cNvPicPr>
          <p:nvPr/>
        </p:nvPicPr>
        <p:blipFill>
          <a:blip r:embed="rId6"/>
          <a:stretch>
            <a:fillRect/>
          </a:stretch>
        </p:blipFill>
        <p:spPr>
          <a:xfrm>
            <a:off x="8279601" y="4536715"/>
            <a:ext cx="3639820" cy="2050432"/>
          </a:xfrm>
          <a:prstGeom prst="rect">
            <a:avLst/>
          </a:prstGeom>
          <a:effectLst>
            <a:softEdge rad="76200"/>
          </a:effectLst>
        </p:spPr>
      </p:pic>
      <p:pic>
        <p:nvPicPr>
          <p:cNvPr id="13" name="Image 12">
            <a:hlinkClick r:id="rId2" action="ppaction://hlinksldjump"/>
            <a:extLst>
              <a:ext uri="{FF2B5EF4-FFF2-40B4-BE49-F238E27FC236}">
                <a16:creationId xmlns:a16="http://schemas.microsoft.com/office/drawing/2014/main" id="{3C2715C9-830C-44E2-B23E-36DEEB39FD0C}"/>
              </a:ext>
            </a:extLst>
          </p:cNvPr>
          <p:cNvPicPr>
            <a:picLocks noChangeAspect="1"/>
          </p:cNvPicPr>
          <p:nvPr/>
        </p:nvPicPr>
        <p:blipFill>
          <a:blip r:embed="rId7"/>
          <a:stretch>
            <a:fillRect/>
          </a:stretch>
        </p:blipFill>
        <p:spPr>
          <a:xfrm>
            <a:off x="8472643" y="1854201"/>
            <a:ext cx="3253737" cy="2169158"/>
          </a:xfrm>
          <a:prstGeom prst="rect">
            <a:avLst/>
          </a:prstGeom>
          <a:effectLst>
            <a:softEdge rad="76200"/>
          </a:effectLst>
        </p:spPr>
      </p:pic>
      <p:sp>
        <p:nvSpPr>
          <p:cNvPr id="14" name="ZoneTexte 13">
            <a:extLst>
              <a:ext uri="{FF2B5EF4-FFF2-40B4-BE49-F238E27FC236}">
                <a16:creationId xmlns:a16="http://schemas.microsoft.com/office/drawing/2014/main" id="{8CFD6869-F14D-4991-A036-642E9D7F4B70}"/>
              </a:ext>
            </a:extLst>
          </p:cNvPr>
          <p:cNvSpPr txBox="1"/>
          <p:nvPr/>
        </p:nvSpPr>
        <p:spPr>
          <a:xfrm>
            <a:off x="5715413" y="4131548"/>
            <a:ext cx="1127760" cy="369332"/>
          </a:xfrm>
          <a:prstGeom prst="rect">
            <a:avLst/>
          </a:prstGeom>
          <a:noFill/>
        </p:spPr>
        <p:txBody>
          <a:bodyPr wrap="square" rtlCol="0">
            <a:spAutoFit/>
          </a:bodyPr>
          <a:lstStyle/>
          <a:p>
            <a:r>
              <a:rPr lang="fr-FR" dirty="0"/>
              <a:t>Obliques</a:t>
            </a:r>
          </a:p>
        </p:txBody>
      </p:sp>
      <p:sp>
        <p:nvSpPr>
          <p:cNvPr id="15" name="ZoneTexte 14">
            <a:extLst>
              <a:ext uri="{FF2B5EF4-FFF2-40B4-BE49-F238E27FC236}">
                <a16:creationId xmlns:a16="http://schemas.microsoft.com/office/drawing/2014/main" id="{BA29FF19-A272-477A-B1BD-BE9B102385E7}"/>
              </a:ext>
            </a:extLst>
          </p:cNvPr>
          <p:cNvSpPr txBox="1"/>
          <p:nvPr/>
        </p:nvSpPr>
        <p:spPr>
          <a:xfrm>
            <a:off x="1886531" y="4143494"/>
            <a:ext cx="1645920" cy="369332"/>
          </a:xfrm>
          <a:prstGeom prst="rect">
            <a:avLst/>
          </a:prstGeom>
          <a:noFill/>
        </p:spPr>
        <p:txBody>
          <a:bodyPr wrap="square" rtlCol="0">
            <a:spAutoFit/>
          </a:bodyPr>
          <a:lstStyle/>
          <a:p>
            <a:r>
              <a:rPr lang="fr-FR" dirty="0"/>
              <a:t>Grand droit 4</a:t>
            </a:r>
          </a:p>
        </p:txBody>
      </p:sp>
      <p:sp>
        <p:nvSpPr>
          <p:cNvPr id="16" name="ZoneTexte 15">
            <a:extLst>
              <a:ext uri="{FF2B5EF4-FFF2-40B4-BE49-F238E27FC236}">
                <a16:creationId xmlns:a16="http://schemas.microsoft.com/office/drawing/2014/main" id="{792DEC70-36A4-42C2-BF72-ED46F5549A93}"/>
              </a:ext>
            </a:extLst>
          </p:cNvPr>
          <p:cNvSpPr txBox="1"/>
          <p:nvPr/>
        </p:nvSpPr>
        <p:spPr>
          <a:xfrm>
            <a:off x="9286240" y="1323213"/>
            <a:ext cx="1584960" cy="369332"/>
          </a:xfrm>
          <a:prstGeom prst="rect">
            <a:avLst/>
          </a:prstGeom>
          <a:noFill/>
        </p:spPr>
        <p:txBody>
          <a:bodyPr wrap="square" rtlCol="0">
            <a:spAutoFit/>
          </a:bodyPr>
          <a:lstStyle/>
          <a:p>
            <a:r>
              <a:rPr lang="fr-FR" dirty="0"/>
              <a:t>Grand droit 3</a:t>
            </a:r>
          </a:p>
        </p:txBody>
      </p:sp>
      <p:sp>
        <p:nvSpPr>
          <p:cNvPr id="17" name="Rectangle 16">
            <a:extLst>
              <a:ext uri="{FF2B5EF4-FFF2-40B4-BE49-F238E27FC236}">
                <a16:creationId xmlns:a16="http://schemas.microsoft.com/office/drawing/2014/main" id="{AC36F7A3-6555-4951-B5D1-2A1F1F0A73E1}"/>
              </a:ext>
            </a:extLst>
          </p:cNvPr>
          <p:cNvSpPr/>
          <p:nvPr/>
        </p:nvSpPr>
        <p:spPr>
          <a:xfrm>
            <a:off x="5541976" y="1404041"/>
            <a:ext cx="1474634" cy="369332"/>
          </a:xfrm>
          <a:prstGeom prst="rect">
            <a:avLst/>
          </a:prstGeom>
        </p:spPr>
        <p:txBody>
          <a:bodyPr wrap="none">
            <a:spAutoFit/>
          </a:bodyPr>
          <a:lstStyle/>
          <a:p>
            <a:r>
              <a:rPr lang="fr-FR" dirty="0"/>
              <a:t>Grand droit 2</a:t>
            </a:r>
          </a:p>
        </p:txBody>
      </p:sp>
      <p:sp>
        <p:nvSpPr>
          <p:cNvPr id="18" name="Rectangle 17">
            <a:extLst>
              <a:ext uri="{FF2B5EF4-FFF2-40B4-BE49-F238E27FC236}">
                <a16:creationId xmlns:a16="http://schemas.microsoft.com/office/drawing/2014/main" id="{00D40EA0-198B-49EE-90BE-3B12D6E0D310}"/>
              </a:ext>
            </a:extLst>
          </p:cNvPr>
          <p:cNvSpPr/>
          <p:nvPr/>
        </p:nvSpPr>
        <p:spPr>
          <a:xfrm>
            <a:off x="2057817" y="1469101"/>
            <a:ext cx="1474634" cy="369332"/>
          </a:xfrm>
          <a:prstGeom prst="rect">
            <a:avLst/>
          </a:prstGeom>
        </p:spPr>
        <p:txBody>
          <a:bodyPr wrap="none">
            <a:spAutoFit/>
          </a:bodyPr>
          <a:lstStyle/>
          <a:p>
            <a:r>
              <a:rPr lang="fr-FR" dirty="0"/>
              <a:t>Grand droit 1</a:t>
            </a:r>
          </a:p>
        </p:txBody>
      </p:sp>
      <p:pic>
        <p:nvPicPr>
          <p:cNvPr id="20" name="Image 19">
            <a:hlinkClick r:id="rId2" action="ppaction://hlinksldjump"/>
            <a:extLst>
              <a:ext uri="{FF2B5EF4-FFF2-40B4-BE49-F238E27FC236}">
                <a16:creationId xmlns:a16="http://schemas.microsoft.com/office/drawing/2014/main" id="{697A120D-3B3F-4026-A292-10EBAE4F9F4C}"/>
              </a:ext>
            </a:extLst>
          </p:cNvPr>
          <p:cNvPicPr>
            <a:picLocks noChangeAspect="1"/>
          </p:cNvPicPr>
          <p:nvPr/>
        </p:nvPicPr>
        <p:blipFill>
          <a:blip r:embed="rId8"/>
          <a:stretch>
            <a:fillRect/>
          </a:stretch>
        </p:blipFill>
        <p:spPr>
          <a:xfrm>
            <a:off x="4415702" y="4528066"/>
            <a:ext cx="3645213" cy="2050432"/>
          </a:xfrm>
          <a:prstGeom prst="rect">
            <a:avLst/>
          </a:prstGeom>
          <a:effectLst>
            <a:softEdge rad="76200"/>
          </a:effectLst>
        </p:spPr>
      </p:pic>
      <p:sp>
        <p:nvSpPr>
          <p:cNvPr id="21" name="ZoneTexte 20">
            <a:extLst>
              <a:ext uri="{FF2B5EF4-FFF2-40B4-BE49-F238E27FC236}">
                <a16:creationId xmlns:a16="http://schemas.microsoft.com/office/drawing/2014/main" id="{ACB10E8B-D63D-4F0A-BFC5-045E72196830}"/>
              </a:ext>
            </a:extLst>
          </p:cNvPr>
          <p:cNvSpPr txBox="1"/>
          <p:nvPr/>
        </p:nvSpPr>
        <p:spPr>
          <a:xfrm>
            <a:off x="9540240" y="4143494"/>
            <a:ext cx="1209040" cy="369332"/>
          </a:xfrm>
          <a:prstGeom prst="rect">
            <a:avLst/>
          </a:prstGeom>
          <a:noFill/>
        </p:spPr>
        <p:txBody>
          <a:bodyPr wrap="square" rtlCol="0">
            <a:spAutoFit/>
          </a:bodyPr>
          <a:lstStyle/>
          <a:p>
            <a:r>
              <a:rPr lang="fr-FR" dirty="0"/>
              <a:t>Obliques</a:t>
            </a:r>
          </a:p>
        </p:txBody>
      </p:sp>
      <p:sp>
        <p:nvSpPr>
          <p:cNvPr id="22" name="Bouton d’action : accueil 21">
            <a:hlinkClick r:id="rId9" action="ppaction://hlinksldjump" highlightClick="1"/>
            <a:extLst>
              <a:ext uri="{FF2B5EF4-FFF2-40B4-BE49-F238E27FC236}">
                <a16:creationId xmlns:a16="http://schemas.microsoft.com/office/drawing/2014/main" id="{DCF5F4EF-7A17-42CE-958B-F6DA1EFD18C5}"/>
              </a:ext>
            </a:extLst>
          </p:cNvPr>
          <p:cNvSpPr/>
          <p:nvPr/>
        </p:nvSpPr>
        <p:spPr>
          <a:xfrm>
            <a:off x="279681" y="5553282"/>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775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B2E889-15C2-4158-9011-7663897072C4}"/>
              </a:ext>
            </a:extLst>
          </p:cNvPr>
          <p:cNvSpPr>
            <a:spLocks noGrp="1"/>
          </p:cNvSpPr>
          <p:nvPr>
            <p:ph type="title"/>
          </p:nvPr>
        </p:nvSpPr>
        <p:spPr>
          <a:xfrm>
            <a:off x="1141413" y="618518"/>
            <a:ext cx="9905998" cy="854682"/>
          </a:xfrm>
        </p:spPr>
        <p:txBody>
          <a:bodyPr/>
          <a:lstStyle/>
          <a:p>
            <a:pPr algn="ctr"/>
            <a:r>
              <a:rPr lang="fr-FR" b="1" i="1" u="sng" dirty="0"/>
              <a:t>Haut du corps</a:t>
            </a:r>
          </a:p>
        </p:txBody>
      </p:sp>
      <p:pic>
        <p:nvPicPr>
          <p:cNvPr id="5" name="Espace réservé du contenu 4" descr="Une image contenant personne, homme, pose, couché&#10;&#10;Description générée automatiquement">
            <a:hlinkClick r:id="rId2" action="ppaction://hlinksldjump"/>
            <a:extLst>
              <a:ext uri="{FF2B5EF4-FFF2-40B4-BE49-F238E27FC236}">
                <a16:creationId xmlns:a16="http://schemas.microsoft.com/office/drawing/2014/main" id="{AB23A9F8-27B8-47AC-A32B-C2AFE115354C}"/>
              </a:ext>
            </a:extLst>
          </p:cNvPr>
          <p:cNvPicPr>
            <a:picLocks noGrp="1" noChangeAspect="1"/>
          </p:cNvPicPr>
          <p:nvPr>
            <p:ph idx="1"/>
          </p:nvPr>
        </p:nvPicPr>
        <p:blipFill>
          <a:blip r:embed="rId3"/>
          <a:stretch>
            <a:fillRect/>
          </a:stretch>
        </p:blipFill>
        <p:spPr>
          <a:xfrm>
            <a:off x="1141413" y="2352162"/>
            <a:ext cx="2648267" cy="1767718"/>
          </a:xfrm>
          <a:effectLst>
            <a:softEdge rad="76200"/>
          </a:effectLst>
        </p:spPr>
      </p:pic>
      <p:pic>
        <p:nvPicPr>
          <p:cNvPr id="7" name="Image 6" descr="Une image contenant personne, homme, sport, jeune&#10;&#10;Description générée automatiquement">
            <a:hlinkClick r:id="rId2" action="ppaction://hlinksldjump"/>
            <a:extLst>
              <a:ext uri="{FF2B5EF4-FFF2-40B4-BE49-F238E27FC236}">
                <a16:creationId xmlns:a16="http://schemas.microsoft.com/office/drawing/2014/main" id="{34158DDD-9B95-43BD-8CC1-69F7B4B0273D}"/>
              </a:ext>
            </a:extLst>
          </p:cNvPr>
          <p:cNvPicPr>
            <a:picLocks noChangeAspect="1"/>
          </p:cNvPicPr>
          <p:nvPr/>
        </p:nvPicPr>
        <p:blipFill>
          <a:blip r:embed="rId4"/>
          <a:stretch>
            <a:fillRect/>
          </a:stretch>
        </p:blipFill>
        <p:spPr>
          <a:xfrm>
            <a:off x="4769382" y="2352162"/>
            <a:ext cx="2653235" cy="1767718"/>
          </a:xfrm>
          <a:prstGeom prst="rect">
            <a:avLst/>
          </a:prstGeom>
          <a:effectLst>
            <a:softEdge rad="76200"/>
          </a:effectLst>
        </p:spPr>
      </p:pic>
      <p:pic>
        <p:nvPicPr>
          <p:cNvPr id="11" name="Image 10">
            <a:hlinkClick r:id="rId2" action="ppaction://hlinksldjump"/>
            <a:extLst>
              <a:ext uri="{FF2B5EF4-FFF2-40B4-BE49-F238E27FC236}">
                <a16:creationId xmlns:a16="http://schemas.microsoft.com/office/drawing/2014/main" id="{A25CD90B-B757-43C9-8229-23DA58F54C42}"/>
              </a:ext>
            </a:extLst>
          </p:cNvPr>
          <p:cNvPicPr>
            <a:picLocks noChangeAspect="1"/>
          </p:cNvPicPr>
          <p:nvPr/>
        </p:nvPicPr>
        <p:blipFill>
          <a:blip r:embed="rId5"/>
          <a:stretch>
            <a:fillRect/>
          </a:stretch>
        </p:blipFill>
        <p:spPr>
          <a:xfrm>
            <a:off x="8402318" y="2352162"/>
            <a:ext cx="3143541" cy="1767718"/>
          </a:xfrm>
          <a:prstGeom prst="rect">
            <a:avLst/>
          </a:prstGeom>
          <a:effectLst>
            <a:softEdge rad="76200"/>
          </a:effectLst>
        </p:spPr>
      </p:pic>
      <p:pic>
        <p:nvPicPr>
          <p:cNvPr id="13" name="Image 12">
            <a:hlinkClick r:id="rId2" action="ppaction://hlinksldjump"/>
            <a:extLst>
              <a:ext uri="{FF2B5EF4-FFF2-40B4-BE49-F238E27FC236}">
                <a16:creationId xmlns:a16="http://schemas.microsoft.com/office/drawing/2014/main" id="{4FE1265A-7BC7-4E75-9B14-E7F6FE185511}"/>
              </a:ext>
            </a:extLst>
          </p:cNvPr>
          <p:cNvPicPr>
            <a:picLocks noChangeAspect="1"/>
          </p:cNvPicPr>
          <p:nvPr/>
        </p:nvPicPr>
        <p:blipFill>
          <a:blip r:embed="rId6"/>
          <a:stretch>
            <a:fillRect/>
          </a:stretch>
        </p:blipFill>
        <p:spPr>
          <a:xfrm>
            <a:off x="1846579" y="4545262"/>
            <a:ext cx="2969260" cy="1925070"/>
          </a:xfrm>
          <a:prstGeom prst="rect">
            <a:avLst/>
          </a:prstGeom>
          <a:effectLst>
            <a:softEdge rad="76200"/>
          </a:effectLst>
        </p:spPr>
      </p:pic>
      <p:pic>
        <p:nvPicPr>
          <p:cNvPr id="15" name="Image 14">
            <a:hlinkClick r:id="rId2" action="ppaction://hlinksldjump"/>
            <a:extLst>
              <a:ext uri="{FF2B5EF4-FFF2-40B4-BE49-F238E27FC236}">
                <a16:creationId xmlns:a16="http://schemas.microsoft.com/office/drawing/2014/main" id="{4FCB020B-6BA0-4634-A47D-4338AB6A3821}"/>
              </a:ext>
            </a:extLst>
          </p:cNvPr>
          <p:cNvPicPr>
            <a:picLocks noChangeAspect="1"/>
          </p:cNvPicPr>
          <p:nvPr/>
        </p:nvPicPr>
        <p:blipFill>
          <a:blip r:embed="rId7"/>
          <a:stretch>
            <a:fillRect/>
          </a:stretch>
        </p:blipFill>
        <p:spPr>
          <a:xfrm>
            <a:off x="8549640" y="4545262"/>
            <a:ext cx="2184400" cy="2184400"/>
          </a:xfrm>
          <a:prstGeom prst="rect">
            <a:avLst/>
          </a:prstGeom>
          <a:effectLst>
            <a:softEdge rad="76200"/>
          </a:effectLst>
        </p:spPr>
      </p:pic>
      <p:sp>
        <p:nvSpPr>
          <p:cNvPr id="16" name="ZoneTexte 15">
            <a:extLst>
              <a:ext uri="{FF2B5EF4-FFF2-40B4-BE49-F238E27FC236}">
                <a16:creationId xmlns:a16="http://schemas.microsoft.com/office/drawing/2014/main" id="{1B7E412F-2276-4C4C-9509-80293291E3B8}"/>
              </a:ext>
            </a:extLst>
          </p:cNvPr>
          <p:cNvSpPr txBox="1"/>
          <p:nvPr/>
        </p:nvSpPr>
        <p:spPr>
          <a:xfrm>
            <a:off x="2021840" y="1952954"/>
            <a:ext cx="1971040" cy="369332"/>
          </a:xfrm>
          <a:prstGeom prst="rect">
            <a:avLst/>
          </a:prstGeom>
          <a:noFill/>
        </p:spPr>
        <p:txBody>
          <a:bodyPr wrap="square" rtlCol="0">
            <a:spAutoFit/>
          </a:bodyPr>
          <a:lstStyle/>
          <a:p>
            <a:r>
              <a:rPr lang="fr-FR" dirty="0"/>
              <a:t>Push up </a:t>
            </a:r>
          </a:p>
        </p:txBody>
      </p:sp>
      <p:sp>
        <p:nvSpPr>
          <p:cNvPr id="17" name="ZoneTexte 16">
            <a:extLst>
              <a:ext uri="{FF2B5EF4-FFF2-40B4-BE49-F238E27FC236}">
                <a16:creationId xmlns:a16="http://schemas.microsoft.com/office/drawing/2014/main" id="{533A3CB4-0ABD-46B4-B78A-716A86E6FF3A}"/>
              </a:ext>
            </a:extLst>
          </p:cNvPr>
          <p:cNvSpPr txBox="1"/>
          <p:nvPr/>
        </p:nvSpPr>
        <p:spPr>
          <a:xfrm>
            <a:off x="5374640" y="1767840"/>
            <a:ext cx="1676400" cy="369332"/>
          </a:xfrm>
          <a:prstGeom prst="rect">
            <a:avLst/>
          </a:prstGeom>
          <a:noFill/>
        </p:spPr>
        <p:txBody>
          <a:bodyPr wrap="square" rtlCol="0">
            <a:spAutoFit/>
          </a:bodyPr>
          <a:lstStyle/>
          <a:p>
            <a:r>
              <a:rPr lang="fr-FR" dirty="0"/>
              <a:t>Push up incliné 1</a:t>
            </a:r>
          </a:p>
        </p:txBody>
      </p:sp>
      <p:sp>
        <p:nvSpPr>
          <p:cNvPr id="18" name="Rectangle 17">
            <a:extLst>
              <a:ext uri="{FF2B5EF4-FFF2-40B4-BE49-F238E27FC236}">
                <a16:creationId xmlns:a16="http://schemas.microsoft.com/office/drawing/2014/main" id="{D39F47F4-685C-4F9E-ABAB-3551AF204927}"/>
              </a:ext>
            </a:extLst>
          </p:cNvPr>
          <p:cNvSpPr/>
          <p:nvPr/>
        </p:nvSpPr>
        <p:spPr>
          <a:xfrm>
            <a:off x="9096300" y="1742114"/>
            <a:ext cx="1685077" cy="369332"/>
          </a:xfrm>
          <a:prstGeom prst="rect">
            <a:avLst/>
          </a:prstGeom>
        </p:spPr>
        <p:txBody>
          <a:bodyPr wrap="none">
            <a:spAutoFit/>
          </a:bodyPr>
          <a:lstStyle/>
          <a:p>
            <a:r>
              <a:rPr lang="fr-FR" dirty="0"/>
              <a:t>Push up incliné 2</a:t>
            </a:r>
          </a:p>
        </p:txBody>
      </p:sp>
      <p:sp>
        <p:nvSpPr>
          <p:cNvPr id="19" name="ZoneTexte 18">
            <a:extLst>
              <a:ext uri="{FF2B5EF4-FFF2-40B4-BE49-F238E27FC236}">
                <a16:creationId xmlns:a16="http://schemas.microsoft.com/office/drawing/2014/main" id="{08ED88CC-3B70-45D4-9D15-628300C218E6}"/>
              </a:ext>
            </a:extLst>
          </p:cNvPr>
          <p:cNvSpPr txBox="1"/>
          <p:nvPr/>
        </p:nvSpPr>
        <p:spPr>
          <a:xfrm>
            <a:off x="4907280" y="4673600"/>
            <a:ext cx="1818640" cy="646331"/>
          </a:xfrm>
          <a:prstGeom prst="rect">
            <a:avLst/>
          </a:prstGeom>
          <a:noFill/>
        </p:spPr>
        <p:txBody>
          <a:bodyPr wrap="square" rtlCol="0">
            <a:spAutoFit/>
          </a:bodyPr>
          <a:lstStyle/>
          <a:p>
            <a:r>
              <a:rPr lang="fr-FR" dirty="0"/>
              <a:t>Push up </a:t>
            </a:r>
            <a:r>
              <a:rPr lang="fr-FR" dirty="0" err="1"/>
              <a:t>medecine</a:t>
            </a:r>
            <a:r>
              <a:rPr lang="fr-FR" dirty="0"/>
              <a:t> </a:t>
            </a:r>
            <a:r>
              <a:rPr lang="fr-FR" dirty="0" err="1"/>
              <a:t>ball</a:t>
            </a:r>
            <a:r>
              <a:rPr lang="fr-FR" dirty="0"/>
              <a:t> ou ballon</a:t>
            </a:r>
          </a:p>
        </p:txBody>
      </p:sp>
      <p:sp>
        <p:nvSpPr>
          <p:cNvPr id="20" name="ZoneTexte 19">
            <a:extLst>
              <a:ext uri="{FF2B5EF4-FFF2-40B4-BE49-F238E27FC236}">
                <a16:creationId xmlns:a16="http://schemas.microsoft.com/office/drawing/2014/main" id="{66234377-8C50-463F-B85E-38360C00FD73}"/>
              </a:ext>
            </a:extLst>
          </p:cNvPr>
          <p:cNvSpPr txBox="1"/>
          <p:nvPr/>
        </p:nvSpPr>
        <p:spPr>
          <a:xfrm>
            <a:off x="6553200" y="5852160"/>
            <a:ext cx="1818640" cy="646331"/>
          </a:xfrm>
          <a:prstGeom prst="rect">
            <a:avLst/>
          </a:prstGeom>
          <a:noFill/>
        </p:spPr>
        <p:txBody>
          <a:bodyPr wrap="square" rtlCol="0">
            <a:spAutoFit/>
          </a:bodyPr>
          <a:lstStyle/>
          <a:p>
            <a:pPr algn="r"/>
            <a:r>
              <a:rPr lang="fr-FR" dirty="0"/>
              <a:t>Push up pointe de diamant</a:t>
            </a:r>
          </a:p>
        </p:txBody>
      </p:sp>
      <p:sp>
        <p:nvSpPr>
          <p:cNvPr id="21" name="Bouton d’action : accueil 20">
            <a:hlinkClick r:id="rId8" action="ppaction://hlinksldjump" highlightClick="1"/>
            <a:extLst>
              <a:ext uri="{FF2B5EF4-FFF2-40B4-BE49-F238E27FC236}">
                <a16:creationId xmlns:a16="http://schemas.microsoft.com/office/drawing/2014/main" id="{DE3FEFF3-07EF-4FB5-9DC2-0ABC3D0CD569}"/>
              </a:ext>
            </a:extLst>
          </p:cNvPr>
          <p:cNvSpPr/>
          <p:nvPr/>
        </p:nvSpPr>
        <p:spPr>
          <a:xfrm>
            <a:off x="660400" y="5730240"/>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5254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BE7DBF-80D7-2C43-8437-4A2AD476D8E4}"/>
              </a:ext>
            </a:extLst>
          </p:cNvPr>
          <p:cNvSpPr>
            <a:spLocks noGrp="1"/>
          </p:cNvSpPr>
          <p:nvPr>
            <p:ph type="title"/>
          </p:nvPr>
        </p:nvSpPr>
        <p:spPr/>
        <p:txBody>
          <a:bodyPr/>
          <a:lstStyle/>
          <a:p>
            <a:pPr algn="ctr"/>
            <a:r>
              <a:rPr lang="fr-FR" b="1" i="1" u="sng" dirty="0"/>
              <a:t>Précisions sur le placement en squat et squat jump</a:t>
            </a:r>
          </a:p>
        </p:txBody>
      </p:sp>
      <p:sp>
        <p:nvSpPr>
          <p:cNvPr id="3" name="Espace réservé du contenu 2">
            <a:extLst>
              <a:ext uri="{FF2B5EF4-FFF2-40B4-BE49-F238E27FC236}">
                <a16:creationId xmlns:a16="http://schemas.microsoft.com/office/drawing/2014/main" id="{E83CFD74-7CFD-BA48-8030-80FCCDE5C501}"/>
              </a:ext>
            </a:extLst>
          </p:cNvPr>
          <p:cNvSpPr>
            <a:spLocks noGrp="1"/>
          </p:cNvSpPr>
          <p:nvPr>
            <p:ph idx="1"/>
          </p:nvPr>
        </p:nvSpPr>
        <p:spPr/>
        <p:txBody>
          <a:bodyPr>
            <a:normAutofit lnSpcReduction="10000"/>
          </a:bodyPr>
          <a:lstStyle/>
          <a:p>
            <a:pPr marL="0" indent="0" algn="ctr">
              <a:buNone/>
            </a:pPr>
            <a:r>
              <a:rPr lang="fr-FR" b="1" i="1" dirty="0">
                <a:solidFill>
                  <a:schemeClr val="bg1"/>
                </a:solidFill>
              </a:rPr>
              <a:t>Squat et squat jump: </a:t>
            </a:r>
          </a:p>
          <a:p>
            <a:r>
              <a:rPr lang="fr-FR" dirty="0">
                <a:solidFill>
                  <a:schemeClr val="bg1"/>
                </a:solidFill>
              </a:rPr>
              <a:t>Pieds écartés de la largeur des épaules avec les pointes de pieds légèrement vers l'extérieur.</a:t>
            </a:r>
          </a:p>
          <a:p>
            <a:r>
              <a:rPr lang="fr-FR" dirty="0">
                <a:solidFill>
                  <a:schemeClr val="bg1"/>
                </a:solidFill>
              </a:rPr>
              <a:t>Regardez droit devant vous.</a:t>
            </a:r>
          </a:p>
          <a:p>
            <a:r>
              <a:rPr lang="fr-FR" dirty="0">
                <a:solidFill>
                  <a:schemeClr val="bg1"/>
                </a:solidFill>
              </a:rPr>
              <a:t>Fléchissez vos jambes en « cassant » la ligne verticale de votre corps au niveau de vos genoux et de vos hanches jusqu’à ce que les cuisses soient parallèles au sol.</a:t>
            </a:r>
          </a:p>
          <a:p>
            <a:endParaRPr lang="fr-FR" dirty="0"/>
          </a:p>
        </p:txBody>
      </p:sp>
      <p:pic>
        <p:nvPicPr>
          <p:cNvPr id="4" name="Graphique 3" descr="Culturiste">
            <a:hlinkClick r:id="rId2" action="ppaction://hlinksldjump"/>
            <a:extLst>
              <a:ext uri="{FF2B5EF4-FFF2-40B4-BE49-F238E27FC236}">
                <a16:creationId xmlns:a16="http://schemas.microsoft.com/office/drawing/2014/main" id="{0A2EC8F9-CB61-EE45-AE30-F276FE8A5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12" y="2514600"/>
            <a:ext cx="914400" cy="914400"/>
          </a:xfrm>
          <a:prstGeom prst="rect">
            <a:avLst/>
          </a:prstGeom>
        </p:spPr>
      </p:pic>
    </p:spTree>
    <p:extLst>
      <p:ext uri="{BB962C8B-B14F-4D97-AF65-F5344CB8AC3E}">
        <p14:creationId xmlns:p14="http://schemas.microsoft.com/office/powerpoint/2010/main" val="3632881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4A8BB-5BCA-EE4B-A7B3-CC307C25E813}"/>
              </a:ext>
            </a:extLst>
          </p:cNvPr>
          <p:cNvSpPr>
            <a:spLocks noGrp="1"/>
          </p:cNvSpPr>
          <p:nvPr>
            <p:ph type="title"/>
          </p:nvPr>
        </p:nvSpPr>
        <p:spPr/>
        <p:txBody>
          <a:bodyPr/>
          <a:lstStyle/>
          <a:p>
            <a:r>
              <a:rPr lang="fr-FR" b="1" i="1" u="sng" dirty="0"/>
              <a:t>Précisions sur le placement en fentes avan</a:t>
            </a:r>
            <a:r>
              <a:rPr lang="fr-FR" i="1" u="sng" dirty="0"/>
              <a:t>t</a:t>
            </a:r>
          </a:p>
        </p:txBody>
      </p:sp>
      <p:sp>
        <p:nvSpPr>
          <p:cNvPr id="3" name="Espace réservé du contenu 2">
            <a:extLst>
              <a:ext uri="{FF2B5EF4-FFF2-40B4-BE49-F238E27FC236}">
                <a16:creationId xmlns:a16="http://schemas.microsoft.com/office/drawing/2014/main" id="{E4B47223-1DDC-4D4C-91DC-0539342D46C6}"/>
              </a:ext>
            </a:extLst>
          </p:cNvPr>
          <p:cNvSpPr>
            <a:spLocks noGrp="1"/>
          </p:cNvSpPr>
          <p:nvPr>
            <p:ph idx="1"/>
          </p:nvPr>
        </p:nvSpPr>
        <p:spPr>
          <a:xfrm>
            <a:off x="1141412" y="2762249"/>
            <a:ext cx="9905999" cy="3028951"/>
          </a:xfrm>
        </p:spPr>
        <p:txBody>
          <a:bodyPr/>
          <a:lstStyle/>
          <a:p>
            <a:r>
              <a:rPr lang="fr-FR" dirty="0">
                <a:solidFill>
                  <a:schemeClr val="bg1"/>
                </a:solidFill>
              </a:rPr>
              <a:t>En position debout, amenez une jambe devant en conservant l’autre pied posé au sol, afin d’obtenir un angle au niveau du genou droit de 90°. </a:t>
            </a:r>
          </a:p>
          <a:p>
            <a:r>
              <a:rPr lang="fr-FR" dirty="0">
                <a:solidFill>
                  <a:schemeClr val="bg1"/>
                </a:solidFill>
              </a:rPr>
              <a:t>Conservez le dos et les épaules droites, le regard droit vers l’avant afin d’éviter de se pencher vers l’avant et de se faire mal au dos.</a:t>
            </a:r>
          </a:p>
        </p:txBody>
      </p:sp>
      <p:pic>
        <p:nvPicPr>
          <p:cNvPr id="4" name="Graphique 3" descr="Culturiste">
            <a:hlinkClick r:id="rId2" action="ppaction://hlinksldjump"/>
            <a:extLst>
              <a:ext uri="{FF2B5EF4-FFF2-40B4-BE49-F238E27FC236}">
                <a16:creationId xmlns:a16="http://schemas.microsoft.com/office/drawing/2014/main" id="{580925DE-06CF-9C42-9F0B-516F63435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12" y="3563144"/>
            <a:ext cx="914400" cy="914400"/>
          </a:xfrm>
          <a:prstGeom prst="rect">
            <a:avLst/>
          </a:prstGeom>
        </p:spPr>
      </p:pic>
    </p:spTree>
    <p:extLst>
      <p:ext uri="{BB962C8B-B14F-4D97-AF65-F5344CB8AC3E}">
        <p14:creationId xmlns:p14="http://schemas.microsoft.com/office/powerpoint/2010/main" val="233283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A3BE27-0EE8-D94E-BED0-8C5B376FEB03}"/>
              </a:ext>
            </a:extLst>
          </p:cNvPr>
          <p:cNvSpPr>
            <a:spLocks noGrp="1"/>
          </p:cNvSpPr>
          <p:nvPr>
            <p:ph type="title"/>
          </p:nvPr>
        </p:nvSpPr>
        <p:spPr/>
        <p:txBody>
          <a:bodyPr/>
          <a:lstStyle/>
          <a:p>
            <a:r>
              <a:rPr lang="fr-FR" i="1" u="sng" dirty="0"/>
              <a:t>Précisions sur le placement en Jumping Box</a:t>
            </a:r>
          </a:p>
        </p:txBody>
      </p:sp>
      <p:sp>
        <p:nvSpPr>
          <p:cNvPr id="3" name="Espace réservé du contenu 2">
            <a:extLst>
              <a:ext uri="{FF2B5EF4-FFF2-40B4-BE49-F238E27FC236}">
                <a16:creationId xmlns:a16="http://schemas.microsoft.com/office/drawing/2014/main" id="{2642CC55-F6C2-5945-8FF2-1A8A7420C45B}"/>
              </a:ext>
            </a:extLst>
          </p:cNvPr>
          <p:cNvSpPr>
            <a:spLocks noGrp="1"/>
          </p:cNvSpPr>
          <p:nvPr>
            <p:ph idx="1"/>
          </p:nvPr>
        </p:nvSpPr>
        <p:spPr>
          <a:xfrm>
            <a:off x="1141412" y="2249486"/>
            <a:ext cx="9905999" cy="4126929"/>
          </a:xfrm>
        </p:spPr>
        <p:txBody>
          <a:bodyPr>
            <a:normAutofit lnSpcReduction="10000"/>
          </a:bodyPr>
          <a:lstStyle/>
          <a:p>
            <a:r>
              <a:rPr lang="fr-FR" dirty="0">
                <a:solidFill>
                  <a:schemeClr val="bg1"/>
                </a:solidFill>
              </a:rPr>
              <a:t>Éloignez de 50cm de la box et gardez vos pieds largeur d’épaules.</a:t>
            </a:r>
          </a:p>
          <a:p>
            <a:r>
              <a:rPr lang="fr-FR" dirty="0">
                <a:solidFill>
                  <a:schemeClr val="bg1"/>
                </a:solidFill>
              </a:rPr>
              <a:t>Gardez le dos droit, la tête haute et le regard face à vous descendez pour un demi squat et placez vos mains en arrière. Explosez vers le haut en poussant sur vos pieds et en étendant vos hanches. Vous devez lancer vos mains avec votre corps en ramenant vos genoux contre votre torse.</a:t>
            </a:r>
          </a:p>
          <a:p>
            <a:r>
              <a:rPr lang="fr-FR" dirty="0">
                <a:solidFill>
                  <a:schemeClr val="bg1"/>
                </a:solidFill>
              </a:rPr>
              <a:t>Atterrissez sur la boîte avec vos pieds largeur d’épaules sans être complètement relevé. Les deux pieds doivent atterrir en même temps. Gardez la position pendant une seconde et redressez-vous. Assurez-vous que l’atterrissage ne soit pas brusque.</a:t>
            </a:r>
          </a:p>
          <a:p>
            <a:endParaRPr lang="fr-FR" dirty="0"/>
          </a:p>
        </p:txBody>
      </p:sp>
      <p:pic>
        <p:nvPicPr>
          <p:cNvPr id="5" name="Graphique 4" descr="Culturiste">
            <a:hlinkClick r:id="rId2" action="ppaction://hlinksldjump"/>
            <a:extLst>
              <a:ext uri="{FF2B5EF4-FFF2-40B4-BE49-F238E27FC236}">
                <a16:creationId xmlns:a16="http://schemas.microsoft.com/office/drawing/2014/main" id="{60695F70-26E4-744C-8FB6-92D16BD964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12" y="2514600"/>
            <a:ext cx="914400" cy="914400"/>
          </a:xfrm>
          <a:prstGeom prst="rect">
            <a:avLst/>
          </a:prstGeom>
        </p:spPr>
      </p:pic>
    </p:spTree>
    <p:extLst>
      <p:ext uri="{BB962C8B-B14F-4D97-AF65-F5344CB8AC3E}">
        <p14:creationId xmlns:p14="http://schemas.microsoft.com/office/powerpoint/2010/main" val="1170845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re 1">
            <a:extLst>
              <a:ext uri="{FF2B5EF4-FFF2-40B4-BE49-F238E27FC236}">
                <a16:creationId xmlns:a16="http://schemas.microsoft.com/office/drawing/2014/main" id="{ED095507-4A8D-49AC-8B63-873E8306992B}"/>
              </a:ext>
            </a:extLst>
          </p:cNvPr>
          <p:cNvSpPr>
            <a:spLocks noGrp="1"/>
          </p:cNvSpPr>
          <p:nvPr>
            <p:ph type="title"/>
          </p:nvPr>
        </p:nvSpPr>
        <p:spPr>
          <a:xfrm>
            <a:off x="1141413" y="618518"/>
            <a:ext cx="10533062" cy="610842"/>
          </a:xfrm>
        </p:spPr>
        <p:txBody>
          <a:bodyPr>
            <a:normAutofit/>
          </a:bodyPr>
          <a:lstStyle/>
          <a:p>
            <a:r>
              <a:rPr lang="fr-FR" sz="2800" b="1" i="1" u="sng" dirty="0"/>
              <a:t>Précisions sur le placement lors de la réalisation d’abdos</a:t>
            </a:r>
          </a:p>
        </p:txBody>
      </p:sp>
      <p:pic>
        <p:nvPicPr>
          <p:cNvPr id="5" name="Espace réservé du contenu 4" descr="Une image contenant habits&#10;&#10;Description générée automatiquement">
            <a:extLst>
              <a:ext uri="{FF2B5EF4-FFF2-40B4-BE49-F238E27FC236}">
                <a16:creationId xmlns:a16="http://schemas.microsoft.com/office/drawing/2014/main" id="{C3151FD0-0AD7-4434-AA77-3AFE506FE1C1}"/>
              </a:ext>
            </a:extLst>
          </p:cNvPr>
          <p:cNvPicPr>
            <a:picLocks noChangeAspect="1"/>
          </p:cNvPicPr>
          <p:nvPr/>
        </p:nvPicPr>
        <p:blipFill>
          <a:blip r:embed="rId4"/>
          <a:stretch>
            <a:fillRect/>
          </a:stretch>
        </p:blipFill>
        <p:spPr>
          <a:xfrm>
            <a:off x="8165463" y="1815693"/>
            <a:ext cx="3509011" cy="1947501"/>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10" name="Espace réservé du contenu 9">
            <a:extLst>
              <a:ext uri="{FF2B5EF4-FFF2-40B4-BE49-F238E27FC236}">
                <a16:creationId xmlns:a16="http://schemas.microsoft.com/office/drawing/2014/main" id="{6E28019F-DC72-415F-91C7-7DC359AD63F0}"/>
              </a:ext>
            </a:extLst>
          </p:cNvPr>
          <p:cNvSpPr>
            <a:spLocks noGrp="1"/>
          </p:cNvSpPr>
          <p:nvPr>
            <p:ph idx="1"/>
          </p:nvPr>
        </p:nvSpPr>
        <p:spPr>
          <a:xfrm>
            <a:off x="1141412" y="1435101"/>
            <a:ext cx="6800849" cy="5108574"/>
          </a:xfrm>
        </p:spPr>
        <p:txBody>
          <a:bodyPr>
            <a:normAutofit/>
          </a:bodyPr>
          <a:lstStyle/>
          <a:p>
            <a:r>
              <a:rPr lang="fr-FR" i="1" u="sng" dirty="0">
                <a:solidFill>
                  <a:schemeClr val="bg1"/>
                </a:solidFill>
              </a:rPr>
              <a:t>Grand droit 1:</a:t>
            </a:r>
            <a:r>
              <a:rPr lang="fr-FR" dirty="0">
                <a:solidFill>
                  <a:schemeClr val="bg1"/>
                </a:solidFill>
              </a:rPr>
              <a:t> position de départ = bas du dos (région lombaire) en contact avec les sol .</a:t>
            </a:r>
          </a:p>
          <a:p>
            <a:r>
              <a:rPr lang="fr-FR" i="1" u="sng" dirty="0">
                <a:solidFill>
                  <a:schemeClr val="bg1"/>
                </a:solidFill>
              </a:rPr>
              <a:t>Grand droit 2</a:t>
            </a:r>
            <a:r>
              <a:rPr lang="fr-FR" dirty="0">
                <a:solidFill>
                  <a:schemeClr val="bg1"/>
                </a:solidFill>
              </a:rPr>
              <a:t>: bas du dos toujours en contact avec le sol, arrêter la descente de la jambe avant de creuser le bas du dos.</a:t>
            </a:r>
          </a:p>
          <a:p>
            <a:r>
              <a:rPr lang="fr-FR" i="1" u="sng" dirty="0">
                <a:solidFill>
                  <a:schemeClr val="bg1"/>
                </a:solidFill>
              </a:rPr>
              <a:t>Grand droit 3</a:t>
            </a:r>
            <a:r>
              <a:rPr lang="fr-FR" dirty="0">
                <a:solidFill>
                  <a:schemeClr val="bg1"/>
                </a:solidFill>
              </a:rPr>
              <a:t>: relevé de buste, lombaire toujours en contact avec le sol, ne pas tenir la tête (mais placées au niveau des épaules).</a:t>
            </a:r>
          </a:p>
          <a:p>
            <a:r>
              <a:rPr lang="fr-FR" i="1" u="sng" dirty="0">
                <a:solidFill>
                  <a:schemeClr val="bg1"/>
                </a:solidFill>
              </a:rPr>
              <a:t>Obliques</a:t>
            </a:r>
            <a:r>
              <a:rPr lang="fr-FR" dirty="0">
                <a:solidFill>
                  <a:schemeClr val="bg1"/>
                </a:solidFill>
              </a:rPr>
              <a:t>: bas du dos (lombaires) toujours en contact avec le sol.</a:t>
            </a:r>
          </a:p>
        </p:txBody>
      </p:sp>
      <p:pic>
        <p:nvPicPr>
          <p:cNvPr id="44" name="Graphique 43" descr="Culturiste">
            <a:hlinkClick r:id="rId5" action="ppaction://hlinksldjump"/>
            <a:extLst>
              <a:ext uri="{FF2B5EF4-FFF2-40B4-BE49-F238E27FC236}">
                <a16:creationId xmlns:a16="http://schemas.microsoft.com/office/drawing/2014/main" id="{9CFF6DB8-0536-4946-95ED-221679ADE2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39" y="2544763"/>
            <a:ext cx="914400" cy="914400"/>
          </a:xfrm>
          <a:prstGeom prst="rect">
            <a:avLst/>
          </a:prstGeom>
        </p:spPr>
      </p:pic>
    </p:spTree>
    <p:extLst>
      <p:ext uri="{BB962C8B-B14F-4D97-AF65-F5344CB8AC3E}">
        <p14:creationId xmlns:p14="http://schemas.microsoft.com/office/powerpoint/2010/main" val="586921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DF693C-8C59-455A-A0C0-2F084326B323}"/>
              </a:ext>
            </a:extLst>
          </p:cNvPr>
          <p:cNvSpPr>
            <a:spLocks noGrp="1"/>
          </p:cNvSpPr>
          <p:nvPr>
            <p:ph type="title"/>
          </p:nvPr>
        </p:nvSpPr>
        <p:spPr/>
        <p:txBody>
          <a:bodyPr>
            <a:normAutofit/>
          </a:bodyPr>
          <a:lstStyle/>
          <a:p>
            <a:r>
              <a:rPr lang="fr-FR" sz="3200" b="1" i="1" u="sng" dirty="0"/>
              <a:t>Précisions sur le placement en push up </a:t>
            </a:r>
            <a:r>
              <a:rPr lang="fr-FR" sz="3200" dirty="0"/>
              <a:t>(pompes)</a:t>
            </a:r>
          </a:p>
        </p:txBody>
      </p:sp>
      <p:sp>
        <p:nvSpPr>
          <p:cNvPr id="3" name="Espace réservé du contenu 2">
            <a:extLst>
              <a:ext uri="{FF2B5EF4-FFF2-40B4-BE49-F238E27FC236}">
                <a16:creationId xmlns:a16="http://schemas.microsoft.com/office/drawing/2014/main" id="{2EC0592D-D34E-4798-905F-6DD4A657A796}"/>
              </a:ext>
            </a:extLst>
          </p:cNvPr>
          <p:cNvSpPr>
            <a:spLocks noGrp="1"/>
          </p:cNvSpPr>
          <p:nvPr>
            <p:ph idx="1"/>
          </p:nvPr>
        </p:nvSpPr>
        <p:spPr/>
        <p:txBody>
          <a:bodyPr/>
          <a:lstStyle/>
          <a:p>
            <a:r>
              <a:rPr lang="fr-FR" dirty="0">
                <a:solidFill>
                  <a:schemeClr val="bg1"/>
                </a:solidFill>
              </a:rPr>
              <a:t>Bien contracter les abdominaux, regarder à la perpendiculaire (le sol), rester bien gainé lors de la réalisation.</a:t>
            </a:r>
          </a:p>
          <a:p>
            <a:endParaRPr lang="fr-FR" dirty="0">
              <a:solidFill>
                <a:schemeClr val="bg1"/>
              </a:solidFill>
            </a:endParaRPr>
          </a:p>
          <a:p>
            <a:r>
              <a:rPr lang="fr-FR" b="1" i="1" u="sng" dirty="0">
                <a:solidFill>
                  <a:schemeClr val="bg1"/>
                </a:solidFill>
              </a:rPr>
              <a:t>Variantes possibles</a:t>
            </a:r>
            <a:r>
              <a:rPr lang="fr-FR" dirty="0">
                <a:solidFill>
                  <a:schemeClr val="bg1"/>
                </a:solidFill>
              </a:rPr>
              <a:t>: surélévation des mains ou des pieds, jambes serrées ou écartées, varier l’écartement entre les mains,  travail avec mains et / ou pieds sur un ballon ou </a:t>
            </a:r>
            <a:r>
              <a:rPr lang="fr-FR" dirty="0" err="1">
                <a:solidFill>
                  <a:schemeClr val="bg1"/>
                </a:solidFill>
              </a:rPr>
              <a:t>medecine</a:t>
            </a:r>
            <a:r>
              <a:rPr lang="fr-FR" dirty="0">
                <a:solidFill>
                  <a:schemeClr val="bg1"/>
                </a:solidFill>
              </a:rPr>
              <a:t> </a:t>
            </a:r>
            <a:r>
              <a:rPr lang="fr-FR" dirty="0" err="1">
                <a:solidFill>
                  <a:schemeClr val="bg1"/>
                </a:solidFill>
              </a:rPr>
              <a:t>ball</a:t>
            </a:r>
            <a:r>
              <a:rPr lang="fr-FR" dirty="0">
                <a:solidFill>
                  <a:schemeClr val="bg1"/>
                </a:solidFill>
              </a:rPr>
              <a:t> (réaliser des push up en compensant des déséquilibres liés à l’utilisation d’un ballon).</a:t>
            </a:r>
          </a:p>
        </p:txBody>
      </p:sp>
      <p:pic>
        <p:nvPicPr>
          <p:cNvPr id="4" name="Graphique 3" descr="Culturiste">
            <a:hlinkClick r:id="rId2" action="ppaction://hlinksldjump"/>
            <a:extLst>
              <a:ext uri="{FF2B5EF4-FFF2-40B4-BE49-F238E27FC236}">
                <a16:creationId xmlns:a16="http://schemas.microsoft.com/office/drawing/2014/main" id="{3A039947-5AE2-49A0-B602-037A9F340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12" y="2654618"/>
            <a:ext cx="914400" cy="914400"/>
          </a:xfrm>
          <a:prstGeom prst="rect">
            <a:avLst/>
          </a:prstGeom>
        </p:spPr>
      </p:pic>
    </p:spTree>
    <p:extLst>
      <p:ext uri="{BB962C8B-B14F-4D97-AF65-F5344CB8AC3E}">
        <p14:creationId xmlns:p14="http://schemas.microsoft.com/office/powerpoint/2010/main" val="307631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BD54D-1722-48AA-8F86-47E3CACC540D}"/>
              </a:ext>
            </a:extLst>
          </p:cNvPr>
          <p:cNvSpPr>
            <a:spLocks noGrp="1"/>
          </p:cNvSpPr>
          <p:nvPr>
            <p:ph type="title"/>
          </p:nvPr>
        </p:nvSpPr>
        <p:spPr>
          <a:xfrm>
            <a:off x="1141413" y="618518"/>
            <a:ext cx="9905998" cy="1248382"/>
          </a:xfrm>
        </p:spPr>
        <p:txBody>
          <a:bodyPr>
            <a:normAutofit/>
          </a:bodyPr>
          <a:lstStyle/>
          <a:p>
            <a:pPr algn="ctr"/>
            <a:r>
              <a:rPr lang="fr-FR" sz="3200" b="1" i="1" u="sng" dirty="0"/>
              <a:t>Précisions sur le placement lors des mouvements complets</a:t>
            </a:r>
          </a:p>
        </p:txBody>
      </p:sp>
      <p:sp>
        <p:nvSpPr>
          <p:cNvPr id="3" name="Espace réservé du contenu 2">
            <a:extLst>
              <a:ext uri="{FF2B5EF4-FFF2-40B4-BE49-F238E27FC236}">
                <a16:creationId xmlns:a16="http://schemas.microsoft.com/office/drawing/2014/main" id="{6B0F2D1E-CEB1-4682-8FC2-4CC183976CF8}"/>
              </a:ext>
            </a:extLst>
          </p:cNvPr>
          <p:cNvSpPr>
            <a:spLocks noGrp="1"/>
          </p:cNvSpPr>
          <p:nvPr>
            <p:ph idx="1"/>
          </p:nvPr>
        </p:nvSpPr>
        <p:spPr>
          <a:xfrm>
            <a:off x="1143000" y="2287587"/>
            <a:ext cx="9905999" cy="3541714"/>
          </a:xfrm>
        </p:spPr>
        <p:txBody>
          <a:bodyPr>
            <a:normAutofit/>
          </a:bodyPr>
          <a:lstStyle/>
          <a:p>
            <a:r>
              <a:rPr lang="fr-FR" b="1" i="1" u="sng" dirty="0">
                <a:solidFill>
                  <a:schemeClr val="bg1"/>
                </a:solidFill>
              </a:rPr>
              <a:t>Alligator </a:t>
            </a:r>
            <a:r>
              <a:rPr lang="fr-FR" b="1" i="1" u="sng" dirty="0" err="1">
                <a:solidFill>
                  <a:schemeClr val="bg1"/>
                </a:solidFill>
              </a:rPr>
              <a:t>Walk</a:t>
            </a:r>
            <a:r>
              <a:rPr lang="fr-FR" b="1" i="1" u="sng" dirty="0">
                <a:solidFill>
                  <a:schemeClr val="bg1"/>
                </a:solidFill>
              </a:rPr>
              <a:t>, Bear </a:t>
            </a:r>
            <a:r>
              <a:rPr lang="fr-FR" b="1" i="1" u="sng" dirty="0" err="1">
                <a:solidFill>
                  <a:schemeClr val="bg1"/>
                </a:solidFill>
              </a:rPr>
              <a:t>Walk</a:t>
            </a:r>
            <a:r>
              <a:rPr lang="fr-FR" b="1" i="1" u="sng" dirty="0">
                <a:solidFill>
                  <a:schemeClr val="bg1"/>
                </a:solidFill>
              </a:rPr>
              <a:t>, </a:t>
            </a:r>
            <a:r>
              <a:rPr lang="fr-FR" b="1" i="1" u="sng" dirty="0" err="1">
                <a:solidFill>
                  <a:schemeClr val="bg1"/>
                </a:solidFill>
              </a:rPr>
              <a:t>Frog</a:t>
            </a:r>
            <a:r>
              <a:rPr lang="fr-FR" dirty="0">
                <a:solidFill>
                  <a:schemeClr val="bg1"/>
                </a:solidFill>
              </a:rPr>
              <a:t>: être bien gainé (abdominaux contractés, tête dans l’axe du corps = regarder le sol)</a:t>
            </a:r>
          </a:p>
          <a:p>
            <a:r>
              <a:rPr lang="fr-FR" b="1" i="1" u="sng" dirty="0">
                <a:solidFill>
                  <a:schemeClr val="bg1"/>
                </a:solidFill>
              </a:rPr>
              <a:t>Burpees:</a:t>
            </a:r>
            <a:r>
              <a:rPr lang="fr-FR" dirty="0">
                <a:solidFill>
                  <a:schemeClr val="bg1"/>
                </a:solidFill>
              </a:rPr>
              <a:t> Attention à ne pas creuser le dos  lors de la réalisation de la planche.</a:t>
            </a:r>
          </a:p>
          <a:p>
            <a:r>
              <a:rPr lang="fr-FR" b="1" i="1" u="sng" dirty="0">
                <a:solidFill>
                  <a:schemeClr val="bg1"/>
                </a:solidFill>
              </a:rPr>
              <a:t>Obliques</a:t>
            </a:r>
            <a:r>
              <a:rPr lang="fr-FR" dirty="0">
                <a:solidFill>
                  <a:schemeClr val="bg1"/>
                </a:solidFill>
              </a:rPr>
              <a:t>: en position de gainage sur le côté, faire toucher le genou libre avec le coude libre.</a:t>
            </a:r>
          </a:p>
          <a:p>
            <a:endParaRPr lang="fr-FR" dirty="0"/>
          </a:p>
        </p:txBody>
      </p:sp>
      <p:pic>
        <p:nvPicPr>
          <p:cNvPr id="4" name="Graphique 3" descr="Culturiste">
            <a:hlinkClick r:id="rId2" action="ppaction://hlinksldjump"/>
            <a:extLst>
              <a:ext uri="{FF2B5EF4-FFF2-40B4-BE49-F238E27FC236}">
                <a16:creationId xmlns:a16="http://schemas.microsoft.com/office/drawing/2014/main" id="{46F7DB12-36BE-4B4C-914C-9376DC9C29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12" y="2654618"/>
            <a:ext cx="914400" cy="914400"/>
          </a:xfrm>
          <a:prstGeom prst="rect">
            <a:avLst/>
          </a:prstGeom>
        </p:spPr>
      </p:pic>
    </p:spTree>
    <p:extLst>
      <p:ext uri="{BB962C8B-B14F-4D97-AF65-F5344CB8AC3E}">
        <p14:creationId xmlns:p14="http://schemas.microsoft.com/office/powerpoint/2010/main" val="27632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9321CD-C7E3-4B86-B0DD-9CFC612FC6EF}"/>
              </a:ext>
            </a:extLst>
          </p:cNvPr>
          <p:cNvSpPr>
            <a:spLocks noGrp="1"/>
          </p:cNvSpPr>
          <p:nvPr>
            <p:ph type="title"/>
          </p:nvPr>
        </p:nvSpPr>
        <p:spPr>
          <a:xfrm>
            <a:off x="1143001" y="666143"/>
            <a:ext cx="9905998" cy="1478570"/>
          </a:xfrm>
        </p:spPr>
        <p:txBody>
          <a:bodyPr/>
          <a:lstStyle/>
          <a:p>
            <a:pPr algn="ctr"/>
            <a:r>
              <a:rPr lang="fr-FR" b="1" i="1" u="sng" dirty="0"/>
              <a:t>Sommaire interactif</a:t>
            </a:r>
          </a:p>
        </p:txBody>
      </p:sp>
      <p:sp>
        <p:nvSpPr>
          <p:cNvPr id="3" name="Espace réservé du contenu 2">
            <a:extLst>
              <a:ext uri="{FF2B5EF4-FFF2-40B4-BE49-F238E27FC236}">
                <a16:creationId xmlns:a16="http://schemas.microsoft.com/office/drawing/2014/main" id="{1278E596-DBD7-4027-BFE9-8C1EEB46DF4A}"/>
              </a:ext>
            </a:extLst>
          </p:cNvPr>
          <p:cNvSpPr>
            <a:spLocks noGrp="1"/>
          </p:cNvSpPr>
          <p:nvPr>
            <p:ph idx="1"/>
          </p:nvPr>
        </p:nvSpPr>
        <p:spPr>
          <a:xfrm>
            <a:off x="1141412" y="1905001"/>
            <a:ext cx="9905999" cy="4664764"/>
          </a:xfrm>
        </p:spPr>
        <p:txBody>
          <a:bodyPr numCol="2">
            <a:normAutofit fontScale="85000" lnSpcReduction="10000"/>
          </a:bodyPr>
          <a:lstStyle/>
          <a:p>
            <a:r>
              <a:rPr lang="fr-FR" dirty="0">
                <a:solidFill>
                  <a:schemeClr val="tx2">
                    <a:lumMod val="75000"/>
                  </a:schemeClr>
                </a:solidFill>
                <a:hlinkClick r:id="rId2" action="ppaction://hlinksldjump">
                  <a:extLst>
                    <a:ext uri="{A12FA001-AC4F-418D-AE19-62706E023703}">
                      <ahyp:hlinkClr xmlns:ahyp="http://schemas.microsoft.com/office/drawing/2018/hyperlinkcolor" val="tx"/>
                    </a:ext>
                  </a:extLst>
                </a:hlinkClick>
              </a:rPr>
              <a:t>Fonctionnement du diaporama</a:t>
            </a:r>
            <a:endParaRPr lang="fr-FR" dirty="0">
              <a:solidFill>
                <a:schemeClr val="tx2">
                  <a:lumMod val="75000"/>
                </a:schemeClr>
              </a:solidFill>
              <a:hlinkClick r:id="rId3" action="ppaction://hlinksldjump">
                <a:extLst>
                  <a:ext uri="{A12FA001-AC4F-418D-AE19-62706E023703}">
                    <ahyp:hlinkClr xmlns:ahyp="http://schemas.microsoft.com/office/drawing/2018/hyperlinkcolor" val="tx"/>
                  </a:ext>
                </a:extLst>
              </a:hlinkClick>
            </a:endParaRPr>
          </a:p>
          <a:p>
            <a:r>
              <a:rPr lang="fr-FR" dirty="0">
                <a:solidFill>
                  <a:schemeClr val="tx2">
                    <a:lumMod val="75000"/>
                  </a:schemeClr>
                </a:solidFill>
                <a:hlinkClick r:id="rId3" action="ppaction://hlinksldjump">
                  <a:extLst>
                    <a:ext uri="{A12FA001-AC4F-418D-AE19-62706E023703}">
                      <ahyp:hlinkClr xmlns:ahyp="http://schemas.microsoft.com/office/drawing/2018/hyperlinkcolor" val="tx"/>
                    </a:ext>
                  </a:extLst>
                </a:hlinkClick>
              </a:rPr>
              <a:t>Origine et définition du </a:t>
            </a:r>
            <a:r>
              <a:rPr lang="fr-FR" dirty="0" err="1">
                <a:solidFill>
                  <a:schemeClr val="tx2">
                    <a:lumMod val="75000"/>
                  </a:schemeClr>
                </a:solidFill>
                <a:hlinkClick r:id="rId3" action="ppaction://hlinksldjump">
                  <a:extLst>
                    <a:ext uri="{A12FA001-AC4F-418D-AE19-62706E023703}">
                      <ahyp:hlinkClr xmlns:ahyp="http://schemas.microsoft.com/office/drawing/2018/hyperlinkcolor" val="tx"/>
                    </a:ext>
                  </a:extLst>
                </a:hlinkClick>
              </a:rPr>
              <a:t>Crossfit</a:t>
            </a:r>
            <a:endParaRPr lang="fr-FR" dirty="0">
              <a:solidFill>
                <a:schemeClr val="tx2">
                  <a:lumMod val="75000"/>
                </a:schemeClr>
              </a:solidFill>
            </a:endParaRPr>
          </a:p>
          <a:p>
            <a:r>
              <a:rPr lang="fr-FR" dirty="0">
                <a:solidFill>
                  <a:schemeClr val="tx2">
                    <a:lumMod val="75000"/>
                  </a:schemeClr>
                </a:solidFill>
                <a:hlinkClick r:id="rId4" action="ppaction://hlinksldjump">
                  <a:extLst>
                    <a:ext uri="{A12FA001-AC4F-418D-AE19-62706E023703}">
                      <ahyp:hlinkClr xmlns:ahyp="http://schemas.microsoft.com/office/drawing/2018/hyperlinkcolor" val="tx"/>
                    </a:ext>
                  </a:extLst>
                </a:hlinkClick>
              </a:rPr>
              <a:t>Les principes</a:t>
            </a:r>
            <a:endParaRPr lang="fr-FR" dirty="0">
              <a:solidFill>
                <a:schemeClr val="tx2">
                  <a:lumMod val="75000"/>
                </a:schemeClr>
              </a:solidFill>
            </a:endParaRPr>
          </a:p>
          <a:p>
            <a:r>
              <a:rPr lang="fr-FR" dirty="0">
                <a:solidFill>
                  <a:schemeClr val="tx2">
                    <a:lumMod val="75000"/>
                  </a:schemeClr>
                </a:solidFill>
                <a:hlinkClick r:id="rId5" action="ppaction://hlinksldjump">
                  <a:extLst>
                    <a:ext uri="{A12FA001-AC4F-418D-AE19-62706E023703}">
                      <ahyp:hlinkClr xmlns:ahyp="http://schemas.microsoft.com/office/drawing/2018/hyperlinkcolor" val="tx"/>
                    </a:ext>
                  </a:extLst>
                </a:hlinkClick>
              </a:rPr>
              <a:t>S’échauffer avant une séance de Cross Fi</a:t>
            </a:r>
            <a:r>
              <a:rPr lang="fr-FR" dirty="0">
                <a:solidFill>
                  <a:schemeClr val="tx2">
                    <a:lumMod val="75000"/>
                  </a:schemeClr>
                </a:solidFill>
              </a:rPr>
              <a:t>t</a:t>
            </a:r>
          </a:p>
          <a:p>
            <a:r>
              <a:rPr lang="fr-FR" dirty="0">
                <a:solidFill>
                  <a:schemeClr val="tx2">
                    <a:lumMod val="75000"/>
                  </a:schemeClr>
                </a:solidFill>
                <a:hlinkClick r:id="rId6" action="ppaction://hlinksldjump">
                  <a:extLst>
                    <a:ext uri="{A12FA001-AC4F-418D-AE19-62706E023703}">
                      <ahyp:hlinkClr xmlns:ahyp="http://schemas.microsoft.com/office/drawing/2018/hyperlinkcolor" val="tx"/>
                    </a:ext>
                  </a:extLst>
                </a:hlinkClick>
              </a:rPr>
              <a:t>Les formes de travail en Cross Fit</a:t>
            </a:r>
            <a:endParaRPr lang="fr-FR" dirty="0">
              <a:solidFill>
                <a:schemeClr val="tx2">
                  <a:lumMod val="75000"/>
                </a:schemeClr>
              </a:solidFill>
            </a:endParaRPr>
          </a:p>
          <a:p>
            <a:r>
              <a:rPr lang="fr-FR" dirty="0">
                <a:solidFill>
                  <a:schemeClr val="tx2">
                    <a:lumMod val="75000"/>
                  </a:schemeClr>
                </a:solidFill>
                <a:hlinkClick r:id="rId7" action="ppaction://hlinksldjump">
                  <a:extLst>
                    <a:ext uri="{A12FA001-AC4F-418D-AE19-62706E023703}">
                      <ahyp:hlinkClr xmlns:ahyp="http://schemas.microsoft.com/office/drawing/2018/hyperlinkcolor" val="tx"/>
                    </a:ext>
                  </a:extLst>
                </a:hlinkClick>
              </a:rPr>
              <a:t>Concevoir une séance de Cross Fit</a:t>
            </a:r>
            <a:endParaRPr lang="fr-FR" dirty="0">
              <a:solidFill>
                <a:schemeClr val="tx2">
                  <a:lumMod val="75000"/>
                </a:schemeClr>
              </a:solidFill>
            </a:endParaRPr>
          </a:p>
          <a:p>
            <a:pPr marL="0" indent="0">
              <a:buNone/>
            </a:pPr>
            <a:endParaRPr lang="fr-FR" dirty="0">
              <a:solidFill>
                <a:schemeClr val="tx2">
                  <a:lumMod val="75000"/>
                </a:schemeClr>
              </a:solidFill>
            </a:endParaRPr>
          </a:p>
          <a:p>
            <a:r>
              <a:rPr lang="fr-FR" dirty="0">
                <a:solidFill>
                  <a:srgbClr val="FFFF00"/>
                </a:solidFill>
                <a:hlinkClick r:id="rId8" action="ppaction://hlinksldjump"/>
              </a:rPr>
              <a:t>Membres inférieurs</a:t>
            </a:r>
            <a:endParaRPr lang="fr-FR" dirty="0">
              <a:solidFill>
                <a:srgbClr val="FFFF00"/>
              </a:solidFill>
            </a:endParaRPr>
          </a:p>
          <a:p>
            <a:r>
              <a:rPr lang="fr-FR" dirty="0">
                <a:solidFill>
                  <a:srgbClr val="FFFF00"/>
                </a:solidFill>
                <a:hlinkClick r:id="rId9" action="ppaction://hlinksldjump"/>
              </a:rPr>
              <a:t>Mouvements complets haut et bas du corps</a:t>
            </a:r>
            <a:endParaRPr lang="fr-FR" dirty="0">
              <a:solidFill>
                <a:srgbClr val="FFFF00"/>
              </a:solidFill>
            </a:endParaRPr>
          </a:p>
          <a:p>
            <a:r>
              <a:rPr lang="fr-FR" dirty="0">
                <a:solidFill>
                  <a:srgbClr val="FFFF00"/>
                </a:solidFill>
                <a:hlinkClick r:id="rId10" action="ppaction://hlinksldjump"/>
              </a:rPr>
              <a:t>Abdominaux</a:t>
            </a:r>
            <a:endParaRPr lang="fr-FR" dirty="0">
              <a:solidFill>
                <a:srgbClr val="FFFF00"/>
              </a:solidFill>
            </a:endParaRPr>
          </a:p>
          <a:p>
            <a:r>
              <a:rPr lang="fr-FR" dirty="0">
                <a:solidFill>
                  <a:srgbClr val="FFFF00"/>
                </a:solidFill>
                <a:hlinkClick r:id="rId11" action="ppaction://hlinksldjump"/>
              </a:rPr>
              <a:t>Haut du corps</a:t>
            </a:r>
            <a:endParaRPr lang="fr-FR" dirty="0">
              <a:solidFill>
                <a:srgbClr val="FFFF00"/>
              </a:solidFill>
            </a:endParaRPr>
          </a:p>
          <a:p>
            <a:endParaRPr lang="fr-FR" dirty="0">
              <a:solidFill>
                <a:srgbClr val="FFFF00"/>
              </a:solidFill>
            </a:endParaRPr>
          </a:p>
          <a:p>
            <a:r>
              <a:rPr lang="fr-FR" dirty="0">
                <a:solidFill>
                  <a:schemeClr val="accent4">
                    <a:lumMod val="75000"/>
                  </a:schemeClr>
                </a:solidFill>
                <a:hlinkClick r:id="rId12" action="ppaction://hlinksldjump">
                  <a:extLst>
                    <a:ext uri="{A12FA001-AC4F-418D-AE19-62706E023703}">
                      <ahyp:hlinkClr xmlns:ahyp="http://schemas.microsoft.com/office/drawing/2018/hyperlinkcolor" val="tx"/>
                    </a:ext>
                  </a:extLst>
                </a:hlinkClick>
              </a:rPr>
              <a:t>Annexe1</a:t>
            </a:r>
            <a:endParaRPr lang="fr-FR" dirty="0">
              <a:solidFill>
                <a:schemeClr val="accent4">
                  <a:lumMod val="75000"/>
                </a:schemeClr>
              </a:solidFill>
            </a:endParaRPr>
          </a:p>
          <a:p>
            <a:r>
              <a:rPr lang="fr-FR" dirty="0">
                <a:solidFill>
                  <a:schemeClr val="accent4">
                    <a:lumMod val="75000"/>
                  </a:schemeClr>
                </a:solidFill>
                <a:hlinkClick r:id="rId13" action="ppaction://hlinksldjump">
                  <a:extLst>
                    <a:ext uri="{A12FA001-AC4F-418D-AE19-62706E023703}">
                      <ahyp:hlinkClr xmlns:ahyp="http://schemas.microsoft.com/office/drawing/2018/hyperlinkcolor" val="tx"/>
                    </a:ext>
                  </a:extLst>
                </a:hlinkClick>
              </a:rPr>
              <a:t>Annexe 2</a:t>
            </a:r>
            <a:endParaRPr lang="fr-FR" dirty="0">
              <a:solidFill>
                <a:schemeClr val="accent4">
                  <a:lumMod val="75000"/>
                </a:schemeClr>
              </a:solidFill>
            </a:endParaRPr>
          </a:p>
          <a:p>
            <a:r>
              <a:rPr lang="fr-FR" dirty="0">
                <a:solidFill>
                  <a:schemeClr val="accent4">
                    <a:lumMod val="75000"/>
                  </a:schemeClr>
                </a:solidFill>
                <a:hlinkClick r:id="rId14" action="ppaction://hlinksldjump">
                  <a:extLst>
                    <a:ext uri="{A12FA001-AC4F-418D-AE19-62706E023703}">
                      <ahyp:hlinkClr xmlns:ahyp="http://schemas.microsoft.com/office/drawing/2018/hyperlinkcolor" val="tx"/>
                    </a:ext>
                  </a:extLst>
                </a:hlinkClick>
              </a:rPr>
              <a:t>Annexe 3</a:t>
            </a:r>
            <a:endParaRPr lang="fr-FR" dirty="0">
              <a:solidFill>
                <a:schemeClr val="accent4">
                  <a:lumMod val="75000"/>
                </a:schemeClr>
              </a:solidFill>
            </a:endParaRPr>
          </a:p>
          <a:p>
            <a:r>
              <a:rPr lang="fr-FR" dirty="0">
                <a:solidFill>
                  <a:schemeClr val="accent4">
                    <a:lumMod val="75000"/>
                  </a:schemeClr>
                </a:solidFill>
                <a:hlinkClick r:id="rId15" action="ppaction://hlinksldjump">
                  <a:extLst>
                    <a:ext uri="{A12FA001-AC4F-418D-AE19-62706E023703}">
                      <ahyp:hlinkClr xmlns:ahyp="http://schemas.microsoft.com/office/drawing/2018/hyperlinkcolor" val="tx"/>
                    </a:ext>
                  </a:extLst>
                </a:hlinkClick>
              </a:rPr>
              <a:t>Annexe 4</a:t>
            </a:r>
            <a:endParaRPr lang="fr-FR" dirty="0">
              <a:solidFill>
                <a:schemeClr val="accent4">
                  <a:lumMod val="75000"/>
                </a:schemeClr>
              </a:solidFill>
            </a:endParaRPr>
          </a:p>
          <a:p>
            <a:r>
              <a:rPr lang="fr-FR" dirty="0">
                <a:solidFill>
                  <a:schemeClr val="accent4">
                    <a:lumMod val="75000"/>
                  </a:schemeClr>
                </a:solidFill>
                <a:hlinkClick r:id="rId16" action="ppaction://hlinksldjump">
                  <a:extLst>
                    <a:ext uri="{A12FA001-AC4F-418D-AE19-62706E023703}">
                      <ahyp:hlinkClr xmlns:ahyp="http://schemas.microsoft.com/office/drawing/2018/hyperlinkcolor" val="tx"/>
                    </a:ext>
                  </a:extLst>
                </a:hlinkClick>
              </a:rPr>
              <a:t>Annexe 5</a:t>
            </a:r>
            <a:endParaRPr lang="fr-FR" dirty="0">
              <a:solidFill>
                <a:schemeClr val="accent4">
                  <a:lumMod val="75000"/>
                </a:schemeClr>
              </a:solidFill>
            </a:endParaRPr>
          </a:p>
          <a:p>
            <a:r>
              <a:rPr lang="fr-FR" dirty="0">
                <a:solidFill>
                  <a:schemeClr val="accent4">
                    <a:lumMod val="75000"/>
                  </a:schemeClr>
                </a:solidFill>
                <a:hlinkClick r:id="rId17" action="ppaction://hlinksldjump">
                  <a:extLst>
                    <a:ext uri="{A12FA001-AC4F-418D-AE19-62706E023703}">
                      <ahyp:hlinkClr xmlns:ahyp="http://schemas.microsoft.com/office/drawing/2018/hyperlinkcolor" val="tx"/>
                    </a:ext>
                  </a:extLst>
                </a:hlinkClick>
              </a:rPr>
              <a:t>Annexe 6</a:t>
            </a:r>
            <a:endParaRPr lang="fr-FR" dirty="0">
              <a:solidFill>
                <a:schemeClr val="accent4">
                  <a:lumMod val="75000"/>
                </a:schemeClr>
              </a:solidFill>
            </a:endParaRPr>
          </a:p>
          <a:p>
            <a:r>
              <a:rPr lang="fr-FR" dirty="0">
                <a:solidFill>
                  <a:schemeClr val="accent4">
                    <a:lumMod val="75000"/>
                  </a:schemeClr>
                </a:solidFill>
                <a:hlinkClick r:id="rId18" action="ppaction://hlinksldjump">
                  <a:extLst>
                    <a:ext uri="{A12FA001-AC4F-418D-AE19-62706E023703}">
                      <ahyp:hlinkClr xmlns:ahyp="http://schemas.microsoft.com/office/drawing/2018/hyperlinkcolor" val="tx"/>
                    </a:ext>
                  </a:extLst>
                </a:hlinkClick>
              </a:rPr>
              <a:t>Annexe 7</a:t>
            </a:r>
            <a:endParaRPr lang="fr-FR" dirty="0">
              <a:solidFill>
                <a:schemeClr val="accent4">
                  <a:lumMod val="75000"/>
                </a:schemeClr>
              </a:solidFill>
            </a:endParaRPr>
          </a:p>
        </p:txBody>
      </p:sp>
    </p:spTree>
    <p:extLst>
      <p:ext uri="{BB962C8B-B14F-4D97-AF65-F5344CB8AC3E}">
        <p14:creationId xmlns:p14="http://schemas.microsoft.com/office/powerpoint/2010/main" val="61259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CBF51-BC78-4E35-8928-C6542C5B5FF3}"/>
              </a:ext>
            </a:extLst>
          </p:cNvPr>
          <p:cNvSpPr>
            <a:spLocks noGrp="1"/>
          </p:cNvSpPr>
          <p:nvPr>
            <p:ph type="title"/>
          </p:nvPr>
        </p:nvSpPr>
        <p:spPr>
          <a:xfrm>
            <a:off x="1141411" y="618518"/>
            <a:ext cx="9905999" cy="886432"/>
          </a:xfrm>
        </p:spPr>
        <p:txBody>
          <a:bodyPr/>
          <a:lstStyle/>
          <a:p>
            <a:pPr algn="ctr"/>
            <a:r>
              <a:rPr lang="fr-FR" b="1" i="1" u="sng" dirty="0"/>
              <a:t>Burpees et variantes possibles</a:t>
            </a:r>
          </a:p>
        </p:txBody>
      </p:sp>
      <p:sp>
        <p:nvSpPr>
          <p:cNvPr id="3" name="Espace réservé du contenu 2">
            <a:extLst>
              <a:ext uri="{FF2B5EF4-FFF2-40B4-BE49-F238E27FC236}">
                <a16:creationId xmlns:a16="http://schemas.microsoft.com/office/drawing/2014/main" id="{A57AE3CB-C958-4CE0-9C1D-2F86B3B19250}"/>
              </a:ext>
            </a:extLst>
          </p:cNvPr>
          <p:cNvSpPr>
            <a:spLocks noGrp="1"/>
          </p:cNvSpPr>
          <p:nvPr>
            <p:ph idx="1"/>
          </p:nvPr>
        </p:nvSpPr>
        <p:spPr>
          <a:xfrm>
            <a:off x="1141412" y="1504950"/>
            <a:ext cx="9905999" cy="5015119"/>
          </a:xfrm>
        </p:spPr>
        <p:txBody>
          <a:bodyPr>
            <a:normAutofit fontScale="92500" lnSpcReduction="10000"/>
          </a:bodyPr>
          <a:lstStyle/>
          <a:p>
            <a:r>
              <a:rPr lang="fr-FR" sz="3000" b="1" i="1" u="sng" dirty="0">
                <a:solidFill>
                  <a:schemeClr val="bg1"/>
                </a:solidFill>
              </a:rPr>
              <a:t>Burpees:</a:t>
            </a:r>
            <a:r>
              <a:rPr lang="fr-FR" sz="3000" dirty="0">
                <a:solidFill>
                  <a:schemeClr val="bg1"/>
                </a:solidFill>
              </a:rPr>
              <a:t> Attention à ne pas creuser le dos  lors de la réalisation de la planche.</a:t>
            </a:r>
          </a:p>
          <a:p>
            <a:r>
              <a:rPr lang="fr-FR" i="1" u="sng" dirty="0" err="1">
                <a:solidFill>
                  <a:schemeClr val="bg1"/>
                </a:solidFill>
              </a:rPr>
              <a:t>Side</a:t>
            </a:r>
            <a:r>
              <a:rPr lang="fr-FR" i="1" u="sng" dirty="0">
                <a:solidFill>
                  <a:schemeClr val="bg1"/>
                </a:solidFill>
              </a:rPr>
              <a:t> to </a:t>
            </a:r>
            <a:r>
              <a:rPr lang="fr-FR" i="1" u="sng" dirty="0" err="1">
                <a:solidFill>
                  <a:schemeClr val="bg1"/>
                </a:solidFill>
              </a:rPr>
              <a:t>Side</a:t>
            </a:r>
            <a:r>
              <a:rPr lang="fr-FR" i="1" u="sng" dirty="0">
                <a:solidFill>
                  <a:schemeClr val="bg1"/>
                </a:solidFill>
              </a:rPr>
              <a:t> Burpees</a:t>
            </a:r>
            <a:r>
              <a:rPr lang="fr-FR" i="1" dirty="0">
                <a:solidFill>
                  <a:schemeClr val="bg1"/>
                </a:solidFill>
              </a:rPr>
              <a:t>: très bon travail explosif et cardio. Nous faisons en fait 2 sauts, ce qui représente un travail supplémentaire.</a:t>
            </a:r>
            <a:endParaRPr lang="fr-FR" sz="2600" b="1" i="1" u="sng" dirty="0">
              <a:solidFill>
                <a:schemeClr val="bg1"/>
              </a:solidFill>
            </a:endParaRPr>
          </a:p>
          <a:p>
            <a:r>
              <a:rPr lang="fr-FR" sz="2600" i="1" u="sng" dirty="0" err="1">
                <a:solidFill>
                  <a:schemeClr val="bg1"/>
                </a:solidFill>
              </a:rPr>
              <a:t>Mountain</a:t>
            </a:r>
            <a:r>
              <a:rPr lang="fr-FR" sz="2600" i="1" u="sng" dirty="0">
                <a:solidFill>
                  <a:schemeClr val="bg1"/>
                </a:solidFill>
              </a:rPr>
              <a:t> </a:t>
            </a:r>
            <a:r>
              <a:rPr lang="fr-FR" sz="2600" i="1" u="sng" dirty="0" err="1">
                <a:solidFill>
                  <a:schemeClr val="bg1"/>
                </a:solidFill>
              </a:rPr>
              <a:t>Climber</a:t>
            </a:r>
            <a:r>
              <a:rPr lang="fr-FR" sz="2600" i="1" u="sng" dirty="0">
                <a:solidFill>
                  <a:schemeClr val="bg1"/>
                </a:solidFill>
              </a:rPr>
              <a:t> Burp</a:t>
            </a:r>
            <a:r>
              <a:rPr lang="fr-FR" sz="2600" u="sng" dirty="0">
                <a:solidFill>
                  <a:schemeClr val="bg1"/>
                </a:solidFill>
              </a:rPr>
              <a:t>ees</a:t>
            </a:r>
            <a:r>
              <a:rPr lang="fr-FR" sz="2600" dirty="0">
                <a:solidFill>
                  <a:schemeClr val="bg1"/>
                </a:solidFill>
              </a:rPr>
              <a:t>: à la fois cardio, à la fois gainage. Effectuez le nombre de </a:t>
            </a:r>
            <a:r>
              <a:rPr lang="fr-FR" sz="2600" dirty="0" err="1">
                <a:solidFill>
                  <a:schemeClr val="bg1"/>
                </a:solidFill>
              </a:rPr>
              <a:t>Mountain</a:t>
            </a:r>
            <a:r>
              <a:rPr lang="fr-FR" sz="2600" dirty="0">
                <a:solidFill>
                  <a:schemeClr val="bg1"/>
                </a:solidFill>
              </a:rPr>
              <a:t> </a:t>
            </a:r>
            <a:r>
              <a:rPr lang="fr-FR" sz="2600" dirty="0" err="1">
                <a:solidFill>
                  <a:schemeClr val="bg1"/>
                </a:solidFill>
              </a:rPr>
              <a:t>Climber</a:t>
            </a:r>
            <a:r>
              <a:rPr lang="fr-FR" sz="2600" dirty="0">
                <a:solidFill>
                  <a:schemeClr val="bg1"/>
                </a:solidFill>
              </a:rPr>
              <a:t> que vous voulez juste avant de faire la pompe et de remonter.</a:t>
            </a:r>
          </a:p>
          <a:p>
            <a:r>
              <a:rPr lang="fr-FR" sz="2600" i="1" u="sng" dirty="0">
                <a:solidFill>
                  <a:schemeClr val="bg1"/>
                </a:solidFill>
              </a:rPr>
              <a:t>Jumping Jack Burpees</a:t>
            </a:r>
            <a:r>
              <a:rPr lang="fr-FR" sz="2600" dirty="0">
                <a:solidFill>
                  <a:schemeClr val="bg1"/>
                </a:solidFill>
              </a:rPr>
              <a:t>: travail cardio principalement. Effectuez un nombre de Jumping Jack (        )   déterminé et effectuez-les à la place du saut habituel.</a:t>
            </a:r>
          </a:p>
          <a:p>
            <a:r>
              <a:rPr lang="fr-FR" sz="2600" dirty="0">
                <a:solidFill>
                  <a:schemeClr val="bg1"/>
                </a:solidFill>
              </a:rPr>
              <a:t>Il existe bien d’autres variantes que vous pouvez retrouver sur internet!</a:t>
            </a:r>
          </a:p>
          <a:p>
            <a:endParaRPr lang="fr-FR" dirty="0">
              <a:solidFill>
                <a:schemeClr val="bg1"/>
              </a:solidFill>
            </a:endParaRPr>
          </a:p>
        </p:txBody>
      </p:sp>
      <p:pic>
        <p:nvPicPr>
          <p:cNvPr id="4" name="Graphique 3" descr="Culturiste">
            <a:hlinkClick r:id="rId2" action="ppaction://hlinksldjump"/>
            <a:extLst>
              <a:ext uri="{FF2B5EF4-FFF2-40B4-BE49-F238E27FC236}">
                <a16:creationId xmlns:a16="http://schemas.microsoft.com/office/drawing/2014/main" id="{29E7139A-8289-47DD-AB7B-F813B3EE77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12" y="2654618"/>
            <a:ext cx="914400" cy="914400"/>
          </a:xfrm>
          <a:prstGeom prst="rect">
            <a:avLst/>
          </a:prstGeom>
        </p:spPr>
      </p:pic>
      <p:pic>
        <p:nvPicPr>
          <p:cNvPr id="6" name="Image 5">
            <a:extLst>
              <a:ext uri="{FF2B5EF4-FFF2-40B4-BE49-F238E27FC236}">
                <a16:creationId xmlns:a16="http://schemas.microsoft.com/office/drawing/2014/main" id="{DA11758A-C9EC-42D5-85D4-097A00A93474}"/>
              </a:ext>
            </a:extLst>
          </p:cNvPr>
          <p:cNvPicPr>
            <a:picLocks noChangeAspect="1"/>
          </p:cNvPicPr>
          <p:nvPr/>
        </p:nvPicPr>
        <p:blipFill>
          <a:blip r:embed="rId5"/>
          <a:stretch>
            <a:fillRect/>
          </a:stretch>
        </p:blipFill>
        <p:spPr>
          <a:xfrm>
            <a:off x="3289334" y="5150127"/>
            <a:ext cx="628194" cy="652669"/>
          </a:xfrm>
          <a:prstGeom prst="rect">
            <a:avLst/>
          </a:prstGeom>
          <a:effectLst>
            <a:softEdge rad="63500"/>
          </a:effectLst>
        </p:spPr>
      </p:pic>
    </p:spTree>
    <p:extLst>
      <p:ext uri="{BB962C8B-B14F-4D97-AF65-F5344CB8AC3E}">
        <p14:creationId xmlns:p14="http://schemas.microsoft.com/office/powerpoint/2010/main" val="241935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DBE36-26B2-45E6-9488-0E0D5BBE0C1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0B78B31-45F1-4395-AC57-CC936F473F5D}"/>
              </a:ext>
            </a:extLst>
          </p:cNvPr>
          <p:cNvSpPr>
            <a:spLocks noGrp="1"/>
          </p:cNvSpPr>
          <p:nvPr>
            <p:ph idx="1"/>
          </p:nvPr>
        </p:nvSpPr>
        <p:spPr/>
        <p:txBody>
          <a:bodyPr>
            <a:normAutofit/>
          </a:bodyPr>
          <a:lstStyle/>
          <a:p>
            <a:pPr marL="0" indent="0" algn="ctr">
              <a:buNone/>
            </a:pPr>
            <a:r>
              <a:rPr lang="fr-FR" sz="8800" dirty="0">
                <a:latin typeface="AR BLANCA" panose="02000000000000000000" pitchFamily="2" charset="0"/>
              </a:rPr>
              <a:t>FIN</a:t>
            </a:r>
          </a:p>
        </p:txBody>
      </p:sp>
    </p:spTree>
    <p:extLst>
      <p:ext uri="{BB962C8B-B14F-4D97-AF65-F5344CB8AC3E}">
        <p14:creationId xmlns:p14="http://schemas.microsoft.com/office/powerpoint/2010/main" val="141398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935FCD-83E5-4FD0-BCA3-371BF33FE37B}"/>
              </a:ext>
            </a:extLst>
          </p:cNvPr>
          <p:cNvSpPr>
            <a:spLocks noGrp="1"/>
          </p:cNvSpPr>
          <p:nvPr>
            <p:ph type="title"/>
          </p:nvPr>
        </p:nvSpPr>
        <p:spPr/>
        <p:txBody>
          <a:bodyPr/>
          <a:lstStyle/>
          <a:p>
            <a:pPr algn="ctr"/>
            <a:r>
              <a:rPr lang="fr-FR" b="1" i="1" u="sng" dirty="0"/>
              <a:t>Fonctionnement diaporama interactif</a:t>
            </a:r>
          </a:p>
        </p:txBody>
      </p:sp>
      <p:sp>
        <p:nvSpPr>
          <p:cNvPr id="3" name="Espace réservé du contenu 2">
            <a:extLst>
              <a:ext uri="{FF2B5EF4-FFF2-40B4-BE49-F238E27FC236}">
                <a16:creationId xmlns:a16="http://schemas.microsoft.com/office/drawing/2014/main" id="{3C05CE60-237A-46F7-99F6-AD4EB8D07BFD}"/>
              </a:ext>
            </a:extLst>
          </p:cNvPr>
          <p:cNvSpPr>
            <a:spLocks noGrp="1"/>
          </p:cNvSpPr>
          <p:nvPr>
            <p:ph idx="1"/>
          </p:nvPr>
        </p:nvSpPr>
        <p:spPr/>
        <p:txBody>
          <a:bodyPr/>
          <a:lstStyle/>
          <a:p>
            <a:r>
              <a:rPr lang="fr-FR" b="1" i="1" u="sng" dirty="0">
                <a:solidFill>
                  <a:schemeClr val="bg1"/>
                </a:solidFill>
              </a:rPr>
              <a:t>Cliquez sur :</a:t>
            </a:r>
          </a:p>
          <a:p>
            <a:endParaRPr lang="fr-FR" dirty="0"/>
          </a:p>
        </p:txBody>
      </p:sp>
      <p:pic>
        <p:nvPicPr>
          <p:cNvPr id="5" name="Graphique 4" descr="Culturiste">
            <a:extLst>
              <a:ext uri="{FF2B5EF4-FFF2-40B4-BE49-F238E27FC236}">
                <a16:creationId xmlns:a16="http://schemas.microsoft.com/office/drawing/2014/main" id="{4605DF22-E07F-4558-986E-7C4F97042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257934" y="2921000"/>
            <a:ext cx="1068706" cy="1041931"/>
          </a:xfrm>
          <a:prstGeom prst="rect">
            <a:avLst/>
          </a:prstGeom>
        </p:spPr>
      </p:pic>
      <p:sp>
        <p:nvSpPr>
          <p:cNvPr id="6" name="ZoneTexte 5">
            <a:extLst>
              <a:ext uri="{FF2B5EF4-FFF2-40B4-BE49-F238E27FC236}">
                <a16:creationId xmlns:a16="http://schemas.microsoft.com/office/drawing/2014/main" id="{B9E52ECD-FFB7-4CD3-B550-5BBD5613FC11}"/>
              </a:ext>
            </a:extLst>
          </p:cNvPr>
          <p:cNvSpPr txBox="1"/>
          <p:nvPr/>
        </p:nvSpPr>
        <p:spPr>
          <a:xfrm>
            <a:off x="3048000" y="3151365"/>
            <a:ext cx="5638800" cy="954107"/>
          </a:xfrm>
          <a:prstGeom prst="rect">
            <a:avLst/>
          </a:prstGeom>
          <a:noFill/>
        </p:spPr>
        <p:txBody>
          <a:bodyPr wrap="square" rtlCol="0">
            <a:spAutoFit/>
          </a:bodyPr>
          <a:lstStyle/>
          <a:p>
            <a:r>
              <a:rPr lang="fr-FR" sz="2800" dirty="0">
                <a:solidFill>
                  <a:schemeClr val="bg1"/>
                </a:solidFill>
              </a:rPr>
              <a:t>Pour revenir sur la page de l’exercice </a:t>
            </a:r>
          </a:p>
          <a:p>
            <a:endParaRPr lang="fr-FR" sz="2800" dirty="0"/>
          </a:p>
        </p:txBody>
      </p:sp>
      <p:sp>
        <p:nvSpPr>
          <p:cNvPr id="7" name="Bouton d’action : accueil 6">
            <a:hlinkClick r:id="" action="ppaction://noaction" highlightClick="1"/>
            <a:extLst>
              <a:ext uri="{FF2B5EF4-FFF2-40B4-BE49-F238E27FC236}">
                <a16:creationId xmlns:a16="http://schemas.microsoft.com/office/drawing/2014/main" id="{7A0D83B2-A0E1-42A1-91EE-BBD5DC115CB8}"/>
              </a:ext>
            </a:extLst>
          </p:cNvPr>
          <p:cNvSpPr/>
          <p:nvPr/>
        </p:nvSpPr>
        <p:spPr>
          <a:xfrm>
            <a:off x="1421447" y="4277626"/>
            <a:ext cx="74168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1C4120A-62B5-43AA-B257-D6A036114A17}"/>
              </a:ext>
            </a:extLst>
          </p:cNvPr>
          <p:cNvSpPr txBox="1"/>
          <p:nvPr/>
        </p:nvSpPr>
        <p:spPr>
          <a:xfrm>
            <a:off x="3048000" y="4277626"/>
            <a:ext cx="5772150" cy="523220"/>
          </a:xfrm>
          <a:prstGeom prst="rect">
            <a:avLst/>
          </a:prstGeom>
          <a:noFill/>
        </p:spPr>
        <p:txBody>
          <a:bodyPr wrap="square" rtlCol="0">
            <a:spAutoFit/>
          </a:bodyPr>
          <a:lstStyle/>
          <a:p>
            <a:r>
              <a:rPr lang="fr-FR" sz="2800" dirty="0">
                <a:solidFill>
                  <a:schemeClr val="bg1"/>
                </a:solidFill>
              </a:rPr>
              <a:t>Pour revenir au sommaire interactif</a:t>
            </a:r>
          </a:p>
        </p:txBody>
      </p:sp>
      <p:sp>
        <p:nvSpPr>
          <p:cNvPr id="4" name="ZoneTexte 3">
            <a:extLst>
              <a:ext uri="{FF2B5EF4-FFF2-40B4-BE49-F238E27FC236}">
                <a16:creationId xmlns:a16="http://schemas.microsoft.com/office/drawing/2014/main" id="{D28E68D8-1E22-41B0-8EEA-E91A56548385}"/>
              </a:ext>
            </a:extLst>
          </p:cNvPr>
          <p:cNvSpPr txBox="1"/>
          <p:nvPr/>
        </p:nvSpPr>
        <p:spPr>
          <a:xfrm>
            <a:off x="3048000" y="5139083"/>
            <a:ext cx="7810500" cy="954107"/>
          </a:xfrm>
          <a:prstGeom prst="rect">
            <a:avLst/>
          </a:prstGeom>
          <a:noFill/>
        </p:spPr>
        <p:txBody>
          <a:bodyPr wrap="square" rtlCol="0">
            <a:spAutoFit/>
          </a:bodyPr>
          <a:lstStyle/>
          <a:p>
            <a:r>
              <a:rPr lang="fr-FR" sz="2800" dirty="0">
                <a:solidFill>
                  <a:schemeClr val="bg1"/>
                </a:solidFill>
              </a:rPr>
              <a:t>Cliquez sur les Gifs des exercices que vous souhaitez réaliser afin d’avoir de plus amples informations</a:t>
            </a:r>
          </a:p>
        </p:txBody>
      </p:sp>
      <p:pic>
        <p:nvPicPr>
          <p:cNvPr id="9" name="Image 8" descr="Une image contenant femme, joueur, tenue, court&#10;&#10;Description générée automatiquement">
            <a:hlinkClick r:id="rId4" action="ppaction://hlinksldjump"/>
            <a:extLst>
              <a:ext uri="{FF2B5EF4-FFF2-40B4-BE49-F238E27FC236}">
                <a16:creationId xmlns:a16="http://schemas.microsoft.com/office/drawing/2014/main" id="{186146B5-E416-478C-A0DA-D78DAAB9C457}"/>
              </a:ext>
            </a:extLst>
          </p:cNvPr>
          <p:cNvPicPr>
            <a:picLocks noChangeAspect="1"/>
          </p:cNvPicPr>
          <p:nvPr/>
        </p:nvPicPr>
        <p:blipFill>
          <a:blip r:embed="rId5"/>
          <a:stretch>
            <a:fillRect/>
          </a:stretch>
        </p:blipFill>
        <p:spPr>
          <a:xfrm>
            <a:off x="1293177" y="5213019"/>
            <a:ext cx="1283698" cy="722080"/>
          </a:xfrm>
          <a:prstGeom prst="rect">
            <a:avLst/>
          </a:prstGeom>
          <a:effectLst>
            <a:softEdge rad="63500"/>
          </a:effectLst>
        </p:spPr>
      </p:pic>
    </p:spTree>
    <p:extLst>
      <p:ext uri="{BB962C8B-B14F-4D97-AF65-F5344CB8AC3E}">
        <p14:creationId xmlns:p14="http://schemas.microsoft.com/office/powerpoint/2010/main" val="37396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8125F-CB16-4E06-BA54-2A0912C45F50}"/>
              </a:ext>
            </a:extLst>
          </p:cNvPr>
          <p:cNvSpPr>
            <a:spLocks noGrp="1"/>
          </p:cNvSpPr>
          <p:nvPr>
            <p:ph type="title"/>
          </p:nvPr>
        </p:nvSpPr>
        <p:spPr/>
        <p:txBody>
          <a:bodyPr/>
          <a:lstStyle/>
          <a:p>
            <a:pPr algn="ctr"/>
            <a:r>
              <a:rPr lang="fr-FR" b="1" i="1" u="sng" dirty="0"/>
              <a:t>Origine et définition du </a:t>
            </a:r>
            <a:r>
              <a:rPr lang="fr-FR" b="1" i="1" u="sng" dirty="0" err="1"/>
              <a:t>Crossfit</a:t>
            </a:r>
            <a:endParaRPr lang="fr-FR" b="1" i="1" u="sng" dirty="0"/>
          </a:p>
        </p:txBody>
      </p:sp>
      <p:sp>
        <p:nvSpPr>
          <p:cNvPr id="3" name="Espace réservé du contenu 2">
            <a:extLst>
              <a:ext uri="{FF2B5EF4-FFF2-40B4-BE49-F238E27FC236}">
                <a16:creationId xmlns:a16="http://schemas.microsoft.com/office/drawing/2014/main" id="{22B3DA55-5929-42B3-9FF8-BD600234C0FF}"/>
              </a:ext>
            </a:extLst>
          </p:cNvPr>
          <p:cNvSpPr>
            <a:spLocks noGrp="1"/>
          </p:cNvSpPr>
          <p:nvPr>
            <p:ph idx="1"/>
          </p:nvPr>
        </p:nvSpPr>
        <p:spPr>
          <a:xfrm>
            <a:off x="1141412" y="2249486"/>
            <a:ext cx="9905999" cy="4170363"/>
          </a:xfrm>
        </p:spPr>
        <p:txBody>
          <a:bodyPr>
            <a:normAutofit/>
          </a:bodyPr>
          <a:lstStyle/>
          <a:p>
            <a:pPr algn="ctr"/>
            <a:r>
              <a:rPr lang="fr-FR" b="1" i="1" u="sng" dirty="0">
                <a:solidFill>
                  <a:schemeClr val="bg1">
                    <a:lumMod val="95000"/>
                    <a:lumOff val="5000"/>
                  </a:schemeClr>
                </a:solidFill>
              </a:rPr>
              <a:t>Origine:</a:t>
            </a:r>
          </a:p>
          <a:p>
            <a:pPr algn="ctr"/>
            <a:r>
              <a:rPr lang="fr-FR" dirty="0">
                <a:solidFill>
                  <a:schemeClr val="bg1"/>
                </a:solidFill>
              </a:rPr>
              <a:t>Le CrossFit est inventé par l’ancien gymnaste universitaire Greg </a:t>
            </a:r>
            <a:r>
              <a:rPr lang="fr-FR" dirty="0" err="1">
                <a:solidFill>
                  <a:schemeClr val="bg1"/>
                </a:solidFill>
              </a:rPr>
              <a:t>Glassman</a:t>
            </a:r>
            <a:r>
              <a:rPr lang="fr-FR" dirty="0">
                <a:solidFill>
                  <a:schemeClr val="bg1"/>
                </a:solidFill>
              </a:rPr>
              <a:t> (USA) et sa femme Lauren </a:t>
            </a:r>
            <a:r>
              <a:rPr lang="fr-FR" dirty="0" err="1">
                <a:solidFill>
                  <a:schemeClr val="bg1"/>
                </a:solidFill>
              </a:rPr>
              <a:t>Glassman</a:t>
            </a:r>
            <a:r>
              <a:rPr lang="fr-FR" dirty="0">
                <a:solidFill>
                  <a:schemeClr val="bg1"/>
                </a:solidFill>
              </a:rPr>
              <a:t> dans le courant des années 70, dans leur garage transformé en salle d'entraînement.</a:t>
            </a:r>
          </a:p>
          <a:p>
            <a:pPr algn="ctr"/>
            <a:r>
              <a:rPr lang="fr-FR" b="1" i="1" u="sng" dirty="0">
                <a:solidFill>
                  <a:schemeClr val="bg1"/>
                </a:solidFill>
              </a:rPr>
              <a:t>Définition:</a:t>
            </a:r>
          </a:p>
          <a:p>
            <a:pPr algn="ctr"/>
            <a:r>
              <a:rPr lang="fr-FR" dirty="0">
                <a:solidFill>
                  <a:schemeClr val="bg1"/>
                </a:solidFill>
              </a:rPr>
              <a:t>C’est un entrainement croisé qui vise à développer 10 compétences athlétiques: </a:t>
            </a:r>
            <a:r>
              <a:rPr lang="fr-FR" sz="1800" dirty="0">
                <a:solidFill>
                  <a:schemeClr val="bg1"/>
                </a:solidFill>
              </a:rPr>
              <a:t>endurance </a:t>
            </a:r>
            <a:r>
              <a:rPr lang="fr-FR" sz="1800" dirty="0" err="1">
                <a:solidFill>
                  <a:schemeClr val="bg1"/>
                </a:solidFill>
              </a:rPr>
              <a:t>cardio-vaculaire</a:t>
            </a:r>
            <a:r>
              <a:rPr lang="fr-FR" sz="1800" dirty="0">
                <a:solidFill>
                  <a:schemeClr val="bg1"/>
                </a:solidFill>
              </a:rPr>
              <a:t> et respiratoire, endurance musculaire, force, souplesse, puissance, vitesse, agilité, psychomotricité, équilibre et précision. </a:t>
            </a:r>
          </a:p>
        </p:txBody>
      </p:sp>
      <p:sp>
        <p:nvSpPr>
          <p:cNvPr id="4" name="Bouton d’action : accueil 3">
            <a:hlinkClick r:id="rId2" action="ppaction://hlinksldjump" highlightClick="1"/>
            <a:extLst>
              <a:ext uri="{FF2B5EF4-FFF2-40B4-BE49-F238E27FC236}">
                <a16:creationId xmlns:a16="http://schemas.microsoft.com/office/drawing/2014/main" id="{840DC916-43C9-410C-A49A-D089BAF3CB30}"/>
              </a:ext>
            </a:extLst>
          </p:cNvPr>
          <p:cNvSpPr/>
          <p:nvPr/>
        </p:nvSpPr>
        <p:spPr>
          <a:xfrm>
            <a:off x="660400" y="5730240"/>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4123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58565-FC17-41DC-ACB3-59C769A2B4BF}"/>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F975F6C6-8538-499C-9398-37A000212BA3}"/>
              </a:ext>
            </a:extLst>
          </p:cNvPr>
          <p:cNvPicPr>
            <a:picLocks noGrp="1" noChangeAspect="1"/>
          </p:cNvPicPr>
          <p:nvPr>
            <p:ph idx="1"/>
          </p:nvPr>
        </p:nvPicPr>
        <p:blipFill>
          <a:blip r:embed="rId2"/>
          <a:stretch>
            <a:fillRect/>
          </a:stretch>
        </p:blipFill>
        <p:spPr>
          <a:xfrm>
            <a:off x="1960880" y="618518"/>
            <a:ext cx="7985760" cy="5688487"/>
          </a:xfrm>
          <a:effectLst>
            <a:softEdge rad="279400"/>
          </a:effectLst>
        </p:spPr>
      </p:pic>
      <p:sp>
        <p:nvSpPr>
          <p:cNvPr id="6" name="Bouton d’action : accueil 5">
            <a:hlinkClick r:id="rId3" action="ppaction://hlinksldjump" highlightClick="1"/>
            <a:extLst>
              <a:ext uri="{FF2B5EF4-FFF2-40B4-BE49-F238E27FC236}">
                <a16:creationId xmlns:a16="http://schemas.microsoft.com/office/drawing/2014/main" id="{668E2D0E-3B99-4E72-A41C-978F303D3B6B}"/>
              </a:ext>
            </a:extLst>
          </p:cNvPr>
          <p:cNvSpPr/>
          <p:nvPr/>
        </p:nvSpPr>
        <p:spPr>
          <a:xfrm>
            <a:off x="660400" y="5730240"/>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0703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DBABC3-3F79-4673-BDB7-09428BD7E7D4}"/>
              </a:ext>
            </a:extLst>
          </p:cNvPr>
          <p:cNvSpPr>
            <a:spLocks noGrp="1"/>
          </p:cNvSpPr>
          <p:nvPr>
            <p:ph type="title"/>
          </p:nvPr>
        </p:nvSpPr>
        <p:spPr/>
        <p:txBody>
          <a:bodyPr/>
          <a:lstStyle/>
          <a:p>
            <a:pPr algn="ctr"/>
            <a:r>
              <a:rPr lang="fr-FR" b="1" i="1" u="sng" dirty="0"/>
              <a:t>Les principes</a:t>
            </a:r>
          </a:p>
        </p:txBody>
      </p:sp>
      <p:sp>
        <p:nvSpPr>
          <p:cNvPr id="3" name="Espace réservé du contenu 2">
            <a:extLst>
              <a:ext uri="{FF2B5EF4-FFF2-40B4-BE49-F238E27FC236}">
                <a16:creationId xmlns:a16="http://schemas.microsoft.com/office/drawing/2014/main" id="{6C75A153-F6F6-4C9F-B6CB-5F211C82B452}"/>
              </a:ext>
            </a:extLst>
          </p:cNvPr>
          <p:cNvSpPr>
            <a:spLocks noGrp="1"/>
          </p:cNvSpPr>
          <p:nvPr>
            <p:ph idx="1"/>
          </p:nvPr>
        </p:nvSpPr>
        <p:spPr/>
        <p:txBody>
          <a:bodyPr/>
          <a:lstStyle/>
          <a:p>
            <a:r>
              <a:rPr lang="fr-FR" dirty="0">
                <a:solidFill>
                  <a:schemeClr val="bg1"/>
                </a:solidFill>
              </a:rPr>
              <a:t>L'entraînement CrossFit s'articule autour des WOD (</a:t>
            </a:r>
            <a:r>
              <a:rPr lang="fr-FR" b="1" i="1" dirty="0" err="1">
                <a:solidFill>
                  <a:schemeClr val="bg1"/>
                </a:solidFill>
              </a:rPr>
              <a:t>W</a:t>
            </a:r>
            <a:r>
              <a:rPr lang="fr-FR" i="1" dirty="0" err="1">
                <a:solidFill>
                  <a:schemeClr val="bg1"/>
                </a:solidFill>
              </a:rPr>
              <a:t>ork</a:t>
            </a:r>
            <a:r>
              <a:rPr lang="fr-FR" b="1" i="1" dirty="0" err="1">
                <a:solidFill>
                  <a:schemeClr val="bg1"/>
                </a:solidFill>
              </a:rPr>
              <a:t>O</a:t>
            </a:r>
            <a:r>
              <a:rPr lang="fr-FR" i="1" dirty="0" err="1">
                <a:solidFill>
                  <a:schemeClr val="bg1"/>
                </a:solidFill>
              </a:rPr>
              <a:t>ut</a:t>
            </a:r>
            <a:r>
              <a:rPr lang="fr-FR" i="1" dirty="0">
                <a:solidFill>
                  <a:schemeClr val="bg1"/>
                </a:solidFill>
              </a:rPr>
              <a:t> of the </a:t>
            </a:r>
            <a:r>
              <a:rPr lang="fr-FR" b="1" i="1" dirty="0">
                <a:solidFill>
                  <a:schemeClr val="bg1"/>
                </a:solidFill>
              </a:rPr>
              <a:t>D</a:t>
            </a:r>
            <a:r>
              <a:rPr lang="fr-FR" i="1" dirty="0">
                <a:solidFill>
                  <a:schemeClr val="bg1"/>
                </a:solidFill>
              </a:rPr>
              <a:t>ay</a:t>
            </a:r>
            <a:r>
              <a:rPr lang="fr-FR" dirty="0">
                <a:solidFill>
                  <a:schemeClr val="bg1"/>
                </a:solidFill>
              </a:rPr>
              <a:t>) : chaque jour un entraînement est exécuté après </a:t>
            </a:r>
            <a:r>
              <a:rPr lang="fr-FR" b="1" i="1" u="sng" dirty="0">
                <a:solidFill>
                  <a:srgbClr val="FF0000"/>
                </a:solidFill>
              </a:rPr>
              <a:t>une séance d'échauffement</a:t>
            </a:r>
            <a:r>
              <a:rPr lang="fr-FR" dirty="0">
                <a:solidFill>
                  <a:schemeClr val="bg1"/>
                </a:solidFill>
              </a:rPr>
              <a:t> spécifique. </a:t>
            </a:r>
          </a:p>
          <a:p>
            <a:r>
              <a:rPr lang="fr-FR" dirty="0">
                <a:solidFill>
                  <a:schemeClr val="bg1"/>
                </a:solidFill>
              </a:rPr>
              <a:t>Les WOD sont composés d'un ou plusieurs exercices, le tout enchaîné suivant différents formats.</a:t>
            </a:r>
          </a:p>
        </p:txBody>
      </p:sp>
      <p:sp>
        <p:nvSpPr>
          <p:cNvPr id="4" name="Bouton d’action : accueil 3">
            <a:hlinkClick r:id="rId2" action="ppaction://hlinksldjump" highlightClick="1"/>
            <a:extLst>
              <a:ext uri="{FF2B5EF4-FFF2-40B4-BE49-F238E27FC236}">
                <a16:creationId xmlns:a16="http://schemas.microsoft.com/office/drawing/2014/main" id="{B0A319E3-4ED2-482B-AC36-8C8CE3B76C29}"/>
              </a:ext>
            </a:extLst>
          </p:cNvPr>
          <p:cNvSpPr/>
          <p:nvPr/>
        </p:nvSpPr>
        <p:spPr>
          <a:xfrm>
            <a:off x="660400" y="5730240"/>
            <a:ext cx="74168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610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54391B-E7D4-4E95-AAEE-6E9DDB409C90}"/>
              </a:ext>
            </a:extLst>
          </p:cNvPr>
          <p:cNvSpPr>
            <a:spLocks noGrp="1"/>
          </p:cNvSpPr>
          <p:nvPr>
            <p:ph type="title"/>
          </p:nvPr>
        </p:nvSpPr>
        <p:spPr/>
        <p:txBody>
          <a:bodyPr/>
          <a:lstStyle/>
          <a:p>
            <a:pPr algn="ctr"/>
            <a:r>
              <a:rPr lang="fr-FR" b="1" i="1" u="sng"/>
              <a:t>S’</a:t>
            </a:r>
            <a:r>
              <a:rPr lang="fr-FR" b="1" i="1" u="sng" dirty="0"/>
              <a:t>é</a:t>
            </a:r>
            <a:r>
              <a:rPr lang="fr-FR" b="1" i="1" u="sng"/>
              <a:t>chauffer </a:t>
            </a:r>
            <a:r>
              <a:rPr lang="fr-FR" b="1" i="1" u="sng" dirty="0"/>
              <a:t>avant une séance de cross fit</a:t>
            </a:r>
            <a:br>
              <a:rPr lang="fr-FR" b="1" i="1" u="sng" dirty="0"/>
            </a:br>
            <a:r>
              <a:rPr lang="fr-FR" b="1" i="1" dirty="0">
                <a:solidFill>
                  <a:schemeClr val="bg1"/>
                </a:solidFill>
              </a:rPr>
              <a:t>Durée 10 à 15 mn</a:t>
            </a:r>
          </a:p>
        </p:txBody>
      </p:sp>
      <p:sp>
        <p:nvSpPr>
          <p:cNvPr id="3" name="Espace réservé du contenu 2">
            <a:extLst>
              <a:ext uri="{FF2B5EF4-FFF2-40B4-BE49-F238E27FC236}">
                <a16:creationId xmlns:a16="http://schemas.microsoft.com/office/drawing/2014/main" id="{85A737C5-0218-4F23-A314-056DA2A01C6A}"/>
              </a:ext>
            </a:extLst>
          </p:cNvPr>
          <p:cNvSpPr>
            <a:spLocks noGrp="1"/>
          </p:cNvSpPr>
          <p:nvPr>
            <p:ph idx="1"/>
          </p:nvPr>
        </p:nvSpPr>
        <p:spPr/>
        <p:txBody>
          <a:bodyPr>
            <a:normAutofit fontScale="92500"/>
          </a:bodyPr>
          <a:lstStyle/>
          <a:p>
            <a:r>
              <a:rPr lang="fr-FR" dirty="0">
                <a:solidFill>
                  <a:schemeClr val="bg1"/>
                </a:solidFill>
              </a:rPr>
              <a:t>Commencer par sautiller sur place, faire de la corde à sauter ou courir si vous le pouvez (tout en respectant les consignes sanitaires en vigueur).</a:t>
            </a:r>
          </a:p>
          <a:p>
            <a:r>
              <a:rPr lang="fr-FR" dirty="0">
                <a:solidFill>
                  <a:schemeClr val="bg1"/>
                </a:solidFill>
              </a:rPr>
              <a:t>Etirements dynamiques: balancement de bras, rotation des hanches, dislocation des épaules avec la corde à sauter, rotations des poignets, des épaules et des chevilles .</a:t>
            </a:r>
          </a:p>
          <a:p>
            <a:r>
              <a:rPr lang="fr-FR" dirty="0">
                <a:solidFill>
                  <a:schemeClr val="bg1"/>
                </a:solidFill>
              </a:rPr>
              <a:t>10 à 20 squats ; 50 jumping jacks (          ) et enfin quelques pompes sur les genoux.</a:t>
            </a:r>
          </a:p>
          <a:p>
            <a:r>
              <a:rPr lang="fr-FR" b="1" i="1" dirty="0">
                <a:solidFill>
                  <a:srgbClr val="FF0000"/>
                </a:solidFill>
              </a:rPr>
              <a:t>PENSER A BIEN S’HYDRATER TOUT AU LONG DE LA SEANCE, échauffement compris (boire quelques gorgées d’eau toutes les 10’).</a:t>
            </a:r>
          </a:p>
          <a:p>
            <a:endParaRPr lang="fr-FR" dirty="0">
              <a:solidFill>
                <a:schemeClr val="bg1"/>
              </a:solidFill>
            </a:endParaRPr>
          </a:p>
          <a:p>
            <a:endParaRPr lang="fr-FR" dirty="0"/>
          </a:p>
        </p:txBody>
      </p:sp>
      <p:sp>
        <p:nvSpPr>
          <p:cNvPr id="8" name="Bouton d’action : accueil 7">
            <a:hlinkClick r:id="rId2" action="ppaction://hlinksldjump" highlightClick="1"/>
            <a:extLst>
              <a:ext uri="{FF2B5EF4-FFF2-40B4-BE49-F238E27FC236}">
                <a16:creationId xmlns:a16="http://schemas.microsoft.com/office/drawing/2014/main" id="{2D479CFE-5B2E-4B95-9B3D-EA27613A974D}"/>
              </a:ext>
            </a:extLst>
          </p:cNvPr>
          <p:cNvSpPr/>
          <p:nvPr/>
        </p:nvSpPr>
        <p:spPr>
          <a:xfrm>
            <a:off x="184150" y="3129280"/>
            <a:ext cx="74168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F2C8595-6838-4261-98DE-1B3B4824A6EC}"/>
              </a:ext>
            </a:extLst>
          </p:cNvPr>
          <p:cNvPicPr>
            <a:picLocks noChangeAspect="1"/>
          </p:cNvPicPr>
          <p:nvPr/>
        </p:nvPicPr>
        <p:blipFill>
          <a:blip r:embed="rId3"/>
          <a:stretch>
            <a:fillRect/>
          </a:stretch>
        </p:blipFill>
        <p:spPr>
          <a:xfrm>
            <a:off x="5475741" y="4020344"/>
            <a:ext cx="705983" cy="733489"/>
          </a:xfrm>
          <a:prstGeom prst="rect">
            <a:avLst/>
          </a:prstGeom>
          <a:effectLst>
            <a:softEdge rad="63500"/>
          </a:effectLst>
        </p:spPr>
      </p:pic>
    </p:spTree>
    <p:extLst>
      <p:ext uri="{BB962C8B-B14F-4D97-AF65-F5344CB8AC3E}">
        <p14:creationId xmlns:p14="http://schemas.microsoft.com/office/powerpoint/2010/main" val="545405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048602-B7B0-4794-AC6E-108D77559BCF}"/>
              </a:ext>
            </a:extLst>
          </p:cNvPr>
          <p:cNvSpPr>
            <a:spLocks noGrp="1"/>
          </p:cNvSpPr>
          <p:nvPr>
            <p:ph type="title"/>
          </p:nvPr>
        </p:nvSpPr>
        <p:spPr/>
        <p:txBody>
          <a:bodyPr/>
          <a:lstStyle/>
          <a:p>
            <a:pPr algn="ctr"/>
            <a:r>
              <a:rPr lang="fr-FR" b="1" i="1" u="sng" dirty="0"/>
              <a:t>Les formes de travail en Cross fit</a:t>
            </a:r>
          </a:p>
        </p:txBody>
      </p:sp>
      <p:sp>
        <p:nvSpPr>
          <p:cNvPr id="3" name="Espace réservé du contenu 2">
            <a:extLst>
              <a:ext uri="{FF2B5EF4-FFF2-40B4-BE49-F238E27FC236}">
                <a16:creationId xmlns:a16="http://schemas.microsoft.com/office/drawing/2014/main" id="{069484E3-4013-4901-9BC9-A795264D869F}"/>
              </a:ext>
            </a:extLst>
          </p:cNvPr>
          <p:cNvSpPr>
            <a:spLocks noGrp="1"/>
          </p:cNvSpPr>
          <p:nvPr>
            <p:ph idx="1"/>
          </p:nvPr>
        </p:nvSpPr>
        <p:spPr>
          <a:xfrm>
            <a:off x="1141412" y="1885950"/>
            <a:ext cx="9905999" cy="4781549"/>
          </a:xfrm>
        </p:spPr>
        <p:txBody>
          <a:bodyPr>
            <a:normAutofit/>
          </a:bodyPr>
          <a:lstStyle/>
          <a:p>
            <a:r>
              <a:rPr lang="fr-FR" sz="2000" dirty="0">
                <a:solidFill>
                  <a:schemeClr val="bg1"/>
                </a:solidFill>
              </a:rPr>
              <a:t>par </a:t>
            </a:r>
            <a:r>
              <a:rPr lang="fr-FR" sz="2000" dirty="0">
                <a:solidFill>
                  <a:schemeClr val="bg1"/>
                </a:solidFill>
                <a:hlinkClick r:id="rId2" tooltip="Séries dégressives">
                  <a:extLst>
                    <a:ext uri="{A12FA001-AC4F-418D-AE19-62706E023703}">
                      <ahyp:hlinkClr xmlns:ahyp="http://schemas.microsoft.com/office/drawing/2018/hyperlinkcolor" val="tx"/>
                    </a:ext>
                  </a:extLst>
                </a:hlinkClick>
              </a:rPr>
              <a:t>séries dégressives</a:t>
            </a:r>
            <a:r>
              <a:rPr lang="fr-FR" sz="2000" dirty="0">
                <a:solidFill>
                  <a:schemeClr val="bg1"/>
                </a:solidFill>
              </a:rPr>
              <a:t> (ex: 21-15-9, 21-18-15-12-9-6-3…).</a:t>
            </a:r>
          </a:p>
          <a:p>
            <a:r>
              <a:rPr lang="fr-FR" sz="2000" dirty="0">
                <a:solidFill>
                  <a:schemeClr val="bg1"/>
                </a:solidFill>
              </a:rPr>
              <a:t>en </a:t>
            </a:r>
            <a:r>
              <a:rPr lang="fr-FR" sz="2000" u="sng" dirty="0">
                <a:solidFill>
                  <a:schemeClr val="bg1"/>
                </a:solidFill>
              </a:rPr>
              <a:t>AMRAP</a:t>
            </a:r>
            <a:r>
              <a:rPr lang="fr-FR" sz="2000" dirty="0">
                <a:solidFill>
                  <a:schemeClr val="bg1"/>
                </a:solidFill>
              </a:rPr>
              <a:t> (</a:t>
            </a:r>
            <a:r>
              <a:rPr lang="fr-FR" sz="2000" i="1" dirty="0">
                <a:solidFill>
                  <a:schemeClr val="bg1"/>
                </a:solidFill>
              </a:rPr>
              <a:t>As </a:t>
            </a:r>
            <a:r>
              <a:rPr lang="fr-FR" sz="2000" i="1" dirty="0" err="1">
                <a:solidFill>
                  <a:schemeClr val="bg1"/>
                </a:solidFill>
              </a:rPr>
              <a:t>many</a:t>
            </a:r>
            <a:r>
              <a:rPr lang="fr-FR" sz="2000" i="1" dirty="0">
                <a:solidFill>
                  <a:schemeClr val="bg1"/>
                </a:solidFill>
              </a:rPr>
              <a:t> rounds as possible</a:t>
            </a:r>
            <a:r>
              <a:rPr lang="fr-FR" sz="2000" dirty="0">
                <a:solidFill>
                  <a:schemeClr val="bg1"/>
                </a:solidFill>
              </a:rPr>
              <a:t>, autant de tours que possible).</a:t>
            </a:r>
          </a:p>
          <a:p>
            <a:r>
              <a:rPr lang="fr-FR" sz="2000" dirty="0">
                <a:solidFill>
                  <a:schemeClr val="bg1"/>
                </a:solidFill>
              </a:rPr>
              <a:t>format type </a:t>
            </a:r>
            <a:r>
              <a:rPr lang="fr-FR" sz="2000" i="1" u="sng" dirty="0">
                <a:solidFill>
                  <a:schemeClr val="bg1"/>
                </a:solidFill>
              </a:rPr>
              <a:t>Bear </a:t>
            </a:r>
            <a:r>
              <a:rPr lang="fr-FR" sz="2000" i="1" u="sng" dirty="0" err="1">
                <a:solidFill>
                  <a:schemeClr val="bg1"/>
                </a:solidFill>
              </a:rPr>
              <a:t>complex</a:t>
            </a:r>
            <a:r>
              <a:rPr lang="fr-FR" sz="2000" dirty="0">
                <a:solidFill>
                  <a:schemeClr val="bg1"/>
                </a:solidFill>
              </a:rPr>
              <a:t> basé sur un enchaînement précis et dans lequel on augmente la charge à chaque tour.</a:t>
            </a:r>
          </a:p>
          <a:p>
            <a:r>
              <a:rPr lang="fr-FR" sz="2000" dirty="0">
                <a:solidFill>
                  <a:schemeClr val="bg1"/>
                </a:solidFill>
              </a:rPr>
              <a:t>en </a:t>
            </a:r>
            <a:r>
              <a:rPr lang="fr-FR" sz="2000" dirty="0">
                <a:solidFill>
                  <a:schemeClr val="bg1"/>
                </a:solidFill>
                <a:hlinkClick r:id="rId3" tooltip="Pyramide">
                  <a:extLst>
                    <a:ext uri="{A12FA001-AC4F-418D-AE19-62706E023703}">
                      <ahyp:hlinkClr xmlns:ahyp="http://schemas.microsoft.com/office/drawing/2018/hyperlinkcolor" val="tx"/>
                    </a:ext>
                  </a:extLst>
                </a:hlinkClick>
              </a:rPr>
              <a:t>pyramide</a:t>
            </a:r>
            <a:r>
              <a:rPr lang="fr-FR" sz="2000" dirty="0">
                <a:solidFill>
                  <a:schemeClr val="bg1"/>
                </a:solidFill>
              </a:rPr>
              <a:t> (ex:1-2-3-4-5-4-3-2-1).</a:t>
            </a:r>
          </a:p>
          <a:p>
            <a:r>
              <a:rPr lang="fr-FR" sz="2000" i="1" u="sng" dirty="0">
                <a:solidFill>
                  <a:schemeClr val="bg1"/>
                </a:solidFill>
              </a:rPr>
              <a:t>Barbara</a:t>
            </a:r>
            <a:r>
              <a:rPr lang="fr-FR" sz="2000" dirty="0">
                <a:solidFill>
                  <a:schemeClr val="bg1"/>
                </a:solidFill>
              </a:rPr>
              <a:t> : en 5 tours de XX tractions, XX pompes (jambes tendues ou à genoux), XX abdominaux et XX flexions jambes.</a:t>
            </a:r>
          </a:p>
          <a:p>
            <a:r>
              <a:rPr lang="fr-FR" sz="2000" i="1" u="sng" dirty="0">
                <a:solidFill>
                  <a:schemeClr val="bg1"/>
                </a:solidFill>
              </a:rPr>
              <a:t>Cindy</a:t>
            </a:r>
            <a:r>
              <a:rPr lang="fr-FR" sz="2000" dirty="0">
                <a:solidFill>
                  <a:schemeClr val="bg1"/>
                </a:solidFill>
              </a:rPr>
              <a:t> : faire autant de tours que possible en 20 minutes sous la forme de 5 tractions, 10 pompes et 15 flexions sur jambes.</a:t>
            </a:r>
          </a:p>
          <a:p>
            <a:r>
              <a:rPr lang="fr-FR" sz="2000" dirty="0">
                <a:solidFill>
                  <a:schemeClr val="bg1"/>
                </a:solidFill>
              </a:rPr>
              <a:t>ETC…</a:t>
            </a:r>
          </a:p>
          <a:p>
            <a:endParaRPr lang="fr-FR" dirty="0"/>
          </a:p>
        </p:txBody>
      </p:sp>
      <p:sp>
        <p:nvSpPr>
          <p:cNvPr id="4" name="Bouton d’action : accueil 3">
            <a:hlinkClick r:id="rId4" action="ppaction://hlinksldjump" highlightClick="1"/>
            <a:extLst>
              <a:ext uri="{FF2B5EF4-FFF2-40B4-BE49-F238E27FC236}">
                <a16:creationId xmlns:a16="http://schemas.microsoft.com/office/drawing/2014/main" id="{64AD7640-67C1-4283-AD2E-EE1FF03C3CB8}"/>
              </a:ext>
            </a:extLst>
          </p:cNvPr>
          <p:cNvSpPr/>
          <p:nvPr/>
        </p:nvSpPr>
        <p:spPr>
          <a:xfrm>
            <a:off x="203200" y="5811520"/>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6205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FAB97-4D18-4790-BC3F-250058F57553}"/>
              </a:ext>
            </a:extLst>
          </p:cNvPr>
          <p:cNvSpPr>
            <a:spLocks noGrp="1"/>
          </p:cNvSpPr>
          <p:nvPr>
            <p:ph type="title"/>
          </p:nvPr>
        </p:nvSpPr>
        <p:spPr/>
        <p:txBody>
          <a:bodyPr/>
          <a:lstStyle/>
          <a:p>
            <a:pPr algn="ctr"/>
            <a:r>
              <a:rPr lang="fr-FR" b="1" i="1" u="sng" dirty="0"/>
              <a:t>concevoir une séance de cross fit</a:t>
            </a:r>
          </a:p>
        </p:txBody>
      </p:sp>
      <p:sp>
        <p:nvSpPr>
          <p:cNvPr id="3" name="Espace réservé du contenu 2">
            <a:extLst>
              <a:ext uri="{FF2B5EF4-FFF2-40B4-BE49-F238E27FC236}">
                <a16:creationId xmlns:a16="http://schemas.microsoft.com/office/drawing/2014/main" id="{A83FEBA0-1CFC-4003-86AD-A6A3BCDE4FE2}"/>
              </a:ext>
            </a:extLst>
          </p:cNvPr>
          <p:cNvSpPr>
            <a:spLocks noGrp="1"/>
          </p:cNvSpPr>
          <p:nvPr>
            <p:ph idx="1"/>
          </p:nvPr>
        </p:nvSpPr>
        <p:spPr>
          <a:xfrm>
            <a:off x="1141412" y="2249487"/>
            <a:ext cx="9905999" cy="3913188"/>
          </a:xfrm>
        </p:spPr>
        <p:txBody>
          <a:bodyPr/>
          <a:lstStyle/>
          <a:p>
            <a:r>
              <a:rPr lang="fr-FR" dirty="0">
                <a:solidFill>
                  <a:schemeClr val="bg1"/>
                </a:solidFill>
              </a:rPr>
              <a:t>Il faudra réaliser plusieurs séries ou tours (de quelques minutes à 20’ environ)</a:t>
            </a:r>
          </a:p>
          <a:p>
            <a:r>
              <a:rPr lang="fr-FR" dirty="0">
                <a:solidFill>
                  <a:schemeClr val="bg1"/>
                </a:solidFill>
              </a:rPr>
              <a:t>Se ménager un temps de récupération entre chaque série, de l’ordre de 1 à 2 mn suivant l’état de forme.</a:t>
            </a:r>
          </a:p>
          <a:p>
            <a:r>
              <a:rPr lang="fr-FR" dirty="0">
                <a:solidFill>
                  <a:schemeClr val="bg1"/>
                </a:solidFill>
              </a:rPr>
              <a:t>La durée d’effort ne doit pas dépasser 1h au total (échauffement compris)</a:t>
            </a:r>
          </a:p>
          <a:p>
            <a:r>
              <a:rPr lang="fr-FR" i="1" dirty="0">
                <a:solidFill>
                  <a:srgbClr val="FF0000"/>
                </a:solidFill>
              </a:rPr>
              <a:t>L’intensité doit être modérée en cette période particulière </a:t>
            </a:r>
            <a:r>
              <a:rPr lang="fr-FR" dirty="0">
                <a:solidFill>
                  <a:schemeClr val="bg1"/>
                </a:solidFill>
              </a:rPr>
              <a:t>: </a:t>
            </a:r>
            <a:r>
              <a:rPr lang="fr-FR" dirty="0" err="1">
                <a:solidFill>
                  <a:schemeClr val="bg1"/>
                </a:solidFill>
              </a:rPr>
              <a:t>cf</a:t>
            </a:r>
            <a:r>
              <a:rPr lang="fr-FR" dirty="0">
                <a:solidFill>
                  <a:schemeClr val="bg1"/>
                </a:solidFill>
              </a:rPr>
              <a:t> lien ci-dessous </a:t>
            </a:r>
            <a:r>
              <a:rPr lang="fr-FR" dirty="0">
                <a:hlinkClick r:id="rId2"/>
              </a:rPr>
              <a:t>https://www.lequipe.fr/Tous-sports/Actualites/Coronavirus-attention-aux-activites-tres-intenses-previent-le-cardiologue-laurent-chevalier/1121031</a:t>
            </a:r>
            <a:endParaRPr lang="fr-FR" dirty="0"/>
          </a:p>
        </p:txBody>
      </p:sp>
      <p:sp>
        <p:nvSpPr>
          <p:cNvPr id="4" name="Bouton d’action : accueil 3">
            <a:hlinkClick r:id="rId3" action="ppaction://hlinksldjump" highlightClick="1"/>
            <a:extLst>
              <a:ext uri="{FF2B5EF4-FFF2-40B4-BE49-F238E27FC236}">
                <a16:creationId xmlns:a16="http://schemas.microsoft.com/office/drawing/2014/main" id="{AE3FCD8E-27D5-44FA-9182-FD209D33429E}"/>
              </a:ext>
            </a:extLst>
          </p:cNvPr>
          <p:cNvSpPr/>
          <p:nvPr/>
        </p:nvSpPr>
        <p:spPr>
          <a:xfrm>
            <a:off x="203200" y="5811520"/>
            <a:ext cx="797560" cy="599440"/>
          </a:xfrm>
          <a:prstGeom prst="actionButtonHom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9831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103</TotalTime>
  <Words>1205</Words>
  <Application>Microsoft Office PowerPoint</Application>
  <PresentationFormat>Grand écran</PresentationFormat>
  <Paragraphs>108</Paragraphs>
  <Slides>21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 BLANCA</vt:lpstr>
      <vt:lpstr>Arial</vt:lpstr>
      <vt:lpstr>Tw Cen MT</vt:lpstr>
      <vt:lpstr>Circuit</vt:lpstr>
      <vt:lpstr>Présentation PowerPoint</vt:lpstr>
      <vt:lpstr>Sommaire interactif</vt:lpstr>
      <vt:lpstr>Fonctionnement diaporama interactif</vt:lpstr>
      <vt:lpstr>Origine et définition du Crossfit</vt:lpstr>
      <vt:lpstr>Présentation PowerPoint</vt:lpstr>
      <vt:lpstr>Les principes</vt:lpstr>
      <vt:lpstr>S’échauffer avant une séance de cross fit Durée 10 à 15 mn</vt:lpstr>
      <vt:lpstr>Les formes de travail en Cross fit</vt:lpstr>
      <vt:lpstr>concevoir une séance de cross fit</vt:lpstr>
      <vt:lpstr>Membres inférieurs</vt:lpstr>
      <vt:lpstr>Complet haut et bas du corps</vt:lpstr>
      <vt:lpstr>Abdominaux</vt:lpstr>
      <vt:lpstr>Haut du corps</vt:lpstr>
      <vt:lpstr>Précisions sur le placement en squat et squat jump</vt:lpstr>
      <vt:lpstr>Précisions sur le placement en fentes avant</vt:lpstr>
      <vt:lpstr>Précisions sur le placement en Jumping Box</vt:lpstr>
      <vt:lpstr>Précisions sur le placement lors de la réalisation d’abdos</vt:lpstr>
      <vt:lpstr>Précisions sur le placement en push up (pompes)</vt:lpstr>
      <vt:lpstr>Précisions sur le placement lors des mouvements complets</vt:lpstr>
      <vt:lpstr>Burpees et variantes possibles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vaukan</dc:creator>
  <cp:lastModifiedBy>sylvain vaukan</cp:lastModifiedBy>
  <cp:revision>38</cp:revision>
  <dcterms:created xsi:type="dcterms:W3CDTF">2020-03-30T11:52:46Z</dcterms:created>
  <dcterms:modified xsi:type="dcterms:W3CDTF">2020-04-02T13:38:24Z</dcterms:modified>
</cp:coreProperties>
</file>