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Default Extension="docx" ContentType="application/vnd.openxmlformats-officedocument.wordprocessingml.document"/>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50"/>
  </p:notesMasterIdLst>
  <p:handoutMasterIdLst>
    <p:handoutMasterId r:id="rId51"/>
  </p:handoutMasterIdLst>
  <p:sldIdLst>
    <p:sldId id="273" r:id="rId2"/>
    <p:sldId id="326" r:id="rId3"/>
    <p:sldId id="306" r:id="rId4"/>
    <p:sldId id="307" r:id="rId5"/>
    <p:sldId id="281" r:id="rId6"/>
    <p:sldId id="275" r:id="rId7"/>
    <p:sldId id="309" r:id="rId8"/>
    <p:sldId id="317" r:id="rId9"/>
    <p:sldId id="310" r:id="rId10"/>
    <p:sldId id="312" r:id="rId11"/>
    <p:sldId id="311" r:id="rId12"/>
    <p:sldId id="320" r:id="rId13"/>
    <p:sldId id="278" r:id="rId14"/>
    <p:sldId id="288" r:id="rId15"/>
    <p:sldId id="289" r:id="rId16"/>
    <p:sldId id="290" r:id="rId17"/>
    <p:sldId id="319" r:id="rId18"/>
    <p:sldId id="321" r:id="rId19"/>
    <p:sldId id="256" r:id="rId20"/>
    <p:sldId id="257" r:id="rId21"/>
    <p:sldId id="258" r:id="rId22"/>
    <p:sldId id="259" r:id="rId23"/>
    <p:sldId id="260" r:id="rId24"/>
    <p:sldId id="261" r:id="rId25"/>
    <p:sldId id="263" r:id="rId26"/>
    <p:sldId id="322" r:id="rId27"/>
    <p:sldId id="282" r:id="rId28"/>
    <p:sldId id="266" r:id="rId29"/>
    <p:sldId id="265" r:id="rId30"/>
    <p:sldId id="328" r:id="rId31"/>
    <p:sldId id="270" r:id="rId32"/>
    <p:sldId id="323" r:id="rId33"/>
    <p:sldId id="293" r:id="rId34"/>
    <p:sldId id="294" r:id="rId35"/>
    <p:sldId id="295" r:id="rId36"/>
    <p:sldId id="296" r:id="rId37"/>
    <p:sldId id="297" r:id="rId38"/>
    <p:sldId id="298" r:id="rId39"/>
    <p:sldId id="299" r:id="rId40"/>
    <p:sldId id="305" r:id="rId41"/>
    <p:sldId id="301" r:id="rId42"/>
    <p:sldId id="314" r:id="rId43"/>
    <p:sldId id="329" r:id="rId44"/>
    <p:sldId id="330" r:id="rId45"/>
    <p:sldId id="331" r:id="rId46"/>
    <p:sldId id="332" r:id="rId47"/>
    <p:sldId id="304" r:id="rId48"/>
    <p:sldId id="327" r:id="rId49"/>
  </p:sldIdLst>
  <p:sldSz cx="9906000" cy="6858000" type="A4"/>
  <p:notesSz cx="6794500" cy="99314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419"/>
    <a:srgbClr val="00BD01"/>
    <a:srgbClr val="FF00FF"/>
    <a:srgbClr val="2729E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49" autoAdjust="0"/>
  </p:normalViewPr>
  <p:slideViewPr>
    <p:cSldViewPr snapToGrid="0" snapToObjects="1">
      <p:cViewPr>
        <p:scale>
          <a:sx n="50" d="100"/>
          <a:sy n="50" d="100"/>
        </p:scale>
        <p:origin x="-1824" y="-264"/>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75D54E1D-FA5B-4238-B6DB-6C5A63EF2E70}" type="datetimeFigureOut">
              <a:rPr lang="fr-FR" smtClean="0"/>
              <a:pPr/>
              <a:t>20/03/2014</a:t>
            </a:fld>
            <a:endParaRPr lang="fr-FR"/>
          </a:p>
        </p:txBody>
      </p:sp>
      <p:sp>
        <p:nvSpPr>
          <p:cNvPr id="4" name="Espace réservé du pied de page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5FBFF870-7EC4-4291-91D2-F1415BB789A0}" type="slidenum">
              <a:rPr lang="fr-FR" smtClean="0"/>
              <a:pPr/>
              <a:t>‹N°›</a:t>
            </a:fld>
            <a:endParaRPr lang="fr-FR"/>
          </a:p>
        </p:txBody>
      </p:sp>
    </p:spTree>
    <p:extLst>
      <p:ext uri="{BB962C8B-B14F-4D97-AF65-F5344CB8AC3E}">
        <p14:creationId xmlns:p14="http://schemas.microsoft.com/office/powerpoint/2010/main" xmlns="" val="270545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BEB211EF-122D-4661-B072-100E58427593}" type="datetimeFigureOut">
              <a:rPr lang="fr-FR" smtClean="0"/>
              <a:pPr/>
              <a:t>20/03/2014</a:t>
            </a:fld>
            <a:endParaRPr lang="fr-FR"/>
          </a:p>
        </p:txBody>
      </p:sp>
      <p:sp>
        <p:nvSpPr>
          <p:cNvPr id="4" name="Espace réservé de l'image des diapositives 3"/>
          <p:cNvSpPr>
            <a:spLocks noGrp="1" noRot="1" noChangeAspect="1"/>
          </p:cNvSpPr>
          <p:nvPr>
            <p:ph type="sldImg" idx="2"/>
          </p:nvPr>
        </p:nvSpPr>
        <p:spPr>
          <a:xfrm>
            <a:off x="708025" y="744538"/>
            <a:ext cx="5378450" cy="37242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D38B2E90-497D-41BA-B49C-98FCAA10EA3C}" type="slidenum">
              <a:rPr lang="fr-FR" smtClean="0"/>
              <a:pPr/>
              <a:t>‹N°›</a:t>
            </a:fld>
            <a:endParaRPr lang="fr-FR"/>
          </a:p>
        </p:txBody>
      </p:sp>
    </p:spTree>
    <p:extLst>
      <p:ext uri="{BB962C8B-B14F-4D97-AF65-F5344CB8AC3E}">
        <p14:creationId xmlns:p14="http://schemas.microsoft.com/office/powerpoint/2010/main" xmlns="" val="2479468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On avait jusqu’à la session 2014 une épreuve de PDUC ponctuelle qui par son caractère ponctuel posait des problèmes de deux sortes:</a:t>
            </a:r>
          </a:p>
          <a:p>
            <a:r>
              <a:rPr lang="fr-FR" dirty="0" smtClean="0"/>
              <a:t>- Un aléa à l’examen et des difficultés d’harmonisation,</a:t>
            </a:r>
          </a:p>
          <a:p>
            <a:pPr>
              <a:buFontTx/>
              <a:buChar char="-"/>
            </a:pPr>
            <a:r>
              <a:rPr lang="fr-FR" dirty="0" smtClean="0"/>
              <a:t>Une perte de temps dans la formation du</a:t>
            </a:r>
            <a:r>
              <a:rPr lang="fr-FR" baseline="0" dirty="0" smtClean="0"/>
              <a:t> fait du temps consacré à la répétition de cet oral de manière justement à atténuer le risque inhérent à ce coté ponctuel de l’épreuve.</a:t>
            </a:r>
          </a:p>
          <a:p>
            <a:pPr>
              <a:buFontTx/>
              <a:buChar char="-"/>
            </a:pPr>
            <a:endParaRPr lang="fr-FR" baseline="0" dirty="0" smtClean="0"/>
          </a:p>
          <a:p>
            <a:pPr>
              <a:buFontTx/>
              <a:buChar char="-"/>
            </a:pPr>
            <a:r>
              <a:rPr lang="fr-FR" baseline="0" dirty="0" smtClean="0"/>
              <a:t>Pour ACRC l’aléa était moins sensible mais l’épreuve présentait quand même un caractère ponctuel.</a:t>
            </a:r>
            <a:endParaRPr lang="fr-FR" dirty="0"/>
          </a:p>
        </p:txBody>
      </p:sp>
      <p:sp>
        <p:nvSpPr>
          <p:cNvPr id="4" name="Espace réservé du numéro de diapositive 3"/>
          <p:cNvSpPr>
            <a:spLocks noGrp="1"/>
          </p:cNvSpPr>
          <p:nvPr>
            <p:ph type="sldNum" sz="quarter" idx="10"/>
          </p:nvPr>
        </p:nvSpPr>
        <p:spPr/>
        <p:txBody>
          <a:bodyPr/>
          <a:lstStyle/>
          <a:p>
            <a:fld id="{D38B2E90-497D-41BA-B49C-98FCAA10EA3C}" type="slidenum">
              <a:rPr lang="fr-FR" smtClean="0"/>
              <a:pPr/>
              <a:t>3</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Une activité quelle que soit sa forme permet de travailler</a:t>
            </a:r>
            <a:r>
              <a:rPr lang="fr-FR" baseline="0" dirty="0" smtClean="0"/>
              <a:t> et d’acquérir les compétences visées par l’épreuve.</a:t>
            </a:r>
            <a:endParaRPr lang="fr-FR" dirty="0"/>
          </a:p>
        </p:txBody>
      </p:sp>
      <p:sp>
        <p:nvSpPr>
          <p:cNvPr id="4" name="Espace réservé du numéro de diapositive 3"/>
          <p:cNvSpPr>
            <a:spLocks noGrp="1"/>
          </p:cNvSpPr>
          <p:nvPr>
            <p:ph type="sldNum" sz="quarter" idx="10"/>
          </p:nvPr>
        </p:nvSpPr>
        <p:spPr/>
        <p:txBody>
          <a:bodyPr/>
          <a:lstStyle/>
          <a:p>
            <a:fld id="{D38B2E90-497D-41BA-B49C-98FCAA10EA3C}" type="slidenum">
              <a:rPr lang="fr-FR" smtClean="0"/>
              <a:pPr/>
              <a:t>21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Dans ces savoirs figurent les notions, concepts, vocabulaires spécifiques qui doivent apparaitre dans les fiches</a:t>
            </a:r>
            <a:r>
              <a:rPr lang="fr-FR" baseline="0" dirty="0" smtClean="0"/>
              <a:t> d’activités des étudiants destinées à rendre compte des activités menées et des compétences acquises.</a:t>
            </a:r>
            <a:endParaRPr lang="fr-FR" dirty="0"/>
          </a:p>
        </p:txBody>
      </p:sp>
      <p:sp>
        <p:nvSpPr>
          <p:cNvPr id="4" name="Espace réservé du numéro de diapositive 3"/>
          <p:cNvSpPr>
            <a:spLocks noGrp="1"/>
          </p:cNvSpPr>
          <p:nvPr>
            <p:ph type="sldNum" sz="quarter" idx="10"/>
          </p:nvPr>
        </p:nvSpPr>
        <p:spPr/>
        <p:txBody>
          <a:bodyPr/>
          <a:lstStyle/>
          <a:p>
            <a:fld id="{D38B2E90-497D-41BA-B49C-98FCAA10EA3C}" type="slidenum">
              <a:rPr lang="fr-FR" smtClean="0"/>
              <a:pPr/>
              <a:t>22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activités sont aussi définies par les domaines auxquels elles</a:t>
            </a:r>
            <a:r>
              <a:rPr lang="fr-FR" baseline="0" dirty="0" smtClean="0"/>
              <a:t> se réfèrent. </a:t>
            </a:r>
            <a:endParaRPr lang="fr-FR" dirty="0"/>
          </a:p>
        </p:txBody>
      </p:sp>
      <p:sp>
        <p:nvSpPr>
          <p:cNvPr id="4" name="Espace réservé du numéro de diapositive 3"/>
          <p:cNvSpPr>
            <a:spLocks noGrp="1"/>
          </p:cNvSpPr>
          <p:nvPr>
            <p:ph type="sldNum" sz="quarter" idx="10"/>
          </p:nvPr>
        </p:nvSpPr>
        <p:spPr/>
        <p:txBody>
          <a:bodyPr/>
          <a:lstStyle/>
          <a:p>
            <a:fld id="{D38B2E90-497D-41BA-B49C-98FCAA10EA3C}" type="slidenum">
              <a:rPr lang="fr-FR" smtClean="0"/>
              <a:pPr/>
              <a:t>23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38B2E90-497D-41BA-B49C-98FCAA10EA3C}" type="slidenum">
              <a:rPr lang="fr-FR" smtClean="0"/>
              <a:pPr/>
              <a:t>24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Il est tout à fait intéressant d’ajouter</a:t>
            </a:r>
            <a:r>
              <a:rPr lang="fr-FR" baseline="0" dirty="0" smtClean="0"/>
              <a:t> à ce </a:t>
            </a:r>
            <a:r>
              <a:rPr lang="fr-FR" baseline="0" smtClean="0"/>
              <a:t>descriptif obligatoire </a:t>
            </a:r>
            <a:r>
              <a:rPr lang="fr-FR" baseline="0" dirty="0" smtClean="0"/>
              <a:t>les compétences visées et les savoirs mobilisés.</a:t>
            </a:r>
            <a:endParaRPr lang="fr-FR" dirty="0"/>
          </a:p>
        </p:txBody>
      </p:sp>
      <p:sp>
        <p:nvSpPr>
          <p:cNvPr id="4" name="Espace réservé du numéro de diapositive 3"/>
          <p:cNvSpPr>
            <a:spLocks noGrp="1"/>
          </p:cNvSpPr>
          <p:nvPr>
            <p:ph type="sldNum" sz="quarter" idx="10"/>
          </p:nvPr>
        </p:nvSpPr>
        <p:spPr/>
        <p:txBody>
          <a:bodyPr/>
          <a:lstStyle/>
          <a:p>
            <a:fld id="{D38B2E90-497D-41BA-B49C-98FCAA10EA3C}" type="slidenum">
              <a:rPr lang="fr-FR" smtClean="0"/>
              <a:pPr/>
              <a:t>25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734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171257" indent="-171257">
              <a:spcBef>
                <a:spcPct val="0"/>
              </a:spcBef>
              <a:buFontTx/>
              <a:buChar char="-"/>
            </a:pPr>
            <a:r>
              <a:rPr lang="fr-FR" altLang="fr-FR" dirty="0" smtClean="0"/>
              <a:t>Qualité et actualité de l’analyse des spécificités de l’UC et, le cas échéant, de son insertion dans le réseau</a:t>
            </a:r>
          </a:p>
          <a:p>
            <a:pPr marL="171257" indent="-171257">
              <a:spcBef>
                <a:spcPct val="0"/>
              </a:spcBef>
              <a:buFontTx/>
              <a:buChar char="-"/>
            </a:pPr>
            <a:r>
              <a:rPr lang="fr-FR" altLang="fr-FR" dirty="0" smtClean="0"/>
              <a:t>Qualité du diagnostic et de la démarche qui y a conduit</a:t>
            </a:r>
          </a:p>
          <a:p>
            <a:pPr marL="171257" indent="-171257">
              <a:spcBef>
                <a:spcPct val="0"/>
              </a:spcBef>
              <a:buFontTx/>
              <a:buChar char="-"/>
            </a:pPr>
            <a:r>
              <a:rPr lang="fr-FR" altLang="fr-FR" dirty="0" smtClean="0"/>
              <a:t>Pertinence et réalisme de la préconisation</a:t>
            </a:r>
          </a:p>
          <a:p>
            <a:pPr marL="171257" indent="-171257">
              <a:spcBef>
                <a:spcPct val="0"/>
              </a:spcBef>
              <a:buFontTx/>
              <a:buChar char="-"/>
            </a:pPr>
            <a:r>
              <a:rPr lang="fr-FR" altLang="fr-FR" dirty="0" smtClean="0"/>
              <a:t>Repérage des implications humaines, financières, organisationnelles de la préconisation</a:t>
            </a:r>
          </a:p>
          <a:p>
            <a:pPr marL="171257" indent="-171257">
              <a:spcBef>
                <a:spcPct val="0"/>
              </a:spcBef>
              <a:buFontTx/>
              <a:buChar char="-"/>
            </a:pPr>
            <a:r>
              <a:rPr lang="fr-FR" altLang="fr-FR" dirty="0" smtClean="0"/>
              <a:t>Clarté et pertinence des explications et de l’argumentation </a:t>
            </a:r>
          </a:p>
          <a:p>
            <a:pPr marL="171257" indent="-171257">
              <a:spcBef>
                <a:spcPct val="0"/>
              </a:spcBef>
              <a:buFontTx/>
              <a:buChar char="-"/>
            </a:pPr>
            <a:endParaRPr lang="fr-FR" altLang="fr-FR" dirty="0" smtClean="0"/>
          </a:p>
        </p:txBody>
      </p:sp>
      <p:sp>
        <p:nvSpPr>
          <p:cNvPr id="49156" name="Espace réservé du numéro de diapositive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03054" indent="-270405">
              <a:defRPr>
                <a:solidFill>
                  <a:schemeClr val="tx1"/>
                </a:solidFill>
                <a:latin typeface="Calibri" pitchFamily="34" charset="0"/>
              </a:defRPr>
            </a:lvl2pPr>
            <a:lvl3pPr marL="1081621" indent="-216324">
              <a:defRPr>
                <a:solidFill>
                  <a:schemeClr val="tx1"/>
                </a:solidFill>
                <a:latin typeface="Calibri" pitchFamily="34" charset="0"/>
              </a:defRPr>
            </a:lvl3pPr>
            <a:lvl4pPr marL="1514269" indent="-216324">
              <a:defRPr>
                <a:solidFill>
                  <a:schemeClr val="tx1"/>
                </a:solidFill>
                <a:latin typeface="Calibri" pitchFamily="34" charset="0"/>
              </a:defRPr>
            </a:lvl4pPr>
            <a:lvl5pPr marL="1946918" indent="-216324">
              <a:defRPr>
                <a:solidFill>
                  <a:schemeClr val="tx1"/>
                </a:solidFill>
                <a:latin typeface="Calibri" pitchFamily="34" charset="0"/>
              </a:defRPr>
            </a:lvl5pPr>
            <a:lvl6pPr marL="2379566" indent="-216324" fontAlgn="base">
              <a:spcBef>
                <a:spcPct val="0"/>
              </a:spcBef>
              <a:spcAft>
                <a:spcPct val="0"/>
              </a:spcAft>
              <a:defRPr>
                <a:solidFill>
                  <a:schemeClr val="tx1"/>
                </a:solidFill>
                <a:latin typeface="Calibri" pitchFamily="34" charset="0"/>
              </a:defRPr>
            </a:lvl6pPr>
            <a:lvl7pPr marL="2812214" indent="-216324" fontAlgn="base">
              <a:spcBef>
                <a:spcPct val="0"/>
              </a:spcBef>
              <a:spcAft>
                <a:spcPct val="0"/>
              </a:spcAft>
              <a:defRPr>
                <a:solidFill>
                  <a:schemeClr val="tx1"/>
                </a:solidFill>
                <a:latin typeface="Calibri" pitchFamily="34" charset="0"/>
              </a:defRPr>
            </a:lvl7pPr>
            <a:lvl8pPr marL="3244863" indent="-216324" fontAlgn="base">
              <a:spcBef>
                <a:spcPct val="0"/>
              </a:spcBef>
              <a:spcAft>
                <a:spcPct val="0"/>
              </a:spcAft>
              <a:defRPr>
                <a:solidFill>
                  <a:schemeClr val="tx1"/>
                </a:solidFill>
                <a:latin typeface="Calibri" pitchFamily="34" charset="0"/>
              </a:defRPr>
            </a:lvl8pPr>
            <a:lvl9pPr marL="3677511" indent="-216324"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D846EFF-A9B6-4F3F-8A08-6AE9EEAED5C0}" type="slidenum">
              <a:rPr lang="fr-FR" altLang="fr-FR" smtClean="0"/>
              <a:pPr fontAlgn="base">
                <a:spcBef>
                  <a:spcPct val="0"/>
                </a:spcBef>
                <a:spcAft>
                  <a:spcPct val="0"/>
                </a:spcAft>
                <a:defRPr/>
              </a:pPr>
              <a:t>42</a:t>
            </a:fld>
            <a:endParaRPr lang="fr-FR" alt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38B2E90-497D-41BA-B49C-98FCAA10EA3C}" type="slidenum">
              <a:rPr lang="fr-FR" smtClean="0"/>
              <a:pPr/>
              <a:t>48</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Jusqu’à la session 2014, l’enseignement d’informatique commerciale se</a:t>
            </a:r>
            <a:r>
              <a:rPr lang="fr-FR" baseline="0" dirty="0" smtClean="0"/>
              <a:t> révélait difficile à évaluer.</a:t>
            </a:r>
            <a:endParaRPr lang="fr-FR" dirty="0"/>
          </a:p>
        </p:txBody>
      </p:sp>
      <p:sp>
        <p:nvSpPr>
          <p:cNvPr id="4" name="Espace réservé du numéro de diapositive 3"/>
          <p:cNvSpPr>
            <a:spLocks noGrp="1"/>
          </p:cNvSpPr>
          <p:nvPr>
            <p:ph type="sldNum" sz="quarter" idx="10"/>
          </p:nvPr>
        </p:nvSpPr>
        <p:spPr/>
        <p:txBody>
          <a:bodyPr/>
          <a:lstStyle/>
          <a:p>
            <a:fld id="{D38B2E90-497D-41BA-B49C-98FCAA10EA3C}"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 Des compétences évaluées une seule fois soit à travers U4 soit à travers U5 soit à travers U6.</a:t>
            </a:r>
          </a:p>
          <a:p>
            <a:pPr>
              <a:buFontTx/>
              <a:buChar char="-"/>
            </a:pPr>
            <a:r>
              <a:rPr lang="fr-FR" dirty="0" smtClean="0"/>
              <a:t> Cela définit</a:t>
            </a:r>
            <a:r>
              <a:rPr lang="fr-FR" baseline="0" dirty="0" smtClean="0"/>
              <a:t> les activités qui relèvent de l’une ou l’autre des épreuves,</a:t>
            </a:r>
          </a:p>
          <a:p>
            <a:pPr>
              <a:buFontTx/>
              <a:buChar char="-"/>
            </a:pPr>
            <a:r>
              <a:rPr lang="fr-FR" baseline="0" dirty="0" smtClean="0"/>
              <a:t> Cela définit les situations d’évaluation à construire,</a:t>
            </a:r>
          </a:p>
          <a:p>
            <a:pPr>
              <a:buFontTx/>
              <a:buChar char="-"/>
            </a:pPr>
            <a:r>
              <a:rPr lang="fr-FR" baseline="0" dirty="0" smtClean="0"/>
              <a:t> Cela définit les parcours de formation à construire.</a:t>
            </a:r>
          </a:p>
          <a:p>
            <a:pPr>
              <a:buFontTx/>
              <a:buChar char="-"/>
            </a:pPr>
            <a:endParaRPr lang="fr-FR" baseline="0" dirty="0" smtClean="0"/>
          </a:p>
          <a:p>
            <a:pPr>
              <a:buFontTx/>
              <a:buChar char="-"/>
            </a:pPr>
            <a:r>
              <a:rPr lang="fr-FR" baseline="0" dirty="0" smtClean="0"/>
              <a:t> On notera en particulier que les compétences liées au management de l’équipe commerciale seront évaluées par une épreuve écrite de MGUC</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D38B2E90-497D-41BA-B49C-98FCAA10EA3C}" type="slidenum">
              <a:rPr lang="fr-FR" smtClean="0"/>
              <a:pPr/>
              <a:t>6</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Dans la mesure où ces compétences doivent être évaluées dans le cadre de situations d’évaluation,</a:t>
            </a:r>
            <a:r>
              <a:rPr lang="fr-FR" baseline="0" dirty="0" smtClean="0"/>
              <a:t> les activités principales qui les mettent en jeu doivent être repérées précisément dans le référentiel. A travers la compétence C5 on s’aperçoit ainsi qu’il est nécessaire de descendre au niveau C51, C52, C53, C54 pour définir les situations d’évaluations qui correspondront à l’épreuve U4 ( C52) ou U5 ( C53 et C54) ou U6( C51).</a:t>
            </a:r>
            <a:endParaRPr lang="fr-FR" dirty="0"/>
          </a:p>
        </p:txBody>
      </p:sp>
      <p:sp>
        <p:nvSpPr>
          <p:cNvPr id="4" name="Espace réservé du numéro de diapositive 3"/>
          <p:cNvSpPr>
            <a:spLocks noGrp="1"/>
          </p:cNvSpPr>
          <p:nvPr>
            <p:ph type="sldNum" sz="quarter" idx="10"/>
          </p:nvPr>
        </p:nvSpPr>
        <p:spPr/>
        <p:txBody>
          <a:bodyPr/>
          <a:lstStyle/>
          <a:p>
            <a:fld id="{D38B2E90-497D-41BA-B49C-98FCAA10EA3C}" type="slidenum">
              <a:rPr lang="fr-FR" smtClean="0"/>
              <a:pPr/>
              <a:t>7</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Trois catégories de compétences qui peuvent être caractérisées de la manière suivante:</a:t>
            </a:r>
          </a:p>
          <a:p>
            <a:r>
              <a:rPr lang="fr-FR" dirty="0" smtClean="0"/>
              <a:t>Mise en œuvre</a:t>
            </a:r>
            <a:r>
              <a:rPr lang="fr-FR" baseline="0" dirty="0" smtClean="0"/>
              <a:t> habituelle en stage, mais désormais possible dans le cadre de situations d’évaluation en établissements</a:t>
            </a:r>
          </a:p>
          <a:p>
            <a:r>
              <a:rPr lang="fr-FR" baseline="0" dirty="0" smtClean="0"/>
              <a:t>Mise en œuvre plus difficile en stage, mais désormais possible dans le cadre de situations d’évaluation en établissements</a:t>
            </a:r>
          </a:p>
          <a:p>
            <a:r>
              <a:rPr lang="fr-FR" baseline="0" dirty="0" smtClean="0"/>
              <a:t>Mise en œuvre difficile en stage mais plus facile dans le cadre de situations d’évaluation en établissements</a:t>
            </a:r>
            <a:endParaRPr lang="fr-FR" dirty="0"/>
          </a:p>
        </p:txBody>
      </p:sp>
      <p:sp>
        <p:nvSpPr>
          <p:cNvPr id="4" name="Espace réservé du numéro de diapositive 3"/>
          <p:cNvSpPr>
            <a:spLocks noGrp="1"/>
          </p:cNvSpPr>
          <p:nvPr>
            <p:ph type="sldNum" sz="quarter" idx="10"/>
          </p:nvPr>
        </p:nvSpPr>
        <p:spPr/>
        <p:txBody>
          <a:bodyPr/>
          <a:lstStyle/>
          <a:p>
            <a:fld id="{D38B2E90-497D-41BA-B49C-98FCAA10EA3C}" type="slidenum">
              <a:rPr lang="fr-FR" smtClean="0"/>
              <a:pPr/>
              <a:t>10</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Toutes</a:t>
            </a:r>
            <a:r>
              <a:rPr lang="fr-FR" dirty="0" smtClean="0"/>
              <a:t> ces compétences sont à évaluer soit sur la base des stages soit sur la base de situations d’évaluations proposées en établissements.</a:t>
            </a:r>
            <a:endParaRPr lang="fr-FR" dirty="0"/>
          </a:p>
        </p:txBody>
      </p:sp>
      <p:sp>
        <p:nvSpPr>
          <p:cNvPr id="4" name="Espace réservé du numéro de diapositive 3"/>
          <p:cNvSpPr>
            <a:spLocks noGrp="1"/>
          </p:cNvSpPr>
          <p:nvPr>
            <p:ph type="sldNum" sz="quarter" idx="10"/>
          </p:nvPr>
        </p:nvSpPr>
        <p:spPr/>
        <p:txBody>
          <a:bodyPr/>
          <a:lstStyle/>
          <a:p>
            <a:fld id="{D38B2E90-497D-41BA-B49C-98FCAA10EA3C}" type="slidenum">
              <a:rPr lang="fr-FR" smtClean="0"/>
              <a:pPr/>
              <a:t>11</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principe est le même pour les savoirs associés.</a:t>
            </a:r>
            <a:endParaRPr lang="fr-FR" dirty="0"/>
          </a:p>
        </p:txBody>
      </p:sp>
      <p:sp>
        <p:nvSpPr>
          <p:cNvPr id="4" name="Espace réservé du numéro de diapositive 3"/>
          <p:cNvSpPr>
            <a:spLocks noGrp="1"/>
          </p:cNvSpPr>
          <p:nvPr>
            <p:ph type="sldNum" sz="quarter" idx="10"/>
          </p:nvPr>
        </p:nvSpPr>
        <p:spPr/>
        <p:txBody>
          <a:bodyPr/>
          <a:lstStyle/>
          <a:p>
            <a:fld id="{D38B2E90-497D-41BA-B49C-98FCAA10EA3C}" type="slidenum">
              <a:rPr lang="fr-FR" smtClean="0"/>
              <a:pPr/>
              <a:t>13</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Conséquences:</a:t>
            </a:r>
          </a:p>
          <a:p>
            <a:r>
              <a:rPr lang="fr-FR" dirty="0" smtClean="0"/>
              <a:t>Les stages fournissent la matière première à la formation et à la certification sur deux ans pour les </a:t>
            </a:r>
            <a:r>
              <a:rPr lang="fr-FR" b="1" dirty="0" smtClean="0"/>
              <a:t>deux épreuves de PDUC et d’ACRC</a:t>
            </a:r>
            <a:r>
              <a:rPr lang="fr-FR" dirty="0" smtClean="0"/>
              <a:t>,</a:t>
            </a:r>
            <a:r>
              <a:rPr lang="fr-FR" baseline="0" dirty="0" smtClean="0"/>
              <a:t> &gt; harmonisation et synchronisation possibles des progressions et de la programmation des stages, pédagogie de l’alternance ou les périodes en entreprise et en établissement se nourrissent les unes les autres.</a:t>
            </a:r>
            <a:endParaRPr lang="fr-FR" dirty="0" smtClean="0"/>
          </a:p>
          <a:p>
            <a:r>
              <a:rPr lang="fr-FR" dirty="0" smtClean="0"/>
              <a:t>Les missions professionnelles sont là</a:t>
            </a:r>
            <a:r>
              <a:rPr lang="fr-FR" baseline="0" dirty="0" smtClean="0"/>
              <a:t> en complémentarité avec les stages.</a:t>
            </a:r>
            <a:endParaRPr lang="fr-FR" dirty="0"/>
          </a:p>
        </p:txBody>
      </p:sp>
      <p:sp>
        <p:nvSpPr>
          <p:cNvPr id="4" name="Espace réservé du numéro de diapositive 3"/>
          <p:cNvSpPr>
            <a:spLocks noGrp="1"/>
          </p:cNvSpPr>
          <p:nvPr>
            <p:ph type="sldNum" sz="quarter" idx="10"/>
          </p:nvPr>
        </p:nvSpPr>
        <p:spPr/>
        <p:txBody>
          <a:bodyPr/>
          <a:lstStyle/>
          <a:p>
            <a:fld id="{D38B2E90-497D-41BA-B49C-98FCAA10EA3C}" type="slidenum">
              <a:rPr lang="fr-FR" smtClean="0"/>
              <a:pPr/>
              <a:t>15</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Plusieurs</a:t>
            </a:r>
            <a:r>
              <a:rPr lang="fr-FR" baseline="0" dirty="0" smtClean="0"/>
              <a:t> remarques:</a:t>
            </a:r>
          </a:p>
          <a:p>
            <a:pPr>
              <a:buFontTx/>
              <a:buChar char="-"/>
            </a:pPr>
            <a:r>
              <a:rPr lang="fr-FR" baseline="0" dirty="0" smtClean="0"/>
              <a:t>l’élaboration du dossier professionnel peut commencer dés le début de la formation. En tout cas, il doit être présenté aux étudiants le plus tôt possible. Il est un support de formation, un support de certification et il peut même être envisagé comme un outil d’insertion.</a:t>
            </a:r>
          </a:p>
          <a:p>
            <a:pPr>
              <a:buFontTx/>
              <a:buChar char="-"/>
            </a:pPr>
            <a:r>
              <a:rPr lang="fr-FR" baseline="0" dirty="0" smtClean="0"/>
              <a:t> chaque fiche est à rattacher précisément à un certain nombre de compétences dont l’acquisition constitue un objectif de formation. Au total l’ensemble des compétences visées doit figurer dans le dossier.</a:t>
            </a:r>
          </a:p>
          <a:p>
            <a:pPr>
              <a:buFontTx/>
              <a:buChar char="-"/>
            </a:pPr>
            <a:r>
              <a:rPr lang="fr-FR" baseline="0" dirty="0" smtClean="0"/>
              <a:t> il convient de préciser la notion d’activité: menée en unité commerciale ou proposée par l’équipe pédagogique. Pour leur contenu, le référentiel donne des indications précises.</a:t>
            </a:r>
            <a:endParaRPr lang="fr-FR" dirty="0"/>
          </a:p>
        </p:txBody>
      </p:sp>
      <p:sp>
        <p:nvSpPr>
          <p:cNvPr id="4" name="Espace réservé du numéro de diapositive 3"/>
          <p:cNvSpPr>
            <a:spLocks noGrp="1"/>
          </p:cNvSpPr>
          <p:nvPr>
            <p:ph type="sldNum" sz="quarter" idx="10"/>
          </p:nvPr>
        </p:nvSpPr>
        <p:spPr/>
        <p:txBody>
          <a:bodyPr/>
          <a:lstStyle/>
          <a:p>
            <a:fld id="{D38B2E90-497D-41BA-B49C-98FCAA10EA3C}" type="slidenum">
              <a:rPr lang="fr-FR" smtClean="0"/>
              <a:pPr/>
              <a:t>20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200650" y="4624668"/>
            <a:ext cx="4375150" cy="933450"/>
          </a:xfrm>
        </p:spPr>
        <p:txBody>
          <a:bodyPr>
            <a:normAutofit/>
          </a:bodyPr>
          <a:lstStyle>
            <a:lvl1pPr>
              <a:defRPr sz="2800"/>
            </a:lvl1pPr>
          </a:lstStyle>
          <a:p>
            <a:r>
              <a:rPr lang="fr-FR" smtClean="0"/>
              <a:t>Cliquez et modifiez le titre</a:t>
            </a:r>
            <a:endParaRPr/>
          </a:p>
        </p:txBody>
      </p:sp>
      <p:sp>
        <p:nvSpPr>
          <p:cNvPr id="3" name="Subtitle 2"/>
          <p:cNvSpPr>
            <a:spLocks noGrp="1"/>
          </p:cNvSpPr>
          <p:nvPr>
            <p:ph type="subTitle" idx="1"/>
          </p:nvPr>
        </p:nvSpPr>
        <p:spPr>
          <a:xfrm>
            <a:off x="5200650" y="5562600"/>
            <a:ext cx="437515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4" name="Date Placeholder 3"/>
          <p:cNvSpPr>
            <a:spLocks noGrp="1"/>
          </p:cNvSpPr>
          <p:nvPr>
            <p:ph type="dt" sz="half" idx="10"/>
          </p:nvPr>
        </p:nvSpPr>
        <p:spPr>
          <a:xfrm>
            <a:off x="5200650" y="6425641"/>
            <a:ext cx="1335368" cy="365125"/>
          </a:xfrm>
        </p:spPr>
        <p:txBody>
          <a:bodyPr/>
          <a:lstStyle>
            <a:lvl1pPr algn="l">
              <a:defRPr/>
            </a:lvl1pPr>
          </a:lstStyle>
          <a:p>
            <a:fld id="{49E8AB20-20DF-4FDA-8014-D6C8DDF3FB5B}" type="datetime1">
              <a:rPr lang="fr-FR" smtClean="0"/>
              <a:pPr/>
              <a:t>20/03/2014</a:t>
            </a:fld>
            <a:endParaRPr lang="fr-FR" dirty="0"/>
          </a:p>
        </p:txBody>
      </p:sp>
      <p:sp>
        <p:nvSpPr>
          <p:cNvPr id="5" name="Footer Placeholder 4"/>
          <p:cNvSpPr>
            <a:spLocks noGrp="1"/>
          </p:cNvSpPr>
          <p:nvPr>
            <p:ph type="ftr" sz="quarter" idx="11"/>
          </p:nvPr>
        </p:nvSpPr>
        <p:spPr>
          <a:xfrm>
            <a:off x="6837083" y="6425641"/>
            <a:ext cx="2835835" cy="365125"/>
          </a:xfrm>
        </p:spPr>
        <p:txBody>
          <a:bodyPr/>
          <a:lstStyle>
            <a:lvl1pPr algn="r">
              <a:defRPr/>
            </a:lvl1pPr>
          </a:lstStyle>
          <a:p>
            <a:endParaRPr lang="fr-FR" dirty="0"/>
          </a:p>
        </p:txBody>
      </p:sp>
      <p:sp>
        <p:nvSpPr>
          <p:cNvPr id="7" name="Rectangle 6"/>
          <p:cNvSpPr/>
          <p:nvPr/>
        </p:nvSpPr>
        <p:spPr>
          <a:xfrm>
            <a:off x="306123" y="228600"/>
            <a:ext cx="4588404"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7369308" y="228600"/>
            <a:ext cx="222885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5009754" y="2377440"/>
            <a:ext cx="222885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60299" y="174813"/>
            <a:ext cx="447751" cy="1661994"/>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5009754" y="228600"/>
            <a:ext cx="222885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7369308" y="2377440"/>
            <a:ext cx="222885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us">
    <p:spTree>
      <p:nvGrpSpPr>
        <p:cNvPr id="1" name=""/>
        <p:cNvGrpSpPr/>
        <p:nvPr/>
      </p:nvGrpSpPr>
      <p:grpSpPr>
        <a:xfrm>
          <a:off x="0" y="0"/>
          <a:ext cx="0" cy="0"/>
          <a:chOff x="0" y="0"/>
          <a:chExt cx="0" cy="0"/>
        </a:xfrm>
      </p:grpSpPr>
      <p:sp>
        <p:nvSpPr>
          <p:cNvPr id="8" name="Rectangle 7"/>
          <p:cNvSpPr/>
          <p:nvPr/>
        </p:nvSpPr>
        <p:spPr>
          <a:xfrm>
            <a:off x="8847418" y="282574"/>
            <a:ext cx="7429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41785" y="228600"/>
            <a:ext cx="282651" cy="1107996"/>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5" name="Date Placeholder 4"/>
          <p:cNvSpPr>
            <a:spLocks noGrp="1"/>
          </p:cNvSpPr>
          <p:nvPr>
            <p:ph type="dt" sz="half" idx="10"/>
          </p:nvPr>
        </p:nvSpPr>
        <p:spPr/>
        <p:txBody>
          <a:bodyPr/>
          <a:lstStyle/>
          <a:p>
            <a:fld id="{528BDFE8-8115-4188-A9B7-EA63564BC917}" type="datetime1">
              <a:rPr lang="fr-FR" smtClean="0"/>
              <a:pPr/>
              <a:t>20/03/2014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F9A93819-B488-9642-BA9F-590C0B423DCE}" type="slidenum">
              <a:rPr lang="fr-FR" smtClean="0"/>
              <a:pPr/>
              <a:t>‹N°›</a:t>
            </a:fld>
            <a:endParaRPr lang="fr-FR" dirty="0"/>
          </a:p>
        </p:txBody>
      </p:sp>
      <p:sp>
        <p:nvSpPr>
          <p:cNvPr id="12" name="Content Placeholder 2"/>
          <p:cNvSpPr>
            <a:spLocks noGrp="1"/>
          </p:cNvSpPr>
          <p:nvPr>
            <p:ph sz="half" idx="17"/>
          </p:nvPr>
        </p:nvSpPr>
        <p:spPr>
          <a:xfrm>
            <a:off x="544831" y="1985963"/>
            <a:ext cx="396219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14" name="Content Placeholder 2"/>
          <p:cNvSpPr>
            <a:spLocks noGrp="1"/>
          </p:cNvSpPr>
          <p:nvPr>
            <p:ph sz="half" idx="18"/>
          </p:nvPr>
        </p:nvSpPr>
        <p:spPr>
          <a:xfrm>
            <a:off x="544831" y="4164965"/>
            <a:ext cx="396219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15" name="Content Placeholder 2"/>
          <p:cNvSpPr>
            <a:spLocks noGrp="1"/>
          </p:cNvSpPr>
          <p:nvPr>
            <p:ph sz="half" idx="1"/>
          </p:nvPr>
        </p:nvSpPr>
        <p:spPr>
          <a:xfrm>
            <a:off x="4777581" y="1985963"/>
            <a:ext cx="39624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16" name="Content Placeholder 2"/>
          <p:cNvSpPr>
            <a:spLocks noGrp="1"/>
          </p:cNvSpPr>
          <p:nvPr>
            <p:ph sz="half" idx="16"/>
          </p:nvPr>
        </p:nvSpPr>
        <p:spPr>
          <a:xfrm>
            <a:off x="4777581" y="4169664"/>
            <a:ext cx="39624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6" name="Rectangle 5"/>
          <p:cNvSpPr/>
          <p:nvPr/>
        </p:nvSpPr>
        <p:spPr>
          <a:xfrm>
            <a:off x="8847418" y="282574"/>
            <a:ext cx="7429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41785" y="228600"/>
            <a:ext cx="282651" cy="1107996"/>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47C4396D-1B67-43C9-8101-0B3E5BE379FF}" type="datetime1">
              <a:rPr lang="fr-FR" smtClean="0"/>
              <a:pPr/>
              <a:t>20/03/2014</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F9A93819-B488-9642-BA9F-590C0B423DCE}" type="slidenum">
              <a:rPr lang="fr-FR" smtClean="0"/>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de">
    <p:spTree>
      <p:nvGrpSpPr>
        <p:cNvPr id="1" name=""/>
        <p:cNvGrpSpPr/>
        <p:nvPr/>
      </p:nvGrpSpPr>
      <p:grpSpPr>
        <a:xfrm>
          <a:off x="0" y="0"/>
          <a:ext cx="0" cy="0"/>
          <a:chOff x="0" y="0"/>
          <a:chExt cx="0" cy="0"/>
        </a:xfrm>
      </p:grpSpPr>
      <p:sp>
        <p:nvSpPr>
          <p:cNvPr id="5" name="Rectangle 4"/>
          <p:cNvSpPr/>
          <p:nvPr/>
        </p:nvSpPr>
        <p:spPr>
          <a:xfrm>
            <a:off x="8847418" y="282574"/>
            <a:ext cx="74295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46DE2489-32E9-40C2-8F28-D217D97D688F}" type="datetime1">
              <a:rPr lang="fr-FR" smtClean="0"/>
              <a:pPr/>
              <a:t>20/03/2014</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F9A93819-B488-9642-BA9F-590C0B423DCE}" type="slidenum">
              <a:rPr lang="fr-FR" smtClean="0"/>
              <a:pPr/>
              <a:t>‹N°›</a:t>
            </a:fld>
            <a:endParaRPr lang="fr-F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306124" y="228600"/>
            <a:ext cx="373882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2268" y="2571750"/>
            <a:ext cx="3526536" cy="1162050"/>
          </a:xfrm>
        </p:spPr>
        <p:txBody>
          <a:bodyPr anchor="b">
            <a:normAutofit/>
          </a:bodyPr>
          <a:lstStyle>
            <a:lvl1pPr algn="l">
              <a:defRPr sz="2600" b="0">
                <a:solidFill>
                  <a:schemeClr val="bg1"/>
                </a:solidFill>
              </a:defRPr>
            </a:lvl1pPr>
          </a:lstStyle>
          <a:p>
            <a:r>
              <a:rPr lang="fr-FR" smtClean="0"/>
              <a:t>Cliquez et modifiez le titre</a:t>
            </a:r>
            <a:endParaRPr/>
          </a:p>
        </p:txBody>
      </p:sp>
      <p:sp>
        <p:nvSpPr>
          <p:cNvPr id="3" name="Content Placeholder 2"/>
          <p:cNvSpPr>
            <a:spLocks noGrp="1"/>
          </p:cNvSpPr>
          <p:nvPr>
            <p:ph idx="1"/>
          </p:nvPr>
        </p:nvSpPr>
        <p:spPr>
          <a:xfrm>
            <a:off x="4516173" y="273051"/>
            <a:ext cx="4980516"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Text Placeholder 3"/>
          <p:cNvSpPr>
            <a:spLocks noGrp="1"/>
          </p:cNvSpPr>
          <p:nvPr>
            <p:ph type="body" sz="half" idx="2"/>
          </p:nvPr>
        </p:nvSpPr>
        <p:spPr>
          <a:xfrm>
            <a:off x="412851" y="3733801"/>
            <a:ext cx="352653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8007349" y="6423586"/>
            <a:ext cx="1665568" cy="365125"/>
          </a:xfrm>
        </p:spPr>
        <p:txBody>
          <a:bodyPr/>
          <a:lstStyle/>
          <a:p>
            <a:fld id="{1A6DB1CE-39EA-4A88-994B-6E754ABE0076}" type="datetime1">
              <a:rPr lang="fr-FR" smtClean="0"/>
              <a:pPr/>
              <a:t>20/03/2014</a:t>
            </a:fld>
            <a:endParaRPr lang="fr-FR" dirty="0"/>
          </a:p>
        </p:txBody>
      </p:sp>
      <p:sp>
        <p:nvSpPr>
          <p:cNvPr id="6" name="Footer Placeholder 5"/>
          <p:cNvSpPr>
            <a:spLocks noGrp="1"/>
          </p:cNvSpPr>
          <p:nvPr>
            <p:ph type="ftr" sz="quarter" idx="11"/>
          </p:nvPr>
        </p:nvSpPr>
        <p:spPr>
          <a:xfrm>
            <a:off x="4180914" y="6423586"/>
            <a:ext cx="3593353" cy="365125"/>
          </a:xfrm>
        </p:spPr>
        <p:txBody>
          <a:bodyPr/>
          <a:lstStyle/>
          <a:p>
            <a:endParaRPr lang="fr-FR" dirty="0"/>
          </a:p>
        </p:txBody>
      </p:sp>
      <p:sp>
        <p:nvSpPr>
          <p:cNvPr id="9" name="TextBox 8"/>
          <p:cNvSpPr txBox="1"/>
          <p:nvPr/>
        </p:nvSpPr>
        <p:spPr>
          <a:xfrm>
            <a:off x="460299" y="174813"/>
            <a:ext cx="447751" cy="1661994"/>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847418" y="282574"/>
            <a:ext cx="74295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16854" y="3124200"/>
            <a:ext cx="4223128" cy="871538"/>
          </a:xfrm>
        </p:spPr>
        <p:txBody>
          <a:bodyPr anchor="b">
            <a:normAutofit/>
          </a:bodyPr>
          <a:lstStyle>
            <a:lvl1pPr algn="l">
              <a:defRPr sz="2600" b="0"/>
            </a:lvl1pPr>
          </a:lstStyle>
          <a:p>
            <a:r>
              <a:rPr lang="fr-FR" smtClean="0"/>
              <a:t>Cliquez et modifiez le titre</a:t>
            </a:r>
            <a:endParaRPr/>
          </a:p>
        </p:txBody>
      </p:sp>
      <p:sp>
        <p:nvSpPr>
          <p:cNvPr id="3" name="Picture Placeholder 2"/>
          <p:cNvSpPr>
            <a:spLocks noGrp="1"/>
          </p:cNvSpPr>
          <p:nvPr>
            <p:ph type="pic" idx="1"/>
          </p:nvPr>
        </p:nvSpPr>
        <p:spPr>
          <a:xfrm>
            <a:off x="301065" y="228600"/>
            <a:ext cx="3749046"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
        <p:nvSpPr>
          <p:cNvPr id="4" name="Text Placeholder 3"/>
          <p:cNvSpPr>
            <a:spLocks noGrp="1"/>
          </p:cNvSpPr>
          <p:nvPr>
            <p:ph type="body" sz="half" idx="2"/>
          </p:nvPr>
        </p:nvSpPr>
        <p:spPr>
          <a:xfrm>
            <a:off x="4516854" y="3995737"/>
            <a:ext cx="4223128"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8007349" y="6423586"/>
            <a:ext cx="1665568" cy="365125"/>
          </a:xfrm>
        </p:spPr>
        <p:txBody>
          <a:bodyPr/>
          <a:lstStyle/>
          <a:p>
            <a:fld id="{4CC9321E-1458-4DF0-9D8E-8BF8575A6EEC}" type="datetime1">
              <a:rPr lang="fr-FR" smtClean="0"/>
              <a:pPr/>
              <a:t>20/03/2014</a:t>
            </a:fld>
            <a:endParaRPr lang="fr-FR" dirty="0"/>
          </a:p>
        </p:txBody>
      </p:sp>
      <p:sp>
        <p:nvSpPr>
          <p:cNvPr id="6" name="Footer Placeholder 5"/>
          <p:cNvSpPr>
            <a:spLocks noGrp="1"/>
          </p:cNvSpPr>
          <p:nvPr>
            <p:ph type="ftr" sz="quarter" idx="11"/>
          </p:nvPr>
        </p:nvSpPr>
        <p:spPr>
          <a:xfrm>
            <a:off x="4540250" y="6423586"/>
            <a:ext cx="3255566" cy="365125"/>
          </a:xfrm>
        </p:spPr>
        <p:txBody>
          <a:bodyPr/>
          <a:lstStyle/>
          <a:p>
            <a:endParaRPr lang="fr-FR" dirty="0"/>
          </a:p>
        </p:txBody>
      </p:sp>
      <p:sp>
        <p:nvSpPr>
          <p:cNvPr id="7" name="Slide Number Placeholder 6"/>
          <p:cNvSpPr>
            <a:spLocks noGrp="1"/>
          </p:cNvSpPr>
          <p:nvPr>
            <p:ph type="sldNum" sz="quarter" idx="12"/>
          </p:nvPr>
        </p:nvSpPr>
        <p:spPr/>
        <p:txBody>
          <a:bodyPr/>
          <a:lstStyle/>
          <a:p>
            <a:fld id="{F9A93819-B488-9642-BA9F-590C0B423DCE}" type="slidenum">
              <a:rPr lang="fr-FR" smtClean="0"/>
              <a:pPr/>
              <a:t>‹N°›</a:t>
            </a:fld>
            <a:endParaRPr lang="fr-FR" dirty="0"/>
          </a:p>
        </p:txBody>
      </p:sp>
      <p:sp>
        <p:nvSpPr>
          <p:cNvPr id="10" name="TextBox 9"/>
          <p:cNvSpPr txBox="1"/>
          <p:nvPr/>
        </p:nvSpPr>
        <p:spPr>
          <a:xfrm>
            <a:off x="4322619" y="3370730"/>
            <a:ext cx="238949"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sp>
        <p:nvSpPr>
          <p:cNvPr id="2" name="Title 1"/>
          <p:cNvSpPr>
            <a:spLocks noGrp="1"/>
          </p:cNvSpPr>
          <p:nvPr>
            <p:ph type="title"/>
          </p:nvPr>
        </p:nvSpPr>
        <p:spPr>
          <a:xfrm>
            <a:off x="548714" y="4424082"/>
            <a:ext cx="6707087" cy="833718"/>
          </a:xfrm>
        </p:spPr>
        <p:txBody>
          <a:bodyPr anchor="b">
            <a:normAutofit/>
          </a:bodyPr>
          <a:lstStyle>
            <a:lvl1pPr algn="l">
              <a:defRPr sz="2600" b="0"/>
            </a:lvl1pPr>
          </a:lstStyle>
          <a:p>
            <a:r>
              <a:rPr lang="fr-FR" smtClean="0"/>
              <a:t>Cliquez et modifiez le titre</a:t>
            </a:r>
            <a:endParaRPr/>
          </a:p>
        </p:txBody>
      </p:sp>
      <p:sp>
        <p:nvSpPr>
          <p:cNvPr id="3" name="Picture Placeholder 2"/>
          <p:cNvSpPr>
            <a:spLocks noGrp="1"/>
          </p:cNvSpPr>
          <p:nvPr>
            <p:ph type="pic" idx="1"/>
          </p:nvPr>
        </p:nvSpPr>
        <p:spPr>
          <a:xfrm>
            <a:off x="301065" y="228600"/>
            <a:ext cx="6909921"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
        <p:nvSpPr>
          <p:cNvPr id="4" name="Text Placeholder 3"/>
          <p:cNvSpPr>
            <a:spLocks noGrp="1"/>
          </p:cNvSpPr>
          <p:nvPr>
            <p:ph type="body" sz="half" idx="2"/>
          </p:nvPr>
        </p:nvSpPr>
        <p:spPr>
          <a:xfrm>
            <a:off x="548714" y="5257800"/>
            <a:ext cx="670708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AA408371-19B0-409A-A602-30C5A858B735}" type="datetime1">
              <a:rPr lang="fr-FR" smtClean="0"/>
              <a:pPr/>
              <a:t>20/03/2014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F9A93819-B488-9642-BA9F-590C0B423DCE}" type="slidenum">
              <a:rPr lang="fr-FR" smtClean="0"/>
              <a:pPr/>
              <a:t>‹N°›</a:t>
            </a:fld>
            <a:endParaRPr lang="fr-FR" dirty="0"/>
          </a:p>
        </p:txBody>
      </p:sp>
      <p:sp>
        <p:nvSpPr>
          <p:cNvPr id="8" name="Rectangle 7"/>
          <p:cNvSpPr/>
          <p:nvPr/>
        </p:nvSpPr>
        <p:spPr>
          <a:xfrm>
            <a:off x="7369308" y="228600"/>
            <a:ext cx="222885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7369308" y="2377440"/>
            <a:ext cx="222885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54480" y="4632792"/>
            <a:ext cx="238949"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images avec légende">
    <p:spTree>
      <p:nvGrpSpPr>
        <p:cNvPr id="1" name=""/>
        <p:cNvGrpSpPr/>
        <p:nvPr/>
      </p:nvGrpSpPr>
      <p:grpSpPr>
        <a:xfrm>
          <a:off x="0" y="0"/>
          <a:ext cx="0" cy="0"/>
          <a:chOff x="0" y="0"/>
          <a:chExt cx="0" cy="0"/>
        </a:xfrm>
      </p:grpSpPr>
      <p:sp>
        <p:nvSpPr>
          <p:cNvPr id="8" name="Rectangle 7"/>
          <p:cNvSpPr/>
          <p:nvPr/>
        </p:nvSpPr>
        <p:spPr>
          <a:xfrm>
            <a:off x="306122" y="228600"/>
            <a:ext cx="6919431"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2268" y="2571750"/>
            <a:ext cx="6696745" cy="1162050"/>
          </a:xfrm>
        </p:spPr>
        <p:txBody>
          <a:bodyPr anchor="b">
            <a:normAutofit/>
          </a:bodyPr>
          <a:lstStyle>
            <a:lvl1pPr algn="l">
              <a:defRPr sz="2600" b="0">
                <a:solidFill>
                  <a:schemeClr val="bg1"/>
                </a:solidFill>
              </a:defRPr>
            </a:lvl1pPr>
          </a:lstStyle>
          <a:p>
            <a:r>
              <a:rPr lang="fr-FR" smtClean="0"/>
              <a:t>Cliquez et modifiez le titre</a:t>
            </a:r>
            <a:endParaRPr/>
          </a:p>
        </p:txBody>
      </p:sp>
      <p:sp>
        <p:nvSpPr>
          <p:cNvPr id="4" name="Text Placeholder 3"/>
          <p:cNvSpPr>
            <a:spLocks noGrp="1"/>
          </p:cNvSpPr>
          <p:nvPr>
            <p:ph type="body" sz="half" idx="2"/>
          </p:nvPr>
        </p:nvSpPr>
        <p:spPr>
          <a:xfrm>
            <a:off x="412852" y="3733801"/>
            <a:ext cx="6694530"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5646617" y="6235608"/>
            <a:ext cx="1460765" cy="365125"/>
          </a:xfrm>
        </p:spPr>
        <p:txBody>
          <a:bodyPr/>
          <a:lstStyle>
            <a:lvl1pPr>
              <a:defRPr>
                <a:solidFill>
                  <a:schemeClr val="bg1"/>
                </a:solidFill>
              </a:defRPr>
            </a:lvl1pPr>
          </a:lstStyle>
          <a:p>
            <a:fld id="{D964D36F-F096-4A20-B9BB-9C9E2B309182}" type="datetime1">
              <a:rPr lang="fr-FR" smtClean="0"/>
              <a:pPr/>
              <a:t>20/03/2014</a:t>
            </a:fld>
            <a:endParaRPr lang="fr-FR" dirty="0"/>
          </a:p>
        </p:txBody>
      </p:sp>
      <p:sp>
        <p:nvSpPr>
          <p:cNvPr id="6" name="Footer Placeholder 5"/>
          <p:cNvSpPr>
            <a:spLocks noGrp="1"/>
          </p:cNvSpPr>
          <p:nvPr>
            <p:ph type="ftr" sz="quarter" idx="11"/>
          </p:nvPr>
        </p:nvSpPr>
        <p:spPr>
          <a:xfrm>
            <a:off x="412854" y="6235608"/>
            <a:ext cx="5035447" cy="365125"/>
          </a:xfrm>
        </p:spPr>
        <p:txBody>
          <a:bodyPr/>
          <a:lstStyle>
            <a:lvl1pPr>
              <a:defRPr>
                <a:solidFill>
                  <a:schemeClr val="bg1"/>
                </a:solidFill>
              </a:defRPr>
            </a:lvl1pPr>
          </a:lstStyle>
          <a:p>
            <a:endParaRPr lang="fr-FR" dirty="0"/>
          </a:p>
        </p:txBody>
      </p:sp>
      <p:sp>
        <p:nvSpPr>
          <p:cNvPr id="7" name="Slide Number Placeholder 6"/>
          <p:cNvSpPr>
            <a:spLocks noGrp="1"/>
          </p:cNvSpPr>
          <p:nvPr>
            <p:ph type="sldNum" sz="quarter" idx="12"/>
          </p:nvPr>
        </p:nvSpPr>
        <p:spPr/>
        <p:txBody>
          <a:bodyPr/>
          <a:lstStyle/>
          <a:p>
            <a:fld id="{F9A93819-B488-9642-BA9F-590C0B423DCE}" type="slidenum">
              <a:rPr lang="fr-FR" smtClean="0"/>
              <a:pPr/>
              <a:t>‹N°›</a:t>
            </a:fld>
            <a:endParaRPr lang="fr-FR" dirty="0"/>
          </a:p>
        </p:txBody>
      </p:sp>
      <p:sp>
        <p:nvSpPr>
          <p:cNvPr id="9" name="TextBox 8"/>
          <p:cNvSpPr txBox="1"/>
          <p:nvPr/>
        </p:nvSpPr>
        <p:spPr>
          <a:xfrm>
            <a:off x="460299" y="174813"/>
            <a:ext cx="447751" cy="1661994"/>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7369308" y="228600"/>
            <a:ext cx="222885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7369308" y="2374940"/>
            <a:ext cx="2228850" cy="2039112"/>
          </a:xfrm>
        </p:spPr>
        <p:txBody>
          <a:bodyPr/>
          <a:lstStyle>
            <a:lvl1pPr>
              <a:buNone/>
              <a:defRPr/>
            </a:lvl1pPr>
          </a:lstStyle>
          <a:p>
            <a:r>
              <a:rPr lang="fr-FR" smtClean="0"/>
              <a:t>Cliquez sur l'icône pour ajouter une image</a:t>
            </a:r>
            <a:endParaRPr/>
          </a:p>
        </p:txBody>
      </p:sp>
      <p:sp>
        <p:nvSpPr>
          <p:cNvPr id="13" name="Picture Placeholder 12"/>
          <p:cNvSpPr>
            <a:spLocks noGrp="1"/>
          </p:cNvSpPr>
          <p:nvPr>
            <p:ph type="pic" sz="quarter" idx="14"/>
          </p:nvPr>
        </p:nvSpPr>
        <p:spPr>
          <a:xfrm>
            <a:off x="7369308" y="4535424"/>
            <a:ext cx="2228850" cy="2039112"/>
          </a:xfrm>
        </p:spPr>
        <p:txBody>
          <a:bodyPr/>
          <a:lstStyle>
            <a:lvl1pPr>
              <a:buNone/>
              <a:defRPr/>
            </a:lvl1pPr>
          </a:lstStyle>
          <a:p>
            <a:r>
              <a:rPr lang="fr-FR" smtClean="0"/>
              <a:t>Cliquez sur l'icône pour ajouter une image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images avec légende">
    <p:spTree>
      <p:nvGrpSpPr>
        <p:cNvPr id="1" name=""/>
        <p:cNvGrpSpPr/>
        <p:nvPr/>
      </p:nvGrpSpPr>
      <p:grpSpPr>
        <a:xfrm>
          <a:off x="0" y="0"/>
          <a:ext cx="0" cy="0"/>
          <a:chOff x="0" y="0"/>
          <a:chExt cx="0" cy="0"/>
        </a:xfrm>
      </p:grpSpPr>
      <p:sp>
        <p:nvSpPr>
          <p:cNvPr id="8" name="Rectangle 7"/>
          <p:cNvSpPr/>
          <p:nvPr/>
        </p:nvSpPr>
        <p:spPr>
          <a:xfrm>
            <a:off x="306123" y="228600"/>
            <a:ext cx="4588404"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2268" y="2571750"/>
            <a:ext cx="4351352" cy="1162050"/>
          </a:xfrm>
        </p:spPr>
        <p:txBody>
          <a:bodyPr anchor="b">
            <a:normAutofit/>
          </a:bodyPr>
          <a:lstStyle>
            <a:lvl1pPr algn="l">
              <a:defRPr sz="2600" b="0">
                <a:solidFill>
                  <a:schemeClr val="bg1"/>
                </a:solidFill>
              </a:defRPr>
            </a:lvl1pPr>
          </a:lstStyle>
          <a:p>
            <a:r>
              <a:rPr lang="fr-FR" smtClean="0"/>
              <a:t>Cliquez et modifiez le titre</a:t>
            </a:r>
            <a:endParaRPr/>
          </a:p>
        </p:txBody>
      </p:sp>
      <p:sp>
        <p:nvSpPr>
          <p:cNvPr id="4" name="Text Placeholder 3"/>
          <p:cNvSpPr>
            <a:spLocks noGrp="1"/>
          </p:cNvSpPr>
          <p:nvPr>
            <p:ph type="body" sz="half" idx="2"/>
          </p:nvPr>
        </p:nvSpPr>
        <p:spPr>
          <a:xfrm>
            <a:off x="412852" y="3733801"/>
            <a:ext cx="4349913"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3302000" y="6235608"/>
            <a:ext cx="1460765" cy="365125"/>
          </a:xfrm>
        </p:spPr>
        <p:txBody>
          <a:bodyPr/>
          <a:lstStyle>
            <a:lvl1pPr>
              <a:defRPr>
                <a:solidFill>
                  <a:schemeClr val="bg1"/>
                </a:solidFill>
              </a:defRPr>
            </a:lvl1pPr>
          </a:lstStyle>
          <a:p>
            <a:fld id="{5D7649CE-2DC6-49DA-A301-C260941A1E0C}" type="datetime1">
              <a:rPr lang="fr-FR" smtClean="0"/>
              <a:pPr/>
              <a:t>20/03/2014</a:t>
            </a:fld>
            <a:endParaRPr lang="fr-FR" dirty="0"/>
          </a:p>
        </p:txBody>
      </p:sp>
      <p:sp>
        <p:nvSpPr>
          <p:cNvPr id="6" name="Footer Placeholder 5"/>
          <p:cNvSpPr>
            <a:spLocks noGrp="1"/>
          </p:cNvSpPr>
          <p:nvPr>
            <p:ph type="ftr" sz="quarter" idx="11"/>
          </p:nvPr>
        </p:nvSpPr>
        <p:spPr>
          <a:xfrm>
            <a:off x="412854" y="6235608"/>
            <a:ext cx="2806597" cy="365125"/>
          </a:xfrm>
        </p:spPr>
        <p:txBody>
          <a:bodyPr/>
          <a:lstStyle>
            <a:lvl1pPr>
              <a:defRPr>
                <a:solidFill>
                  <a:schemeClr val="bg1"/>
                </a:solidFill>
              </a:defRPr>
            </a:lvl1pPr>
          </a:lstStyle>
          <a:p>
            <a:endParaRPr lang="fr-FR" dirty="0"/>
          </a:p>
        </p:txBody>
      </p:sp>
      <p:sp>
        <p:nvSpPr>
          <p:cNvPr id="7" name="Slide Number Placeholder 6"/>
          <p:cNvSpPr>
            <a:spLocks noGrp="1"/>
          </p:cNvSpPr>
          <p:nvPr>
            <p:ph type="sldNum" sz="quarter" idx="12"/>
          </p:nvPr>
        </p:nvSpPr>
        <p:spPr/>
        <p:txBody>
          <a:bodyPr/>
          <a:lstStyle/>
          <a:p>
            <a:fld id="{F9A93819-B488-9642-BA9F-590C0B423DCE}" type="slidenum">
              <a:rPr lang="fr-FR" smtClean="0"/>
              <a:pPr/>
              <a:t>‹N°›</a:t>
            </a:fld>
            <a:endParaRPr lang="fr-FR" dirty="0"/>
          </a:p>
        </p:txBody>
      </p:sp>
      <p:sp>
        <p:nvSpPr>
          <p:cNvPr id="9" name="TextBox 8"/>
          <p:cNvSpPr txBox="1"/>
          <p:nvPr/>
        </p:nvSpPr>
        <p:spPr>
          <a:xfrm>
            <a:off x="460299" y="174813"/>
            <a:ext cx="447751" cy="1661994"/>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7369308" y="228600"/>
            <a:ext cx="222885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5009754" y="4534726"/>
            <a:ext cx="222885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5009754" y="228600"/>
            <a:ext cx="2228850" cy="2039112"/>
          </a:xfrm>
        </p:spPr>
        <p:txBody>
          <a:bodyPr/>
          <a:lstStyle>
            <a:lvl1pPr>
              <a:buNone/>
              <a:defRPr/>
            </a:lvl1pPr>
          </a:lstStyle>
          <a:p>
            <a:r>
              <a:rPr lang="fr-FR" smtClean="0"/>
              <a:t>Cliquez sur l'icône pour ajouter une image</a:t>
            </a:r>
            <a:endParaRPr/>
          </a:p>
        </p:txBody>
      </p:sp>
      <p:sp>
        <p:nvSpPr>
          <p:cNvPr id="13" name="Picture Placeholder 12"/>
          <p:cNvSpPr>
            <a:spLocks noGrp="1"/>
          </p:cNvSpPr>
          <p:nvPr>
            <p:ph type="pic" sz="quarter" idx="14"/>
          </p:nvPr>
        </p:nvSpPr>
        <p:spPr>
          <a:xfrm>
            <a:off x="5009754" y="2381663"/>
            <a:ext cx="2228850" cy="2039112"/>
          </a:xfrm>
        </p:spPr>
        <p:txBody>
          <a:bodyPr/>
          <a:lstStyle>
            <a:lvl1pPr>
              <a:buNone/>
              <a:defRPr/>
            </a:lvl1pPr>
          </a:lstStyle>
          <a:p>
            <a:r>
              <a:rPr lang="fr-FR" smtClean="0"/>
              <a:t>Cliquez sur l'icône pour ajouter une image</a:t>
            </a:r>
            <a:endParaRPr/>
          </a:p>
        </p:txBody>
      </p:sp>
      <p:sp>
        <p:nvSpPr>
          <p:cNvPr id="14" name="Picture Placeholder 12"/>
          <p:cNvSpPr>
            <a:spLocks noGrp="1"/>
          </p:cNvSpPr>
          <p:nvPr>
            <p:ph type="pic" sz="quarter" idx="15"/>
          </p:nvPr>
        </p:nvSpPr>
        <p:spPr>
          <a:xfrm>
            <a:off x="7370064" y="2381662"/>
            <a:ext cx="2228850" cy="4187952"/>
          </a:xfrm>
        </p:spPr>
        <p:txBody>
          <a:bodyPr/>
          <a:lstStyle>
            <a:lvl1pPr>
              <a:buNone/>
              <a:defRPr/>
            </a:lvl1pPr>
          </a:lstStyle>
          <a:p>
            <a:r>
              <a:rPr lang="fr-FR" smtClean="0"/>
              <a:t>Cliquez sur l'icône pour ajouter une image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images avec légende, alt.">
    <p:spTree>
      <p:nvGrpSpPr>
        <p:cNvPr id="1" name=""/>
        <p:cNvGrpSpPr/>
        <p:nvPr/>
      </p:nvGrpSpPr>
      <p:grpSpPr>
        <a:xfrm>
          <a:off x="0" y="0"/>
          <a:ext cx="0" cy="0"/>
          <a:chOff x="0" y="0"/>
          <a:chExt cx="0" cy="0"/>
        </a:xfrm>
      </p:grpSpPr>
      <p:sp>
        <p:nvSpPr>
          <p:cNvPr id="11" name="Rectangle 10"/>
          <p:cNvSpPr/>
          <p:nvPr/>
        </p:nvSpPr>
        <p:spPr>
          <a:xfrm>
            <a:off x="8847418" y="282574"/>
            <a:ext cx="74295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365750" y="3124200"/>
            <a:ext cx="3368040" cy="871538"/>
          </a:xfrm>
        </p:spPr>
        <p:txBody>
          <a:bodyPr anchor="b">
            <a:normAutofit/>
          </a:bodyPr>
          <a:lstStyle>
            <a:lvl1pPr algn="l">
              <a:defRPr sz="2600" b="0"/>
            </a:lvl1pPr>
          </a:lstStyle>
          <a:p>
            <a:r>
              <a:rPr lang="fr-FR" smtClean="0"/>
              <a:t>Cliquez et modifiez le titre</a:t>
            </a:r>
            <a:endParaRPr/>
          </a:p>
        </p:txBody>
      </p:sp>
      <p:sp>
        <p:nvSpPr>
          <p:cNvPr id="3" name="Picture Placeholder 2"/>
          <p:cNvSpPr>
            <a:spLocks noGrp="1"/>
          </p:cNvSpPr>
          <p:nvPr>
            <p:ph type="pic" idx="1"/>
          </p:nvPr>
        </p:nvSpPr>
        <p:spPr>
          <a:xfrm>
            <a:off x="301064" y="2365248"/>
            <a:ext cx="4593462"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
        <p:nvSpPr>
          <p:cNvPr id="4" name="Text Placeholder 3"/>
          <p:cNvSpPr>
            <a:spLocks noGrp="1"/>
          </p:cNvSpPr>
          <p:nvPr>
            <p:ph type="body" sz="half" idx="2"/>
          </p:nvPr>
        </p:nvSpPr>
        <p:spPr>
          <a:xfrm>
            <a:off x="5365750" y="3995737"/>
            <a:ext cx="336804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8007349" y="6423586"/>
            <a:ext cx="1665568" cy="365125"/>
          </a:xfrm>
        </p:spPr>
        <p:txBody>
          <a:bodyPr/>
          <a:lstStyle/>
          <a:p>
            <a:fld id="{C9CDA5DB-2444-4AC3-9635-0227A5D47EF7}" type="datetime1">
              <a:rPr lang="fr-FR" smtClean="0"/>
              <a:pPr/>
              <a:t>20/03/2014</a:t>
            </a:fld>
            <a:endParaRPr lang="fr-FR" dirty="0"/>
          </a:p>
        </p:txBody>
      </p:sp>
      <p:sp>
        <p:nvSpPr>
          <p:cNvPr id="6" name="Footer Placeholder 5"/>
          <p:cNvSpPr>
            <a:spLocks noGrp="1"/>
          </p:cNvSpPr>
          <p:nvPr>
            <p:ph type="ftr" sz="quarter" idx="11"/>
          </p:nvPr>
        </p:nvSpPr>
        <p:spPr>
          <a:xfrm>
            <a:off x="4540250" y="6423586"/>
            <a:ext cx="3255566" cy="365125"/>
          </a:xfrm>
        </p:spPr>
        <p:txBody>
          <a:bodyPr/>
          <a:lstStyle/>
          <a:p>
            <a:endParaRPr lang="fr-FR" dirty="0"/>
          </a:p>
        </p:txBody>
      </p:sp>
      <p:sp>
        <p:nvSpPr>
          <p:cNvPr id="7" name="Slide Number Placeholder 6"/>
          <p:cNvSpPr>
            <a:spLocks noGrp="1"/>
          </p:cNvSpPr>
          <p:nvPr>
            <p:ph type="sldNum" sz="quarter" idx="12"/>
          </p:nvPr>
        </p:nvSpPr>
        <p:spPr/>
        <p:txBody>
          <a:bodyPr/>
          <a:lstStyle/>
          <a:p>
            <a:fld id="{F9A93819-B488-9642-BA9F-590C0B423DCE}" type="slidenum">
              <a:rPr lang="fr-FR" smtClean="0"/>
              <a:pPr/>
              <a:t>‹N°›</a:t>
            </a:fld>
            <a:endParaRPr lang="fr-FR" dirty="0"/>
          </a:p>
        </p:txBody>
      </p:sp>
      <p:sp>
        <p:nvSpPr>
          <p:cNvPr id="10" name="TextBox 9"/>
          <p:cNvSpPr txBox="1"/>
          <p:nvPr/>
        </p:nvSpPr>
        <p:spPr>
          <a:xfrm>
            <a:off x="5146224" y="3370730"/>
            <a:ext cx="238949"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301064" y="228600"/>
            <a:ext cx="2228850" cy="2039112"/>
          </a:xfrm>
        </p:spPr>
        <p:txBody>
          <a:bodyPr/>
          <a:lstStyle>
            <a:lvl1pPr>
              <a:buNone/>
              <a:defRPr/>
            </a:lvl1pPr>
          </a:lstStyle>
          <a:p>
            <a:r>
              <a:rPr lang="fr-FR" smtClean="0"/>
              <a:t>Cliquez sur l'icône pour ajouter une image</a:t>
            </a:r>
            <a:endParaRPr/>
          </a:p>
        </p:txBody>
      </p:sp>
      <p:sp>
        <p:nvSpPr>
          <p:cNvPr id="15" name="Picture Placeholder 12"/>
          <p:cNvSpPr>
            <a:spLocks noGrp="1"/>
          </p:cNvSpPr>
          <p:nvPr>
            <p:ph type="pic" sz="quarter" idx="14"/>
          </p:nvPr>
        </p:nvSpPr>
        <p:spPr>
          <a:xfrm>
            <a:off x="2665677" y="228600"/>
            <a:ext cx="2228850" cy="2039112"/>
          </a:xfrm>
        </p:spPr>
        <p:txBody>
          <a:bodyPr/>
          <a:lstStyle>
            <a:lvl1pPr>
              <a:buNone/>
              <a:defRPr/>
            </a:lvl1pPr>
          </a:lstStyle>
          <a:p>
            <a:r>
              <a:rPr lang="fr-FR" smtClean="0"/>
              <a:t>Cliquez sur l'icône pour ajouter une image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re et texte vertical">
    <p:spTree>
      <p:nvGrpSpPr>
        <p:cNvPr id="1" name=""/>
        <p:cNvGrpSpPr/>
        <p:nvPr/>
      </p:nvGrpSpPr>
      <p:grpSpPr>
        <a:xfrm>
          <a:off x="0" y="0"/>
          <a:ext cx="0" cy="0"/>
          <a:chOff x="0" y="0"/>
          <a:chExt cx="0" cy="0"/>
        </a:xfrm>
      </p:grpSpPr>
      <p:sp>
        <p:nvSpPr>
          <p:cNvPr id="7" name="Rectangle 6"/>
          <p:cNvSpPr/>
          <p:nvPr/>
        </p:nvSpPr>
        <p:spPr>
          <a:xfrm>
            <a:off x="8847418" y="282574"/>
            <a:ext cx="7429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41785" y="228600"/>
            <a:ext cx="282651" cy="1107996"/>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F1DDAE87-4A31-4E95-B037-6C9AA01E0283}" type="datetime1">
              <a:rPr lang="fr-FR" smtClean="0"/>
              <a:pPr/>
              <a:t>20/03/2014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9A93819-B488-9642-BA9F-590C0B423DCE}"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7" name="Rectangle 6"/>
          <p:cNvSpPr/>
          <p:nvPr/>
        </p:nvSpPr>
        <p:spPr>
          <a:xfrm>
            <a:off x="8894763" y="282574"/>
            <a:ext cx="695605"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2477D567-3EB1-4788-BEA5-62993EAE4268}" type="datetime1">
              <a:rPr lang="fr-FR" smtClean="0"/>
              <a:pPr/>
              <a:t>20/03/2014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9A93819-B488-9642-BA9F-590C0B423DCE}" type="slidenum">
              <a:rPr lang="fr-FR" smtClean="0"/>
              <a:pPr/>
              <a:t>‹N°›</a:t>
            </a:fld>
            <a:endParaRPr lang="fr-FR" dirty="0"/>
          </a:p>
        </p:txBody>
      </p:sp>
      <p:sp>
        <p:nvSpPr>
          <p:cNvPr id="9" name="TextBox 8"/>
          <p:cNvSpPr txBox="1"/>
          <p:nvPr/>
        </p:nvSpPr>
        <p:spPr>
          <a:xfrm>
            <a:off x="241785" y="228600"/>
            <a:ext cx="282651" cy="1107996"/>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740588" y="282574"/>
            <a:ext cx="9906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re vertical et texte">
    <p:spTree>
      <p:nvGrpSpPr>
        <p:cNvPr id="1" name=""/>
        <p:cNvGrpSpPr/>
        <p:nvPr/>
      </p:nvGrpSpPr>
      <p:grpSpPr>
        <a:xfrm>
          <a:off x="0" y="0"/>
          <a:ext cx="0" cy="0"/>
          <a:chOff x="0" y="0"/>
          <a:chExt cx="0" cy="0"/>
        </a:xfrm>
      </p:grpSpPr>
      <p:sp>
        <p:nvSpPr>
          <p:cNvPr id="10" name="Rectangle 9"/>
          <p:cNvSpPr/>
          <p:nvPr/>
        </p:nvSpPr>
        <p:spPr>
          <a:xfrm>
            <a:off x="8847418" y="282574"/>
            <a:ext cx="74295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8662086" y="954742"/>
            <a:ext cx="738095" cy="5171422"/>
          </a:xfrm>
        </p:spPr>
        <p:txBody>
          <a:bodyPr vert="eaVert" anchor="t" anchorCtr="0"/>
          <a:lstStyle/>
          <a:p>
            <a:r>
              <a:rPr lang="fr-FR" smtClean="0"/>
              <a:t>Cliquez et modifiez le titre</a:t>
            </a:r>
            <a:endParaRPr/>
          </a:p>
        </p:txBody>
      </p:sp>
      <p:sp>
        <p:nvSpPr>
          <p:cNvPr id="3" name="Vertical Text Placeholder 2"/>
          <p:cNvSpPr>
            <a:spLocks noGrp="1"/>
          </p:cNvSpPr>
          <p:nvPr>
            <p:ph type="body" orient="vert" idx="1"/>
          </p:nvPr>
        </p:nvSpPr>
        <p:spPr>
          <a:xfrm>
            <a:off x="495300" y="958757"/>
            <a:ext cx="7429500" cy="5184869"/>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E935AAF1-BDD9-4A75-9203-9DBBAB3ADCB9}" type="datetime1">
              <a:rPr lang="fr-FR" smtClean="0"/>
              <a:pPr/>
              <a:t>20/03/2014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9A93819-B488-9642-BA9F-590C0B423DCE}" type="slidenum">
              <a:rPr lang="fr-FR" smtClean="0"/>
              <a:pPr/>
              <a:t>‹N°›</a:t>
            </a:fld>
            <a:endParaRPr lang="fr-FR" dirty="0"/>
          </a:p>
        </p:txBody>
      </p:sp>
      <p:sp>
        <p:nvSpPr>
          <p:cNvPr id="9" name="TextBox 8"/>
          <p:cNvSpPr txBox="1"/>
          <p:nvPr/>
        </p:nvSpPr>
        <p:spPr>
          <a:xfrm rot="16200000">
            <a:off x="9320075" y="284670"/>
            <a:ext cx="260909" cy="1107996"/>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re et contenu, alt.">
    <p:spTree>
      <p:nvGrpSpPr>
        <p:cNvPr id="1" name=""/>
        <p:cNvGrpSpPr/>
        <p:nvPr/>
      </p:nvGrpSpPr>
      <p:grpSpPr>
        <a:xfrm>
          <a:off x="0" y="0"/>
          <a:ext cx="0" cy="0"/>
          <a:chOff x="0" y="0"/>
          <a:chExt cx="0" cy="0"/>
        </a:xfrm>
      </p:grpSpPr>
      <p:sp>
        <p:nvSpPr>
          <p:cNvPr id="7" name="Rectangle 6"/>
          <p:cNvSpPr/>
          <p:nvPr/>
        </p:nvSpPr>
        <p:spPr>
          <a:xfrm>
            <a:off x="8847418" y="282574"/>
            <a:ext cx="7429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40014" y="134471"/>
            <a:ext cx="8186006" cy="995082"/>
          </a:xfrm>
        </p:spPr>
        <p:txBody>
          <a:bodyPr anchor="b" anchorCtr="0"/>
          <a:lstStyle/>
          <a:p>
            <a:r>
              <a:rPr lang="fr-FR" smtClean="0"/>
              <a:t>Cliquez et modifiez le titre</a:t>
            </a:r>
            <a:endParaRPr/>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p>
            <a:fld id="{58BB8508-000A-43EF-838D-7F7F8C5E83C2}" type="datetime1">
              <a:rPr lang="fr-FR" smtClean="0"/>
              <a:pPr/>
              <a:t>20/03/2014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9A93819-B488-9642-BA9F-590C0B423DCE}" type="slidenum">
              <a:rPr lang="fr-FR" smtClean="0"/>
              <a:pPr/>
              <a:t>‹N°›</a:t>
            </a:fld>
            <a:endParaRPr lang="fr-FR" dirty="0"/>
          </a:p>
        </p:txBody>
      </p:sp>
      <p:sp>
        <p:nvSpPr>
          <p:cNvPr id="9" name="TextBox 8"/>
          <p:cNvSpPr txBox="1"/>
          <p:nvPr/>
        </p:nvSpPr>
        <p:spPr>
          <a:xfrm>
            <a:off x="241785" y="228600"/>
            <a:ext cx="282651" cy="1107996"/>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540061" y="1129553"/>
            <a:ext cx="8188873"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apositive de titre avec 2 images">
    <p:spTree>
      <p:nvGrpSpPr>
        <p:cNvPr id="1" name=""/>
        <p:cNvGrpSpPr/>
        <p:nvPr/>
      </p:nvGrpSpPr>
      <p:grpSpPr>
        <a:xfrm>
          <a:off x="0" y="0"/>
          <a:ext cx="0" cy="0"/>
          <a:chOff x="0" y="0"/>
          <a:chExt cx="0" cy="0"/>
        </a:xfrm>
      </p:grpSpPr>
      <p:sp>
        <p:nvSpPr>
          <p:cNvPr id="2" name="Title 1"/>
          <p:cNvSpPr>
            <a:spLocks noGrp="1"/>
          </p:cNvSpPr>
          <p:nvPr>
            <p:ph type="ctrTitle"/>
          </p:nvPr>
        </p:nvSpPr>
        <p:spPr>
          <a:xfrm>
            <a:off x="5200650" y="4624668"/>
            <a:ext cx="4375150" cy="933450"/>
          </a:xfrm>
        </p:spPr>
        <p:txBody>
          <a:bodyPr>
            <a:normAutofit/>
          </a:bodyPr>
          <a:lstStyle>
            <a:lvl1pPr>
              <a:defRPr sz="2800"/>
            </a:lvl1pPr>
          </a:lstStyle>
          <a:p>
            <a:r>
              <a:rPr lang="fr-FR" smtClean="0"/>
              <a:t>Cliquez et modifiez le titre</a:t>
            </a:r>
            <a:endParaRPr/>
          </a:p>
        </p:txBody>
      </p:sp>
      <p:sp>
        <p:nvSpPr>
          <p:cNvPr id="3" name="Subtitle 2"/>
          <p:cNvSpPr>
            <a:spLocks noGrp="1"/>
          </p:cNvSpPr>
          <p:nvPr>
            <p:ph type="subTitle" idx="1"/>
          </p:nvPr>
        </p:nvSpPr>
        <p:spPr>
          <a:xfrm>
            <a:off x="5200650" y="5562600"/>
            <a:ext cx="437515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4" name="Date Placeholder 3"/>
          <p:cNvSpPr>
            <a:spLocks noGrp="1"/>
          </p:cNvSpPr>
          <p:nvPr>
            <p:ph type="dt" sz="half" idx="10"/>
          </p:nvPr>
        </p:nvSpPr>
        <p:spPr>
          <a:xfrm>
            <a:off x="5200650" y="6425641"/>
            <a:ext cx="1335368" cy="365125"/>
          </a:xfrm>
        </p:spPr>
        <p:txBody>
          <a:bodyPr/>
          <a:lstStyle>
            <a:lvl1pPr algn="l">
              <a:defRPr/>
            </a:lvl1pPr>
          </a:lstStyle>
          <a:p>
            <a:fld id="{AEC509F0-CA8F-4D33-AD91-0947DCE571A8}" type="datetime1">
              <a:rPr lang="fr-FR" smtClean="0"/>
              <a:pPr/>
              <a:t>20/03/2014</a:t>
            </a:fld>
            <a:endParaRPr lang="fr-FR" dirty="0"/>
          </a:p>
        </p:txBody>
      </p:sp>
      <p:sp>
        <p:nvSpPr>
          <p:cNvPr id="5" name="Footer Placeholder 4"/>
          <p:cNvSpPr>
            <a:spLocks noGrp="1"/>
          </p:cNvSpPr>
          <p:nvPr>
            <p:ph type="ftr" sz="quarter" idx="11"/>
          </p:nvPr>
        </p:nvSpPr>
        <p:spPr>
          <a:xfrm>
            <a:off x="6837083" y="6425641"/>
            <a:ext cx="2835835" cy="365125"/>
          </a:xfrm>
        </p:spPr>
        <p:txBody>
          <a:bodyPr/>
          <a:lstStyle>
            <a:lvl1pPr algn="r">
              <a:defRPr/>
            </a:lvl1pPr>
          </a:lstStyle>
          <a:p>
            <a:endParaRPr lang="fr-FR" dirty="0"/>
          </a:p>
        </p:txBody>
      </p:sp>
      <p:sp>
        <p:nvSpPr>
          <p:cNvPr id="7" name="Rectangle 6"/>
          <p:cNvSpPr/>
          <p:nvPr/>
        </p:nvSpPr>
        <p:spPr>
          <a:xfrm>
            <a:off x="306123" y="228600"/>
            <a:ext cx="4588404"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7369308" y="228600"/>
            <a:ext cx="222885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5009754" y="2377440"/>
            <a:ext cx="222885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5009754" y="228600"/>
            <a:ext cx="2228850" cy="2039112"/>
          </a:xfrm>
        </p:spPr>
        <p:txBody>
          <a:bodyPr/>
          <a:lstStyle>
            <a:lvl1pPr>
              <a:buNone/>
              <a:defRPr/>
            </a:lvl1pPr>
          </a:lstStyle>
          <a:p>
            <a:r>
              <a:rPr lang="fr-FR" smtClean="0"/>
              <a:t>Cliquez sur l'icône pour ajouter une image</a:t>
            </a:r>
            <a:endParaRPr/>
          </a:p>
        </p:txBody>
      </p:sp>
      <p:sp>
        <p:nvSpPr>
          <p:cNvPr id="14" name="Picture Placeholder 12"/>
          <p:cNvSpPr>
            <a:spLocks noGrp="1"/>
          </p:cNvSpPr>
          <p:nvPr>
            <p:ph type="pic" sz="quarter" idx="13"/>
          </p:nvPr>
        </p:nvSpPr>
        <p:spPr>
          <a:xfrm>
            <a:off x="7369308" y="2377440"/>
            <a:ext cx="2228850" cy="2039112"/>
          </a:xfrm>
        </p:spPr>
        <p:txBody>
          <a:bodyPr/>
          <a:lstStyle>
            <a:lvl1pPr>
              <a:buNone/>
              <a:defRPr/>
            </a:lvl1pPr>
          </a:lstStyle>
          <a:p>
            <a:r>
              <a:rPr lang="fr-FR" smtClean="0"/>
              <a:t>Cliquez sur l'icône pour ajouter une image</a:t>
            </a:r>
            <a:endParaRPr/>
          </a:p>
        </p:txBody>
      </p:sp>
      <p:sp>
        <p:nvSpPr>
          <p:cNvPr id="16" name="Text Placeholder 3"/>
          <p:cNvSpPr>
            <a:spLocks noGrp="1"/>
          </p:cNvSpPr>
          <p:nvPr>
            <p:ph type="body" sz="half" idx="2"/>
          </p:nvPr>
        </p:nvSpPr>
        <p:spPr>
          <a:xfrm>
            <a:off x="928688" y="1779495"/>
            <a:ext cx="3343275"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5" name="TextBox 14"/>
          <p:cNvSpPr txBox="1"/>
          <p:nvPr/>
        </p:nvSpPr>
        <p:spPr>
          <a:xfrm>
            <a:off x="460299" y="174813"/>
            <a:ext cx="447751" cy="1661994"/>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7" name="Rectangle 6"/>
          <p:cNvSpPr/>
          <p:nvPr/>
        </p:nvSpPr>
        <p:spPr>
          <a:xfrm>
            <a:off x="713816" y="228600"/>
            <a:ext cx="8884341"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476500" y="3124201"/>
            <a:ext cx="6108700" cy="1362075"/>
          </a:xfrm>
        </p:spPr>
        <p:txBody>
          <a:bodyPr anchor="b" anchorCtr="0">
            <a:normAutofit/>
          </a:bodyPr>
          <a:lstStyle>
            <a:lvl1pPr algn="l">
              <a:defRPr sz="3200" b="0" cap="none" baseline="0">
                <a:solidFill>
                  <a:schemeClr val="bg1"/>
                </a:solidFill>
              </a:defRPr>
            </a:lvl1pPr>
          </a:lstStyle>
          <a:p>
            <a:r>
              <a:rPr lang="fr-FR" smtClean="0"/>
              <a:t>Cliquez et modifiez le titre</a:t>
            </a:r>
            <a:endParaRPr/>
          </a:p>
        </p:txBody>
      </p:sp>
      <p:sp>
        <p:nvSpPr>
          <p:cNvPr id="3" name="Text Placeholder 2"/>
          <p:cNvSpPr>
            <a:spLocks noGrp="1"/>
          </p:cNvSpPr>
          <p:nvPr>
            <p:ph type="body" idx="1"/>
          </p:nvPr>
        </p:nvSpPr>
        <p:spPr>
          <a:xfrm>
            <a:off x="2476500" y="4495801"/>
            <a:ext cx="61087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a:xfrm>
            <a:off x="713815" y="6248775"/>
            <a:ext cx="1597585" cy="365125"/>
          </a:xfrm>
        </p:spPr>
        <p:txBody>
          <a:bodyPr/>
          <a:lstStyle>
            <a:lvl1pPr algn="l">
              <a:defRPr>
                <a:solidFill>
                  <a:schemeClr val="bg1"/>
                </a:solidFill>
              </a:defRPr>
            </a:lvl1pPr>
          </a:lstStyle>
          <a:p>
            <a:fld id="{E89F2EBC-DEE0-47D9-9F0F-FC2976BB8CBA}" type="datetime1">
              <a:rPr lang="fr-FR" smtClean="0"/>
              <a:pPr/>
              <a:t>20/03/2014</a:t>
            </a:fld>
            <a:endParaRPr lang="fr-FR" dirty="0"/>
          </a:p>
        </p:txBody>
      </p:sp>
      <p:sp>
        <p:nvSpPr>
          <p:cNvPr id="5" name="Footer Placeholder 4"/>
          <p:cNvSpPr>
            <a:spLocks noGrp="1"/>
          </p:cNvSpPr>
          <p:nvPr>
            <p:ph type="ftr" sz="quarter" idx="11"/>
          </p:nvPr>
        </p:nvSpPr>
        <p:spPr>
          <a:xfrm>
            <a:off x="2476500" y="6248775"/>
            <a:ext cx="6108700" cy="365125"/>
          </a:xfrm>
        </p:spPr>
        <p:txBody>
          <a:bodyPr/>
          <a:lstStyle>
            <a:lvl1pPr>
              <a:defRPr>
                <a:solidFill>
                  <a:schemeClr val="bg1"/>
                </a:solidFill>
              </a:defRPr>
            </a:lvl1pPr>
          </a:lstStyle>
          <a:p>
            <a:endParaRPr lang="fr-FR" dirty="0"/>
          </a:p>
        </p:txBody>
      </p:sp>
      <p:sp>
        <p:nvSpPr>
          <p:cNvPr id="6" name="Slide Number Placeholder 5"/>
          <p:cNvSpPr>
            <a:spLocks noGrp="1"/>
          </p:cNvSpPr>
          <p:nvPr>
            <p:ph type="sldNum" sz="quarter" idx="12"/>
          </p:nvPr>
        </p:nvSpPr>
        <p:spPr>
          <a:xfrm>
            <a:off x="8997950" y="6248775"/>
            <a:ext cx="600208" cy="365125"/>
          </a:xfrm>
        </p:spPr>
        <p:txBody>
          <a:bodyPr/>
          <a:lstStyle/>
          <a:p>
            <a:fld id="{F9A93819-B488-9642-BA9F-590C0B423DCE}" type="slidenum">
              <a:rPr lang="fr-FR" smtClean="0"/>
              <a:pPr/>
              <a:t>‹N°›</a:t>
            </a:fld>
            <a:endParaRPr lang="fr-FR" dirty="0"/>
          </a:p>
        </p:txBody>
      </p:sp>
      <p:sp>
        <p:nvSpPr>
          <p:cNvPr id="8" name="TextBox 7"/>
          <p:cNvSpPr txBox="1"/>
          <p:nvPr/>
        </p:nvSpPr>
        <p:spPr>
          <a:xfrm>
            <a:off x="2170580" y="3110755"/>
            <a:ext cx="282651" cy="1231106"/>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309563" y="228600"/>
            <a:ext cx="230452"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eux contenus">
    <p:spTree>
      <p:nvGrpSpPr>
        <p:cNvPr id="1" name=""/>
        <p:cNvGrpSpPr/>
        <p:nvPr/>
      </p:nvGrpSpPr>
      <p:grpSpPr>
        <a:xfrm>
          <a:off x="0" y="0"/>
          <a:ext cx="0" cy="0"/>
          <a:chOff x="0" y="0"/>
          <a:chExt cx="0" cy="0"/>
        </a:xfrm>
      </p:grpSpPr>
      <p:sp>
        <p:nvSpPr>
          <p:cNvPr id="11" name="Rectangle 10"/>
          <p:cNvSpPr/>
          <p:nvPr/>
        </p:nvSpPr>
        <p:spPr>
          <a:xfrm>
            <a:off x="8894763" y="282574"/>
            <a:ext cx="695605"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740588" y="282574"/>
            <a:ext cx="9906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41785" y="228600"/>
            <a:ext cx="282651" cy="1107996"/>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540061" y="1985963"/>
            <a:ext cx="39624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4766535" y="1985963"/>
            <a:ext cx="39624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4402C45E-4AD9-4188-B1A0-FD8976E9000D}" type="datetime1">
              <a:rPr lang="fr-FR" smtClean="0"/>
              <a:pPr/>
              <a:t>20/03/2014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F9A93819-B488-9642-BA9F-590C0B423DCE}"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10" name="Rectangle 9"/>
          <p:cNvSpPr/>
          <p:nvPr/>
        </p:nvSpPr>
        <p:spPr>
          <a:xfrm>
            <a:off x="8847418" y="282574"/>
            <a:ext cx="7429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41785" y="228600"/>
            <a:ext cx="282651" cy="1107996"/>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4" name="Content Placeholder 3"/>
          <p:cNvSpPr>
            <a:spLocks noGrp="1"/>
          </p:cNvSpPr>
          <p:nvPr>
            <p:ph sz="half" idx="2"/>
          </p:nvPr>
        </p:nvSpPr>
        <p:spPr>
          <a:xfrm>
            <a:off x="539003" y="2447366"/>
            <a:ext cx="39624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6" name="Content Placeholder 5"/>
          <p:cNvSpPr>
            <a:spLocks noGrp="1"/>
          </p:cNvSpPr>
          <p:nvPr>
            <p:ph sz="quarter" idx="4"/>
          </p:nvPr>
        </p:nvSpPr>
        <p:spPr>
          <a:xfrm>
            <a:off x="4766535" y="2447366"/>
            <a:ext cx="39624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7" name="Date Placeholder 6"/>
          <p:cNvSpPr>
            <a:spLocks noGrp="1"/>
          </p:cNvSpPr>
          <p:nvPr>
            <p:ph type="dt" sz="half" idx="10"/>
          </p:nvPr>
        </p:nvSpPr>
        <p:spPr/>
        <p:txBody>
          <a:bodyPr/>
          <a:lstStyle/>
          <a:p>
            <a:fld id="{86F3E658-6E52-4145-B4F2-02D572B8DC8B}" type="datetime1">
              <a:rPr lang="fr-FR" smtClean="0"/>
              <a:pPr/>
              <a:t>20/03/2014</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F9A93819-B488-9642-BA9F-590C0B423DCE}" type="slidenum">
              <a:rPr lang="fr-FR" smtClean="0"/>
              <a:pPr/>
              <a:t>‹N°›</a:t>
            </a:fld>
            <a:endParaRPr lang="fr-FR" dirty="0"/>
          </a:p>
        </p:txBody>
      </p:sp>
      <p:sp>
        <p:nvSpPr>
          <p:cNvPr id="3" name="Text Placeholder 2"/>
          <p:cNvSpPr>
            <a:spLocks noGrp="1"/>
          </p:cNvSpPr>
          <p:nvPr>
            <p:ph type="body" idx="1"/>
          </p:nvPr>
        </p:nvSpPr>
        <p:spPr>
          <a:xfrm>
            <a:off x="539003" y="2070848"/>
            <a:ext cx="39624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5" name="Text Placeholder 4"/>
          <p:cNvSpPr>
            <a:spLocks noGrp="1"/>
          </p:cNvSpPr>
          <p:nvPr>
            <p:ph type="body" sz="quarter" idx="3"/>
          </p:nvPr>
        </p:nvSpPr>
        <p:spPr>
          <a:xfrm>
            <a:off x="4766535" y="2070848"/>
            <a:ext cx="39624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us, Haut et bas">
    <p:spTree>
      <p:nvGrpSpPr>
        <p:cNvPr id="1" name=""/>
        <p:cNvGrpSpPr/>
        <p:nvPr/>
      </p:nvGrpSpPr>
      <p:grpSpPr>
        <a:xfrm>
          <a:off x="0" y="0"/>
          <a:ext cx="0" cy="0"/>
          <a:chOff x="0" y="0"/>
          <a:chExt cx="0" cy="0"/>
        </a:xfrm>
      </p:grpSpPr>
      <p:sp>
        <p:nvSpPr>
          <p:cNvPr id="10" name="TextBox 9"/>
          <p:cNvSpPr txBox="1"/>
          <p:nvPr/>
        </p:nvSpPr>
        <p:spPr>
          <a:xfrm>
            <a:off x="241785" y="228600"/>
            <a:ext cx="282651" cy="1107996"/>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540061" y="1985963"/>
            <a:ext cx="819992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F04F7CEE-1808-4BAA-AC13-9195A90A9C85}" type="datetime1">
              <a:rPr lang="fr-FR" smtClean="0"/>
              <a:pPr/>
              <a:t>20/03/2014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13" name="Content Placeholder 2"/>
          <p:cNvSpPr>
            <a:spLocks noGrp="1"/>
          </p:cNvSpPr>
          <p:nvPr>
            <p:ph sz="half" idx="14"/>
          </p:nvPr>
        </p:nvSpPr>
        <p:spPr>
          <a:xfrm>
            <a:off x="540061" y="4164965"/>
            <a:ext cx="819992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14" name="Rectangle 13"/>
          <p:cNvSpPr/>
          <p:nvPr/>
        </p:nvSpPr>
        <p:spPr>
          <a:xfrm>
            <a:off x="8847418" y="282574"/>
            <a:ext cx="7429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997950" y="242235"/>
            <a:ext cx="600208" cy="365125"/>
          </a:xfrm>
        </p:spPr>
        <p:txBody>
          <a:bodyPr/>
          <a:lstStyle/>
          <a:p>
            <a:fld id="{F9A93819-B488-9642-BA9F-590C0B423DCE}"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us">
    <p:spTree>
      <p:nvGrpSpPr>
        <p:cNvPr id="1" name=""/>
        <p:cNvGrpSpPr/>
        <p:nvPr/>
      </p:nvGrpSpPr>
      <p:grpSpPr>
        <a:xfrm>
          <a:off x="0" y="0"/>
          <a:ext cx="0" cy="0"/>
          <a:chOff x="0" y="0"/>
          <a:chExt cx="0" cy="0"/>
        </a:xfrm>
      </p:grpSpPr>
      <p:sp>
        <p:nvSpPr>
          <p:cNvPr id="8" name="Rectangle 7"/>
          <p:cNvSpPr/>
          <p:nvPr/>
        </p:nvSpPr>
        <p:spPr>
          <a:xfrm>
            <a:off x="8847418" y="282574"/>
            <a:ext cx="7429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41785" y="228600"/>
            <a:ext cx="282651" cy="1107996"/>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777581" y="1985963"/>
            <a:ext cx="39624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BCFE4B64-DB9F-459D-8434-8E102D796847}" type="datetime1">
              <a:rPr lang="fr-FR" smtClean="0"/>
              <a:pPr/>
              <a:t>20/03/2014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F9A93819-B488-9642-BA9F-590C0B423DCE}" type="slidenum">
              <a:rPr lang="fr-FR" smtClean="0"/>
              <a:pPr/>
              <a:t>‹N°›</a:t>
            </a:fld>
            <a:endParaRPr lang="fr-FR" dirty="0"/>
          </a:p>
        </p:txBody>
      </p:sp>
      <p:sp>
        <p:nvSpPr>
          <p:cNvPr id="11" name="Content Placeholder 2"/>
          <p:cNvSpPr>
            <a:spLocks noGrp="1"/>
          </p:cNvSpPr>
          <p:nvPr>
            <p:ph sz="half" idx="15"/>
          </p:nvPr>
        </p:nvSpPr>
        <p:spPr>
          <a:xfrm>
            <a:off x="540061" y="1985963"/>
            <a:ext cx="39624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13" name="Content Placeholder 2"/>
          <p:cNvSpPr>
            <a:spLocks noGrp="1"/>
          </p:cNvSpPr>
          <p:nvPr>
            <p:ph sz="half" idx="16"/>
          </p:nvPr>
        </p:nvSpPr>
        <p:spPr>
          <a:xfrm>
            <a:off x="4777581" y="4169664"/>
            <a:ext cx="39624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14" y="484094"/>
            <a:ext cx="8186006" cy="1116106"/>
          </a:xfrm>
          <a:prstGeom prst="rect">
            <a:avLst/>
          </a:prstGeom>
        </p:spPr>
        <p:txBody>
          <a:bodyPr vert="horz" lIns="91440" tIns="45720" rIns="91440" bIns="45720" rtlCol="0" anchor="t" anchorCtr="0">
            <a:noAutofit/>
          </a:bodyPr>
          <a:lstStyle/>
          <a:p>
            <a:r>
              <a:rPr lang="fr-FR" smtClean="0"/>
              <a:t>Cliquez et modifiez le titre</a:t>
            </a:r>
            <a:endParaRPr/>
          </a:p>
        </p:txBody>
      </p:sp>
      <p:sp>
        <p:nvSpPr>
          <p:cNvPr id="3" name="Text Placeholder 2"/>
          <p:cNvSpPr>
            <a:spLocks noGrp="1"/>
          </p:cNvSpPr>
          <p:nvPr>
            <p:ph type="body" idx="1"/>
          </p:nvPr>
        </p:nvSpPr>
        <p:spPr>
          <a:xfrm>
            <a:off x="540014" y="1981201"/>
            <a:ext cx="8186006" cy="4144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2"/>
          </p:nvPr>
        </p:nvSpPr>
        <p:spPr>
          <a:xfrm>
            <a:off x="7361518" y="6423586"/>
            <a:ext cx="23114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1325CE5A-4602-4BE0-A9F4-8D695F07008D}" type="datetime1">
              <a:rPr lang="fr-FR" smtClean="0"/>
              <a:pPr/>
              <a:t>20/03/2014</a:t>
            </a:fld>
            <a:endParaRPr lang="fr-FR" dirty="0"/>
          </a:p>
        </p:txBody>
      </p:sp>
      <p:sp>
        <p:nvSpPr>
          <p:cNvPr id="5" name="Footer Placeholder 4"/>
          <p:cNvSpPr>
            <a:spLocks noGrp="1"/>
          </p:cNvSpPr>
          <p:nvPr>
            <p:ph type="ftr" sz="quarter" idx="3"/>
          </p:nvPr>
        </p:nvSpPr>
        <p:spPr>
          <a:xfrm>
            <a:off x="218515" y="6423586"/>
            <a:ext cx="6633135"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fr-FR" dirty="0"/>
          </a:p>
        </p:txBody>
      </p:sp>
      <p:sp>
        <p:nvSpPr>
          <p:cNvPr id="6" name="Slide Number Placeholder 5"/>
          <p:cNvSpPr>
            <a:spLocks noGrp="1"/>
          </p:cNvSpPr>
          <p:nvPr>
            <p:ph type="sldNum" sz="quarter" idx="4"/>
          </p:nvPr>
        </p:nvSpPr>
        <p:spPr>
          <a:xfrm>
            <a:off x="8997950" y="242235"/>
            <a:ext cx="600208" cy="365125"/>
          </a:xfrm>
          <a:prstGeom prst="rect">
            <a:avLst/>
          </a:prstGeom>
        </p:spPr>
        <p:txBody>
          <a:bodyPr vert="horz" lIns="91440" tIns="45720" rIns="91440" bIns="45720" rtlCol="0" anchor="ctr"/>
          <a:lstStyle>
            <a:lvl1pPr algn="r">
              <a:defRPr sz="1400">
                <a:solidFill>
                  <a:schemeClr val="bg1"/>
                </a:solidFill>
              </a:defRPr>
            </a:lvl1pPr>
          </a:lstStyle>
          <a:p>
            <a:fld id="{F9A93819-B488-9642-BA9F-590C0B423DCE}"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package" Target="../embeddings/Document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4.xml.rels><?xml version="1.0" encoding="UTF-8" standalone="yes"?>
<Relationships xmlns="http://schemas.openxmlformats.org/package/2006/relationships"><Relationship Id="rId3" Type="http://schemas.openxmlformats.org/officeDocument/2006/relationships/package" Target="../embeddings/Document_Microsoft_Office_Word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5.xml.rels><?xml version="1.0" encoding="UTF-8" standalone="yes"?>
<Relationships xmlns="http://schemas.openxmlformats.org/package/2006/relationships"><Relationship Id="rId3" Type="http://schemas.openxmlformats.org/officeDocument/2006/relationships/package" Target="../embeddings/Document_Microsoft_Office_Word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5720713"/>
          </a:xfrm>
        </p:spPr>
        <p:txBody>
          <a:bodyPr>
            <a:normAutofit/>
          </a:bodyPr>
          <a:lstStyle/>
          <a:p>
            <a:r>
              <a:rPr lang="fr-FR" dirty="0" smtClean="0"/>
              <a:t>BTS MUC</a:t>
            </a:r>
            <a:br>
              <a:rPr lang="fr-FR" dirty="0" smtClean="0"/>
            </a:br>
            <a:r>
              <a:rPr lang="fr-FR" dirty="0" smtClean="0"/>
              <a:t/>
            </a:r>
            <a:br>
              <a:rPr lang="fr-FR" dirty="0" smtClean="0"/>
            </a:br>
            <a:r>
              <a:rPr lang="fr-FR" dirty="0" smtClean="0"/>
              <a:t/>
            </a:r>
            <a:br>
              <a:rPr lang="fr-FR" dirty="0" smtClean="0"/>
            </a:br>
            <a:r>
              <a:rPr lang="fr-FR" dirty="0" smtClean="0"/>
              <a:t>Présentation de la réforme du BTS</a:t>
            </a:r>
            <a:br>
              <a:rPr lang="fr-FR" dirty="0" smtClean="0"/>
            </a:br>
            <a:r>
              <a:rPr lang="fr-FR" dirty="0" smtClean="0"/>
              <a:t>Management des Unités Commerciales</a:t>
            </a:r>
            <a:endParaRPr lang="fr-FR" dirty="0"/>
          </a:p>
        </p:txBody>
      </p:sp>
      <p:sp>
        <p:nvSpPr>
          <p:cNvPr id="3" name="Espace réservé du numéro de diapositive 2"/>
          <p:cNvSpPr>
            <a:spLocks noGrp="1"/>
          </p:cNvSpPr>
          <p:nvPr>
            <p:ph type="sldNum" sz="quarter" idx="12"/>
          </p:nvPr>
        </p:nvSpPr>
        <p:spPr/>
        <p:txBody>
          <a:bodyPr/>
          <a:lstStyle/>
          <a:p>
            <a:fld id="{F9A93819-B488-9642-BA9F-590C0B423DCE}" type="slidenum">
              <a:rPr lang="fr-FR" smtClean="0"/>
              <a:pPr/>
              <a:t>1</a:t>
            </a:fld>
            <a:endParaRPr lang="fr-FR" dirty="0"/>
          </a:p>
        </p:txBody>
      </p:sp>
      <p:sp>
        <p:nvSpPr>
          <p:cNvPr id="4" name="Espace réservé du pied de page 3"/>
          <p:cNvSpPr>
            <a:spLocks noGrp="1"/>
          </p:cNvSpPr>
          <p:nvPr>
            <p:ph type="ftr" sz="quarter" idx="11"/>
          </p:nvPr>
        </p:nvSpPr>
        <p:spPr/>
        <p:txBody>
          <a:bodyPr/>
          <a:lstStyle/>
          <a:p>
            <a:fld id="{F7322E4E-162D-46D6-9F89-923C9B89A6D5}" type="slidenum">
              <a:rPr lang="fr-FR" smtClean="0"/>
              <a:pPr/>
              <a:t>1</a:t>
            </a:fld>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515" y="274638"/>
            <a:ext cx="9379643" cy="6148948"/>
          </a:xfrm>
        </p:spPr>
        <p:txBody>
          <a:bodyPr>
            <a:normAutofit fontScale="90000"/>
          </a:bodyPr>
          <a:lstStyle/>
          <a:p>
            <a:pPr fontAlgn="t"/>
            <a:r>
              <a:rPr lang="fr-FR" dirty="0" smtClean="0"/>
              <a:t>BTS MUC</a:t>
            </a:r>
            <a:br>
              <a:rPr lang="fr-FR" dirty="0" smtClean="0"/>
            </a:br>
            <a:r>
              <a:rPr lang="fr-FR" dirty="0" smtClean="0"/>
              <a:t/>
            </a:r>
            <a:br>
              <a:rPr lang="fr-FR" dirty="0" smtClean="0"/>
            </a:br>
            <a:r>
              <a:rPr lang="fr-FR" sz="3100" cap="all" dirty="0" smtClean="0"/>
              <a:t>les compétences qui relèvent de U5</a:t>
            </a:r>
            <a:br>
              <a:rPr lang="fr-FR" sz="3100" cap="all" dirty="0" smtClean="0"/>
            </a:br>
            <a:r>
              <a:rPr lang="fr-FR" sz="3100" cap="all" dirty="0" smtClean="0"/>
              <a:t/>
            </a:r>
            <a:br>
              <a:rPr lang="fr-FR" sz="3100" cap="all" dirty="0" smtClean="0"/>
            </a:br>
            <a:r>
              <a:rPr lang="fr-FR" sz="2200" dirty="0" smtClean="0"/>
              <a:t>C41 Vendre</a:t>
            </a:r>
            <a:br>
              <a:rPr lang="fr-FR" sz="2200" dirty="0" smtClean="0"/>
            </a:br>
            <a:r>
              <a:rPr lang="fr-FR" sz="2200" dirty="0" smtClean="0"/>
              <a:t>C42 Assurer la qualité de service à la clientèle</a:t>
            </a:r>
            <a:br>
              <a:rPr lang="fr-FR" sz="2200" dirty="0" smtClean="0"/>
            </a:br>
            <a:r>
              <a:rPr lang="fr-FR" sz="2200" dirty="0" smtClean="0"/>
              <a:t>C53 Mettre en place un espace commercial attractif et fonctionnel</a:t>
            </a:r>
            <a:br>
              <a:rPr lang="fr-FR" sz="2200" dirty="0" smtClean="0"/>
            </a:br>
            <a:r>
              <a:rPr lang="fr-FR" sz="2200" dirty="0" smtClean="0"/>
              <a:t>C54 Dynamiser l’offre de produits et de services</a:t>
            </a:r>
            <a:br>
              <a:rPr lang="fr-FR" sz="2200" dirty="0" smtClean="0"/>
            </a:br>
            <a:r>
              <a:rPr lang="fr-FR" sz="2200" dirty="0" smtClean="0"/>
              <a:t/>
            </a:r>
            <a:br>
              <a:rPr lang="fr-FR" sz="2200" dirty="0" smtClean="0"/>
            </a:br>
            <a:r>
              <a:rPr lang="fr-FR" sz="2200" dirty="0" smtClean="0"/>
              <a:t>C61 Assurer la veille commerciale</a:t>
            </a:r>
            <a:br>
              <a:rPr lang="fr-FR" sz="2200" dirty="0" smtClean="0"/>
            </a:br>
            <a:r>
              <a:rPr lang="fr-FR" sz="2200" dirty="0" smtClean="0"/>
              <a:t>C62 Réaliser des études commerciales</a:t>
            </a:r>
            <a:br>
              <a:rPr lang="fr-FR" sz="2200" dirty="0" smtClean="0"/>
            </a:br>
            <a:r>
              <a:rPr lang="fr-FR" sz="2200" dirty="0" smtClean="0"/>
              <a:t/>
            </a:r>
            <a:br>
              <a:rPr lang="fr-FR" sz="2200" dirty="0" smtClean="0"/>
            </a:br>
            <a:r>
              <a:rPr lang="fr-FR" sz="2200" dirty="0" smtClean="0"/>
              <a:t>C63 Enrichir et exploiter le système d’information commercial</a:t>
            </a:r>
            <a:br>
              <a:rPr lang="fr-FR" sz="2200" dirty="0" smtClean="0"/>
            </a:br>
            <a:r>
              <a:rPr lang="fr-FR" sz="2200" dirty="0" smtClean="0"/>
              <a:t>C64 Intégrer les technologies de l’information dans son activité </a:t>
            </a:r>
            <a:r>
              <a:rPr lang="fr-FR" sz="2400" dirty="0" smtClean="0"/>
              <a:t/>
            </a:r>
            <a:br>
              <a:rPr lang="fr-FR" sz="2400" dirty="0" smtClean="0"/>
            </a:br>
            <a:r>
              <a:rPr lang="fr-FR" sz="2800" dirty="0" smtClean="0"/>
              <a:t/>
            </a:r>
            <a:br>
              <a:rPr lang="fr-FR" sz="2800" dirty="0" smtClean="0"/>
            </a:br>
            <a:r>
              <a:rPr lang="fr-FR" sz="3100" cap="all" dirty="0" smtClean="0"/>
              <a:t/>
            </a:r>
            <a:br>
              <a:rPr lang="fr-FR" sz="3100" cap="all" dirty="0" smtClean="0"/>
            </a:br>
            <a:r>
              <a:rPr lang="fr-FR" sz="3100" dirty="0" smtClean="0"/>
              <a:t/>
            </a:r>
            <a:br>
              <a:rPr lang="fr-FR" sz="3100"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endParaRPr lang="fr-FR" dirty="0"/>
          </a:p>
        </p:txBody>
      </p:sp>
      <p:sp>
        <p:nvSpPr>
          <p:cNvPr id="3" name="Espace réservé du numéro de diapositive 2"/>
          <p:cNvSpPr>
            <a:spLocks noGrp="1"/>
          </p:cNvSpPr>
          <p:nvPr>
            <p:ph type="sldNum" sz="quarter" idx="12"/>
          </p:nvPr>
        </p:nvSpPr>
        <p:spPr/>
        <p:txBody>
          <a:bodyPr/>
          <a:lstStyle/>
          <a:p>
            <a:fld id="{F9A93819-B488-9642-BA9F-590C0B423DCE}" type="slidenum">
              <a:rPr lang="fr-FR" smtClean="0"/>
              <a:pPr/>
              <a:t>10</a:t>
            </a:fld>
            <a:endParaRPr lang="fr-FR" dirty="0"/>
          </a:p>
        </p:txBody>
      </p:sp>
      <p:sp>
        <p:nvSpPr>
          <p:cNvPr id="4" name="Espace réservé du pied de page 3"/>
          <p:cNvSpPr>
            <a:spLocks noGrp="1"/>
          </p:cNvSpPr>
          <p:nvPr>
            <p:ph type="ftr" sz="quarter" idx="11"/>
          </p:nvPr>
        </p:nvSpPr>
        <p:spPr/>
        <p:txBody>
          <a:bodyPr/>
          <a:lstStyle/>
          <a:p>
            <a:fld id="{F7322E4E-162D-46D6-9F89-923C9B89A6D5}" type="slidenum">
              <a:rPr lang="fr-FR" smtClean="0"/>
              <a:pPr/>
              <a:t>10</a:t>
            </a:fld>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9102858" cy="6148948"/>
          </a:xfrm>
        </p:spPr>
        <p:txBody>
          <a:bodyPr>
            <a:normAutofit fontScale="90000"/>
          </a:bodyPr>
          <a:lstStyle/>
          <a:p>
            <a:pPr fontAlgn="t"/>
            <a:r>
              <a:rPr lang="fr-FR" dirty="0" smtClean="0"/>
              <a:t>BTS MUC</a:t>
            </a:r>
            <a:br>
              <a:rPr lang="fr-FR" dirty="0" smtClean="0"/>
            </a:br>
            <a:r>
              <a:rPr lang="fr-FR" dirty="0" smtClean="0"/>
              <a:t/>
            </a:r>
            <a:br>
              <a:rPr lang="fr-FR" dirty="0" smtClean="0"/>
            </a:br>
            <a:r>
              <a:rPr lang="fr-FR" sz="3100" cap="all" dirty="0" smtClean="0"/>
              <a:t>les compétences qui relèvent de U6</a:t>
            </a:r>
            <a:br>
              <a:rPr lang="fr-FR" sz="3100" cap="all" dirty="0" smtClean="0"/>
            </a:br>
            <a:r>
              <a:rPr lang="fr-FR" sz="3100" cap="all" dirty="0" smtClean="0"/>
              <a:t/>
            </a:r>
            <a:br>
              <a:rPr lang="fr-FR" sz="3100" cap="all" dirty="0" smtClean="0"/>
            </a:br>
            <a:r>
              <a:rPr lang="fr-FR" sz="2200" dirty="0" smtClean="0"/>
              <a:t>C3 Piloter des projets d’action commerciale ou de management</a:t>
            </a:r>
            <a:br>
              <a:rPr lang="fr-FR" sz="2200" dirty="0" smtClean="0"/>
            </a:br>
            <a:r>
              <a:rPr lang="fr-FR" sz="2200" dirty="0" smtClean="0"/>
              <a:t>	C31 concevoir le projet</a:t>
            </a:r>
            <a:br>
              <a:rPr lang="fr-FR" sz="2200" dirty="0" smtClean="0"/>
            </a:br>
            <a:r>
              <a:rPr lang="fr-FR" sz="2200" dirty="0" smtClean="0"/>
              <a:t>		* Diagnostic partiel de L’unité commerciale</a:t>
            </a:r>
            <a:br>
              <a:rPr lang="fr-FR" sz="2200" dirty="0" smtClean="0"/>
            </a:br>
            <a:r>
              <a:rPr lang="fr-FR" sz="2200" dirty="0" smtClean="0"/>
              <a:t>		* Préconisation et analyse des répercussions</a:t>
            </a:r>
            <a:br>
              <a:rPr lang="fr-FR" sz="2200" dirty="0" smtClean="0"/>
            </a:br>
            <a:r>
              <a:rPr lang="fr-FR" sz="2200" dirty="0" smtClean="0"/>
              <a:t>	C32 conduire le projet</a:t>
            </a:r>
            <a:br>
              <a:rPr lang="fr-FR" sz="2200" dirty="0" smtClean="0"/>
            </a:br>
            <a:r>
              <a:rPr lang="fr-FR" sz="2200" dirty="0" smtClean="0"/>
              <a:t>		* premières réflexions pour la mise en œuvre</a:t>
            </a:r>
            <a:br>
              <a:rPr lang="fr-FR" sz="2200" dirty="0" smtClean="0"/>
            </a:br>
            <a:r>
              <a:rPr lang="fr-FR" sz="2200" dirty="0" smtClean="0"/>
              <a:t>	C33 évaluer le </a:t>
            </a:r>
            <a:r>
              <a:rPr lang="fr-FR" sz="2200" dirty="0" smtClean="0"/>
              <a:t>projet</a:t>
            </a:r>
            <a:br>
              <a:rPr lang="fr-FR" sz="2200" dirty="0" smtClean="0"/>
            </a:br>
            <a:r>
              <a:rPr lang="fr-FR" sz="2200" dirty="0" smtClean="0"/>
              <a:t/>
            </a:r>
            <a:br>
              <a:rPr lang="fr-FR" sz="2200" dirty="0" smtClean="0"/>
            </a:br>
            <a:r>
              <a:rPr lang="fr-FR" sz="2200" dirty="0" smtClean="0"/>
              <a:t>C43 Développer et maintenir la clientèle de l’UC</a:t>
            </a:r>
            <a:br>
              <a:rPr lang="fr-FR" sz="2200" dirty="0" smtClean="0"/>
            </a:br>
            <a:r>
              <a:rPr lang="fr-FR" sz="2200" b="1" dirty="0" smtClean="0"/>
              <a:t>ET</a:t>
            </a:r>
            <a:r>
              <a:rPr lang="fr-FR" sz="2200" dirty="0" smtClean="0"/>
              <a:t/>
            </a:r>
            <a:br>
              <a:rPr lang="fr-FR" sz="2200" dirty="0" smtClean="0"/>
            </a:br>
            <a:r>
              <a:rPr lang="fr-FR" sz="2200" dirty="0" smtClean="0"/>
              <a:t>C51 Elaborer une offre commerciale adaptée à la clientèle </a:t>
            </a:r>
            <a:br>
              <a:rPr lang="fr-FR" sz="2200" dirty="0" smtClean="0"/>
            </a:br>
            <a:r>
              <a:rPr lang="fr-FR" sz="3200" dirty="0" smtClean="0"/>
              <a:t/>
            </a:r>
            <a:br>
              <a:rPr lang="fr-FR" sz="3200" dirty="0" smtClean="0"/>
            </a:br>
            <a:r>
              <a:rPr lang="fr-FR" sz="3100" cap="all" dirty="0" smtClean="0"/>
              <a:t/>
            </a:r>
            <a:br>
              <a:rPr lang="fr-FR" sz="3100" cap="all" dirty="0" smtClean="0"/>
            </a:br>
            <a:r>
              <a:rPr lang="fr-FR" sz="3100" cap="all" dirty="0" smtClean="0"/>
              <a:t/>
            </a:r>
            <a:br>
              <a:rPr lang="fr-FR" sz="3100" cap="all" dirty="0" smtClean="0"/>
            </a:br>
            <a:r>
              <a:rPr lang="fr-FR" sz="2400" dirty="0" smtClean="0"/>
              <a:t/>
            </a:r>
            <a:br>
              <a:rPr lang="fr-FR" sz="2400" dirty="0" smtClean="0"/>
            </a:br>
            <a:r>
              <a:rPr lang="fr-FR" sz="2800" dirty="0" smtClean="0"/>
              <a:t/>
            </a:r>
            <a:br>
              <a:rPr lang="fr-FR" sz="2800" dirty="0" smtClean="0"/>
            </a:br>
            <a:r>
              <a:rPr lang="fr-FR" sz="3100" cap="all" dirty="0" smtClean="0"/>
              <a:t/>
            </a:r>
            <a:br>
              <a:rPr lang="fr-FR" sz="3100" cap="all" dirty="0" smtClean="0"/>
            </a:br>
            <a:r>
              <a:rPr lang="fr-FR" sz="3100" dirty="0" smtClean="0"/>
              <a:t/>
            </a:r>
            <a:br>
              <a:rPr lang="fr-FR" sz="3100"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endParaRPr lang="fr-FR" dirty="0"/>
          </a:p>
        </p:txBody>
      </p:sp>
      <p:sp>
        <p:nvSpPr>
          <p:cNvPr id="3" name="Espace réservé du numéro de diapositive 2"/>
          <p:cNvSpPr>
            <a:spLocks noGrp="1"/>
          </p:cNvSpPr>
          <p:nvPr>
            <p:ph type="sldNum" sz="quarter" idx="12"/>
          </p:nvPr>
        </p:nvSpPr>
        <p:spPr/>
        <p:txBody>
          <a:bodyPr/>
          <a:lstStyle/>
          <a:p>
            <a:fld id="{F9A93819-B488-9642-BA9F-590C0B423DCE}" type="slidenum">
              <a:rPr lang="fr-FR" smtClean="0"/>
              <a:pPr/>
              <a:t>11</a:t>
            </a:fld>
            <a:endParaRPr lang="fr-FR" dirty="0"/>
          </a:p>
        </p:txBody>
      </p:sp>
      <p:sp>
        <p:nvSpPr>
          <p:cNvPr id="4" name="Espace réservé du pied de page 3"/>
          <p:cNvSpPr>
            <a:spLocks noGrp="1"/>
          </p:cNvSpPr>
          <p:nvPr>
            <p:ph type="ftr" sz="quarter" idx="11"/>
          </p:nvPr>
        </p:nvSpPr>
        <p:spPr/>
        <p:txBody>
          <a:bodyPr/>
          <a:lstStyle/>
          <a:p>
            <a:fld id="{F7322E4E-162D-46D6-9F89-923C9B89A6D5}" type="slidenum">
              <a:rPr lang="fr-FR" smtClean="0"/>
              <a:pPr/>
              <a:t>11</a:t>
            </a:fld>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5720713"/>
          </a:xfrm>
        </p:spPr>
        <p:txBody>
          <a:bodyPr>
            <a:normAutofit/>
          </a:bodyPr>
          <a:lstStyle/>
          <a:p>
            <a:r>
              <a:rPr lang="fr-FR" dirty="0" smtClean="0"/>
              <a:t>BTS MUC</a:t>
            </a:r>
            <a:br>
              <a:rPr lang="fr-FR" dirty="0" smtClean="0"/>
            </a:br>
            <a:r>
              <a:rPr lang="fr-FR" dirty="0" smtClean="0"/>
              <a:t/>
            </a:r>
            <a:br>
              <a:rPr lang="fr-FR" dirty="0" smtClean="0"/>
            </a:br>
            <a:r>
              <a:rPr lang="fr-FR" dirty="0" smtClean="0"/>
              <a:t/>
            </a:r>
            <a:br>
              <a:rPr lang="fr-FR" dirty="0" smtClean="0"/>
            </a:br>
            <a:r>
              <a:rPr lang="fr-FR" dirty="0" smtClean="0"/>
              <a:t>Présentation de la réforme du BTS</a:t>
            </a:r>
            <a:br>
              <a:rPr lang="fr-FR" dirty="0" smtClean="0"/>
            </a:br>
            <a:r>
              <a:rPr lang="fr-FR" dirty="0" smtClean="0"/>
              <a:t>Management des Unités Commerciales</a:t>
            </a:r>
            <a:br>
              <a:rPr lang="fr-FR" dirty="0" smtClean="0"/>
            </a:br>
            <a:r>
              <a:rPr lang="fr-FR" dirty="0" smtClean="0"/>
              <a:t/>
            </a:r>
            <a:br>
              <a:rPr lang="fr-FR" dirty="0" smtClean="0"/>
            </a:br>
            <a:r>
              <a:rPr lang="fr-FR" dirty="0" smtClean="0"/>
              <a:t>Pause </a:t>
            </a:r>
            <a:endParaRPr lang="fr-FR" dirty="0"/>
          </a:p>
        </p:txBody>
      </p:sp>
      <p:sp>
        <p:nvSpPr>
          <p:cNvPr id="3" name="Espace réservé du numéro de diapositive 2"/>
          <p:cNvSpPr>
            <a:spLocks noGrp="1"/>
          </p:cNvSpPr>
          <p:nvPr>
            <p:ph type="sldNum" sz="quarter" idx="12"/>
          </p:nvPr>
        </p:nvSpPr>
        <p:spPr/>
        <p:txBody>
          <a:bodyPr/>
          <a:lstStyle/>
          <a:p>
            <a:fld id="{F9A93819-B488-9642-BA9F-590C0B423DCE}" type="slidenum">
              <a:rPr lang="fr-FR" smtClean="0"/>
              <a:pPr/>
              <a:t>12</a:t>
            </a:fld>
            <a:endParaRPr lang="fr-FR" dirty="0"/>
          </a:p>
        </p:txBody>
      </p:sp>
      <p:sp>
        <p:nvSpPr>
          <p:cNvPr id="4" name="Espace réservé du pied de page 3"/>
          <p:cNvSpPr>
            <a:spLocks noGrp="1"/>
          </p:cNvSpPr>
          <p:nvPr>
            <p:ph type="ftr" sz="quarter" idx="11"/>
          </p:nvPr>
        </p:nvSpPr>
        <p:spPr/>
        <p:txBody>
          <a:bodyPr/>
          <a:lstStyle/>
          <a:p>
            <a:fld id="{F7322E4E-162D-46D6-9F89-923C9B89A6D5}" type="slidenum">
              <a:rPr lang="fr-FR" smtClean="0"/>
              <a:pPr/>
              <a:t>12</a:t>
            </a:fld>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 y="0"/>
          <a:ext cx="9905999" cy="6768923"/>
        </p:xfrm>
        <a:graphic>
          <a:graphicData uri="http://schemas.openxmlformats.org/drawingml/2006/table">
            <a:tbl>
              <a:tblPr firstRow="1" bandRow="1">
                <a:tableStyleId>{5C22544A-7EE6-4342-B048-85BDC9FD1C3A}</a:tableStyleId>
              </a:tblPr>
              <a:tblGrid>
                <a:gridCol w="2656415"/>
                <a:gridCol w="4487326"/>
                <a:gridCol w="328085"/>
                <a:gridCol w="164043"/>
                <a:gridCol w="164043"/>
                <a:gridCol w="328085"/>
                <a:gridCol w="439208"/>
                <a:gridCol w="439208"/>
                <a:gridCol w="299862"/>
                <a:gridCol w="149931"/>
                <a:gridCol w="149931"/>
                <a:gridCol w="299862"/>
              </a:tblGrid>
              <a:tr h="333197">
                <a:tc gridSpan="2">
                  <a:txBody>
                    <a:bodyPr/>
                    <a:lstStyle/>
                    <a:p>
                      <a:r>
                        <a:rPr lang="fr-FR" sz="1700" dirty="0" smtClean="0"/>
                        <a:t>SAVOIRS ASSOCIES</a:t>
                      </a:r>
                      <a:endParaRPr lang="fr-FR" sz="1700" dirty="0"/>
                    </a:p>
                  </a:txBody>
                  <a:tcPr marL="78481" marR="78481" marT="39242" marB="39242"/>
                </a:tc>
                <a:tc hMerge="1">
                  <a:txBody>
                    <a:bodyPr/>
                    <a:lstStyle/>
                    <a:p>
                      <a:endParaRPr lang="fr-FR" dirty="0"/>
                    </a:p>
                  </a:txBody>
                  <a:tcPr/>
                </a:tc>
                <a:tc gridSpan="4">
                  <a:txBody>
                    <a:bodyPr/>
                    <a:lstStyle/>
                    <a:p>
                      <a:r>
                        <a:rPr lang="fr-FR" sz="1700" dirty="0" smtClean="0">
                          <a:solidFill>
                            <a:srgbClr val="FF00FF"/>
                          </a:solidFill>
                        </a:rPr>
                        <a:t>U4</a:t>
                      </a:r>
                      <a:endParaRPr lang="fr-FR" sz="1700" dirty="0">
                        <a:solidFill>
                          <a:srgbClr val="FF00FF"/>
                        </a:solidFill>
                      </a:endParaRPr>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r>
                        <a:rPr lang="fr-FR" sz="1700" dirty="0" smtClean="0">
                          <a:solidFill>
                            <a:srgbClr val="00BD01"/>
                          </a:solidFill>
                        </a:rPr>
                        <a:t>U5</a:t>
                      </a:r>
                      <a:endParaRPr lang="fr-FR" sz="1700" dirty="0">
                        <a:solidFill>
                          <a:srgbClr val="00BD01"/>
                        </a:solidFill>
                      </a:endParaRPr>
                    </a:p>
                  </a:txBody>
                  <a:tcPr marL="78481" marR="78481" marT="39242" marB="39242"/>
                </a:tc>
                <a:tc hMerge="1">
                  <a:txBody>
                    <a:bodyPr/>
                    <a:lstStyle/>
                    <a:p>
                      <a:endParaRPr lang="fr-FR"/>
                    </a:p>
                  </a:txBody>
                  <a:tcPr/>
                </a:tc>
                <a:tc gridSpan="4">
                  <a:txBody>
                    <a:bodyPr/>
                    <a:lstStyle/>
                    <a:p>
                      <a:r>
                        <a:rPr lang="fr-FR" sz="1700" dirty="0" smtClean="0">
                          <a:solidFill>
                            <a:srgbClr val="FF7419"/>
                          </a:solidFill>
                        </a:rPr>
                        <a:t>U6</a:t>
                      </a:r>
                      <a:endParaRPr lang="fr-FR" sz="1700" dirty="0">
                        <a:solidFill>
                          <a:srgbClr val="FF7419"/>
                        </a:solidFill>
                      </a:endParaRPr>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r h="333197">
                <a:tc rowSpan="3">
                  <a:txBody>
                    <a:bodyPr/>
                    <a:lstStyle/>
                    <a:p>
                      <a:r>
                        <a:rPr lang="fr-FR" sz="1700" dirty="0" smtClean="0"/>
                        <a:t>S4</a:t>
                      </a:r>
                      <a:r>
                        <a:rPr lang="fr-FR" sz="1700" baseline="0" dirty="0" smtClean="0"/>
                        <a:t> Mercatique</a:t>
                      </a:r>
                      <a:endParaRPr lang="fr-FR" sz="1700" dirty="0"/>
                    </a:p>
                  </a:txBody>
                  <a:tcPr marL="78481" marR="78481" marT="39242" marB="39242"/>
                </a:tc>
                <a:tc>
                  <a:txBody>
                    <a:bodyPr/>
                    <a:lstStyle/>
                    <a:p>
                      <a:r>
                        <a:rPr lang="fr-FR" sz="1300" dirty="0" smtClean="0"/>
                        <a:t>S41 Les</a:t>
                      </a:r>
                      <a:r>
                        <a:rPr lang="fr-FR" sz="1300" baseline="0" dirty="0" smtClean="0"/>
                        <a:t> bases de la mercatique</a:t>
                      </a:r>
                      <a:endParaRPr lang="fr-FR" sz="1300" dirty="0"/>
                    </a:p>
                  </a:txBody>
                  <a:tcPr marL="78481" marR="78481" marT="39242" marB="39242"/>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endParaRPr lang="fr-FR" sz="1700" dirty="0"/>
                    </a:p>
                  </a:txBody>
                  <a:tcPr marL="78481" marR="78481" marT="39242" marB="39242">
                    <a:solidFill>
                      <a:schemeClr val="bg1">
                        <a:lumMod val="50000"/>
                      </a:schemeClr>
                    </a:solidFill>
                  </a:tcPr>
                </a:tc>
                <a:tc>
                  <a:txBody>
                    <a:bodyPr/>
                    <a:lstStyle/>
                    <a:p>
                      <a:endParaRPr lang="fr-FR" sz="1700" dirty="0"/>
                    </a:p>
                  </a:txBody>
                  <a:tcPr marL="78481" marR="78481" marT="39242" marB="39242">
                    <a:solidFill>
                      <a:srgbClr val="FF7419"/>
                    </a:solidFill>
                  </a:tcPr>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r h="333197">
                <a:tc vMerge="1">
                  <a:txBody>
                    <a:bodyPr/>
                    <a:lstStyle/>
                    <a:p>
                      <a:endParaRPr lang="fr-FR" dirty="0"/>
                    </a:p>
                  </a:txBody>
                  <a:tcPr/>
                </a:tc>
                <a:tc>
                  <a:txBody>
                    <a:bodyPr/>
                    <a:lstStyle/>
                    <a:p>
                      <a:r>
                        <a:rPr lang="fr-FR" sz="1300" dirty="0" smtClean="0"/>
                        <a:t>S42  La relation commerciale</a:t>
                      </a:r>
                      <a:endParaRPr lang="fr-FR" sz="1300" dirty="0"/>
                    </a:p>
                  </a:txBody>
                  <a:tcPr marL="78481" marR="78481" marT="39242" marB="39242"/>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endParaRPr lang="fr-FR" sz="1700" dirty="0"/>
                    </a:p>
                  </a:txBody>
                  <a:tcPr marL="78481" marR="78481" marT="39242" marB="39242">
                    <a:solidFill>
                      <a:srgbClr val="FF00FF"/>
                    </a:solidFill>
                  </a:tcPr>
                </a:tc>
                <a:tc>
                  <a:txBody>
                    <a:bodyPr/>
                    <a:lstStyle/>
                    <a:p>
                      <a:endParaRPr lang="fr-FR" sz="1700" dirty="0"/>
                    </a:p>
                  </a:txBody>
                  <a:tcPr marL="78481" marR="78481" marT="39242" marB="39242">
                    <a:solidFill>
                      <a:schemeClr val="bg2">
                        <a:lumMod val="10000"/>
                      </a:schemeClr>
                    </a:solidFill>
                  </a:tcPr>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r h="333197">
                <a:tc vMerge="1">
                  <a:txBody>
                    <a:bodyPr/>
                    <a:lstStyle/>
                    <a:p>
                      <a:endParaRPr lang="fr-FR" dirty="0"/>
                    </a:p>
                  </a:txBody>
                  <a:tcPr/>
                </a:tc>
                <a:tc>
                  <a:txBody>
                    <a:bodyPr/>
                    <a:lstStyle/>
                    <a:p>
                      <a:r>
                        <a:rPr lang="fr-FR" sz="1300" dirty="0" smtClean="0"/>
                        <a:t>S43</a:t>
                      </a:r>
                      <a:r>
                        <a:rPr lang="fr-FR" sz="1300" baseline="0" dirty="0" smtClean="0"/>
                        <a:t> La mercatique des réseaux d’unités commerciales</a:t>
                      </a:r>
                      <a:endParaRPr lang="fr-FR" sz="1300" dirty="0"/>
                    </a:p>
                  </a:txBody>
                  <a:tcPr marL="78481" marR="78481" marT="39242" marB="39242"/>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endParaRPr lang="fr-FR" sz="1700"/>
                    </a:p>
                  </a:txBody>
                  <a:tcPr marL="78481" marR="78481" marT="39242" marB="39242"/>
                </a:tc>
                <a:tc hMerge="1">
                  <a:txBody>
                    <a:bodyPr/>
                    <a:lstStyle/>
                    <a:p>
                      <a:endParaRPr lang="fr-FR"/>
                    </a:p>
                  </a:txBody>
                  <a:tcPr/>
                </a:tc>
                <a:tc gridSpan="2">
                  <a:txBody>
                    <a:bodyPr/>
                    <a:lstStyle/>
                    <a:p>
                      <a:endParaRPr lang="fr-FR" sz="1700" dirty="0"/>
                    </a:p>
                  </a:txBody>
                  <a:tcPr marL="78481" marR="78481" marT="39242" marB="39242">
                    <a:solidFill>
                      <a:srgbClr val="FF00FF"/>
                    </a:solidFill>
                  </a:tcPr>
                </a:tc>
                <a:tc hMerge="1">
                  <a:txBody>
                    <a:bodyPr/>
                    <a:lstStyle/>
                    <a:p>
                      <a:endParaRPr lang="fr-FR"/>
                    </a:p>
                  </a:txBody>
                  <a:tcPr/>
                </a:tc>
                <a:tc gridSpan="2">
                  <a:txBody>
                    <a:bodyPr/>
                    <a:lstStyle/>
                    <a:p>
                      <a:endParaRPr lang="fr-FR" sz="1700" dirty="0"/>
                    </a:p>
                  </a:txBody>
                  <a:tcPr marL="78481" marR="78481" marT="39242" marB="39242">
                    <a:solidFill>
                      <a:schemeClr val="bg2">
                        <a:lumMod val="10000"/>
                      </a:schemeClr>
                    </a:solidFill>
                  </a:tcPr>
                </a:tc>
                <a:tc hMerge="1">
                  <a:txBody>
                    <a:bodyPr/>
                    <a:lstStyle/>
                    <a:p>
                      <a:endParaRPr lang="fr-FR"/>
                    </a:p>
                  </a:txBody>
                  <a:tcPr/>
                </a:tc>
              </a:tr>
              <a:tr h="333197">
                <a:tc rowSpan="5">
                  <a:txBody>
                    <a:bodyPr/>
                    <a:lstStyle/>
                    <a:p>
                      <a:r>
                        <a:rPr lang="fr-FR" sz="1700" dirty="0" smtClean="0"/>
                        <a:t>S5 Management</a:t>
                      </a:r>
                      <a:r>
                        <a:rPr lang="fr-FR" sz="1700" baseline="0" dirty="0" smtClean="0"/>
                        <a:t> des unités commerciales</a:t>
                      </a:r>
                      <a:endParaRPr lang="fr-FR" sz="1700" dirty="0"/>
                    </a:p>
                  </a:txBody>
                  <a:tcPr marL="78481" marR="78481" marT="39242" marB="39242"/>
                </a:tc>
                <a:tc>
                  <a:txBody>
                    <a:bodyPr/>
                    <a:lstStyle/>
                    <a:p>
                      <a:r>
                        <a:rPr lang="fr-FR" sz="1300" dirty="0" smtClean="0"/>
                        <a:t>S51 Les fondements du management</a:t>
                      </a:r>
                      <a:endParaRPr lang="fr-FR" sz="1300" dirty="0"/>
                    </a:p>
                  </a:txBody>
                  <a:tcPr marL="78481" marR="78481" marT="39242" marB="39242"/>
                </a:tc>
                <a:tc gridSpan="4">
                  <a:txBody>
                    <a:bodyPr/>
                    <a:lstStyle/>
                    <a:p>
                      <a:endParaRPr lang="fr-FR" sz="1700" dirty="0"/>
                    </a:p>
                  </a:txBody>
                  <a:tcPr marL="78481" marR="78481" marT="39242" marB="39242">
                    <a:solidFill>
                      <a:schemeClr val="bg2">
                        <a:lumMod val="1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endParaRPr lang="fr-FR" sz="1700" dirty="0"/>
                    </a:p>
                  </a:txBody>
                  <a:tcPr marL="78481" marR="78481" marT="39242" marB="39242"/>
                </a:tc>
                <a:tc hMerge="1">
                  <a:txBody>
                    <a:bodyPr/>
                    <a:lstStyle/>
                    <a:p>
                      <a:endParaRPr lang="fr-FR"/>
                    </a:p>
                  </a:txBody>
                  <a:tcPr/>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r h="333197">
                <a:tc vMerge="1">
                  <a:txBody>
                    <a:bodyPr/>
                    <a:lstStyle/>
                    <a:p>
                      <a:endParaRPr lang="fr-FR" dirty="0"/>
                    </a:p>
                  </a:txBody>
                  <a:tcPr/>
                </a:tc>
                <a:tc>
                  <a:txBody>
                    <a:bodyPr/>
                    <a:lstStyle/>
                    <a:p>
                      <a:r>
                        <a:rPr lang="fr-FR" sz="1300" dirty="0" smtClean="0"/>
                        <a:t>S52 Le manageur de l’unité</a:t>
                      </a:r>
                      <a:r>
                        <a:rPr lang="fr-FR" sz="1300" baseline="0" dirty="0" smtClean="0"/>
                        <a:t> commerciale</a:t>
                      </a:r>
                      <a:endParaRPr lang="fr-FR" sz="1300" dirty="0"/>
                    </a:p>
                  </a:txBody>
                  <a:tcPr marL="78481" marR="78481" marT="39242" marB="39242"/>
                </a:tc>
                <a:tc gridSpan="2">
                  <a:txBody>
                    <a:bodyPr/>
                    <a:lstStyle/>
                    <a:p>
                      <a:endParaRPr lang="fr-FR" sz="1700" dirty="0"/>
                    </a:p>
                  </a:txBody>
                  <a:tcPr marL="78481" marR="78481" marT="39242" marB="39242">
                    <a:solidFill>
                      <a:schemeClr val="bg2">
                        <a:lumMod val="10000"/>
                      </a:schemeClr>
                    </a:solidFill>
                  </a:tcPr>
                </a:tc>
                <a:tc hMerge="1">
                  <a:txBody>
                    <a:bodyPr/>
                    <a:lstStyle/>
                    <a:p>
                      <a:endParaRPr lang="fr-FR"/>
                    </a:p>
                  </a:txBody>
                  <a:tcPr/>
                </a:tc>
                <a:tc gridSpan="2">
                  <a:txBody>
                    <a:bodyPr/>
                    <a:lstStyle/>
                    <a:p>
                      <a:endParaRPr lang="fr-FR" sz="1700" dirty="0"/>
                    </a:p>
                  </a:txBody>
                  <a:tcPr marL="78481" marR="78481" marT="39242" marB="39242">
                    <a:solidFill>
                      <a:srgbClr val="FF7419"/>
                    </a:solidFill>
                  </a:tcPr>
                </a:tc>
                <a:tc hMerge="1">
                  <a:txBody>
                    <a:bodyPr/>
                    <a:lstStyle/>
                    <a:p>
                      <a:endParaRPr lang="fr-FR"/>
                    </a:p>
                  </a:txBody>
                  <a:tcPr/>
                </a:tc>
                <a:tc gridSpan="2">
                  <a:txBody>
                    <a:bodyPr/>
                    <a:lstStyle/>
                    <a:p>
                      <a:endParaRPr lang="fr-FR" sz="1700"/>
                    </a:p>
                  </a:txBody>
                  <a:tcPr marL="78481" marR="78481" marT="39242" marB="39242"/>
                </a:tc>
                <a:tc hMerge="1">
                  <a:txBody>
                    <a:bodyPr/>
                    <a:lstStyle/>
                    <a:p>
                      <a:endParaRPr lang="fr-FR"/>
                    </a:p>
                  </a:txBody>
                  <a:tcPr/>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r h="333197">
                <a:tc vMerge="1">
                  <a:txBody>
                    <a:bodyPr/>
                    <a:lstStyle/>
                    <a:p>
                      <a:endParaRPr lang="fr-FR" dirty="0"/>
                    </a:p>
                  </a:txBody>
                  <a:tcPr/>
                </a:tc>
                <a:tc>
                  <a:txBody>
                    <a:bodyPr/>
                    <a:lstStyle/>
                    <a:p>
                      <a:r>
                        <a:rPr lang="fr-FR" sz="1300" dirty="0" smtClean="0"/>
                        <a:t>S53 Le management de l’équipe commerciale</a:t>
                      </a:r>
                      <a:endParaRPr lang="fr-FR" sz="1300" dirty="0"/>
                    </a:p>
                  </a:txBody>
                  <a:tcPr marL="78481" marR="78481" marT="39242" marB="39242"/>
                </a:tc>
                <a:tc>
                  <a:txBody>
                    <a:bodyPr/>
                    <a:lstStyle/>
                    <a:p>
                      <a:endParaRPr lang="fr-FR" sz="1700" dirty="0"/>
                    </a:p>
                  </a:txBody>
                  <a:tcPr marL="78481" marR="78481" marT="39242" marB="39242">
                    <a:solidFill>
                      <a:schemeClr val="bg2">
                        <a:lumMod val="10000"/>
                      </a:schemeClr>
                    </a:solidFill>
                  </a:tcPr>
                </a:tc>
                <a:tc gridSpan="2">
                  <a:txBody>
                    <a:bodyPr/>
                    <a:lstStyle/>
                    <a:p>
                      <a:endParaRPr lang="fr-FR" sz="1700" dirty="0"/>
                    </a:p>
                  </a:txBody>
                  <a:tcPr marL="78481" marR="78481" marT="39242" marB="39242">
                    <a:solidFill>
                      <a:srgbClr val="00BD01"/>
                    </a:solidFill>
                  </a:tcPr>
                </a:tc>
                <a:tc hMerge="1">
                  <a:txBody>
                    <a:bodyPr/>
                    <a:lstStyle/>
                    <a:p>
                      <a:endParaRPr lang="fr-FR"/>
                    </a:p>
                  </a:txBody>
                  <a:tcPr/>
                </a:tc>
                <a:tc>
                  <a:txBody>
                    <a:bodyPr/>
                    <a:lstStyle/>
                    <a:p>
                      <a:endParaRPr lang="fr-FR" sz="1700" dirty="0"/>
                    </a:p>
                  </a:txBody>
                  <a:tcPr marL="78481" marR="78481" marT="39242" marB="39242">
                    <a:solidFill>
                      <a:srgbClr val="FF7419"/>
                    </a:solidFill>
                  </a:tcPr>
                </a:tc>
                <a:tc gridSpan="2">
                  <a:txBody>
                    <a:bodyPr/>
                    <a:lstStyle/>
                    <a:p>
                      <a:endParaRPr lang="fr-FR" sz="1700"/>
                    </a:p>
                  </a:txBody>
                  <a:tcPr marL="78481" marR="78481" marT="39242" marB="39242"/>
                </a:tc>
                <a:tc hMerge="1">
                  <a:txBody>
                    <a:bodyPr/>
                    <a:lstStyle/>
                    <a:p>
                      <a:endParaRPr lang="fr-FR"/>
                    </a:p>
                  </a:txBody>
                  <a:tcPr/>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r h="333197">
                <a:tc vMerge="1">
                  <a:txBody>
                    <a:bodyPr/>
                    <a:lstStyle/>
                    <a:p>
                      <a:endParaRPr lang="fr-FR" dirty="0"/>
                    </a:p>
                  </a:txBody>
                  <a:tcPr/>
                </a:tc>
                <a:tc>
                  <a:txBody>
                    <a:bodyPr/>
                    <a:lstStyle/>
                    <a:p>
                      <a:r>
                        <a:rPr lang="fr-FR" sz="1300" dirty="0" smtClean="0"/>
                        <a:t>S54 organisation de l’équipe</a:t>
                      </a:r>
                      <a:endParaRPr lang="fr-FR" sz="1300" dirty="0"/>
                    </a:p>
                  </a:txBody>
                  <a:tcPr marL="78481" marR="78481" marT="39242" marB="39242"/>
                </a:tc>
                <a:tc>
                  <a:txBody>
                    <a:bodyPr/>
                    <a:lstStyle/>
                    <a:p>
                      <a:endParaRPr lang="fr-FR" sz="1700" dirty="0"/>
                    </a:p>
                  </a:txBody>
                  <a:tcPr marL="78481" marR="78481" marT="39242" marB="39242">
                    <a:solidFill>
                      <a:schemeClr val="bg2">
                        <a:lumMod val="10000"/>
                      </a:schemeClr>
                    </a:solidFill>
                  </a:tcPr>
                </a:tc>
                <a:tc gridSpan="2">
                  <a:txBody>
                    <a:bodyPr/>
                    <a:lstStyle/>
                    <a:p>
                      <a:endParaRPr lang="fr-FR" sz="1700" dirty="0"/>
                    </a:p>
                  </a:txBody>
                  <a:tcPr marL="78481" marR="78481" marT="39242" marB="39242">
                    <a:solidFill>
                      <a:srgbClr val="00BD01"/>
                    </a:solidFill>
                  </a:tcPr>
                </a:tc>
                <a:tc hMerge="1">
                  <a:txBody>
                    <a:bodyPr/>
                    <a:lstStyle/>
                    <a:p>
                      <a:endParaRPr lang="fr-FR"/>
                    </a:p>
                  </a:txBody>
                  <a:tcPr/>
                </a:tc>
                <a:tc>
                  <a:txBody>
                    <a:bodyPr/>
                    <a:lstStyle/>
                    <a:p>
                      <a:endParaRPr lang="fr-FR" sz="1700" dirty="0"/>
                    </a:p>
                  </a:txBody>
                  <a:tcPr marL="78481" marR="78481" marT="39242" marB="39242">
                    <a:solidFill>
                      <a:srgbClr val="FF7419"/>
                    </a:solidFill>
                  </a:tcPr>
                </a:tc>
                <a:tc gridSpan="2">
                  <a:txBody>
                    <a:bodyPr/>
                    <a:lstStyle/>
                    <a:p>
                      <a:endParaRPr lang="fr-FR" sz="1700"/>
                    </a:p>
                  </a:txBody>
                  <a:tcPr marL="78481" marR="78481" marT="39242" marB="39242"/>
                </a:tc>
                <a:tc hMerge="1">
                  <a:txBody>
                    <a:bodyPr/>
                    <a:lstStyle/>
                    <a:p>
                      <a:endParaRPr lang="fr-FR"/>
                    </a:p>
                  </a:txBody>
                  <a:tcPr/>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r h="333197">
                <a:tc vMerge="1">
                  <a:txBody>
                    <a:bodyPr/>
                    <a:lstStyle/>
                    <a:p>
                      <a:endParaRPr lang="fr-FR" dirty="0"/>
                    </a:p>
                  </a:txBody>
                  <a:tcPr/>
                </a:tc>
                <a:tc>
                  <a:txBody>
                    <a:bodyPr/>
                    <a:lstStyle/>
                    <a:p>
                      <a:r>
                        <a:rPr lang="fr-FR" sz="1300" dirty="0" smtClean="0"/>
                        <a:t>S55 management de projet</a:t>
                      </a:r>
                      <a:endParaRPr lang="fr-FR" sz="1300" dirty="0"/>
                    </a:p>
                  </a:txBody>
                  <a:tcPr marL="78481" marR="78481" marT="39242" marB="39242"/>
                </a:tc>
                <a:tc gridSpan="4">
                  <a:txBody>
                    <a:bodyPr/>
                    <a:lstStyle/>
                    <a:p>
                      <a:endParaRPr lang="fr-FR" sz="1700" dirty="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endParaRPr lang="fr-FR" sz="1700" dirty="0"/>
                    </a:p>
                  </a:txBody>
                  <a:tcPr marL="78481" marR="78481" marT="39242" marB="39242"/>
                </a:tc>
                <a:tc hMerge="1">
                  <a:txBody>
                    <a:bodyPr/>
                    <a:lstStyle/>
                    <a:p>
                      <a:endParaRPr lang="fr-FR"/>
                    </a:p>
                  </a:txBody>
                  <a:tcPr/>
                </a:tc>
                <a:tc gridSpan="4">
                  <a:txBody>
                    <a:bodyPr/>
                    <a:lstStyle/>
                    <a:p>
                      <a:endParaRPr lang="fr-FR" sz="1700" dirty="0"/>
                    </a:p>
                  </a:txBody>
                  <a:tcPr marL="78481" marR="78481" marT="39242" marB="39242">
                    <a:solidFill>
                      <a:schemeClr val="tx1"/>
                    </a:solidFill>
                  </a:tcPr>
                </a:tc>
                <a:tc hMerge="1">
                  <a:txBody>
                    <a:bodyPr/>
                    <a:lstStyle/>
                    <a:p>
                      <a:endParaRPr lang="fr-FR"/>
                    </a:p>
                  </a:txBody>
                  <a:tcPr/>
                </a:tc>
                <a:tc hMerge="1">
                  <a:txBody>
                    <a:bodyPr/>
                    <a:lstStyle/>
                    <a:p>
                      <a:endParaRPr lang="fr-FR" sz="1700" dirty="0"/>
                    </a:p>
                  </a:txBody>
                  <a:tcPr marL="78481" marR="78481" marT="39242" marB="39242">
                    <a:solidFill>
                      <a:schemeClr val="bg2">
                        <a:lumMod val="10000"/>
                      </a:schemeClr>
                    </a:solidFill>
                  </a:tcPr>
                </a:tc>
                <a:tc hMerge="1">
                  <a:txBody>
                    <a:bodyPr/>
                    <a:lstStyle/>
                    <a:p>
                      <a:endParaRPr lang="fr-FR"/>
                    </a:p>
                  </a:txBody>
                  <a:tcPr/>
                </a:tc>
              </a:tr>
              <a:tr h="333197">
                <a:tc rowSpan="5">
                  <a:txBody>
                    <a:bodyPr/>
                    <a:lstStyle/>
                    <a:p>
                      <a:r>
                        <a:rPr lang="fr-FR" sz="1700" dirty="0" smtClean="0"/>
                        <a:t>S6 Gestion des unités commerciales</a:t>
                      </a:r>
                      <a:endParaRPr lang="fr-FR" sz="1700" dirty="0"/>
                    </a:p>
                  </a:txBody>
                  <a:tcPr marL="78481" marR="78481" marT="39242" marB="39242"/>
                </a:tc>
                <a:tc>
                  <a:txBody>
                    <a:bodyPr/>
                    <a:lstStyle/>
                    <a:p>
                      <a:r>
                        <a:rPr lang="fr-FR" sz="1300" dirty="0" smtClean="0"/>
                        <a:t>S61 gestion courante de l’unité commerciale</a:t>
                      </a:r>
                      <a:endParaRPr lang="fr-FR" sz="1300" dirty="0"/>
                    </a:p>
                  </a:txBody>
                  <a:tcPr marL="78481" marR="78481" marT="39242" marB="39242"/>
                </a:tc>
                <a:tc gridSpan="2">
                  <a:txBody>
                    <a:bodyPr/>
                    <a:lstStyle/>
                    <a:p>
                      <a:endParaRPr lang="fr-FR" sz="1700" dirty="0"/>
                    </a:p>
                  </a:txBody>
                  <a:tcPr marL="78481" marR="78481" marT="39242" marB="39242">
                    <a:solidFill>
                      <a:schemeClr val="bg2">
                        <a:lumMod val="10000"/>
                      </a:schemeClr>
                    </a:solidFill>
                  </a:tcPr>
                </a:tc>
                <a:tc hMerge="1">
                  <a:txBody>
                    <a:bodyPr/>
                    <a:lstStyle/>
                    <a:p>
                      <a:endParaRPr lang="fr-FR"/>
                    </a:p>
                  </a:txBody>
                  <a:tcPr/>
                </a:tc>
                <a:tc gridSpan="2">
                  <a:txBody>
                    <a:bodyPr/>
                    <a:lstStyle/>
                    <a:p>
                      <a:endParaRPr lang="fr-FR" sz="1700" dirty="0"/>
                    </a:p>
                  </a:txBody>
                  <a:tcPr marL="78481" marR="78481" marT="39242" marB="39242">
                    <a:solidFill>
                      <a:srgbClr val="00BD01"/>
                    </a:solidFill>
                  </a:tcPr>
                </a:tc>
                <a:tc hMerge="1">
                  <a:txBody>
                    <a:bodyPr/>
                    <a:lstStyle/>
                    <a:p>
                      <a:endParaRPr lang="fr-FR"/>
                    </a:p>
                  </a:txBody>
                  <a:tcPr/>
                </a:tc>
                <a:tc gridSpan="2">
                  <a:txBody>
                    <a:bodyPr/>
                    <a:lstStyle/>
                    <a:p>
                      <a:endParaRPr lang="fr-FR" sz="1700"/>
                    </a:p>
                  </a:txBody>
                  <a:tcPr marL="78481" marR="78481" marT="39242" marB="39242"/>
                </a:tc>
                <a:tc hMerge="1">
                  <a:txBody>
                    <a:bodyPr/>
                    <a:lstStyle/>
                    <a:p>
                      <a:endParaRPr lang="fr-FR"/>
                    </a:p>
                  </a:txBody>
                  <a:tcPr/>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r h="333197">
                <a:tc vMerge="1">
                  <a:txBody>
                    <a:bodyPr/>
                    <a:lstStyle/>
                    <a:p>
                      <a:endParaRPr lang="fr-FR" dirty="0"/>
                    </a:p>
                  </a:txBody>
                  <a:tcPr/>
                </a:tc>
                <a:tc>
                  <a:txBody>
                    <a:bodyPr/>
                    <a:lstStyle/>
                    <a:p>
                      <a:r>
                        <a:rPr lang="fr-FR" sz="1300" dirty="0" smtClean="0"/>
                        <a:t>S62 gestion des investissements</a:t>
                      </a:r>
                      <a:endParaRPr lang="fr-FR" sz="1300" dirty="0"/>
                    </a:p>
                  </a:txBody>
                  <a:tcPr marL="78481" marR="78481" marT="39242" marB="39242"/>
                </a:tc>
                <a:tc gridSpan="2">
                  <a:txBody>
                    <a:bodyPr/>
                    <a:lstStyle/>
                    <a:p>
                      <a:endParaRPr lang="fr-FR" sz="1700" dirty="0"/>
                    </a:p>
                  </a:txBody>
                  <a:tcPr marL="78481" marR="78481" marT="39242" marB="39242">
                    <a:solidFill>
                      <a:schemeClr val="bg2">
                        <a:lumMod val="10000"/>
                      </a:schemeClr>
                    </a:solidFill>
                  </a:tcPr>
                </a:tc>
                <a:tc hMerge="1">
                  <a:txBody>
                    <a:bodyPr/>
                    <a:lstStyle/>
                    <a:p>
                      <a:endParaRPr lang="fr-FR"/>
                    </a:p>
                  </a:txBody>
                  <a:tcPr/>
                </a:tc>
                <a:tc gridSpan="2">
                  <a:txBody>
                    <a:bodyPr/>
                    <a:lstStyle/>
                    <a:p>
                      <a:endParaRPr lang="fr-FR" sz="1700" dirty="0"/>
                    </a:p>
                  </a:txBody>
                  <a:tcPr marL="78481" marR="78481" marT="39242" marB="39242">
                    <a:solidFill>
                      <a:srgbClr val="FF7419"/>
                    </a:solidFill>
                  </a:tcPr>
                </a:tc>
                <a:tc hMerge="1">
                  <a:txBody>
                    <a:bodyPr/>
                    <a:lstStyle/>
                    <a:p>
                      <a:endParaRPr lang="fr-FR"/>
                    </a:p>
                  </a:txBody>
                  <a:tcPr/>
                </a:tc>
                <a:tc gridSpan="2">
                  <a:txBody>
                    <a:bodyPr/>
                    <a:lstStyle/>
                    <a:p>
                      <a:endParaRPr lang="fr-FR" sz="1700" dirty="0"/>
                    </a:p>
                  </a:txBody>
                  <a:tcPr marL="78481" marR="78481" marT="39242" marB="39242"/>
                </a:tc>
                <a:tc hMerge="1">
                  <a:txBody>
                    <a:bodyPr/>
                    <a:lstStyle/>
                    <a:p>
                      <a:endParaRPr lang="fr-FR"/>
                    </a:p>
                  </a:txBody>
                  <a:tcPr/>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r h="333197">
                <a:tc vMerge="1">
                  <a:txBody>
                    <a:bodyPr/>
                    <a:lstStyle/>
                    <a:p>
                      <a:endParaRPr lang="fr-FR" dirty="0"/>
                    </a:p>
                  </a:txBody>
                  <a:tcPr/>
                </a:tc>
                <a:tc>
                  <a:txBody>
                    <a:bodyPr/>
                    <a:lstStyle/>
                    <a:p>
                      <a:r>
                        <a:rPr lang="fr-FR" sz="1300" dirty="0" smtClean="0"/>
                        <a:t>S63 gestion de l’offre de l’</a:t>
                      </a:r>
                      <a:r>
                        <a:rPr lang="fr-FR" sz="1300" dirty="0" err="1" smtClean="0"/>
                        <a:t>uc</a:t>
                      </a:r>
                      <a:endParaRPr lang="fr-FR" sz="1300" dirty="0"/>
                    </a:p>
                  </a:txBody>
                  <a:tcPr marL="78481" marR="78481" marT="39242" marB="39242"/>
                </a:tc>
                <a:tc>
                  <a:txBody>
                    <a:bodyPr/>
                    <a:lstStyle/>
                    <a:p>
                      <a:endParaRPr lang="fr-FR" sz="1700" dirty="0"/>
                    </a:p>
                  </a:txBody>
                  <a:tcPr marL="78481" marR="78481" marT="39242" marB="39242">
                    <a:solidFill>
                      <a:schemeClr val="bg2">
                        <a:lumMod val="10000"/>
                      </a:schemeClr>
                    </a:solidFill>
                  </a:tcPr>
                </a:tc>
                <a:tc gridSpan="2">
                  <a:txBody>
                    <a:bodyPr/>
                    <a:lstStyle/>
                    <a:p>
                      <a:endParaRPr lang="fr-FR" sz="1700" dirty="0"/>
                    </a:p>
                  </a:txBody>
                  <a:tcPr marL="78481" marR="78481" marT="39242" marB="39242">
                    <a:solidFill>
                      <a:srgbClr val="00BD01"/>
                    </a:solidFill>
                  </a:tcPr>
                </a:tc>
                <a:tc hMerge="1">
                  <a:txBody>
                    <a:bodyPr/>
                    <a:lstStyle/>
                    <a:p>
                      <a:endParaRPr lang="fr-FR"/>
                    </a:p>
                  </a:txBody>
                  <a:tcPr/>
                </a:tc>
                <a:tc>
                  <a:txBody>
                    <a:bodyPr/>
                    <a:lstStyle/>
                    <a:p>
                      <a:endParaRPr lang="fr-FR" sz="1700" dirty="0"/>
                    </a:p>
                  </a:txBody>
                  <a:tcPr marL="78481" marR="78481" marT="39242" marB="39242">
                    <a:solidFill>
                      <a:srgbClr val="FF7419"/>
                    </a:solidFill>
                  </a:tcPr>
                </a:tc>
                <a:tc gridSpan="2">
                  <a:txBody>
                    <a:bodyPr/>
                    <a:lstStyle/>
                    <a:p>
                      <a:endParaRPr lang="fr-FR" sz="1700"/>
                    </a:p>
                  </a:txBody>
                  <a:tcPr marL="78481" marR="78481" marT="39242" marB="39242"/>
                </a:tc>
                <a:tc hMerge="1">
                  <a:txBody>
                    <a:bodyPr/>
                    <a:lstStyle/>
                    <a:p>
                      <a:endParaRPr lang="fr-FR"/>
                    </a:p>
                  </a:txBody>
                  <a:tcPr/>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r h="333197">
                <a:tc vMerge="1">
                  <a:txBody>
                    <a:bodyPr/>
                    <a:lstStyle/>
                    <a:p>
                      <a:endParaRPr lang="fr-FR" dirty="0"/>
                    </a:p>
                  </a:txBody>
                  <a:tcPr/>
                </a:tc>
                <a:tc>
                  <a:txBody>
                    <a:bodyPr/>
                    <a:lstStyle/>
                    <a:p>
                      <a:r>
                        <a:rPr lang="fr-FR" sz="1300" dirty="0" smtClean="0"/>
                        <a:t>S64 gestion prévisionnelle</a:t>
                      </a:r>
                      <a:endParaRPr lang="fr-FR" sz="1300" dirty="0"/>
                    </a:p>
                  </a:txBody>
                  <a:tcPr marL="78481" marR="78481" marT="39242" marB="39242"/>
                </a:tc>
                <a:tc gridSpan="2">
                  <a:txBody>
                    <a:bodyPr/>
                    <a:lstStyle/>
                    <a:p>
                      <a:endParaRPr lang="fr-FR" sz="1700" dirty="0"/>
                    </a:p>
                  </a:txBody>
                  <a:tcPr marL="78481" marR="78481" marT="39242" marB="39242">
                    <a:solidFill>
                      <a:schemeClr val="bg2">
                        <a:lumMod val="10000"/>
                      </a:schemeClr>
                    </a:solidFill>
                  </a:tcPr>
                </a:tc>
                <a:tc hMerge="1">
                  <a:txBody>
                    <a:bodyPr/>
                    <a:lstStyle/>
                    <a:p>
                      <a:endParaRPr lang="fr-FR"/>
                    </a:p>
                  </a:txBody>
                  <a:tcPr/>
                </a:tc>
                <a:tc gridSpan="2">
                  <a:txBody>
                    <a:bodyPr/>
                    <a:lstStyle/>
                    <a:p>
                      <a:endParaRPr lang="fr-FR" sz="1700" dirty="0"/>
                    </a:p>
                  </a:txBody>
                  <a:tcPr marL="78481" marR="78481" marT="39242" marB="39242">
                    <a:solidFill>
                      <a:srgbClr val="FF7419"/>
                    </a:solidFill>
                  </a:tcPr>
                </a:tc>
                <a:tc hMerge="1">
                  <a:txBody>
                    <a:bodyPr/>
                    <a:lstStyle/>
                    <a:p>
                      <a:endParaRPr lang="fr-FR"/>
                    </a:p>
                  </a:txBody>
                  <a:tcPr/>
                </a:tc>
                <a:tc gridSpan="2">
                  <a:txBody>
                    <a:bodyPr/>
                    <a:lstStyle/>
                    <a:p>
                      <a:endParaRPr lang="fr-FR" sz="1700"/>
                    </a:p>
                  </a:txBody>
                  <a:tcPr marL="78481" marR="78481" marT="39242" marB="39242"/>
                </a:tc>
                <a:tc hMerge="1">
                  <a:txBody>
                    <a:bodyPr/>
                    <a:lstStyle/>
                    <a:p>
                      <a:endParaRPr lang="fr-FR"/>
                    </a:p>
                  </a:txBody>
                  <a:tcPr/>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r h="333197">
                <a:tc vMerge="1">
                  <a:txBody>
                    <a:bodyPr/>
                    <a:lstStyle/>
                    <a:p>
                      <a:endParaRPr lang="fr-FR" dirty="0"/>
                    </a:p>
                  </a:txBody>
                  <a:tcPr/>
                </a:tc>
                <a:tc>
                  <a:txBody>
                    <a:bodyPr/>
                    <a:lstStyle/>
                    <a:p>
                      <a:r>
                        <a:rPr lang="fr-FR" sz="1300" dirty="0" smtClean="0"/>
                        <a:t>S65 évaluation des performances de l’</a:t>
                      </a:r>
                      <a:r>
                        <a:rPr lang="fr-FR" sz="1300" dirty="0" err="1" smtClean="0"/>
                        <a:t>uc</a:t>
                      </a:r>
                      <a:endParaRPr lang="fr-FR" sz="1300" dirty="0"/>
                    </a:p>
                  </a:txBody>
                  <a:tcPr marL="78481" marR="78481" marT="39242" marB="39242"/>
                </a:tc>
                <a:tc>
                  <a:txBody>
                    <a:bodyPr/>
                    <a:lstStyle/>
                    <a:p>
                      <a:endParaRPr lang="fr-FR" sz="1700" dirty="0"/>
                    </a:p>
                  </a:txBody>
                  <a:tcPr marL="78481" marR="78481" marT="39242" marB="39242">
                    <a:solidFill>
                      <a:schemeClr val="bg2">
                        <a:lumMod val="10000"/>
                      </a:schemeClr>
                    </a:solidFill>
                  </a:tcPr>
                </a:tc>
                <a:tc gridSpan="2">
                  <a:txBody>
                    <a:bodyPr/>
                    <a:lstStyle/>
                    <a:p>
                      <a:endParaRPr lang="fr-FR" sz="1700" dirty="0"/>
                    </a:p>
                  </a:txBody>
                  <a:tcPr marL="78481" marR="78481" marT="39242" marB="39242">
                    <a:solidFill>
                      <a:srgbClr val="00BD01"/>
                    </a:solidFill>
                  </a:tcPr>
                </a:tc>
                <a:tc hMerge="1">
                  <a:txBody>
                    <a:bodyPr/>
                    <a:lstStyle/>
                    <a:p>
                      <a:endParaRPr lang="fr-FR"/>
                    </a:p>
                  </a:txBody>
                  <a:tcPr/>
                </a:tc>
                <a:tc>
                  <a:txBody>
                    <a:bodyPr/>
                    <a:lstStyle/>
                    <a:p>
                      <a:endParaRPr lang="fr-FR" sz="1700" dirty="0"/>
                    </a:p>
                  </a:txBody>
                  <a:tcPr marL="78481" marR="78481" marT="39242" marB="39242">
                    <a:solidFill>
                      <a:srgbClr val="FF7419"/>
                    </a:solidFill>
                  </a:tcPr>
                </a:tc>
                <a:tc gridSpan="2">
                  <a:txBody>
                    <a:bodyPr/>
                    <a:lstStyle/>
                    <a:p>
                      <a:endParaRPr lang="fr-FR" sz="1700"/>
                    </a:p>
                  </a:txBody>
                  <a:tcPr marL="78481" marR="78481" marT="39242" marB="39242"/>
                </a:tc>
                <a:tc hMerge="1">
                  <a:txBody>
                    <a:bodyPr/>
                    <a:lstStyle/>
                    <a:p>
                      <a:endParaRPr lang="fr-FR"/>
                    </a:p>
                  </a:txBody>
                  <a:tcPr/>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r h="333197">
                <a:tc rowSpan="5">
                  <a:txBody>
                    <a:bodyPr/>
                    <a:lstStyle/>
                    <a:p>
                      <a:r>
                        <a:rPr lang="fr-FR" sz="1700" dirty="0" smtClean="0"/>
                        <a:t>S7 Communication</a:t>
                      </a:r>
                      <a:endParaRPr lang="fr-FR" sz="1700" dirty="0"/>
                    </a:p>
                  </a:txBody>
                  <a:tcPr marL="78481" marR="78481" marT="39242" marB="39242"/>
                </a:tc>
                <a:tc>
                  <a:txBody>
                    <a:bodyPr/>
                    <a:lstStyle/>
                    <a:p>
                      <a:r>
                        <a:rPr lang="fr-FR" sz="1300" dirty="0" smtClean="0"/>
                        <a:t>S71 introduction à la communication</a:t>
                      </a:r>
                      <a:endParaRPr lang="fr-FR" sz="1300" dirty="0"/>
                    </a:p>
                  </a:txBody>
                  <a:tcPr marL="78481" marR="78481" marT="39242" marB="39242"/>
                </a:tc>
                <a:tc gridSpan="4">
                  <a:txBody>
                    <a:bodyPr/>
                    <a:lstStyle/>
                    <a:p>
                      <a:endParaRPr lang="fr-FR" sz="1700" dirty="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endParaRPr lang="fr-FR" sz="1700" dirty="0"/>
                    </a:p>
                  </a:txBody>
                  <a:tcPr marL="78481" marR="78481" marT="39242" marB="39242">
                    <a:solidFill>
                      <a:schemeClr val="bg2">
                        <a:lumMod val="10000"/>
                      </a:schemeClr>
                    </a:solidFill>
                  </a:tcPr>
                </a:tc>
                <a:tc hMerge="1">
                  <a:txBody>
                    <a:bodyPr/>
                    <a:lstStyle/>
                    <a:p>
                      <a:endParaRPr lang="fr-FR"/>
                    </a:p>
                  </a:txBody>
                  <a:tcPr/>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r h="355207">
                <a:tc vMerge="1">
                  <a:txBody>
                    <a:bodyPr/>
                    <a:lstStyle/>
                    <a:p>
                      <a:endParaRPr lang="fr-FR" dirty="0"/>
                    </a:p>
                  </a:txBody>
                  <a:tcPr/>
                </a:tc>
                <a:tc>
                  <a:txBody>
                    <a:bodyPr/>
                    <a:lstStyle/>
                    <a:p>
                      <a:r>
                        <a:rPr lang="fr-FR" sz="1300" dirty="0" smtClean="0"/>
                        <a:t>S72</a:t>
                      </a:r>
                      <a:r>
                        <a:rPr lang="fr-FR" sz="1300" baseline="0" dirty="0" smtClean="0"/>
                        <a:t> la communication dans la relation interpersonnelle</a:t>
                      </a:r>
                      <a:endParaRPr lang="fr-FR" sz="1300" dirty="0"/>
                    </a:p>
                  </a:txBody>
                  <a:tcPr marL="78481" marR="78481" marT="39242" marB="39242"/>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endParaRPr lang="fr-FR" sz="1700" dirty="0"/>
                    </a:p>
                  </a:txBody>
                  <a:tcPr marL="78481" marR="78481" marT="39242" marB="39242">
                    <a:solidFill>
                      <a:schemeClr val="bg2">
                        <a:lumMod val="10000"/>
                      </a:schemeClr>
                    </a:solidFill>
                  </a:tcPr>
                </a:tc>
                <a:tc hMerge="1">
                  <a:txBody>
                    <a:bodyPr/>
                    <a:lstStyle/>
                    <a:p>
                      <a:endParaRPr lang="fr-FR"/>
                    </a:p>
                  </a:txBody>
                  <a:tcPr/>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r h="333197">
                <a:tc vMerge="1">
                  <a:txBody>
                    <a:bodyPr/>
                    <a:lstStyle/>
                    <a:p>
                      <a:endParaRPr lang="fr-FR" dirty="0"/>
                    </a:p>
                  </a:txBody>
                  <a:tcPr/>
                </a:tc>
                <a:tc>
                  <a:txBody>
                    <a:bodyPr/>
                    <a:lstStyle/>
                    <a:p>
                      <a:r>
                        <a:rPr lang="fr-FR" sz="1300" dirty="0" smtClean="0"/>
                        <a:t>S731 les spécificités de la communication managériale</a:t>
                      </a:r>
                      <a:endParaRPr lang="fr-FR" sz="1300" dirty="0"/>
                    </a:p>
                  </a:txBody>
                  <a:tcPr marL="78481" marR="78481" marT="39242" marB="39242"/>
                </a:tc>
                <a:tc>
                  <a:txBody>
                    <a:bodyPr/>
                    <a:lstStyle/>
                    <a:p>
                      <a:endParaRPr lang="fr-FR" sz="1700" dirty="0"/>
                    </a:p>
                  </a:txBody>
                  <a:tcPr marL="78481" marR="78481" marT="39242" marB="39242">
                    <a:solidFill>
                      <a:schemeClr val="bg2">
                        <a:lumMod val="10000"/>
                      </a:schemeClr>
                    </a:solidFill>
                  </a:tcPr>
                </a:tc>
                <a:tc gridSpan="2">
                  <a:txBody>
                    <a:bodyPr/>
                    <a:lstStyle/>
                    <a:p>
                      <a:endParaRPr lang="fr-FR" sz="1700" dirty="0"/>
                    </a:p>
                  </a:txBody>
                  <a:tcPr marL="78481" marR="78481" marT="39242" marB="39242">
                    <a:solidFill>
                      <a:srgbClr val="00BD01"/>
                    </a:solidFill>
                  </a:tcPr>
                </a:tc>
                <a:tc hMerge="1">
                  <a:txBody>
                    <a:bodyPr/>
                    <a:lstStyle/>
                    <a:p>
                      <a:endParaRPr lang="fr-FR"/>
                    </a:p>
                  </a:txBody>
                  <a:tcPr/>
                </a:tc>
                <a:tc>
                  <a:txBody>
                    <a:bodyPr/>
                    <a:lstStyle/>
                    <a:p>
                      <a:endParaRPr lang="fr-FR" sz="1700" dirty="0"/>
                    </a:p>
                  </a:txBody>
                  <a:tcPr marL="78481" marR="78481" marT="39242" marB="39242">
                    <a:solidFill>
                      <a:srgbClr val="FF7419"/>
                    </a:solidFill>
                  </a:tcPr>
                </a:tc>
                <a:tc gridSpan="2">
                  <a:txBody>
                    <a:bodyPr/>
                    <a:lstStyle/>
                    <a:p>
                      <a:endParaRPr lang="fr-FR" sz="1700"/>
                    </a:p>
                  </a:txBody>
                  <a:tcPr marL="78481" marR="78481" marT="39242" marB="39242"/>
                </a:tc>
                <a:tc hMerge="1">
                  <a:txBody>
                    <a:bodyPr/>
                    <a:lstStyle/>
                    <a:p>
                      <a:endParaRPr lang="fr-FR"/>
                    </a:p>
                  </a:txBody>
                  <a:tcPr/>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r h="333197">
                <a:tc vMerge="1">
                  <a:txBody>
                    <a:bodyPr/>
                    <a:lstStyle/>
                    <a:p>
                      <a:endParaRPr lang="fr-FR" dirty="0"/>
                    </a:p>
                  </a:txBody>
                  <a:tcPr/>
                </a:tc>
                <a:tc>
                  <a:txBody>
                    <a:bodyPr/>
                    <a:lstStyle/>
                    <a:p>
                      <a:r>
                        <a:rPr lang="fr-FR" sz="1300" dirty="0" smtClean="0"/>
                        <a:t>S732 la communication et la gestion</a:t>
                      </a:r>
                      <a:r>
                        <a:rPr lang="fr-FR" sz="1300" baseline="0" dirty="0" smtClean="0"/>
                        <a:t> de projet</a:t>
                      </a:r>
                      <a:endParaRPr lang="fr-FR" sz="1300" dirty="0"/>
                    </a:p>
                  </a:txBody>
                  <a:tcPr marL="78481" marR="78481" marT="39242" marB="39242"/>
                </a:tc>
                <a:tc gridSpan="4">
                  <a:txBody>
                    <a:bodyPr/>
                    <a:lstStyle/>
                    <a:p>
                      <a:endParaRPr lang="fr-FR" sz="1700" dirty="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endParaRPr lang="fr-FR" sz="1700" dirty="0"/>
                    </a:p>
                  </a:txBody>
                  <a:tcPr marL="78481" marR="78481" marT="39242" marB="39242"/>
                </a:tc>
                <a:tc hMerge="1">
                  <a:txBody>
                    <a:bodyPr/>
                    <a:lstStyle/>
                    <a:p>
                      <a:endParaRPr lang="fr-FR"/>
                    </a:p>
                  </a:txBody>
                  <a:tcPr/>
                </a:tc>
                <a:tc>
                  <a:txBody>
                    <a:bodyPr/>
                    <a:lstStyle/>
                    <a:p>
                      <a:endParaRPr lang="fr-FR" sz="1700" dirty="0"/>
                    </a:p>
                  </a:txBody>
                  <a:tcPr marL="78481" marR="78481" marT="39242" marB="39242">
                    <a:solidFill>
                      <a:srgbClr val="FF00FF"/>
                    </a:solidFill>
                  </a:tcPr>
                </a:tc>
                <a:tc gridSpan="2">
                  <a:txBody>
                    <a:bodyPr/>
                    <a:lstStyle/>
                    <a:p>
                      <a:endParaRPr lang="fr-FR" sz="1700" dirty="0"/>
                    </a:p>
                  </a:txBody>
                  <a:tcPr marL="78481" marR="78481" marT="39242" marB="39242">
                    <a:solidFill>
                      <a:srgbClr val="00BD01"/>
                    </a:solidFill>
                  </a:tcPr>
                </a:tc>
                <a:tc hMerge="1">
                  <a:txBody>
                    <a:bodyPr/>
                    <a:lstStyle/>
                    <a:p>
                      <a:endParaRPr lang="fr-FR"/>
                    </a:p>
                  </a:txBody>
                  <a:tcPr/>
                </a:tc>
                <a:tc>
                  <a:txBody>
                    <a:bodyPr/>
                    <a:lstStyle/>
                    <a:p>
                      <a:endParaRPr lang="fr-FR" sz="1700" dirty="0"/>
                    </a:p>
                  </a:txBody>
                  <a:tcPr marL="78481" marR="78481" marT="39242" marB="39242">
                    <a:solidFill>
                      <a:schemeClr val="bg2">
                        <a:lumMod val="10000"/>
                      </a:schemeClr>
                    </a:solidFill>
                  </a:tcPr>
                </a:tc>
              </a:tr>
              <a:tr h="333197">
                <a:tc vMerge="1">
                  <a:txBody>
                    <a:bodyPr/>
                    <a:lstStyle/>
                    <a:p>
                      <a:endParaRPr lang="fr-FR" dirty="0"/>
                    </a:p>
                  </a:txBody>
                  <a:tcPr/>
                </a:tc>
                <a:tc>
                  <a:txBody>
                    <a:bodyPr/>
                    <a:lstStyle/>
                    <a:p>
                      <a:r>
                        <a:rPr lang="fr-FR" sz="1300" dirty="0" smtClean="0"/>
                        <a:t>S74 la communication dans la relation commerciale</a:t>
                      </a:r>
                      <a:endParaRPr lang="fr-FR" sz="1300" dirty="0"/>
                    </a:p>
                  </a:txBody>
                  <a:tcPr marL="78481" marR="78481" marT="39242" marB="39242"/>
                </a:tc>
                <a:tc gridSpan="4">
                  <a:txBody>
                    <a:bodyPr/>
                    <a:lstStyle/>
                    <a:p>
                      <a:endParaRPr lang="fr-FR" sz="1700" dirty="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endParaRPr lang="fr-FR" sz="1700" dirty="0"/>
                    </a:p>
                  </a:txBody>
                  <a:tcPr marL="78481" marR="78481" marT="39242" marB="39242">
                    <a:solidFill>
                      <a:schemeClr val="bg2">
                        <a:lumMod val="10000"/>
                      </a:schemeClr>
                    </a:solidFill>
                  </a:tcPr>
                </a:tc>
                <a:tc>
                  <a:txBody>
                    <a:bodyPr/>
                    <a:lstStyle/>
                    <a:p>
                      <a:endParaRPr lang="fr-FR" sz="1700" dirty="0"/>
                    </a:p>
                  </a:txBody>
                  <a:tcPr marL="78481" marR="78481" marT="39242" marB="39242">
                    <a:solidFill>
                      <a:srgbClr val="FF7419"/>
                    </a:solidFill>
                  </a:tcPr>
                </a:tc>
                <a:tc gridSpan="4">
                  <a:txBody>
                    <a:bodyPr/>
                    <a:lstStyle/>
                    <a:p>
                      <a:endParaRPr lang="fr-FR" sz="170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r h="333197">
                <a:tc>
                  <a:txBody>
                    <a:bodyPr/>
                    <a:lstStyle/>
                    <a:p>
                      <a:r>
                        <a:rPr lang="fr-FR" sz="1700" dirty="0" smtClean="0"/>
                        <a:t>S8 Informatique</a:t>
                      </a:r>
                      <a:endParaRPr lang="fr-FR" sz="1700" dirty="0"/>
                    </a:p>
                  </a:txBody>
                  <a:tcPr marL="78481" marR="78481" marT="39242" marB="39242"/>
                </a:tc>
                <a:tc>
                  <a:txBody>
                    <a:bodyPr/>
                    <a:lstStyle/>
                    <a:p>
                      <a:endParaRPr lang="fr-FR" sz="1300" dirty="0"/>
                    </a:p>
                  </a:txBody>
                  <a:tcPr marL="78481" marR="78481" marT="39242" marB="39242"/>
                </a:tc>
                <a:tc gridSpan="4">
                  <a:txBody>
                    <a:bodyPr/>
                    <a:lstStyle/>
                    <a:p>
                      <a:endParaRPr lang="fr-FR" sz="1700" dirty="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endParaRPr lang="fr-FR" sz="1700" dirty="0"/>
                    </a:p>
                  </a:txBody>
                  <a:tcPr marL="78481" marR="78481" marT="39242" marB="39242">
                    <a:solidFill>
                      <a:srgbClr val="FF7419"/>
                    </a:solidFill>
                  </a:tcPr>
                </a:tc>
                <a:tc>
                  <a:txBody>
                    <a:bodyPr/>
                    <a:lstStyle/>
                    <a:p>
                      <a:endParaRPr lang="fr-FR" sz="1700" dirty="0"/>
                    </a:p>
                  </a:txBody>
                  <a:tcPr marL="78481" marR="78481" marT="39242" marB="39242">
                    <a:solidFill>
                      <a:schemeClr val="bg2">
                        <a:lumMod val="10000"/>
                      </a:schemeClr>
                    </a:solidFill>
                  </a:tcPr>
                </a:tc>
                <a:tc gridSpan="4">
                  <a:txBody>
                    <a:bodyPr/>
                    <a:lstStyle/>
                    <a:p>
                      <a:endParaRPr lang="fr-FR" sz="1700" dirty="0"/>
                    </a:p>
                  </a:txBody>
                  <a:tcPr marL="78481" marR="78481" marT="39242" marB="39242"/>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sp>
        <p:nvSpPr>
          <p:cNvPr id="3" name="Espace réservé du numéro de diapositive 2"/>
          <p:cNvSpPr>
            <a:spLocks noGrp="1"/>
          </p:cNvSpPr>
          <p:nvPr>
            <p:ph type="sldNum" sz="quarter" idx="12"/>
          </p:nvPr>
        </p:nvSpPr>
        <p:spPr/>
        <p:txBody>
          <a:bodyPr/>
          <a:lstStyle/>
          <a:p>
            <a:fld id="{F9A93819-B488-9642-BA9F-590C0B423DCE}" type="slidenum">
              <a:rPr lang="fr-FR" smtClean="0"/>
              <a:pPr/>
              <a:t>13</a:t>
            </a:fld>
            <a:endParaRPr lang="fr-FR" dirty="0"/>
          </a:p>
        </p:txBody>
      </p:sp>
      <p:sp>
        <p:nvSpPr>
          <p:cNvPr id="5" name="Espace réservé du pied de page 4"/>
          <p:cNvSpPr>
            <a:spLocks noGrp="1"/>
          </p:cNvSpPr>
          <p:nvPr>
            <p:ph type="ftr" sz="quarter" idx="11"/>
          </p:nvPr>
        </p:nvSpPr>
        <p:spPr/>
        <p:txBody>
          <a:bodyPr/>
          <a:lstStyle/>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5733" y="963083"/>
            <a:ext cx="4375150" cy="933450"/>
          </a:xfrm>
        </p:spPr>
        <p:txBody>
          <a:bodyPr>
            <a:normAutofit fontScale="90000"/>
          </a:bodyPr>
          <a:lstStyle/>
          <a:p>
            <a:r>
              <a:rPr lang="fr-FR" sz="4000" dirty="0" smtClean="0">
                <a:solidFill>
                  <a:schemeClr val="bg1"/>
                </a:solidFill>
              </a:rPr>
              <a:t>Partie 2</a:t>
            </a:r>
            <a:br>
              <a:rPr lang="fr-FR" sz="4000" dirty="0" smtClean="0">
                <a:solidFill>
                  <a:schemeClr val="bg1"/>
                </a:solidFill>
              </a:rPr>
            </a:br>
            <a:r>
              <a:rPr lang="fr-FR" sz="4000" dirty="0" smtClean="0">
                <a:solidFill>
                  <a:schemeClr val="bg1"/>
                </a:solidFill>
              </a:rPr>
              <a:t>Le stage en entreprise</a:t>
            </a:r>
            <a:endParaRPr lang="fr-FR" sz="4000" dirty="0">
              <a:solidFill>
                <a:schemeClr val="bg1"/>
              </a:solidFill>
            </a:endParaRPr>
          </a:p>
        </p:txBody>
      </p:sp>
      <p:sp>
        <p:nvSpPr>
          <p:cNvPr id="3" name="Espace réservé du pied de page 2"/>
          <p:cNvSpPr>
            <a:spLocks noGrp="1"/>
          </p:cNvSpPr>
          <p:nvPr>
            <p:ph type="ftr" sz="quarter" idx="11"/>
          </p:nvPr>
        </p:nvSpPr>
        <p:spPr/>
        <p:txBody>
          <a:bodyPr/>
          <a:lstStyle/>
          <a:p>
            <a:fld id="{9B449720-3F16-446A-88F9-CD74729563A4}" type="slidenum">
              <a:rPr lang="fr-FR" smtClean="0"/>
              <a:pPr/>
              <a:t>14</a:t>
            </a:fld>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Durée du stage</a:t>
            </a:r>
            <a:endParaRPr lang="fr-FR" dirty="0"/>
          </a:p>
        </p:txBody>
      </p:sp>
      <p:sp>
        <p:nvSpPr>
          <p:cNvPr id="3" name="Espace réservé du contenu 2"/>
          <p:cNvSpPr>
            <a:spLocks noGrp="1"/>
          </p:cNvSpPr>
          <p:nvPr>
            <p:ph idx="1"/>
          </p:nvPr>
        </p:nvSpPr>
        <p:spPr>
          <a:xfrm>
            <a:off x="540014" y="1600200"/>
            <a:ext cx="8186006" cy="4823386"/>
          </a:xfrm>
        </p:spPr>
        <p:txBody>
          <a:bodyPr>
            <a:normAutofit fontScale="92500" lnSpcReduction="20000"/>
          </a:bodyPr>
          <a:lstStyle/>
          <a:p>
            <a:r>
              <a:rPr lang="fr-FR" sz="2200" dirty="0" smtClean="0"/>
              <a:t>Le principe reste le même :</a:t>
            </a:r>
          </a:p>
          <a:p>
            <a:pPr lvl="2"/>
            <a:r>
              <a:rPr lang="fr-FR" sz="2200" dirty="0" smtClean="0"/>
              <a:t>Le stage en milieu professionnel est essentiellement basé sur des périodes d’immersion totale en entreprise.  Ces périodes d’immersion peuvent être complétées par des Missions professionnelles de préparation et de suivi</a:t>
            </a:r>
            <a:r>
              <a:rPr lang="fr-FR" sz="2200" dirty="0" smtClean="0"/>
              <a:t>.</a:t>
            </a:r>
          </a:p>
          <a:p>
            <a:pPr lvl="2">
              <a:buNone/>
            </a:pPr>
            <a:r>
              <a:rPr lang="fr-FR" sz="2200" dirty="0" smtClean="0"/>
              <a:t> </a:t>
            </a:r>
            <a:endParaRPr lang="fr-FR" sz="2200" dirty="0" smtClean="0"/>
          </a:p>
          <a:p>
            <a:pPr lvl="2"/>
            <a:r>
              <a:rPr lang="fr-FR" sz="2200" dirty="0" smtClean="0"/>
              <a:t>La période d’immersion totale en entreprise est comprise entre 12 et 14 semaines sur les 2 années de formation.</a:t>
            </a:r>
          </a:p>
          <a:p>
            <a:pPr lvl="2"/>
            <a:endParaRPr lang="fr-FR" sz="2200" dirty="0" smtClean="0"/>
          </a:p>
          <a:p>
            <a:r>
              <a:rPr lang="fr-FR" sz="2200" dirty="0" smtClean="0"/>
              <a:t>Les changements :</a:t>
            </a:r>
          </a:p>
          <a:p>
            <a:pPr lvl="1"/>
            <a:r>
              <a:rPr lang="fr-FR" sz="2200" dirty="0" smtClean="0"/>
              <a:t>Suppression du </a:t>
            </a:r>
            <a:r>
              <a:rPr lang="fr-FR" sz="2200" dirty="0"/>
              <a:t>fléchage des stages 1° année </a:t>
            </a:r>
            <a:r>
              <a:rPr lang="fr-FR" sz="2200" b="1" dirty="0" smtClean="0">
                <a:latin typeface="Calibri"/>
              </a:rPr>
              <a:t>→</a:t>
            </a:r>
            <a:r>
              <a:rPr lang="fr-FR" sz="2200" dirty="0" smtClean="0">
                <a:latin typeface="Calibri"/>
              </a:rPr>
              <a:t> </a:t>
            </a:r>
            <a:r>
              <a:rPr lang="fr-FR" sz="2200" dirty="0" smtClean="0"/>
              <a:t>ACRC </a:t>
            </a:r>
            <a:r>
              <a:rPr lang="fr-FR" sz="2200" dirty="0"/>
              <a:t>et </a:t>
            </a:r>
            <a:endParaRPr lang="fr-FR" sz="2200" dirty="0" smtClean="0"/>
          </a:p>
          <a:p>
            <a:pPr marL="685800" lvl="3" indent="0">
              <a:buNone/>
            </a:pPr>
            <a:r>
              <a:rPr lang="fr-FR" sz="2200" dirty="0"/>
              <a:t>	</a:t>
            </a:r>
            <a:r>
              <a:rPr lang="fr-FR" sz="2200" dirty="0" smtClean="0"/>
              <a:t>			         2° année </a:t>
            </a:r>
            <a:r>
              <a:rPr lang="fr-FR" sz="2200" b="1" dirty="0">
                <a:latin typeface="Calibri"/>
              </a:rPr>
              <a:t>→</a:t>
            </a:r>
            <a:r>
              <a:rPr lang="fr-FR" sz="2200" dirty="0" smtClean="0"/>
              <a:t> PDUC .</a:t>
            </a:r>
            <a:endParaRPr lang="fr-FR" sz="2200" dirty="0"/>
          </a:p>
          <a:p>
            <a:pPr lvl="1"/>
            <a:r>
              <a:rPr lang="fr-FR" sz="2200" dirty="0" smtClean="0"/>
              <a:t>Durée minimale de 4 semaines consécutives en première année.</a:t>
            </a:r>
          </a:p>
          <a:p>
            <a:pPr lvl="1"/>
            <a:r>
              <a:rPr lang="fr-FR" sz="2200" dirty="0" smtClean="0"/>
              <a:t>Les missions professionnelles de préparation et de suivi sont limitées à 10 demi-journées par an et ne sont plus obligatoires.</a:t>
            </a:r>
          </a:p>
          <a:p>
            <a:pPr lvl="1"/>
            <a:endParaRPr lang="fr-FR" dirty="0" smtClean="0"/>
          </a:p>
          <a:p>
            <a:pPr lvl="1"/>
            <a:endParaRPr lang="fr-FR" dirty="0" smtClean="0"/>
          </a:p>
        </p:txBody>
      </p:sp>
      <p:sp>
        <p:nvSpPr>
          <p:cNvPr id="5" name="Espace réservé du pied de page 4"/>
          <p:cNvSpPr>
            <a:spLocks noGrp="1"/>
          </p:cNvSpPr>
          <p:nvPr>
            <p:ph type="ftr" sz="quarter" idx="11"/>
          </p:nvPr>
        </p:nvSpPr>
        <p:spPr/>
        <p:txBody>
          <a:bodyPr/>
          <a:lstStyle/>
          <a:p>
            <a:fld id="{4EFDACA7-C1D7-4E16-B809-8B17FFEA557B}" type="slidenum">
              <a:rPr lang="fr-FR" smtClean="0"/>
              <a:pPr/>
              <a:t>15</a:t>
            </a:fld>
            <a:endParaRPr lang="fr-FR"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15</a:t>
            </a:fld>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Quelques rappels</a:t>
            </a:r>
            <a:endParaRPr lang="fr-FR" dirty="0"/>
          </a:p>
        </p:txBody>
      </p:sp>
      <p:sp>
        <p:nvSpPr>
          <p:cNvPr id="3" name="Espace réservé du contenu 2"/>
          <p:cNvSpPr>
            <a:spLocks noGrp="1"/>
          </p:cNvSpPr>
          <p:nvPr>
            <p:ph idx="1"/>
          </p:nvPr>
        </p:nvSpPr>
        <p:spPr>
          <a:xfrm>
            <a:off x="540014" y="1978925"/>
            <a:ext cx="8186006" cy="2275489"/>
          </a:xfrm>
        </p:spPr>
        <p:txBody>
          <a:bodyPr/>
          <a:lstStyle/>
          <a:p>
            <a:r>
              <a:rPr lang="fr-FR" dirty="0" smtClean="0"/>
              <a:t>Le stage doit permettre à l’étudiant d’utiliser régulièrement les technologies de l’information commerciale grâce à l’accès aux ressources informatiques de l’entreprise.</a:t>
            </a:r>
          </a:p>
          <a:p>
            <a:r>
              <a:rPr lang="fr-FR" dirty="0" smtClean="0"/>
              <a:t>Une attestation de stage est remise au stagiaire.</a:t>
            </a:r>
          </a:p>
          <a:p>
            <a:r>
              <a:rPr lang="fr-FR" dirty="0" smtClean="0"/>
              <a:t>Une annexe pédagogique est à associer aux conventions de stage.</a:t>
            </a:r>
          </a:p>
          <a:p>
            <a:pPr>
              <a:buNone/>
            </a:pPr>
            <a:endParaRPr lang="fr-FR" dirty="0" smtClean="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16</a:t>
            </a:fld>
            <a:endParaRPr lang="fr-FR" dirty="0"/>
          </a:p>
        </p:txBody>
      </p:sp>
      <p:sp>
        <p:nvSpPr>
          <p:cNvPr id="5" name="Espace réservé du pied de page 4"/>
          <p:cNvSpPr>
            <a:spLocks noGrp="1"/>
          </p:cNvSpPr>
          <p:nvPr>
            <p:ph type="ftr" sz="quarter" idx="11"/>
          </p:nvPr>
        </p:nvSpPr>
        <p:spPr/>
        <p:txBody>
          <a:bodyPr/>
          <a:lstStyle/>
          <a:p>
            <a:fld id="{6EA7EDF7-05D6-4DAB-AF35-D05FC0629BBF}" type="slidenum">
              <a:rPr lang="fr-FR" smtClean="0"/>
              <a:pPr/>
              <a:t>16</a:t>
            </a:fld>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F9A93819-B488-9642-BA9F-590C0B423DCE}" type="slidenum">
              <a:rPr lang="fr-FR" smtClean="0"/>
              <a:pPr/>
              <a:t>17</a:t>
            </a:fld>
            <a:endParaRPr lang="fr-FR" dirty="0"/>
          </a:p>
        </p:txBody>
      </p:sp>
      <p:sp>
        <p:nvSpPr>
          <p:cNvPr id="5" name="Espace réservé du pied de page 4"/>
          <p:cNvSpPr>
            <a:spLocks noGrp="1"/>
          </p:cNvSpPr>
          <p:nvPr>
            <p:ph type="ftr" sz="quarter" idx="11"/>
          </p:nvPr>
        </p:nvSpPr>
        <p:spPr/>
        <p:txBody>
          <a:bodyPr/>
          <a:lstStyle/>
          <a:p>
            <a:fld id="{6EA7EDF7-05D6-4DAB-AF35-D05FC0629BBF}" type="slidenum">
              <a:rPr lang="fr-FR" smtClean="0"/>
              <a:pPr/>
              <a:t>17</a:t>
            </a:fld>
            <a:endParaRPr lang="fr-FR" dirty="0"/>
          </a:p>
        </p:txBody>
      </p:sp>
      <p:sp>
        <p:nvSpPr>
          <p:cNvPr id="6" name="Titre 1"/>
          <p:cNvSpPr txBox="1">
            <a:spLocks/>
          </p:cNvSpPr>
          <p:nvPr/>
        </p:nvSpPr>
        <p:spPr>
          <a:xfrm>
            <a:off x="540013" y="607360"/>
            <a:ext cx="8186006" cy="712077"/>
          </a:xfrm>
          <a:prstGeom prst="rect">
            <a:avLst/>
          </a:prstGeom>
        </p:spPr>
        <p:txBody>
          <a:bodyPr vert="horz" lIns="91440" tIns="45720" rIns="91440" bIns="45720" rtlCol="0" anchor="t"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0" i="0" u="none" strike="noStrike" kern="1200" cap="none" spc="0" normalizeH="0" baseline="0" noProof="0" dirty="0" smtClean="0">
                <a:ln>
                  <a:noFill/>
                </a:ln>
                <a:solidFill>
                  <a:schemeClr val="accent1"/>
                </a:solidFill>
                <a:effectLst/>
                <a:uLnTx/>
                <a:uFillTx/>
                <a:latin typeface="+mj-lt"/>
                <a:ea typeface="+mj-ea"/>
                <a:cs typeface="+mj-cs"/>
              </a:rPr>
              <a:t>Une remarque</a:t>
            </a:r>
            <a:endParaRPr kumimoji="0" lang="fr-FR" sz="3600" b="0" i="0" u="none" strike="noStrike" kern="1200" cap="none" spc="0" normalizeH="0" baseline="0" noProof="0" dirty="0">
              <a:ln>
                <a:noFill/>
              </a:ln>
              <a:solidFill>
                <a:schemeClr val="accent1"/>
              </a:solidFill>
              <a:effectLst/>
              <a:uLnTx/>
              <a:uFillTx/>
              <a:latin typeface="+mj-lt"/>
              <a:ea typeface="+mj-ea"/>
              <a:cs typeface="+mj-cs"/>
            </a:endParaRPr>
          </a:p>
        </p:txBody>
      </p:sp>
      <p:sp>
        <p:nvSpPr>
          <p:cNvPr id="7" name="Espace réservé du contenu 2"/>
          <p:cNvSpPr txBox="1">
            <a:spLocks/>
          </p:cNvSpPr>
          <p:nvPr/>
        </p:nvSpPr>
        <p:spPr>
          <a:xfrm>
            <a:off x="540013" y="1319436"/>
            <a:ext cx="8761641" cy="5104149"/>
          </a:xfrm>
          <a:prstGeom prst="rect">
            <a:avLst/>
          </a:prstGeom>
        </p:spPr>
        <p:txBody>
          <a:bodyPr vert="horz" lIns="91440" tIns="45720" rIns="91440" bIns="45720" rtlCol="0">
            <a:normAutofit fontScale="55000" lnSpcReduction="20000"/>
          </a:bodyPr>
          <a:lstStyle/>
          <a:p>
            <a:pPr marL="228600" marR="0" lvl="0" indent="-228600" algn="l" defTabSz="914400" rtl="0" eaLnBrk="1" fontAlgn="auto" latinLnBrk="0" hangingPunct="1">
              <a:lnSpc>
                <a:spcPct val="100000"/>
              </a:lnSpc>
              <a:spcBef>
                <a:spcPts val="2000"/>
              </a:spcBef>
              <a:spcAft>
                <a:spcPts val="0"/>
              </a:spcAft>
              <a:buClr>
                <a:schemeClr val="accent1"/>
              </a:buClr>
              <a:buSzPct val="75000"/>
              <a:buFont typeface="Wingdings" pitchFamily="2" charset="2"/>
              <a:buChar char="n"/>
              <a:tabLst/>
              <a:defRPr/>
            </a:pPr>
            <a:r>
              <a:rPr kumimoji="0" lang="fr-FR" sz="29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Page 68 du référentiel : </a:t>
            </a:r>
          </a:p>
          <a:p>
            <a:r>
              <a:rPr lang="fr-FR" sz="3600" dirty="0" smtClean="0"/>
              <a:t>« Il a lieu dans une ou deux unités commerciales proposant des biens et/ou des services à une clientèle de particuliers ou de professionnels (utilisateurs, prescripteurs, revendeurs) et d’une taille suffisante pour justifier le recours à un technicien supérieur. Ces entreprises doivent mettre le stagiaire dans une situation professionnelle conforme aux exigences et à l’esprit du diplôme.</a:t>
            </a:r>
          </a:p>
          <a:p>
            <a:r>
              <a:rPr kumimoji="0" lang="fr-FR" sz="36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Le stage doit permettre à l’étudiant d’utiliser régulièrement les technologies de l’information commerciale grâce à l’accès aux ressources informatiques de l’entreprise. »</a:t>
            </a:r>
          </a:p>
          <a:p>
            <a:endParaRPr lang="fr-FR" sz="2300" dirty="0" smtClean="0">
              <a:solidFill>
                <a:schemeClr val="tx1">
                  <a:lumMod val="65000"/>
                  <a:lumOff val="35000"/>
                </a:schemeClr>
              </a:solidFill>
            </a:endParaRPr>
          </a:p>
          <a:p>
            <a:endParaRPr kumimoji="0" lang="fr-FR" sz="23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endParaRPr kumimoji="0" lang="fr-FR" sz="32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pPr>
              <a:buFont typeface="Wingdings" pitchFamily="2" charset="2"/>
              <a:buChar char="§"/>
            </a:pPr>
            <a:r>
              <a:rPr lang="fr-FR" sz="3200" dirty="0" smtClean="0"/>
              <a:t> Page 88</a:t>
            </a:r>
          </a:p>
          <a:p>
            <a:r>
              <a:rPr lang="fr-FR" sz="3200" dirty="0" smtClean="0"/>
              <a:t>« L’épreuve s’appuie sur un projet de développement d’une unité commerciale en cohérence avec la politique globale du réseau dont elle fait le plus souvent partie.  Ceci implique non seulement une bonne compréhension du fonctionnement local de l’unité commerciale, mais surtout d'estimer sa marge de manœuvre, d’apprécier son projet dans la globalité de la politique du réseau et de savoir communiquer sur son projet. Ce projet mené dans le cadre d’une unité commerciale se limite à sa conception et aux premières réflexions de mise en œuvre. </a:t>
            </a:r>
            <a:endParaRPr kumimoji="0" lang="fr-FR" sz="32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endParaRPr kumimoji="0" lang="fr-FR" sz="23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endParaRPr kumimoji="0" lang="fr-FR" sz="23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a:p>
            <a:pPr marL="228600" marR="0" lvl="0" indent="-228600" algn="l" defTabSz="914400" rtl="0" eaLnBrk="1" fontAlgn="auto" latinLnBrk="0" hangingPunct="1">
              <a:lnSpc>
                <a:spcPct val="100000"/>
              </a:lnSpc>
              <a:spcBef>
                <a:spcPts val="2000"/>
              </a:spcBef>
              <a:spcAft>
                <a:spcPts val="0"/>
              </a:spcAft>
              <a:buClr>
                <a:schemeClr val="accent1"/>
              </a:buClr>
              <a:buSzPct val="75000"/>
              <a:buFont typeface="Wingdings" pitchFamily="2" charset="2"/>
              <a:buNone/>
              <a:tabLst/>
              <a:defRPr/>
            </a:pPr>
            <a:endParaRPr kumimoji="0" lang="fr-FR" sz="20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5720713"/>
          </a:xfrm>
        </p:spPr>
        <p:txBody>
          <a:bodyPr>
            <a:normAutofit/>
          </a:bodyPr>
          <a:lstStyle/>
          <a:p>
            <a:r>
              <a:rPr lang="fr-FR" dirty="0" smtClean="0"/>
              <a:t>BTS MUC</a:t>
            </a:r>
            <a:br>
              <a:rPr lang="fr-FR" dirty="0" smtClean="0"/>
            </a:br>
            <a:r>
              <a:rPr lang="fr-FR" dirty="0" smtClean="0"/>
              <a:t/>
            </a:r>
            <a:br>
              <a:rPr lang="fr-FR" dirty="0" smtClean="0"/>
            </a:br>
            <a:r>
              <a:rPr lang="fr-FR" dirty="0" smtClean="0"/>
              <a:t/>
            </a:r>
            <a:br>
              <a:rPr lang="fr-FR" dirty="0" smtClean="0"/>
            </a:br>
            <a:r>
              <a:rPr lang="fr-FR" dirty="0" smtClean="0"/>
              <a:t>Présentation de la réforme du BTS</a:t>
            </a:r>
            <a:br>
              <a:rPr lang="fr-FR" dirty="0" smtClean="0"/>
            </a:br>
            <a:r>
              <a:rPr lang="fr-FR" dirty="0" smtClean="0"/>
              <a:t>Management des Unités Commerciales</a:t>
            </a:r>
            <a:br>
              <a:rPr lang="fr-FR" dirty="0" smtClean="0"/>
            </a:br>
            <a:r>
              <a:rPr lang="fr-FR" dirty="0" smtClean="0"/>
              <a:t/>
            </a:r>
            <a:br>
              <a:rPr lang="fr-FR" dirty="0" smtClean="0"/>
            </a:br>
            <a:r>
              <a:rPr lang="fr-FR" dirty="0" smtClean="0"/>
              <a:t>Pause </a:t>
            </a:r>
            <a:endParaRPr lang="fr-FR" dirty="0"/>
          </a:p>
        </p:txBody>
      </p:sp>
      <p:sp>
        <p:nvSpPr>
          <p:cNvPr id="3" name="Espace réservé du numéro de diapositive 2"/>
          <p:cNvSpPr>
            <a:spLocks noGrp="1"/>
          </p:cNvSpPr>
          <p:nvPr>
            <p:ph type="sldNum" sz="quarter" idx="12"/>
          </p:nvPr>
        </p:nvSpPr>
        <p:spPr/>
        <p:txBody>
          <a:bodyPr/>
          <a:lstStyle/>
          <a:p>
            <a:fld id="{F9A93819-B488-9642-BA9F-590C0B423DCE}" type="slidenum">
              <a:rPr lang="fr-FR" smtClean="0"/>
              <a:pPr/>
              <a:t>18</a:t>
            </a:fld>
            <a:endParaRPr lang="fr-FR" dirty="0"/>
          </a:p>
        </p:txBody>
      </p:sp>
      <p:sp>
        <p:nvSpPr>
          <p:cNvPr id="4" name="Espace réservé du pied de page 3"/>
          <p:cNvSpPr>
            <a:spLocks noGrp="1"/>
          </p:cNvSpPr>
          <p:nvPr>
            <p:ph type="ftr" sz="quarter" idx="11"/>
          </p:nvPr>
        </p:nvSpPr>
        <p:spPr/>
        <p:txBody>
          <a:bodyPr/>
          <a:lstStyle/>
          <a:p>
            <a:fld id="{F7322E4E-162D-46D6-9F89-923C9B89A6D5}" type="slidenum">
              <a:rPr lang="fr-FR" smtClean="0"/>
              <a:pPr/>
              <a:t>18</a:t>
            </a:fld>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5733" y="963083"/>
            <a:ext cx="4375150" cy="933450"/>
          </a:xfrm>
        </p:spPr>
        <p:txBody>
          <a:bodyPr>
            <a:normAutofit fontScale="90000"/>
          </a:bodyPr>
          <a:lstStyle/>
          <a:p>
            <a:r>
              <a:rPr lang="fr-FR" sz="4000" dirty="0" smtClean="0">
                <a:solidFill>
                  <a:schemeClr val="bg1"/>
                </a:solidFill>
              </a:rPr>
              <a:t>Partie 3 : Présentation </a:t>
            </a:r>
            <a:br>
              <a:rPr lang="fr-FR" sz="4000" dirty="0" smtClean="0">
                <a:solidFill>
                  <a:schemeClr val="bg1"/>
                </a:solidFill>
              </a:rPr>
            </a:br>
            <a:r>
              <a:rPr lang="fr-FR" sz="4000" dirty="0" smtClean="0">
                <a:solidFill>
                  <a:schemeClr val="bg1"/>
                </a:solidFill>
              </a:rPr>
              <a:t>Epreuve E5 (ACRC)- </a:t>
            </a:r>
            <a:r>
              <a:rPr lang="fr-FR" sz="4000" dirty="0" err="1" smtClean="0">
                <a:solidFill>
                  <a:schemeClr val="bg1"/>
                </a:solidFill>
              </a:rPr>
              <a:t>Coef</a:t>
            </a:r>
            <a:r>
              <a:rPr lang="fr-FR" sz="4000" dirty="0" smtClean="0">
                <a:solidFill>
                  <a:schemeClr val="bg1"/>
                </a:solidFill>
              </a:rPr>
              <a:t> 4</a:t>
            </a:r>
            <a:endParaRPr lang="fr-FR" sz="4000" dirty="0">
              <a:solidFill>
                <a:schemeClr val="bg1"/>
              </a:solidFill>
            </a:endParaRPr>
          </a:p>
        </p:txBody>
      </p:sp>
      <p:sp>
        <p:nvSpPr>
          <p:cNvPr id="3" name="Espace réservé du pied de page 2"/>
          <p:cNvSpPr>
            <a:spLocks noGrp="1"/>
          </p:cNvSpPr>
          <p:nvPr>
            <p:ph type="ftr" sz="quarter" idx="11"/>
          </p:nvPr>
        </p:nvSpPr>
        <p:spPr/>
        <p:txBody>
          <a:bodyPr/>
          <a:lstStyle/>
          <a:p>
            <a:fld id="{26AFB429-6649-4A79-99AF-0867505C9E8F}" type="slidenum">
              <a:rPr lang="fr-FR" smtClean="0"/>
              <a:pPr/>
              <a:t>19</a:t>
            </a:fld>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5720713"/>
          </a:xfrm>
        </p:spPr>
        <p:txBody>
          <a:bodyPr>
            <a:normAutofit fontScale="90000"/>
          </a:bodyPr>
          <a:lstStyle/>
          <a:p>
            <a:r>
              <a:rPr lang="fr-FR" dirty="0" smtClean="0"/>
              <a:t>BTS MUC</a:t>
            </a:r>
            <a:br>
              <a:rPr lang="fr-FR" dirty="0" smtClean="0"/>
            </a:br>
            <a:r>
              <a:rPr lang="fr-FR" sz="2400" dirty="0" smtClean="0"/>
              <a:t>Présentation </a:t>
            </a:r>
            <a:r>
              <a:rPr lang="fr-FR" sz="2400" dirty="0" smtClean="0"/>
              <a:t>de la réforme du BTS</a:t>
            </a:r>
            <a:br>
              <a:rPr lang="fr-FR" sz="2400" dirty="0" smtClean="0"/>
            </a:br>
            <a:r>
              <a:rPr lang="fr-FR" sz="2400" dirty="0" smtClean="0"/>
              <a:t>Management des Unités </a:t>
            </a:r>
            <a:r>
              <a:rPr lang="fr-FR" sz="2400" dirty="0" smtClean="0"/>
              <a:t>Commerciales: </a:t>
            </a:r>
            <a:r>
              <a:rPr lang="fr-FR" sz="2400" b="1" dirty="0" smtClean="0"/>
              <a:t>résumé</a:t>
            </a:r>
            <a:r>
              <a:rPr lang="fr-FR" sz="2400" dirty="0" smtClean="0"/>
              <a:t/>
            </a:r>
            <a:br>
              <a:rPr lang="fr-FR" sz="2400" dirty="0" smtClean="0"/>
            </a:br>
            <a:r>
              <a:rPr lang="fr-FR" sz="2400" dirty="0" smtClean="0"/>
              <a:t/>
            </a:r>
            <a:br>
              <a:rPr lang="fr-FR" sz="2400" dirty="0" smtClean="0"/>
            </a:br>
            <a:r>
              <a:rPr lang="fr-FR" sz="2200" dirty="0" smtClean="0"/>
              <a:t>- Il s’agit d’une modification du règlement d’examen, et non pas d’une modification du référentiel.</a:t>
            </a:r>
            <a:br>
              <a:rPr lang="fr-FR" sz="2200" dirty="0" smtClean="0"/>
            </a:br>
            <a:r>
              <a:rPr lang="fr-FR" sz="2200" dirty="0" smtClean="0"/>
              <a:t/>
            </a:r>
            <a:br>
              <a:rPr lang="fr-FR" sz="2200" dirty="0" smtClean="0"/>
            </a:br>
            <a:r>
              <a:rPr lang="fr-FR" sz="2200" dirty="0" smtClean="0"/>
              <a:t>- Le processus de formation et le processus d’évaluation se déroulent « au fil de l’eau » de manière conjointe, continue et progressive sur les deux années pour les deux épreuves E5 et E6.</a:t>
            </a:r>
            <a:br>
              <a:rPr lang="fr-FR" sz="2200" dirty="0" smtClean="0"/>
            </a:br>
            <a:r>
              <a:rPr lang="fr-FR" sz="2200" dirty="0" smtClean="0"/>
              <a:t/>
            </a:r>
            <a:br>
              <a:rPr lang="fr-FR" sz="2200" dirty="0" smtClean="0"/>
            </a:br>
            <a:r>
              <a:rPr lang="fr-FR" sz="2200" dirty="0" smtClean="0"/>
              <a:t>- Pour  chacune des épreuves ce processus donne lieu la constitution d’un dossier d’évaluation dont les pièces servent à la production de la grille d’évaluation finale, laquelle sert de base à la détermination de la note qui sera retenue pour la certification.</a:t>
            </a:r>
            <a:br>
              <a:rPr lang="fr-FR" sz="2200" dirty="0" smtClean="0"/>
            </a:br>
            <a:r>
              <a:rPr lang="fr-FR" sz="2200" dirty="0" smtClean="0"/>
              <a:t/>
            </a:r>
            <a:br>
              <a:rPr lang="fr-FR" sz="2200" dirty="0" smtClean="0"/>
            </a:br>
            <a:r>
              <a:rPr lang="fr-FR" sz="2200" dirty="0" smtClean="0"/>
              <a:t>- Cette modification ne change pas les exigences, elle représente une simplification et le gage de la mise en cohérence de la formation et de l’évaluation.</a:t>
            </a:r>
            <a:endParaRPr lang="fr-FR" sz="2200" dirty="0"/>
          </a:p>
        </p:txBody>
      </p:sp>
      <p:sp>
        <p:nvSpPr>
          <p:cNvPr id="3" name="Espace réservé du numéro de diapositive 2"/>
          <p:cNvSpPr>
            <a:spLocks noGrp="1"/>
          </p:cNvSpPr>
          <p:nvPr>
            <p:ph type="sldNum" sz="quarter" idx="12"/>
          </p:nvPr>
        </p:nvSpPr>
        <p:spPr/>
        <p:txBody>
          <a:bodyPr/>
          <a:lstStyle/>
          <a:p>
            <a:fld id="{F9A93819-B488-9642-BA9F-590C0B423DCE}" type="slidenum">
              <a:rPr lang="fr-FR" smtClean="0"/>
              <a:pPr/>
              <a:t>2</a:t>
            </a:fld>
            <a:endParaRPr lang="fr-FR" dirty="0"/>
          </a:p>
        </p:txBody>
      </p:sp>
      <p:sp>
        <p:nvSpPr>
          <p:cNvPr id="4" name="Espace réservé du pied de page 3"/>
          <p:cNvSpPr>
            <a:spLocks noGrp="1"/>
          </p:cNvSpPr>
          <p:nvPr>
            <p:ph type="ftr" sz="quarter" idx="11"/>
          </p:nvPr>
        </p:nvSpPr>
        <p:spPr/>
        <p:txBody>
          <a:bodyPr/>
          <a:lstStyle/>
          <a:p>
            <a:fld id="{F7322E4E-162D-46D6-9F89-923C9B89A6D5}" type="slidenum">
              <a:rPr lang="fr-FR" smtClean="0"/>
              <a:pPr/>
              <a:t>2</a:t>
            </a:fld>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L’épreuve et le support d’évaluation</a:t>
            </a:r>
            <a:endParaRPr lang="fr-FR" sz="3600" dirty="0"/>
          </a:p>
        </p:txBody>
      </p:sp>
      <p:sp>
        <p:nvSpPr>
          <p:cNvPr id="3" name="Espace réservé du contenu 2"/>
          <p:cNvSpPr>
            <a:spLocks noGrp="1"/>
          </p:cNvSpPr>
          <p:nvPr>
            <p:ph idx="1"/>
          </p:nvPr>
        </p:nvSpPr>
        <p:spPr/>
        <p:txBody>
          <a:bodyPr>
            <a:normAutofit fontScale="92500" lnSpcReduction="20000"/>
          </a:bodyPr>
          <a:lstStyle/>
          <a:p>
            <a:pPr algn="just">
              <a:buNone/>
            </a:pPr>
            <a:r>
              <a:rPr lang="fr-FR" sz="2400" dirty="0" smtClean="0"/>
              <a:t>L’épreuve E5 doit permettre </a:t>
            </a:r>
            <a:r>
              <a:rPr lang="fr-FR" sz="2400" i="1" dirty="0" smtClean="0"/>
              <a:t>« d’évaluer les aptitudes du candidat à prendre en responsabilité </a:t>
            </a:r>
            <a:r>
              <a:rPr lang="fr-FR" sz="2400" b="1" i="1" dirty="0" smtClean="0"/>
              <a:t>des activités commerciales courantes dans une UC, et les connaissances mobilisées à cette occasion »</a:t>
            </a:r>
          </a:p>
          <a:p>
            <a:r>
              <a:rPr lang="fr-FR" sz="2400" dirty="0" smtClean="0"/>
              <a:t>L’épreuve prend appui sur un </a:t>
            </a:r>
            <a:r>
              <a:rPr lang="fr-FR" sz="2400" u="sng" dirty="0" smtClean="0"/>
              <a:t>dossier professionnel </a:t>
            </a:r>
            <a:r>
              <a:rPr lang="fr-FR" sz="2400" dirty="0" smtClean="0"/>
              <a:t>élaboré par le candidat au fur et à mesure de sa formation ;</a:t>
            </a:r>
          </a:p>
          <a:p>
            <a:r>
              <a:rPr lang="fr-FR" sz="2400" dirty="0" smtClean="0"/>
              <a:t>Ce dossier professionnel comprend </a:t>
            </a:r>
            <a:r>
              <a:rPr lang="fr-FR" sz="2400" u="sng" dirty="0" smtClean="0"/>
              <a:t>des fiches d’activités</a:t>
            </a:r>
            <a:r>
              <a:rPr lang="fr-FR" sz="2400" dirty="0" smtClean="0"/>
              <a:t> permettant de valider des </a:t>
            </a:r>
            <a:r>
              <a:rPr lang="fr-FR" sz="2400" u="sng" dirty="0" smtClean="0"/>
              <a:t>compétences</a:t>
            </a:r>
            <a:r>
              <a:rPr lang="fr-FR" sz="2400" dirty="0" smtClean="0"/>
              <a:t> . Une activité peut permettre de travailler plusieurs compétences.</a:t>
            </a:r>
          </a:p>
          <a:p>
            <a:r>
              <a:rPr lang="fr-FR" sz="2400" dirty="0" smtClean="0"/>
              <a:t>Ces activités commerciales sont menées</a:t>
            </a:r>
            <a:r>
              <a:rPr lang="fr-FR" sz="2400" u="sng" dirty="0" smtClean="0"/>
              <a:t> en unité commerciale ou à titre de complément  </a:t>
            </a:r>
            <a:r>
              <a:rPr lang="fr-FR" sz="2400" dirty="0" smtClean="0"/>
              <a:t>lors d’activités proposées par l’équipe pédagogique.</a:t>
            </a:r>
          </a:p>
          <a:p>
            <a:endParaRPr lang="fr-FR" sz="2800"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20</a:t>
            </a:fld>
            <a:endParaRPr lang="fr-FR" dirty="0"/>
          </a:p>
        </p:txBody>
      </p:sp>
      <p:sp>
        <p:nvSpPr>
          <p:cNvPr id="5" name="Espace réservé du pied de page 4"/>
          <p:cNvSpPr>
            <a:spLocks noGrp="1"/>
          </p:cNvSpPr>
          <p:nvPr>
            <p:ph type="ftr" sz="quarter" idx="11"/>
          </p:nvPr>
        </p:nvSpPr>
        <p:spPr/>
        <p:txBody>
          <a:bodyPr/>
          <a:lstStyle/>
          <a:p>
            <a:fld id="{BF77AAFA-450B-4BF3-8FFA-91F43F370AD4}" type="slidenum">
              <a:rPr lang="fr-FR" smtClean="0"/>
              <a:pPr/>
              <a:t>20</a:t>
            </a:fld>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Les compétences évaluées</a:t>
            </a:r>
            <a:endParaRPr lang="fr-FR" sz="3600" dirty="0"/>
          </a:p>
        </p:txBody>
      </p:sp>
      <p:sp>
        <p:nvSpPr>
          <p:cNvPr id="3" name="Espace réservé du contenu 2"/>
          <p:cNvSpPr>
            <a:spLocks noGrp="1"/>
          </p:cNvSpPr>
          <p:nvPr>
            <p:ph idx="1"/>
          </p:nvPr>
        </p:nvSpPr>
        <p:spPr>
          <a:xfrm>
            <a:off x="540014" y="1223889"/>
            <a:ext cx="8186006" cy="5134708"/>
          </a:xfrm>
        </p:spPr>
        <p:txBody>
          <a:bodyPr>
            <a:normAutofit fontScale="92500" lnSpcReduction="10000"/>
          </a:bodyPr>
          <a:lstStyle/>
          <a:p>
            <a:pPr lvl="1" algn="ctr">
              <a:buNone/>
            </a:pPr>
            <a:r>
              <a:rPr lang="fr-FR" sz="2400" u="sng" dirty="0" smtClean="0"/>
              <a:t>5 compétences </a:t>
            </a:r>
          </a:p>
          <a:p>
            <a:r>
              <a:rPr lang="fr-FR" sz="2400" dirty="0" smtClean="0"/>
              <a:t>C 41 : Vendre ;</a:t>
            </a:r>
          </a:p>
          <a:p>
            <a:r>
              <a:rPr lang="fr-FR" sz="2400" dirty="0" smtClean="0"/>
              <a:t>C 42 : Assurer la qualité de service à la clientèle ;</a:t>
            </a:r>
          </a:p>
          <a:p>
            <a:r>
              <a:rPr lang="fr-FR" sz="2400" dirty="0" smtClean="0"/>
              <a:t>C 53 : Mettre en place un espace commercial attractif et fonctionnel ;</a:t>
            </a:r>
          </a:p>
          <a:p>
            <a:r>
              <a:rPr lang="fr-FR" sz="2400" dirty="0" smtClean="0"/>
              <a:t>C 54 : Dynamiser l’offre de produits et de services ;</a:t>
            </a:r>
          </a:p>
          <a:p>
            <a:r>
              <a:rPr lang="fr-FR" sz="2400" dirty="0" smtClean="0"/>
              <a:t>C 6  :  Rechercher et exploiter l’information 		             	  nécessaire à l’activité commerciale </a:t>
            </a:r>
            <a:r>
              <a:rPr lang="fr-FR" dirty="0" smtClean="0"/>
              <a:t>;</a:t>
            </a:r>
          </a:p>
          <a:p>
            <a:pPr lvl="1"/>
            <a:r>
              <a:rPr lang="fr-FR" dirty="0" smtClean="0"/>
              <a:t>C61 : Assurer la veille commerciale</a:t>
            </a:r>
          </a:p>
          <a:p>
            <a:pPr lvl="1"/>
            <a:r>
              <a:rPr lang="fr-FR" dirty="0" smtClean="0"/>
              <a:t>C62 : Réaliser des études commerciales</a:t>
            </a:r>
          </a:p>
          <a:p>
            <a:pPr lvl="1"/>
            <a:r>
              <a:rPr lang="fr-FR" dirty="0" smtClean="0"/>
              <a:t>C63 : Enrichir et exploiter</a:t>
            </a:r>
          </a:p>
          <a:p>
            <a:pPr lvl="1"/>
            <a:r>
              <a:rPr lang="fr-FR" dirty="0" smtClean="0"/>
              <a:t>C64 : Intégrer les technologies de l’information dans son activité.</a:t>
            </a:r>
            <a:endParaRPr lang="fr-FR"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21</a:t>
            </a:fld>
            <a:endParaRPr lang="fr-FR" dirty="0"/>
          </a:p>
        </p:txBody>
      </p:sp>
      <p:sp>
        <p:nvSpPr>
          <p:cNvPr id="5" name="Espace réservé du pied de page 4"/>
          <p:cNvSpPr>
            <a:spLocks noGrp="1"/>
          </p:cNvSpPr>
          <p:nvPr>
            <p:ph type="ftr" sz="quarter" idx="11"/>
          </p:nvPr>
        </p:nvSpPr>
        <p:spPr/>
        <p:txBody>
          <a:bodyPr/>
          <a:lstStyle/>
          <a:p>
            <a:fld id="{FD96AC7A-887C-47CC-8FC9-8BF5588302EB}" type="slidenum">
              <a:rPr lang="fr-FR" smtClean="0"/>
              <a:pPr/>
              <a:t>21</a:t>
            </a:fld>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Les savoirs associés mobilisés</a:t>
            </a:r>
            <a:endParaRPr lang="fr-FR" sz="3600" dirty="0"/>
          </a:p>
        </p:txBody>
      </p:sp>
      <p:sp>
        <p:nvSpPr>
          <p:cNvPr id="3" name="Espace réservé du contenu 2"/>
          <p:cNvSpPr>
            <a:spLocks noGrp="1"/>
          </p:cNvSpPr>
          <p:nvPr>
            <p:ph idx="1"/>
          </p:nvPr>
        </p:nvSpPr>
        <p:spPr/>
        <p:txBody>
          <a:bodyPr>
            <a:normAutofit fontScale="92500" lnSpcReduction="20000"/>
          </a:bodyPr>
          <a:lstStyle/>
          <a:p>
            <a:r>
              <a:rPr lang="fr-FR" sz="2400" dirty="0" smtClean="0"/>
              <a:t>S 41 Les bases de la mercatique ;</a:t>
            </a:r>
          </a:p>
          <a:p>
            <a:pPr>
              <a:buNone/>
            </a:pPr>
            <a:endParaRPr lang="fr-FR" sz="2400" dirty="0" smtClean="0"/>
          </a:p>
          <a:p>
            <a:r>
              <a:rPr lang="fr-FR" sz="2400" dirty="0" smtClean="0"/>
              <a:t>S 42 La relation commerciale ;</a:t>
            </a:r>
          </a:p>
          <a:p>
            <a:pPr>
              <a:buNone/>
            </a:pPr>
            <a:endParaRPr lang="fr-FR" sz="2400" dirty="0" smtClean="0"/>
          </a:p>
          <a:p>
            <a:r>
              <a:rPr lang="fr-FR" sz="2400" dirty="0" smtClean="0"/>
              <a:t>S 71 – S 72 – S 74 L’introduction à la communication,  la communication dans la relation interpersonnelle, la communication dans la relation  commerciale ;</a:t>
            </a:r>
          </a:p>
          <a:p>
            <a:pPr>
              <a:buNone/>
            </a:pPr>
            <a:endParaRPr lang="fr-FR" sz="2400" dirty="0" smtClean="0"/>
          </a:p>
          <a:p>
            <a:r>
              <a:rPr lang="fr-FR" sz="2400" dirty="0" smtClean="0"/>
              <a:t>S 8  L’informatique commerciale</a:t>
            </a:r>
            <a:endParaRPr lang="fr-FR" sz="2400"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22</a:t>
            </a:fld>
            <a:endParaRPr lang="fr-FR" dirty="0"/>
          </a:p>
        </p:txBody>
      </p:sp>
      <p:sp>
        <p:nvSpPr>
          <p:cNvPr id="5" name="Espace réservé du pied de page 4"/>
          <p:cNvSpPr>
            <a:spLocks noGrp="1"/>
          </p:cNvSpPr>
          <p:nvPr>
            <p:ph type="ftr" sz="quarter" idx="11"/>
          </p:nvPr>
        </p:nvSpPr>
        <p:spPr/>
        <p:txBody>
          <a:bodyPr/>
          <a:lstStyle/>
          <a:p>
            <a:fld id="{ADB9A292-79E9-4007-8FCE-EB4A4A62F9F7}" type="slidenum">
              <a:rPr lang="fr-FR" smtClean="0"/>
              <a:pPr/>
              <a:t>22</a:t>
            </a:fld>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La notion d’activités commerciales courantes</a:t>
            </a:r>
            <a:endParaRPr lang="fr-FR" sz="3600" dirty="0"/>
          </a:p>
        </p:txBody>
      </p:sp>
      <p:sp>
        <p:nvSpPr>
          <p:cNvPr id="3" name="Espace réservé du contenu 2"/>
          <p:cNvSpPr>
            <a:spLocks noGrp="1"/>
          </p:cNvSpPr>
          <p:nvPr>
            <p:ph idx="1"/>
          </p:nvPr>
        </p:nvSpPr>
        <p:spPr/>
        <p:txBody>
          <a:bodyPr>
            <a:noAutofit/>
          </a:bodyPr>
          <a:lstStyle/>
          <a:p>
            <a:r>
              <a:rPr lang="fr-FR" sz="2400" dirty="0" smtClean="0"/>
              <a:t>Ces activités relèvent des </a:t>
            </a:r>
            <a:r>
              <a:rPr lang="fr-FR" sz="2400" u="sng" dirty="0" smtClean="0"/>
              <a:t>domaines</a:t>
            </a:r>
            <a:r>
              <a:rPr lang="fr-FR" sz="2400" dirty="0" smtClean="0"/>
              <a:t> suivants :</a:t>
            </a:r>
          </a:p>
          <a:p>
            <a:pPr lvl="1">
              <a:buNone/>
            </a:pPr>
            <a:r>
              <a:rPr lang="fr-FR" sz="2400" dirty="0" smtClean="0"/>
              <a:t>-&gt; maîtrise de la RC avec la clientèle</a:t>
            </a:r>
          </a:p>
          <a:p>
            <a:pPr lvl="1">
              <a:buNone/>
            </a:pPr>
            <a:r>
              <a:rPr lang="fr-FR" sz="2400" dirty="0" smtClean="0"/>
              <a:t>-&gt; contact efficace avec les autres intervenants de la chaine  de valeur de l’UC</a:t>
            </a:r>
          </a:p>
          <a:p>
            <a:pPr lvl="1">
              <a:buNone/>
            </a:pPr>
            <a:r>
              <a:rPr lang="fr-FR" sz="2400" dirty="0" smtClean="0"/>
              <a:t>		- </a:t>
            </a:r>
            <a:r>
              <a:rPr lang="fr-FR" dirty="0" smtClean="0"/>
              <a:t>fournisseurs, centrale d’achat,</a:t>
            </a:r>
          </a:p>
          <a:p>
            <a:pPr lvl="1">
              <a:buNone/>
            </a:pPr>
            <a:r>
              <a:rPr lang="fr-FR" dirty="0" smtClean="0"/>
              <a:t>		- autres UC du réseau,</a:t>
            </a:r>
          </a:p>
          <a:p>
            <a:pPr lvl="1">
              <a:buNone/>
            </a:pPr>
            <a:r>
              <a:rPr lang="fr-FR" dirty="0" smtClean="0"/>
              <a:t>		- autres services de l’UC ou du réseau</a:t>
            </a:r>
          </a:p>
          <a:p>
            <a:pPr lvl="1">
              <a:buNone/>
            </a:pPr>
            <a:r>
              <a:rPr lang="fr-FR" sz="2400" dirty="0" smtClean="0"/>
              <a:t>-&gt; animation de l’offre </a:t>
            </a:r>
          </a:p>
          <a:p>
            <a:pPr lvl="1">
              <a:buNone/>
            </a:pPr>
            <a:r>
              <a:rPr lang="fr-FR" sz="2400" dirty="0" smtClean="0"/>
              <a:t>-&gt; utilisation courante et efficace de l’informatique commerciale dédiée aux activités courantes</a:t>
            </a:r>
            <a:endParaRPr lang="fr-FR" sz="2400"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23</a:t>
            </a:fld>
            <a:endParaRPr lang="fr-FR" dirty="0"/>
          </a:p>
        </p:txBody>
      </p:sp>
      <p:sp>
        <p:nvSpPr>
          <p:cNvPr id="5" name="Espace réservé du pied de page 4"/>
          <p:cNvSpPr>
            <a:spLocks noGrp="1"/>
          </p:cNvSpPr>
          <p:nvPr>
            <p:ph type="ftr" sz="quarter" idx="11"/>
          </p:nvPr>
        </p:nvSpPr>
        <p:spPr/>
        <p:txBody>
          <a:bodyPr/>
          <a:lstStyle/>
          <a:p>
            <a:fld id="{B3DA330E-0277-4A6F-B2A7-6896CAC67EE6}" type="slidenum">
              <a:rPr lang="fr-FR" smtClean="0"/>
              <a:pPr/>
              <a:t>23</a:t>
            </a:fld>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Les fiches d’activités professionnelles dans le cadre du CCF</a:t>
            </a:r>
            <a:endParaRPr lang="fr-FR" sz="3600" dirty="0"/>
          </a:p>
        </p:txBody>
      </p:sp>
      <p:sp>
        <p:nvSpPr>
          <p:cNvPr id="3" name="Espace réservé du contenu 2"/>
          <p:cNvSpPr>
            <a:spLocks noGrp="1"/>
          </p:cNvSpPr>
          <p:nvPr>
            <p:ph idx="1"/>
          </p:nvPr>
        </p:nvSpPr>
        <p:spPr>
          <a:xfrm>
            <a:off x="495300" y="1600200"/>
            <a:ext cx="8915400" cy="4823386"/>
          </a:xfrm>
        </p:spPr>
        <p:txBody>
          <a:bodyPr>
            <a:normAutofit fontScale="77500" lnSpcReduction="20000"/>
          </a:bodyPr>
          <a:lstStyle/>
          <a:p>
            <a:r>
              <a:rPr lang="fr-FR" sz="2600" dirty="0" smtClean="0"/>
              <a:t>Le dossier d’ACRC est constitué de fiches d’activités professionnelles réalisées progressivement tout au long de la formation ;</a:t>
            </a:r>
          </a:p>
          <a:p>
            <a:r>
              <a:rPr lang="fr-FR" sz="2600" dirty="0" smtClean="0"/>
              <a:t>Cela suppose de rendre compte d’un certain nombre d’activités (</a:t>
            </a:r>
            <a:r>
              <a:rPr lang="fr-FR" sz="2600" i="1" dirty="0" smtClean="0"/>
              <a:t>rappel :5 compétences à évaluer C 41-C42-C53-C54-C6, sachant que C6 a 4 sous-compétences</a:t>
            </a:r>
            <a:r>
              <a:rPr lang="fr-FR" sz="2600" dirty="0" smtClean="0"/>
              <a:t>);</a:t>
            </a:r>
          </a:p>
          <a:p>
            <a:r>
              <a:rPr lang="fr-FR" sz="2600" dirty="0" smtClean="0"/>
              <a:t>Chaque fiche d’activités professionnelles doit donner lieu à une évaluation  ;</a:t>
            </a:r>
          </a:p>
          <a:p>
            <a:r>
              <a:rPr lang="fr-FR" sz="2600" dirty="0" smtClean="0"/>
              <a:t>Une activité professionnelle permet de développer une ou plusieurs  compétences.</a:t>
            </a:r>
          </a:p>
          <a:p>
            <a:r>
              <a:rPr lang="fr-FR" sz="2600" dirty="0" smtClean="0"/>
              <a:t>Intérêts des retours d’expérience de stage et des bilans de stage.</a:t>
            </a:r>
          </a:p>
          <a:p>
            <a:r>
              <a:rPr lang="fr-FR" sz="2600" dirty="0" smtClean="0"/>
              <a:t>Progression et démarche d’évaluation: cohérentes à priori dans le temps suivant un calendrier, ne pas exclure les retour en arrière et les aménagements en fonction des aléas, des opportunités et des parcours individuels.</a:t>
            </a:r>
          </a:p>
          <a:p>
            <a:endParaRPr lang="fr-FR" sz="2800"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24</a:t>
            </a:fld>
            <a:endParaRPr lang="fr-FR" dirty="0"/>
          </a:p>
        </p:txBody>
      </p:sp>
      <p:sp>
        <p:nvSpPr>
          <p:cNvPr id="5" name="Espace réservé du pied de page 4"/>
          <p:cNvSpPr>
            <a:spLocks noGrp="1"/>
          </p:cNvSpPr>
          <p:nvPr>
            <p:ph type="ftr" sz="quarter" idx="11"/>
          </p:nvPr>
        </p:nvSpPr>
        <p:spPr/>
        <p:txBody>
          <a:bodyPr/>
          <a:lstStyle/>
          <a:p>
            <a:fld id="{442BF39A-68AE-4226-B702-155AABADAB8E}" type="slidenum">
              <a:rPr lang="fr-FR" smtClean="0"/>
              <a:pPr/>
              <a:t>24</a:t>
            </a:fld>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0014" y="243417"/>
            <a:ext cx="8186006" cy="1116106"/>
          </a:xfrm>
        </p:spPr>
        <p:txBody>
          <a:bodyPr>
            <a:noAutofit/>
          </a:bodyPr>
          <a:lstStyle/>
          <a:p>
            <a:r>
              <a:rPr lang="fr-FR" sz="3200" dirty="0" smtClean="0"/>
              <a:t>La présentation des fiches d’activités professionnelles dans le cadre du CCF</a:t>
            </a:r>
            <a:endParaRPr lang="fr-FR" sz="3200" dirty="0"/>
          </a:p>
        </p:txBody>
      </p:sp>
      <p:sp>
        <p:nvSpPr>
          <p:cNvPr id="3" name="Espace réservé du contenu 2"/>
          <p:cNvSpPr>
            <a:spLocks noGrp="1"/>
          </p:cNvSpPr>
          <p:nvPr>
            <p:ph idx="1"/>
          </p:nvPr>
        </p:nvSpPr>
        <p:spPr>
          <a:xfrm>
            <a:off x="495300" y="1600200"/>
            <a:ext cx="8230720" cy="4660256"/>
          </a:xfrm>
        </p:spPr>
        <p:txBody>
          <a:bodyPr>
            <a:normAutofit fontScale="25000" lnSpcReduction="20000"/>
          </a:bodyPr>
          <a:lstStyle/>
          <a:p>
            <a:r>
              <a:rPr lang="fr-FR" sz="8000" dirty="0" smtClean="0"/>
              <a:t>Chaque compétence peut être évaluée dans le cadre d’une ou plusieurs fiches d’activités.</a:t>
            </a:r>
          </a:p>
          <a:p>
            <a:r>
              <a:rPr lang="fr-FR" sz="8000" dirty="0" smtClean="0"/>
              <a:t>Une fiche d’activité peut permettre d’évaluer plusieurs compétences</a:t>
            </a:r>
          </a:p>
          <a:p>
            <a:r>
              <a:rPr lang="fr-FR" sz="8000" dirty="0" smtClean="0"/>
              <a:t>La forme de la fiche d’activités professionnelles n’est pas normée.</a:t>
            </a:r>
            <a:endParaRPr lang="fr-FR" sz="8000" dirty="0"/>
          </a:p>
          <a:p>
            <a:r>
              <a:rPr lang="fr-FR" sz="8000" dirty="0" smtClean="0"/>
              <a:t>Chaque fiche d’activités professionnelles doit décrire :</a:t>
            </a:r>
          </a:p>
          <a:p>
            <a:pPr>
              <a:buNone/>
            </a:pPr>
            <a:r>
              <a:rPr lang="fr-FR" sz="8000" dirty="0" smtClean="0"/>
              <a:t>&gt; la date et la durée de l’activité ;</a:t>
            </a:r>
          </a:p>
          <a:p>
            <a:pPr>
              <a:buNone/>
            </a:pPr>
            <a:r>
              <a:rPr lang="fr-FR" sz="8000" dirty="0" smtClean="0"/>
              <a:t>&gt; le contexte professionnel de l‘activité ;</a:t>
            </a:r>
          </a:p>
          <a:p>
            <a:pPr>
              <a:buNone/>
            </a:pPr>
            <a:r>
              <a:rPr lang="fr-FR" sz="8000" dirty="0" smtClean="0"/>
              <a:t>&gt; les objectifs poursuivis ;</a:t>
            </a:r>
          </a:p>
          <a:p>
            <a:pPr>
              <a:buNone/>
            </a:pPr>
            <a:r>
              <a:rPr lang="fr-FR" sz="8000" dirty="0" smtClean="0"/>
              <a:t>&gt; la méthodologie utilisée ;	</a:t>
            </a:r>
          </a:p>
          <a:p>
            <a:pPr>
              <a:buNone/>
            </a:pPr>
            <a:r>
              <a:rPr lang="fr-FR" sz="8000" dirty="0" smtClean="0"/>
              <a:t>&gt; les moyens et techniques mis en œuvre ;</a:t>
            </a:r>
          </a:p>
          <a:p>
            <a:pPr>
              <a:buFont typeface="Wingdings"/>
              <a:buChar char="Ø"/>
            </a:pPr>
            <a:r>
              <a:rPr lang="fr-FR" sz="8000" dirty="0" smtClean="0"/>
              <a:t>les résultats obtenus</a:t>
            </a:r>
          </a:p>
          <a:p>
            <a:pPr marL="0" indent="0">
              <a:buNone/>
            </a:pPr>
            <a:endParaRPr lang="fr-FR" sz="6000" dirty="0" smtClean="0"/>
          </a:p>
          <a:p>
            <a:pPr>
              <a:buNone/>
            </a:pPr>
            <a:endParaRPr lang="fr-FR" sz="5000" dirty="0" smtClean="0"/>
          </a:p>
          <a:p>
            <a:pPr>
              <a:buNone/>
            </a:pPr>
            <a:endParaRPr lang="fr-FR" dirty="0" smtClean="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25</a:t>
            </a:fld>
            <a:endParaRPr lang="fr-FR" dirty="0"/>
          </a:p>
        </p:txBody>
      </p:sp>
      <p:sp>
        <p:nvSpPr>
          <p:cNvPr id="5" name="Espace réservé du pied de page 4"/>
          <p:cNvSpPr>
            <a:spLocks noGrp="1"/>
          </p:cNvSpPr>
          <p:nvPr>
            <p:ph type="ftr" sz="quarter" idx="11"/>
          </p:nvPr>
        </p:nvSpPr>
        <p:spPr/>
        <p:txBody>
          <a:bodyPr/>
          <a:lstStyle/>
          <a:p>
            <a:fld id="{3B15A819-EBE1-4E88-A1DB-F6DD419E9BCD}" type="slidenum">
              <a:rPr lang="fr-FR" smtClean="0"/>
              <a:pPr/>
              <a:t>25</a:t>
            </a:fld>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5720713"/>
          </a:xfrm>
        </p:spPr>
        <p:txBody>
          <a:bodyPr>
            <a:normAutofit/>
          </a:bodyPr>
          <a:lstStyle/>
          <a:p>
            <a:r>
              <a:rPr lang="fr-FR" dirty="0" smtClean="0"/>
              <a:t>BTS MUC</a:t>
            </a:r>
            <a:br>
              <a:rPr lang="fr-FR" dirty="0" smtClean="0"/>
            </a:br>
            <a:r>
              <a:rPr lang="fr-FR" dirty="0" smtClean="0"/>
              <a:t/>
            </a:r>
            <a:br>
              <a:rPr lang="fr-FR" dirty="0" smtClean="0"/>
            </a:br>
            <a:r>
              <a:rPr lang="fr-FR" dirty="0" smtClean="0"/>
              <a:t/>
            </a:r>
            <a:br>
              <a:rPr lang="fr-FR" dirty="0" smtClean="0"/>
            </a:br>
            <a:r>
              <a:rPr lang="fr-FR" dirty="0" smtClean="0"/>
              <a:t>Présentation de la réforme du BTS</a:t>
            </a:r>
            <a:br>
              <a:rPr lang="fr-FR" dirty="0" smtClean="0"/>
            </a:br>
            <a:r>
              <a:rPr lang="fr-FR" dirty="0" smtClean="0"/>
              <a:t>Management des Unités Commerciales</a:t>
            </a:r>
            <a:br>
              <a:rPr lang="fr-FR" dirty="0" smtClean="0"/>
            </a:br>
            <a:r>
              <a:rPr lang="fr-FR" dirty="0" smtClean="0"/>
              <a:t/>
            </a:r>
            <a:br>
              <a:rPr lang="fr-FR" dirty="0" smtClean="0"/>
            </a:br>
            <a:r>
              <a:rPr lang="fr-FR" dirty="0" smtClean="0"/>
              <a:t>Pause </a:t>
            </a:r>
            <a:endParaRPr lang="fr-FR" dirty="0"/>
          </a:p>
        </p:txBody>
      </p:sp>
      <p:sp>
        <p:nvSpPr>
          <p:cNvPr id="3" name="Espace réservé du numéro de diapositive 2"/>
          <p:cNvSpPr>
            <a:spLocks noGrp="1"/>
          </p:cNvSpPr>
          <p:nvPr>
            <p:ph type="sldNum" sz="quarter" idx="12"/>
          </p:nvPr>
        </p:nvSpPr>
        <p:spPr/>
        <p:txBody>
          <a:bodyPr/>
          <a:lstStyle/>
          <a:p>
            <a:fld id="{F9A93819-B488-9642-BA9F-590C0B423DCE}" type="slidenum">
              <a:rPr lang="fr-FR" smtClean="0"/>
              <a:pPr/>
              <a:t>26</a:t>
            </a:fld>
            <a:endParaRPr lang="fr-FR" dirty="0"/>
          </a:p>
        </p:txBody>
      </p:sp>
      <p:sp>
        <p:nvSpPr>
          <p:cNvPr id="4" name="Espace réservé du pied de page 3"/>
          <p:cNvSpPr>
            <a:spLocks noGrp="1"/>
          </p:cNvSpPr>
          <p:nvPr>
            <p:ph type="ftr" sz="quarter" idx="11"/>
          </p:nvPr>
        </p:nvSpPr>
        <p:spPr/>
        <p:txBody>
          <a:bodyPr/>
          <a:lstStyle/>
          <a:p>
            <a:fld id="{F7322E4E-162D-46D6-9F89-923C9B89A6D5}" type="slidenum">
              <a:rPr lang="fr-FR" smtClean="0"/>
              <a:pPr/>
              <a:t>26</a:t>
            </a:fld>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5733" y="963083"/>
            <a:ext cx="4375150" cy="933450"/>
          </a:xfrm>
        </p:spPr>
        <p:txBody>
          <a:bodyPr>
            <a:normAutofit fontScale="90000"/>
          </a:bodyPr>
          <a:lstStyle/>
          <a:p>
            <a:r>
              <a:rPr lang="fr-FR" sz="4000" dirty="0" smtClean="0">
                <a:solidFill>
                  <a:schemeClr val="bg1"/>
                </a:solidFill>
              </a:rPr>
              <a:t>Partie 4 : L’évaluation du candidat en ACRC</a:t>
            </a:r>
            <a:endParaRPr lang="fr-FR" sz="4000" dirty="0">
              <a:solidFill>
                <a:schemeClr val="bg1"/>
              </a:solidFill>
            </a:endParaRPr>
          </a:p>
        </p:txBody>
      </p:sp>
      <p:sp>
        <p:nvSpPr>
          <p:cNvPr id="3" name="Espace réservé du pied de page 2"/>
          <p:cNvSpPr>
            <a:spLocks noGrp="1"/>
          </p:cNvSpPr>
          <p:nvPr>
            <p:ph type="ftr" sz="quarter" idx="11"/>
          </p:nvPr>
        </p:nvSpPr>
        <p:spPr/>
        <p:txBody>
          <a:bodyPr/>
          <a:lstStyle/>
          <a:p>
            <a:fld id="{792ADF70-9A0E-4D32-A405-EDF2F47A26E3}" type="slidenum">
              <a:rPr lang="fr-FR" smtClean="0"/>
              <a:pPr/>
              <a:t>27</a:t>
            </a:fld>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Qui évalue le candidat ?</a:t>
            </a:r>
            <a:endParaRPr lang="fr-FR" sz="3600" dirty="0"/>
          </a:p>
        </p:txBody>
      </p:sp>
      <p:sp>
        <p:nvSpPr>
          <p:cNvPr id="3" name="Espace réservé du contenu 2"/>
          <p:cNvSpPr>
            <a:spLocks noGrp="1"/>
          </p:cNvSpPr>
          <p:nvPr>
            <p:ph idx="1"/>
          </p:nvPr>
        </p:nvSpPr>
        <p:spPr>
          <a:xfrm>
            <a:off x="540014" y="1600200"/>
            <a:ext cx="8186006" cy="4144963"/>
          </a:xfrm>
        </p:spPr>
        <p:txBody>
          <a:bodyPr>
            <a:normAutofit fontScale="92500" lnSpcReduction="20000"/>
          </a:bodyPr>
          <a:lstStyle/>
          <a:p>
            <a:r>
              <a:rPr lang="fr-FR" sz="2400" dirty="0" smtClean="0"/>
              <a:t>La commission d’évaluation est composée d’un professeur de GRC (ayant en charge le suivi de l’étudiant), d’un professionnel ou à défaut d’un autre enseignant en charge des enseignements professionnels en BTS MUC ;</a:t>
            </a:r>
          </a:p>
          <a:p>
            <a:r>
              <a:rPr lang="fr-FR" sz="2400" dirty="0" smtClean="0"/>
              <a:t>Cette commission évalue le degré de maîtrise des compétences et des savoirs acquis au travers des activités professionnelles à la fin des deux années de formation et arrête la note de d’ACRC;</a:t>
            </a:r>
          </a:p>
          <a:p>
            <a:r>
              <a:rPr lang="fr-FR" sz="2400" dirty="0" smtClean="0"/>
              <a:t>Cette commission travaille sur pièces en l’absence du candidat.</a:t>
            </a:r>
          </a:p>
          <a:p>
            <a:r>
              <a:rPr lang="fr-FR" sz="2400" dirty="0" smtClean="0"/>
              <a:t>La note de CCF n’est pas communiquée au candidat.</a:t>
            </a:r>
          </a:p>
          <a:p>
            <a:endParaRPr lang="fr-FR"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28</a:t>
            </a:fld>
            <a:endParaRPr lang="fr-FR" dirty="0"/>
          </a:p>
        </p:txBody>
      </p:sp>
      <p:sp>
        <p:nvSpPr>
          <p:cNvPr id="5" name="Espace réservé du pied de page 4"/>
          <p:cNvSpPr>
            <a:spLocks noGrp="1"/>
          </p:cNvSpPr>
          <p:nvPr>
            <p:ph type="ftr" sz="quarter" idx="11"/>
          </p:nvPr>
        </p:nvSpPr>
        <p:spPr/>
        <p:txBody>
          <a:bodyPr/>
          <a:lstStyle/>
          <a:p>
            <a:fld id="{6DC27C92-AA00-4AF6-B3FB-082D9601CC51}" type="slidenum">
              <a:rPr lang="fr-FR" smtClean="0"/>
              <a:pPr/>
              <a:t>28</a:t>
            </a:fld>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Quand évaluer le candidat en CCF ?</a:t>
            </a:r>
            <a:endParaRPr lang="fr-FR" sz="3600" dirty="0"/>
          </a:p>
        </p:txBody>
      </p:sp>
      <p:sp>
        <p:nvSpPr>
          <p:cNvPr id="3" name="Espace réservé du contenu 2"/>
          <p:cNvSpPr>
            <a:spLocks noGrp="1"/>
          </p:cNvSpPr>
          <p:nvPr>
            <p:ph idx="1"/>
          </p:nvPr>
        </p:nvSpPr>
        <p:spPr>
          <a:xfrm>
            <a:off x="540014" y="1600200"/>
            <a:ext cx="8186006" cy="3361099"/>
          </a:xfrm>
        </p:spPr>
        <p:txBody>
          <a:bodyPr>
            <a:noAutofit/>
          </a:bodyPr>
          <a:lstStyle/>
          <a:p>
            <a:r>
              <a:rPr lang="fr-FR" dirty="0" smtClean="0"/>
              <a:t>L’épreuve E5 est un contrôle en cours de formation :  l’évaluation doit être réalisée au fur et à mesure de la formation de l’étudiant  ; Les fiches d’activités viennent alimenter progressivement le dossier professionnel</a:t>
            </a:r>
          </a:p>
          <a:p>
            <a:r>
              <a:rPr lang="fr-FR" dirty="0" smtClean="0"/>
              <a:t>Cela implique un suivi individualisé et continu de chaque étudiant,  à travers notamment des bilans de stage sous forme de retour d’expérience</a:t>
            </a:r>
          </a:p>
          <a:p>
            <a:r>
              <a:rPr lang="fr-FR" dirty="0" smtClean="0"/>
              <a:t>La commission d’évaluation qui arrête la note de CCF se réunit à la fin des deux années de formation</a:t>
            </a:r>
          </a:p>
          <a:p>
            <a:r>
              <a:rPr lang="fr-FR" dirty="0" smtClean="0"/>
              <a:t>1h de GRC en deuxième année tout au long de l’année envisageable (</a:t>
            </a:r>
            <a:r>
              <a:rPr lang="fr-FR" dirty="0" err="1" smtClean="0"/>
              <a:t>cf</a:t>
            </a:r>
            <a:r>
              <a:rPr lang="fr-FR" dirty="0" smtClean="0"/>
              <a:t> p74 non actualisée).</a:t>
            </a:r>
          </a:p>
          <a:p>
            <a:pPr>
              <a:buNone/>
            </a:pPr>
            <a:endParaRPr lang="fr-FR" dirty="0" smtClean="0"/>
          </a:p>
          <a:p>
            <a:pPr>
              <a:buNone/>
            </a:pPr>
            <a:endParaRPr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29</a:t>
            </a:fld>
            <a:endParaRPr lang="fr-FR" dirty="0"/>
          </a:p>
        </p:txBody>
      </p:sp>
      <p:sp>
        <p:nvSpPr>
          <p:cNvPr id="5" name="Espace réservé du pied de page 4"/>
          <p:cNvSpPr>
            <a:spLocks noGrp="1"/>
          </p:cNvSpPr>
          <p:nvPr>
            <p:ph type="ftr" sz="quarter" idx="11"/>
          </p:nvPr>
        </p:nvSpPr>
        <p:spPr/>
        <p:txBody>
          <a:bodyPr/>
          <a:lstStyle/>
          <a:p>
            <a:fld id="{91B4C69A-6577-4E73-ADB4-FB012B646926}" type="slidenum">
              <a:rPr lang="fr-FR" smtClean="0"/>
              <a:pPr/>
              <a:t>29</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5720713"/>
          </a:xfrm>
        </p:spPr>
        <p:txBody>
          <a:bodyPr>
            <a:normAutofit/>
          </a:bodyPr>
          <a:lstStyle/>
          <a:p>
            <a:r>
              <a:rPr lang="fr-FR" dirty="0" smtClean="0"/>
              <a:t>BTS MUC</a:t>
            </a:r>
            <a:br>
              <a:rPr lang="fr-FR" dirty="0" smtClean="0"/>
            </a:br>
            <a:r>
              <a:rPr lang="fr-FR" dirty="0" smtClean="0"/>
              <a:t/>
            </a:r>
            <a:br>
              <a:rPr lang="fr-FR" dirty="0" smtClean="0"/>
            </a:br>
            <a:r>
              <a:rPr lang="fr-FR" dirty="0" smtClean="0"/>
              <a:t/>
            </a:r>
            <a:br>
              <a:rPr lang="fr-FR" dirty="0" smtClean="0"/>
            </a:br>
            <a:r>
              <a:rPr lang="fr-FR" sz="2400" dirty="0" smtClean="0"/>
              <a:t>Eléments de </a:t>
            </a:r>
            <a:r>
              <a:rPr lang="fr-FR" sz="2400" dirty="0" smtClean="0"/>
              <a:t>contexte jusqu’en 2014</a:t>
            </a:r>
            <a:r>
              <a:rPr lang="fr-FR" sz="2000" dirty="0" smtClean="0"/>
              <a:t/>
            </a:r>
            <a:br>
              <a:rPr lang="fr-FR" sz="2000" dirty="0" smtClean="0"/>
            </a:br>
            <a:r>
              <a:rPr lang="fr-FR" sz="2000" dirty="0" smtClean="0"/>
              <a:t/>
            </a:r>
            <a:br>
              <a:rPr lang="fr-FR" sz="2000" dirty="0" smtClean="0"/>
            </a:br>
            <a:r>
              <a:rPr lang="fr-FR" sz="2000" dirty="0" smtClean="0"/>
              <a:t>- épreuve de PDUC </a:t>
            </a:r>
            <a:r>
              <a:rPr lang="fr-FR" sz="2000" dirty="0" smtClean="0"/>
              <a:t>ponctuelle,</a:t>
            </a:r>
            <a:r>
              <a:rPr lang="fr-FR" sz="2000" dirty="0" smtClean="0"/>
              <a:t/>
            </a:r>
            <a:br>
              <a:rPr lang="fr-FR" sz="2000" dirty="0" smtClean="0"/>
            </a:br>
            <a:r>
              <a:rPr lang="fr-FR" sz="2000" dirty="0" smtClean="0"/>
              <a:t/>
            </a:r>
            <a:br>
              <a:rPr lang="fr-FR" sz="2000" dirty="0" smtClean="0"/>
            </a:br>
            <a:r>
              <a:rPr lang="fr-FR" sz="2000" dirty="0" smtClean="0"/>
              <a:t>- épreuve d’ACRC en CCF mais qui présente des caractères d’épreuve ponctuelle :</a:t>
            </a:r>
            <a:br>
              <a:rPr lang="fr-FR" sz="2000" dirty="0" smtClean="0"/>
            </a:br>
            <a:r>
              <a:rPr lang="fr-FR" sz="2000" dirty="0" smtClean="0"/>
              <a:t>	* un seul oral,</a:t>
            </a:r>
            <a:br>
              <a:rPr lang="fr-FR" sz="2000" dirty="0" smtClean="0"/>
            </a:br>
            <a:r>
              <a:rPr lang="fr-FR" sz="2000" dirty="0" smtClean="0"/>
              <a:t>	* un mini cas,</a:t>
            </a:r>
            <a:br>
              <a:rPr lang="fr-FR" sz="2000" dirty="0" smtClean="0"/>
            </a:br>
            <a:r>
              <a:rPr lang="fr-FR" sz="2000" dirty="0" smtClean="0"/>
              <a:t>	* une épreuve centrée sur la première année.</a:t>
            </a:r>
            <a:endParaRPr lang="fr-FR" sz="2000" dirty="0"/>
          </a:p>
        </p:txBody>
      </p:sp>
      <p:sp>
        <p:nvSpPr>
          <p:cNvPr id="3" name="Espace réservé du numéro de diapositive 2"/>
          <p:cNvSpPr>
            <a:spLocks noGrp="1"/>
          </p:cNvSpPr>
          <p:nvPr>
            <p:ph type="sldNum" sz="quarter" idx="12"/>
          </p:nvPr>
        </p:nvSpPr>
        <p:spPr/>
        <p:txBody>
          <a:bodyPr/>
          <a:lstStyle/>
          <a:p>
            <a:fld id="{F9A93819-B488-9642-BA9F-590C0B423DCE}" type="slidenum">
              <a:rPr lang="fr-FR" smtClean="0"/>
              <a:pPr/>
              <a:t>3</a:t>
            </a:fld>
            <a:endParaRPr lang="fr-FR" dirty="0"/>
          </a:p>
        </p:txBody>
      </p:sp>
      <p:sp>
        <p:nvSpPr>
          <p:cNvPr id="4" name="Espace réservé du pied de page 3"/>
          <p:cNvSpPr>
            <a:spLocks noGrp="1"/>
          </p:cNvSpPr>
          <p:nvPr>
            <p:ph type="ftr" sz="quarter" idx="11"/>
          </p:nvPr>
        </p:nvSpPr>
        <p:spPr/>
        <p:txBody>
          <a:bodyPr/>
          <a:lstStyle/>
          <a:p>
            <a:fld id="{F7322E4E-162D-46D6-9F89-923C9B89A6D5}" type="slidenum">
              <a:rPr lang="fr-FR" smtClean="0"/>
              <a:pPr/>
              <a:t>3</a:t>
            </a:fld>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La mise en œuvre de l’évaluation </a:t>
            </a:r>
            <a:r>
              <a:rPr lang="fr-FR" dirty="0" smtClean="0"/>
              <a:t>en CCF</a:t>
            </a:r>
            <a:endParaRPr lang="fr-FR" sz="3600" dirty="0"/>
          </a:p>
        </p:txBody>
      </p:sp>
      <p:sp>
        <p:nvSpPr>
          <p:cNvPr id="3" name="Espace réservé du contenu 2"/>
          <p:cNvSpPr>
            <a:spLocks noGrp="1"/>
          </p:cNvSpPr>
          <p:nvPr>
            <p:ph idx="1"/>
          </p:nvPr>
        </p:nvSpPr>
        <p:spPr>
          <a:xfrm>
            <a:off x="304800" y="2133568"/>
            <a:ext cx="8915400" cy="3790982"/>
          </a:xfrm>
        </p:spPr>
        <p:txBody>
          <a:bodyPr>
            <a:normAutofit/>
          </a:bodyPr>
          <a:lstStyle/>
          <a:p>
            <a:pPr>
              <a:buFont typeface="Wingdings" pitchFamily="-84" charset="2"/>
              <a:buChar char="Ø"/>
            </a:pPr>
            <a:r>
              <a:rPr lang="fr-FR" dirty="0" smtClean="0"/>
              <a:t>On peut retenir une pluralité des modes d’évaluation ;</a:t>
            </a:r>
          </a:p>
          <a:p>
            <a:pPr lvl="1">
              <a:buFont typeface="Wingdings" pitchFamily="-84" charset="2"/>
              <a:buChar char="Ø"/>
            </a:pPr>
            <a:r>
              <a:rPr lang="fr-FR" sz="2000" dirty="0" smtClean="0"/>
              <a:t>Soutenance, production collective, production écrite individuelle, épreuve pratique, étude de cas, entretien de fin de stage et autres…</a:t>
            </a:r>
          </a:p>
          <a:p>
            <a:pPr>
              <a:buFont typeface="Wingdings" pitchFamily="-84" charset="2"/>
              <a:buChar char="Ø"/>
            </a:pPr>
            <a:r>
              <a:rPr lang="fr-FR" dirty="0" smtClean="0"/>
              <a:t>Les évaluations au fil de l’eau sont assurées par le professeur, le tuteur ou les deux conjointement ;</a:t>
            </a:r>
          </a:p>
          <a:p>
            <a:pPr>
              <a:buFont typeface="Wingdings" pitchFamily="-84" charset="2"/>
              <a:buChar char="Ø"/>
            </a:pPr>
            <a:r>
              <a:rPr lang="fr-FR" dirty="0" smtClean="0"/>
              <a:t>Une évaluation finale est réalisée, conformément à la grille présentée dans la circulaire par le professeur ayant réalisé le suivi et un professionnel, ou par un professeur de l’équipe pédagogique ayant en charge l’enseignement professionnel.</a:t>
            </a:r>
          </a:p>
          <a:p>
            <a:pPr>
              <a:buNone/>
            </a:pPr>
            <a:endParaRPr lang="fr-FR"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30</a:t>
            </a:fld>
            <a:endParaRPr lang="fr-FR" dirty="0"/>
          </a:p>
        </p:txBody>
      </p:sp>
      <p:sp>
        <p:nvSpPr>
          <p:cNvPr id="5" name="Espace réservé du pied de page 4"/>
          <p:cNvSpPr>
            <a:spLocks noGrp="1"/>
          </p:cNvSpPr>
          <p:nvPr>
            <p:ph type="ftr" sz="quarter" idx="11"/>
          </p:nvPr>
        </p:nvSpPr>
        <p:spPr/>
        <p:txBody>
          <a:bodyPr/>
          <a:lstStyle/>
          <a:p>
            <a:fld id="{10990412-605D-48BA-B7A9-77AA16D4E40C}" type="slidenum">
              <a:rPr lang="fr-FR" smtClean="0"/>
              <a:pPr/>
              <a:t>30</a:t>
            </a:fld>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Quels sont les cas de « non validation » ?</a:t>
            </a:r>
            <a:endParaRPr lang="fr-FR" sz="3600" dirty="0"/>
          </a:p>
        </p:txBody>
      </p:sp>
      <p:sp>
        <p:nvSpPr>
          <p:cNvPr id="3" name="Espace réservé du contenu 2"/>
          <p:cNvSpPr>
            <a:spLocks noGrp="1"/>
          </p:cNvSpPr>
          <p:nvPr>
            <p:ph idx="1"/>
          </p:nvPr>
        </p:nvSpPr>
        <p:spPr/>
        <p:txBody>
          <a:bodyPr>
            <a:normAutofit/>
          </a:bodyPr>
          <a:lstStyle/>
          <a:p>
            <a:r>
              <a:rPr lang="fr-FR" dirty="0" smtClean="0"/>
              <a:t>La mention « non valide » peut-être prononcée lorsqu’une des situations suivantes est constatée :</a:t>
            </a:r>
          </a:p>
          <a:p>
            <a:endParaRPr lang="fr-FR" dirty="0" smtClean="0"/>
          </a:p>
          <a:p>
            <a:pPr lvl="1"/>
            <a:r>
              <a:rPr lang="fr-FR" sz="2000" dirty="0" smtClean="0"/>
              <a:t>absence de dossier professionnel ;</a:t>
            </a:r>
          </a:p>
          <a:p>
            <a:pPr lvl="1"/>
            <a:r>
              <a:rPr lang="fr-FR" sz="2000" dirty="0" smtClean="0"/>
              <a:t>durée de stage inférieure à la durée requise par la réglementation de l’examen</a:t>
            </a:r>
          </a:p>
          <a:p>
            <a:pPr lvl="1"/>
            <a:r>
              <a:rPr lang="fr-FR" sz="2000" dirty="0" smtClean="0"/>
              <a:t>dossier non visé ou signé par les personnes habilitées à cet effet.</a:t>
            </a:r>
            <a:endParaRPr lang="fr-FR" sz="2000"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31</a:t>
            </a:fld>
            <a:endParaRPr lang="fr-FR" dirty="0"/>
          </a:p>
        </p:txBody>
      </p:sp>
      <p:sp>
        <p:nvSpPr>
          <p:cNvPr id="5" name="Espace réservé du pied de page 4"/>
          <p:cNvSpPr>
            <a:spLocks noGrp="1"/>
          </p:cNvSpPr>
          <p:nvPr>
            <p:ph type="ftr" sz="quarter" idx="11"/>
          </p:nvPr>
        </p:nvSpPr>
        <p:spPr/>
        <p:txBody>
          <a:bodyPr/>
          <a:lstStyle/>
          <a:p>
            <a:fld id="{3BED1225-1103-401F-AAF8-CB9001C1798E}" type="slidenum">
              <a:rPr lang="fr-FR" smtClean="0"/>
              <a:pPr/>
              <a:t>31</a:t>
            </a:fld>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5720713"/>
          </a:xfrm>
        </p:spPr>
        <p:txBody>
          <a:bodyPr>
            <a:normAutofit/>
          </a:bodyPr>
          <a:lstStyle/>
          <a:p>
            <a:r>
              <a:rPr lang="fr-FR" dirty="0" smtClean="0"/>
              <a:t>BTS MUC</a:t>
            </a:r>
            <a:br>
              <a:rPr lang="fr-FR" dirty="0" smtClean="0"/>
            </a:br>
            <a:r>
              <a:rPr lang="fr-FR" dirty="0" smtClean="0"/>
              <a:t/>
            </a:r>
            <a:br>
              <a:rPr lang="fr-FR" dirty="0" smtClean="0"/>
            </a:br>
            <a:r>
              <a:rPr lang="fr-FR" dirty="0" smtClean="0"/>
              <a:t/>
            </a:r>
            <a:br>
              <a:rPr lang="fr-FR" dirty="0" smtClean="0"/>
            </a:br>
            <a:r>
              <a:rPr lang="fr-FR" dirty="0" smtClean="0"/>
              <a:t>Présentation de la réforme du BTS</a:t>
            </a:r>
            <a:br>
              <a:rPr lang="fr-FR" dirty="0" smtClean="0"/>
            </a:br>
            <a:r>
              <a:rPr lang="fr-FR" dirty="0" smtClean="0"/>
              <a:t>Management des Unités Commerciales</a:t>
            </a:r>
            <a:br>
              <a:rPr lang="fr-FR" dirty="0" smtClean="0"/>
            </a:br>
            <a:r>
              <a:rPr lang="fr-FR" dirty="0" smtClean="0"/>
              <a:t/>
            </a:r>
            <a:br>
              <a:rPr lang="fr-FR" dirty="0" smtClean="0"/>
            </a:br>
            <a:r>
              <a:rPr lang="fr-FR" dirty="0" smtClean="0"/>
              <a:t>Pause </a:t>
            </a:r>
            <a:endParaRPr lang="fr-FR" dirty="0"/>
          </a:p>
        </p:txBody>
      </p:sp>
      <p:sp>
        <p:nvSpPr>
          <p:cNvPr id="3" name="Espace réservé du numéro de diapositive 2"/>
          <p:cNvSpPr>
            <a:spLocks noGrp="1"/>
          </p:cNvSpPr>
          <p:nvPr>
            <p:ph type="sldNum" sz="quarter" idx="12"/>
          </p:nvPr>
        </p:nvSpPr>
        <p:spPr/>
        <p:txBody>
          <a:bodyPr/>
          <a:lstStyle/>
          <a:p>
            <a:fld id="{F9A93819-B488-9642-BA9F-590C0B423DCE}" type="slidenum">
              <a:rPr lang="fr-FR" smtClean="0"/>
              <a:pPr/>
              <a:t>32</a:t>
            </a:fld>
            <a:endParaRPr lang="fr-FR" dirty="0"/>
          </a:p>
        </p:txBody>
      </p:sp>
      <p:sp>
        <p:nvSpPr>
          <p:cNvPr id="4" name="Espace réservé du pied de page 3"/>
          <p:cNvSpPr>
            <a:spLocks noGrp="1"/>
          </p:cNvSpPr>
          <p:nvPr>
            <p:ph type="ftr" sz="quarter" idx="11"/>
          </p:nvPr>
        </p:nvSpPr>
        <p:spPr/>
        <p:txBody>
          <a:bodyPr/>
          <a:lstStyle/>
          <a:p>
            <a:fld id="{F7322E4E-162D-46D6-9F89-923C9B89A6D5}" type="slidenum">
              <a:rPr lang="fr-FR" smtClean="0"/>
              <a:pPr/>
              <a:t>32</a:t>
            </a:fld>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5733" y="963083"/>
            <a:ext cx="4375150" cy="933450"/>
          </a:xfrm>
        </p:spPr>
        <p:txBody>
          <a:bodyPr>
            <a:normAutofit fontScale="90000"/>
          </a:bodyPr>
          <a:lstStyle/>
          <a:p>
            <a:r>
              <a:rPr lang="fr-FR" sz="4000" dirty="0" smtClean="0">
                <a:solidFill>
                  <a:schemeClr val="bg1"/>
                </a:solidFill>
              </a:rPr>
              <a:t>Partie 5 : Présentation du </a:t>
            </a:r>
            <a:br>
              <a:rPr lang="fr-FR" sz="4000" dirty="0" smtClean="0">
                <a:solidFill>
                  <a:schemeClr val="bg1"/>
                </a:solidFill>
              </a:rPr>
            </a:br>
            <a:r>
              <a:rPr lang="fr-FR" sz="4000" dirty="0" smtClean="0">
                <a:solidFill>
                  <a:schemeClr val="bg1"/>
                </a:solidFill>
              </a:rPr>
              <a:t>Epreuve E6 (PDUC)- </a:t>
            </a:r>
            <a:r>
              <a:rPr lang="fr-FR" sz="4000" dirty="0" err="1" smtClean="0">
                <a:solidFill>
                  <a:schemeClr val="bg1"/>
                </a:solidFill>
              </a:rPr>
              <a:t>Coef</a:t>
            </a:r>
            <a:r>
              <a:rPr lang="fr-FR" sz="4000" dirty="0" smtClean="0">
                <a:solidFill>
                  <a:schemeClr val="bg1"/>
                </a:solidFill>
              </a:rPr>
              <a:t> 4</a:t>
            </a:r>
            <a:endParaRPr lang="fr-FR" sz="4000" dirty="0">
              <a:solidFill>
                <a:schemeClr val="bg1"/>
              </a:solidFill>
            </a:endParaRPr>
          </a:p>
        </p:txBody>
      </p:sp>
      <p:sp>
        <p:nvSpPr>
          <p:cNvPr id="3" name="Espace réservé du pied de page 2"/>
          <p:cNvSpPr>
            <a:spLocks noGrp="1"/>
          </p:cNvSpPr>
          <p:nvPr>
            <p:ph type="ftr" sz="quarter" idx="11"/>
          </p:nvPr>
        </p:nvSpPr>
        <p:spPr/>
        <p:txBody>
          <a:bodyPr/>
          <a:lstStyle/>
          <a:p>
            <a:fld id="{59BF3B57-E204-41AC-AE2B-517FB2D1F2C7}" type="slidenum">
              <a:rPr lang="fr-FR" smtClean="0"/>
              <a:pPr/>
              <a:t>33</a:t>
            </a:fld>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L’épreuve et le support d’évaluation</a:t>
            </a:r>
            <a:endParaRPr lang="fr-FR" sz="3600" dirty="0"/>
          </a:p>
        </p:txBody>
      </p:sp>
      <p:sp>
        <p:nvSpPr>
          <p:cNvPr id="3" name="Espace réservé du contenu 2"/>
          <p:cNvSpPr>
            <a:spLocks noGrp="1"/>
          </p:cNvSpPr>
          <p:nvPr>
            <p:ph idx="1"/>
          </p:nvPr>
        </p:nvSpPr>
        <p:spPr/>
        <p:txBody>
          <a:bodyPr>
            <a:normAutofit/>
          </a:bodyPr>
          <a:lstStyle/>
          <a:p>
            <a:pPr algn="just">
              <a:buNone/>
            </a:pPr>
            <a:r>
              <a:rPr lang="fr-FR" dirty="0" smtClean="0"/>
              <a:t>L’épreuve E6 doit permettre </a:t>
            </a:r>
            <a:r>
              <a:rPr lang="fr-FR" i="1" dirty="0" smtClean="0"/>
              <a:t>« d’évaluer les aptitudes du candidat à prendre des décisions ayant une incidence directe sur le développement d’une UC en appréciant les conséquences  humaines, financières et organisationnelles et en estimant leur faisabilité ».</a:t>
            </a:r>
          </a:p>
          <a:p>
            <a:r>
              <a:rPr lang="fr-FR" dirty="0" smtClean="0"/>
              <a:t>L’épreuve prend appui sur un </a:t>
            </a:r>
            <a:r>
              <a:rPr lang="fr-FR" u="sng" dirty="0" smtClean="0"/>
              <a:t>dossier professionnel </a:t>
            </a:r>
            <a:r>
              <a:rPr lang="fr-FR" dirty="0" smtClean="0"/>
              <a:t>élaboré par le candidat au fur et à mesure de sa formation ;</a:t>
            </a:r>
          </a:p>
          <a:p>
            <a:r>
              <a:rPr lang="fr-FR" dirty="0" smtClean="0"/>
              <a:t>Ce dossier professionnel s’appuie sur un projet de développement en cohérence avec la politique de l’enseigne.</a:t>
            </a:r>
          </a:p>
          <a:p>
            <a:endParaRPr lang="fr-FR"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34</a:t>
            </a:fld>
            <a:endParaRPr lang="fr-FR" dirty="0"/>
          </a:p>
        </p:txBody>
      </p:sp>
      <p:sp>
        <p:nvSpPr>
          <p:cNvPr id="5" name="Espace réservé du pied de page 4"/>
          <p:cNvSpPr>
            <a:spLocks noGrp="1"/>
          </p:cNvSpPr>
          <p:nvPr>
            <p:ph type="ftr" sz="quarter" idx="11"/>
          </p:nvPr>
        </p:nvSpPr>
        <p:spPr/>
        <p:txBody>
          <a:bodyPr/>
          <a:lstStyle/>
          <a:p>
            <a:fld id="{4E2BA9CC-BC30-44E5-8758-1D3F8361C0CC}" type="slidenum">
              <a:rPr lang="fr-FR" smtClean="0"/>
              <a:pPr/>
              <a:t>34</a:t>
            </a:fld>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Les compétences évaluées</a:t>
            </a:r>
            <a:endParaRPr lang="fr-FR" sz="3600" dirty="0"/>
          </a:p>
        </p:txBody>
      </p:sp>
      <p:sp>
        <p:nvSpPr>
          <p:cNvPr id="3" name="Espace réservé du contenu 2"/>
          <p:cNvSpPr>
            <a:spLocks noGrp="1"/>
          </p:cNvSpPr>
          <p:nvPr>
            <p:ph idx="1"/>
          </p:nvPr>
        </p:nvSpPr>
        <p:spPr/>
        <p:txBody>
          <a:bodyPr>
            <a:normAutofit/>
          </a:bodyPr>
          <a:lstStyle/>
          <a:p>
            <a:r>
              <a:rPr lang="fr-FR" sz="2400" dirty="0" smtClean="0"/>
              <a:t>C 3 : Piloter des projets d’action commerciale ou de management ;</a:t>
            </a:r>
          </a:p>
          <a:p>
            <a:pPr lvl="1"/>
            <a:r>
              <a:rPr lang="fr-FR" sz="2200" dirty="0" smtClean="0"/>
              <a:t>C31 Concevoir le projet</a:t>
            </a:r>
          </a:p>
          <a:p>
            <a:pPr lvl="1"/>
            <a:r>
              <a:rPr lang="fr-FR" sz="2200" dirty="0" smtClean="0"/>
              <a:t>C32 Conduire le projet</a:t>
            </a:r>
          </a:p>
          <a:p>
            <a:pPr lvl="1"/>
            <a:r>
              <a:rPr lang="fr-FR" sz="2200" dirty="0" smtClean="0"/>
              <a:t>C33 Evaluer le projet</a:t>
            </a:r>
          </a:p>
          <a:p>
            <a:r>
              <a:rPr lang="fr-FR" sz="2400" dirty="0" smtClean="0"/>
              <a:t>C 43 : Développer et maintenir la clientèle de l’unité commerciale ;</a:t>
            </a:r>
          </a:p>
          <a:p>
            <a:r>
              <a:rPr lang="fr-FR" sz="2400" dirty="0" smtClean="0"/>
              <a:t>C 51 : Elaborer une offre commerciale adaptée à la clientèle.</a:t>
            </a:r>
            <a:endParaRPr lang="fr-FR"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35</a:t>
            </a:fld>
            <a:endParaRPr lang="fr-FR" dirty="0"/>
          </a:p>
        </p:txBody>
      </p:sp>
      <p:sp>
        <p:nvSpPr>
          <p:cNvPr id="5" name="Espace réservé du pied de page 4"/>
          <p:cNvSpPr>
            <a:spLocks noGrp="1"/>
          </p:cNvSpPr>
          <p:nvPr>
            <p:ph type="ftr" sz="quarter" idx="11"/>
          </p:nvPr>
        </p:nvSpPr>
        <p:spPr/>
        <p:txBody>
          <a:bodyPr/>
          <a:lstStyle/>
          <a:p>
            <a:fld id="{D875A4EC-91AE-41A9-857D-A884B354AFFE}" type="slidenum">
              <a:rPr lang="fr-FR" smtClean="0"/>
              <a:pPr/>
              <a:t>35</a:t>
            </a:fld>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Les savoirs associés mobilisés</a:t>
            </a:r>
            <a:endParaRPr lang="fr-FR" sz="3600" dirty="0"/>
          </a:p>
        </p:txBody>
      </p:sp>
      <p:sp>
        <p:nvSpPr>
          <p:cNvPr id="3" name="Espace réservé du contenu 2"/>
          <p:cNvSpPr>
            <a:spLocks noGrp="1"/>
          </p:cNvSpPr>
          <p:nvPr>
            <p:ph idx="1"/>
          </p:nvPr>
        </p:nvSpPr>
        <p:spPr>
          <a:xfrm>
            <a:off x="540014" y="2473570"/>
            <a:ext cx="8491444" cy="3448928"/>
          </a:xfrm>
        </p:spPr>
        <p:txBody>
          <a:bodyPr>
            <a:normAutofit/>
          </a:bodyPr>
          <a:lstStyle/>
          <a:p>
            <a:r>
              <a:rPr lang="fr-FR" sz="2400" dirty="0" smtClean="0"/>
              <a:t>S 43 La mercatique des réseaux d’unités commerciales ;</a:t>
            </a:r>
          </a:p>
          <a:p>
            <a:pPr>
              <a:buNone/>
            </a:pPr>
            <a:endParaRPr lang="fr-FR" sz="2400" dirty="0" smtClean="0"/>
          </a:p>
          <a:p>
            <a:r>
              <a:rPr lang="fr-FR" sz="2400" dirty="0" smtClean="0"/>
              <a:t>S 55 Le management de projet ;</a:t>
            </a:r>
          </a:p>
          <a:p>
            <a:pPr>
              <a:buNone/>
            </a:pPr>
            <a:endParaRPr lang="fr-FR" sz="2400" dirty="0" smtClean="0"/>
          </a:p>
          <a:p>
            <a:r>
              <a:rPr lang="fr-FR" sz="2400" dirty="0" smtClean="0"/>
              <a:t>S 732 La communication et le management de projet.</a:t>
            </a:r>
          </a:p>
          <a:p>
            <a:pPr>
              <a:buNone/>
            </a:pPr>
            <a:endParaRPr lang="fr-FR" sz="2400" dirty="0" smtClean="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36</a:t>
            </a:fld>
            <a:endParaRPr lang="fr-FR" dirty="0"/>
          </a:p>
        </p:txBody>
      </p:sp>
      <p:sp>
        <p:nvSpPr>
          <p:cNvPr id="5" name="Espace réservé du pied de page 4"/>
          <p:cNvSpPr>
            <a:spLocks noGrp="1"/>
          </p:cNvSpPr>
          <p:nvPr>
            <p:ph type="ftr" sz="quarter" idx="11"/>
          </p:nvPr>
        </p:nvSpPr>
        <p:spPr/>
        <p:txBody>
          <a:bodyPr/>
          <a:lstStyle/>
          <a:p>
            <a:fld id="{7A242571-3DCC-48BE-B7C7-B02B45978F64}" type="slidenum">
              <a:rPr lang="fr-FR" smtClean="0"/>
              <a:pPr/>
              <a:t>36</a:t>
            </a:fld>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La notion de projet</a:t>
            </a:r>
            <a:endParaRPr lang="fr-FR" sz="3600" dirty="0"/>
          </a:p>
        </p:txBody>
      </p:sp>
      <p:sp>
        <p:nvSpPr>
          <p:cNvPr id="3" name="Espace réservé du contenu 2"/>
          <p:cNvSpPr>
            <a:spLocks noGrp="1"/>
          </p:cNvSpPr>
          <p:nvPr>
            <p:ph idx="1"/>
          </p:nvPr>
        </p:nvSpPr>
        <p:spPr>
          <a:xfrm>
            <a:off x="540014" y="2642383"/>
            <a:ext cx="8186006" cy="2492325"/>
          </a:xfrm>
        </p:spPr>
        <p:txBody>
          <a:bodyPr>
            <a:noAutofit/>
          </a:bodyPr>
          <a:lstStyle/>
          <a:p>
            <a:r>
              <a:rPr lang="fr-FR" dirty="0" smtClean="0"/>
              <a:t>Les projets relèvent essentiellement  :</a:t>
            </a:r>
          </a:p>
          <a:p>
            <a:pPr>
              <a:buNone/>
            </a:pPr>
            <a:r>
              <a:rPr lang="fr-FR" dirty="0" smtClean="0"/>
              <a:t>	- du développement de la clientèle</a:t>
            </a:r>
            <a:r>
              <a:rPr lang="fr-FR" dirty="0"/>
              <a:t> </a:t>
            </a:r>
            <a:r>
              <a:rPr lang="fr-FR" dirty="0" smtClean="0"/>
              <a:t>;</a:t>
            </a:r>
          </a:p>
          <a:p>
            <a:pPr>
              <a:buNone/>
            </a:pPr>
            <a:r>
              <a:rPr lang="fr-FR" b="1" dirty="0" smtClean="0"/>
              <a:t>ET </a:t>
            </a:r>
            <a:r>
              <a:rPr lang="fr-FR" dirty="0" smtClean="0"/>
              <a:t>( </a:t>
            </a:r>
            <a:r>
              <a:rPr lang="fr-FR" dirty="0" err="1" smtClean="0"/>
              <a:t>cf</a:t>
            </a:r>
            <a:r>
              <a:rPr lang="fr-FR" dirty="0" smtClean="0"/>
              <a:t> grille d’évaluation, annexe 10)</a:t>
            </a:r>
          </a:p>
          <a:p>
            <a:pPr>
              <a:buNone/>
            </a:pPr>
            <a:r>
              <a:rPr lang="fr-FR" dirty="0" smtClean="0"/>
              <a:t>	- du développement de l’offre.</a:t>
            </a:r>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37</a:t>
            </a:fld>
            <a:endParaRPr lang="fr-FR" dirty="0"/>
          </a:p>
        </p:txBody>
      </p:sp>
      <p:sp>
        <p:nvSpPr>
          <p:cNvPr id="5" name="Espace réservé du pied de page 4"/>
          <p:cNvSpPr>
            <a:spLocks noGrp="1"/>
          </p:cNvSpPr>
          <p:nvPr>
            <p:ph type="ftr" sz="quarter" idx="11"/>
          </p:nvPr>
        </p:nvSpPr>
        <p:spPr/>
        <p:txBody>
          <a:bodyPr/>
          <a:lstStyle/>
          <a:p>
            <a:fld id="{866C4B3B-EB33-4903-A005-4066C690C85C}" type="slidenum">
              <a:rPr lang="fr-FR" smtClean="0"/>
              <a:pPr/>
              <a:t>37</a:t>
            </a:fld>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Le contenu du dossier</a:t>
            </a:r>
            <a:endParaRPr lang="fr-FR" sz="3600" dirty="0"/>
          </a:p>
        </p:txBody>
      </p:sp>
      <p:sp>
        <p:nvSpPr>
          <p:cNvPr id="3" name="Espace réservé du contenu 2"/>
          <p:cNvSpPr>
            <a:spLocks noGrp="1"/>
          </p:cNvSpPr>
          <p:nvPr>
            <p:ph idx="1"/>
          </p:nvPr>
        </p:nvSpPr>
        <p:spPr>
          <a:xfrm>
            <a:off x="495300" y="2155336"/>
            <a:ext cx="8915400" cy="4268250"/>
          </a:xfrm>
        </p:spPr>
        <p:txBody>
          <a:bodyPr>
            <a:normAutofit/>
          </a:bodyPr>
          <a:lstStyle/>
          <a:p>
            <a:r>
              <a:rPr lang="fr-FR" dirty="0" smtClean="0"/>
              <a:t>Le contrôle en cours de formation prend appui sur un dossier professionnel élaboré par le candidat au fur et à mesure de sa formation. Ce dossier récapitule chacune des étapes du projet de développement de l’unité commerciale : </a:t>
            </a:r>
          </a:p>
          <a:p>
            <a:pPr lvl="1"/>
            <a:r>
              <a:rPr lang="fr-FR" sz="2000" dirty="0" smtClean="0"/>
              <a:t>- diagnostic partiel de l’unité commerciale, </a:t>
            </a:r>
          </a:p>
          <a:p>
            <a:pPr lvl="1"/>
            <a:r>
              <a:rPr lang="fr-FR" sz="2000" dirty="0" smtClean="0"/>
              <a:t>- préconisation comportant une analyse de ses répercussions humaines, financières et organisationnelles, </a:t>
            </a:r>
          </a:p>
          <a:p>
            <a:pPr lvl="1"/>
            <a:r>
              <a:rPr lang="fr-FR" sz="2000" dirty="0" smtClean="0"/>
              <a:t>- premières réflexions pour la mise en œuvre de la préconisation. </a:t>
            </a:r>
          </a:p>
          <a:p>
            <a:r>
              <a:rPr lang="fr-FR" dirty="0" smtClean="0"/>
              <a:t>Pour chacune de ces étapes est jointe l’évaluation qui en a été faite par le ou les professeurs.</a:t>
            </a:r>
          </a:p>
          <a:p>
            <a:pPr>
              <a:buFont typeface="Wingdings" pitchFamily="2" charset="2"/>
              <a:buChar char="§"/>
            </a:pPr>
            <a:endParaRPr lang="fr-FR" sz="2400" dirty="0" smtClean="0"/>
          </a:p>
          <a:p>
            <a:endParaRPr lang="fr-FR" sz="2800"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38</a:t>
            </a:fld>
            <a:endParaRPr lang="fr-FR" dirty="0"/>
          </a:p>
        </p:txBody>
      </p:sp>
      <p:sp>
        <p:nvSpPr>
          <p:cNvPr id="5" name="Espace réservé du pied de page 4"/>
          <p:cNvSpPr>
            <a:spLocks noGrp="1"/>
          </p:cNvSpPr>
          <p:nvPr>
            <p:ph type="ftr" sz="quarter" idx="11"/>
          </p:nvPr>
        </p:nvSpPr>
        <p:spPr/>
        <p:txBody>
          <a:bodyPr/>
          <a:lstStyle/>
          <a:p>
            <a:fld id="{274823F4-22FC-41EB-9AAE-59687A46A2E4}" type="slidenum">
              <a:rPr lang="fr-FR" smtClean="0"/>
              <a:pPr/>
              <a:t>38</a:t>
            </a:fld>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5733" y="963083"/>
            <a:ext cx="4375150" cy="933450"/>
          </a:xfrm>
        </p:spPr>
        <p:txBody>
          <a:bodyPr>
            <a:normAutofit fontScale="90000"/>
          </a:bodyPr>
          <a:lstStyle/>
          <a:p>
            <a:r>
              <a:rPr lang="fr-FR" sz="4000" dirty="0" smtClean="0">
                <a:solidFill>
                  <a:schemeClr val="bg1"/>
                </a:solidFill>
              </a:rPr>
              <a:t>Partie 6 : L’évaluation du candidat en PDUC</a:t>
            </a:r>
            <a:endParaRPr lang="fr-FR" sz="4000" dirty="0">
              <a:solidFill>
                <a:schemeClr val="bg1"/>
              </a:solidFill>
            </a:endParaRPr>
          </a:p>
        </p:txBody>
      </p:sp>
      <p:sp>
        <p:nvSpPr>
          <p:cNvPr id="3" name="Espace réservé du pied de page 2"/>
          <p:cNvSpPr>
            <a:spLocks noGrp="1"/>
          </p:cNvSpPr>
          <p:nvPr>
            <p:ph type="ftr" sz="quarter" idx="11"/>
          </p:nvPr>
        </p:nvSpPr>
        <p:spPr/>
        <p:txBody>
          <a:bodyPr/>
          <a:lstStyle/>
          <a:p>
            <a:fld id="{9F618425-7418-4899-AACC-DC9358307372}" type="slidenum">
              <a:rPr lang="fr-FR" smtClean="0"/>
              <a:pPr/>
              <a:t>39</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9102858" cy="5720713"/>
          </a:xfrm>
        </p:spPr>
        <p:txBody>
          <a:bodyPr>
            <a:normAutofit/>
          </a:bodyPr>
          <a:lstStyle/>
          <a:p>
            <a:r>
              <a:rPr lang="fr-FR" dirty="0" smtClean="0"/>
              <a:t>BTS MUC</a:t>
            </a:r>
            <a:br>
              <a:rPr lang="fr-FR" dirty="0" smtClean="0"/>
            </a:br>
            <a:r>
              <a:rPr lang="fr-FR" dirty="0" smtClean="0"/>
              <a:t/>
            </a:r>
            <a:br>
              <a:rPr lang="fr-FR" dirty="0" smtClean="0"/>
            </a:br>
            <a:r>
              <a:rPr lang="fr-FR" dirty="0" smtClean="0"/>
              <a:t/>
            </a:r>
            <a:br>
              <a:rPr lang="fr-FR" dirty="0" smtClean="0"/>
            </a:br>
            <a:r>
              <a:rPr lang="fr-FR" sz="2000" dirty="0" smtClean="0"/>
              <a:t> </a:t>
            </a:r>
            <a:r>
              <a:rPr lang="fr-FR" sz="2400" dirty="0" smtClean="0"/>
              <a:t>Eléments de contexte jusqu’en 2014 </a:t>
            </a:r>
            <a:r>
              <a:rPr lang="fr-FR" sz="2000" dirty="0" smtClean="0"/>
              <a:t/>
            </a:r>
            <a:br>
              <a:rPr lang="fr-FR" sz="2000" dirty="0" smtClean="0"/>
            </a:br>
            <a:r>
              <a:rPr lang="fr-FR" sz="2000" dirty="0" smtClean="0"/>
              <a:t/>
            </a:r>
            <a:br>
              <a:rPr lang="fr-FR" sz="2000" dirty="0" smtClean="0"/>
            </a:br>
            <a:r>
              <a:rPr lang="fr-FR" sz="2000" dirty="0" smtClean="0"/>
              <a:t>- un enseignement difficile à évaluer : l’informatique commerciale,</a:t>
            </a:r>
            <a:br>
              <a:rPr lang="fr-FR" sz="2000" dirty="0" smtClean="0"/>
            </a:br>
            <a:r>
              <a:rPr lang="fr-FR" sz="2000" dirty="0" smtClean="0"/>
              <a:t/>
            </a:r>
            <a:br>
              <a:rPr lang="fr-FR" sz="2000" dirty="0" smtClean="0"/>
            </a:br>
            <a:r>
              <a:rPr lang="fr-FR" sz="2000" dirty="0" smtClean="0"/>
              <a:t>- des compétences évaluées deux fois?</a:t>
            </a:r>
            <a:br>
              <a:rPr lang="fr-FR" sz="2000" dirty="0" smtClean="0"/>
            </a:br>
            <a:r>
              <a:rPr lang="fr-FR" sz="2000" dirty="0" smtClean="0"/>
              <a:t/>
            </a:r>
            <a:br>
              <a:rPr lang="fr-FR" sz="2000" dirty="0" smtClean="0"/>
            </a:br>
            <a:r>
              <a:rPr lang="fr-FR" sz="2000" dirty="0" smtClean="0"/>
              <a:t>- des missions de management de l’équipe commerciale à évaluer  qui se révèlent difficiles à mettre en pratique.</a:t>
            </a:r>
            <a:endParaRPr lang="fr-FR" sz="2000" dirty="0"/>
          </a:p>
        </p:txBody>
      </p:sp>
      <p:sp>
        <p:nvSpPr>
          <p:cNvPr id="3" name="Espace réservé du numéro de diapositive 2"/>
          <p:cNvSpPr>
            <a:spLocks noGrp="1"/>
          </p:cNvSpPr>
          <p:nvPr>
            <p:ph type="sldNum" sz="quarter" idx="12"/>
          </p:nvPr>
        </p:nvSpPr>
        <p:spPr/>
        <p:txBody>
          <a:bodyPr/>
          <a:lstStyle/>
          <a:p>
            <a:fld id="{F9A93819-B488-9642-BA9F-590C0B423DCE}" type="slidenum">
              <a:rPr lang="fr-FR" smtClean="0"/>
              <a:pPr/>
              <a:t>4</a:t>
            </a:fld>
            <a:endParaRPr lang="fr-FR" dirty="0"/>
          </a:p>
        </p:txBody>
      </p:sp>
      <p:sp>
        <p:nvSpPr>
          <p:cNvPr id="4" name="Espace réservé du pied de page 3"/>
          <p:cNvSpPr>
            <a:spLocks noGrp="1"/>
          </p:cNvSpPr>
          <p:nvPr>
            <p:ph type="ftr" sz="quarter" idx="11"/>
          </p:nvPr>
        </p:nvSpPr>
        <p:spPr/>
        <p:txBody>
          <a:bodyPr/>
          <a:lstStyle/>
          <a:p>
            <a:fld id="{F7322E4E-162D-46D6-9F89-923C9B89A6D5}" type="slidenum">
              <a:rPr lang="fr-FR" smtClean="0"/>
              <a:pPr/>
              <a:t>4</a:t>
            </a:fld>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La mise en œuvre de l’évaluation </a:t>
            </a:r>
            <a:r>
              <a:rPr lang="fr-FR" dirty="0" smtClean="0"/>
              <a:t>en CCF</a:t>
            </a:r>
            <a:endParaRPr lang="fr-FR" sz="3600" dirty="0"/>
          </a:p>
        </p:txBody>
      </p:sp>
      <p:sp>
        <p:nvSpPr>
          <p:cNvPr id="3" name="Espace réservé du contenu 2"/>
          <p:cNvSpPr>
            <a:spLocks noGrp="1"/>
          </p:cNvSpPr>
          <p:nvPr>
            <p:ph idx="1"/>
          </p:nvPr>
        </p:nvSpPr>
        <p:spPr>
          <a:xfrm>
            <a:off x="304800" y="2133568"/>
            <a:ext cx="8915400" cy="2987072"/>
          </a:xfrm>
        </p:spPr>
        <p:txBody>
          <a:bodyPr>
            <a:normAutofit/>
          </a:bodyPr>
          <a:lstStyle/>
          <a:p>
            <a:pPr>
              <a:buFont typeface="Wingdings" pitchFamily="-84" charset="2"/>
              <a:buChar char="Ø"/>
            </a:pPr>
            <a:r>
              <a:rPr lang="fr-FR" dirty="0" smtClean="0"/>
              <a:t>Les évaluations au fil de l’eau des différentes parties du projet sont assurées par le professeur, le tuteur ou les deux conjointement ;</a:t>
            </a:r>
          </a:p>
          <a:p>
            <a:pPr>
              <a:buFont typeface="Wingdings" pitchFamily="-84" charset="2"/>
              <a:buChar char="Ø"/>
            </a:pPr>
            <a:r>
              <a:rPr lang="fr-FR" dirty="0" smtClean="0"/>
              <a:t>Une évaluation finale est réalisée, conformément à la grille présentée dans la circulaire par le professeur ayant réalisé le suivi et un professionnel, ou à un professeur de l’équipe pédagogique ayant en charge l’enseignement professionnel.</a:t>
            </a:r>
          </a:p>
          <a:p>
            <a:pPr>
              <a:buNone/>
            </a:pPr>
            <a:endParaRPr lang="fr-FR"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40</a:t>
            </a:fld>
            <a:endParaRPr lang="fr-FR" dirty="0"/>
          </a:p>
        </p:txBody>
      </p:sp>
      <p:sp>
        <p:nvSpPr>
          <p:cNvPr id="5" name="Espace réservé du pied de page 4"/>
          <p:cNvSpPr>
            <a:spLocks noGrp="1"/>
          </p:cNvSpPr>
          <p:nvPr>
            <p:ph type="ftr" sz="quarter" idx="11"/>
          </p:nvPr>
        </p:nvSpPr>
        <p:spPr/>
        <p:txBody>
          <a:bodyPr/>
          <a:lstStyle/>
          <a:p>
            <a:fld id="{E91AEA8B-6F61-4193-A10B-4A982DA08473}" type="slidenum">
              <a:rPr lang="fr-FR" smtClean="0"/>
              <a:pPr/>
              <a:t>40</a:t>
            </a:fld>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Quand évaluer le candidat en CCF ?</a:t>
            </a:r>
            <a:endParaRPr lang="fr-FR" sz="3600" dirty="0"/>
          </a:p>
        </p:txBody>
      </p:sp>
      <p:sp>
        <p:nvSpPr>
          <p:cNvPr id="3" name="Espace réservé du contenu 2"/>
          <p:cNvSpPr>
            <a:spLocks noGrp="1"/>
          </p:cNvSpPr>
          <p:nvPr>
            <p:ph idx="1"/>
          </p:nvPr>
        </p:nvSpPr>
        <p:spPr>
          <a:xfrm>
            <a:off x="657709" y="1600200"/>
            <a:ext cx="8186006" cy="2953693"/>
          </a:xfrm>
        </p:spPr>
        <p:txBody>
          <a:bodyPr>
            <a:noAutofit/>
          </a:bodyPr>
          <a:lstStyle/>
          <a:p>
            <a:r>
              <a:rPr lang="fr-FR" dirty="0" smtClean="0"/>
              <a:t>L’épreuve E6 est un contrôle en cours de formation : l’évaluation doit être réalisée au fur et à mesure de la formation de l’étudiant  et peut prendre plusieurs formes.</a:t>
            </a:r>
          </a:p>
          <a:p>
            <a:r>
              <a:rPr lang="fr-FR" dirty="0" smtClean="0"/>
              <a:t>Cela implique un suivi individualisé et continu de chaque étudiant basé en particulier sur les trois grilles d’évaluation correspondant aux trois étapes du projet.</a:t>
            </a:r>
          </a:p>
          <a:p>
            <a:r>
              <a:rPr lang="fr-FR" dirty="0" smtClean="0"/>
              <a:t>Ces grilles d’évaluation doivent prendre en compte </a:t>
            </a:r>
          </a:p>
          <a:p>
            <a:pPr lvl="1"/>
            <a:r>
              <a:rPr lang="fr-FR" sz="2000" dirty="0" smtClean="0"/>
              <a:t>Les niveaux de maîtrise,</a:t>
            </a:r>
          </a:p>
          <a:p>
            <a:pPr lvl="1"/>
            <a:r>
              <a:rPr lang="fr-FR" sz="2000" dirty="0" smtClean="0"/>
              <a:t>Les critères d’évaluation,</a:t>
            </a:r>
          </a:p>
          <a:p>
            <a:pPr lvl="1"/>
            <a:r>
              <a:rPr lang="fr-FR" sz="2000" dirty="0" smtClean="0"/>
              <a:t>Les compétences </a:t>
            </a:r>
            <a:r>
              <a:rPr lang="fr-FR" sz="2000" dirty="0" smtClean="0"/>
              <a:t>visées,</a:t>
            </a:r>
            <a:endParaRPr lang="fr-FR" sz="2000" dirty="0" smtClean="0"/>
          </a:p>
          <a:p>
            <a:pPr lvl="1"/>
            <a:r>
              <a:rPr lang="fr-FR" sz="2000" dirty="0" smtClean="0"/>
              <a:t>Chaque grille peut reprendre la grille finale dans les éléments qui correspondent à chaque </a:t>
            </a:r>
            <a:r>
              <a:rPr lang="fr-FR" sz="2000" dirty="0" smtClean="0"/>
              <a:t>étape.</a:t>
            </a:r>
            <a:endParaRPr lang="fr-FR" sz="2000" dirty="0" smtClean="0"/>
          </a:p>
          <a:p>
            <a:pPr>
              <a:buNone/>
            </a:pPr>
            <a:endParaRPr lang="fr-FR" dirty="0" smtClean="0"/>
          </a:p>
          <a:p>
            <a:pPr>
              <a:buNone/>
            </a:pPr>
            <a:endParaRPr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41</a:t>
            </a:fld>
            <a:endParaRPr lang="fr-FR" dirty="0"/>
          </a:p>
        </p:txBody>
      </p:sp>
      <p:sp>
        <p:nvSpPr>
          <p:cNvPr id="5" name="Espace réservé du pied de page 4"/>
          <p:cNvSpPr>
            <a:spLocks noGrp="1"/>
          </p:cNvSpPr>
          <p:nvPr>
            <p:ph type="ftr" sz="quarter" idx="11"/>
          </p:nvPr>
        </p:nvSpPr>
        <p:spPr/>
        <p:txBody>
          <a:bodyPr/>
          <a:lstStyle/>
          <a:p>
            <a:fld id="{3147E236-4105-451A-A82C-AD1461786F04}" type="slidenum">
              <a:rPr lang="fr-FR" smtClean="0"/>
              <a:pPr/>
              <a:t>41</a:t>
            </a:fld>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495300" y="274639"/>
            <a:ext cx="8915400" cy="561975"/>
          </a:xfrm>
        </p:spPr>
        <p:txBody>
          <a:bodyPr rtlCol="0">
            <a:normAutofit fontScale="90000"/>
          </a:bodyPr>
          <a:lstStyle/>
          <a:p>
            <a:pPr eaLnBrk="1" fontAlgn="auto" hangingPunct="1">
              <a:spcAft>
                <a:spcPts val="0"/>
              </a:spcAft>
              <a:defRPr/>
            </a:pPr>
            <a:r>
              <a:rPr lang="fr-FR" sz="3600" dirty="0"/>
              <a:t/>
            </a:r>
            <a:br>
              <a:rPr lang="fr-FR" sz="3600" dirty="0"/>
            </a:br>
            <a:r>
              <a:rPr lang="fr-FR" sz="3600" dirty="0" smtClean="0"/>
              <a:t/>
            </a:r>
            <a:br>
              <a:rPr lang="fr-FR" sz="3600" dirty="0" smtClean="0"/>
            </a:br>
            <a:r>
              <a:rPr lang="fr-FR" sz="3600" dirty="0" smtClean="0"/>
              <a:t> </a:t>
            </a:r>
            <a:r>
              <a:rPr lang="fr-FR" sz="3100" dirty="0">
                <a:solidFill>
                  <a:srgbClr val="0070C0"/>
                </a:solidFill>
              </a:rPr>
              <a:t/>
            </a:r>
            <a:br>
              <a:rPr lang="fr-FR" sz="3100" dirty="0">
                <a:solidFill>
                  <a:srgbClr val="0070C0"/>
                </a:solidFill>
              </a:rPr>
            </a:br>
            <a:r>
              <a:rPr lang="fr-FR" sz="3100" dirty="0" smtClean="0">
                <a:solidFill>
                  <a:srgbClr val="0070C0"/>
                </a:solidFill>
              </a:rPr>
              <a:t> </a:t>
            </a:r>
            <a:r>
              <a:rPr lang="fr-FR" dirty="0">
                <a:solidFill>
                  <a:srgbClr val="0070C0"/>
                </a:solidFill>
              </a:rPr>
              <a:t/>
            </a:r>
            <a:br>
              <a:rPr lang="fr-FR" dirty="0">
                <a:solidFill>
                  <a:srgbClr val="0070C0"/>
                </a:solidFill>
              </a:rPr>
            </a:br>
            <a:endParaRPr lang="fr-FR" dirty="0">
              <a:solidFill>
                <a:srgbClr val="0070C0"/>
              </a:solidFill>
            </a:endParaRPr>
          </a:p>
        </p:txBody>
      </p:sp>
      <p:sp>
        <p:nvSpPr>
          <p:cNvPr id="29699" name="Espace réservé du contenu 16"/>
          <p:cNvSpPr>
            <a:spLocks noGrp="1"/>
          </p:cNvSpPr>
          <p:nvPr>
            <p:ph idx="1"/>
          </p:nvPr>
        </p:nvSpPr>
        <p:spPr>
          <a:xfrm>
            <a:off x="428229" y="908050"/>
            <a:ext cx="8915400" cy="958850"/>
          </a:xfrm>
        </p:spPr>
        <p:txBody>
          <a:bodyPr>
            <a:normAutofit/>
          </a:bodyPr>
          <a:lstStyle/>
          <a:p>
            <a:pPr marL="0" indent="0" eaLnBrk="1" hangingPunct="1">
              <a:lnSpc>
                <a:spcPct val="90000"/>
              </a:lnSpc>
              <a:buFont typeface="Arial" charset="0"/>
              <a:buNone/>
            </a:pPr>
            <a:r>
              <a:rPr lang="fr-FR" altLang="fr-FR" sz="2400" dirty="0" smtClean="0">
                <a:solidFill>
                  <a:schemeClr val="accent1"/>
                </a:solidFill>
                <a:latin typeface="+mj-lt"/>
                <a:ea typeface="+mj-ea"/>
                <a:cs typeface="+mj-cs"/>
              </a:rPr>
              <a:t>Annexe 11 – grille d’évaluation PDUC</a:t>
            </a:r>
          </a:p>
          <a:p>
            <a:pPr lvl="1" indent="0">
              <a:buNone/>
            </a:pPr>
            <a:r>
              <a:rPr lang="fr-FR" altLang="fr-FR" sz="2400" dirty="0" smtClean="0">
                <a:solidFill>
                  <a:schemeClr val="accent1"/>
                </a:solidFill>
                <a:latin typeface="+mj-lt"/>
                <a:ea typeface="+mj-ea"/>
                <a:cs typeface="+mj-cs"/>
              </a:rPr>
              <a:t>Epreuves E6- PDUC, les niveaux de maîtrise </a:t>
            </a:r>
          </a:p>
          <a:p>
            <a:pPr marL="457200" lvl="1" indent="0" eaLnBrk="1" hangingPunct="1">
              <a:buFont typeface="Arial" charset="0"/>
              <a:buNone/>
            </a:pPr>
            <a:endParaRPr lang="fr-FR" altLang="fr-FR" sz="2400" dirty="0" smtClean="0"/>
          </a:p>
        </p:txBody>
      </p:sp>
      <p:sp>
        <p:nvSpPr>
          <p:cNvPr id="2" name="Accolade fermante 1"/>
          <p:cNvSpPr/>
          <p:nvPr/>
        </p:nvSpPr>
        <p:spPr>
          <a:xfrm>
            <a:off x="7448419" y="4137026"/>
            <a:ext cx="469503" cy="936625"/>
          </a:xfrm>
          <a:prstGeom prst="rightBrace">
            <a:avLst/>
          </a:prstGeom>
          <a:ln w="25400" cmpd="sng">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graphicFrame>
        <p:nvGraphicFramePr>
          <p:cNvPr id="9" name="Tableau 8"/>
          <p:cNvGraphicFramePr>
            <a:graphicFrameLocks noGrp="1"/>
          </p:cNvGraphicFramePr>
          <p:nvPr/>
        </p:nvGraphicFramePr>
        <p:xfrm>
          <a:off x="507340" y="2463008"/>
          <a:ext cx="8580040" cy="3348035"/>
        </p:xfrm>
        <a:graphic>
          <a:graphicData uri="http://schemas.openxmlformats.org/drawingml/2006/table">
            <a:tbl>
              <a:tblPr firstRow="1" firstCol="1" bandRow="1">
                <a:tableStyleId>{5C22544A-7EE6-4342-B048-85BDC9FD1C3A}</a:tableStyleId>
              </a:tblPr>
              <a:tblGrid>
                <a:gridCol w="390002"/>
                <a:gridCol w="2302547"/>
                <a:gridCol w="1909472"/>
                <a:gridCol w="1716008"/>
                <a:gridCol w="2262011"/>
              </a:tblGrid>
              <a:tr h="196816">
                <a:tc>
                  <a:txBody>
                    <a:bodyPr/>
                    <a:lstStyle/>
                    <a:p>
                      <a:pPr>
                        <a:spcAft>
                          <a:spcPts val="0"/>
                        </a:spcAft>
                      </a:pPr>
                      <a:endParaRPr lang="fr-FR" sz="1200" dirty="0">
                        <a:effectLst/>
                        <a:latin typeface="Times New Roman"/>
                        <a:ea typeface="Times New Roman"/>
                      </a:endParaRPr>
                    </a:p>
                  </a:txBody>
                  <a:tcPr marL="0" marR="0" marT="0" marB="0" anchor="ctr"/>
                </a:tc>
                <a:tc>
                  <a:txBody>
                    <a:bodyPr/>
                    <a:lstStyle/>
                    <a:p>
                      <a:pPr algn="ctr">
                        <a:spcAft>
                          <a:spcPts val="0"/>
                        </a:spcAft>
                      </a:pPr>
                      <a:r>
                        <a:rPr lang="fr-FR" sz="1200" dirty="0">
                          <a:effectLst/>
                        </a:rPr>
                        <a:t> </a:t>
                      </a:r>
                      <a:r>
                        <a:rPr lang="fr-FR" sz="1200" dirty="0" smtClean="0">
                          <a:effectLst/>
                        </a:rPr>
                        <a:t>1</a:t>
                      </a:r>
                      <a:endParaRPr lang="fr-FR" sz="1200" dirty="0">
                        <a:effectLst/>
                        <a:latin typeface="Times New Roman"/>
                        <a:ea typeface="Times New Roman"/>
                      </a:endParaRPr>
                    </a:p>
                  </a:txBody>
                  <a:tcPr marL="0" marR="0" marT="0" marB="0" anchor="ctr"/>
                </a:tc>
                <a:tc>
                  <a:txBody>
                    <a:bodyPr/>
                    <a:lstStyle/>
                    <a:p>
                      <a:pPr algn="ctr">
                        <a:spcAft>
                          <a:spcPts val="0"/>
                        </a:spcAft>
                      </a:pPr>
                      <a:r>
                        <a:rPr lang="fr-FR" sz="1000" dirty="0" smtClean="0">
                          <a:effectLst/>
                          <a:latin typeface="+mn-lt"/>
                          <a:ea typeface="+mn-ea"/>
                        </a:rPr>
                        <a:t>2</a:t>
                      </a:r>
                      <a:endParaRPr lang="fr-FR" sz="1200" dirty="0">
                        <a:effectLst/>
                        <a:latin typeface="Times New Roman"/>
                        <a:ea typeface="Times New Roman"/>
                      </a:endParaRPr>
                    </a:p>
                  </a:txBody>
                  <a:tcPr marL="74287" marR="74287" marT="0" marB="0"/>
                </a:tc>
                <a:tc>
                  <a:txBody>
                    <a:bodyPr/>
                    <a:lstStyle/>
                    <a:p>
                      <a:pPr algn="ctr">
                        <a:spcAft>
                          <a:spcPts val="0"/>
                        </a:spcAft>
                      </a:pPr>
                      <a:r>
                        <a:rPr lang="fr-FR" sz="1200" dirty="0" smtClean="0">
                          <a:effectLst/>
                          <a:latin typeface="Times New Roman"/>
                          <a:ea typeface="Times New Roman"/>
                        </a:rPr>
                        <a:t>3</a:t>
                      </a:r>
                      <a:endParaRPr lang="fr-FR" sz="1200" dirty="0">
                        <a:effectLst/>
                        <a:latin typeface="Times New Roman"/>
                        <a:ea typeface="Times New Roman"/>
                      </a:endParaRPr>
                    </a:p>
                  </a:txBody>
                  <a:tcPr marL="74287" marR="74287" marT="0" marB="0"/>
                </a:tc>
                <a:tc>
                  <a:txBody>
                    <a:bodyPr/>
                    <a:lstStyle/>
                    <a:p>
                      <a:pPr algn="ctr">
                        <a:spcAft>
                          <a:spcPts val="0"/>
                        </a:spcAft>
                      </a:pPr>
                      <a:r>
                        <a:rPr lang="fr-FR" sz="1000" dirty="0" smtClean="0">
                          <a:effectLst/>
                        </a:rPr>
                        <a:t>4</a:t>
                      </a:r>
                      <a:endParaRPr lang="fr-FR" sz="1200" dirty="0">
                        <a:effectLst/>
                        <a:latin typeface="Times New Roman"/>
                        <a:ea typeface="Times New Roman"/>
                      </a:endParaRPr>
                    </a:p>
                  </a:txBody>
                  <a:tcPr marL="74287" marR="74287" marT="0" marB="0"/>
                </a:tc>
              </a:tr>
              <a:tr h="300233">
                <a:tc>
                  <a:txBody>
                    <a:bodyPr/>
                    <a:lstStyle/>
                    <a:p>
                      <a:pPr algn="ctr">
                        <a:spcAft>
                          <a:spcPts val="0"/>
                        </a:spcAft>
                      </a:pPr>
                      <a:endParaRPr lang="fr-FR" sz="1200" dirty="0">
                        <a:effectLst/>
                        <a:latin typeface="Times New Roman"/>
                        <a:ea typeface="Times New Roman"/>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dk1"/>
                          </a:solidFill>
                          <a:effectLst/>
                          <a:latin typeface="+mn-lt"/>
                          <a:ea typeface="+mn-ea"/>
                          <a:cs typeface="+mn-cs"/>
                        </a:rPr>
                        <a:t>subit</a:t>
                      </a:r>
                      <a:endParaRPr lang="fr-FR" sz="1200" kern="1200" dirty="0">
                        <a:solidFill>
                          <a:schemeClr val="dk1"/>
                        </a:solidFill>
                        <a:effectLst/>
                        <a:latin typeface="+mn-lt"/>
                        <a:ea typeface="+mn-ea"/>
                        <a:cs typeface="+mn-cs"/>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effectLst/>
                        </a:rPr>
                        <a:t>Exécute</a:t>
                      </a:r>
                      <a:endParaRPr lang="fr-FR" sz="1800" dirty="0" smtClean="0">
                        <a:effectLst/>
                        <a:latin typeface="Times New Roman"/>
                        <a:ea typeface="Times New Roman"/>
                      </a:endParaRPr>
                    </a:p>
                  </a:txBody>
                  <a:tcPr marL="74287" marR="7428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smtClean="0">
                          <a:effectLst/>
                        </a:rPr>
                        <a:t>Maîtrise</a:t>
                      </a:r>
                      <a:endParaRPr lang="fr-FR" sz="1800" dirty="0" smtClean="0">
                        <a:effectLst/>
                        <a:latin typeface="Times New Roman"/>
                        <a:ea typeface="Times New Roman"/>
                      </a:endParaRPr>
                    </a:p>
                  </a:txBody>
                  <a:tcPr marL="74287" marR="74287" marT="0" marB="0"/>
                </a:tc>
                <a:tc>
                  <a:txBody>
                    <a:bodyPr/>
                    <a:lstStyle/>
                    <a:p>
                      <a:pPr algn="ctr">
                        <a:spcAft>
                          <a:spcPts val="0"/>
                        </a:spcAft>
                      </a:pPr>
                      <a:r>
                        <a:rPr lang="fr-FR" sz="1200" dirty="0" smtClean="0">
                          <a:effectLst/>
                          <a:latin typeface="Times New Roman"/>
                          <a:ea typeface="Times New Roman"/>
                        </a:rPr>
                        <a:t>Est expert </a:t>
                      </a:r>
                      <a:endParaRPr lang="fr-FR" sz="1200" dirty="0">
                        <a:effectLst/>
                        <a:latin typeface="Times New Roman"/>
                        <a:ea typeface="Times New Roman"/>
                      </a:endParaRPr>
                    </a:p>
                  </a:txBody>
                  <a:tcPr marL="74287" marR="74287" marT="0" marB="0"/>
                </a:tc>
              </a:tr>
              <a:tr h="328027">
                <a:tc>
                  <a:txBody>
                    <a:bodyPr/>
                    <a:lstStyle/>
                    <a:p>
                      <a:pPr algn="ctr">
                        <a:spcAft>
                          <a:spcPts val="0"/>
                        </a:spcAft>
                      </a:pPr>
                      <a:r>
                        <a:rPr lang="fr-FR" sz="1200" dirty="0" smtClean="0">
                          <a:effectLst/>
                          <a:latin typeface="Times New Roman"/>
                          <a:ea typeface="Times New Roman"/>
                        </a:rPr>
                        <a:t>L1</a:t>
                      </a:r>
                      <a:endParaRPr lang="fr-FR" sz="1200" dirty="0">
                        <a:effectLst/>
                        <a:latin typeface="Times New Roman"/>
                        <a:ea typeface="Times New Roman"/>
                      </a:endParaRPr>
                    </a:p>
                  </a:txBody>
                  <a:tcPr marL="74287" marR="74287" marT="0" marB="0"/>
                </a:tc>
                <a:tc>
                  <a:txBody>
                    <a:bodyPr/>
                    <a:lstStyle/>
                    <a:p>
                      <a:pPr algn="ctr">
                        <a:spcAft>
                          <a:spcPts val="0"/>
                        </a:spcAft>
                      </a:pPr>
                      <a:r>
                        <a:rPr lang="fr-FR" sz="1000" dirty="0">
                          <a:effectLst/>
                        </a:rPr>
                        <a:t>N’utilise aucune donnée</a:t>
                      </a:r>
                      <a:endParaRPr lang="fr-FR" sz="1200" dirty="0">
                        <a:effectLst/>
                        <a:latin typeface="Times New Roman"/>
                        <a:ea typeface="Times New Roman"/>
                      </a:endParaRPr>
                    </a:p>
                  </a:txBody>
                  <a:tcPr marL="74287" marR="74287" marT="0" marB="0"/>
                </a:tc>
                <a:tc>
                  <a:txBody>
                    <a:bodyPr/>
                    <a:lstStyle/>
                    <a:p>
                      <a:pPr algn="ctr">
                        <a:spcAft>
                          <a:spcPts val="0"/>
                        </a:spcAft>
                      </a:pPr>
                      <a:r>
                        <a:rPr lang="fr-FR" sz="1000">
                          <a:effectLst/>
                        </a:rPr>
                        <a:t>Utilise des données partielles</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Mobilise des données  variées et actualisées</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Met en relation les données</a:t>
                      </a:r>
                      <a:endParaRPr lang="fr-FR" sz="1200">
                        <a:effectLst/>
                        <a:latin typeface="Times New Roman"/>
                        <a:ea typeface="Times New Roman"/>
                      </a:endParaRPr>
                    </a:p>
                  </a:txBody>
                  <a:tcPr marL="74287" marR="74287" marT="0" marB="0"/>
                </a:tc>
              </a:tr>
              <a:tr h="328027">
                <a:tc>
                  <a:txBody>
                    <a:bodyPr/>
                    <a:lstStyle/>
                    <a:p>
                      <a:pPr algn="ctr">
                        <a:spcAft>
                          <a:spcPts val="0"/>
                        </a:spcAft>
                      </a:pPr>
                      <a:r>
                        <a:rPr lang="fr-FR" sz="1200" dirty="0" smtClean="0">
                          <a:effectLst/>
                          <a:latin typeface="Times New Roman"/>
                          <a:ea typeface="Times New Roman"/>
                        </a:rPr>
                        <a:t>L2</a:t>
                      </a:r>
                      <a:endParaRPr lang="fr-FR" sz="1200" dirty="0">
                        <a:effectLst/>
                        <a:latin typeface="Times New Roman"/>
                        <a:ea typeface="Times New Roman"/>
                      </a:endParaRPr>
                    </a:p>
                  </a:txBody>
                  <a:tcPr marL="74287" marR="74287" marT="0" marB="0"/>
                </a:tc>
                <a:tc>
                  <a:txBody>
                    <a:bodyPr/>
                    <a:lstStyle/>
                    <a:p>
                      <a:pPr algn="ctr">
                        <a:spcAft>
                          <a:spcPts val="0"/>
                        </a:spcAft>
                      </a:pPr>
                      <a:r>
                        <a:rPr lang="fr-FR" sz="1000">
                          <a:effectLst/>
                        </a:rPr>
                        <a:t>Ne définit pas les objectifs </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Ne rattache pas les objectifs au contexte</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Contextualise et mesure les objectifs</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Décline les objectifs en indicateurs et outils de suivi</a:t>
                      </a:r>
                      <a:endParaRPr lang="fr-FR" sz="1200">
                        <a:effectLst/>
                        <a:latin typeface="Times New Roman"/>
                        <a:ea typeface="Times New Roman"/>
                      </a:endParaRPr>
                    </a:p>
                  </a:txBody>
                  <a:tcPr marL="74287" marR="74287" marT="0" marB="0"/>
                </a:tc>
              </a:tr>
              <a:tr h="328027">
                <a:tc>
                  <a:txBody>
                    <a:bodyPr/>
                    <a:lstStyle/>
                    <a:p>
                      <a:pPr algn="ctr">
                        <a:spcAft>
                          <a:spcPts val="0"/>
                        </a:spcAft>
                      </a:pPr>
                      <a:r>
                        <a:rPr lang="fr-FR" sz="1200" dirty="0" smtClean="0">
                          <a:effectLst/>
                          <a:latin typeface="Times New Roman"/>
                          <a:ea typeface="Times New Roman"/>
                        </a:rPr>
                        <a:t>L3</a:t>
                      </a:r>
                      <a:endParaRPr lang="fr-FR" sz="1200" dirty="0">
                        <a:effectLst/>
                        <a:latin typeface="Times New Roman"/>
                        <a:ea typeface="Times New Roman"/>
                      </a:endParaRPr>
                    </a:p>
                  </a:txBody>
                  <a:tcPr marL="74287" marR="74287" marT="0" marB="0"/>
                </a:tc>
                <a:tc>
                  <a:txBody>
                    <a:bodyPr/>
                    <a:lstStyle/>
                    <a:p>
                      <a:pPr algn="ctr">
                        <a:spcAft>
                          <a:spcPts val="0"/>
                        </a:spcAft>
                      </a:pPr>
                      <a:r>
                        <a:rPr lang="fr-FR" sz="1000">
                          <a:effectLst/>
                        </a:rPr>
                        <a:t>Ne réalise ni analyse, ni diagnostic</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Présente une analyse, un diagnostic incomplets</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Analyse/diagnostique sans mise en perspective</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Analyse/diagnostique en tenant compte du contexte</a:t>
                      </a:r>
                      <a:endParaRPr lang="fr-FR" sz="1200">
                        <a:effectLst/>
                        <a:latin typeface="Times New Roman"/>
                        <a:ea typeface="Times New Roman"/>
                      </a:endParaRPr>
                    </a:p>
                  </a:txBody>
                  <a:tcPr marL="74287" marR="74287" marT="0" marB="0"/>
                </a:tc>
              </a:tr>
              <a:tr h="390782">
                <a:tc>
                  <a:txBody>
                    <a:bodyPr/>
                    <a:lstStyle/>
                    <a:p>
                      <a:pPr algn="ctr">
                        <a:spcAft>
                          <a:spcPts val="0"/>
                        </a:spcAft>
                      </a:pPr>
                      <a:r>
                        <a:rPr lang="fr-FR" sz="1200" dirty="0" smtClean="0">
                          <a:effectLst/>
                          <a:latin typeface="Times New Roman"/>
                          <a:ea typeface="Times New Roman"/>
                        </a:rPr>
                        <a:t>L4</a:t>
                      </a:r>
                      <a:endParaRPr lang="fr-FR" sz="1200" dirty="0">
                        <a:effectLst/>
                        <a:latin typeface="Times New Roman"/>
                        <a:ea typeface="Times New Roman"/>
                      </a:endParaRPr>
                    </a:p>
                  </a:txBody>
                  <a:tcPr marL="74287" marR="74287" marT="0" marB="0"/>
                </a:tc>
                <a:tc>
                  <a:txBody>
                    <a:bodyPr/>
                    <a:lstStyle/>
                    <a:p>
                      <a:pPr algn="ctr">
                        <a:spcAft>
                          <a:spcPts val="0"/>
                        </a:spcAft>
                      </a:pPr>
                      <a:r>
                        <a:rPr lang="fr-FR" sz="1000">
                          <a:effectLst/>
                        </a:rPr>
                        <a:t>Préconise/agit sans pertinence, ni réalisme</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Ne contextualise pas la préconisation/action</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Préconise/agit de façon réaliste et pertinente</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Inscrit la préconisation/action dans la stratégie du réseau ou de l’UC</a:t>
                      </a:r>
                      <a:endParaRPr lang="fr-FR" sz="1200">
                        <a:effectLst/>
                        <a:latin typeface="Times New Roman"/>
                        <a:ea typeface="Times New Roman"/>
                      </a:endParaRPr>
                    </a:p>
                  </a:txBody>
                  <a:tcPr marL="74287" marR="74287" marT="0" marB="0"/>
                </a:tc>
              </a:tr>
              <a:tr h="328027">
                <a:tc>
                  <a:txBody>
                    <a:bodyPr/>
                    <a:lstStyle/>
                    <a:p>
                      <a:pPr algn="ctr">
                        <a:spcAft>
                          <a:spcPts val="0"/>
                        </a:spcAft>
                      </a:pPr>
                      <a:r>
                        <a:rPr lang="fr-FR" sz="1200" dirty="0" smtClean="0">
                          <a:effectLst/>
                          <a:latin typeface="Times New Roman"/>
                          <a:ea typeface="Times New Roman"/>
                        </a:rPr>
                        <a:t>L5</a:t>
                      </a:r>
                      <a:endParaRPr lang="fr-FR" sz="1200" dirty="0">
                        <a:effectLst/>
                        <a:latin typeface="Times New Roman"/>
                        <a:ea typeface="Times New Roman"/>
                      </a:endParaRPr>
                    </a:p>
                  </a:txBody>
                  <a:tcPr marL="74287" marR="74287" marT="0" marB="0"/>
                </a:tc>
                <a:tc>
                  <a:txBody>
                    <a:bodyPr/>
                    <a:lstStyle/>
                    <a:p>
                      <a:pPr algn="ctr">
                        <a:spcAft>
                          <a:spcPts val="0"/>
                        </a:spcAft>
                      </a:pPr>
                      <a:r>
                        <a:rPr lang="fr-FR" sz="1000">
                          <a:effectLst/>
                        </a:rPr>
                        <a:t>N’utilise aucune démarche/méthode</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Met en œuvre une démarche/méthode </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Maîtrise la démarche/méthode </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Est capable de transférer la démarche/méthode </a:t>
                      </a:r>
                      <a:endParaRPr lang="fr-FR" sz="1000">
                        <a:effectLst/>
                        <a:latin typeface="Times New Roman"/>
                        <a:ea typeface="Times New Roman"/>
                      </a:endParaRPr>
                    </a:p>
                  </a:txBody>
                  <a:tcPr marL="74287" marR="74287" marT="0" marB="0"/>
                </a:tc>
              </a:tr>
              <a:tr h="328027">
                <a:tc>
                  <a:txBody>
                    <a:bodyPr/>
                    <a:lstStyle/>
                    <a:p>
                      <a:pPr algn="ctr">
                        <a:spcAft>
                          <a:spcPts val="0"/>
                        </a:spcAft>
                      </a:pPr>
                      <a:r>
                        <a:rPr lang="fr-FR" sz="1200" dirty="0" smtClean="0">
                          <a:effectLst/>
                          <a:latin typeface="Times New Roman"/>
                          <a:ea typeface="Times New Roman"/>
                        </a:rPr>
                        <a:t>L6</a:t>
                      </a:r>
                      <a:endParaRPr lang="fr-FR" sz="1200" dirty="0">
                        <a:effectLst/>
                        <a:latin typeface="Times New Roman"/>
                        <a:ea typeface="Times New Roman"/>
                      </a:endParaRPr>
                    </a:p>
                  </a:txBody>
                  <a:tcPr marL="74287" marR="74287" marT="0" marB="0"/>
                </a:tc>
                <a:tc>
                  <a:txBody>
                    <a:bodyPr/>
                    <a:lstStyle/>
                    <a:p>
                      <a:pPr algn="ctr">
                        <a:spcAft>
                          <a:spcPts val="0"/>
                        </a:spcAft>
                      </a:pPr>
                      <a:r>
                        <a:rPr lang="fr-FR" sz="1000">
                          <a:effectLst/>
                        </a:rPr>
                        <a:t>Ne mobilise aucun moyen/outil</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Utilise les moyens/outils existants</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Choisit les moyens/outils adaptés</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Élabore les moyens/outils </a:t>
                      </a:r>
                      <a:endParaRPr lang="fr-FR" sz="1200">
                        <a:effectLst/>
                        <a:latin typeface="Times New Roman"/>
                        <a:ea typeface="Times New Roman"/>
                      </a:endParaRPr>
                    </a:p>
                  </a:txBody>
                  <a:tcPr marL="74287" marR="74287" marT="0" marB="0"/>
                </a:tc>
              </a:tr>
              <a:tr h="328027">
                <a:tc>
                  <a:txBody>
                    <a:bodyPr/>
                    <a:lstStyle/>
                    <a:p>
                      <a:pPr algn="ctr">
                        <a:spcAft>
                          <a:spcPts val="0"/>
                        </a:spcAft>
                      </a:pPr>
                      <a:r>
                        <a:rPr lang="fr-FR" sz="1200" dirty="0" smtClean="0">
                          <a:effectLst/>
                          <a:latin typeface="Times New Roman"/>
                          <a:ea typeface="Times New Roman"/>
                        </a:rPr>
                        <a:t>L7</a:t>
                      </a:r>
                      <a:endParaRPr lang="fr-FR" sz="1200" dirty="0">
                        <a:effectLst/>
                        <a:latin typeface="Times New Roman"/>
                        <a:ea typeface="Times New Roman"/>
                      </a:endParaRPr>
                    </a:p>
                  </a:txBody>
                  <a:tcPr marL="74287" marR="74287" marT="0" marB="0"/>
                </a:tc>
                <a:tc>
                  <a:txBody>
                    <a:bodyPr/>
                    <a:lstStyle/>
                    <a:p>
                      <a:pPr algn="ctr">
                        <a:spcAft>
                          <a:spcPts val="0"/>
                        </a:spcAft>
                      </a:pPr>
                      <a:r>
                        <a:rPr lang="fr-FR" sz="1000">
                          <a:effectLst/>
                        </a:rPr>
                        <a:t>Ne repère aucune implication</a:t>
                      </a:r>
                      <a:endParaRPr lang="fr-FR" sz="1200">
                        <a:effectLst/>
                        <a:latin typeface="Times New Roman"/>
                        <a:ea typeface="Times New Roman"/>
                      </a:endParaRPr>
                    </a:p>
                  </a:txBody>
                  <a:tcPr marL="74287" marR="74287" marT="0" marB="0"/>
                </a:tc>
                <a:tc>
                  <a:txBody>
                    <a:bodyPr/>
                    <a:lstStyle/>
                    <a:p>
                      <a:pPr algn="ctr">
                        <a:spcAft>
                          <a:spcPts val="0"/>
                        </a:spcAft>
                      </a:pPr>
                      <a:r>
                        <a:rPr lang="fr-FR" sz="1000" dirty="0">
                          <a:effectLst/>
                        </a:rPr>
                        <a:t>Repère quelques  implications </a:t>
                      </a:r>
                      <a:endParaRPr lang="fr-FR" sz="1200" dirty="0">
                        <a:effectLst/>
                        <a:latin typeface="Times New Roman"/>
                        <a:ea typeface="Times New Roman"/>
                      </a:endParaRPr>
                    </a:p>
                  </a:txBody>
                  <a:tcPr marL="74287" marR="74287" marT="0" marB="0"/>
                </a:tc>
                <a:tc>
                  <a:txBody>
                    <a:bodyPr/>
                    <a:lstStyle/>
                    <a:p>
                      <a:pPr algn="ctr">
                        <a:spcAft>
                          <a:spcPts val="0"/>
                        </a:spcAft>
                      </a:pPr>
                      <a:r>
                        <a:rPr lang="fr-FR" sz="1000">
                          <a:effectLst/>
                        </a:rPr>
                        <a:t>Repère les implications clé </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Évalue les implications</a:t>
                      </a:r>
                      <a:endParaRPr lang="fr-FR" sz="1000">
                        <a:effectLst/>
                        <a:latin typeface="Times New Roman"/>
                        <a:ea typeface="Times New Roman"/>
                      </a:endParaRPr>
                    </a:p>
                  </a:txBody>
                  <a:tcPr marL="74287" marR="74287" marT="0" marB="0"/>
                </a:tc>
              </a:tr>
              <a:tr h="492042">
                <a:tc>
                  <a:txBody>
                    <a:bodyPr/>
                    <a:lstStyle/>
                    <a:p>
                      <a:pPr algn="ctr">
                        <a:spcAft>
                          <a:spcPts val="0"/>
                        </a:spcAft>
                      </a:pPr>
                      <a:r>
                        <a:rPr lang="fr-FR" sz="1200" dirty="0" smtClean="0">
                          <a:effectLst/>
                          <a:latin typeface="Times New Roman"/>
                          <a:ea typeface="Times New Roman"/>
                        </a:rPr>
                        <a:t>L8</a:t>
                      </a:r>
                      <a:endParaRPr lang="fr-FR" sz="1200" dirty="0">
                        <a:effectLst/>
                        <a:latin typeface="Times New Roman"/>
                        <a:ea typeface="Times New Roman"/>
                      </a:endParaRPr>
                    </a:p>
                  </a:txBody>
                  <a:tcPr marL="74287" marR="74287" marT="0" marB="0"/>
                </a:tc>
                <a:tc>
                  <a:txBody>
                    <a:bodyPr/>
                    <a:lstStyle/>
                    <a:p>
                      <a:pPr algn="ctr">
                        <a:spcAft>
                          <a:spcPts val="0"/>
                        </a:spcAft>
                      </a:pPr>
                      <a:r>
                        <a:rPr lang="fr-FR" sz="1000" dirty="0">
                          <a:effectLst/>
                        </a:rPr>
                        <a:t>N’argumente pas</a:t>
                      </a:r>
                      <a:endParaRPr lang="fr-FR" sz="1200" dirty="0">
                        <a:effectLst/>
                        <a:latin typeface="Times New Roman"/>
                        <a:ea typeface="Times New Roman"/>
                      </a:endParaRPr>
                    </a:p>
                  </a:txBody>
                  <a:tcPr marL="74287" marR="74287" marT="0" marB="0"/>
                </a:tc>
                <a:tc>
                  <a:txBody>
                    <a:bodyPr/>
                    <a:lstStyle/>
                    <a:p>
                      <a:pPr algn="ctr">
                        <a:spcAft>
                          <a:spcPts val="0"/>
                        </a:spcAft>
                      </a:pPr>
                      <a:r>
                        <a:rPr lang="fr-FR" sz="1000">
                          <a:effectLst/>
                        </a:rPr>
                        <a:t>Argumente de façon peu pertinente et peu convaincante</a:t>
                      </a:r>
                      <a:endParaRPr lang="fr-FR" sz="1200">
                        <a:effectLst/>
                        <a:latin typeface="Times New Roman"/>
                        <a:ea typeface="Times New Roman"/>
                      </a:endParaRPr>
                    </a:p>
                  </a:txBody>
                  <a:tcPr marL="74287" marR="74287" marT="0" marB="0"/>
                </a:tc>
                <a:tc>
                  <a:txBody>
                    <a:bodyPr/>
                    <a:lstStyle/>
                    <a:p>
                      <a:pPr algn="ctr">
                        <a:spcAft>
                          <a:spcPts val="0"/>
                        </a:spcAft>
                      </a:pPr>
                      <a:r>
                        <a:rPr lang="fr-FR" sz="1000">
                          <a:effectLst/>
                        </a:rPr>
                        <a:t>Utilise des arguments pertinents </a:t>
                      </a:r>
                      <a:endParaRPr lang="fr-FR" sz="1200">
                        <a:effectLst/>
                        <a:latin typeface="Times New Roman"/>
                        <a:ea typeface="Times New Roman"/>
                      </a:endParaRPr>
                    </a:p>
                  </a:txBody>
                  <a:tcPr marL="74287" marR="74287" marT="0" marB="0"/>
                </a:tc>
                <a:tc>
                  <a:txBody>
                    <a:bodyPr/>
                    <a:lstStyle/>
                    <a:p>
                      <a:pPr algn="ctr">
                        <a:spcAft>
                          <a:spcPts val="0"/>
                        </a:spcAft>
                      </a:pPr>
                      <a:r>
                        <a:rPr lang="fr-FR" sz="1000" dirty="0">
                          <a:effectLst/>
                        </a:rPr>
                        <a:t>Argumente de façon  convaincante</a:t>
                      </a:r>
                      <a:endParaRPr lang="fr-FR" sz="1200" dirty="0">
                        <a:effectLst/>
                        <a:latin typeface="Times New Roman"/>
                        <a:ea typeface="Times New Roman"/>
                      </a:endParaRPr>
                    </a:p>
                  </a:txBody>
                  <a:tcPr marL="74287" marR="74287" marT="0" marB="0"/>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0014" y="484094"/>
            <a:ext cx="8186006" cy="639856"/>
          </a:xfrm>
        </p:spPr>
        <p:txBody>
          <a:bodyPr>
            <a:normAutofit fontScale="90000"/>
          </a:bodyPr>
          <a:lstStyle/>
          <a:p>
            <a:r>
              <a:rPr lang="fr-FR" sz="2400" dirty="0" smtClean="0"/>
              <a:t>Quand évaluer le </a:t>
            </a:r>
            <a:r>
              <a:rPr lang="fr-FR" sz="2400" dirty="0" smtClean="0"/>
              <a:t/>
            </a:r>
            <a:br>
              <a:rPr lang="fr-FR" sz="2400" dirty="0" smtClean="0"/>
            </a:br>
            <a:r>
              <a:rPr lang="fr-FR" sz="2400" dirty="0" smtClean="0"/>
              <a:t>candidat </a:t>
            </a:r>
            <a:r>
              <a:rPr lang="fr-FR" sz="2400" dirty="0" smtClean="0"/>
              <a:t>en CCF ?</a:t>
            </a:r>
            <a:endParaRPr lang="fr-FR" sz="2400" dirty="0"/>
          </a:p>
        </p:txBody>
      </p:sp>
      <p:sp>
        <p:nvSpPr>
          <p:cNvPr id="3" name="Espace réservé du contenu 2"/>
          <p:cNvSpPr>
            <a:spLocks noGrp="1"/>
          </p:cNvSpPr>
          <p:nvPr>
            <p:ph idx="1"/>
          </p:nvPr>
        </p:nvSpPr>
        <p:spPr>
          <a:xfrm>
            <a:off x="657709" y="1924050"/>
            <a:ext cx="2218841" cy="2953693"/>
          </a:xfrm>
        </p:spPr>
        <p:txBody>
          <a:bodyPr>
            <a:noAutofit/>
          </a:bodyPr>
          <a:lstStyle/>
          <a:p>
            <a:r>
              <a:rPr lang="fr-FR" dirty="0" smtClean="0"/>
              <a:t>La conception </a:t>
            </a:r>
          </a:p>
          <a:p>
            <a:pPr>
              <a:buNone/>
            </a:pPr>
            <a:r>
              <a:rPr lang="fr-FR" dirty="0" smtClean="0"/>
              <a:t>du projet</a:t>
            </a:r>
          </a:p>
          <a:p>
            <a:pPr>
              <a:buNone/>
            </a:pPr>
            <a:endParaRPr lang="fr-FR" dirty="0" smtClean="0"/>
          </a:p>
          <a:p>
            <a:pPr>
              <a:buNone/>
            </a:pPr>
            <a:endParaRPr lang="fr-FR" sz="2000" dirty="0" smtClean="0"/>
          </a:p>
          <a:p>
            <a:pPr>
              <a:buNone/>
            </a:pPr>
            <a:endParaRPr lang="fr-FR" dirty="0" smtClean="0"/>
          </a:p>
          <a:p>
            <a:pPr>
              <a:buNone/>
            </a:pPr>
            <a:endParaRPr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43</a:t>
            </a:fld>
            <a:endParaRPr lang="fr-FR" dirty="0"/>
          </a:p>
        </p:txBody>
      </p:sp>
      <p:sp>
        <p:nvSpPr>
          <p:cNvPr id="5" name="Espace réservé du pied de page 4"/>
          <p:cNvSpPr>
            <a:spLocks noGrp="1"/>
          </p:cNvSpPr>
          <p:nvPr>
            <p:ph type="ftr" sz="quarter" idx="11"/>
          </p:nvPr>
        </p:nvSpPr>
        <p:spPr/>
        <p:txBody>
          <a:bodyPr/>
          <a:lstStyle/>
          <a:p>
            <a:fld id="{3147E236-4105-451A-A82C-AD1461786F04}" type="slidenum">
              <a:rPr lang="fr-FR" smtClean="0"/>
              <a:pPr/>
              <a:t>43</a:t>
            </a:fld>
            <a:endParaRPr lang="fr-FR" dirty="0"/>
          </a:p>
        </p:txBody>
      </p:sp>
      <p:graphicFrame>
        <p:nvGraphicFramePr>
          <p:cNvPr id="1026" name="Object 2"/>
          <p:cNvGraphicFramePr>
            <a:graphicFrameLocks noChangeAspect="1"/>
          </p:cNvGraphicFramePr>
          <p:nvPr/>
        </p:nvGraphicFramePr>
        <p:xfrm>
          <a:off x="3962400" y="0"/>
          <a:ext cx="4763620" cy="6749882"/>
        </p:xfrm>
        <a:graphic>
          <a:graphicData uri="http://schemas.openxmlformats.org/presentationml/2006/ole">
            <p:oleObj spid="_x0000_s1026" name="Document" r:id="rId3" imgW="6803494" imgH="9642458" progId="Word.Document.12">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0014" y="484094"/>
            <a:ext cx="8186006" cy="639856"/>
          </a:xfrm>
        </p:spPr>
        <p:txBody>
          <a:bodyPr>
            <a:normAutofit fontScale="90000"/>
          </a:bodyPr>
          <a:lstStyle/>
          <a:p>
            <a:r>
              <a:rPr lang="fr-FR" sz="2400" dirty="0" smtClean="0"/>
              <a:t>Quand évaluer le </a:t>
            </a:r>
            <a:r>
              <a:rPr lang="fr-FR" sz="2400" dirty="0" smtClean="0"/>
              <a:t/>
            </a:r>
            <a:br>
              <a:rPr lang="fr-FR" sz="2400" dirty="0" smtClean="0"/>
            </a:br>
            <a:r>
              <a:rPr lang="fr-FR" sz="2400" dirty="0" smtClean="0"/>
              <a:t>candidat </a:t>
            </a:r>
            <a:r>
              <a:rPr lang="fr-FR" sz="2400" dirty="0" smtClean="0"/>
              <a:t>en CCF ?</a:t>
            </a:r>
            <a:endParaRPr lang="fr-FR" sz="2400" dirty="0"/>
          </a:p>
        </p:txBody>
      </p:sp>
      <p:sp>
        <p:nvSpPr>
          <p:cNvPr id="3" name="Espace réservé du contenu 2"/>
          <p:cNvSpPr>
            <a:spLocks noGrp="1"/>
          </p:cNvSpPr>
          <p:nvPr>
            <p:ph idx="1"/>
          </p:nvPr>
        </p:nvSpPr>
        <p:spPr>
          <a:xfrm>
            <a:off x="657709" y="1962150"/>
            <a:ext cx="2218841" cy="2953693"/>
          </a:xfrm>
        </p:spPr>
        <p:txBody>
          <a:bodyPr>
            <a:noAutofit/>
          </a:bodyPr>
          <a:lstStyle/>
          <a:p>
            <a:r>
              <a:rPr lang="fr-FR" dirty="0" smtClean="0"/>
              <a:t>La conduite </a:t>
            </a:r>
          </a:p>
          <a:p>
            <a:pPr>
              <a:buNone/>
            </a:pPr>
            <a:r>
              <a:rPr lang="fr-FR" dirty="0" smtClean="0"/>
              <a:t>du projet</a:t>
            </a:r>
          </a:p>
          <a:p>
            <a:pPr>
              <a:buNone/>
            </a:pPr>
            <a:endParaRPr lang="fr-FR" dirty="0" smtClean="0"/>
          </a:p>
          <a:p>
            <a:pPr>
              <a:buNone/>
            </a:pPr>
            <a:endParaRPr lang="fr-FR" sz="2000" dirty="0" smtClean="0"/>
          </a:p>
          <a:p>
            <a:pPr>
              <a:buNone/>
            </a:pPr>
            <a:endParaRPr lang="fr-FR" dirty="0" smtClean="0"/>
          </a:p>
          <a:p>
            <a:pPr>
              <a:buNone/>
            </a:pPr>
            <a:endParaRPr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44</a:t>
            </a:fld>
            <a:endParaRPr lang="fr-FR" dirty="0"/>
          </a:p>
        </p:txBody>
      </p:sp>
      <p:sp>
        <p:nvSpPr>
          <p:cNvPr id="5" name="Espace réservé du pied de page 4"/>
          <p:cNvSpPr>
            <a:spLocks noGrp="1"/>
          </p:cNvSpPr>
          <p:nvPr>
            <p:ph type="ftr" sz="quarter" idx="11"/>
          </p:nvPr>
        </p:nvSpPr>
        <p:spPr/>
        <p:txBody>
          <a:bodyPr/>
          <a:lstStyle/>
          <a:p>
            <a:fld id="{3147E236-4105-451A-A82C-AD1461786F04}" type="slidenum">
              <a:rPr lang="fr-FR" smtClean="0"/>
              <a:pPr/>
              <a:t>44</a:t>
            </a:fld>
            <a:endParaRPr lang="fr-FR" dirty="0"/>
          </a:p>
        </p:txBody>
      </p:sp>
      <p:graphicFrame>
        <p:nvGraphicFramePr>
          <p:cNvPr id="2051" name="Object 3"/>
          <p:cNvGraphicFramePr>
            <a:graphicFrameLocks noChangeAspect="1"/>
          </p:cNvGraphicFramePr>
          <p:nvPr/>
        </p:nvGraphicFramePr>
        <p:xfrm>
          <a:off x="3673902" y="0"/>
          <a:ext cx="4871812" cy="6788711"/>
        </p:xfrm>
        <a:graphic>
          <a:graphicData uri="http://schemas.openxmlformats.org/presentationml/2006/ole">
            <p:oleObj spid="_x0000_s2051" name="Document" r:id="rId3" imgW="6803494" imgH="9478533" progId="Word.Document.12">
              <p:embed/>
            </p:oleObj>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0014" y="484094"/>
            <a:ext cx="8186006" cy="639856"/>
          </a:xfrm>
        </p:spPr>
        <p:txBody>
          <a:bodyPr>
            <a:normAutofit fontScale="90000"/>
          </a:bodyPr>
          <a:lstStyle/>
          <a:p>
            <a:r>
              <a:rPr lang="fr-FR" sz="2400" dirty="0" smtClean="0"/>
              <a:t>Quand évaluer le </a:t>
            </a:r>
            <a:r>
              <a:rPr lang="fr-FR" sz="2400" dirty="0" smtClean="0"/>
              <a:t/>
            </a:r>
            <a:br>
              <a:rPr lang="fr-FR" sz="2400" dirty="0" smtClean="0"/>
            </a:br>
            <a:r>
              <a:rPr lang="fr-FR" sz="2400" dirty="0" smtClean="0"/>
              <a:t>candidat </a:t>
            </a:r>
            <a:r>
              <a:rPr lang="fr-FR" sz="2400" dirty="0" smtClean="0"/>
              <a:t>en CCF ?</a:t>
            </a:r>
            <a:endParaRPr lang="fr-FR" sz="2400" dirty="0"/>
          </a:p>
        </p:txBody>
      </p:sp>
      <p:sp>
        <p:nvSpPr>
          <p:cNvPr id="3" name="Espace réservé du contenu 2"/>
          <p:cNvSpPr>
            <a:spLocks noGrp="1"/>
          </p:cNvSpPr>
          <p:nvPr>
            <p:ph idx="1"/>
          </p:nvPr>
        </p:nvSpPr>
        <p:spPr>
          <a:xfrm>
            <a:off x="657709" y="1924050"/>
            <a:ext cx="2218841" cy="2953693"/>
          </a:xfrm>
        </p:spPr>
        <p:txBody>
          <a:bodyPr>
            <a:noAutofit/>
          </a:bodyPr>
          <a:lstStyle/>
          <a:p>
            <a:r>
              <a:rPr lang="fr-FR" dirty="0" smtClean="0"/>
              <a:t>L’évaluation</a:t>
            </a:r>
          </a:p>
          <a:p>
            <a:pPr>
              <a:buNone/>
            </a:pPr>
            <a:r>
              <a:rPr lang="fr-FR" dirty="0" smtClean="0"/>
              <a:t>du projet</a:t>
            </a:r>
          </a:p>
          <a:p>
            <a:pPr>
              <a:buNone/>
            </a:pPr>
            <a:endParaRPr lang="fr-FR" dirty="0" smtClean="0"/>
          </a:p>
          <a:p>
            <a:pPr>
              <a:buNone/>
            </a:pPr>
            <a:endParaRPr lang="fr-FR" sz="2000" dirty="0" smtClean="0"/>
          </a:p>
          <a:p>
            <a:pPr>
              <a:buNone/>
            </a:pPr>
            <a:endParaRPr lang="fr-FR" dirty="0" smtClean="0"/>
          </a:p>
          <a:p>
            <a:pPr>
              <a:buNone/>
            </a:pPr>
            <a:endParaRPr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45</a:t>
            </a:fld>
            <a:endParaRPr lang="fr-FR" dirty="0"/>
          </a:p>
        </p:txBody>
      </p:sp>
      <p:sp>
        <p:nvSpPr>
          <p:cNvPr id="5" name="Espace réservé du pied de page 4"/>
          <p:cNvSpPr>
            <a:spLocks noGrp="1"/>
          </p:cNvSpPr>
          <p:nvPr>
            <p:ph type="ftr" sz="quarter" idx="11"/>
          </p:nvPr>
        </p:nvSpPr>
        <p:spPr/>
        <p:txBody>
          <a:bodyPr/>
          <a:lstStyle/>
          <a:p>
            <a:fld id="{3147E236-4105-451A-A82C-AD1461786F04}" type="slidenum">
              <a:rPr lang="fr-FR" smtClean="0"/>
              <a:pPr/>
              <a:t>45</a:t>
            </a:fld>
            <a:endParaRPr lang="fr-FR" dirty="0"/>
          </a:p>
        </p:txBody>
      </p:sp>
      <p:graphicFrame>
        <p:nvGraphicFramePr>
          <p:cNvPr id="3075" name="Object 3"/>
          <p:cNvGraphicFramePr>
            <a:graphicFrameLocks noChangeAspect="1"/>
          </p:cNvGraphicFramePr>
          <p:nvPr/>
        </p:nvGraphicFramePr>
        <p:xfrm>
          <a:off x="3623318" y="0"/>
          <a:ext cx="4758681" cy="6919673"/>
        </p:xfrm>
        <a:graphic>
          <a:graphicData uri="http://schemas.openxmlformats.org/presentationml/2006/ole">
            <p:oleObj spid="_x0000_s3075" name="Document" r:id="rId3" imgW="6803494" imgH="9894457" progId="Word.Document.12">
              <p:embed/>
            </p:oleObj>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5720713"/>
          </a:xfrm>
        </p:spPr>
        <p:txBody>
          <a:bodyPr>
            <a:normAutofit/>
          </a:bodyPr>
          <a:lstStyle/>
          <a:p>
            <a:r>
              <a:rPr lang="fr-FR" dirty="0" smtClean="0"/>
              <a:t>BTS MUC</a:t>
            </a:r>
            <a:br>
              <a:rPr lang="fr-FR" dirty="0" smtClean="0"/>
            </a:br>
            <a:r>
              <a:rPr lang="fr-FR" dirty="0" smtClean="0"/>
              <a:t/>
            </a:r>
            <a:br>
              <a:rPr lang="fr-FR" dirty="0" smtClean="0"/>
            </a:br>
            <a:r>
              <a:rPr lang="fr-FR" dirty="0" smtClean="0"/>
              <a:t/>
            </a:r>
            <a:br>
              <a:rPr lang="fr-FR" dirty="0" smtClean="0"/>
            </a:br>
            <a:r>
              <a:rPr lang="fr-FR" dirty="0" smtClean="0"/>
              <a:t>Présentation de la réforme du BTS</a:t>
            </a:r>
            <a:br>
              <a:rPr lang="fr-FR" dirty="0" smtClean="0"/>
            </a:br>
            <a:r>
              <a:rPr lang="fr-FR" dirty="0" smtClean="0"/>
              <a:t>Management des Unités Commerciales</a:t>
            </a:r>
            <a:br>
              <a:rPr lang="fr-FR" dirty="0" smtClean="0"/>
            </a:br>
            <a:r>
              <a:rPr lang="fr-FR" dirty="0" smtClean="0"/>
              <a:t/>
            </a:r>
            <a:br>
              <a:rPr lang="fr-FR" dirty="0" smtClean="0"/>
            </a:br>
            <a:r>
              <a:rPr lang="fr-FR" dirty="0" smtClean="0"/>
              <a:t>Pause </a:t>
            </a:r>
            <a:endParaRPr lang="fr-FR" dirty="0"/>
          </a:p>
        </p:txBody>
      </p:sp>
      <p:sp>
        <p:nvSpPr>
          <p:cNvPr id="3" name="Espace réservé du numéro de diapositive 2"/>
          <p:cNvSpPr>
            <a:spLocks noGrp="1"/>
          </p:cNvSpPr>
          <p:nvPr>
            <p:ph type="sldNum" sz="quarter" idx="12"/>
          </p:nvPr>
        </p:nvSpPr>
        <p:spPr/>
        <p:txBody>
          <a:bodyPr/>
          <a:lstStyle/>
          <a:p>
            <a:fld id="{F9A93819-B488-9642-BA9F-590C0B423DCE}" type="slidenum">
              <a:rPr lang="fr-FR" smtClean="0"/>
              <a:pPr/>
              <a:t>46</a:t>
            </a:fld>
            <a:endParaRPr lang="fr-FR" dirty="0"/>
          </a:p>
        </p:txBody>
      </p:sp>
      <p:sp>
        <p:nvSpPr>
          <p:cNvPr id="4" name="Espace réservé du pied de page 3"/>
          <p:cNvSpPr>
            <a:spLocks noGrp="1"/>
          </p:cNvSpPr>
          <p:nvPr>
            <p:ph type="ftr" sz="quarter" idx="11"/>
          </p:nvPr>
        </p:nvSpPr>
        <p:spPr/>
        <p:txBody>
          <a:bodyPr/>
          <a:lstStyle/>
          <a:p>
            <a:fld id="{F7322E4E-162D-46D6-9F89-923C9B89A6D5}" type="slidenum">
              <a:rPr lang="fr-FR" smtClean="0"/>
              <a:pPr/>
              <a:t>46</a:t>
            </a:fld>
            <a:endParaRPr lang="fr-F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Quels sont les cas de « non validation » ?</a:t>
            </a:r>
            <a:endParaRPr lang="fr-FR" sz="3600" dirty="0"/>
          </a:p>
        </p:txBody>
      </p:sp>
      <p:sp>
        <p:nvSpPr>
          <p:cNvPr id="3" name="Espace réservé du contenu 2"/>
          <p:cNvSpPr>
            <a:spLocks noGrp="1"/>
          </p:cNvSpPr>
          <p:nvPr>
            <p:ph idx="1"/>
          </p:nvPr>
        </p:nvSpPr>
        <p:spPr/>
        <p:txBody>
          <a:bodyPr>
            <a:normAutofit/>
          </a:bodyPr>
          <a:lstStyle/>
          <a:p>
            <a:r>
              <a:rPr lang="fr-FR" sz="2400" dirty="0" smtClean="0"/>
              <a:t>La mention « non valide » peut-être prononcée lorsqu’une des situations suivantes est constatée :</a:t>
            </a:r>
          </a:p>
          <a:p>
            <a:endParaRPr lang="fr-FR" sz="2400" dirty="0" smtClean="0"/>
          </a:p>
          <a:p>
            <a:pPr lvl="1"/>
            <a:r>
              <a:rPr lang="fr-FR" sz="2400" dirty="0" smtClean="0"/>
              <a:t>absence de dossier professionnel ;</a:t>
            </a:r>
          </a:p>
          <a:p>
            <a:pPr lvl="1"/>
            <a:r>
              <a:rPr lang="fr-FR" sz="2400" dirty="0" smtClean="0"/>
              <a:t>durée de stage inférieure à la durée requise par la réglementation de l’examen</a:t>
            </a:r>
          </a:p>
          <a:p>
            <a:pPr lvl="1"/>
            <a:r>
              <a:rPr lang="fr-FR" sz="2400" dirty="0" smtClean="0"/>
              <a:t>dossier non visé ou signé par les personnes habilitées à cet effet.</a:t>
            </a:r>
            <a:endParaRPr lang="fr-FR" sz="2400" dirty="0"/>
          </a:p>
        </p:txBody>
      </p:sp>
      <p:sp>
        <p:nvSpPr>
          <p:cNvPr id="4" name="Espace réservé du numéro de diapositive 3"/>
          <p:cNvSpPr>
            <a:spLocks noGrp="1"/>
          </p:cNvSpPr>
          <p:nvPr>
            <p:ph type="sldNum" sz="quarter" idx="12"/>
          </p:nvPr>
        </p:nvSpPr>
        <p:spPr/>
        <p:txBody>
          <a:bodyPr/>
          <a:lstStyle/>
          <a:p>
            <a:fld id="{F9A93819-B488-9642-BA9F-590C0B423DCE}" type="slidenum">
              <a:rPr lang="fr-FR" smtClean="0"/>
              <a:pPr/>
              <a:t>47</a:t>
            </a:fld>
            <a:endParaRPr lang="fr-FR" dirty="0"/>
          </a:p>
        </p:txBody>
      </p:sp>
      <p:sp>
        <p:nvSpPr>
          <p:cNvPr id="5" name="Espace réservé du pied de page 4"/>
          <p:cNvSpPr>
            <a:spLocks noGrp="1"/>
          </p:cNvSpPr>
          <p:nvPr>
            <p:ph type="ftr" sz="quarter" idx="11"/>
          </p:nvPr>
        </p:nvSpPr>
        <p:spPr/>
        <p:txBody>
          <a:bodyPr/>
          <a:lstStyle/>
          <a:p>
            <a:fld id="{35CBB391-6086-470E-B309-BAA6E342CBC0}" type="slidenum">
              <a:rPr lang="fr-FR" smtClean="0"/>
              <a:pPr/>
              <a:t>47</a:t>
            </a:fld>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242234"/>
            <a:ext cx="9102858" cy="6181351"/>
          </a:xfrm>
        </p:spPr>
        <p:txBody>
          <a:bodyPr>
            <a:normAutofit fontScale="90000"/>
          </a:bodyPr>
          <a:lstStyle/>
          <a:p>
            <a:pPr fontAlgn="t"/>
            <a:r>
              <a:rPr lang="fr-FR" dirty="0" smtClean="0"/>
              <a:t>BTS MUC</a:t>
            </a:r>
            <a:br>
              <a:rPr lang="fr-FR" dirty="0" smtClean="0"/>
            </a:br>
            <a:r>
              <a:rPr lang="fr-FR" dirty="0" smtClean="0"/>
              <a:t/>
            </a:r>
            <a:br>
              <a:rPr lang="fr-FR" dirty="0" smtClean="0"/>
            </a:br>
            <a:r>
              <a:rPr lang="fr-FR" sz="3100" cap="all" dirty="0" smtClean="0"/>
              <a:t>conclusion</a:t>
            </a:r>
            <a:r>
              <a:rPr lang="fr-FR" sz="3100" cap="all" dirty="0" smtClean="0"/>
              <a:t/>
            </a:r>
            <a:br>
              <a:rPr lang="fr-FR" sz="3100" cap="all" dirty="0" smtClean="0"/>
            </a:br>
            <a:r>
              <a:rPr lang="fr-FR" sz="3100" cap="all" dirty="0" smtClean="0"/>
              <a:t/>
            </a:r>
            <a:br>
              <a:rPr lang="fr-FR" sz="3100" cap="all" dirty="0" smtClean="0"/>
            </a:br>
            <a:r>
              <a:rPr lang="fr-FR" sz="3100" cap="all" dirty="0" smtClean="0"/>
              <a:t>	</a:t>
            </a:r>
            <a:r>
              <a:rPr lang="fr-FR" sz="2200" cap="all" dirty="0" smtClean="0"/>
              <a:t>- pas de double processus d’évaluation</a:t>
            </a:r>
            <a:r>
              <a:rPr lang="fr-FR" sz="2200" cap="all" dirty="0" smtClean="0"/>
              <a:t>,</a:t>
            </a:r>
            <a:br>
              <a:rPr lang="fr-FR" sz="2200" cap="all" dirty="0" smtClean="0"/>
            </a:br>
            <a:r>
              <a:rPr lang="fr-FR" sz="2200" cap="all" dirty="0" smtClean="0"/>
              <a:t/>
            </a:r>
            <a:br>
              <a:rPr lang="fr-FR" sz="2200" cap="all" dirty="0" smtClean="0"/>
            </a:br>
            <a:r>
              <a:rPr lang="fr-FR" sz="2200" cap="all" dirty="0" smtClean="0"/>
              <a:t>	- pour le CCF il y a une commission finale qui statue uniquement en fonction des compétences et de la grille d’évaluation Nationale</a:t>
            </a:r>
            <a:r>
              <a:rPr lang="fr-FR" sz="2200" cap="all" dirty="0" smtClean="0"/>
              <a:t>,</a:t>
            </a:r>
            <a:br>
              <a:rPr lang="fr-FR" sz="2200" cap="all" dirty="0" smtClean="0"/>
            </a:br>
            <a:r>
              <a:rPr lang="fr-FR" sz="2200" cap="all" dirty="0" smtClean="0"/>
              <a:t/>
            </a:r>
            <a:br>
              <a:rPr lang="fr-FR" sz="2200" cap="all" dirty="0" smtClean="0"/>
            </a:br>
            <a:r>
              <a:rPr lang="fr-FR" sz="2200" cap="all" dirty="0" smtClean="0"/>
              <a:t>	- Pour le conseil de classe, les critères sont différents, les pondérations sont </a:t>
            </a:r>
            <a:r>
              <a:rPr lang="fr-FR" sz="2200" cap="all" dirty="0" smtClean="0"/>
              <a:t>différentes, les notes sont communiquées par l’intermédiaire du conseil de classe.</a:t>
            </a:r>
            <a:br>
              <a:rPr lang="fr-FR" sz="2200" cap="all" dirty="0" smtClean="0"/>
            </a:br>
            <a:r>
              <a:rPr lang="fr-FR" sz="2200" cap="all" dirty="0" smtClean="0"/>
              <a:t/>
            </a:r>
            <a:br>
              <a:rPr lang="fr-FR" sz="2200" cap="all" dirty="0" smtClean="0"/>
            </a:br>
            <a:r>
              <a:rPr lang="fr-FR" sz="2200" cap="all" dirty="0" smtClean="0"/>
              <a:t>	- Différentiel d’</a:t>
            </a:r>
            <a:r>
              <a:rPr lang="fr-FR" sz="2200" cap="all" dirty="0" err="1" smtClean="0"/>
              <a:t>evaluation</a:t>
            </a:r>
            <a:r>
              <a:rPr lang="fr-FR" sz="2200" cap="all" dirty="0" smtClean="0"/>
              <a:t> CCF-ponctuel</a:t>
            </a:r>
            <a:r>
              <a:rPr lang="fr-FR" sz="2200" cap="all" dirty="0" smtClean="0"/>
              <a:t/>
            </a:r>
            <a:br>
              <a:rPr lang="fr-FR" sz="2200" cap="all" dirty="0" smtClean="0"/>
            </a:br>
            <a:r>
              <a:rPr lang="fr-FR" sz="2200" cap="all" dirty="0" smtClean="0"/>
              <a:t/>
            </a:r>
            <a:br>
              <a:rPr lang="fr-FR" sz="2200" cap="all" dirty="0" smtClean="0"/>
            </a:br>
            <a:r>
              <a:rPr lang="fr-FR" sz="2800" dirty="0" smtClean="0"/>
              <a:t/>
            </a:r>
            <a:br>
              <a:rPr lang="fr-FR" sz="2800" dirty="0" smtClean="0"/>
            </a:br>
            <a:r>
              <a:rPr lang="fr-FR" sz="3200" dirty="0" smtClean="0"/>
              <a:t/>
            </a:r>
            <a:br>
              <a:rPr lang="fr-FR" sz="3200" dirty="0" smtClean="0"/>
            </a:br>
            <a:r>
              <a:rPr lang="fr-FR" sz="3100" cap="all" dirty="0" smtClean="0"/>
              <a:t/>
            </a:r>
            <a:br>
              <a:rPr lang="fr-FR" sz="3100" cap="all" dirty="0" smtClean="0"/>
            </a:br>
            <a:r>
              <a:rPr lang="fr-FR" sz="3100" cap="all" dirty="0" smtClean="0"/>
              <a:t/>
            </a:r>
            <a:br>
              <a:rPr lang="fr-FR" sz="3100" cap="all" dirty="0" smtClean="0"/>
            </a:br>
            <a:r>
              <a:rPr lang="fr-FR" sz="2400" dirty="0" smtClean="0"/>
              <a:t/>
            </a:r>
            <a:br>
              <a:rPr lang="fr-FR" sz="2400" dirty="0" smtClean="0"/>
            </a:br>
            <a:r>
              <a:rPr lang="fr-FR" sz="2800" dirty="0" smtClean="0"/>
              <a:t/>
            </a:r>
            <a:br>
              <a:rPr lang="fr-FR" sz="2800" dirty="0" smtClean="0"/>
            </a:br>
            <a:r>
              <a:rPr lang="fr-FR" sz="3100" cap="all" dirty="0" smtClean="0"/>
              <a:t/>
            </a:r>
            <a:br>
              <a:rPr lang="fr-FR" sz="3100" cap="all" dirty="0" smtClean="0"/>
            </a:br>
            <a:r>
              <a:rPr lang="fr-FR" sz="3100" dirty="0" smtClean="0"/>
              <a:t/>
            </a:r>
            <a:br>
              <a:rPr lang="fr-FR" sz="3100"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endParaRPr lang="fr-FR" dirty="0"/>
          </a:p>
        </p:txBody>
      </p:sp>
      <p:sp>
        <p:nvSpPr>
          <p:cNvPr id="3" name="Espace réservé du numéro de diapositive 2"/>
          <p:cNvSpPr>
            <a:spLocks noGrp="1"/>
          </p:cNvSpPr>
          <p:nvPr>
            <p:ph type="sldNum" sz="quarter" idx="12"/>
          </p:nvPr>
        </p:nvSpPr>
        <p:spPr/>
        <p:txBody>
          <a:bodyPr/>
          <a:lstStyle/>
          <a:p>
            <a:fld id="{F9A93819-B488-9642-BA9F-590C0B423DCE}" type="slidenum">
              <a:rPr lang="fr-FR" smtClean="0"/>
              <a:pPr/>
              <a:t>48</a:t>
            </a:fld>
            <a:endParaRPr lang="fr-FR" dirty="0"/>
          </a:p>
        </p:txBody>
      </p:sp>
      <p:sp>
        <p:nvSpPr>
          <p:cNvPr id="4" name="Espace réservé du pied de page 3"/>
          <p:cNvSpPr>
            <a:spLocks noGrp="1"/>
          </p:cNvSpPr>
          <p:nvPr>
            <p:ph type="ftr" sz="quarter" idx="11"/>
          </p:nvPr>
        </p:nvSpPr>
        <p:spPr/>
        <p:txBody>
          <a:bodyPr/>
          <a:lstStyle/>
          <a:p>
            <a:fld id="{F7322E4E-162D-46D6-9F89-923C9B89A6D5}" type="slidenum">
              <a:rPr lang="fr-FR" smtClean="0"/>
              <a:pPr/>
              <a:t>48</a:t>
            </a:fld>
            <a:r>
              <a:rPr lang="fr-FR" dirty="0" smtClean="0"/>
              <a:t>-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5733" y="963083"/>
            <a:ext cx="4375150" cy="933450"/>
          </a:xfrm>
        </p:spPr>
        <p:txBody>
          <a:bodyPr>
            <a:normAutofit fontScale="90000"/>
          </a:bodyPr>
          <a:lstStyle/>
          <a:p>
            <a:r>
              <a:rPr lang="fr-FR" sz="4000" dirty="0" smtClean="0">
                <a:solidFill>
                  <a:schemeClr val="bg1"/>
                </a:solidFill>
              </a:rPr>
              <a:t>Partie 1</a:t>
            </a:r>
            <a:br>
              <a:rPr lang="fr-FR" sz="4000" dirty="0" smtClean="0">
                <a:solidFill>
                  <a:schemeClr val="bg1"/>
                </a:solidFill>
              </a:rPr>
            </a:br>
            <a:r>
              <a:rPr lang="fr-FR" sz="4000" dirty="0" smtClean="0">
                <a:solidFill>
                  <a:schemeClr val="bg1"/>
                </a:solidFill>
              </a:rPr>
              <a:t>Evolution de l’évaluation des compétences et impact sur les savoirs associés</a:t>
            </a:r>
            <a:endParaRPr lang="fr-FR" sz="4000" dirty="0">
              <a:solidFill>
                <a:schemeClr val="bg1"/>
              </a:solidFill>
            </a:endParaRPr>
          </a:p>
        </p:txBody>
      </p:sp>
      <p:sp>
        <p:nvSpPr>
          <p:cNvPr id="3" name="ZoneTexte 2"/>
          <p:cNvSpPr txBox="1"/>
          <p:nvPr/>
        </p:nvSpPr>
        <p:spPr>
          <a:xfrm>
            <a:off x="7461250" y="2476499"/>
            <a:ext cx="3234179" cy="830997"/>
          </a:xfrm>
          <a:prstGeom prst="rect">
            <a:avLst/>
          </a:prstGeom>
          <a:noFill/>
        </p:spPr>
        <p:txBody>
          <a:bodyPr wrap="square" rtlCol="0">
            <a:spAutoFit/>
          </a:bodyPr>
          <a:lstStyle/>
          <a:p>
            <a:r>
              <a:rPr lang="fr-FR" sz="2400" i="1" dirty="0" smtClean="0">
                <a:solidFill>
                  <a:schemeClr val="bg1"/>
                </a:solidFill>
              </a:rPr>
              <a:t>Les principaux </a:t>
            </a:r>
          </a:p>
          <a:p>
            <a:r>
              <a:rPr lang="fr-FR" sz="2400" i="1" dirty="0" smtClean="0">
                <a:solidFill>
                  <a:schemeClr val="bg1"/>
                </a:solidFill>
              </a:rPr>
              <a:t>changements</a:t>
            </a:r>
            <a:endParaRPr lang="fr-FR" sz="2400" i="1" dirty="0">
              <a:solidFill>
                <a:schemeClr val="bg1"/>
              </a:solidFill>
            </a:endParaRPr>
          </a:p>
        </p:txBody>
      </p:sp>
      <p:sp>
        <p:nvSpPr>
          <p:cNvPr id="4" name="Espace réservé du pied de page 3"/>
          <p:cNvSpPr>
            <a:spLocks noGrp="1"/>
          </p:cNvSpPr>
          <p:nvPr>
            <p:ph type="ftr" sz="quarter" idx="11"/>
          </p:nvPr>
        </p:nvSpPr>
        <p:spPr/>
        <p:txBody>
          <a:bodyPr/>
          <a:lstStyle/>
          <a:p>
            <a:fld id="{1E94E74A-DB86-465F-B062-67948666BBA4}" type="slidenum">
              <a:rPr lang="fr-FR" smtClean="0"/>
              <a:pPr/>
              <a:t>5</a:t>
            </a:fld>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xmlns="" val="2638557073"/>
              </p:ext>
            </p:extLst>
          </p:nvPr>
        </p:nvGraphicFramePr>
        <p:xfrm>
          <a:off x="1" y="-39553"/>
          <a:ext cx="10013019" cy="7502423"/>
        </p:xfrm>
        <a:graphic>
          <a:graphicData uri="http://schemas.openxmlformats.org/drawingml/2006/table">
            <a:tbl>
              <a:tblPr firstRow="1" bandRow="1">
                <a:tableStyleId>{5C22544A-7EE6-4342-B048-85BDC9FD1C3A}</a:tableStyleId>
              </a:tblPr>
              <a:tblGrid>
                <a:gridCol w="2674478"/>
                <a:gridCol w="4293643"/>
                <a:gridCol w="446819"/>
                <a:gridCol w="127319"/>
                <a:gridCol w="215697"/>
                <a:gridCol w="275173"/>
                <a:gridCol w="608629"/>
                <a:gridCol w="463874"/>
                <a:gridCol w="489095"/>
                <a:gridCol w="418292"/>
              </a:tblGrid>
              <a:tr h="644423">
                <a:tc gridSpan="2">
                  <a:txBody>
                    <a:bodyPr/>
                    <a:lstStyle/>
                    <a:p>
                      <a:r>
                        <a:rPr lang="fr-FR" sz="1800" dirty="0" smtClean="0"/>
                        <a:t>Compétences &amp; Certification</a:t>
                      </a:r>
                      <a:endParaRPr lang="fr-FR" sz="1800" dirty="0"/>
                    </a:p>
                  </a:txBody>
                  <a:tcPr marL="99060" marR="99060"/>
                </a:tc>
                <a:tc hMerge="1">
                  <a:txBody>
                    <a:bodyPr/>
                    <a:lstStyle/>
                    <a:p>
                      <a:endParaRPr lang="fr-FR" dirty="0"/>
                    </a:p>
                  </a:txBody>
                  <a:tcPr/>
                </a:tc>
                <a:tc gridSpan="4">
                  <a:txBody>
                    <a:bodyPr/>
                    <a:lstStyle/>
                    <a:p>
                      <a:pPr algn="ctr"/>
                      <a:r>
                        <a:rPr lang="fr-FR" sz="1800" dirty="0" smtClean="0"/>
                        <a:t>U4 MGUC</a:t>
                      </a:r>
                      <a:endParaRPr lang="fr-FR" sz="1800" dirty="0"/>
                    </a:p>
                  </a:txBody>
                  <a:tcPr marL="99060" marR="99060"/>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a:r>
                        <a:rPr lang="fr-FR" sz="1800" dirty="0" smtClean="0">
                          <a:solidFill>
                            <a:srgbClr val="00BD01"/>
                          </a:solidFill>
                        </a:rPr>
                        <a:t>U5 ACRC</a:t>
                      </a:r>
                      <a:endParaRPr lang="fr-FR" sz="1800" dirty="0">
                        <a:solidFill>
                          <a:srgbClr val="00BD01"/>
                        </a:solidFill>
                      </a:endParaRPr>
                    </a:p>
                  </a:txBody>
                  <a:tcPr marL="99060" marR="99060"/>
                </a:tc>
                <a:tc hMerge="1">
                  <a:txBody>
                    <a:bodyPr/>
                    <a:lstStyle/>
                    <a:p>
                      <a:endParaRPr lang="fr-FR"/>
                    </a:p>
                  </a:txBody>
                  <a:tcPr/>
                </a:tc>
                <a:tc gridSpan="2">
                  <a:txBody>
                    <a:bodyPr/>
                    <a:lstStyle/>
                    <a:p>
                      <a:pPr algn="ctr"/>
                      <a:r>
                        <a:rPr lang="fr-FR" sz="1800" dirty="0" smtClean="0">
                          <a:solidFill>
                            <a:srgbClr val="FF7419"/>
                          </a:solidFill>
                        </a:rPr>
                        <a:t>U6 PDUC</a:t>
                      </a:r>
                      <a:endParaRPr lang="fr-FR" sz="1800" dirty="0">
                        <a:solidFill>
                          <a:srgbClr val="FF7419"/>
                        </a:solidFill>
                      </a:endParaRPr>
                    </a:p>
                  </a:txBody>
                  <a:tcPr marL="99060" marR="99060"/>
                </a:tc>
                <a:tc hMerge="1">
                  <a:txBody>
                    <a:bodyPr/>
                    <a:lstStyle/>
                    <a:p>
                      <a:endParaRPr lang="fr-FR"/>
                    </a:p>
                  </a:txBody>
                  <a:tcPr/>
                </a:tc>
              </a:tr>
              <a:tr h="353951">
                <a:tc rowSpan="2">
                  <a:txBody>
                    <a:bodyPr/>
                    <a:lstStyle/>
                    <a:p>
                      <a:r>
                        <a:rPr lang="fr-FR" sz="1400" dirty="0" smtClean="0"/>
                        <a:t>C1 Manager une équipe commerciale</a:t>
                      </a:r>
                      <a:endParaRPr lang="fr-FR" sz="1400" dirty="0"/>
                    </a:p>
                  </a:txBody>
                  <a:tcPr marL="99060" marR="99060"/>
                </a:tc>
                <a:tc>
                  <a:txBody>
                    <a:bodyPr/>
                    <a:lstStyle/>
                    <a:p>
                      <a:r>
                        <a:rPr lang="fr-FR" sz="1200" dirty="0" smtClean="0"/>
                        <a:t>C11 Constituer une équipe professionnelle</a:t>
                      </a:r>
                      <a:r>
                        <a:rPr lang="fr-FR" sz="1200" baseline="0" dirty="0" smtClean="0"/>
                        <a:t> et motivée</a:t>
                      </a:r>
                      <a:endParaRPr lang="fr-FR" sz="1200" dirty="0"/>
                    </a:p>
                  </a:txBody>
                  <a:tcPr marL="99060" marR="99060"/>
                </a:tc>
                <a:tc gridSpan="2">
                  <a:txBody>
                    <a:bodyPr/>
                    <a:lstStyle/>
                    <a:p>
                      <a:endParaRPr lang="fr-FR" sz="1800" dirty="0">
                        <a:solidFill>
                          <a:schemeClr val="bg2">
                            <a:lumMod val="10000"/>
                          </a:schemeClr>
                        </a:solidFill>
                      </a:endParaRPr>
                    </a:p>
                  </a:txBody>
                  <a:tcPr marL="99060" marR="99060">
                    <a:solidFill>
                      <a:schemeClr val="bg2">
                        <a:lumMod val="10000"/>
                      </a:schemeClr>
                    </a:solidFill>
                  </a:tcPr>
                </a:tc>
                <a:tc hMerge="1">
                  <a:txBody>
                    <a:bodyPr/>
                    <a:lstStyle/>
                    <a:p>
                      <a:endParaRPr lang="fr-FR"/>
                    </a:p>
                  </a:txBody>
                  <a:tcPr marL="99060" marR="99060">
                    <a:solidFill>
                      <a:srgbClr val="FF7419"/>
                    </a:solidFill>
                  </a:tcPr>
                </a:tc>
                <a:tc gridSpan="2">
                  <a:txBody>
                    <a:bodyPr/>
                    <a:lstStyle/>
                    <a:p>
                      <a:endParaRPr lang="fr-FR"/>
                    </a:p>
                  </a:txBody>
                  <a:tcPr marL="99060" marR="99060">
                    <a:solidFill>
                      <a:srgbClr val="FF7419"/>
                    </a:solidFill>
                  </a:tcPr>
                </a:tc>
                <a:tc hMerge="1">
                  <a:txBody>
                    <a:bodyPr/>
                    <a:lstStyle/>
                    <a:p>
                      <a:endParaRPr lang="fr-FR"/>
                    </a:p>
                  </a:txBody>
                  <a:tcPr/>
                </a:tc>
                <a:tc gridSpan="2">
                  <a:txBody>
                    <a:bodyPr/>
                    <a:lstStyle/>
                    <a:p>
                      <a:endParaRPr lang="fr-FR" sz="1800"/>
                    </a:p>
                  </a:txBody>
                  <a:tcPr marL="99060" marR="99060"/>
                </a:tc>
                <a:tc hMerge="1">
                  <a:txBody>
                    <a:bodyPr/>
                    <a:lstStyle/>
                    <a:p>
                      <a:endParaRPr lang="fr-FR"/>
                    </a:p>
                  </a:txBody>
                  <a:tcPr/>
                </a:tc>
                <a:tc gridSpan="2">
                  <a:txBody>
                    <a:bodyPr/>
                    <a:lstStyle/>
                    <a:p>
                      <a:endParaRPr lang="fr-FR" sz="1800" dirty="0"/>
                    </a:p>
                  </a:txBody>
                  <a:tcPr marL="99060" marR="99060"/>
                </a:tc>
                <a:tc hMerge="1">
                  <a:txBody>
                    <a:bodyPr/>
                    <a:lstStyle/>
                    <a:p>
                      <a:endParaRPr lang="fr-FR"/>
                    </a:p>
                  </a:txBody>
                  <a:tcPr/>
                </a:tc>
              </a:tr>
              <a:tr h="353951">
                <a:tc vMerge="1">
                  <a:txBody>
                    <a:bodyPr/>
                    <a:lstStyle/>
                    <a:p>
                      <a:endParaRPr lang="fr-FR" sz="1400"/>
                    </a:p>
                  </a:txBody>
                  <a:tcPr/>
                </a:tc>
                <a:tc>
                  <a:txBody>
                    <a:bodyPr/>
                    <a:lstStyle/>
                    <a:p>
                      <a:r>
                        <a:rPr lang="fr-FR" sz="1200" dirty="0" smtClean="0"/>
                        <a:t>C12 Organiser le travail</a:t>
                      </a:r>
                      <a:endParaRPr lang="fr-FR" sz="1200" dirty="0"/>
                    </a:p>
                  </a:txBody>
                  <a:tcPr marL="99060" marR="99060"/>
                </a:tc>
                <a:tc gridSpan="4">
                  <a:txBody>
                    <a:bodyPr/>
                    <a:lstStyle/>
                    <a:p>
                      <a:endParaRPr lang="fr-FR" sz="1800" dirty="0"/>
                    </a:p>
                  </a:txBody>
                  <a:tcPr marL="99060" marR="99060">
                    <a:solidFill>
                      <a:srgbClr val="00BD01"/>
                    </a:solidFill>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endParaRPr lang="fr-FR" sz="1800" dirty="0"/>
                    </a:p>
                  </a:txBody>
                  <a:tcPr marL="99060" marR="99060"/>
                </a:tc>
                <a:tc hMerge="1">
                  <a:txBody>
                    <a:bodyPr/>
                    <a:lstStyle/>
                    <a:p>
                      <a:endParaRPr lang="fr-FR"/>
                    </a:p>
                  </a:txBody>
                  <a:tcPr/>
                </a:tc>
                <a:tc gridSpan="2">
                  <a:txBody>
                    <a:bodyPr/>
                    <a:lstStyle/>
                    <a:p>
                      <a:endParaRPr lang="fr-FR" sz="1800"/>
                    </a:p>
                  </a:txBody>
                  <a:tcPr marL="99060" marR="99060"/>
                </a:tc>
                <a:tc hMerge="1">
                  <a:txBody>
                    <a:bodyPr/>
                    <a:lstStyle/>
                    <a:p>
                      <a:endParaRPr lang="fr-FR"/>
                    </a:p>
                  </a:txBody>
                  <a:tcPr/>
                </a:tc>
              </a:tr>
              <a:tr h="353951">
                <a:tc rowSpan="3">
                  <a:txBody>
                    <a:bodyPr/>
                    <a:lstStyle/>
                    <a:p>
                      <a:r>
                        <a:rPr lang="fr-FR" sz="1400" dirty="0" smtClean="0"/>
                        <a:t>C2 Gérer une </a:t>
                      </a:r>
                      <a:r>
                        <a:rPr lang="fr-FR" sz="1400" dirty="0" err="1" smtClean="0"/>
                        <a:t>uc</a:t>
                      </a:r>
                      <a:endParaRPr lang="fr-FR" sz="1400" dirty="0"/>
                    </a:p>
                  </a:txBody>
                  <a:tcPr marL="99060" marR="99060"/>
                </a:tc>
                <a:tc>
                  <a:txBody>
                    <a:bodyPr/>
                    <a:lstStyle/>
                    <a:p>
                      <a:r>
                        <a:rPr lang="fr-FR" sz="1200" dirty="0" smtClean="0"/>
                        <a:t>C21 Assurer le fonctionnement courant de l’</a:t>
                      </a:r>
                      <a:r>
                        <a:rPr lang="fr-FR" sz="1200" dirty="0" err="1" smtClean="0"/>
                        <a:t>uc</a:t>
                      </a:r>
                      <a:endParaRPr lang="fr-FR" sz="1200" dirty="0"/>
                    </a:p>
                  </a:txBody>
                  <a:tcPr marL="99060" marR="99060"/>
                </a:tc>
                <a:tc gridSpan="2">
                  <a:txBody>
                    <a:bodyPr/>
                    <a:lstStyle/>
                    <a:p>
                      <a:endParaRPr lang="fr-FR" sz="1800" dirty="0"/>
                    </a:p>
                  </a:txBody>
                  <a:tcPr marL="99060" marR="99060">
                    <a:solidFill>
                      <a:schemeClr val="bg2">
                        <a:lumMod val="10000"/>
                      </a:schemeClr>
                    </a:solidFill>
                  </a:tcPr>
                </a:tc>
                <a:tc hMerge="1">
                  <a:txBody>
                    <a:bodyPr/>
                    <a:lstStyle/>
                    <a:p>
                      <a:endParaRPr lang="fr-FR"/>
                    </a:p>
                  </a:txBody>
                  <a:tcPr marL="99060" marR="99060">
                    <a:solidFill>
                      <a:srgbClr val="00BD01"/>
                    </a:solidFill>
                  </a:tcPr>
                </a:tc>
                <a:tc gridSpan="2">
                  <a:txBody>
                    <a:bodyPr/>
                    <a:lstStyle/>
                    <a:p>
                      <a:endParaRPr lang="fr-FR" dirty="0"/>
                    </a:p>
                  </a:txBody>
                  <a:tcPr marL="99060" marR="99060">
                    <a:solidFill>
                      <a:srgbClr val="00BD01"/>
                    </a:solidFill>
                  </a:tcPr>
                </a:tc>
                <a:tc hMerge="1">
                  <a:txBody>
                    <a:bodyPr/>
                    <a:lstStyle/>
                    <a:p>
                      <a:endParaRPr lang="fr-FR"/>
                    </a:p>
                  </a:txBody>
                  <a:tcPr/>
                </a:tc>
                <a:tc gridSpan="2">
                  <a:txBody>
                    <a:bodyPr/>
                    <a:lstStyle/>
                    <a:p>
                      <a:endParaRPr lang="fr-FR" sz="1800" dirty="0"/>
                    </a:p>
                  </a:txBody>
                  <a:tcPr marL="99060" marR="99060"/>
                </a:tc>
                <a:tc hMerge="1">
                  <a:txBody>
                    <a:bodyPr/>
                    <a:lstStyle/>
                    <a:p>
                      <a:endParaRPr lang="fr-FR"/>
                    </a:p>
                  </a:txBody>
                  <a:tcPr/>
                </a:tc>
                <a:tc gridSpan="2">
                  <a:txBody>
                    <a:bodyPr/>
                    <a:lstStyle/>
                    <a:p>
                      <a:endParaRPr lang="fr-FR" sz="1800" dirty="0"/>
                    </a:p>
                  </a:txBody>
                  <a:tcPr marL="99060" marR="99060"/>
                </a:tc>
                <a:tc hMerge="1">
                  <a:txBody>
                    <a:bodyPr/>
                    <a:lstStyle/>
                    <a:p>
                      <a:endParaRPr lang="fr-FR"/>
                    </a:p>
                  </a:txBody>
                  <a:tcPr/>
                </a:tc>
              </a:tr>
              <a:tr h="353951">
                <a:tc vMerge="1">
                  <a:txBody>
                    <a:bodyPr/>
                    <a:lstStyle/>
                    <a:p>
                      <a:endParaRPr lang="fr-FR" sz="1400" dirty="0"/>
                    </a:p>
                  </a:txBody>
                  <a:tcPr/>
                </a:tc>
                <a:tc>
                  <a:txBody>
                    <a:bodyPr/>
                    <a:lstStyle/>
                    <a:p>
                      <a:r>
                        <a:rPr lang="fr-FR" sz="1200" dirty="0" smtClean="0"/>
                        <a:t>C22 Assurer la gestion prévisionnelle</a:t>
                      </a:r>
                      <a:endParaRPr lang="fr-FR" sz="1200" dirty="0"/>
                    </a:p>
                  </a:txBody>
                  <a:tcPr marL="99060" marR="99060"/>
                </a:tc>
                <a:tc gridSpan="2">
                  <a:txBody>
                    <a:bodyPr/>
                    <a:lstStyle/>
                    <a:p>
                      <a:endParaRPr lang="fr-FR" sz="1800" dirty="0"/>
                    </a:p>
                  </a:txBody>
                  <a:tcPr marL="99060" marR="99060">
                    <a:solidFill>
                      <a:schemeClr val="bg2">
                        <a:lumMod val="10000"/>
                      </a:schemeClr>
                    </a:solidFill>
                  </a:tcPr>
                </a:tc>
                <a:tc hMerge="1">
                  <a:txBody>
                    <a:bodyPr/>
                    <a:lstStyle/>
                    <a:p>
                      <a:endParaRPr lang="fr-FR"/>
                    </a:p>
                  </a:txBody>
                  <a:tcPr marL="99060" marR="99060">
                    <a:solidFill>
                      <a:srgbClr val="FF7419"/>
                    </a:solidFill>
                  </a:tcPr>
                </a:tc>
                <a:tc gridSpan="2">
                  <a:txBody>
                    <a:bodyPr/>
                    <a:lstStyle/>
                    <a:p>
                      <a:endParaRPr lang="fr-FR"/>
                    </a:p>
                  </a:txBody>
                  <a:tcPr marL="99060" marR="99060">
                    <a:solidFill>
                      <a:srgbClr val="FF7419"/>
                    </a:solidFill>
                  </a:tcPr>
                </a:tc>
                <a:tc hMerge="1">
                  <a:txBody>
                    <a:bodyPr/>
                    <a:lstStyle/>
                    <a:p>
                      <a:endParaRPr lang="fr-FR"/>
                    </a:p>
                  </a:txBody>
                  <a:tcPr/>
                </a:tc>
                <a:tc gridSpan="2">
                  <a:txBody>
                    <a:bodyPr/>
                    <a:lstStyle/>
                    <a:p>
                      <a:endParaRPr lang="fr-FR" sz="1800"/>
                    </a:p>
                  </a:txBody>
                  <a:tcPr marL="99060" marR="99060"/>
                </a:tc>
                <a:tc hMerge="1">
                  <a:txBody>
                    <a:bodyPr/>
                    <a:lstStyle/>
                    <a:p>
                      <a:endParaRPr lang="fr-FR"/>
                    </a:p>
                  </a:txBody>
                  <a:tcPr/>
                </a:tc>
                <a:tc gridSpan="2">
                  <a:txBody>
                    <a:bodyPr/>
                    <a:lstStyle/>
                    <a:p>
                      <a:endParaRPr lang="fr-FR" sz="1800" dirty="0"/>
                    </a:p>
                  </a:txBody>
                  <a:tcPr marL="99060" marR="99060"/>
                </a:tc>
                <a:tc hMerge="1">
                  <a:txBody>
                    <a:bodyPr/>
                    <a:lstStyle/>
                    <a:p>
                      <a:endParaRPr lang="fr-FR"/>
                    </a:p>
                  </a:txBody>
                  <a:tcPr/>
                </a:tc>
              </a:tr>
              <a:tr h="353951">
                <a:tc vMerge="1">
                  <a:txBody>
                    <a:bodyPr/>
                    <a:lstStyle/>
                    <a:p>
                      <a:endParaRPr lang="fr-FR" sz="1400" dirty="0"/>
                    </a:p>
                  </a:txBody>
                  <a:tcPr/>
                </a:tc>
                <a:tc>
                  <a:txBody>
                    <a:bodyPr/>
                    <a:lstStyle/>
                    <a:p>
                      <a:r>
                        <a:rPr lang="fr-FR" sz="1200" dirty="0" smtClean="0"/>
                        <a:t>C23 Assurer</a:t>
                      </a:r>
                      <a:r>
                        <a:rPr lang="fr-FR" sz="1200" baseline="0" dirty="0" smtClean="0"/>
                        <a:t> la communication des résultats</a:t>
                      </a:r>
                      <a:endParaRPr lang="fr-FR" sz="1200" dirty="0"/>
                    </a:p>
                  </a:txBody>
                  <a:tcPr marL="99060" marR="99060"/>
                </a:tc>
                <a:tc gridSpan="2">
                  <a:txBody>
                    <a:bodyPr/>
                    <a:lstStyle/>
                    <a:p>
                      <a:endParaRPr lang="fr-FR" sz="1800" dirty="0"/>
                    </a:p>
                  </a:txBody>
                  <a:tcPr marL="99060" marR="99060">
                    <a:solidFill>
                      <a:schemeClr val="bg2">
                        <a:lumMod val="10000"/>
                      </a:schemeClr>
                    </a:solidFill>
                  </a:tcPr>
                </a:tc>
                <a:tc hMerge="1">
                  <a:txBody>
                    <a:bodyPr/>
                    <a:lstStyle/>
                    <a:p>
                      <a:endParaRPr lang="fr-FR"/>
                    </a:p>
                  </a:txBody>
                  <a:tcPr marL="99060" marR="99060">
                    <a:solidFill>
                      <a:srgbClr val="FF7419"/>
                    </a:solidFill>
                  </a:tcPr>
                </a:tc>
                <a:tc gridSpan="2">
                  <a:txBody>
                    <a:bodyPr/>
                    <a:lstStyle/>
                    <a:p>
                      <a:endParaRPr lang="fr-FR" dirty="0"/>
                    </a:p>
                  </a:txBody>
                  <a:tcPr marL="99060" marR="99060">
                    <a:solidFill>
                      <a:srgbClr val="FF7419"/>
                    </a:solidFill>
                  </a:tcPr>
                </a:tc>
                <a:tc hMerge="1">
                  <a:txBody>
                    <a:bodyPr/>
                    <a:lstStyle/>
                    <a:p>
                      <a:endParaRPr lang="fr-FR"/>
                    </a:p>
                  </a:txBody>
                  <a:tcPr/>
                </a:tc>
                <a:tc gridSpan="2">
                  <a:txBody>
                    <a:bodyPr/>
                    <a:lstStyle/>
                    <a:p>
                      <a:endParaRPr lang="fr-FR" sz="1800"/>
                    </a:p>
                  </a:txBody>
                  <a:tcPr marL="99060" marR="99060"/>
                </a:tc>
                <a:tc hMerge="1">
                  <a:txBody>
                    <a:bodyPr/>
                    <a:lstStyle/>
                    <a:p>
                      <a:endParaRPr lang="fr-FR"/>
                    </a:p>
                  </a:txBody>
                  <a:tcPr/>
                </a:tc>
                <a:tc gridSpan="2">
                  <a:txBody>
                    <a:bodyPr/>
                    <a:lstStyle/>
                    <a:p>
                      <a:endParaRPr lang="fr-FR" sz="1800" dirty="0"/>
                    </a:p>
                  </a:txBody>
                  <a:tcPr marL="99060" marR="99060"/>
                </a:tc>
                <a:tc hMerge="1">
                  <a:txBody>
                    <a:bodyPr/>
                    <a:lstStyle/>
                    <a:p>
                      <a:endParaRPr lang="fr-FR"/>
                    </a:p>
                  </a:txBody>
                  <a:tcPr/>
                </a:tc>
              </a:tr>
              <a:tr h="501430">
                <a:tc>
                  <a:txBody>
                    <a:bodyPr/>
                    <a:lstStyle/>
                    <a:p>
                      <a:r>
                        <a:rPr lang="fr-FR" sz="1400" dirty="0" smtClean="0"/>
                        <a:t>C3 Piloter des projets d’action commerciale ou de management</a:t>
                      </a:r>
                      <a:endParaRPr lang="fr-FR" sz="1400" dirty="0"/>
                    </a:p>
                  </a:txBody>
                  <a:tcPr marL="99060" marR="99060"/>
                </a:tc>
                <a:tc>
                  <a:txBody>
                    <a:bodyPr/>
                    <a:lstStyle/>
                    <a:p>
                      <a:endParaRPr lang="fr-FR" sz="1200" dirty="0"/>
                    </a:p>
                  </a:txBody>
                  <a:tcPr marL="99060" marR="99060"/>
                </a:tc>
                <a:tc gridSpan="4">
                  <a:txBody>
                    <a:bodyPr/>
                    <a:lstStyle/>
                    <a:p>
                      <a:endParaRPr lang="fr-FR" sz="1800" dirty="0"/>
                    </a:p>
                  </a:txBody>
                  <a:tcPr marL="99060" marR="99060"/>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endParaRPr lang="fr-FR" sz="1800" dirty="0"/>
                    </a:p>
                  </a:txBody>
                  <a:tcPr marL="99060" marR="99060"/>
                </a:tc>
                <a:tc hMerge="1">
                  <a:txBody>
                    <a:bodyPr/>
                    <a:lstStyle/>
                    <a:p>
                      <a:endParaRPr lang="fr-FR"/>
                    </a:p>
                  </a:txBody>
                  <a:tcPr/>
                </a:tc>
                <a:tc gridSpan="2">
                  <a:txBody>
                    <a:bodyPr/>
                    <a:lstStyle/>
                    <a:p>
                      <a:endParaRPr lang="fr-FR" sz="1800" dirty="0"/>
                    </a:p>
                  </a:txBody>
                  <a:tcPr marL="99060" marR="99060">
                    <a:solidFill>
                      <a:schemeClr val="bg2">
                        <a:lumMod val="10000"/>
                      </a:schemeClr>
                    </a:solidFill>
                  </a:tcPr>
                </a:tc>
                <a:tc hMerge="1">
                  <a:txBody>
                    <a:bodyPr/>
                    <a:lstStyle/>
                    <a:p>
                      <a:endParaRPr lang="fr-FR"/>
                    </a:p>
                  </a:txBody>
                  <a:tcPr/>
                </a:tc>
              </a:tr>
              <a:tr h="283644">
                <a:tc rowSpan="3">
                  <a:txBody>
                    <a:bodyPr/>
                    <a:lstStyle/>
                    <a:p>
                      <a:r>
                        <a:rPr lang="fr-FR" sz="1400" dirty="0" smtClean="0"/>
                        <a:t>C4 Maîtriser la relation avec la clientèle</a:t>
                      </a:r>
                      <a:endParaRPr lang="fr-FR" sz="1400" dirty="0"/>
                    </a:p>
                  </a:txBody>
                  <a:tcPr marL="99060" marR="99060"/>
                </a:tc>
                <a:tc>
                  <a:txBody>
                    <a:bodyPr/>
                    <a:lstStyle/>
                    <a:p>
                      <a:r>
                        <a:rPr lang="fr-FR" sz="1200" dirty="0" smtClean="0"/>
                        <a:t>C41 Vendre</a:t>
                      </a:r>
                      <a:endParaRPr lang="fr-FR" sz="1200" dirty="0"/>
                    </a:p>
                  </a:txBody>
                  <a:tcPr marL="99060" marR="99060"/>
                </a:tc>
                <a:tc gridSpan="4">
                  <a:txBody>
                    <a:bodyPr/>
                    <a:lstStyle/>
                    <a:p>
                      <a:endParaRPr lang="fr-FR" sz="1800"/>
                    </a:p>
                  </a:txBody>
                  <a:tcPr marL="99060" marR="99060"/>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endParaRPr lang="fr-FR" sz="1800" dirty="0"/>
                    </a:p>
                  </a:txBody>
                  <a:tcPr marL="99060" marR="99060">
                    <a:solidFill>
                      <a:schemeClr val="bg2">
                        <a:lumMod val="10000"/>
                      </a:schemeClr>
                    </a:solidFill>
                  </a:tcPr>
                </a:tc>
                <a:tc hMerge="1">
                  <a:txBody>
                    <a:bodyPr/>
                    <a:lstStyle/>
                    <a:p>
                      <a:endParaRPr lang="fr-FR"/>
                    </a:p>
                  </a:txBody>
                  <a:tcPr/>
                </a:tc>
                <a:tc gridSpan="2">
                  <a:txBody>
                    <a:bodyPr/>
                    <a:lstStyle/>
                    <a:p>
                      <a:endParaRPr lang="fr-FR" sz="1800" dirty="0"/>
                    </a:p>
                  </a:txBody>
                  <a:tcPr marL="99060" marR="99060"/>
                </a:tc>
                <a:tc hMerge="1">
                  <a:txBody>
                    <a:bodyPr/>
                    <a:lstStyle/>
                    <a:p>
                      <a:endParaRPr lang="fr-FR"/>
                    </a:p>
                  </a:txBody>
                  <a:tcPr/>
                </a:tc>
              </a:tr>
              <a:tr h="353951">
                <a:tc vMerge="1">
                  <a:txBody>
                    <a:bodyPr/>
                    <a:lstStyle/>
                    <a:p>
                      <a:endParaRPr lang="fr-FR" sz="1400" dirty="0"/>
                    </a:p>
                  </a:txBody>
                  <a:tcPr/>
                </a:tc>
                <a:tc>
                  <a:txBody>
                    <a:bodyPr/>
                    <a:lstStyle/>
                    <a:p>
                      <a:r>
                        <a:rPr lang="fr-FR" sz="1200" dirty="0" smtClean="0"/>
                        <a:t>C42 Assurer la qualité de service à la clientèle</a:t>
                      </a:r>
                      <a:endParaRPr lang="fr-FR" sz="1200" dirty="0"/>
                    </a:p>
                  </a:txBody>
                  <a:tcPr marL="99060" marR="99060"/>
                </a:tc>
                <a:tc gridSpan="4">
                  <a:txBody>
                    <a:bodyPr/>
                    <a:lstStyle/>
                    <a:p>
                      <a:endParaRPr lang="fr-FR" sz="1800"/>
                    </a:p>
                  </a:txBody>
                  <a:tcPr marL="99060" marR="99060"/>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endParaRPr lang="fr-FR" sz="1800" dirty="0"/>
                    </a:p>
                  </a:txBody>
                  <a:tcPr marL="99060" marR="99060">
                    <a:solidFill>
                      <a:schemeClr val="bg2">
                        <a:lumMod val="10000"/>
                      </a:schemeClr>
                    </a:solidFill>
                  </a:tcPr>
                </a:tc>
                <a:tc>
                  <a:txBody>
                    <a:bodyPr/>
                    <a:lstStyle/>
                    <a:p>
                      <a:endParaRPr lang="fr-FR" dirty="0"/>
                    </a:p>
                  </a:txBody>
                  <a:tcPr marL="99060" marR="99060">
                    <a:solidFill>
                      <a:srgbClr val="FF7419"/>
                    </a:solidFill>
                  </a:tcPr>
                </a:tc>
                <a:tc gridSpan="2">
                  <a:txBody>
                    <a:bodyPr/>
                    <a:lstStyle/>
                    <a:p>
                      <a:endParaRPr lang="fr-FR" dirty="0"/>
                    </a:p>
                  </a:txBody>
                  <a:tcPr marL="99060" marR="99060"/>
                </a:tc>
                <a:tc hMerge="1">
                  <a:txBody>
                    <a:bodyPr/>
                    <a:lstStyle/>
                    <a:p>
                      <a:endParaRPr lang="fr-FR"/>
                    </a:p>
                  </a:txBody>
                  <a:tcPr/>
                </a:tc>
              </a:tr>
              <a:tr h="353951">
                <a:tc vMerge="1">
                  <a:txBody>
                    <a:bodyPr/>
                    <a:lstStyle/>
                    <a:p>
                      <a:endParaRPr lang="fr-FR" sz="1400" dirty="0"/>
                    </a:p>
                  </a:txBody>
                  <a:tcPr/>
                </a:tc>
                <a:tc>
                  <a:txBody>
                    <a:bodyPr/>
                    <a:lstStyle/>
                    <a:p>
                      <a:r>
                        <a:rPr lang="fr-FR" sz="1200" dirty="0" smtClean="0"/>
                        <a:t>C43 Développer et maintenir la clientèle de l’</a:t>
                      </a:r>
                      <a:r>
                        <a:rPr lang="fr-FR" sz="1200" dirty="0" err="1" smtClean="0"/>
                        <a:t>uc</a:t>
                      </a:r>
                      <a:endParaRPr lang="fr-FR" sz="1200" dirty="0"/>
                    </a:p>
                  </a:txBody>
                  <a:tcPr marL="99060" marR="99060"/>
                </a:tc>
                <a:tc gridSpan="4">
                  <a:txBody>
                    <a:bodyPr/>
                    <a:lstStyle/>
                    <a:p>
                      <a:endParaRPr lang="fr-FR" sz="1800"/>
                    </a:p>
                  </a:txBody>
                  <a:tcPr marL="99060" marR="99060"/>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endParaRPr lang="fr-FR" sz="1800"/>
                    </a:p>
                  </a:txBody>
                  <a:tcPr marL="99060" marR="99060"/>
                </a:tc>
                <a:tc hMerge="1">
                  <a:txBody>
                    <a:bodyPr/>
                    <a:lstStyle/>
                    <a:p>
                      <a:endParaRPr lang="fr-FR"/>
                    </a:p>
                  </a:txBody>
                  <a:tcPr/>
                </a:tc>
                <a:tc gridSpan="2">
                  <a:txBody>
                    <a:bodyPr/>
                    <a:lstStyle/>
                    <a:p>
                      <a:endParaRPr lang="fr-FR" sz="1800" dirty="0"/>
                    </a:p>
                  </a:txBody>
                  <a:tcPr marL="99060" marR="99060">
                    <a:solidFill>
                      <a:schemeClr val="bg2">
                        <a:lumMod val="10000"/>
                      </a:schemeClr>
                    </a:solidFill>
                  </a:tcPr>
                </a:tc>
                <a:tc hMerge="1">
                  <a:txBody>
                    <a:bodyPr/>
                    <a:lstStyle/>
                    <a:p>
                      <a:endParaRPr lang="fr-FR"/>
                    </a:p>
                  </a:txBody>
                  <a:tcPr/>
                </a:tc>
              </a:tr>
              <a:tr h="353951">
                <a:tc rowSpan="4">
                  <a:txBody>
                    <a:bodyPr/>
                    <a:lstStyle/>
                    <a:p>
                      <a:r>
                        <a:rPr lang="fr-FR" sz="1400" dirty="0" smtClean="0"/>
                        <a:t>C5 Gérer l’offre de produits</a:t>
                      </a:r>
                      <a:r>
                        <a:rPr lang="fr-FR" sz="1400" baseline="0" dirty="0" smtClean="0"/>
                        <a:t> et de services</a:t>
                      </a:r>
                      <a:endParaRPr lang="fr-FR" sz="1400" dirty="0"/>
                    </a:p>
                  </a:txBody>
                  <a:tcPr marL="99060" marR="99060"/>
                </a:tc>
                <a:tc>
                  <a:txBody>
                    <a:bodyPr/>
                    <a:lstStyle/>
                    <a:p>
                      <a:r>
                        <a:rPr lang="fr-FR" sz="1200" dirty="0" smtClean="0"/>
                        <a:t>C51 Elaborer une offre commerciale adaptée à la clientèle </a:t>
                      </a:r>
                      <a:endParaRPr lang="fr-FR" sz="1200" dirty="0"/>
                    </a:p>
                  </a:txBody>
                  <a:tcPr marL="99060" marR="99060"/>
                </a:tc>
                <a:tc gridSpan="4">
                  <a:txBody>
                    <a:bodyPr/>
                    <a:lstStyle/>
                    <a:p>
                      <a:endParaRPr lang="fr-FR" sz="1800"/>
                    </a:p>
                  </a:txBody>
                  <a:tcPr marL="99060" marR="99060"/>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endParaRPr lang="fr-FR" sz="1800" dirty="0"/>
                    </a:p>
                  </a:txBody>
                  <a:tcPr marL="99060" marR="99060"/>
                </a:tc>
                <a:tc hMerge="1">
                  <a:txBody>
                    <a:bodyPr/>
                    <a:lstStyle/>
                    <a:p>
                      <a:endParaRPr lang="fr-FR"/>
                    </a:p>
                  </a:txBody>
                  <a:tcPr/>
                </a:tc>
                <a:tc>
                  <a:txBody>
                    <a:bodyPr/>
                    <a:lstStyle/>
                    <a:p>
                      <a:endParaRPr lang="fr-FR" sz="1800" dirty="0"/>
                    </a:p>
                  </a:txBody>
                  <a:tcPr marL="99060" marR="99060">
                    <a:solidFill>
                      <a:schemeClr val="tx1"/>
                    </a:solidFill>
                  </a:tcPr>
                </a:tc>
                <a:tc>
                  <a:txBody>
                    <a:bodyPr/>
                    <a:lstStyle/>
                    <a:p>
                      <a:endParaRPr lang="fr-FR" sz="1800" dirty="0"/>
                    </a:p>
                  </a:txBody>
                  <a:tcPr marL="99060" marR="99060">
                    <a:solidFill>
                      <a:srgbClr val="00BD01"/>
                    </a:solidFill>
                  </a:tcPr>
                </a:tc>
              </a:tr>
              <a:tr h="353951">
                <a:tc vMerge="1">
                  <a:txBody>
                    <a:bodyPr/>
                    <a:lstStyle/>
                    <a:p>
                      <a:endParaRPr lang="fr-FR" sz="1400" dirty="0"/>
                    </a:p>
                  </a:txBody>
                  <a:tcPr/>
                </a:tc>
                <a:tc>
                  <a:txBody>
                    <a:bodyPr/>
                    <a:lstStyle/>
                    <a:p>
                      <a:r>
                        <a:rPr lang="fr-FR" sz="1200" dirty="0" smtClean="0"/>
                        <a:t>C52 Gérer les achats et les approvisionnements</a:t>
                      </a:r>
                      <a:endParaRPr lang="fr-FR" sz="1200" dirty="0"/>
                    </a:p>
                  </a:txBody>
                  <a:tcPr marL="99060" marR="99060"/>
                </a:tc>
                <a:tc>
                  <a:txBody>
                    <a:bodyPr/>
                    <a:lstStyle/>
                    <a:p>
                      <a:endParaRPr lang="fr-FR" sz="1800" dirty="0"/>
                    </a:p>
                  </a:txBody>
                  <a:tcPr marL="99060" marR="99060">
                    <a:solidFill>
                      <a:schemeClr val="bg2">
                        <a:lumMod val="10000"/>
                      </a:schemeClr>
                    </a:solidFill>
                  </a:tcPr>
                </a:tc>
                <a:tc gridSpan="2">
                  <a:txBody>
                    <a:bodyPr/>
                    <a:lstStyle/>
                    <a:p>
                      <a:endParaRPr lang="fr-FR" sz="1800" dirty="0"/>
                    </a:p>
                  </a:txBody>
                  <a:tcPr marL="99060" marR="99060">
                    <a:solidFill>
                      <a:srgbClr val="00BD01"/>
                    </a:solidFill>
                  </a:tcPr>
                </a:tc>
                <a:tc hMerge="1">
                  <a:txBody>
                    <a:bodyPr/>
                    <a:lstStyle/>
                    <a:p>
                      <a:endParaRPr lang="fr-FR"/>
                    </a:p>
                  </a:txBody>
                  <a:tcPr/>
                </a:tc>
                <a:tc>
                  <a:txBody>
                    <a:bodyPr/>
                    <a:lstStyle/>
                    <a:p>
                      <a:endParaRPr lang="fr-FR" dirty="0"/>
                    </a:p>
                  </a:txBody>
                  <a:tcPr marL="99060" marR="99060">
                    <a:solidFill>
                      <a:srgbClr val="FF7419"/>
                    </a:solidFill>
                  </a:tcPr>
                </a:tc>
                <a:tc gridSpan="2">
                  <a:txBody>
                    <a:bodyPr/>
                    <a:lstStyle/>
                    <a:p>
                      <a:endParaRPr lang="fr-FR" sz="1800" dirty="0"/>
                    </a:p>
                  </a:txBody>
                  <a:tcPr marL="99060" marR="99060"/>
                </a:tc>
                <a:tc hMerge="1">
                  <a:txBody>
                    <a:bodyPr/>
                    <a:lstStyle/>
                    <a:p>
                      <a:endParaRPr lang="fr-FR"/>
                    </a:p>
                  </a:txBody>
                  <a:tcPr/>
                </a:tc>
                <a:tc gridSpan="2">
                  <a:txBody>
                    <a:bodyPr/>
                    <a:lstStyle/>
                    <a:p>
                      <a:endParaRPr lang="fr-FR" sz="1800"/>
                    </a:p>
                  </a:txBody>
                  <a:tcPr marL="99060" marR="99060"/>
                </a:tc>
                <a:tc hMerge="1">
                  <a:txBody>
                    <a:bodyPr/>
                    <a:lstStyle/>
                    <a:p>
                      <a:endParaRPr lang="fr-FR"/>
                    </a:p>
                  </a:txBody>
                  <a:tcPr/>
                </a:tc>
              </a:tr>
              <a:tr h="327525">
                <a:tc vMerge="1">
                  <a:txBody>
                    <a:bodyPr/>
                    <a:lstStyle/>
                    <a:p>
                      <a:endParaRPr lang="fr-FR" sz="1400" dirty="0"/>
                    </a:p>
                  </a:txBody>
                  <a:tcPr/>
                </a:tc>
                <a:tc>
                  <a:txBody>
                    <a:bodyPr/>
                    <a:lstStyle/>
                    <a:p>
                      <a:r>
                        <a:rPr lang="fr-FR" sz="1200" dirty="0" smtClean="0"/>
                        <a:t>C53 Mettre en place un espace commercial attractif</a:t>
                      </a:r>
                      <a:r>
                        <a:rPr lang="fr-FR" sz="1200" baseline="0" dirty="0" smtClean="0"/>
                        <a:t> et fonctionnel</a:t>
                      </a:r>
                      <a:endParaRPr lang="fr-FR" sz="1200" dirty="0"/>
                    </a:p>
                  </a:txBody>
                  <a:tcPr marL="99060" marR="99060"/>
                </a:tc>
                <a:tc gridSpan="4">
                  <a:txBody>
                    <a:bodyPr/>
                    <a:lstStyle/>
                    <a:p>
                      <a:endParaRPr lang="fr-FR" sz="1800"/>
                    </a:p>
                  </a:txBody>
                  <a:tcPr marL="99060" marR="99060"/>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endParaRPr lang="fr-FR" sz="1800" dirty="0"/>
                    </a:p>
                  </a:txBody>
                  <a:tcPr marL="99060" marR="99060">
                    <a:solidFill>
                      <a:schemeClr val="bg2">
                        <a:lumMod val="10000"/>
                      </a:schemeClr>
                    </a:solidFill>
                  </a:tcPr>
                </a:tc>
                <a:tc>
                  <a:txBody>
                    <a:bodyPr/>
                    <a:lstStyle/>
                    <a:p>
                      <a:endParaRPr lang="fr-FR" dirty="0"/>
                    </a:p>
                  </a:txBody>
                  <a:tcPr marL="99060" marR="99060">
                    <a:solidFill>
                      <a:srgbClr val="FF7419"/>
                    </a:solidFill>
                  </a:tcPr>
                </a:tc>
                <a:tc gridSpan="2">
                  <a:txBody>
                    <a:bodyPr/>
                    <a:lstStyle/>
                    <a:p>
                      <a:endParaRPr lang="fr-FR" sz="1800"/>
                    </a:p>
                  </a:txBody>
                  <a:tcPr marL="99060" marR="99060"/>
                </a:tc>
                <a:tc hMerge="1">
                  <a:txBody>
                    <a:bodyPr/>
                    <a:lstStyle/>
                    <a:p>
                      <a:endParaRPr lang="fr-FR"/>
                    </a:p>
                  </a:txBody>
                  <a:tcPr/>
                </a:tc>
              </a:tr>
              <a:tr h="302269">
                <a:tc vMerge="1">
                  <a:txBody>
                    <a:bodyPr/>
                    <a:lstStyle/>
                    <a:p>
                      <a:endParaRPr lang="fr-FR" sz="1400" dirty="0"/>
                    </a:p>
                  </a:txBody>
                  <a:tcPr/>
                </a:tc>
                <a:tc>
                  <a:txBody>
                    <a:bodyPr/>
                    <a:lstStyle/>
                    <a:p>
                      <a:r>
                        <a:rPr lang="fr-FR" sz="1200" dirty="0" smtClean="0"/>
                        <a:t>C54 Dynamiser l’offre</a:t>
                      </a:r>
                      <a:r>
                        <a:rPr lang="fr-FR" sz="1200" baseline="0" dirty="0" smtClean="0"/>
                        <a:t> de produits et de services</a:t>
                      </a:r>
                      <a:endParaRPr lang="fr-FR" sz="1200" dirty="0"/>
                    </a:p>
                  </a:txBody>
                  <a:tcPr marL="99060" marR="99060"/>
                </a:tc>
                <a:tc gridSpan="4">
                  <a:txBody>
                    <a:bodyPr/>
                    <a:lstStyle/>
                    <a:p>
                      <a:endParaRPr lang="fr-FR" sz="1800"/>
                    </a:p>
                  </a:txBody>
                  <a:tcPr marL="99060" marR="99060"/>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endParaRPr lang="fr-FR" sz="1800" dirty="0"/>
                    </a:p>
                  </a:txBody>
                  <a:tcPr marL="99060" marR="99060">
                    <a:solidFill>
                      <a:schemeClr val="bg2">
                        <a:lumMod val="10000"/>
                      </a:schemeClr>
                    </a:solidFill>
                  </a:tcPr>
                </a:tc>
                <a:tc>
                  <a:txBody>
                    <a:bodyPr/>
                    <a:lstStyle/>
                    <a:p>
                      <a:endParaRPr lang="fr-FR" dirty="0"/>
                    </a:p>
                  </a:txBody>
                  <a:tcPr marL="99060" marR="99060">
                    <a:solidFill>
                      <a:srgbClr val="FF7419"/>
                    </a:solidFill>
                  </a:tcPr>
                </a:tc>
                <a:tc gridSpan="2">
                  <a:txBody>
                    <a:bodyPr/>
                    <a:lstStyle/>
                    <a:p>
                      <a:endParaRPr lang="fr-FR" sz="1800"/>
                    </a:p>
                  </a:txBody>
                  <a:tcPr marL="99060" marR="99060"/>
                </a:tc>
                <a:tc hMerge="1">
                  <a:txBody>
                    <a:bodyPr/>
                    <a:lstStyle/>
                    <a:p>
                      <a:endParaRPr lang="fr-FR"/>
                    </a:p>
                  </a:txBody>
                  <a:tcPr/>
                </a:tc>
              </a:tr>
              <a:tr h="353951">
                <a:tc rowSpan="4">
                  <a:txBody>
                    <a:bodyPr/>
                    <a:lstStyle/>
                    <a:p>
                      <a:r>
                        <a:rPr lang="fr-FR" sz="1400" dirty="0" smtClean="0"/>
                        <a:t>C6 Rechercher</a:t>
                      </a:r>
                      <a:r>
                        <a:rPr lang="fr-FR" sz="1400" baseline="0" dirty="0" smtClean="0"/>
                        <a:t> et exploiter l’information nécessaire à l’activité commerciale</a:t>
                      </a:r>
                      <a:endParaRPr lang="fr-FR" sz="1400" dirty="0"/>
                    </a:p>
                  </a:txBody>
                  <a:tcPr marL="99060" marR="99060"/>
                </a:tc>
                <a:tc>
                  <a:txBody>
                    <a:bodyPr/>
                    <a:lstStyle/>
                    <a:p>
                      <a:r>
                        <a:rPr lang="fr-FR" sz="1200" dirty="0" smtClean="0"/>
                        <a:t>C61 Assurer la veille commerciale</a:t>
                      </a:r>
                      <a:endParaRPr lang="fr-FR" sz="1200" dirty="0"/>
                    </a:p>
                  </a:txBody>
                  <a:tcPr marL="99060" marR="99060"/>
                </a:tc>
                <a:tc gridSpan="4">
                  <a:txBody>
                    <a:bodyPr/>
                    <a:lstStyle/>
                    <a:p>
                      <a:endParaRPr lang="fr-FR" sz="1800" dirty="0"/>
                    </a:p>
                  </a:txBody>
                  <a:tcPr marL="99060" marR="99060"/>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endParaRPr lang="fr-FR" sz="1800" dirty="0"/>
                    </a:p>
                  </a:txBody>
                  <a:tcPr marL="99060" marR="99060">
                    <a:solidFill>
                      <a:srgbClr val="FF7419"/>
                    </a:solidFill>
                  </a:tcPr>
                </a:tc>
                <a:tc hMerge="1">
                  <a:txBody>
                    <a:bodyPr/>
                    <a:lstStyle/>
                    <a:p>
                      <a:endParaRPr lang="fr-FR"/>
                    </a:p>
                  </a:txBody>
                  <a:tcPr/>
                </a:tc>
                <a:tc gridSpan="2">
                  <a:txBody>
                    <a:bodyPr/>
                    <a:lstStyle/>
                    <a:p>
                      <a:endParaRPr lang="fr-FR" sz="1800" dirty="0"/>
                    </a:p>
                  </a:txBody>
                  <a:tcPr marL="99060" marR="99060"/>
                </a:tc>
                <a:tc hMerge="1">
                  <a:txBody>
                    <a:bodyPr/>
                    <a:lstStyle/>
                    <a:p>
                      <a:endParaRPr lang="fr-FR"/>
                    </a:p>
                  </a:txBody>
                  <a:tcPr/>
                </a:tc>
              </a:tr>
              <a:tr h="353951">
                <a:tc vMerge="1">
                  <a:txBody>
                    <a:bodyPr/>
                    <a:lstStyle/>
                    <a:p>
                      <a:endParaRPr lang="fr-FR" sz="1400" dirty="0"/>
                    </a:p>
                  </a:txBody>
                  <a:tcPr/>
                </a:tc>
                <a:tc>
                  <a:txBody>
                    <a:bodyPr/>
                    <a:lstStyle/>
                    <a:p>
                      <a:r>
                        <a:rPr lang="fr-FR" sz="1200" dirty="0" smtClean="0"/>
                        <a:t>C62 Réaliser</a:t>
                      </a:r>
                      <a:r>
                        <a:rPr lang="fr-FR" sz="1200" baseline="0" dirty="0" smtClean="0"/>
                        <a:t> des études commerciales</a:t>
                      </a:r>
                      <a:endParaRPr lang="fr-FR" sz="1200" dirty="0"/>
                    </a:p>
                  </a:txBody>
                  <a:tcPr marL="99060" marR="99060"/>
                </a:tc>
                <a:tc gridSpan="4">
                  <a:txBody>
                    <a:bodyPr/>
                    <a:lstStyle/>
                    <a:p>
                      <a:endParaRPr lang="fr-FR" sz="1800" dirty="0"/>
                    </a:p>
                  </a:txBody>
                  <a:tcPr marL="99060" marR="99060"/>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endParaRPr lang="fr-FR" sz="1800" dirty="0"/>
                    </a:p>
                  </a:txBody>
                  <a:tcPr marL="99060" marR="99060">
                    <a:solidFill>
                      <a:srgbClr val="FF7419"/>
                    </a:solidFill>
                  </a:tcPr>
                </a:tc>
                <a:tc hMerge="1">
                  <a:txBody>
                    <a:bodyPr/>
                    <a:lstStyle/>
                    <a:p>
                      <a:endParaRPr lang="fr-FR"/>
                    </a:p>
                  </a:txBody>
                  <a:tcPr/>
                </a:tc>
                <a:tc gridSpan="2">
                  <a:txBody>
                    <a:bodyPr/>
                    <a:lstStyle/>
                    <a:p>
                      <a:endParaRPr lang="fr-FR" sz="1800"/>
                    </a:p>
                  </a:txBody>
                  <a:tcPr marL="99060" marR="99060"/>
                </a:tc>
                <a:tc hMerge="1">
                  <a:txBody>
                    <a:bodyPr/>
                    <a:lstStyle/>
                    <a:p>
                      <a:endParaRPr lang="fr-FR"/>
                    </a:p>
                  </a:txBody>
                  <a:tcPr/>
                </a:tc>
              </a:tr>
              <a:tr h="353951">
                <a:tc vMerge="1">
                  <a:txBody>
                    <a:bodyPr/>
                    <a:lstStyle/>
                    <a:p>
                      <a:endParaRPr lang="fr-FR" sz="1400" dirty="0"/>
                    </a:p>
                  </a:txBody>
                  <a:tcPr/>
                </a:tc>
                <a:tc>
                  <a:txBody>
                    <a:bodyPr/>
                    <a:lstStyle/>
                    <a:p>
                      <a:r>
                        <a:rPr lang="fr-FR" sz="1200" dirty="0" smtClean="0"/>
                        <a:t>C63 Enrichir</a:t>
                      </a:r>
                      <a:r>
                        <a:rPr lang="fr-FR" sz="1200" baseline="0" dirty="0" smtClean="0"/>
                        <a:t> et exploiter le système d’information commercial</a:t>
                      </a:r>
                      <a:endParaRPr lang="fr-FR" sz="1200" dirty="0"/>
                    </a:p>
                  </a:txBody>
                  <a:tcPr marL="99060" marR="99060"/>
                </a:tc>
                <a:tc gridSpan="4">
                  <a:txBody>
                    <a:bodyPr/>
                    <a:lstStyle/>
                    <a:p>
                      <a:endParaRPr lang="fr-FR" sz="1800" dirty="0"/>
                    </a:p>
                  </a:txBody>
                  <a:tcPr marL="99060" marR="99060"/>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endParaRPr lang="fr-FR" sz="1800" dirty="0"/>
                    </a:p>
                  </a:txBody>
                  <a:tcPr marL="99060" marR="99060">
                    <a:solidFill>
                      <a:schemeClr val="bg2">
                        <a:lumMod val="10000"/>
                      </a:schemeClr>
                    </a:solidFill>
                  </a:tcPr>
                </a:tc>
                <a:tc>
                  <a:txBody>
                    <a:bodyPr/>
                    <a:lstStyle/>
                    <a:p>
                      <a:endParaRPr lang="fr-FR" sz="1800" dirty="0"/>
                    </a:p>
                  </a:txBody>
                  <a:tcPr marL="99060" marR="99060">
                    <a:solidFill>
                      <a:srgbClr val="FF7419"/>
                    </a:solidFill>
                  </a:tcPr>
                </a:tc>
                <a:tc gridSpan="2">
                  <a:txBody>
                    <a:bodyPr/>
                    <a:lstStyle/>
                    <a:p>
                      <a:endParaRPr lang="fr-FR" sz="1800"/>
                    </a:p>
                  </a:txBody>
                  <a:tcPr marL="99060" marR="99060"/>
                </a:tc>
                <a:tc hMerge="1">
                  <a:txBody>
                    <a:bodyPr/>
                    <a:lstStyle/>
                    <a:p>
                      <a:endParaRPr lang="fr-FR"/>
                    </a:p>
                  </a:txBody>
                  <a:tcPr/>
                </a:tc>
              </a:tr>
              <a:tr h="353951">
                <a:tc vMerge="1">
                  <a:txBody>
                    <a:bodyPr/>
                    <a:lstStyle/>
                    <a:p>
                      <a:endParaRPr lang="fr-FR" sz="1400" dirty="0"/>
                    </a:p>
                  </a:txBody>
                  <a:tcPr/>
                </a:tc>
                <a:tc>
                  <a:txBody>
                    <a:bodyPr/>
                    <a:lstStyle/>
                    <a:p>
                      <a:r>
                        <a:rPr lang="fr-FR" sz="1200" dirty="0" smtClean="0"/>
                        <a:t>C64 Intégrer les technologies de l’information dans son activité </a:t>
                      </a:r>
                      <a:endParaRPr lang="fr-FR" sz="1200" dirty="0"/>
                    </a:p>
                  </a:txBody>
                  <a:tcPr marL="99060" marR="99060"/>
                </a:tc>
                <a:tc gridSpan="4">
                  <a:txBody>
                    <a:bodyPr/>
                    <a:lstStyle/>
                    <a:p>
                      <a:endParaRPr lang="fr-FR" sz="1800"/>
                    </a:p>
                  </a:txBody>
                  <a:tcPr marL="99060" marR="99060"/>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endParaRPr lang="fr-FR" sz="1800" dirty="0"/>
                    </a:p>
                  </a:txBody>
                  <a:tcPr marL="99060" marR="99060">
                    <a:solidFill>
                      <a:schemeClr val="bg2">
                        <a:lumMod val="10000"/>
                      </a:schemeClr>
                    </a:solidFill>
                  </a:tcPr>
                </a:tc>
                <a:tc>
                  <a:txBody>
                    <a:bodyPr/>
                    <a:lstStyle/>
                    <a:p>
                      <a:endParaRPr lang="fr-FR" sz="1800" dirty="0"/>
                    </a:p>
                  </a:txBody>
                  <a:tcPr marL="99060" marR="99060">
                    <a:solidFill>
                      <a:srgbClr val="FF7419"/>
                    </a:solidFill>
                  </a:tcPr>
                </a:tc>
                <a:tc gridSpan="2">
                  <a:txBody>
                    <a:bodyPr/>
                    <a:lstStyle/>
                    <a:p>
                      <a:endParaRPr lang="fr-FR" sz="1800" dirty="0"/>
                    </a:p>
                  </a:txBody>
                  <a:tcPr marL="99060" marR="99060"/>
                </a:tc>
                <a:tc hMerge="1">
                  <a:txBody>
                    <a:bodyPr/>
                    <a:lstStyle/>
                    <a:p>
                      <a:endParaRPr lang="fr-FR"/>
                    </a:p>
                  </a:txBody>
                  <a:tcPr/>
                </a:tc>
              </a:tr>
            </a:tbl>
          </a:graphicData>
        </a:graphic>
      </p:graphicFrame>
      <p:sp>
        <p:nvSpPr>
          <p:cNvPr id="4" name="Espace réservé du pied de page 3"/>
          <p:cNvSpPr>
            <a:spLocks noGrp="1"/>
          </p:cNvSpPr>
          <p:nvPr>
            <p:ph type="ftr" sz="quarter" idx="11"/>
          </p:nvPr>
        </p:nvSpPr>
        <p:spPr/>
        <p:txBody>
          <a:bodyPr/>
          <a:lstStyle/>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9102858" cy="6148948"/>
          </a:xfrm>
        </p:spPr>
        <p:txBody>
          <a:bodyPr>
            <a:normAutofit/>
          </a:bodyPr>
          <a:lstStyle/>
          <a:p>
            <a:r>
              <a:rPr lang="fr-FR" dirty="0" smtClean="0"/>
              <a:t>BTS MUC</a:t>
            </a:r>
            <a:br>
              <a:rPr lang="fr-FR" dirty="0" smtClean="0"/>
            </a:br>
            <a:r>
              <a:rPr lang="fr-FR" sz="2400" cap="all" dirty="0" smtClean="0"/>
              <a:t>Une entrée par les compétences</a:t>
            </a:r>
            <a:r>
              <a:rPr lang="fr-FR" dirty="0" smtClean="0"/>
              <a:t/>
            </a:r>
            <a:br>
              <a:rPr lang="fr-FR" dirty="0" smtClean="0"/>
            </a:br>
            <a:r>
              <a:rPr lang="fr-FR" dirty="0" smtClean="0"/>
              <a:t/>
            </a:r>
            <a:br>
              <a:rPr lang="fr-FR" dirty="0" smtClean="0"/>
            </a:br>
            <a:r>
              <a:rPr lang="fr-FR" sz="2700" dirty="0" smtClean="0"/>
              <a:t>Des compétences évaluées une seule fois soit à travers U4 soit à travers U5 soit à travers U6.</a:t>
            </a:r>
            <a:r>
              <a:rPr lang="fr-FR" dirty="0" smtClean="0"/>
              <a:t/>
            </a:r>
            <a:br>
              <a:rPr lang="fr-FR" dirty="0" smtClean="0"/>
            </a:br>
            <a:r>
              <a:rPr lang="fr-FR" dirty="0" smtClean="0"/>
              <a:t> - </a:t>
            </a:r>
            <a:r>
              <a:rPr lang="fr-FR" sz="2400" dirty="0" smtClean="0"/>
              <a:t>Cela définit les activités qui relèvent de l’une ou l’autre des épreuves,</a:t>
            </a:r>
            <a:r>
              <a:rPr lang="fr-FR" sz="3100" dirty="0" smtClean="0"/>
              <a:t/>
            </a:r>
            <a:br>
              <a:rPr lang="fr-FR" sz="3100" dirty="0" smtClean="0"/>
            </a:br>
            <a:r>
              <a:rPr lang="fr-FR" sz="3100" dirty="0" smtClean="0"/>
              <a:t> </a:t>
            </a:r>
            <a:r>
              <a:rPr lang="fr-FR" dirty="0" smtClean="0"/>
              <a:t/>
            </a:r>
            <a:br>
              <a:rPr lang="fr-FR" dirty="0" smtClean="0"/>
            </a:br>
            <a:r>
              <a:rPr lang="fr-FR" dirty="0" smtClean="0"/>
              <a:t/>
            </a:r>
            <a:br>
              <a:rPr lang="fr-FR" dirty="0" smtClean="0"/>
            </a:br>
            <a:r>
              <a:rPr lang="fr-FR" dirty="0" smtClean="0"/>
              <a:t/>
            </a:r>
            <a:br>
              <a:rPr lang="fr-FR" dirty="0" smtClean="0"/>
            </a:br>
            <a:endParaRPr lang="fr-FR" dirty="0"/>
          </a:p>
        </p:txBody>
      </p:sp>
      <p:sp>
        <p:nvSpPr>
          <p:cNvPr id="3" name="Espace réservé du numéro de diapositive 2"/>
          <p:cNvSpPr>
            <a:spLocks noGrp="1"/>
          </p:cNvSpPr>
          <p:nvPr>
            <p:ph type="sldNum" sz="quarter" idx="12"/>
          </p:nvPr>
        </p:nvSpPr>
        <p:spPr/>
        <p:txBody>
          <a:bodyPr/>
          <a:lstStyle/>
          <a:p>
            <a:fld id="{F9A93819-B488-9642-BA9F-590C0B423DCE}" type="slidenum">
              <a:rPr lang="fr-FR" smtClean="0"/>
              <a:pPr/>
              <a:t>7</a:t>
            </a:fld>
            <a:endParaRPr lang="fr-FR" dirty="0"/>
          </a:p>
        </p:txBody>
      </p:sp>
      <p:sp>
        <p:nvSpPr>
          <p:cNvPr id="4" name="Espace réservé du pied de page 3"/>
          <p:cNvSpPr>
            <a:spLocks noGrp="1"/>
          </p:cNvSpPr>
          <p:nvPr>
            <p:ph type="ftr" sz="quarter" idx="11"/>
          </p:nvPr>
        </p:nvSpPr>
        <p:spPr/>
        <p:txBody>
          <a:bodyPr/>
          <a:lstStyle/>
          <a:p>
            <a:fld id="{F7322E4E-162D-46D6-9F89-923C9B89A6D5}" type="slidenum">
              <a:rPr lang="fr-FR" smtClean="0"/>
              <a:pPr/>
              <a:t>7</a:t>
            </a:fld>
            <a:endParaRPr lang="fr-FR" dirty="0"/>
          </a:p>
        </p:txBody>
      </p:sp>
      <p:pic>
        <p:nvPicPr>
          <p:cNvPr id="5" name="Image 4" descr="BTS_management_unites_commerciales.pdf - Adobe Reader_2.jpg"/>
          <p:cNvPicPr>
            <a:picLocks noChangeAspect="1"/>
          </p:cNvPicPr>
          <p:nvPr/>
        </p:nvPicPr>
        <p:blipFill>
          <a:blip r:embed="rId3"/>
          <a:stretch>
            <a:fillRect/>
          </a:stretch>
        </p:blipFill>
        <p:spPr>
          <a:xfrm>
            <a:off x="920750" y="3536353"/>
            <a:ext cx="8077200" cy="325235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9102858" cy="6148948"/>
          </a:xfrm>
        </p:spPr>
        <p:txBody>
          <a:bodyPr>
            <a:normAutofit fontScale="90000"/>
          </a:bodyPr>
          <a:lstStyle/>
          <a:p>
            <a:r>
              <a:rPr lang="fr-FR" dirty="0" smtClean="0"/>
              <a:t>BTS MUC</a:t>
            </a:r>
            <a:br>
              <a:rPr lang="fr-FR" dirty="0" smtClean="0"/>
            </a:br>
            <a:r>
              <a:rPr lang="fr-FR" dirty="0" smtClean="0"/>
              <a:t/>
            </a:r>
            <a:br>
              <a:rPr lang="fr-FR" dirty="0" smtClean="0"/>
            </a:br>
            <a:r>
              <a:rPr lang="fr-FR" sz="2700" cap="all" dirty="0" smtClean="0"/>
              <a:t>Une entrée par les compétences</a:t>
            </a:r>
            <a:r>
              <a:rPr lang="fr-FR" dirty="0" smtClean="0"/>
              <a:t/>
            </a:r>
            <a:br>
              <a:rPr lang="fr-FR" dirty="0" smtClean="0"/>
            </a:br>
            <a:r>
              <a:rPr lang="fr-FR" dirty="0" smtClean="0"/>
              <a:t/>
            </a:r>
            <a:br>
              <a:rPr lang="fr-FR" dirty="0" smtClean="0"/>
            </a:br>
            <a:r>
              <a:rPr lang="fr-FR" sz="2200" dirty="0" smtClean="0"/>
              <a:t>Des compétences évaluées une seule fois soit à travers U4 soit à travers U5 soit à travers U6.</a:t>
            </a:r>
            <a:br>
              <a:rPr lang="fr-FR" sz="2200" dirty="0" smtClean="0"/>
            </a:br>
            <a:r>
              <a:rPr lang="fr-FR" sz="2200" dirty="0" smtClean="0"/>
              <a:t> - Cela définit les activités qui relèvent de l’une ou l’autre des épreuves,</a:t>
            </a:r>
            <a:br>
              <a:rPr lang="fr-FR" sz="2200" dirty="0" smtClean="0"/>
            </a:br>
            <a:r>
              <a:rPr lang="fr-FR" sz="2200" dirty="0" smtClean="0"/>
              <a:t/>
            </a:r>
            <a:br>
              <a:rPr lang="fr-FR" sz="2200" dirty="0" smtClean="0"/>
            </a:br>
            <a:r>
              <a:rPr lang="fr-FR" sz="2200" dirty="0" smtClean="0"/>
              <a:t> - Cela définit les situations d’évaluation à construire,</a:t>
            </a:r>
            <a:br>
              <a:rPr lang="fr-FR" sz="2200" dirty="0" smtClean="0"/>
            </a:br>
            <a:r>
              <a:rPr lang="fr-FR" sz="2200" dirty="0" smtClean="0"/>
              <a:t/>
            </a:r>
            <a:br>
              <a:rPr lang="fr-FR" sz="2200" dirty="0" smtClean="0"/>
            </a:br>
            <a:r>
              <a:rPr lang="fr-FR" sz="2200" dirty="0" smtClean="0"/>
              <a:t> - Cela définit les parcours de formation à construire,</a:t>
            </a:r>
            <a:br>
              <a:rPr lang="fr-FR" sz="2200" dirty="0" smtClean="0"/>
            </a:br>
            <a:r>
              <a:rPr lang="fr-FR" sz="2200" dirty="0" smtClean="0"/>
              <a:t/>
            </a:r>
            <a:br>
              <a:rPr lang="fr-FR" sz="2200" dirty="0" smtClean="0"/>
            </a:br>
            <a:r>
              <a:rPr lang="fr-FR" sz="2200" dirty="0" smtClean="0"/>
              <a:t> - Cela sert à définir l’annexe pédagogique des conventions de stage à négocier avec les entreprises.</a:t>
            </a:r>
            <a:br>
              <a:rPr lang="fr-FR" sz="2200" dirty="0" smtClean="0"/>
            </a:br>
            <a:r>
              <a:rPr lang="fr-FR" dirty="0" smtClean="0"/>
              <a:t/>
            </a:r>
            <a:br>
              <a:rPr lang="fr-FR" dirty="0" smtClean="0"/>
            </a:br>
            <a:r>
              <a:rPr lang="fr-FR" dirty="0" smtClean="0"/>
              <a:t/>
            </a:r>
            <a:br>
              <a:rPr lang="fr-FR" dirty="0" smtClean="0"/>
            </a:br>
            <a:endParaRPr lang="fr-FR" dirty="0"/>
          </a:p>
        </p:txBody>
      </p:sp>
      <p:sp>
        <p:nvSpPr>
          <p:cNvPr id="3" name="Espace réservé du numéro de diapositive 2"/>
          <p:cNvSpPr>
            <a:spLocks noGrp="1"/>
          </p:cNvSpPr>
          <p:nvPr>
            <p:ph type="sldNum" sz="quarter" idx="12"/>
          </p:nvPr>
        </p:nvSpPr>
        <p:spPr/>
        <p:txBody>
          <a:bodyPr/>
          <a:lstStyle/>
          <a:p>
            <a:fld id="{F9A93819-B488-9642-BA9F-590C0B423DCE}" type="slidenum">
              <a:rPr lang="fr-FR" smtClean="0"/>
              <a:pPr/>
              <a:t>8</a:t>
            </a:fld>
            <a:endParaRPr lang="fr-FR" dirty="0"/>
          </a:p>
        </p:txBody>
      </p:sp>
      <p:sp>
        <p:nvSpPr>
          <p:cNvPr id="4" name="Espace réservé du pied de page 3"/>
          <p:cNvSpPr>
            <a:spLocks noGrp="1"/>
          </p:cNvSpPr>
          <p:nvPr>
            <p:ph type="ftr" sz="quarter" idx="11"/>
          </p:nvPr>
        </p:nvSpPr>
        <p:spPr/>
        <p:txBody>
          <a:bodyPr/>
          <a:lstStyle/>
          <a:p>
            <a:fld id="{F7322E4E-162D-46D6-9F89-923C9B89A6D5}" type="slidenum">
              <a:rPr lang="fr-FR" smtClean="0"/>
              <a:pPr/>
              <a:t>8</a:t>
            </a:fld>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9102858" cy="6148948"/>
          </a:xfrm>
        </p:spPr>
        <p:txBody>
          <a:bodyPr>
            <a:normAutofit fontScale="90000"/>
          </a:bodyPr>
          <a:lstStyle/>
          <a:p>
            <a:pPr fontAlgn="t"/>
            <a:r>
              <a:rPr lang="fr-FR" dirty="0" smtClean="0"/>
              <a:t>BTS MUC</a:t>
            </a:r>
            <a:br>
              <a:rPr lang="fr-FR" dirty="0" smtClean="0"/>
            </a:br>
            <a:r>
              <a:rPr lang="fr-FR" dirty="0" smtClean="0"/>
              <a:t/>
            </a:r>
            <a:br>
              <a:rPr lang="fr-FR" dirty="0" smtClean="0"/>
            </a:br>
            <a:r>
              <a:rPr lang="fr-FR" sz="3100" cap="all" dirty="0" smtClean="0"/>
              <a:t>les compétences qui relèvent de U4</a:t>
            </a:r>
            <a:br>
              <a:rPr lang="fr-FR" sz="3100" cap="all" dirty="0" smtClean="0"/>
            </a:br>
            <a:r>
              <a:rPr lang="fr-FR" sz="3100" cap="all" dirty="0" smtClean="0"/>
              <a:t/>
            </a:r>
            <a:br>
              <a:rPr lang="fr-FR" sz="3100" cap="all" dirty="0" smtClean="0"/>
            </a:br>
            <a:r>
              <a:rPr lang="fr-FR" sz="2200" dirty="0" smtClean="0"/>
              <a:t>C11 Constituer une équipe professionnelle et motivée</a:t>
            </a:r>
            <a:r>
              <a:rPr lang="fr-FR" sz="2200" b="1" dirty="0" smtClean="0"/>
              <a:t/>
            </a:r>
            <a:br>
              <a:rPr lang="fr-FR" sz="2200" b="1" dirty="0" smtClean="0"/>
            </a:br>
            <a:r>
              <a:rPr lang="fr-FR" sz="2200" dirty="0" smtClean="0"/>
              <a:t>C12 Organiser le travail</a:t>
            </a:r>
            <a:br>
              <a:rPr lang="fr-FR" sz="2200" dirty="0" smtClean="0"/>
            </a:br>
            <a:r>
              <a:rPr lang="fr-FR" sz="2200" dirty="0" smtClean="0"/>
              <a:t>C21 Assurer le fonctionnement courant de l’UC</a:t>
            </a:r>
            <a:br>
              <a:rPr lang="fr-FR" sz="2200" dirty="0" smtClean="0"/>
            </a:br>
            <a:r>
              <a:rPr lang="fr-FR" sz="2200" dirty="0" smtClean="0"/>
              <a:t>C22 Assurer la gestion prévisionnelle</a:t>
            </a:r>
            <a:br>
              <a:rPr lang="fr-FR" sz="2200" dirty="0" smtClean="0"/>
            </a:br>
            <a:r>
              <a:rPr lang="fr-FR" sz="2200" dirty="0" smtClean="0"/>
              <a:t>C23 Assurer la communication des résultats</a:t>
            </a:r>
            <a:br>
              <a:rPr lang="fr-FR" sz="2200" dirty="0" smtClean="0"/>
            </a:br>
            <a:r>
              <a:rPr lang="fr-FR" sz="2200" dirty="0" smtClean="0"/>
              <a:t/>
            </a:r>
            <a:br>
              <a:rPr lang="fr-FR" sz="2200" dirty="0" smtClean="0"/>
            </a:br>
            <a:r>
              <a:rPr lang="fr-FR" sz="2200" dirty="0" smtClean="0"/>
              <a:t>C52 Gérer les achats et les approvisionnements</a:t>
            </a:r>
            <a:br>
              <a:rPr lang="fr-FR" sz="2200" dirty="0" smtClean="0"/>
            </a:br>
            <a:r>
              <a:rPr lang="fr-FR" sz="2200" dirty="0" smtClean="0"/>
              <a:t/>
            </a:r>
            <a:br>
              <a:rPr lang="fr-FR" sz="2200" dirty="0" smtClean="0"/>
            </a:br>
            <a:r>
              <a:rPr lang="fr-FR" sz="2200" dirty="0" smtClean="0"/>
              <a:t>Ces compétences sont évaluées par l’épreuve d’étude de cas ponctuelle et </a:t>
            </a:r>
            <a:r>
              <a:rPr lang="fr-FR" sz="2200" b="1" dirty="0" smtClean="0"/>
              <a:t>non plus par l’intermédiaire des activités réalisées en stage.</a:t>
            </a:r>
            <a:r>
              <a:rPr lang="fr-FR" sz="3100" dirty="0" smtClean="0"/>
              <a:t/>
            </a:r>
            <a:br>
              <a:rPr lang="fr-FR" sz="3100"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endParaRPr lang="fr-FR" dirty="0"/>
          </a:p>
        </p:txBody>
      </p:sp>
      <p:sp>
        <p:nvSpPr>
          <p:cNvPr id="3" name="Espace réservé du numéro de diapositive 2"/>
          <p:cNvSpPr>
            <a:spLocks noGrp="1"/>
          </p:cNvSpPr>
          <p:nvPr>
            <p:ph type="sldNum" sz="quarter" idx="12"/>
          </p:nvPr>
        </p:nvSpPr>
        <p:spPr/>
        <p:txBody>
          <a:bodyPr/>
          <a:lstStyle/>
          <a:p>
            <a:fld id="{F9A93819-B488-9642-BA9F-590C0B423DCE}" type="slidenum">
              <a:rPr lang="fr-FR" smtClean="0"/>
              <a:pPr/>
              <a:t>9</a:t>
            </a:fld>
            <a:endParaRPr lang="fr-FR" dirty="0"/>
          </a:p>
        </p:txBody>
      </p:sp>
      <p:sp>
        <p:nvSpPr>
          <p:cNvPr id="4" name="Espace réservé du pied de page 3"/>
          <p:cNvSpPr>
            <a:spLocks noGrp="1"/>
          </p:cNvSpPr>
          <p:nvPr>
            <p:ph type="ftr" sz="quarter" idx="11"/>
          </p:nvPr>
        </p:nvSpPr>
        <p:spPr/>
        <p:txBody>
          <a:bodyPr/>
          <a:lstStyle/>
          <a:p>
            <a:fld id="{F7322E4E-162D-46D6-9F89-923C9B89A6D5}" type="slidenum">
              <a:rPr lang="fr-FR" smtClean="0"/>
              <a:pPr/>
              <a:t>9</a:t>
            </a:fld>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vantage">
  <a:themeElements>
    <a:clrScheme name="A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vantage">
      <a:majorFont>
        <a:latin typeface="Rockwell"/>
        <a:ea typeface=""/>
        <a:cs typeface=""/>
        <a:font script="Jpan" typeface="ＭＳ ゴシック"/>
      </a:majorFont>
      <a:minorFont>
        <a:latin typeface="Rockwell"/>
        <a:ea typeface=""/>
        <a:cs typeface=""/>
        <a:font script="Jpan" typeface="ＭＳ ゴシック"/>
      </a:minorFont>
    </a:fontScheme>
    <a:fmtScheme name="A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Avantage.thmx</Template>
  <TotalTime>4550</TotalTime>
  <Words>2478</Words>
  <Application>Microsoft Office PowerPoint</Application>
  <PresentationFormat>Format A4 (210 x 297 mm)</PresentationFormat>
  <Paragraphs>421</Paragraphs>
  <Slides>48</Slides>
  <Notes>16</Notes>
  <HiddenSlides>2</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48</vt:i4>
      </vt:variant>
    </vt:vector>
  </HeadingPairs>
  <TitlesOfParts>
    <vt:vector size="50" baseType="lpstr">
      <vt:lpstr>Avantage</vt:lpstr>
      <vt:lpstr>Document Microsoft Office Word</vt:lpstr>
      <vt:lpstr>BTS MUC   Présentation de la réforme du BTS Management des Unités Commerciales</vt:lpstr>
      <vt:lpstr>BTS MUC Présentation de la réforme du BTS Management des Unités Commerciales: résumé  - Il s’agit d’une modification du règlement d’examen, et non pas d’une modification du référentiel.  - Le processus de formation et le processus d’évaluation se déroulent « au fil de l’eau » de manière conjointe, continue et progressive sur les deux années pour les deux épreuves E5 et E6.  - Pour  chacune des épreuves ce processus donne lieu la constitution d’un dossier d’évaluation dont les pièces servent à la production de la grille d’évaluation finale, laquelle sert de base à la détermination de la note qui sera retenue pour la certification.  - Cette modification ne change pas les exigences, elle représente une simplification et le gage de la mise en cohérence de la formation et de l’évaluation.</vt:lpstr>
      <vt:lpstr>BTS MUC   Eléments de contexte jusqu’en 2014  - épreuve de PDUC ponctuelle,  - épreuve d’ACRC en CCF mais qui présente des caractères d’épreuve ponctuelle :  * un seul oral,  * un mini cas,  * une épreuve centrée sur la première année.</vt:lpstr>
      <vt:lpstr>BTS MUC    Eléments de contexte jusqu’en 2014   - un enseignement difficile à évaluer : l’informatique commerciale,  - des compétences évaluées deux fois?  - des missions de management de l’équipe commerciale à évaluer  qui se révèlent difficiles à mettre en pratique.</vt:lpstr>
      <vt:lpstr>Partie 1 Evolution de l’évaluation des compétences et impact sur les savoirs associés</vt:lpstr>
      <vt:lpstr>Diapositive 6</vt:lpstr>
      <vt:lpstr>BTS MUC Une entrée par les compétences  Des compétences évaluées une seule fois soit à travers U4 soit à travers U5 soit à travers U6.  - Cela définit les activités qui relèvent de l’une ou l’autre des épreuves,     </vt:lpstr>
      <vt:lpstr>BTS MUC  Une entrée par les compétences  Des compétences évaluées une seule fois soit à travers U4 soit à travers U5 soit à travers U6.  - Cela définit les activités qui relèvent de l’une ou l’autre des épreuves,   - Cela définit les situations d’évaluation à construire,   - Cela définit les parcours de formation à construire,   - Cela sert à définir l’annexe pédagogique des conventions de stage à négocier avec les entreprises.   </vt:lpstr>
      <vt:lpstr>BTS MUC  les compétences qui relèvent de U4  C11 Constituer une équipe professionnelle et motivée C12 Organiser le travail C21 Assurer le fonctionnement courant de l’UC C22 Assurer la gestion prévisionnelle C23 Assurer la communication des résultats  C52 Gérer les achats et les approvisionnements  Ces compétences sont évaluées par l’épreuve d’étude de cas ponctuelle et non plus par l’intermédiaire des activités réalisées en stage.       </vt:lpstr>
      <vt:lpstr>BTS MUC  les compétences qui relèvent de U5  C41 Vendre C42 Assurer la qualité de service à la clientèle C53 Mettre en place un espace commercial attractif et fonctionnel C54 Dynamiser l’offre de produits et de services  C61 Assurer la veille commerciale C62 Réaliser des études commerciales  C63 Enrichir et exploiter le système d’information commercial C64 Intégrer les technologies de l’information dans son activité           </vt:lpstr>
      <vt:lpstr>BTS MUC  les compétences qui relèvent de U6  C3 Piloter des projets d’action commerciale ou de management  C31 concevoir le projet   * Diagnostic partiel de L’unité commerciale   * Préconisation et analyse des répercussions  C32 conduire le projet   * premières réflexions pour la mise en œuvre  C33 évaluer le projet  C43 Développer et maintenir la clientèle de l’UC ET C51 Elaborer une offre commerciale adaptée à la clientèle               </vt:lpstr>
      <vt:lpstr>BTS MUC   Présentation de la réforme du BTS Management des Unités Commerciales  Pause </vt:lpstr>
      <vt:lpstr>Diapositive 13</vt:lpstr>
      <vt:lpstr>Partie 2 Le stage en entreprise</vt:lpstr>
      <vt:lpstr>Durée du stage</vt:lpstr>
      <vt:lpstr>Quelques rappels</vt:lpstr>
      <vt:lpstr>Diapositive 17</vt:lpstr>
      <vt:lpstr>BTS MUC   Présentation de la réforme du BTS Management des Unités Commerciales  Pause </vt:lpstr>
      <vt:lpstr>Partie 3 : Présentation  Epreuve E5 (ACRC)- Coef 4</vt:lpstr>
      <vt:lpstr>L’épreuve et le support d’évaluation</vt:lpstr>
      <vt:lpstr>Les compétences évaluées</vt:lpstr>
      <vt:lpstr>Les savoirs associés mobilisés</vt:lpstr>
      <vt:lpstr>La notion d’activités commerciales courantes</vt:lpstr>
      <vt:lpstr>Les fiches d’activités professionnelles dans le cadre du CCF</vt:lpstr>
      <vt:lpstr>La présentation des fiches d’activités professionnelles dans le cadre du CCF</vt:lpstr>
      <vt:lpstr>BTS MUC   Présentation de la réforme du BTS Management des Unités Commerciales  Pause </vt:lpstr>
      <vt:lpstr>Partie 4 : L’évaluation du candidat en ACRC</vt:lpstr>
      <vt:lpstr>Qui évalue le candidat ?</vt:lpstr>
      <vt:lpstr>Quand évaluer le candidat en CCF ?</vt:lpstr>
      <vt:lpstr>La mise en œuvre de l’évaluation en CCF</vt:lpstr>
      <vt:lpstr>Quels sont les cas de « non validation » ?</vt:lpstr>
      <vt:lpstr>BTS MUC   Présentation de la réforme du BTS Management des Unités Commerciales  Pause </vt:lpstr>
      <vt:lpstr>Partie 5 : Présentation du  Epreuve E6 (PDUC)- Coef 4</vt:lpstr>
      <vt:lpstr>L’épreuve et le support d’évaluation</vt:lpstr>
      <vt:lpstr>Les compétences évaluées</vt:lpstr>
      <vt:lpstr>Les savoirs associés mobilisés</vt:lpstr>
      <vt:lpstr>La notion de projet</vt:lpstr>
      <vt:lpstr>Le contenu du dossier</vt:lpstr>
      <vt:lpstr>Partie 6 : L’évaluation du candidat en PDUC</vt:lpstr>
      <vt:lpstr>La mise en œuvre de l’évaluation en CCF</vt:lpstr>
      <vt:lpstr>Quand évaluer le candidat en CCF ?</vt:lpstr>
      <vt:lpstr>      </vt:lpstr>
      <vt:lpstr>Quand évaluer le  candidat en CCF ?</vt:lpstr>
      <vt:lpstr>Quand évaluer le  candidat en CCF ?</vt:lpstr>
      <vt:lpstr>Quand évaluer le  candidat en CCF ?</vt:lpstr>
      <vt:lpstr>BTS MUC   Présentation de la réforme du BTS Management des Unités Commerciales  Pause </vt:lpstr>
      <vt:lpstr>Quels sont les cas de « non validation » ?</vt:lpstr>
      <vt:lpstr>BTS MUC  conclusion   - pas de double processus d’évaluation,   - pour le CCF il y a une commission finale qui statue uniquement en fonction des compétences et de la grille d’évaluation Nationale,   - Pour le conseil de classe, les critères sont différents, les pondérations sont différentes, les notes sont communiquées par l’intermédiaire du conseil de classe.   - Différentiel d’evaluation CCF-ponctuel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Partie 3 : Présentation du CCF épreuve E5 (ACRC)- coef 4</dc:title>
  <dc:creator>marceline basile</dc:creator>
  <cp:lastModifiedBy>poste</cp:lastModifiedBy>
  <cp:revision>163</cp:revision>
  <dcterms:created xsi:type="dcterms:W3CDTF">2013-11-06T10:43:55Z</dcterms:created>
  <dcterms:modified xsi:type="dcterms:W3CDTF">2014-03-20T13:12:00Z</dcterms:modified>
</cp:coreProperties>
</file>