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62" r:id="rId4"/>
    <p:sldId id="260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47D23330-6B6F-40D2-8F95-A00AA306A9CC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92F0C9AC-E20A-4888-A825-84EDE9189E5C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05009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3330-6B6F-40D2-8F95-A00AA306A9CC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C9AC-E20A-4888-A825-84EDE9189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873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3330-6B6F-40D2-8F95-A00AA306A9CC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C9AC-E20A-4888-A825-84EDE9189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152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3330-6B6F-40D2-8F95-A00AA306A9CC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C9AC-E20A-4888-A825-84EDE9189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937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3330-6B6F-40D2-8F95-A00AA306A9CC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C9AC-E20A-4888-A825-84EDE9189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348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3330-6B6F-40D2-8F95-A00AA306A9CC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C9AC-E20A-4888-A825-84EDE9189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633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3330-6B6F-40D2-8F95-A00AA306A9CC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C9AC-E20A-4888-A825-84EDE9189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740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3330-6B6F-40D2-8F95-A00AA306A9CC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C9AC-E20A-4888-A825-84EDE9189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47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3330-6B6F-40D2-8F95-A00AA306A9CC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C9AC-E20A-4888-A825-84EDE9189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20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7D23330-6B6F-40D2-8F95-A00AA306A9CC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92F0C9AC-E20A-4888-A825-84EDE9189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3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3330-6B6F-40D2-8F95-A00AA306A9CC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92F0C9AC-E20A-4888-A825-84EDE9189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08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3330-6B6F-40D2-8F95-A00AA306A9CC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C9AC-E20A-4888-A825-84EDE9189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6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3330-6B6F-40D2-8F95-A00AA306A9CC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C9AC-E20A-4888-A825-84EDE9189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96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3330-6B6F-40D2-8F95-A00AA306A9CC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C9AC-E20A-4888-A825-84EDE9189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27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3330-6B6F-40D2-8F95-A00AA306A9CC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C9AC-E20A-4888-A825-84EDE9189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51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3330-6B6F-40D2-8F95-A00AA306A9CC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C9AC-E20A-4888-A825-84EDE9189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03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3330-6B6F-40D2-8F95-A00AA306A9CC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C9AC-E20A-4888-A825-84EDE9189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302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7D23330-6B6F-40D2-8F95-A00AA306A9CC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2F0C9AC-E20A-4888-A825-84EDE9189E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38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D:\Travail\Ressources%20g&#233;n&#233;rales\Programmes\_OUTILS%20%5bprogressions%20-%20&#233;valuation%5d\Documents%20d'accompagnement\RAE_Evaluation_socle_cycle_3_643744.pdf" TargetMode="External"/><Relationship Id="rId2" Type="http://schemas.openxmlformats.org/officeDocument/2006/relationships/hyperlink" Target="file:///D:\Travail\Ressources%20g&#233;n&#233;rales\Programmes\_OUTILS%20%5bprogressions%20-%20&#233;valuation%5d\Documents%20l&#233;gaux\BO_Socle4C_24-04-2015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D:\Travail\Ressources%20g&#233;n&#233;rales\Programmes\_OUTILS%20%5bprogressions%20-%20&#233;valuation%5d\Documents%20l&#233;gaux\BO_programmes-24-12-2015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EVALUATION du SOCLE COMMUN</a:t>
            </a:r>
            <a:br>
              <a:rPr lang="fr-FR" dirty="0"/>
            </a:br>
            <a:r>
              <a:rPr lang="fr-FR" dirty="0"/>
              <a:t>au CYCLE 3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780420"/>
          </a:xfrm>
        </p:spPr>
        <p:txBody>
          <a:bodyPr>
            <a:normAutofit lnSpcReduction="10000"/>
          </a:bodyPr>
          <a:lstStyle/>
          <a:p>
            <a:endParaRPr lang="fr-FR" dirty="0"/>
          </a:p>
          <a:p>
            <a: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Définir une progression des enseignements / évaluations</a:t>
            </a:r>
          </a:p>
          <a:p>
            <a:endParaRPr lang="fr-FR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Créer un outil de travail inter-degré</a:t>
            </a:r>
            <a:b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et de communication pour les familles </a:t>
            </a:r>
          </a:p>
        </p:txBody>
      </p:sp>
    </p:spTree>
    <p:extLst>
      <p:ext uri="{BB962C8B-B14F-4D97-AF65-F5344CB8AC3E}">
        <p14:creationId xmlns:p14="http://schemas.microsoft.com/office/powerpoint/2010/main" val="1949358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013201" y="270533"/>
            <a:ext cx="6712787" cy="9186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spc="-7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Schoolbook" panose="02040604050505020304"/>
              </a:rPr>
              <a:t>Mais comment passer</a:t>
            </a:r>
            <a:br>
              <a:rPr lang="fr-FR" sz="2800" b="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Schoolbook" panose="02040604050505020304"/>
              </a:rPr>
            </a:br>
            <a:r>
              <a:rPr lang="fr-FR" sz="2800" b="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Schoolbook" panose="02040604050505020304"/>
              </a:rPr>
              <a:t>d’un document à l’autre ?</a:t>
            </a:r>
            <a:endParaRPr kumimoji="0" lang="fr-FR" sz="2800" b="0" i="0" u="none" strike="noStrike" kern="1200" spc="0" normalizeH="0" baseline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Century Schoolbook" panose="02040604050505020304"/>
              <a:ea typeface="+mj-ea"/>
              <a:cs typeface="+mj-cs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66702">
            <a:off x="562853" y="1541416"/>
            <a:ext cx="2621992" cy="370189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36513">
            <a:off x="6206005" y="1540215"/>
            <a:ext cx="2625055" cy="3701890"/>
          </a:xfrm>
          <a:prstGeom prst="rect">
            <a:avLst/>
          </a:prstGeom>
        </p:spPr>
      </p:pic>
      <p:sp>
        <p:nvSpPr>
          <p:cNvPr id="2" name="Flèche : en arc 1"/>
          <p:cNvSpPr/>
          <p:nvPr/>
        </p:nvSpPr>
        <p:spPr>
          <a:xfrm>
            <a:off x="1738825" y="2564623"/>
            <a:ext cx="5593792" cy="5593792"/>
          </a:xfrm>
          <a:prstGeom prst="circularArrow">
            <a:avLst>
              <a:gd name="adj1" fmla="val 5620"/>
              <a:gd name="adj2" fmla="val 720711"/>
              <a:gd name="adj3" fmla="val 17051225"/>
              <a:gd name="adj4" fmla="val 15110720"/>
              <a:gd name="adj5" fmla="val 5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194304" y="2503663"/>
            <a:ext cx="775063" cy="775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dirty="0"/>
              <a:t>?</a:t>
            </a:r>
          </a:p>
        </p:txBody>
      </p:sp>
      <p:sp>
        <p:nvSpPr>
          <p:cNvPr id="7" name="ZoneTexte 6"/>
          <p:cNvSpPr txBox="1"/>
          <p:nvPr/>
        </p:nvSpPr>
        <p:spPr>
          <a:xfrm rot="21276185">
            <a:off x="808516" y="5231911"/>
            <a:ext cx="2573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Centré sur des disciplines</a:t>
            </a:r>
          </a:p>
          <a:p>
            <a:pPr algn="ctr"/>
            <a:r>
              <a:rPr lang="fr-FR" dirty="0"/>
              <a:t>et les programmes</a:t>
            </a:r>
          </a:p>
        </p:txBody>
      </p:sp>
      <p:sp>
        <p:nvSpPr>
          <p:cNvPr id="8" name="ZoneTexte 7"/>
          <p:cNvSpPr txBox="1"/>
          <p:nvPr/>
        </p:nvSpPr>
        <p:spPr>
          <a:xfrm rot="338064">
            <a:off x="5835845" y="5231909"/>
            <a:ext cx="2863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Centré sur le Socle Commun</a:t>
            </a:r>
          </a:p>
          <a:p>
            <a:pPr algn="ctr"/>
            <a:r>
              <a:rPr lang="fr-FR" dirty="0"/>
              <a:t>et des compétences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5210" y="1745887"/>
            <a:ext cx="5618473" cy="398194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25471" y="5832560"/>
            <a:ext cx="5359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Compétences (éléments signifiants) du Socle Commun</a:t>
            </a:r>
            <a:br>
              <a:rPr lang="fr-FR" dirty="0"/>
            </a:br>
            <a:r>
              <a:rPr lang="fr-FR" dirty="0"/>
              <a:t>en liens avec les disciplines</a:t>
            </a:r>
          </a:p>
        </p:txBody>
      </p:sp>
      <p:sp>
        <p:nvSpPr>
          <p:cNvPr id="11" name="Flèche : bas 10"/>
          <p:cNvSpPr/>
          <p:nvPr/>
        </p:nvSpPr>
        <p:spPr>
          <a:xfrm>
            <a:off x="2268975" y="6478891"/>
            <a:ext cx="4672205" cy="379109"/>
          </a:xfrm>
          <a:prstGeom prst="downArrow">
            <a:avLst>
              <a:gd name="adj1" fmla="val 54473"/>
              <a:gd name="adj2" fmla="val 591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 anchorCtr="0"/>
          <a:lstStyle/>
          <a:p>
            <a:pPr algn="ctr"/>
            <a:r>
              <a:rPr lang="fr-FR" sz="2400" b="1" dirty="0"/>
              <a:t>en résumé</a:t>
            </a:r>
          </a:p>
        </p:txBody>
      </p:sp>
    </p:spTree>
    <p:extLst>
      <p:ext uri="{BB962C8B-B14F-4D97-AF65-F5344CB8AC3E}">
        <p14:creationId xmlns:p14="http://schemas.microsoft.com/office/powerpoint/2010/main" val="53621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890409"/>
              </p:ext>
            </p:extLst>
          </p:nvPr>
        </p:nvGraphicFramePr>
        <p:xfrm>
          <a:off x="-302" y="0"/>
          <a:ext cx="9144302" cy="13033036"/>
        </p:xfrm>
        <a:graphic>
          <a:graphicData uri="http://schemas.openxmlformats.org/drawingml/2006/table">
            <a:tbl>
              <a:tblPr firstRow="1" firstCol="1" bandRow="1"/>
              <a:tblGrid>
                <a:gridCol w="3261032">
                  <a:extLst>
                    <a:ext uri="{9D8B030D-6E8A-4147-A177-3AD203B41FA5}">
                      <a16:colId xmlns:a16="http://schemas.microsoft.com/office/drawing/2014/main" xmlns="" val="1303919825"/>
                    </a:ext>
                  </a:extLst>
                </a:gridCol>
                <a:gridCol w="3261032">
                  <a:extLst>
                    <a:ext uri="{9D8B030D-6E8A-4147-A177-3AD203B41FA5}">
                      <a16:colId xmlns:a16="http://schemas.microsoft.com/office/drawing/2014/main" xmlns="" val="4112171635"/>
                    </a:ext>
                  </a:extLst>
                </a:gridCol>
                <a:gridCol w="2622238">
                  <a:extLst>
                    <a:ext uri="{9D8B030D-6E8A-4147-A177-3AD203B41FA5}">
                      <a16:colId xmlns:a16="http://schemas.microsoft.com/office/drawing/2014/main" xmlns="" val="552739282"/>
                    </a:ext>
                  </a:extLst>
                </a:gridCol>
              </a:tblGrid>
              <a:tr h="592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Bilan de fin de Cycle 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Certification des 8 Composantes</a:t>
                      </a:r>
                      <a:b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 Socle Commun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Suivi des progrès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Compétences (éléments signifiants) pour communiquer en cours de formation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Bilans intermédiaires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Quelle ligne disciplinaire</a:t>
                      </a:r>
                      <a:b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peut-on renseigner ?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1427954"/>
                  </a:ext>
                </a:extLst>
              </a:tr>
              <a:tr h="138926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Domaine 1.1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Comprendre, s'exprimer en utilisant la langue française à l'oral et à l'écrit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47" marR="98847" marT="49424" marB="494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S’exprimer à l’oral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Français, HG-EMC</a:t>
                      </a: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Arts plastiques, Musique, EPS, Mathématiques, Sciences &amp; Technologie</a:t>
                      </a:r>
                    </a:p>
                  </a:txBody>
                  <a:tcPr marL="98847" marR="98847" marT="49424" marB="494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229487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Comprendre des énoncés oraux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2264928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Lire et comprendre l’écrit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771988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Écrire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4275322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Exploiter les ressources de la langue ; Réfléchir sur le système linguistique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5880306"/>
                  </a:ext>
                </a:extLst>
              </a:tr>
              <a:tr h="13892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Domaine 1.2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Comprendre, s’exprimer en utilisant une langue étrangère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47" marR="98847" marT="49424" marB="494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Lire et comprendre l’écrit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Langues vivantes</a:t>
                      </a:r>
                    </a:p>
                  </a:txBody>
                  <a:tcPr marL="98847" marR="98847" marT="49424" marB="494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1198834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Écrire et réagir à l’écrit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9874760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Écouter et comprendre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2352662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S’exprimer à l’oral en continu et en interaction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3734745"/>
                  </a:ext>
                </a:extLst>
              </a:tr>
              <a:tr h="13892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Domaine 1.3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Comprendre, s’exprimer en utilisant les langages mathématiques, scientifiques et informatiques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47" marR="98847" marT="49424" marB="494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Utiliser les nombres entiers, les nombres décimaux et les fractions simples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Mathématiques, Sciences &amp; Technologie</a:t>
                      </a:r>
                    </a:p>
                  </a:txBody>
                  <a:tcPr marL="98847" marR="98847" marT="49424" marB="494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5768551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Reconnaitre des solides usuels et des figures géométriques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6664567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repérer et se déplacer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Mathématiques, Sciences &amp; Technologie</a:t>
                      </a: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HG-EMC…</a:t>
                      </a:r>
                    </a:p>
                  </a:txBody>
                  <a:tcPr marL="98847" marR="98847" marT="49424" marB="494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0330145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Passer d’un langage à un autre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8785759"/>
                  </a:ext>
                </a:extLst>
              </a:tr>
              <a:tr h="13892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Domaine 1.4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Comprendre, s’exprimer en utilisant les langages des arts et du corps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47" marR="98847" marT="49424" marB="494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S’exprimer par des activités, physiques, sportives ou artistiques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Arts plastiques, Musique, EPS</a:t>
                      </a:r>
                    </a:p>
                  </a:txBody>
                  <a:tcPr marL="52866" marR="52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5488439"/>
                  </a:ext>
                </a:extLst>
              </a:tr>
              <a:tr h="2778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Pratiquer les arts en mobilisant divers langages artistiques et leurs ressources expressives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Arts plastiques, Musique</a:t>
                      </a:r>
                    </a:p>
                  </a:txBody>
                  <a:tcPr marL="98847" marR="98847" marT="49424" marB="494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6477150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Prendre du recul sur la pratique artistique individuelle et collective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2411019"/>
                  </a:ext>
                </a:extLst>
              </a:tr>
              <a:tr h="277853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Domaine 2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méthodes et outils pour apprendre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47" marR="98847" marT="49424" marB="494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constituer des outils de travail personnel et mettre en place des stratégies pour comprendre et apprendre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Arts plastiques, Musique, EPS, Français, HG-EMC, Mathématiques, Sciences &amp; Technologie, Langues vivantes</a:t>
                      </a:r>
                    </a:p>
                  </a:txBody>
                  <a:tcPr marL="98847" marR="98847" marT="49424" marB="494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479134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Coopérer et réaliser des projets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4750193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Rechercher et trier l’information et s’initier aux langages des médias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3478432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Apprendre, échanger, communiquer avec des outils numériques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3759560"/>
                  </a:ext>
                </a:extLst>
              </a:tr>
              <a:tr h="27785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Domaine 3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formation de la personne et du citoyen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47" marR="98847" marT="49424" marB="494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Maîtriser l’expression de sa sensibilité et de ses opinions, respecter les autres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Arts plastiques, Musique, EPS, Français, HG-EMC, Mathématiques, Sciences &amp; Technologie, Langues vivantes</a:t>
                      </a:r>
                    </a:p>
                  </a:txBody>
                  <a:tcPr marL="98847" marR="98847" marT="49424" marB="494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9183319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Comprendre la règle et le droit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0764531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Exercer son esprit critique, faire preuve de réflexion et de discernement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6002510"/>
                  </a:ext>
                </a:extLst>
              </a:tr>
              <a:tr h="27785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Domaine 4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systèmes naturels et les systèmes techniques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47" marR="98847" marT="49424" marB="494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Mener une démarche scientifique ou technologique, résoudre des problèmes simples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Mathématiques, Sciences &amp; Technologie</a:t>
                      </a:r>
                    </a:p>
                  </a:txBody>
                  <a:tcPr marL="52866" marR="52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2185255"/>
                  </a:ext>
                </a:extLst>
              </a:tr>
              <a:tr h="2778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Mettre en pratique des comportements simples respectueux des autres, de l’environnement, de sa santé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EPS</a:t>
                      </a: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Sciences &amp; Technologie</a:t>
                      </a: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Mathématiques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6" marR="52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3967266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Etudier et réaliser des objets techniques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Sciences &amp; Technologie</a:t>
                      </a:r>
                    </a:p>
                  </a:txBody>
                  <a:tcPr marL="52866" marR="52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470480"/>
                  </a:ext>
                </a:extLst>
              </a:tr>
              <a:tr h="13892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Domaine 5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représentations du monde et l’activité humaine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47" marR="98847" marT="49424" marB="494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Situer et se situer dans le temps et l’espace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Arts plastiques, Musique, EPS, Français, HG-EMC, Math, Langues vivantes</a:t>
                      </a:r>
                    </a:p>
                  </a:txBody>
                  <a:tcPr marL="98847" marR="98847" marT="49424" marB="494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9134328"/>
                  </a:ext>
                </a:extLst>
              </a:tr>
              <a:tr h="2778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Analyser et comprendre les organisations humaines et les représentations du monde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9041051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Raisonner, imaginer, élaborer, produire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7710892"/>
                  </a:ext>
                </a:extLst>
              </a:tr>
              <a:tr h="277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 action="ppaction://hlinkfile"/>
                        </a:rPr>
                        <a:t>Socle</a:t>
                      </a: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: BO n° 17 du 23 avril 2015</a:t>
                      </a:r>
                    </a:p>
                  </a:txBody>
                  <a:tcPr marL="52866" marR="528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 action="ppaction://hlinkfile"/>
                        </a:rPr>
                        <a:t>Document d’accompagnement évaluation</a:t>
                      </a:r>
                      <a:r>
                        <a:rPr lang="fr-FR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fr-FR" sz="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eduscol.education.fr/ressources-2016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866" marR="528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 action="ppaction://hlinkfile"/>
                        </a:rPr>
                        <a:t>Programmes</a:t>
                      </a:r>
                      <a:r>
                        <a:rPr lang="fr-FR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: BO spécial du 26 novembre 2015</a:t>
                      </a:r>
                    </a:p>
                  </a:txBody>
                  <a:tcPr marL="52866" marR="5286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93581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23842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000882"/>
              </p:ext>
            </p:extLst>
          </p:nvPr>
        </p:nvGraphicFramePr>
        <p:xfrm>
          <a:off x="-302" y="-7071360"/>
          <a:ext cx="9144302" cy="12997984"/>
        </p:xfrm>
        <a:graphic>
          <a:graphicData uri="http://schemas.openxmlformats.org/drawingml/2006/table">
            <a:tbl>
              <a:tblPr firstRow="1" firstCol="1" bandRow="1"/>
              <a:tblGrid>
                <a:gridCol w="3261032">
                  <a:extLst>
                    <a:ext uri="{9D8B030D-6E8A-4147-A177-3AD203B41FA5}">
                      <a16:colId xmlns:a16="http://schemas.microsoft.com/office/drawing/2014/main" xmlns="" val="1303919825"/>
                    </a:ext>
                  </a:extLst>
                </a:gridCol>
                <a:gridCol w="3261032">
                  <a:extLst>
                    <a:ext uri="{9D8B030D-6E8A-4147-A177-3AD203B41FA5}">
                      <a16:colId xmlns:a16="http://schemas.microsoft.com/office/drawing/2014/main" xmlns="" val="4112171635"/>
                    </a:ext>
                  </a:extLst>
                </a:gridCol>
                <a:gridCol w="2622238">
                  <a:extLst>
                    <a:ext uri="{9D8B030D-6E8A-4147-A177-3AD203B41FA5}">
                      <a16:colId xmlns:a16="http://schemas.microsoft.com/office/drawing/2014/main" xmlns="" val="552739282"/>
                    </a:ext>
                  </a:extLst>
                </a:gridCol>
              </a:tblGrid>
              <a:tr h="348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Certification de fin de Cycle 3 :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Composantes du Socle Commun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 en cours de formation :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Compétences (éléments signifiants du Cycle 3)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Bilans intermédiaires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Critères (items dans </a:t>
                      </a:r>
                      <a:r>
                        <a:rPr lang="fr-FR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Pronote</a:t>
                      </a: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communs ou disciplinaires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1427954"/>
                  </a:ext>
                </a:extLst>
              </a:tr>
              <a:tr h="138926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Domaine 1.1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Comprendre, s'exprimer en utilisant la langue française à l'oral et à l'écrit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47" marR="98847" marT="49424" marB="494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S’exprimer à l’oral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Arts plastiques, Musique, EPS, Français, HG-EMC, Mathématiques, Sciences &amp; Technologie</a:t>
                      </a:r>
                    </a:p>
                  </a:txBody>
                  <a:tcPr marL="98847" marR="98847" marT="49424" marB="494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229487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Comprendre des énoncés oraux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2264928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Lire et comprendre l’écrit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771988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Écrire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4275322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Exploiter les ressources de la langue ; Réfléchir sur le système linguistique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5880306"/>
                  </a:ext>
                </a:extLst>
              </a:tr>
              <a:tr h="13892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Domaine 1.2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Comprendre, s’exprimer en utilisant une langue étrangère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47" marR="98847" marT="49424" marB="494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Lire et comprendre l’écrit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Langues vivantes</a:t>
                      </a:r>
                    </a:p>
                  </a:txBody>
                  <a:tcPr marL="98847" marR="98847" marT="49424" marB="494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1198834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Écrire et réagir à l’écrit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59874760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Écouter et comprendre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2352662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S’exprimer à l’oral en continu et en interaction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3734745"/>
                  </a:ext>
                </a:extLst>
              </a:tr>
              <a:tr h="13892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Domaine 1.3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Comprendre, s’exprimer en utilisant les langages mathématiques, scientifiques et informatiques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47" marR="98847" marT="49424" marB="494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Utiliser les nombres entiers, les nombres décimaux et les fractions simples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Mathématiques, Sciences &amp; Technologie</a:t>
                      </a:r>
                    </a:p>
                  </a:txBody>
                  <a:tcPr marL="98847" marR="98847" marT="49424" marB="494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5768551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Reconnaitre des solides usuels et des figures géométriques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6664567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repérer et se déplacer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Mathématiques, Sciences &amp; Technologie, HG-EMC…</a:t>
                      </a:r>
                    </a:p>
                  </a:txBody>
                  <a:tcPr marL="98847" marR="98847" marT="49424" marB="494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0330145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Passer d’un langage à un autre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8785759"/>
                  </a:ext>
                </a:extLst>
              </a:tr>
              <a:tr h="13892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Domaine 1.4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Comprendre, s’exprimer en utilisant les langages des arts et du corps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47" marR="98847" marT="49424" marB="494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S’exprimer par des activités, physiques, sportives ou artistiques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Arts plastiques, Musique, EPS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5488439"/>
                  </a:ext>
                </a:extLst>
              </a:tr>
              <a:tr h="2778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Pratiquer les arts en mobilisant divers langages artistiques et leurs ressources expressives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Arts plastiques, Musique</a:t>
                      </a:r>
                    </a:p>
                  </a:txBody>
                  <a:tcPr marL="98847" marR="98847" marT="49424" marB="494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6477150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Prendre du recul sur la pratique artistique individuelle et collective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2411019"/>
                  </a:ext>
                </a:extLst>
              </a:tr>
              <a:tr h="277853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Domaine 2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méthodes et outils pour apprendre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47" marR="98847" marT="49424" marB="494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constituer des outils de travail personnel et mettre en place des stratégies pour comprendre et apprendre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Arts plastiques, Musique, EPS, Français, HG-EMC, Mathématiques, Sciences &amp; Technologie, Langues vivantes</a:t>
                      </a:r>
                    </a:p>
                  </a:txBody>
                  <a:tcPr marL="98847" marR="98847" marT="49424" marB="494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4479134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Coopérer et réaliser des projets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4750193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Rechercher et trier l’information et s’initier aux langages des médias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3478432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Apprendre, échanger, communiquer avec des outils numériques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3759560"/>
                  </a:ext>
                </a:extLst>
              </a:tr>
              <a:tr h="27785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Domaine 3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formation de la personne et du citoyen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47" marR="98847" marT="49424" marB="494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Maîtriser l’expression de sa sensibilité et de ses opinions, respecter les autres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Arts plastiques, Musique, EPS, Français, HG-EMC, Mathématiques, Sciences &amp; Technologie, Langues vivantes</a:t>
                      </a:r>
                    </a:p>
                  </a:txBody>
                  <a:tcPr marL="98847" marR="98847" marT="49424" marB="494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9183319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Comprendre la règle et le droit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0764531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Exercer son esprit critique, faire preuve de réflexion et de discernement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6002510"/>
                  </a:ext>
                </a:extLst>
              </a:tr>
              <a:tr h="27785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Domaine 4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systèmes naturels et les systèmes techniques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47" marR="98847" marT="49424" marB="494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Mener une démarche scientifique ou technologique, résoudre des problèmes simples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Mathématiques, Sciences &amp; Technologie</a:t>
                      </a:r>
                    </a:p>
                  </a:txBody>
                  <a:tcPr marL="52866" marR="52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2185255"/>
                  </a:ext>
                </a:extLst>
              </a:tr>
              <a:tr h="2778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Mettre en pratique des comportements simples respectueux des autres, de l’environnement, de sa santé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EPS, Sciences &amp; Technologie</a:t>
                      </a: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Mathématiques</a:t>
                      </a:r>
                    </a:p>
                  </a:txBody>
                  <a:tcPr marL="52866" marR="52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3967266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Etudier et réaliser des objets techniques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Sciences &amp; Technologie</a:t>
                      </a:r>
                    </a:p>
                  </a:txBody>
                  <a:tcPr marL="52866" marR="528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470480"/>
                  </a:ext>
                </a:extLst>
              </a:tr>
              <a:tr h="13892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Domaine 5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représentations du monde et l’activité humaine</a:t>
                      </a:r>
                      <a:endParaRPr lang="fr-F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8847" marR="98847" marT="49424" marB="494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Situer et se situer dans le temps et l’espace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Français, HG-EMC, Arts plastiques, Musique</a:t>
                      </a: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EPS, Math, Langues vivantes</a:t>
                      </a:r>
                    </a:p>
                  </a:txBody>
                  <a:tcPr marL="98847" marR="98847" marT="49424" marB="4942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9134328"/>
                  </a:ext>
                </a:extLst>
              </a:tr>
              <a:tr h="2778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Analyser et comprendre les organisations humaines et les représentations du monde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9041051"/>
                  </a:ext>
                </a:extLst>
              </a:tr>
              <a:tr h="1389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Raisonner, imaginer, élaborer, produire</a:t>
                      </a:r>
                    </a:p>
                  </a:txBody>
                  <a:tcPr marL="52866" marR="52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7710892"/>
                  </a:ext>
                </a:extLst>
              </a:tr>
            </a:tbl>
          </a:graphicData>
        </a:graphic>
      </p:graphicFrame>
      <p:sp>
        <p:nvSpPr>
          <p:cNvPr id="3" name="Titre 1"/>
          <p:cNvSpPr txBox="1">
            <a:spLocks/>
          </p:cNvSpPr>
          <p:nvPr/>
        </p:nvSpPr>
        <p:spPr>
          <a:xfrm>
            <a:off x="2910185" y="6217921"/>
            <a:ext cx="6233816" cy="44891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spc="-7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Schoolbook" panose="02040604050505020304"/>
              </a:rPr>
              <a:t>Quel outil pour suivre les progrès ?</a:t>
            </a:r>
            <a:endParaRPr kumimoji="0" lang="fr-FR" sz="2800" b="0" i="0" u="none" strike="noStrike" kern="1200" spc="0" normalizeH="0" baseline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Century Schoolbook" panose="020406040505050203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37873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03473">
            <a:off x="4257260" y="385789"/>
            <a:ext cx="4392640" cy="6196149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4677">
            <a:off x="1090019" y="215013"/>
            <a:ext cx="4387801" cy="619614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304" y="805943"/>
            <a:ext cx="7940177" cy="40820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5068389" y="2490651"/>
            <a:ext cx="3248297" cy="3962400"/>
          </a:xfrm>
          <a:prstGeom prst="rect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00594" y="5521234"/>
            <a:ext cx="7924800" cy="931817"/>
          </a:xfrm>
          <a:prstGeom prst="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Reste à définir les 4 niveaux de maîtrise pour chacune des 29 compétences :</a:t>
            </a:r>
          </a:p>
          <a:p>
            <a:pPr algn="ctr"/>
            <a:endParaRPr lang="fr-FR" sz="1200" dirty="0"/>
          </a:p>
          <a:p>
            <a:pPr algn="ctr"/>
            <a:r>
              <a:rPr lang="fr-FR" sz="2600" b="1" dirty="0"/>
              <a:t>= PARTAGER 1 PROGRESSION DES ENSEIGNEMENTS</a:t>
            </a:r>
          </a:p>
        </p:txBody>
      </p:sp>
    </p:spTree>
    <p:extLst>
      <p:ext uri="{BB962C8B-B14F-4D97-AF65-F5344CB8AC3E}">
        <p14:creationId xmlns:p14="http://schemas.microsoft.com/office/powerpoint/2010/main" val="245679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1485" y="1189145"/>
            <a:ext cx="7724503" cy="3101599"/>
          </a:xfrm>
        </p:spPr>
        <p:txBody>
          <a:bodyPr>
            <a:normAutofit/>
          </a:bodyPr>
          <a:lstStyle/>
          <a:p>
            <a:r>
              <a:rPr lang="fr-FR" sz="2200" dirty="0">
                <a:solidFill>
                  <a:srgbClr val="C00000"/>
                </a:solidFill>
              </a:rPr>
              <a:t>C</a:t>
            </a:r>
            <a:r>
              <a:rPr lang="fr-FR" sz="2200" i="1" dirty="0">
                <a:solidFill>
                  <a:srgbClr val="C00000"/>
                </a:solidFill>
              </a:rPr>
              <a:t>ertifier</a:t>
            </a:r>
            <a:r>
              <a:rPr lang="fr-FR" sz="2200" dirty="0"/>
              <a:t> le niveau de maîtrise final des </a:t>
            </a:r>
            <a:r>
              <a:rPr lang="fr-FR" sz="2200" b="1" dirty="0"/>
              <a:t>8 COMPOSANTES</a:t>
            </a:r>
            <a:r>
              <a:rPr lang="fr-FR" sz="2200" dirty="0"/>
              <a:t> du Socle Commun, en </a:t>
            </a:r>
            <a:r>
              <a:rPr lang="fr-FR" sz="2200" i="1" dirty="0"/>
              <a:t>fin de cycle</a:t>
            </a:r>
            <a:r>
              <a:rPr lang="fr-FR" sz="2200" dirty="0"/>
              <a:t>.</a:t>
            </a:r>
          </a:p>
          <a:p>
            <a:r>
              <a:rPr lang="fr-FR" sz="2200" i="1" dirty="0">
                <a:solidFill>
                  <a:srgbClr val="C00000"/>
                </a:solidFill>
              </a:rPr>
              <a:t>Communiquer</a:t>
            </a:r>
            <a:r>
              <a:rPr lang="fr-FR" sz="2200" dirty="0"/>
              <a:t> à propos des progrès, sur les </a:t>
            </a:r>
            <a:r>
              <a:rPr lang="fr-FR" sz="2200" b="1" dirty="0"/>
              <a:t>29 COMPÉTENCES</a:t>
            </a:r>
            <a:r>
              <a:rPr lang="fr-FR" sz="2200" dirty="0"/>
              <a:t> liées à chaque composante, en </a:t>
            </a:r>
            <a:r>
              <a:rPr lang="fr-FR" sz="2200" i="1" dirty="0"/>
              <a:t>cours de cycle</a:t>
            </a:r>
            <a:r>
              <a:rPr lang="fr-FR" sz="2200" dirty="0"/>
              <a:t>.</a:t>
            </a:r>
          </a:p>
          <a:p>
            <a:r>
              <a:rPr lang="fr-FR" sz="2200" dirty="0">
                <a:solidFill>
                  <a:srgbClr val="C00000"/>
                </a:solidFill>
              </a:rPr>
              <a:t>Définir,</a:t>
            </a:r>
            <a:r>
              <a:rPr lang="fr-FR" sz="2200" dirty="0"/>
              <a:t> avec des </a:t>
            </a:r>
            <a:r>
              <a:rPr lang="fr-FR" sz="2200" b="1" dirty="0"/>
              <a:t>INDICATEURS</a:t>
            </a:r>
            <a:r>
              <a:rPr lang="fr-FR" sz="2200" dirty="0"/>
              <a:t>, les 4 niveaux de maîtrise de chacune des compétences, en lien avec une progression des enseignements, </a:t>
            </a:r>
            <a:r>
              <a:rPr lang="fr-FR" sz="2200" i="1" dirty="0"/>
              <a:t>sur 3 années</a:t>
            </a:r>
            <a:r>
              <a:rPr lang="fr-FR" sz="2200" dirty="0"/>
              <a:t>.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2013201" y="270533"/>
            <a:ext cx="6712787" cy="9186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spc="-7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Schoolbook" panose="02040604050505020304"/>
              </a:rPr>
              <a:t>Se structurer autour d’un vocabulaire professionnel commun :</a:t>
            </a:r>
            <a:endParaRPr kumimoji="0" lang="fr-FR" sz="2800" b="0" i="0" u="none" strike="noStrike" kern="1200" spc="0" normalizeH="0" baseline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Century Schoolbook" panose="02040604050505020304"/>
              <a:ea typeface="+mj-ea"/>
              <a:cs typeface="+mj-cs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837137"/>
              </p:ext>
            </p:extLst>
          </p:nvPr>
        </p:nvGraphicFramePr>
        <p:xfrm>
          <a:off x="143690" y="4290744"/>
          <a:ext cx="8829675" cy="1791668"/>
        </p:xfrm>
        <a:graphic>
          <a:graphicData uri="http://schemas.openxmlformats.org/drawingml/2006/table">
            <a:tbl>
              <a:tblPr firstRow="1" firstCol="1" bandRow="1"/>
              <a:tblGrid>
                <a:gridCol w="346651">
                  <a:extLst>
                    <a:ext uri="{9D8B030D-6E8A-4147-A177-3AD203B41FA5}">
                      <a16:colId xmlns:a16="http://schemas.microsoft.com/office/drawing/2014/main" xmlns="" val="235763966"/>
                    </a:ext>
                  </a:extLst>
                </a:gridCol>
                <a:gridCol w="1651968">
                  <a:extLst>
                    <a:ext uri="{9D8B030D-6E8A-4147-A177-3AD203B41FA5}">
                      <a16:colId xmlns:a16="http://schemas.microsoft.com/office/drawing/2014/main" xmlns="" val="2569506023"/>
                    </a:ext>
                  </a:extLst>
                </a:gridCol>
                <a:gridCol w="1707764">
                  <a:extLst>
                    <a:ext uri="{9D8B030D-6E8A-4147-A177-3AD203B41FA5}">
                      <a16:colId xmlns:a16="http://schemas.microsoft.com/office/drawing/2014/main" xmlns="" val="1014246819"/>
                    </a:ext>
                  </a:extLst>
                </a:gridCol>
                <a:gridCol w="1707764">
                  <a:extLst>
                    <a:ext uri="{9D8B030D-6E8A-4147-A177-3AD203B41FA5}">
                      <a16:colId xmlns:a16="http://schemas.microsoft.com/office/drawing/2014/main" xmlns="" val="2390502065"/>
                    </a:ext>
                  </a:extLst>
                </a:gridCol>
                <a:gridCol w="1707764">
                  <a:extLst>
                    <a:ext uri="{9D8B030D-6E8A-4147-A177-3AD203B41FA5}">
                      <a16:colId xmlns:a16="http://schemas.microsoft.com/office/drawing/2014/main" xmlns="" val="2417697422"/>
                    </a:ext>
                  </a:extLst>
                </a:gridCol>
                <a:gridCol w="1707764">
                  <a:extLst>
                    <a:ext uri="{9D8B030D-6E8A-4147-A177-3AD203B41FA5}">
                      <a16:colId xmlns:a16="http://schemas.microsoft.com/office/drawing/2014/main" xmlns="" val="2892209836"/>
                    </a:ext>
                  </a:extLst>
                </a:gridCol>
              </a:tblGrid>
              <a:tr h="564848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Composante</a:t>
                      </a:r>
                      <a:br>
                        <a:rPr lang="fr-FR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 Socle Commun</a:t>
                      </a:r>
                    </a:p>
                  </a:txBody>
                  <a:tcPr marL="54551" marR="54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1" marR="545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4272384"/>
                  </a:ext>
                </a:extLst>
              </a:tr>
              <a:tr h="11369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3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Codage </a:t>
                      </a:r>
                      <a:endParaRPr lang="fr-FR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1" marR="54551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Compétence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(élément signifiant)</a:t>
                      </a:r>
                    </a:p>
                  </a:txBody>
                  <a:tcPr marL="54551" marR="54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Indicateur 1</a:t>
                      </a:r>
                    </a:p>
                  </a:txBody>
                  <a:tcPr marL="54551" marR="54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Indicateur 2</a:t>
                      </a:r>
                    </a:p>
                  </a:txBody>
                  <a:tcPr marL="54551" marR="54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Indicateur 3</a:t>
                      </a: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attendus minimaux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fin cycle donnés dans le document ressource </a:t>
                      </a:r>
                      <a:r>
                        <a:rPr lang="fr-FR" sz="14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Eduscol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51" marR="54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Indicateur 4</a:t>
                      </a:r>
                    </a:p>
                  </a:txBody>
                  <a:tcPr marL="54551" marR="54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551781"/>
                  </a:ext>
                </a:extLst>
              </a:tr>
            </a:tbl>
          </a:graphicData>
        </a:graphic>
      </p:graphicFrame>
      <p:cxnSp>
        <p:nvCxnSpPr>
          <p:cNvPr id="11" name="Connecteur droit avec flèche 10"/>
          <p:cNvCxnSpPr>
            <a:cxnSpLocks/>
          </p:cNvCxnSpPr>
          <p:nvPr/>
        </p:nvCxnSpPr>
        <p:spPr>
          <a:xfrm flipV="1">
            <a:off x="2203269" y="6210269"/>
            <a:ext cx="6700695" cy="58595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677" y="4418601"/>
            <a:ext cx="6880688" cy="440364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2203270" y="6137583"/>
            <a:ext cx="6700694" cy="65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Progression des objectifs d’apprentissage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d’évaluation tout au long du cycle</a:t>
            </a:r>
            <a:endParaRPr lang="fr-FR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54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689934" y="3923930"/>
            <a:ext cx="4412202" cy="274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384663" y="0"/>
            <a:ext cx="7480663" cy="5447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spc="-7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Schoolbook" panose="02040604050505020304"/>
              </a:rPr>
              <a:t>Exemples d’indicateurs et d’une grille d’évaluation</a:t>
            </a:r>
            <a:endParaRPr kumimoji="0" lang="fr-FR" sz="2400" b="0" i="0" u="none" strike="noStrike" kern="1200" spc="0" normalizeH="0" baseline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Century Schoolbook" panose="02040604050505020304"/>
              <a:ea typeface="+mj-ea"/>
              <a:cs typeface="+mj-cs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429134"/>
              </p:ext>
            </p:extLst>
          </p:nvPr>
        </p:nvGraphicFramePr>
        <p:xfrm>
          <a:off x="-2" y="814062"/>
          <a:ext cx="9130825" cy="2183144"/>
        </p:xfrm>
        <a:graphic>
          <a:graphicData uri="http://schemas.openxmlformats.org/drawingml/2006/table">
            <a:tbl>
              <a:tblPr firstRow="1" firstCol="1" bandRow="1"/>
              <a:tblGrid>
                <a:gridCol w="273093">
                  <a:extLst>
                    <a:ext uri="{9D8B030D-6E8A-4147-A177-3AD203B41FA5}">
                      <a16:colId xmlns:a16="http://schemas.microsoft.com/office/drawing/2014/main" xmlns="" val="3724964502"/>
                    </a:ext>
                  </a:extLst>
                </a:gridCol>
                <a:gridCol w="2525684">
                  <a:extLst>
                    <a:ext uri="{9D8B030D-6E8A-4147-A177-3AD203B41FA5}">
                      <a16:colId xmlns:a16="http://schemas.microsoft.com/office/drawing/2014/main" xmlns="" val="4058307989"/>
                    </a:ext>
                  </a:extLst>
                </a:gridCol>
                <a:gridCol w="1583012">
                  <a:extLst>
                    <a:ext uri="{9D8B030D-6E8A-4147-A177-3AD203B41FA5}">
                      <a16:colId xmlns:a16="http://schemas.microsoft.com/office/drawing/2014/main" xmlns="" val="636045123"/>
                    </a:ext>
                  </a:extLst>
                </a:gridCol>
                <a:gridCol w="1583012">
                  <a:extLst>
                    <a:ext uri="{9D8B030D-6E8A-4147-A177-3AD203B41FA5}">
                      <a16:colId xmlns:a16="http://schemas.microsoft.com/office/drawing/2014/main" xmlns="" val="1611642675"/>
                    </a:ext>
                  </a:extLst>
                </a:gridCol>
                <a:gridCol w="1583012">
                  <a:extLst>
                    <a:ext uri="{9D8B030D-6E8A-4147-A177-3AD203B41FA5}">
                      <a16:colId xmlns:a16="http://schemas.microsoft.com/office/drawing/2014/main" xmlns="" val="3678222216"/>
                    </a:ext>
                  </a:extLst>
                </a:gridCol>
                <a:gridCol w="1583012">
                  <a:extLst>
                    <a:ext uri="{9D8B030D-6E8A-4147-A177-3AD203B41FA5}">
                      <a16:colId xmlns:a16="http://schemas.microsoft.com/office/drawing/2014/main" xmlns="" val="1512164297"/>
                    </a:ext>
                  </a:extLst>
                </a:gridCol>
              </a:tblGrid>
              <a:tr h="30358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Cycle 3 – Domaine 2</a:t>
                      </a:r>
                    </a:p>
                  </a:txBody>
                  <a:tcPr marL="92590" marR="92590" marT="46295" marB="462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590" marR="92590" marT="46295" marB="4629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7672139"/>
                  </a:ext>
                </a:extLst>
              </a:tr>
              <a:tr h="26809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 Coopérer et réaliser des projets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590" marR="92590" marT="46295" marB="462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0904983"/>
                  </a:ext>
                </a:extLst>
              </a:tr>
              <a:tr h="83086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Com-22A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57" marR="63157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Coopérer avec les autres</a:t>
                      </a:r>
                      <a:b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Organiser et planifier le travail du projet</a:t>
                      </a:r>
                    </a:p>
                  </a:txBody>
                  <a:tcPr marL="63157" marR="631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 ne fais pas (ou je fais trop tard) ma part du travail d’équipe que m’a donné le professeur.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57" marR="6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 fais ma part du travail d’équipe que m’a donné le professeur, mais j’ai eu besoin qu’on me pousse pour y arriver.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57" marR="6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 fais ma part du travail donné par le professeur ou l’équipe. Je respecte l’organisation prévue mais sans prendre d’initiative.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57" marR="6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 choisis mon rôle dans l’équipe, avec l’accord des autres. Je fais ma part du travail en respectant l’organisation prévue.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157" marR="63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7154517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824" y="1048961"/>
            <a:ext cx="6274999" cy="400177"/>
          </a:xfrm>
          <a:prstGeom prst="rect">
            <a:avLst/>
          </a:prstGeom>
        </p:spPr>
      </p:pic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231605"/>
              </p:ext>
            </p:extLst>
          </p:nvPr>
        </p:nvGraphicFramePr>
        <p:xfrm>
          <a:off x="0" y="3188925"/>
          <a:ext cx="9134738" cy="3988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4" imgW="6847099" imgH="2983212" progId="Word.Document.12">
                  <p:embed/>
                </p:oleObj>
              </mc:Choice>
              <mc:Fallback>
                <p:oleObj name="Document" r:id="rId4" imgW="6847099" imgH="298321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3188925"/>
                        <a:ext cx="9134738" cy="39887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 : coins arrondis 5"/>
          <p:cNvSpPr/>
          <p:nvPr/>
        </p:nvSpPr>
        <p:spPr>
          <a:xfrm rot="20901092">
            <a:off x="3039131" y="4388345"/>
            <a:ext cx="1591830" cy="748937"/>
          </a:xfrm>
          <a:prstGeom prst="roundRect">
            <a:avLst>
              <a:gd name="adj" fmla="val 26376"/>
            </a:avLst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B050"/>
                </a:solidFill>
                <a:latin typeface="Arial Black" panose="020B0A04020102020204" pitchFamily="34" charset="0"/>
              </a:rPr>
              <a:t>OBJECTIF ATTEINT</a:t>
            </a:r>
          </a:p>
        </p:txBody>
      </p:sp>
      <p:sp>
        <p:nvSpPr>
          <p:cNvPr id="7" name="Rectangle : coins arrondis 6"/>
          <p:cNvSpPr/>
          <p:nvPr/>
        </p:nvSpPr>
        <p:spPr>
          <a:xfrm rot="20901092">
            <a:off x="3039131" y="5638026"/>
            <a:ext cx="1591830" cy="748937"/>
          </a:xfrm>
          <a:prstGeom prst="roundRect">
            <a:avLst>
              <a:gd name="adj" fmla="val 26376"/>
            </a:avLst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0" rIns="0" rtlCol="0" anchor="ctr"/>
          <a:lstStyle/>
          <a:p>
            <a:pPr algn="ctr"/>
            <a:r>
              <a:rPr lang="fr-FR" sz="1200" b="1" dirty="0">
                <a:solidFill>
                  <a:schemeClr val="accent2"/>
                </a:solidFill>
                <a:latin typeface="Arial Black" panose="020B0A04020102020204" pitchFamily="34" charset="0"/>
              </a:rPr>
              <a:t>OBJECTIF PARTIELLEMENT ATTEINT</a:t>
            </a:r>
          </a:p>
        </p:txBody>
      </p:sp>
    </p:spTree>
    <p:extLst>
      <p:ext uri="{BB962C8B-B14F-4D97-AF65-F5344CB8AC3E}">
        <p14:creationId xmlns:p14="http://schemas.microsoft.com/office/powerpoint/2010/main" val="238034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013202" y="270533"/>
            <a:ext cx="4422430" cy="5702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spc="-7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entury Schoolbook" panose="02040604050505020304"/>
                <a:ea typeface="+mj-ea"/>
                <a:cs typeface="+mj-cs"/>
              </a:rPr>
              <a:t>A quoi sert l’évaluation ?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013203" y="1965962"/>
            <a:ext cx="6446520" cy="1010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rgbClr val="D34817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1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Certifier</a:t>
            </a:r>
            <a:r>
              <a:rPr kumimoji="0" lang="fr-FR" sz="2000" b="0" i="0" u="none" strike="noStrike" kern="1200" cap="none" spc="10" normalizeH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 les acquis / </a:t>
            </a:r>
            <a:r>
              <a:rPr kumimoji="0" lang="fr-FR" sz="2000" b="0" i="0" u="none" strike="noStrike" kern="1200" cap="none" spc="1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Orienter les élèves.</a:t>
            </a:r>
          </a:p>
          <a:p>
            <a:pPr marL="182880" marR="0" lvl="0" indent="-182880" algn="l" defTabSz="914400" rtl="0" eaLnBrk="1" fontAlgn="auto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rgbClr val="D34817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10" normalizeH="0" baseline="0" noProof="0" dirty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Produire des statistiques.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013202" y="3590428"/>
            <a:ext cx="6751973" cy="10101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34817"/>
              </a:buClr>
            </a:pPr>
            <a:r>
              <a:rPr lang="fr-FR" dirty="0">
                <a:solidFill>
                  <a:prstClr val="black">
                    <a:lumMod val="65000"/>
                    <a:lumOff val="35000"/>
                  </a:prstClr>
                </a:solidFill>
                <a:latin typeface="Century Schoolbook" panose="02040604050505020304"/>
              </a:rPr>
              <a:t>Enseigner / évaluer selon une progression de cycle.</a:t>
            </a:r>
          </a:p>
          <a:p>
            <a:pPr>
              <a:buClr>
                <a:srgbClr val="D34817"/>
              </a:buClr>
            </a:pPr>
            <a:r>
              <a:rPr lang="fr-FR" dirty="0">
                <a:solidFill>
                  <a:prstClr val="black">
                    <a:lumMod val="65000"/>
                    <a:lumOff val="35000"/>
                  </a:prstClr>
                </a:solidFill>
                <a:latin typeface="Century Schoolbook" panose="02040604050505020304"/>
              </a:rPr>
              <a:t>Mesurer les progrès des élèves / Identifier leurs besoins.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013203" y="5214894"/>
            <a:ext cx="6446520" cy="1010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D34817"/>
              </a:buClr>
            </a:pPr>
            <a:r>
              <a:rPr lang="fr-FR" dirty="0">
                <a:solidFill>
                  <a:prstClr val="black">
                    <a:lumMod val="65000"/>
                    <a:lumOff val="35000"/>
                  </a:prstClr>
                </a:solidFill>
                <a:latin typeface="Century Schoolbook" panose="02040604050505020304"/>
              </a:rPr>
              <a:t>Se positionner dans un processus d’apprentissage.</a:t>
            </a:r>
          </a:p>
          <a:p>
            <a:pPr>
              <a:buClr>
                <a:srgbClr val="D34817"/>
              </a:buClr>
            </a:pPr>
            <a:r>
              <a:rPr lang="fr-FR" dirty="0">
                <a:solidFill>
                  <a:prstClr val="black">
                    <a:lumMod val="65000"/>
                    <a:lumOff val="35000"/>
                  </a:prstClr>
                </a:solidFill>
                <a:latin typeface="Century Schoolbook" panose="02040604050505020304"/>
              </a:rPr>
              <a:t>Informer les parents.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2500" l="5625" r="95625">
                        <a14:foregroundMark x1="46250" y1="34375" x2="46250" y2="34375"/>
                        <a14:foregroundMark x1="41875" y1="47500" x2="41875" y2="47500"/>
                        <a14:foregroundMark x1="26250" y1="51875" x2="26250" y2="51875"/>
                        <a14:foregroundMark x1="55625" y1="51875" x2="55625" y2="51875"/>
                        <a14:foregroundMark x1="73750" y1="51250" x2="73750" y2="51250"/>
                        <a14:foregroundMark x1="71250" y1="77500" x2="71250" y2="77500"/>
                        <a14:foregroundMark x1="67500" y1="84375" x2="67500" y2="843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6803" y="1365068"/>
            <a:ext cx="1524000" cy="1524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922" b="92157" l="2451" r="96569">
                        <a14:foregroundMark x1="65686" y1="23039" x2="65686" y2="23039"/>
                        <a14:foregroundMark x1="51471" y1="52451" x2="51471" y2="52451"/>
                        <a14:foregroundMark x1="51961" y1="72059" x2="51961" y2="72059"/>
                        <a14:foregroundMark x1="21078" y1="61765" x2="21078" y2="61765"/>
                        <a14:foregroundMark x1="33824" y1="23039" x2="33824" y2="2303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6803" y="4701087"/>
            <a:ext cx="1524000" cy="1524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444" r="100000">
                        <a14:foregroundMark x1="15111" y1="30667" x2="15111" y2="30667"/>
                        <a14:foregroundMark x1="23111" y1="8889" x2="23111" y2="8889"/>
                        <a14:foregroundMark x1="23111" y1="44000" x2="23111" y2="44000"/>
                        <a14:foregroundMark x1="65778" y1="32000" x2="65778" y2="32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6803" y="3031537"/>
            <a:ext cx="1524000" cy="152400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013203" y="1565852"/>
            <a:ext cx="3358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Schoolbook" panose="02040604050505020304" pitchFamily="18" charset="0"/>
              </a:rPr>
              <a:t>Fonctions institutionnelles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013203" y="3190318"/>
            <a:ext cx="26709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Schoolbook" panose="02040604050505020304" pitchFamily="18" charset="0"/>
              </a:rPr>
              <a:t>Fonctions formatives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013203" y="4814784"/>
            <a:ext cx="3568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Schoolbook" panose="02040604050505020304" pitchFamily="18" charset="0"/>
              </a:rPr>
              <a:t>Fonctions de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421199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013201" y="270533"/>
            <a:ext cx="6712787" cy="9186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spc="-7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entury Schoolbook" panose="02040604050505020304"/>
                <a:ea typeface="+mj-ea"/>
                <a:cs typeface="+mj-cs"/>
              </a:rPr>
              <a:t>L’évaluation est un outil de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entury Schoolbook" panose="02040604050505020304"/>
                <a:ea typeface="+mj-ea"/>
                <a:cs typeface="+mj-cs"/>
              </a:rPr>
              <a:t>mesure </a:t>
            </a:r>
            <a:r>
              <a:rPr lang="fr-FR" sz="2800" b="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Schoolbook" panose="02040604050505020304"/>
              </a:rPr>
              <a:t>des apprentissages</a:t>
            </a:r>
            <a:endParaRPr kumimoji="0" lang="fr-FR" sz="2800" b="0" i="0" u="none" strike="noStrike" kern="1200" spc="0" normalizeH="0" baseline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Century Schoolbook" panose="02040604050505020304"/>
              <a:ea typeface="+mj-ea"/>
              <a:cs typeface="+mj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7349" y="1619794"/>
            <a:ext cx="1672045" cy="4415246"/>
          </a:xfrm>
          <a:prstGeom prst="rect">
            <a:avLst/>
          </a:prstGeom>
          <a:solidFill>
            <a:sysClr val="window" lastClr="FFFFFF"/>
          </a:solidFill>
          <a:ln w="1397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17" name="Rectangle à coins arrondis 4"/>
          <p:cNvSpPr/>
          <p:nvPr/>
        </p:nvSpPr>
        <p:spPr>
          <a:xfrm>
            <a:off x="1796443" y="1863635"/>
            <a:ext cx="182881" cy="3857896"/>
          </a:xfrm>
          <a:prstGeom prst="roundRect">
            <a:avLst>
              <a:gd name="adj" fmla="val 50000"/>
            </a:avLst>
          </a:prstGeom>
          <a:noFill/>
          <a:ln w="1397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57349" y="1900403"/>
            <a:ext cx="16720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Très bonne</a:t>
            </a: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</a:b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maîtrise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Maîtrise</a:t>
            </a: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</a:b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satisfaisante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Maîtrise</a:t>
            </a: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</a:b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fragile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Maîtrise</a:t>
            </a: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</a:b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insuffisante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</p:txBody>
      </p:sp>
      <p:cxnSp>
        <p:nvCxnSpPr>
          <p:cNvPr id="20" name="Connecteur droit 19"/>
          <p:cNvCxnSpPr>
            <a:cxnSpLocks/>
          </p:cNvCxnSpPr>
          <p:nvPr/>
        </p:nvCxnSpPr>
        <p:spPr>
          <a:xfrm flipV="1">
            <a:off x="1886247" y="3169920"/>
            <a:ext cx="0" cy="2410642"/>
          </a:xfrm>
          <a:prstGeom prst="line">
            <a:avLst/>
          </a:prstGeom>
          <a:noFill/>
          <a:ln w="152400" cap="flat" cmpd="sng" algn="ctr">
            <a:solidFill>
              <a:srgbClr val="D34817"/>
            </a:solidFill>
            <a:prstDash val="solid"/>
            <a:headEnd type="oval" w="med" len="med"/>
          </a:ln>
          <a:effectLst/>
        </p:spPr>
      </p:cxnSp>
      <p:cxnSp>
        <p:nvCxnSpPr>
          <p:cNvPr id="11" name="Connecteur droit avec flèche 10"/>
          <p:cNvCxnSpPr>
            <a:cxnSpLocks/>
          </p:cNvCxnSpPr>
          <p:nvPr/>
        </p:nvCxnSpPr>
        <p:spPr>
          <a:xfrm flipV="1">
            <a:off x="3265714" y="2020389"/>
            <a:ext cx="0" cy="2656115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3352800" y="4353338"/>
            <a:ext cx="1236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Je suis parti de là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1979324" y="3169920"/>
            <a:ext cx="1373476" cy="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3352800" y="2846754"/>
            <a:ext cx="162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Actuellement, j’en suis ici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3352799" y="1717098"/>
            <a:ext cx="162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Voilà où il me faut aller</a:t>
            </a:r>
          </a:p>
        </p:txBody>
      </p:sp>
      <p:cxnSp>
        <p:nvCxnSpPr>
          <p:cNvPr id="21" name="Connecteur droit avec flèche 20"/>
          <p:cNvCxnSpPr>
            <a:cxnSpLocks/>
          </p:cNvCxnSpPr>
          <p:nvPr/>
        </p:nvCxnSpPr>
        <p:spPr>
          <a:xfrm flipV="1">
            <a:off x="5378303" y="3169919"/>
            <a:ext cx="0" cy="1506584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5548880" y="3276880"/>
            <a:ext cx="2994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Ce que je sais déjà faire.</a:t>
            </a:r>
          </a:p>
          <a:p>
            <a:r>
              <a:rPr lang="fr-FR" dirty="0"/>
              <a:t>Ce que j’ai déjà accompli.</a:t>
            </a:r>
          </a:p>
          <a:p>
            <a:endParaRPr lang="fr-FR" dirty="0"/>
          </a:p>
          <a:p>
            <a:r>
              <a:rPr lang="fr-FR" b="1" dirty="0">
                <a:solidFill>
                  <a:srgbClr val="00B050"/>
                </a:solidFill>
              </a:rPr>
              <a:t>(</a:t>
            </a:r>
            <a:r>
              <a:rPr lang="fr-FR" b="1" dirty="0" err="1">
                <a:solidFill>
                  <a:srgbClr val="00B050"/>
                </a:solidFill>
              </a:rPr>
              <a:t>re</a:t>
            </a:r>
            <a:r>
              <a:rPr lang="fr-FR" b="1" dirty="0">
                <a:solidFill>
                  <a:srgbClr val="00B050"/>
                </a:solidFill>
              </a:rPr>
              <a:t>)donner confiance en soi</a:t>
            </a:r>
          </a:p>
        </p:txBody>
      </p:sp>
      <p:cxnSp>
        <p:nvCxnSpPr>
          <p:cNvPr id="50" name="Connecteur droit avec flèche 49"/>
          <p:cNvCxnSpPr>
            <a:cxnSpLocks/>
          </p:cNvCxnSpPr>
          <p:nvPr/>
        </p:nvCxnSpPr>
        <p:spPr>
          <a:xfrm flipH="1" flipV="1">
            <a:off x="5378302" y="2020389"/>
            <a:ext cx="1521" cy="1203294"/>
          </a:xfrm>
          <a:prstGeom prst="straightConnector1">
            <a:avLst/>
          </a:prstGeom>
          <a:ln w="5715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5548880" y="2160371"/>
            <a:ext cx="2994229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/>
              <a:t>Ce qu’il me reste à apprendre.</a:t>
            </a:r>
          </a:p>
          <a:p>
            <a:endParaRPr lang="fr-FR" b="1" dirty="0">
              <a:solidFill>
                <a:srgbClr val="00B050"/>
              </a:solidFill>
            </a:endParaRPr>
          </a:p>
          <a:p>
            <a:r>
              <a:rPr lang="fr-FR" b="1" dirty="0">
                <a:solidFill>
                  <a:srgbClr val="00B0F0"/>
                </a:solidFill>
              </a:rPr>
              <a:t>(</a:t>
            </a:r>
            <a:r>
              <a:rPr lang="fr-FR" b="1" dirty="0" err="1">
                <a:solidFill>
                  <a:srgbClr val="00B0F0"/>
                </a:solidFill>
              </a:rPr>
              <a:t>re</a:t>
            </a:r>
            <a:r>
              <a:rPr lang="fr-FR" b="1" dirty="0">
                <a:solidFill>
                  <a:srgbClr val="00B0F0"/>
                </a:solidFill>
              </a:rPr>
              <a:t>)donner du sens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2610115" y="5359529"/>
            <a:ext cx="5415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L’élève doit pouvoir se positionner par rapport à des attendus de fin de cycle, fixes et définis.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2610114" y="6035040"/>
            <a:ext cx="6533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/>
                </a:solidFill>
              </a:rPr>
              <a:t>Il faut donc définir les 4 niveaux de maîtrise = PROGRESSION DES ENSEIGNEMENTS</a:t>
            </a:r>
          </a:p>
        </p:txBody>
      </p:sp>
    </p:spTree>
    <p:extLst>
      <p:ext uri="{BB962C8B-B14F-4D97-AF65-F5344CB8AC3E}">
        <p14:creationId xmlns:p14="http://schemas.microsoft.com/office/powerpoint/2010/main" val="328040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7" grpId="0"/>
      <p:bldP spid="48" grpId="0"/>
      <p:bldP spid="49" grpId="0"/>
      <p:bldP spid="51" grpId="0"/>
      <p:bldP spid="43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013201" y="270533"/>
            <a:ext cx="6712787" cy="5702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spc="-7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entury Schoolbook" panose="02040604050505020304"/>
                <a:ea typeface="+mj-ea"/>
                <a:cs typeface="+mj-cs"/>
              </a:rPr>
              <a:t>Mesurer les progrès en cours de cycle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7349" y="1619794"/>
            <a:ext cx="1672045" cy="4415246"/>
          </a:xfrm>
          <a:prstGeom prst="rect">
            <a:avLst/>
          </a:prstGeom>
          <a:solidFill>
            <a:sysClr val="window" lastClr="FFFFFF"/>
          </a:solidFill>
          <a:ln w="1397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17" name="Rectangle à coins arrondis 4"/>
          <p:cNvSpPr/>
          <p:nvPr/>
        </p:nvSpPr>
        <p:spPr>
          <a:xfrm>
            <a:off x="1796443" y="1863635"/>
            <a:ext cx="182881" cy="3857896"/>
          </a:xfrm>
          <a:prstGeom prst="roundRect">
            <a:avLst>
              <a:gd name="adj" fmla="val 50000"/>
            </a:avLst>
          </a:prstGeom>
          <a:noFill/>
          <a:ln w="1397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57349" y="1900403"/>
            <a:ext cx="16720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Très bonne</a:t>
            </a: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</a:b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maîtrise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Maîtrise</a:t>
            </a: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</a:b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satisfaisante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Maîtrise</a:t>
            </a: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</a:b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fragile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Maîtrise</a:t>
            </a: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</a:b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insuffisante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</p:txBody>
      </p:sp>
      <p:cxnSp>
        <p:nvCxnSpPr>
          <p:cNvPr id="20" name="Connecteur droit 19"/>
          <p:cNvCxnSpPr>
            <a:cxnSpLocks/>
          </p:cNvCxnSpPr>
          <p:nvPr/>
        </p:nvCxnSpPr>
        <p:spPr>
          <a:xfrm flipV="1">
            <a:off x="1886247" y="3169920"/>
            <a:ext cx="0" cy="2410642"/>
          </a:xfrm>
          <a:prstGeom prst="line">
            <a:avLst/>
          </a:prstGeom>
          <a:noFill/>
          <a:ln w="152400" cap="flat" cmpd="sng" algn="ctr">
            <a:solidFill>
              <a:srgbClr val="D34817"/>
            </a:solidFill>
            <a:prstDash val="solid"/>
            <a:headEnd type="oval" w="med" len="med"/>
          </a:ln>
          <a:effectLst/>
        </p:spPr>
      </p:cxnSp>
      <p:cxnSp>
        <p:nvCxnSpPr>
          <p:cNvPr id="8" name="Connecteur droit avec flèche 7"/>
          <p:cNvCxnSpPr>
            <a:cxnSpLocks/>
          </p:cNvCxnSpPr>
          <p:nvPr/>
        </p:nvCxnSpPr>
        <p:spPr>
          <a:xfrm>
            <a:off x="2299063" y="5286103"/>
            <a:ext cx="6096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cxnSpLocks/>
          </p:cNvCxnSpPr>
          <p:nvPr/>
        </p:nvCxnSpPr>
        <p:spPr>
          <a:xfrm>
            <a:off x="2368731" y="2717074"/>
            <a:ext cx="5765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cxnSpLocks/>
          </p:cNvCxnSpPr>
          <p:nvPr/>
        </p:nvCxnSpPr>
        <p:spPr>
          <a:xfrm>
            <a:off x="2368731" y="3361508"/>
            <a:ext cx="5765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cxnSpLocks/>
          </p:cNvCxnSpPr>
          <p:nvPr/>
        </p:nvCxnSpPr>
        <p:spPr>
          <a:xfrm>
            <a:off x="2368731" y="3988525"/>
            <a:ext cx="5765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cxnSpLocks/>
          </p:cNvCxnSpPr>
          <p:nvPr/>
        </p:nvCxnSpPr>
        <p:spPr>
          <a:xfrm>
            <a:off x="4371703" y="2072640"/>
            <a:ext cx="0" cy="3507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cxnSpLocks/>
          </p:cNvCxnSpPr>
          <p:nvPr/>
        </p:nvCxnSpPr>
        <p:spPr>
          <a:xfrm>
            <a:off x="6270171" y="2072640"/>
            <a:ext cx="0" cy="3507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3161067" y="5395896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CM1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006588" y="5395896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CM2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6905057" y="5395896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6</a:t>
            </a:r>
            <a:r>
              <a:rPr lang="fr-FR" baseline="30000" dirty="0"/>
              <a:t>ème</a:t>
            </a:r>
            <a:endParaRPr lang="fr-FR" dirty="0"/>
          </a:p>
        </p:txBody>
      </p:sp>
      <p:cxnSp>
        <p:nvCxnSpPr>
          <p:cNvPr id="36" name="Connecteur droit 35"/>
          <p:cNvCxnSpPr>
            <a:cxnSpLocks/>
          </p:cNvCxnSpPr>
          <p:nvPr/>
        </p:nvCxnSpPr>
        <p:spPr>
          <a:xfrm flipV="1">
            <a:off x="2569029" y="2307773"/>
            <a:ext cx="5564777" cy="2045324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7410994" y="1680754"/>
            <a:ext cx="1693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Progression des</a:t>
            </a:r>
          </a:p>
          <a:p>
            <a:r>
              <a:rPr lang="fr-FR" dirty="0">
                <a:solidFill>
                  <a:schemeClr val="accent1"/>
                </a:solidFill>
              </a:rPr>
              <a:t>enseignements</a:t>
            </a:r>
          </a:p>
        </p:txBody>
      </p:sp>
      <p:sp>
        <p:nvSpPr>
          <p:cNvPr id="45" name="Forme libre : forme 44"/>
          <p:cNvSpPr/>
          <p:nvPr/>
        </p:nvSpPr>
        <p:spPr>
          <a:xfrm>
            <a:off x="2586447" y="2569030"/>
            <a:ext cx="5486399" cy="1584959"/>
          </a:xfrm>
          <a:custGeom>
            <a:avLst/>
            <a:gdLst>
              <a:gd name="connsiteX0" fmla="*/ 0 w 5434149"/>
              <a:gd name="connsiteY0" fmla="*/ 1367245 h 1367245"/>
              <a:gd name="connsiteX1" fmla="*/ 862149 w 5434149"/>
              <a:gd name="connsiteY1" fmla="*/ 1105988 h 1367245"/>
              <a:gd name="connsiteX2" fmla="*/ 1463040 w 5434149"/>
              <a:gd name="connsiteY2" fmla="*/ 1018902 h 1367245"/>
              <a:gd name="connsiteX3" fmla="*/ 2525486 w 5434149"/>
              <a:gd name="connsiteY3" fmla="*/ 1001485 h 1367245"/>
              <a:gd name="connsiteX4" fmla="*/ 3309257 w 5434149"/>
              <a:gd name="connsiteY4" fmla="*/ 444137 h 1367245"/>
              <a:gd name="connsiteX5" fmla="*/ 5434149 w 5434149"/>
              <a:gd name="connsiteY5" fmla="*/ 0 h 1367245"/>
              <a:gd name="connsiteX0" fmla="*/ 0 w 5434149"/>
              <a:gd name="connsiteY0" fmla="*/ 1367245 h 1367245"/>
              <a:gd name="connsiteX1" fmla="*/ 862149 w 5434149"/>
              <a:gd name="connsiteY1" fmla="*/ 1105988 h 1367245"/>
              <a:gd name="connsiteX2" fmla="*/ 1463040 w 5434149"/>
              <a:gd name="connsiteY2" fmla="*/ 627017 h 1367245"/>
              <a:gd name="connsiteX3" fmla="*/ 2525486 w 5434149"/>
              <a:gd name="connsiteY3" fmla="*/ 1001485 h 1367245"/>
              <a:gd name="connsiteX4" fmla="*/ 3309257 w 5434149"/>
              <a:gd name="connsiteY4" fmla="*/ 444137 h 1367245"/>
              <a:gd name="connsiteX5" fmla="*/ 5434149 w 5434149"/>
              <a:gd name="connsiteY5" fmla="*/ 0 h 1367245"/>
              <a:gd name="connsiteX0" fmla="*/ 0 w 5434149"/>
              <a:gd name="connsiteY0" fmla="*/ 1367245 h 1367245"/>
              <a:gd name="connsiteX1" fmla="*/ 661852 w 5434149"/>
              <a:gd name="connsiteY1" fmla="*/ 888273 h 1367245"/>
              <a:gd name="connsiteX2" fmla="*/ 1463040 w 5434149"/>
              <a:gd name="connsiteY2" fmla="*/ 627017 h 1367245"/>
              <a:gd name="connsiteX3" fmla="*/ 2525486 w 5434149"/>
              <a:gd name="connsiteY3" fmla="*/ 1001485 h 1367245"/>
              <a:gd name="connsiteX4" fmla="*/ 3309257 w 5434149"/>
              <a:gd name="connsiteY4" fmla="*/ 444137 h 1367245"/>
              <a:gd name="connsiteX5" fmla="*/ 5434149 w 5434149"/>
              <a:gd name="connsiteY5" fmla="*/ 0 h 1367245"/>
              <a:gd name="connsiteX0" fmla="*/ 0 w 5442857"/>
              <a:gd name="connsiteY0" fmla="*/ 1158239 h 1158239"/>
              <a:gd name="connsiteX1" fmla="*/ 670560 w 5442857"/>
              <a:gd name="connsiteY1" fmla="*/ 888273 h 1158239"/>
              <a:gd name="connsiteX2" fmla="*/ 1471748 w 5442857"/>
              <a:gd name="connsiteY2" fmla="*/ 627017 h 1158239"/>
              <a:gd name="connsiteX3" fmla="*/ 2534194 w 5442857"/>
              <a:gd name="connsiteY3" fmla="*/ 1001485 h 1158239"/>
              <a:gd name="connsiteX4" fmla="*/ 3317965 w 5442857"/>
              <a:gd name="connsiteY4" fmla="*/ 444137 h 1158239"/>
              <a:gd name="connsiteX5" fmla="*/ 5442857 w 5442857"/>
              <a:gd name="connsiteY5" fmla="*/ 0 h 1158239"/>
              <a:gd name="connsiteX0" fmla="*/ 0 w 5434148"/>
              <a:gd name="connsiteY0" fmla="*/ 1349828 h 1349828"/>
              <a:gd name="connsiteX1" fmla="*/ 661851 w 5434148"/>
              <a:gd name="connsiteY1" fmla="*/ 888273 h 1349828"/>
              <a:gd name="connsiteX2" fmla="*/ 1463039 w 5434148"/>
              <a:gd name="connsiteY2" fmla="*/ 627017 h 1349828"/>
              <a:gd name="connsiteX3" fmla="*/ 2525485 w 5434148"/>
              <a:gd name="connsiteY3" fmla="*/ 1001485 h 1349828"/>
              <a:gd name="connsiteX4" fmla="*/ 3309256 w 5434148"/>
              <a:gd name="connsiteY4" fmla="*/ 444137 h 1349828"/>
              <a:gd name="connsiteX5" fmla="*/ 5434148 w 5434148"/>
              <a:gd name="connsiteY5" fmla="*/ 0 h 1349828"/>
              <a:gd name="connsiteX0" fmla="*/ 0 w 5434148"/>
              <a:gd name="connsiteY0" fmla="*/ 1349828 h 1349828"/>
              <a:gd name="connsiteX1" fmla="*/ 661851 w 5434148"/>
              <a:gd name="connsiteY1" fmla="*/ 888273 h 1349828"/>
              <a:gd name="connsiteX2" fmla="*/ 1463039 w 5434148"/>
              <a:gd name="connsiteY2" fmla="*/ 627017 h 1349828"/>
              <a:gd name="connsiteX3" fmla="*/ 2525485 w 5434148"/>
              <a:gd name="connsiteY3" fmla="*/ 1001485 h 1349828"/>
              <a:gd name="connsiteX4" fmla="*/ 3309256 w 5434148"/>
              <a:gd name="connsiteY4" fmla="*/ 444137 h 1349828"/>
              <a:gd name="connsiteX5" fmla="*/ 5434148 w 5434148"/>
              <a:gd name="connsiteY5" fmla="*/ 0 h 1349828"/>
              <a:gd name="connsiteX0" fmla="*/ 0 w 5434148"/>
              <a:gd name="connsiteY0" fmla="*/ 1349828 h 1349828"/>
              <a:gd name="connsiteX1" fmla="*/ 1463039 w 5434148"/>
              <a:gd name="connsiteY1" fmla="*/ 627017 h 1349828"/>
              <a:gd name="connsiteX2" fmla="*/ 2525485 w 5434148"/>
              <a:gd name="connsiteY2" fmla="*/ 1001485 h 1349828"/>
              <a:gd name="connsiteX3" fmla="*/ 3309256 w 5434148"/>
              <a:gd name="connsiteY3" fmla="*/ 444137 h 1349828"/>
              <a:gd name="connsiteX4" fmla="*/ 5434148 w 5434148"/>
              <a:gd name="connsiteY4" fmla="*/ 0 h 1349828"/>
              <a:gd name="connsiteX0" fmla="*/ 0 w 5434148"/>
              <a:gd name="connsiteY0" fmla="*/ 1349828 h 1349828"/>
              <a:gd name="connsiteX1" fmla="*/ 1463039 w 5434148"/>
              <a:gd name="connsiteY1" fmla="*/ 627017 h 1349828"/>
              <a:gd name="connsiteX2" fmla="*/ 2525485 w 5434148"/>
              <a:gd name="connsiteY2" fmla="*/ 1001485 h 1349828"/>
              <a:gd name="connsiteX3" fmla="*/ 3309256 w 5434148"/>
              <a:gd name="connsiteY3" fmla="*/ 444137 h 1349828"/>
              <a:gd name="connsiteX4" fmla="*/ 5434148 w 5434148"/>
              <a:gd name="connsiteY4" fmla="*/ 0 h 1349828"/>
              <a:gd name="connsiteX0" fmla="*/ 0 w 5460274"/>
              <a:gd name="connsiteY0" fmla="*/ 1393370 h 1393370"/>
              <a:gd name="connsiteX1" fmla="*/ 1489165 w 5460274"/>
              <a:gd name="connsiteY1" fmla="*/ 627017 h 1393370"/>
              <a:gd name="connsiteX2" fmla="*/ 2551611 w 5460274"/>
              <a:gd name="connsiteY2" fmla="*/ 1001485 h 1393370"/>
              <a:gd name="connsiteX3" fmla="*/ 3335382 w 5460274"/>
              <a:gd name="connsiteY3" fmla="*/ 444137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89165 w 5460274"/>
              <a:gd name="connsiteY1" fmla="*/ 627017 h 1393370"/>
              <a:gd name="connsiteX2" fmla="*/ 2551611 w 5460274"/>
              <a:gd name="connsiteY2" fmla="*/ 1001485 h 1393370"/>
              <a:gd name="connsiteX3" fmla="*/ 3413759 w 5460274"/>
              <a:gd name="connsiteY3" fmla="*/ 296092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89165 w 5460274"/>
              <a:gd name="connsiteY1" fmla="*/ 627017 h 1393370"/>
              <a:gd name="connsiteX2" fmla="*/ 2551611 w 5460274"/>
              <a:gd name="connsiteY2" fmla="*/ 1001485 h 1393370"/>
              <a:gd name="connsiteX3" fmla="*/ 3413759 w 5460274"/>
              <a:gd name="connsiteY3" fmla="*/ 296092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2551611 w 5460274"/>
              <a:gd name="connsiteY2" fmla="*/ 1001485 h 1393370"/>
              <a:gd name="connsiteX3" fmla="*/ 3413759 w 5460274"/>
              <a:gd name="connsiteY3" fmla="*/ 296092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2987040 w 5460274"/>
              <a:gd name="connsiteY2" fmla="*/ 1036320 h 1393370"/>
              <a:gd name="connsiteX3" fmla="*/ 3413759 w 5460274"/>
              <a:gd name="connsiteY3" fmla="*/ 296092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2987040 w 5460274"/>
              <a:gd name="connsiteY2" fmla="*/ 1036320 h 1393370"/>
              <a:gd name="connsiteX3" fmla="*/ 4093027 w 5460274"/>
              <a:gd name="connsiteY3" fmla="*/ 261257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2987040 w 5460274"/>
              <a:gd name="connsiteY2" fmla="*/ 1036320 h 1393370"/>
              <a:gd name="connsiteX3" fmla="*/ 4101735 w 5460274"/>
              <a:gd name="connsiteY3" fmla="*/ 348343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3317966 w 5460274"/>
              <a:gd name="connsiteY2" fmla="*/ 1045029 h 1393370"/>
              <a:gd name="connsiteX3" fmla="*/ 4101735 w 5460274"/>
              <a:gd name="connsiteY3" fmla="*/ 348343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3317966 w 5460274"/>
              <a:gd name="connsiteY2" fmla="*/ 1045029 h 1393370"/>
              <a:gd name="connsiteX3" fmla="*/ 4119152 w 5460274"/>
              <a:gd name="connsiteY3" fmla="*/ 470263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3317966 w 5460274"/>
              <a:gd name="connsiteY2" fmla="*/ 1045029 h 1393370"/>
              <a:gd name="connsiteX3" fmla="*/ 4119152 w 5460274"/>
              <a:gd name="connsiteY3" fmla="*/ 470263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3317966 w 5460274"/>
              <a:gd name="connsiteY2" fmla="*/ 1045029 h 1393370"/>
              <a:gd name="connsiteX3" fmla="*/ 4093027 w 5460274"/>
              <a:gd name="connsiteY3" fmla="*/ 435428 h 1393370"/>
              <a:gd name="connsiteX4" fmla="*/ 5460274 w 5460274"/>
              <a:gd name="connsiteY4" fmla="*/ 0 h 1393370"/>
              <a:gd name="connsiteX0" fmla="*/ 0 w 5477691"/>
              <a:gd name="connsiteY0" fmla="*/ 1393370 h 1393370"/>
              <a:gd name="connsiteX1" fmla="*/ 1489165 w 5477691"/>
              <a:gd name="connsiteY1" fmla="*/ 600891 h 1393370"/>
              <a:gd name="connsiteX2" fmla="*/ 3335383 w 5477691"/>
              <a:gd name="connsiteY2" fmla="*/ 1045029 h 1393370"/>
              <a:gd name="connsiteX3" fmla="*/ 4110444 w 5477691"/>
              <a:gd name="connsiteY3" fmla="*/ 435428 h 1393370"/>
              <a:gd name="connsiteX4" fmla="*/ 5477691 w 5477691"/>
              <a:gd name="connsiteY4" fmla="*/ 0 h 1393370"/>
              <a:gd name="connsiteX0" fmla="*/ 0 w 5486399"/>
              <a:gd name="connsiteY0" fmla="*/ 1584959 h 1584959"/>
              <a:gd name="connsiteX1" fmla="*/ 1497873 w 5486399"/>
              <a:gd name="connsiteY1" fmla="*/ 600891 h 1584959"/>
              <a:gd name="connsiteX2" fmla="*/ 3344091 w 5486399"/>
              <a:gd name="connsiteY2" fmla="*/ 1045029 h 1584959"/>
              <a:gd name="connsiteX3" fmla="*/ 4119152 w 5486399"/>
              <a:gd name="connsiteY3" fmla="*/ 435428 h 1584959"/>
              <a:gd name="connsiteX4" fmla="*/ 5486399 w 5486399"/>
              <a:gd name="connsiteY4" fmla="*/ 0 h 1584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399" h="1584959">
                <a:moveTo>
                  <a:pt x="0" y="1584959"/>
                </a:moveTo>
                <a:cubicBezTo>
                  <a:pt x="653143" y="1573711"/>
                  <a:pt x="940525" y="690879"/>
                  <a:pt x="1497873" y="600891"/>
                </a:cubicBezTo>
                <a:cubicBezTo>
                  <a:pt x="2055221" y="510903"/>
                  <a:pt x="2907211" y="1072606"/>
                  <a:pt x="3344091" y="1045029"/>
                </a:cubicBezTo>
                <a:cubicBezTo>
                  <a:pt x="3780971" y="1017452"/>
                  <a:pt x="3823061" y="635725"/>
                  <a:pt x="4119152" y="435428"/>
                </a:cubicBezTo>
                <a:cubicBezTo>
                  <a:pt x="4415243" y="235131"/>
                  <a:pt x="5140959" y="58057"/>
                  <a:pt x="5486399" y="0"/>
                </a:cubicBezTo>
              </a:path>
            </a:pathLst>
          </a:custGeom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7410995" y="2630935"/>
            <a:ext cx="1693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/>
                </a:solidFill>
              </a:rPr>
              <a:t>Progression de l’élève</a:t>
            </a:r>
          </a:p>
        </p:txBody>
      </p:sp>
      <p:cxnSp>
        <p:nvCxnSpPr>
          <p:cNvPr id="57" name="Connecteur droit 56"/>
          <p:cNvCxnSpPr>
            <a:cxnSpLocks/>
            <a:endCxn id="45" idx="1"/>
          </p:cNvCxnSpPr>
          <p:nvPr/>
        </p:nvCxnSpPr>
        <p:spPr>
          <a:xfrm>
            <a:off x="1886247" y="3169920"/>
            <a:ext cx="2198073" cy="1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oval" w="med" len="med"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3478026" y="2385200"/>
            <a:ext cx="955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Objectif</a:t>
            </a:r>
          </a:p>
          <a:p>
            <a:pPr algn="ctr"/>
            <a:r>
              <a:rPr lang="fr-FR" dirty="0"/>
              <a:t>dépassé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10114" y="6035040"/>
            <a:ext cx="6533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/>
                </a:solidFill>
              </a:rPr>
              <a:t>Les objectifs vont croissant à mesure que le temps passe. La maîtrise satisfaisante n’est attendue qu’en fin de cycle.</a:t>
            </a:r>
          </a:p>
        </p:txBody>
      </p:sp>
      <p:cxnSp>
        <p:nvCxnSpPr>
          <p:cNvPr id="3" name="Connecteur droit avec flèche 2"/>
          <p:cNvCxnSpPr>
            <a:endCxn id="45" idx="1"/>
          </p:cNvCxnSpPr>
          <p:nvPr/>
        </p:nvCxnSpPr>
        <p:spPr>
          <a:xfrm flipV="1">
            <a:off x="4084320" y="3169921"/>
            <a:ext cx="0" cy="609599"/>
          </a:xfrm>
          <a:prstGeom prst="straightConnector1">
            <a:avLst/>
          </a:prstGeom>
          <a:ln w="19050">
            <a:solidFill>
              <a:schemeClr val="accent6"/>
            </a:solidFill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95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44" grpId="0"/>
      <p:bldP spid="45" grpId="0" animBg="1"/>
      <p:bldP spid="46" grpId="0"/>
      <p:bldP spid="58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013201" y="270533"/>
            <a:ext cx="6712787" cy="5702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spc="-7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entury Schoolbook" panose="02040604050505020304"/>
                <a:ea typeface="+mj-ea"/>
                <a:cs typeface="+mj-cs"/>
              </a:rPr>
              <a:t>Mesurer les progrès en cours de cycle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7349" y="1619794"/>
            <a:ext cx="1672045" cy="4415246"/>
          </a:xfrm>
          <a:prstGeom prst="rect">
            <a:avLst/>
          </a:prstGeom>
          <a:solidFill>
            <a:sysClr val="window" lastClr="FFFFFF"/>
          </a:solidFill>
          <a:ln w="1397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17" name="Rectangle à coins arrondis 4"/>
          <p:cNvSpPr/>
          <p:nvPr/>
        </p:nvSpPr>
        <p:spPr>
          <a:xfrm>
            <a:off x="1796443" y="1863635"/>
            <a:ext cx="182881" cy="3857896"/>
          </a:xfrm>
          <a:prstGeom prst="roundRect">
            <a:avLst>
              <a:gd name="adj" fmla="val 50000"/>
            </a:avLst>
          </a:prstGeom>
          <a:noFill/>
          <a:ln w="1397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57349" y="1900403"/>
            <a:ext cx="16720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Très bonne</a:t>
            </a: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</a:b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maîtrise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Maîtrise</a:t>
            </a: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</a:b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satisfaisante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Maîtrise</a:t>
            </a: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</a:b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fragile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Maîtrise</a:t>
            </a: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</a:b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insuffisante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</p:txBody>
      </p:sp>
      <p:cxnSp>
        <p:nvCxnSpPr>
          <p:cNvPr id="20" name="Connecteur droit 19"/>
          <p:cNvCxnSpPr>
            <a:cxnSpLocks/>
          </p:cNvCxnSpPr>
          <p:nvPr/>
        </p:nvCxnSpPr>
        <p:spPr>
          <a:xfrm flipV="1">
            <a:off x="1886247" y="3596640"/>
            <a:ext cx="0" cy="1983922"/>
          </a:xfrm>
          <a:prstGeom prst="line">
            <a:avLst/>
          </a:prstGeom>
          <a:noFill/>
          <a:ln w="152400" cap="flat" cmpd="sng" algn="ctr">
            <a:solidFill>
              <a:srgbClr val="D34817"/>
            </a:solidFill>
            <a:prstDash val="solid"/>
            <a:headEnd type="oval" w="med" len="med"/>
          </a:ln>
          <a:effectLst/>
        </p:spPr>
      </p:cxnSp>
      <p:cxnSp>
        <p:nvCxnSpPr>
          <p:cNvPr id="8" name="Connecteur droit avec flèche 7"/>
          <p:cNvCxnSpPr>
            <a:cxnSpLocks/>
          </p:cNvCxnSpPr>
          <p:nvPr/>
        </p:nvCxnSpPr>
        <p:spPr>
          <a:xfrm>
            <a:off x="2299063" y="5286103"/>
            <a:ext cx="6096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cxnSpLocks/>
          </p:cNvCxnSpPr>
          <p:nvPr/>
        </p:nvCxnSpPr>
        <p:spPr>
          <a:xfrm>
            <a:off x="2368731" y="2717074"/>
            <a:ext cx="5765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cxnSpLocks/>
          </p:cNvCxnSpPr>
          <p:nvPr/>
        </p:nvCxnSpPr>
        <p:spPr>
          <a:xfrm>
            <a:off x="2368731" y="3361508"/>
            <a:ext cx="5765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cxnSpLocks/>
          </p:cNvCxnSpPr>
          <p:nvPr/>
        </p:nvCxnSpPr>
        <p:spPr>
          <a:xfrm>
            <a:off x="2368731" y="3988525"/>
            <a:ext cx="5765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cxnSpLocks/>
          </p:cNvCxnSpPr>
          <p:nvPr/>
        </p:nvCxnSpPr>
        <p:spPr>
          <a:xfrm>
            <a:off x="4371703" y="2072640"/>
            <a:ext cx="0" cy="3507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cxnSpLocks/>
          </p:cNvCxnSpPr>
          <p:nvPr/>
        </p:nvCxnSpPr>
        <p:spPr>
          <a:xfrm>
            <a:off x="6270171" y="2072640"/>
            <a:ext cx="0" cy="3507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3161067" y="5395896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CM1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006588" y="5395896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CM2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6905057" y="5395896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6</a:t>
            </a:r>
            <a:r>
              <a:rPr lang="fr-FR" baseline="30000" dirty="0"/>
              <a:t>ème</a:t>
            </a:r>
            <a:endParaRPr lang="fr-FR" dirty="0"/>
          </a:p>
        </p:txBody>
      </p:sp>
      <p:cxnSp>
        <p:nvCxnSpPr>
          <p:cNvPr id="36" name="Connecteur droit 35"/>
          <p:cNvCxnSpPr>
            <a:cxnSpLocks/>
          </p:cNvCxnSpPr>
          <p:nvPr/>
        </p:nvCxnSpPr>
        <p:spPr>
          <a:xfrm flipV="1">
            <a:off x="2569029" y="2307773"/>
            <a:ext cx="5564777" cy="2045324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7410994" y="1680754"/>
            <a:ext cx="1693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Progression des</a:t>
            </a:r>
          </a:p>
          <a:p>
            <a:r>
              <a:rPr lang="fr-FR" dirty="0">
                <a:solidFill>
                  <a:schemeClr val="accent1"/>
                </a:solidFill>
              </a:rPr>
              <a:t>enseignements</a:t>
            </a:r>
          </a:p>
        </p:txBody>
      </p:sp>
      <p:sp>
        <p:nvSpPr>
          <p:cNvPr id="45" name="Forme libre : forme 44"/>
          <p:cNvSpPr/>
          <p:nvPr/>
        </p:nvSpPr>
        <p:spPr>
          <a:xfrm>
            <a:off x="2612573" y="2569030"/>
            <a:ext cx="5460274" cy="1558833"/>
          </a:xfrm>
          <a:custGeom>
            <a:avLst/>
            <a:gdLst>
              <a:gd name="connsiteX0" fmla="*/ 0 w 5434149"/>
              <a:gd name="connsiteY0" fmla="*/ 1367245 h 1367245"/>
              <a:gd name="connsiteX1" fmla="*/ 862149 w 5434149"/>
              <a:gd name="connsiteY1" fmla="*/ 1105988 h 1367245"/>
              <a:gd name="connsiteX2" fmla="*/ 1463040 w 5434149"/>
              <a:gd name="connsiteY2" fmla="*/ 1018902 h 1367245"/>
              <a:gd name="connsiteX3" fmla="*/ 2525486 w 5434149"/>
              <a:gd name="connsiteY3" fmla="*/ 1001485 h 1367245"/>
              <a:gd name="connsiteX4" fmla="*/ 3309257 w 5434149"/>
              <a:gd name="connsiteY4" fmla="*/ 444137 h 1367245"/>
              <a:gd name="connsiteX5" fmla="*/ 5434149 w 5434149"/>
              <a:gd name="connsiteY5" fmla="*/ 0 h 1367245"/>
              <a:gd name="connsiteX0" fmla="*/ 0 w 5434149"/>
              <a:gd name="connsiteY0" fmla="*/ 1367245 h 1367245"/>
              <a:gd name="connsiteX1" fmla="*/ 862149 w 5434149"/>
              <a:gd name="connsiteY1" fmla="*/ 1105988 h 1367245"/>
              <a:gd name="connsiteX2" fmla="*/ 1463040 w 5434149"/>
              <a:gd name="connsiteY2" fmla="*/ 627017 h 1367245"/>
              <a:gd name="connsiteX3" fmla="*/ 2525486 w 5434149"/>
              <a:gd name="connsiteY3" fmla="*/ 1001485 h 1367245"/>
              <a:gd name="connsiteX4" fmla="*/ 3309257 w 5434149"/>
              <a:gd name="connsiteY4" fmla="*/ 444137 h 1367245"/>
              <a:gd name="connsiteX5" fmla="*/ 5434149 w 5434149"/>
              <a:gd name="connsiteY5" fmla="*/ 0 h 1367245"/>
              <a:gd name="connsiteX0" fmla="*/ 0 w 5434149"/>
              <a:gd name="connsiteY0" fmla="*/ 1367245 h 1367245"/>
              <a:gd name="connsiteX1" fmla="*/ 661852 w 5434149"/>
              <a:gd name="connsiteY1" fmla="*/ 888273 h 1367245"/>
              <a:gd name="connsiteX2" fmla="*/ 1463040 w 5434149"/>
              <a:gd name="connsiteY2" fmla="*/ 627017 h 1367245"/>
              <a:gd name="connsiteX3" fmla="*/ 2525486 w 5434149"/>
              <a:gd name="connsiteY3" fmla="*/ 1001485 h 1367245"/>
              <a:gd name="connsiteX4" fmla="*/ 3309257 w 5434149"/>
              <a:gd name="connsiteY4" fmla="*/ 444137 h 1367245"/>
              <a:gd name="connsiteX5" fmla="*/ 5434149 w 5434149"/>
              <a:gd name="connsiteY5" fmla="*/ 0 h 1367245"/>
              <a:gd name="connsiteX0" fmla="*/ 0 w 5442857"/>
              <a:gd name="connsiteY0" fmla="*/ 1158239 h 1158239"/>
              <a:gd name="connsiteX1" fmla="*/ 670560 w 5442857"/>
              <a:gd name="connsiteY1" fmla="*/ 888273 h 1158239"/>
              <a:gd name="connsiteX2" fmla="*/ 1471748 w 5442857"/>
              <a:gd name="connsiteY2" fmla="*/ 627017 h 1158239"/>
              <a:gd name="connsiteX3" fmla="*/ 2534194 w 5442857"/>
              <a:gd name="connsiteY3" fmla="*/ 1001485 h 1158239"/>
              <a:gd name="connsiteX4" fmla="*/ 3317965 w 5442857"/>
              <a:gd name="connsiteY4" fmla="*/ 444137 h 1158239"/>
              <a:gd name="connsiteX5" fmla="*/ 5442857 w 5442857"/>
              <a:gd name="connsiteY5" fmla="*/ 0 h 1158239"/>
              <a:gd name="connsiteX0" fmla="*/ 0 w 5434148"/>
              <a:gd name="connsiteY0" fmla="*/ 1349828 h 1349828"/>
              <a:gd name="connsiteX1" fmla="*/ 661851 w 5434148"/>
              <a:gd name="connsiteY1" fmla="*/ 888273 h 1349828"/>
              <a:gd name="connsiteX2" fmla="*/ 1463039 w 5434148"/>
              <a:gd name="connsiteY2" fmla="*/ 627017 h 1349828"/>
              <a:gd name="connsiteX3" fmla="*/ 2525485 w 5434148"/>
              <a:gd name="connsiteY3" fmla="*/ 1001485 h 1349828"/>
              <a:gd name="connsiteX4" fmla="*/ 3309256 w 5434148"/>
              <a:gd name="connsiteY4" fmla="*/ 444137 h 1349828"/>
              <a:gd name="connsiteX5" fmla="*/ 5434148 w 5434148"/>
              <a:gd name="connsiteY5" fmla="*/ 0 h 1349828"/>
              <a:gd name="connsiteX0" fmla="*/ 0 w 5434148"/>
              <a:gd name="connsiteY0" fmla="*/ 1349828 h 1349828"/>
              <a:gd name="connsiteX1" fmla="*/ 661851 w 5434148"/>
              <a:gd name="connsiteY1" fmla="*/ 888273 h 1349828"/>
              <a:gd name="connsiteX2" fmla="*/ 1463039 w 5434148"/>
              <a:gd name="connsiteY2" fmla="*/ 627017 h 1349828"/>
              <a:gd name="connsiteX3" fmla="*/ 2525485 w 5434148"/>
              <a:gd name="connsiteY3" fmla="*/ 1001485 h 1349828"/>
              <a:gd name="connsiteX4" fmla="*/ 3309256 w 5434148"/>
              <a:gd name="connsiteY4" fmla="*/ 444137 h 1349828"/>
              <a:gd name="connsiteX5" fmla="*/ 5434148 w 5434148"/>
              <a:gd name="connsiteY5" fmla="*/ 0 h 1349828"/>
              <a:gd name="connsiteX0" fmla="*/ 0 w 5434148"/>
              <a:gd name="connsiteY0" fmla="*/ 1349828 h 1349828"/>
              <a:gd name="connsiteX1" fmla="*/ 1463039 w 5434148"/>
              <a:gd name="connsiteY1" fmla="*/ 627017 h 1349828"/>
              <a:gd name="connsiteX2" fmla="*/ 2525485 w 5434148"/>
              <a:gd name="connsiteY2" fmla="*/ 1001485 h 1349828"/>
              <a:gd name="connsiteX3" fmla="*/ 3309256 w 5434148"/>
              <a:gd name="connsiteY3" fmla="*/ 444137 h 1349828"/>
              <a:gd name="connsiteX4" fmla="*/ 5434148 w 5434148"/>
              <a:gd name="connsiteY4" fmla="*/ 0 h 1349828"/>
              <a:gd name="connsiteX0" fmla="*/ 0 w 5434148"/>
              <a:gd name="connsiteY0" fmla="*/ 1349828 h 1349828"/>
              <a:gd name="connsiteX1" fmla="*/ 1463039 w 5434148"/>
              <a:gd name="connsiteY1" fmla="*/ 627017 h 1349828"/>
              <a:gd name="connsiteX2" fmla="*/ 2525485 w 5434148"/>
              <a:gd name="connsiteY2" fmla="*/ 1001485 h 1349828"/>
              <a:gd name="connsiteX3" fmla="*/ 3309256 w 5434148"/>
              <a:gd name="connsiteY3" fmla="*/ 444137 h 1349828"/>
              <a:gd name="connsiteX4" fmla="*/ 5434148 w 5434148"/>
              <a:gd name="connsiteY4" fmla="*/ 0 h 1349828"/>
              <a:gd name="connsiteX0" fmla="*/ 0 w 5460274"/>
              <a:gd name="connsiteY0" fmla="*/ 1393370 h 1393370"/>
              <a:gd name="connsiteX1" fmla="*/ 1489165 w 5460274"/>
              <a:gd name="connsiteY1" fmla="*/ 627017 h 1393370"/>
              <a:gd name="connsiteX2" fmla="*/ 2551611 w 5460274"/>
              <a:gd name="connsiteY2" fmla="*/ 1001485 h 1393370"/>
              <a:gd name="connsiteX3" fmla="*/ 3335382 w 5460274"/>
              <a:gd name="connsiteY3" fmla="*/ 444137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89165 w 5460274"/>
              <a:gd name="connsiteY1" fmla="*/ 627017 h 1393370"/>
              <a:gd name="connsiteX2" fmla="*/ 2551611 w 5460274"/>
              <a:gd name="connsiteY2" fmla="*/ 1001485 h 1393370"/>
              <a:gd name="connsiteX3" fmla="*/ 3413759 w 5460274"/>
              <a:gd name="connsiteY3" fmla="*/ 296092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89165 w 5460274"/>
              <a:gd name="connsiteY1" fmla="*/ 627017 h 1393370"/>
              <a:gd name="connsiteX2" fmla="*/ 2551611 w 5460274"/>
              <a:gd name="connsiteY2" fmla="*/ 1001485 h 1393370"/>
              <a:gd name="connsiteX3" fmla="*/ 3413759 w 5460274"/>
              <a:gd name="connsiteY3" fmla="*/ 296092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2551611 w 5460274"/>
              <a:gd name="connsiteY2" fmla="*/ 1001485 h 1393370"/>
              <a:gd name="connsiteX3" fmla="*/ 3413759 w 5460274"/>
              <a:gd name="connsiteY3" fmla="*/ 296092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2987040 w 5460274"/>
              <a:gd name="connsiteY2" fmla="*/ 1036320 h 1393370"/>
              <a:gd name="connsiteX3" fmla="*/ 3413759 w 5460274"/>
              <a:gd name="connsiteY3" fmla="*/ 296092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2987040 w 5460274"/>
              <a:gd name="connsiteY2" fmla="*/ 1036320 h 1393370"/>
              <a:gd name="connsiteX3" fmla="*/ 4093027 w 5460274"/>
              <a:gd name="connsiteY3" fmla="*/ 261257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2987040 w 5460274"/>
              <a:gd name="connsiteY2" fmla="*/ 1036320 h 1393370"/>
              <a:gd name="connsiteX3" fmla="*/ 4101735 w 5460274"/>
              <a:gd name="connsiteY3" fmla="*/ 348343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3317966 w 5460274"/>
              <a:gd name="connsiteY2" fmla="*/ 1045029 h 1393370"/>
              <a:gd name="connsiteX3" fmla="*/ 4101735 w 5460274"/>
              <a:gd name="connsiteY3" fmla="*/ 348343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3317966 w 5460274"/>
              <a:gd name="connsiteY2" fmla="*/ 1045029 h 1393370"/>
              <a:gd name="connsiteX3" fmla="*/ 4119152 w 5460274"/>
              <a:gd name="connsiteY3" fmla="*/ 470263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3317966 w 5460274"/>
              <a:gd name="connsiteY2" fmla="*/ 1045029 h 1393370"/>
              <a:gd name="connsiteX3" fmla="*/ 4119152 w 5460274"/>
              <a:gd name="connsiteY3" fmla="*/ 470263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3317966 w 5460274"/>
              <a:gd name="connsiteY2" fmla="*/ 1045029 h 1393370"/>
              <a:gd name="connsiteX3" fmla="*/ 4093027 w 5460274"/>
              <a:gd name="connsiteY3" fmla="*/ 435428 h 1393370"/>
              <a:gd name="connsiteX4" fmla="*/ 5460274 w 5460274"/>
              <a:gd name="connsiteY4" fmla="*/ 0 h 1393370"/>
              <a:gd name="connsiteX0" fmla="*/ 0 w 5460274"/>
              <a:gd name="connsiteY0" fmla="*/ 1558833 h 1558833"/>
              <a:gd name="connsiteX1" fmla="*/ 1471748 w 5460274"/>
              <a:gd name="connsiteY1" fmla="*/ 600891 h 1558833"/>
              <a:gd name="connsiteX2" fmla="*/ 3317966 w 5460274"/>
              <a:gd name="connsiteY2" fmla="*/ 1045029 h 1558833"/>
              <a:gd name="connsiteX3" fmla="*/ 4093027 w 5460274"/>
              <a:gd name="connsiteY3" fmla="*/ 435428 h 1558833"/>
              <a:gd name="connsiteX4" fmla="*/ 5460274 w 5460274"/>
              <a:gd name="connsiteY4" fmla="*/ 0 h 1558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0274" h="1558833">
                <a:moveTo>
                  <a:pt x="0" y="1558833"/>
                </a:moveTo>
                <a:cubicBezTo>
                  <a:pt x="653143" y="1547585"/>
                  <a:pt x="918754" y="686525"/>
                  <a:pt x="1471748" y="600891"/>
                </a:cubicBezTo>
                <a:cubicBezTo>
                  <a:pt x="2024742" y="515257"/>
                  <a:pt x="2881086" y="1072606"/>
                  <a:pt x="3317966" y="1045029"/>
                </a:cubicBezTo>
                <a:cubicBezTo>
                  <a:pt x="3754846" y="1017452"/>
                  <a:pt x="3796936" y="635725"/>
                  <a:pt x="4093027" y="435428"/>
                </a:cubicBezTo>
                <a:cubicBezTo>
                  <a:pt x="4389118" y="235131"/>
                  <a:pt x="5114834" y="58057"/>
                  <a:pt x="5460274" y="0"/>
                </a:cubicBezTo>
              </a:path>
            </a:pathLst>
          </a:custGeom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7410995" y="2630935"/>
            <a:ext cx="1693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/>
                </a:solidFill>
              </a:rPr>
              <a:t>Progression de l’élève</a:t>
            </a:r>
          </a:p>
        </p:txBody>
      </p:sp>
      <p:cxnSp>
        <p:nvCxnSpPr>
          <p:cNvPr id="57" name="Connecteur droit 56"/>
          <p:cNvCxnSpPr>
            <a:cxnSpLocks/>
            <a:endCxn id="45" idx="2"/>
          </p:cNvCxnSpPr>
          <p:nvPr/>
        </p:nvCxnSpPr>
        <p:spPr>
          <a:xfrm>
            <a:off x="1886247" y="3596640"/>
            <a:ext cx="4044292" cy="17419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oval" w="med" len="med"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4874501" y="3648779"/>
            <a:ext cx="15215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Objectif</a:t>
            </a:r>
          </a:p>
          <a:p>
            <a:pPr algn="ctr"/>
            <a:r>
              <a:rPr lang="fr-FR" dirty="0"/>
              <a:t>partiellement </a:t>
            </a:r>
          </a:p>
          <a:p>
            <a:pPr algn="ctr"/>
            <a:r>
              <a:rPr lang="fr-FR" dirty="0"/>
              <a:t>atteint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543618" y="5940613"/>
            <a:ext cx="5415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En cours de cycle, on parlera donc d’objectifs</a:t>
            </a:r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5930539" y="3095953"/>
            <a:ext cx="0" cy="531110"/>
          </a:xfrm>
          <a:prstGeom prst="straightConnector1">
            <a:avLst/>
          </a:prstGeom>
          <a:ln w="19050">
            <a:solidFill>
              <a:schemeClr val="accent6"/>
            </a:solidFill>
            <a:prstDash val="dash"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75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013201" y="270533"/>
            <a:ext cx="6712787" cy="5702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spc="-7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entury Schoolbook" panose="02040604050505020304"/>
                <a:ea typeface="+mj-ea"/>
                <a:cs typeface="+mj-cs"/>
              </a:rPr>
              <a:t>Mesurer les progrès en cours de cycle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7349" y="1619794"/>
            <a:ext cx="1672045" cy="4415246"/>
          </a:xfrm>
          <a:prstGeom prst="rect">
            <a:avLst/>
          </a:prstGeom>
          <a:solidFill>
            <a:sysClr val="window" lastClr="FFFFFF"/>
          </a:solidFill>
          <a:ln w="1397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17" name="Rectangle à coins arrondis 4"/>
          <p:cNvSpPr/>
          <p:nvPr/>
        </p:nvSpPr>
        <p:spPr>
          <a:xfrm>
            <a:off x="1796443" y="1863635"/>
            <a:ext cx="182881" cy="3857896"/>
          </a:xfrm>
          <a:prstGeom prst="roundRect">
            <a:avLst>
              <a:gd name="adj" fmla="val 50000"/>
            </a:avLst>
          </a:prstGeom>
          <a:noFill/>
          <a:ln w="1397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57349" y="1900403"/>
            <a:ext cx="16720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Très bonne</a:t>
            </a: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</a:b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maîtrise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Maîtrise</a:t>
            </a: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</a:b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satisfaisante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Maîtrise</a:t>
            </a: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</a:b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fragile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Maîtrise</a:t>
            </a: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</a:b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insuffisante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</p:txBody>
      </p:sp>
      <p:cxnSp>
        <p:nvCxnSpPr>
          <p:cNvPr id="20" name="Connecteur droit 19"/>
          <p:cNvCxnSpPr>
            <a:cxnSpLocks/>
          </p:cNvCxnSpPr>
          <p:nvPr/>
        </p:nvCxnSpPr>
        <p:spPr>
          <a:xfrm flipV="1">
            <a:off x="1886247" y="3004458"/>
            <a:ext cx="0" cy="2576104"/>
          </a:xfrm>
          <a:prstGeom prst="line">
            <a:avLst/>
          </a:prstGeom>
          <a:noFill/>
          <a:ln w="152400" cap="flat" cmpd="sng" algn="ctr">
            <a:solidFill>
              <a:srgbClr val="D34817"/>
            </a:solidFill>
            <a:prstDash val="solid"/>
            <a:headEnd type="oval" w="med" len="med"/>
          </a:ln>
          <a:effectLst/>
        </p:spPr>
      </p:cxnSp>
      <p:cxnSp>
        <p:nvCxnSpPr>
          <p:cNvPr id="8" name="Connecteur droit avec flèche 7"/>
          <p:cNvCxnSpPr>
            <a:cxnSpLocks/>
          </p:cNvCxnSpPr>
          <p:nvPr/>
        </p:nvCxnSpPr>
        <p:spPr>
          <a:xfrm>
            <a:off x="2299063" y="5286103"/>
            <a:ext cx="6096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cxnSpLocks/>
          </p:cNvCxnSpPr>
          <p:nvPr/>
        </p:nvCxnSpPr>
        <p:spPr>
          <a:xfrm>
            <a:off x="2368731" y="2717074"/>
            <a:ext cx="5765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cxnSpLocks/>
          </p:cNvCxnSpPr>
          <p:nvPr/>
        </p:nvCxnSpPr>
        <p:spPr>
          <a:xfrm>
            <a:off x="2368731" y="3361508"/>
            <a:ext cx="5765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cxnSpLocks/>
          </p:cNvCxnSpPr>
          <p:nvPr/>
        </p:nvCxnSpPr>
        <p:spPr>
          <a:xfrm>
            <a:off x="2368731" y="3988525"/>
            <a:ext cx="5765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cxnSpLocks/>
          </p:cNvCxnSpPr>
          <p:nvPr/>
        </p:nvCxnSpPr>
        <p:spPr>
          <a:xfrm>
            <a:off x="4371703" y="2072640"/>
            <a:ext cx="0" cy="3507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cxnSpLocks/>
          </p:cNvCxnSpPr>
          <p:nvPr/>
        </p:nvCxnSpPr>
        <p:spPr>
          <a:xfrm>
            <a:off x="6270171" y="2072640"/>
            <a:ext cx="0" cy="3507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3161067" y="5395896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CM1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006588" y="5395896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CM2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6905057" y="5395896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6</a:t>
            </a:r>
            <a:r>
              <a:rPr lang="fr-FR" baseline="30000" dirty="0"/>
              <a:t>ème</a:t>
            </a:r>
            <a:endParaRPr lang="fr-FR" dirty="0"/>
          </a:p>
        </p:txBody>
      </p:sp>
      <p:cxnSp>
        <p:nvCxnSpPr>
          <p:cNvPr id="36" name="Connecteur droit 35"/>
          <p:cNvCxnSpPr>
            <a:cxnSpLocks/>
          </p:cNvCxnSpPr>
          <p:nvPr/>
        </p:nvCxnSpPr>
        <p:spPr>
          <a:xfrm flipV="1">
            <a:off x="2569029" y="2307773"/>
            <a:ext cx="5564777" cy="2045324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7410994" y="1680754"/>
            <a:ext cx="1693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Progression des</a:t>
            </a:r>
          </a:p>
          <a:p>
            <a:r>
              <a:rPr lang="fr-FR" dirty="0">
                <a:solidFill>
                  <a:schemeClr val="accent1"/>
                </a:solidFill>
              </a:rPr>
              <a:t>enseignements</a:t>
            </a:r>
          </a:p>
        </p:txBody>
      </p:sp>
      <p:sp>
        <p:nvSpPr>
          <p:cNvPr id="45" name="Forme libre : forme 44"/>
          <p:cNvSpPr/>
          <p:nvPr/>
        </p:nvSpPr>
        <p:spPr>
          <a:xfrm>
            <a:off x="2560323" y="2569030"/>
            <a:ext cx="5512524" cy="1558833"/>
          </a:xfrm>
          <a:custGeom>
            <a:avLst/>
            <a:gdLst>
              <a:gd name="connsiteX0" fmla="*/ 0 w 5434149"/>
              <a:gd name="connsiteY0" fmla="*/ 1367245 h 1367245"/>
              <a:gd name="connsiteX1" fmla="*/ 862149 w 5434149"/>
              <a:gd name="connsiteY1" fmla="*/ 1105988 h 1367245"/>
              <a:gd name="connsiteX2" fmla="*/ 1463040 w 5434149"/>
              <a:gd name="connsiteY2" fmla="*/ 1018902 h 1367245"/>
              <a:gd name="connsiteX3" fmla="*/ 2525486 w 5434149"/>
              <a:gd name="connsiteY3" fmla="*/ 1001485 h 1367245"/>
              <a:gd name="connsiteX4" fmla="*/ 3309257 w 5434149"/>
              <a:gd name="connsiteY4" fmla="*/ 444137 h 1367245"/>
              <a:gd name="connsiteX5" fmla="*/ 5434149 w 5434149"/>
              <a:gd name="connsiteY5" fmla="*/ 0 h 1367245"/>
              <a:gd name="connsiteX0" fmla="*/ 0 w 5434149"/>
              <a:gd name="connsiteY0" fmla="*/ 1367245 h 1367245"/>
              <a:gd name="connsiteX1" fmla="*/ 862149 w 5434149"/>
              <a:gd name="connsiteY1" fmla="*/ 1105988 h 1367245"/>
              <a:gd name="connsiteX2" fmla="*/ 1463040 w 5434149"/>
              <a:gd name="connsiteY2" fmla="*/ 627017 h 1367245"/>
              <a:gd name="connsiteX3" fmla="*/ 2525486 w 5434149"/>
              <a:gd name="connsiteY3" fmla="*/ 1001485 h 1367245"/>
              <a:gd name="connsiteX4" fmla="*/ 3309257 w 5434149"/>
              <a:gd name="connsiteY4" fmla="*/ 444137 h 1367245"/>
              <a:gd name="connsiteX5" fmla="*/ 5434149 w 5434149"/>
              <a:gd name="connsiteY5" fmla="*/ 0 h 1367245"/>
              <a:gd name="connsiteX0" fmla="*/ 0 w 5434149"/>
              <a:gd name="connsiteY0" fmla="*/ 1367245 h 1367245"/>
              <a:gd name="connsiteX1" fmla="*/ 661852 w 5434149"/>
              <a:gd name="connsiteY1" fmla="*/ 888273 h 1367245"/>
              <a:gd name="connsiteX2" fmla="*/ 1463040 w 5434149"/>
              <a:gd name="connsiteY2" fmla="*/ 627017 h 1367245"/>
              <a:gd name="connsiteX3" fmla="*/ 2525486 w 5434149"/>
              <a:gd name="connsiteY3" fmla="*/ 1001485 h 1367245"/>
              <a:gd name="connsiteX4" fmla="*/ 3309257 w 5434149"/>
              <a:gd name="connsiteY4" fmla="*/ 444137 h 1367245"/>
              <a:gd name="connsiteX5" fmla="*/ 5434149 w 5434149"/>
              <a:gd name="connsiteY5" fmla="*/ 0 h 1367245"/>
              <a:gd name="connsiteX0" fmla="*/ 0 w 5442857"/>
              <a:gd name="connsiteY0" fmla="*/ 1158239 h 1158239"/>
              <a:gd name="connsiteX1" fmla="*/ 670560 w 5442857"/>
              <a:gd name="connsiteY1" fmla="*/ 888273 h 1158239"/>
              <a:gd name="connsiteX2" fmla="*/ 1471748 w 5442857"/>
              <a:gd name="connsiteY2" fmla="*/ 627017 h 1158239"/>
              <a:gd name="connsiteX3" fmla="*/ 2534194 w 5442857"/>
              <a:gd name="connsiteY3" fmla="*/ 1001485 h 1158239"/>
              <a:gd name="connsiteX4" fmla="*/ 3317965 w 5442857"/>
              <a:gd name="connsiteY4" fmla="*/ 444137 h 1158239"/>
              <a:gd name="connsiteX5" fmla="*/ 5442857 w 5442857"/>
              <a:gd name="connsiteY5" fmla="*/ 0 h 1158239"/>
              <a:gd name="connsiteX0" fmla="*/ 0 w 5434148"/>
              <a:gd name="connsiteY0" fmla="*/ 1349828 h 1349828"/>
              <a:gd name="connsiteX1" fmla="*/ 661851 w 5434148"/>
              <a:gd name="connsiteY1" fmla="*/ 888273 h 1349828"/>
              <a:gd name="connsiteX2" fmla="*/ 1463039 w 5434148"/>
              <a:gd name="connsiteY2" fmla="*/ 627017 h 1349828"/>
              <a:gd name="connsiteX3" fmla="*/ 2525485 w 5434148"/>
              <a:gd name="connsiteY3" fmla="*/ 1001485 h 1349828"/>
              <a:gd name="connsiteX4" fmla="*/ 3309256 w 5434148"/>
              <a:gd name="connsiteY4" fmla="*/ 444137 h 1349828"/>
              <a:gd name="connsiteX5" fmla="*/ 5434148 w 5434148"/>
              <a:gd name="connsiteY5" fmla="*/ 0 h 1349828"/>
              <a:gd name="connsiteX0" fmla="*/ 0 w 5434148"/>
              <a:gd name="connsiteY0" fmla="*/ 1349828 h 1349828"/>
              <a:gd name="connsiteX1" fmla="*/ 661851 w 5434148"/>
              <a:gd name="connsiteY1" fmla="*/ 888273 h 1349828"/>
              <a:gd name="connsiteX2" fmla="*/ 1463039 w 5434148"/>
              <a:gd name="connsiteY2" fmla="*/ 627017 h 1349828"/>
              <a:gd name="connsiteX3" fmla="*/ 2525485 w 5434148"/>
              <a:gd name="connsiteY3" fmla="*/ 1001485 h 1349828"/>
              <a:gd name="connsiteX4" fmla="*/ 3309256 w 5434148"/>
              <a:gd name="connsiteY4" fmla="*/ 444137 h 1349828"/>
              <a:gd name="connsiteX5" fmla="*/ 5434148 w 5434148"/>
              <a:gd name="connsiteY5" fmla="*/ 0 h 1349828"/>
              <a:gd name="connsiteX0" fmla="*/ 0 w 5434148"/>
              <a:gd name="connsiteY0" fmla="*/ 1349828 h 1349828"/>
              <a:gd name="connsiteX1" fmla="*/ 1463039 w 5434148"/>
              <a:gd name="connsiteY1" fmla="*/ 627017 h 1349828"/>
              <a:gd name="connsiteX2" fmla="*/ 2525485 w 5434148"/>
              <a:gd name="connsiteY2" fmla="*/ 1001485 h 1349828"/>
              <a:gd name="connsiteX3" fmla="*/ 3309256 w 5434148"/>
              <a:gd name="connsiteY3" fmla="*/ 444137 h 1349828"/>
              <a:gd name="connsiteX4" fmla="*/ 5434148 w 5434148"/>
              <a:gd name="connsiteY4" fmla="*/ 0 h 1349828"/>
              <a:gd name="connsiteX0" fmla="*/ 0 w 5434148"/>
              <a:gd name="connsiteY0" fmla="*/ 1349828 h 1349828"/>
              <a:gd name="connsiteX1" fmla="*/ 1463039 w 5434148"/>
              <a:gd name="connsiteY1" fmla="*/ 627017 h 1349828"/>
              <a:gd name="connsiteX2" fmla="*/ 2525485 w 5434148"/>
              <a:gd name="connsiteY2" fmla="*/ 1001485 h 1349828"/>
              <a:gd name="connsiteX3" fmla="*/ 3309256 w 5434148"/>
              <a:gd name="connsiteY3" fmla="*/ 444137 h 1349828"/>
              <a:gd name="connsiteX4" fmla="*/ 5434148 w 5434148"/>
              <a:gd name="connsiteY4" fmla="*/ 0 h 1349828"/>
              <a:gd name="connsiteX0" fmla="*/ 0 w 5460274"/>
              <a:gd name="connsiteY0" fmla="*/ 1393370 h 1393370"/>
              <a:gd name="connsiteX1" fmla="*/ 1489165 w 5460274"/>
              <a:gd name="connsiteY1" fmla="*/ 627017 h 1393370"/>
              <a:gd name="connsiteX2" fmla="*/ 2551611 w 5460274"/>
              <a:gd name="connsiteY2" fmla="*/ 1001485 h 1393370"/>
              <a:gd name="connsiteX3" fmla="*/ 3335382 w 5460274"/>
              <a:gd name="connsiteY3" fmla="*/ 444137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89165 w 5460274"/>
              <a:gd name="connsiteY1" fmla="*/ 627017 h 1393370"/>
              <a:gd name="connsiteX2" fmla="*/ 2551611 w 5460274"/>
              <a:gd name="connsiteY2" fmla="*/ 1001485 h 1393370"/>
              <a:gd name="connsiteX3" fmla="*/ 3413759 w 5460274"/>
              <a:gd name="connsiteY3" fmla="*/ 296092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89165 w 5460274"/>
              <a:gd name="connsiteY1" fmla="*/ 627017 h 1393370"/>
              <a:gd name="connsiteX2" fmla="*/ 2551611 w 5460274"/>
              <a:gd name="connsiteY2" fmla="*/ 1001485 h 1393370"/>
              <a:gd name="connsiteX3" fmla="*/ 3413759 w 5460274"/>
              <a:gd name="connsiteY3" fmla="*/ 296092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2551611 w 5460274"/>
              <a:gd name="connsiteY2" fmla="*/ 1001485 h 1393370"/>
              <a:gd name="connsiteX3" fmla="*/ 3413759 w 5460274"/>
              <a:gd name="connsiteY3" fmla="*/ 296092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2987040 w 5460274"/>
              <a:gd name="connsiteY2" fmla="*/ 1036320 h 1393370"/>
              <a:gd name="connsiteX3" fmla="*/ 3413759 w 5460274"/>
              <a:gd name="connsiteY3" fmla="*/ 296092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2987040 w 5460274"/>
              <a:gd name="connsiteY2" fmla="*/ 1036320 h 1393370"/>
              <a:gd name="connsiteX3" fmla="*/ 4093027 w 5460274"/>
              <a:gd name="connsiteY3" fmla="*/ 261257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2987040 w 5460274"/>
              <a:gd name="connsiteY2" fmla="*/ 1036320 h 1393370"/>
              <a:gd name="connsiteX3" fmla="*/ 4101735 w 5460274"/>
              <a:gd name="connsiteY3" fmla="*/ 348343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3317966 w 5460274"/>
              <a:gd name="connsiteY2" fmla="*/ 1045029 h 1393370"/>
              <a:gd name="connsiteX3" fmla="*/ 4101735 w 5460274"/>
              <a:gd name="connsiteY3" fmla="*/ 348343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3317966 w 5460274"/>
              <a:gd name="connsiteY2" fmla="*/ 1045029 h 1393370"/>
              <a:gd name="connsiteX3" fmla="*/ 4119152 w 5460274"/>
              <a:gd name="connsiteY3" fmla="*/ 470263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3317966 w 5460274"/>
              <a:gd name="connsiteY2" fmla="*/ 1045029 h 1393370"/>
              <a:gd name="connsiteX3" fmla="*/ 4119152 w 5460274"/>
              <a:gd name="connsiteY3" fmla="*/ 470263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3317966 w 5460274"/>
              <a:gd name="connsiteY2" fmla="*/ 1045029 h 1393370"/>
              <a:gd name="connsiteX3" fmla="*/ 4093027 w 5460274"/>
              <a:gd name="connsiteY3" fmla="*/ 435428 h 1393370"/>
              <a:gd name="connsiteX4" fmla="*/ 5460274 w 5460274"/>
              <a:gd name="connsiteY4" fmla="*/ 0 h 1393370"/>
              <a:gd name="connsiteX0" fmla="*/ 0 w 5503816"/>
              <a:gd name="connsiteY0" fmla="*/ 1393370 h 1393370"/>
              <a:gd name="connsiteX1" fmla="*/ 1515290 w 5503816"/>
              <a:gd name="connsiteY1" fmla="*/ 600891 h 1393370"/>
              <a:gd name="connsiteX2" fmla="*/ 3361508 w 5503816"/>
              <a:gd name="connsiteY2" fmla="*/ 1045029 h 1393370"/>
              <a:gd name="connsiteX3" fmla="*/ 4136569 w 5503816"/>
              <a:gd name="connsiteY3" fmla="*/ 435428 h 1393370"/>
              <a:gd name="connsiteX4" fmla="*/ 5503816 w 5503816"/>
              <a:gd name="connsiteY4" fmla="*/ 0 h 1393370"/>
              <a:gd name="connsiteX0" fmla="*/ 0 w 5512524"/>
              <a:gd name="connsiteY0" fmla="*/ 1558833 h 1558833"/>
              <a:gd name="connsiteX1" fmla="*/ 1523998 w 5512524"/>
              <a:gd name="connsiteY1" fmla="*/ 600891 h 1558833"/>
              <a:gd name="connsiteX2" fmla="*/ 3370216 w 5512524"/>
              <a:gd name="connsiteY2" fmla="*/ 1045029 h 1558833"/>
              <a:gd name="connsiteX3" fmla="*/ 4145277 w 5512524"/>
              <a:gd name="connsiteY3" fmla="*/ 435428 h 1558833"/>
              <a:gd name="connsiteX4" fmla="*/ 5512524 w 5512524"/>
              <a:gd name="connsiteY4" fmla="*/ 0 h 1558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12524" h="1558833">
                <a:moveTo>
                  <a:pt x="0" y="1558833"/>
                </a:moveTo>
                <a:cubicBezTo>
                  <a:pt x="653143" y="1547585"/>
                  <a:pt x="962295" y="686525"/>
                  <a:pt x="1523998" y="600891"/>
                </a:cubicBezTo>
                <a:cubicBezTo>
                  <a:pt x="2085701" y="515257"/>
                  <a:pt x="2933336" y="1072606"/>
                  <a:pt x="3370216" y="1045029"/>
                </a:cubicBezTo>
                <a:cubicBezTo>
                  <a:pt x="3807096" y="1017452"/>
                  <a:pt x="3849186" y="635725"/>
                  <a:pt x="4145277" y="435428"/>
                </a:cubicBezTo>
                <a:cubicBezTo>
                  <a:pt x="4441368" y="235131"/>
                  <a:pt x="5167084" y="58057"/>
                  <a:pt x="5512524" y="0"/>
                </a:cubicBezTo>
              </a:path>
            </a:pathLst>
          </a:custGeom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7410995" y="2630935"/>
            <a:ext cx="1693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/>
                </a:solidFill>
              </a:rPr>
              <a:t>Progression de l’élève</a:t>
            </a:r>
          </a:p>
        </p:txBody>
      </p:sp>
      <p:cxnSp>
        <p:nvCxnSpPr>
          <p:cNvPr id="57" name="Connecteur droit 56"/>
          <p:cNvCxnSpPr>
            <a:cxnSpLocks/>
            <a:endCxn id="45" idx="3"/>
          </p:cNvCxnSpPr>
          <p:nvPr/>
        </p:nvCxnSpPr>
        <p:spPr>
          <a:xfrm>
            <a:off x="1886247" y="2995749"/>
            <a:ext cx="4819353" cy="8709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oval" w="med" len="med"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6330420" y="3300788"/>
            <a:ext cx="1002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Objectif </a:t>
            </a:r>
          </a:p>
          <a:p>
            <a:pPr algn="ctr"/>
            <a:r>
              <a:rPr lang="fr-FR" dirty="0"/>
              <a:t>atteint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2543618" y="5940613"/>
            <a:ext cx="5415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En cours de cycle, on parlera donc d’objectifs</a:t>
            </a:r>
          </a:p>
        </p:txBody>
      </p:sp>
      <p:sp>
        <p:nvSpPr>
          <p:cNvPr id="2" name="Ellipse 1"/>
          <p:cNvSpPr/>
          <p:nvPr/>
        </p:nvSpPr>
        <p:spPr>
          <a:xfrm>
            <a:off x="6514013" y="2758481"/>
            <a:ext cx="365760" cy="365760"/>
          </a:xfrm>
          <a:prstGeom prst="ellipse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05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013201" y="270533"/>
            <a:ext cx="6712787" cy="5702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spc="-7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entury Schoolbook" panose="02040604050505020304"/>
                <a:ea typeface="+mj-ea"/>
                <a:cs typeface="+mj-cs"/>
              </a:rPr>
              <a:t>Certifier les acquis en fin de cycle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7349" y="1619794"/>
            <a:ext cx="1672045" cy="4415246"/>
          </a:xfrm>
          <a:prstGeom prst="rect">
            <a:avLst/>
          </a:prstGeom>
          <a:solidFill>
            <a:sysClr val="window" lastClr="FFFFFF"/>
          </a:solidFill>
          <a:ln w="1397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17" name="Rectangle à coins arrondis 4"/>
          <p:cNvSpPr/>
          <p:nvPr/>
        </p:nvSpPr>
        <p:spPr>
          <a:xfrm>
            <a:off x="1796443" y="1863635"/>
            <a:ext cx="182881" cy="3857896"/>
          </a:xfrm>
          <a:prstGeom prst="roundRect">
            <a:avLst>
              <a:gd name="adj" fmla="val 50000"/>
            </a:avLst>
          </a:prstGeom>
          <a:noFill/>
          <a:ln w="1397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57349" y="1900403"/>
            <a:ext cx="16720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Très bonne</a:t>
            </a: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</a:b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maîtrise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Maîtrise</a:t>
            </a: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</a:b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satisfaisante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Maîtrise</a:t>
            </a: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</a:b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fragile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Maîtrise</a:t>
            </a:r>
            <a:b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</a:b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insuffisante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</a:rPr>
              <a:t>–</a:t>
            </a:r>
          </a:p>
        </p:txBody>
      </p:sp>
      <p:cxnSp>
        <p:nvCxnSpPr>
          <p:cNvPr id="20" name="Connecteur droit 19"/>
          <p:cNvCxnSpPr>
            <a:cxnSpLocks/>
          </p:cNvCxnSpPr>
          <p:nvPr/>
        </p:nvCxnSpPr>
        <p:spPr>
          <a:xfrm flipV="1">
            <a:off x="1886247" y="2558585"/>
            <a:ext cx="0" cy="3021977"/>
          </a:xfrm>
          <a:prstGeom prst="line">
            <a:avLst/>
          </a:prstGeom>
          <a:noFill/>
          <a:ln w="152400" cap="flat" cmpd="sng" algn="ctr">
            <a:solidFill>
              <a:srgbClr val="D34817"/>
            </a:solidFill>
            <a:prstDash val="solid"/>
            <a:headEnd type="oval" w="med" len="med"/>
          </a:ln>
          <a:effectLst/>
        </p:spPr>
      </p:cxnSp>
      <p:cxnSp>
        <p:nvCxnSpPr>
          <p:cNvPr id="8" name="Connecteur droit avec flèche 7"/>
          <p:cNvCxnSpPr>
            <a:cxnSpLocks/>
          </p:cNvCxnSpPr>
          <p:nvPr/>
        </p:nvCxnSpPr>
        <p:spPr>
          <a:xfrm>
            <a:off x="2299063" y="5286103"/>
            <a:ext cx="6096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cxnSpLocks/>
          </p:cNvCxnSpPr>
          <p:nvPr/>
        </p:nvCxnSpPr>
        <p:spPr>
          <a:xfrm>
            <a:off x="2368731" y="2717074"/>
            <a:ext cx="5765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cxnSpLocks/>
          </p:cNvCxnSpPr>
          <p:nvPr/>
        </p:nvCxnSpPr>
        <p:spPr>
          <a:xfrm>
            <a:off x="2368731" y="3361508"/>
            <a:ext cx="5765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cxnSpLocks/>
          </p:cNvCxnSpPr>
          <p:nvPr/>
        </p:nvCxnSpPr>
        <p:spPr>
          <a:xfrm>
            <a:off x="2368731" y="3988525"/>
            <a:ext cx="57650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cxnSpLocks/>
          </p:cNvCxnSpPr>
          <p:nvPr/>
        </p:nvCxnSpPr>
        <p:spPr>
          <a:xfrm>
            <a:off x="4371703" y="2072640"/>
            <a:ext cx="0" cy="3507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cxnSpLocks/>
          </p:cNvCxnSpPr>
          <p:nvPr/>
        </p:nvCxnSpPr>
        <p:spPr>
          <a:xfrm>
            <a:off x="6270171" y="2072640"/>
            <a:ext cx="0" cy="35079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3161067" y="5395896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CM1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006588" y="5395896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CM2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6905057" y="5395896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6</a:t>
            </a:r>
            <a:r>
              <a:rPr lang="fr-FR" baseline="30000" dirty="0"/>
              <a:t>ème</a:t>
            </a:r>
            <a:endParaRPr lang="fr-FR" dirty="0"/>
          </a:p>
        </p:txBody>
      </p:sp>
      <p:cxnSp>
        <p:nvCxnSpPr>
          <p:cNvPr id="36" name="Connecteur droit 35"/>
          <p:cNvCxnSpPr>
            <a:cxnSpLocks/>
          </p:cNvCxnSpPr>
          <p:nvPr/>
        </p:nvCxnSpPr>
        <p:spPr>
          <a:xfrm flipV="1">
            <a:off x="2569029" y="2307773"/>
            <a:ext cx="5564777" cy="2045324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7410994" y="1680754"/>
            <a:ext cx="1693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1"/>
                </a:solidFill>
              </a:rPr>
              <a:t>Progression des</a:t>
            </a:r>
          </a:p>
          <a:p>
            <a:r>
              <a:rPr lang="fr-FR" dirty="0">
                <a:solidFill>
                  <a:schemeClr val="accent1"/>
                </a:solidFill>
              </a:rPr>
              <a:t>enseignements</a:t>
            </a:r>
          </a:p>
        </p:txBody>
      </p:sp>
      <p:sp>
        <p:nvSpPr>
          <p:cNvPr id="45" name="Forme libre : forme 44"/>
          <p:cNvSpPr/>
          <p:nvPr/>
        </p:nvSpPr>
        <p:spPr>
          <a:xfrm>
            <a:off x="2560323" y="2569030"/>
            <a:ext cx="5512524" cy="1558833"/>
          </a:xfrm>
          <a:custGeom>
            <a:avLst/>
            <a:gdLst>
              <a:gd name="connsiteX0" fmla="*/ 0 w 5434149"/>
              <a:gd name="connsiteY0" fmla="*/ 1367245 h 1367245"/>
              <a:gd name="connsiteX1" fmla="*/ 862149 w 5434149"/>
              <a:gd name="connsiteY1" fmla="*/ 1105988 h 1367245"/>
              <a:gd name="connsiteX2" fmla="*/ 1463040 w 5434149"/>
              <a:gd name="connsiteY2" fmla="*/ 1018902 h 1367245"/>
              <a:gd name="connsiteX3" fmla="*/ 2525486 w 5434149"/>
              <a:gd name="connsiteY3" fmla="*/ 1001485 h 1367245"/>
              <a:gd name="connsiteX4" fmla="*/ 3309257 w 5434149"/>
              <a:gd name="connsiteY4" fmla="*/ 444137 h 1367245"/>
              <a:gd name="connsiteX5" fmla="*/ 5434149 w 5434149"/>
              <a:gd name="connsiteY5" fmla="*/ 0 h 1367245"/>
              <a:gd name="connsiteX0" fmla="*/ 0 w 5434149"/>
              <a:gd name="connsiteY0" fmla="*/ 1367245 h 1367245"/>
              <a:gd name="connsiteX1" fmla="*/ 862149 w 5434149"/>
              <a:gd name="connsiteY1" fmla="*/ 1105988 h 1367245"/>
              <a:gd name="connsiteX2" fmla="*/ 1463040 w 5434149"/>
              <a:gd name="connsiteY2" fmla="*/ 627017 h 1367245"/>
              <a:gd name="connsiteX3" fmla="*/ 2525486 w 5434149"/>
              <a:gd name="connsiteY3" fmla="*/ 1001485 h 1367245"/>
              <a:gd name="connsiteX4" fmla="*/ 3309257 w 5434149"/>
              <a:gd name="connsiteY4" fmla="*/ 444137 h 1367245"/>
              <a:gd name="connsiteX5" fmla="*/ 5434149 w 5434149"/>
              <a:gd name="connsiteY5" fmla="*/ 0 h 1367245"/>
              <a:gd name="connsiteX0" fmla="*/ 0 w 5434149"/>
              <a:gd name="connsiteY0" fmla="*/ 1367245 h 1367245"/>
              <a:gd name="connsiteX1" fmla="*/ 661852 w 5434149"/>
              <a:gd name="connsiteY1" fmla="*/ 888273 h 1367245"/>
              <a:gd name="connsiteX2" fmla="*/ 1463040 w 5434149"/>
              <a:gd name="connsiteY2" fmla="*/ 627017 h 1367245"/>
              <a:gd name="connsiteX3" fmla="*/ 2525486 w 5434149"/>
              <a:gd name="connsiteY3" fmla="*/ 1001485 h 1367245"/>
              <a:gd name="connsiteX4" fmla="*/ 3309257 w 5434149"/>
              <a:gd name="connsiteY4" fmla="*/ 444137 h 1367245"/>
              <a:gd name="connsiteX5" fmla="*/ 5434149 w 5434149"/>
              <a:gd name="connsiteY5" fmla="*/ 0 h 1367245"/>
              <a:gd name="connsiteX0" fmla="*/ 0 w 5442857"/>
              <a:gd name="connsiteY0" fmla="*/ 1158239 h 1158239"/>
              <a:gd name="connsiteX1" fmla="*/ 670560 w 5442857"/>
              <a:gd name="connsiteY1" fmla="*/ 888273 h 1158239"/>
              <a:gd name="connsiteX2" fmla="*/ 1471748 w 5442857"/>
              <a:gd name="connsiteY2" fmla="*/ 627017 h 1158239"/>
              <a:gd name="connsiteX3" fmla="*/ 2534194 w 5442857"/>
              <a:gd name="connsiteY3" fmla="*/ 1001485 h 1158239"/>
              <a:gd name="connsiteX4" fmla="*/ 3317965 w 5442857"/>
              <a:gd name="connsiteY4" fmla="*/ 444137 h 1158239"/>
              <a:gd name="connsiteX5" fmla="*/ 5442857 w 5442857"/>
              <a:gd name="connsiteY5" fmla="*/ 0 h 1158239"/>
              <a:gd name="connsiteX0" fmla="*/ 0 w 5434148"/>
              <a:gd name="connsiteY0" fmla="*/ 1349828 h 1349828"/>
              <a:gd name="connsiteX1" fmla="*/ 661851 w 5434148"/>
              <a:gd name="connsiteY1" fmla="*/ 888273 h 1349828"/>
              <a:gd name="connsiteX2" fmla="*/ 1463039 w 5434148"/>
              <a:gd name="connsiteY2" fmla="*/ 627017 h 1349828"/>
              <a:gd name="connsiteX3" fmla="*/ 2525485 w 5434148"/>
              <a:gd name="connsiteY3" fmla="*/ 1001485 h 1349828"/>
              <a:gd name="connsiteX4" fmla="*/ 3309256 w 5434148"/>
              <a:gd name="connsiteY4" fmla="*/ 444137 h 1349828"/>
              <a:gd name="connsiteX5" fmla="*/ 5434148 w 5434148"/>
              <a:gd name="connsiteY5" fmla="*/ 0 h 1349828"/>
              <a:gd name="connsiteX0" fmla="*/ 0 w 5434148"/>
              <a:gd name="connsiteY0" fmla="*/ 1349828 h 1349828"/>
              <a:gd name="connsiteX1" fmla="*/ 661851 w 5434148"/>
              <a:gd name="connsiteY1" fmla="*/ 888273 h 1349828"/>
              <a:gd name="connsiteX2" fmla="*/ 1463039 w 5434148"/>
              <a:gd name="connsiteY2" fmla="*/ 627017 h 1349828"/>
              <a:gd name="connsiteX3" fmla="*/ 2525485 w 5434148"/>
              <a:gd name="connsiteY3" fmla="*/ 1001485 h 1349828"/>
              <a:gd name="connsiteX4" fmla="*/ 3309256 w 5434148"/>
              <a:gd name="connsiteY4" fmla="*/ 444137 h 1349828"/>
              <a:gd name="connsiteX5" fmla="*/ 5434148 w 5434148"/>
              <a:gd name="connsiteY5" fmla="*/ 0 h 1349828"/>
              <a:gd name="connsiteX0" fmla="*/ 0 w 5434148"/>
              <a:gd name="connsiteY0" fmla="*/ 1349828 h 1349828"/>
              <a:gd name="connsiteX1" fmla="*/ 1463039 w 5434148"/>
              <a:gd name="connsiteY1" fmla="*/ 627017 h 1349828"/>
              <a:gd name="connsiteX2" fmla="*/ 2525485 w 5434148"/>
              <a:gd name="connsiteY2" fmla="*/ 1001485 h 1349828"/>
              <a:gd name="connsiteX3" fmla="*/ 3309256 w 5434148"/>
              <a:gd name="connsiteY3" fmla="*/ 444137 h 1349828"/>
              <a:gd name="connsiteX4" fmla="*/ 5434148 w 5434148"/>
              <a:gd name="connsiteY4" fmla="*/ 0 h 1349828"/>
              <a:gd name="connsiteX0" fmla="*/ 0 w 5434148"/>
              <a:gd name="connsiteY0" fmla="*/ 1349828 h 1349828"/>
              <a:gd name="connsiteX1" fmla="*/ 1463039 w 5434148"/>
              <a:gd name="connsiteY1" fmla="*/ 627017 h 1349828"/>
              <a:gd name="connsiteX2" fmla="*/ 2525485 w 5434148"/>
              <a:gd name="connsiteY2" fmla="*/ 1001485 h 1349828"/>
              <a:gd name="connsiteX3" fmla="*/ 3309256 w 5434148"/>
              <a:gd name="connsiteY3" fmla="*/ 444137 h 1349828"/>
              <a:gd name="connsiteX4" fmla="*/ 5434148 w 5434148"/>
              <a:gd name="connsiteY4" fmla="*/ 0 h 1349828"/>
              <a:gd name="connsiteX0" fmla="*/ 0 w 5460274"/>
              <a:gd name="connsiteY0" fmla="*/ 1393370 h 1393370"/>
              <a:gd name="connsiteX1" fmla="*/ 1489165 w 5460274"/>
              <a:gd name="connsiteY1" fmla="*/ 627017 h 1393370"/>
              <a:gd name="connsiteX2" fmla="*/ 2551611 w 5460274"/>
              <a:gd name="connsiteY2" fmla="*/ 1001485 h 1393370"/>
              <a:gd name="connsiteX3" fmla="*/ 3335382 w 5460274"/>
              <a:gd name="connsiteY3" fmla="*/ 444137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89165 w 5460274"/>
              <a:gd name="connsiteY1" fmla="*/ 627017 h 1393370"/>
              <a:gd name="connsiteX2" fmla="*/ 2551611 w 5460274"/>
              <a:gd name="connsiteY2" fmla="*/ 1001485 h 1393370"/>
              <a:gd name="connsiteX3" fmla="*/ 3413759 w 5460274"/>
              <a:gd name="connsiteY3" fmla="*/ 296092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89165 w 5460274"/>
              <a:gd name="connsiteY1" fmla="*/ 627017 h 1393370"/>
              <a:gd name="connsiteX2" fmla="*/ 2551611 w 5460274"/>
              <a:gd name="connsiteY2" fmla="*/ 1001485 h 1393370"/>
              <a:gd name="connsiteX3" fmla="*/ 3413759 w 5460274"/>
              <a:gd name="connsiteY3" fmla="*/ 296092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2551611 w 5460274"/>
              <a:gd name="connsiteY2" fmla="*/ 1001485 h 1393370"/>
              <a:gd name="connsiteX3" fmla="*/ 3413759 w 5460274"/>
              <a:gd name="connsiteY3" fmla="*/ 296092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2987040 w 5460274"/>
              <a:gd name="connsiteY2" fmla="*/ 1036320 h 1393370"/>
              <a:gd name="connsiteX3" fmla="*/ 3413759 w 5460274"/>
              <a:gd name="connsiteY3" fmla="*/ 296092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2987040 w 5460274"/>
              <a:gd name="connsiteY2" fmla="*/ 1036320 h 1393370"/>
              <a:gd name="connsiteX3" fmla="*/ 4093027 w 5460274"/>
              <a:gd name="connsiteY3" fmla="*/ 261257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2987040 w 5460274"/>
              <a:gd name="connsiteY2" fmla="*/ 1036320 h 1393370"/>
              <a:gd name="connsiteX3" fmla="*/ 4101735 w 5460274"/>
              <a:gd name="connsiteY3" fmla="*/ 348343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3317966 w 5460274"/>
              <a:gd name="connsiteY2" fmla="*/ 1045029 h 1393370"/>
              <a:gd name="connsiteX3" fmla="*/ 4101735 w 5460274"/>
              <a:gd name="connsiteY3" fmla="*/ 348343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3317966 w 5460274"/>
              <a:gd name="connsiteY2" fmla="*/ 1045029 h 1393370"/>
              <a:gd name="connsiteX3" fmla="*/ 4119152 w 5460274"/>
              <a:gd name="connsiteY3" fmla="*/ 470263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3317966 w 5460274"/>
              <a:gd name="connsiteY2" fmla="*/ 1045029 h 1393370"/>
              <a:gd name="connsiteX3" fmla="*/ 4119152 w 5460274"/>
              <a:gd name="connsiteY3" fmla="*/ 470263 h 1393370"/>
              <a:gd name="connsiteX4" fmla="*/ 5460274 w 5460274"/>
              <a:gd name="connsiteY4" fmla="*/ 0 h 1393370"/>
              <a:gd name="connsiteX0" fmla="*/ 0 w 5460274"/>
              <a:gd name="connsiteY0" fmla="*/ 1393370 h 1393370"/>
              <a:gd name="connsiteX1" fmla="*/ 1471748 w 5460274"/>
              <a:gd name="connsiteY1" fmla="*/ 600891 h 1393370"/>
              <a:gd name="connsiteX2" fmla="*/ 3317966 w 5460274"/>
              <a:gd name="connsiteY2" fmla="*/ 1045029 h 1393370"/>
              <a:gd name="connsiteX3" fmla="*/ 4093027 w 5460274"/>
              <a:gd name="connsiteY3" fmla="*/ 435428 h 1393370"/>
              <a:gd name="connsiteX4" fmla="*/ 5460274 w 5460274"/>
              <a:gd name="connsiteY4" fmla="*/ 0 h 1393370"/>
              <a:gd name="connsiteX0" fmla="*/ 0 w 5503816"/>
              <a:gd name="connsiteY0" fmla="*/ 1393370 h 1393370"/>
              <a:gd name="connsiteX1" fmla="*/ 1515290 w 5503816"/>
              <a:gd name="connsiteY1" fmla="*/ 600891 h 1393370"/>
              <a:gd name="connsiteX2" fmla="*/ 3361508 w 5503816"/>
              <a:gd name="connsiteY2" fmla="*/ 1045029 h 1393370"/>
              <a:gd name="connsiteX3" fmla="*/ 4136569 w 5503816"/>
              <a:gd name="connsiteY3" fmla="*/ 435428 h 1393370"/>
              <a:gd name="connsiteX4" fmla="*/ 5503816 w 5503816"/>
              <a:gd name="connsiteY4" fmla="*/ 0 h 1393370"/>
              <a:gd name="connsiteX0" fmla="*/ 0 w 5512524"/>
              <a:gd name="connsiteY0" fmla="*/ 1558833 h 1558833"/>
              <a:gd name="connsiteX1" fmla="*/ 1523998 w 5512524"/>
              <a:gd name="connsiteY1" fmla="*/ 600891 h 1558833"/>
              <a:gd name="connsiteX2" fmla="*/ 3370216 w 5512524"/>
              <a:gd name="connsiteY2" fmla="*/ 1045029 h 1558833"/>
              <a:gd name="connsiteX3" fmla="*/ 4145277 w 5512524"/>
              <a:gd name="connsiteY3" fmla="*/ 435428 h 1558833"/>
              <a:gd name="connsiteX4" fmla="*/ 5512524 w 5512524"/>
              <a:gd name="connsiteY4" fmla="*/ 0 h 1558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12524" h="1558833">
                <a:moveTo>
                  <a:pt x="0" y="1558833"/>
                </a:moveTo>
                <a:cubicBezTo>
                  <a:pt x="653143" y="1547585"/>
                  <a:pt x="962295" y="686525"/>
                  <a:pt x="1523998" y="600891"/>
                </a:cubicBezTo>
                <a:cubicBezTo>
                  <a:pt x="2085701" y="515257"/>
                  <a:pt x="2933336" y="1072606"/>
                  <a:pt x="3370216" y="1045029"/>
                </a:cubicBezTo>
                <a:cubicBezTo>
                  <a:pt x="3807096" y="1017452"/>
                  <a:pt x="3849186" y="635725"/>
                  <a:pt x="4145277" y="435428"/>
                </a:cubicBezTo>
                <a:cubicBezTo>
                  <a:pt x="4441368" y="235131"/>
                  <a:pt x="5167084" y="58057"/>
                  <a:pt x="5512524" y="0"/>
                </a:cubicBezTo>
              </a:path>
            </a:pathLst>
          </a:custGeom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7410995" y="2630935"/>
            <a:ext cx="1693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/>
                </a:solidFill>
              </a:rPr>
              <a:t>Progression de l’élève</a:t>
            </a:r>
          </a:p>
        </p:txBody>
      </p:sp>
      <p:cxnSp>
        <p:nvCxnSpPr>
          <p:cNvPr id="57" name="Connecteur droit 56"/>
          <p:cNvCxnSpPr>
            <a:cxnSpLocks/>
          </p:cNvCxnSpPr>
          <p:nvPr/>
        </p:nvCxnSpPr>
        <p:spPr>
          <a:xfrm>
            <a:off x="1886247" y="2558585"/>
            <a:ext cx="5977593" cy="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oval" w="med" len="med"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2610114" y="6035040"/>
            <a:ext cx="6533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accent1"/>
                </a:solidFill>
              </a:rPr>
              <a:t>En fin de cycle, on certifie un niveau de maîtrise</a:t>
            </a:r>
          </a:p>
        </p:txBody>
      </p:sp>
      <p:sp>
        <p:nvSpPr>
          <p:cNvPr id="2" name="Ellipse 1"/>
          <p:cNvSpPr/>
          <p:nvPr/>
        </p:nvSpPr>
        <p:spPr>
          <a:xfrm>
            <a:off x="296091" y="2072640"/>
            <a:ext cx="1500352" cy="644434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56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013201" y="270533"/>
            <a:ext cx="6712787" cy="9186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spc="-7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Schoolbook" panose="02040604050505020304"/>
              </a:rPr>
              <a:t>En résumé 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entury Schoolbook" panose="02040604050505020304"/>
                <a:ea typeface="+mj-ea"/>
                <a:cs typeface="+mj-cs"/>
              </a:rPr>
              <a:t>Le vocabulaire</a:t>
            </a:r>
            <a:r>
              <a:rPr lang="fr-FR" sz="2800" b="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Schoolbook" panose="02040604050505020304"/>
              </a:rPr>
              <a:t> de l’évaluation</a:t>
            </a:r>
            <a:endParaRPr kumimoji="0" lang="fr-FR" sz="2800" b="0" i="0" u="none" strike="noStrike" kern="1200" spc="0" normalizeH="0" baseline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Century Schoolbook" panose="02040604050505020304"/>
              <a:ea typeface="+mj-ea"/>
              <a:cs typeface="+mj-cs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62929">
            <a:off x="5111700" y="1328804"/>
            <a:ext cx="3864345" cy="545592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036320" y="1872343"/>
            <a:ext cx="321273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 cours de cycle, on positionne</a:t>
            </a:r>
          </a:p>
          <a:p>
            <a: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des Objectifs d’apprentissage :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Non-atteints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Partiellement atteints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Atteints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Dépassés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30659" y="5042263"/>
            <a:ext cx="437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Bulletin périodique du Cycle 3 extrait de LSU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618309" y="5416731"/>
            <a:ext cx="452845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036319" y="3888377"/>
            <a:ext cx="3835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Pour des compétences et des matières</a:t>
            </a:r>
          </a:p>
        </p:txBody>
      </p:sp>
    </p:spTree>
    <p:extLst>
      <p:ext uri="{BB962C8B-B14F-4D97-AF65-F5344CB8AC3E}">
        <p14:creationId xmlns:p14="http://schemas.microsoft.com/office/powerpoint/2010/main" val="1476971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61848">
            <a:off x="5112671" y="1338516"/>
            <a:ext cx="3862400" cy="5446811"/>
          </a:xfrm>
          <a:prstGeom prst="rect">
            <a:avLst/>
          </a:prstGeom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2013201" y="270533"/>
            <a:ext cx="6712787" cy="9186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spc="-7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Schoolbook" panose="02040604050505020304"/>
              </a:rPr>
              <a:t>En résumé 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spc="0" normalizeH="0" baseline="0" noProof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entury Schoolbook" panose="02040604050505020304"/>
                <a:ea typeface="+mj-ea"/>
                <a:cs typeface="+mj-cs"/>
              </a:rPr>
              <a:t>Le vocabulaire</a:t>
            </a:r>
            <a:r>
              <a:rPr lang="fr-FR" sz="2800" b="0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Schoolbook" panose="02040604050505020304"/>
              </a:rPr>
              <a:t> de l’évaluation</a:t>
            </a:r>
            <a:endParaRPr kumimoji="0" lang="fr-FR" sz="2800" b="0" i="0" u="none" strike="noStrike" kern="1200" spc="0" normalizeH="0" baseline="0" noProof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Century Schoolbook" panose="02040604050505020304"/>
              <a:ea typeface="+mj-ea"/>
              <a:cs typeface="+mj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36320" y="1872343"/>
            <a:ext cx="26548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 fin de cycle, on certifie </a:t>
            </a:r>
          </a:p>
          <a:p>
            <a: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des Niveaux de maîtrise :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Insuffisante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Fragile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Satisfaisante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/>
              <a:t>Très bonne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30659" y="5042263"/>
            <a:ext cx="3898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Bulletin de fin de Cycle 2 extrait de LSU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618309" y="5416731"/>
            <a:ext cx="452845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036319" y="3888377"/>
            <a:ext cx="3320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Pour les 8 composantes du Socle</a:t>
            </a:r>
          </a:p>
        </p:txBody>
      </p:sp>
    </p:spTree>
    <p:extLst>
      <p:ext uri="{BB962C8B-B14F-4D97-AF65-F5344CB8AC3E}">
        <p14:creationId xmlns:p14="http://schemas.microsoft.com/office/powerpoint/2010/main" val="2260248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Parallaxe</Template>
  <TotalTime>500</TotalTime>
  <Words>1577</Words>
  <Application>Microsoft Office PowerPoint</Application>
  <PresentationFormat>Affichage à l'écran (4:3)</PresentationFormat>
  <Paragraphs>316</Paragraphs>
  <Slides>15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Calibri</vt:lpstr>
      <vt:lpstr>Century Schoolbook</vt:lpstr>
      <vt:lpstr>Corbel</vt:lpstr>
      <vt:lpstr>Times New Roman</vt:lpstr>
      <vt:lpstr>Parallaxe</vt:lpstr>
      <vt:lpstr>Document</vt:lpstr>
      <vt:lpstr>EVALUATION du SOCLE COMMUN au CYCLE 3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du SOCLE COMMUN au CYCLE 3</dc:title>
  <dc:creator>laurent calmon</dc:creator>
  <cp:lastModifiedBy>Mathieu HESBOIS</cp:lastModifiedBy>
  <cp:revision>40</cp:revision>
  <dcterms:created xsi:type="dcterms:W3CDTF">2017-01-19T15:40:58Z</dcterms:created>
  <dcterms:modified xsi:type="dcterms:W3CDTF">2017-01-27T10:15:56Z</dcterms:modified>
</cp:coreProperties>
</file>