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0" r:id="rId2"/>
    <p:sldId id="271" r:id="rId3"/>
    <p:sldId id="272" r:id="rId4"/>
    <p:sldId id="281" r:id="rId5"/>
    <p:sldId id="273" r:id="rId6"/>
    <p:sldId id="268" r:id="rId7"/>
    <p:sldId id="267" r:id="rId8"/>
    <p:sldId id="282" r:id="rId9"/>
    <p:sldId id="266" r:id="rId10"/>
    <p:sldId id="269" r:id="rId11"/>
    <p:sldId id="257" r:id="rId12"/>
    <p:sldId id="260" r:id="rId13"/>
    <p:sldId id="258" r:id="rId14"/>
    <p:sldId id="259" r:id="rId15"/>
    <p:sldId id="262" r:id="rId16"/>
    <p:sldId id="256" r:id="rId17"/>
    <p:sldId id="261" r:id="rId18"/>
    <p:sldId id="264" r:id="rId19"/>
    <p:sldId id="265" r:id="rId20"/>
    <p:sldId id="283" r:id="rId21"/>
    <p:sldId id="284" r:id="rId22"/>
    <p:sldId id="274" r:id="rId23"/>
    <p:sldId id="275" r:id="rId24"/>
    <p:sldId id="277" r:id="rId25"/>
    <p:sldId id="276" r:id="rId26"/>
    <p:sldId id="278" r:id="rId27"/>
    <p:sldId id="279" r:id="rId28"/>
    <p:sldId id="280" r:id="rId29"/>
    <p:sldId id="285"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3357" autoAdjust="0"/>
  </p:normalViewPr>
  <p:slideViewPr>
    <p:cSldViewPr>
      <p:cViewPr varScale="1">
        <p:scale>
          <a:sx n="81" d="100"/>
          <a:sy n="81" d="100"/>
        </p:scale>
        <p:origin x="1486" y="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C3248-42C2-4E3A-9CF5-E7D3C13B33B3}" type="datetimeFigureOut">
              <a:rPr lang="fr-FR" smtClean="0"/>
              <a:pPr/>
              <a:t>17/06/2020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FC159-984C-415F-B153-40A9AFC01CED}" type="slidenum">
              <a:rPr lang="fr-FR" smtClean="0"/>
              <a:pPr/>
              <a:t>‹N°›</a:t>
            </a:fld>
            <a:endParaRPr lang="fr-FR" dirty="0"/>
          </a:p>
        </p:txBody>
      </p:sp>
    </p:spTree>
    <p:extLst>
      <p:ext uri="{BB962C8B-B14F-4D97-AF65-F5344CB8AC3E}">
        <p14:creationId xmlns:p14="http://schemas.microsoft.com/office/powerpoint/2010/main" val="31650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9FC159-984C-415F-B153-40A9AFC01CED}" type="slidenum">
              <a:rPr lang="fr-FR" smtClean="0"/>
              <a:pPr/>
              <a:t>12</a:t>
            </a:fld>
            <a:endParaRPr lang="fr-FR" dirty="0"/>
          </a:p>
        </p:txBody>
      </p:sp>
    </p:spTree>
    <p:extLst>
      <p:ext uri="{BB962C8B-B14F-4D97-AF65-F5344CB8AC3E}">
        <p14:creationId xmlns:p14="http://schemas.microsoft.com/office/powerpoint/2010/main" val="326559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209A65A-5591-4485-9957-23860BF2F63B}" type="datetimeFigureOut">
              <a:rPr lang="fr-FR" smtClean="0"/>
              <a:pPr/>
              <a:t>17/06/2020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0D233B7-7C54-42AA-9631-1B37CE1301C8}"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9A65A-5591-4485-9957-23860BF2F63B}" type="datetimeFigureOut">
              <a:rPr lang="fr-FR" smtClean="0"/>
              <a:pPr/>
              <a:t>17/06/2020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233B7-7C54-42AA-9631-1B37CE1301C8}"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stereoptik.com/fc_dark-circus/"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248983439"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am-cb.ne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tube-orleans-tours.beta.education.fr/videos/watch/5bda0f7a-1894-4cd4-a500-01a927360ad9" TargetMode="External"/><Relationship Id="rId5" Type="http://schemas.openxmlformats.org/officeDocument/2006/relationships/image" Target="../media/image16.jpeg"/><Relationship Id="rId4" Type="http://schemas.openxmlformats.org/officeDocument/2006/relationships/hyperlink" Target="https://tube-orleans-tours.beta.education.f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c-orleans-tours.fr/pedagogie/arts_plastiques/galeries/les_mini_galeries/" TargetMode="External"/><Relationship Id="rId7" Type="http://schemas.openxmlformats.org/officeDocument/2006/relationships/hyperlink" Target="https://www.ac-orleans-tours.fr/pedagogie/arts_plastiques/galeries/carte_des_implantations_academique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ac-orleans-tours.fr/pedagogie/arts_plastiques/galeries/les_galeries_virtuelles/" TargetMode="External"/><Relationship Id="rId4" Type="http://schemas.openxmlformats.org/officeDocument/2006/relationships/hyperlink" Target="https://www.ac-orleans-tours.fr/pedagogie/arts_plastiques/galeries/les_galeries_detablissemen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llegemontabuzard.fr/category/covid19/"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hyperlink" Target="http://clg-tomas-divi-chateaudun.tice.ac-orleans-tours.fr/php5/spip/spip.php?auteur11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s://artspla36.jimdofree.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hyperlink" Target="https://martineauvinet.wixsite.com/galeriedecorneill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hyperlink" Target="http://clg-clery-saint-andre.tice.ac-orleans-tours.fr/eva/spip.php?article949"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c-orleans-tours.fr/pedagogie/arts_plastiques/numerique/traa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z_Hu57QTqqE"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youtu.be/jcGd7LKpjJ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galerievirtuellejoachimdubellay.weebly.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461665"/>
          </a:xfrm>
          <a:prstGeom prst="rect">
            <a:avLst/>
          </a:prstGeom>
          <a:solidFill>
            <a:schemeClr val="tx2">
              <a:lumMod val="20000"/>
              <a:lumOff val="80000"/>
            </a:schemeClr>
          </a:solidFill>
          <a:ln>
            <a:noFill/>
          </a:ln>
        </p:spPr>
        <p:txBody>
          <a:bodyPr wrap="square" rtlCol="0">
            <a:spAutoFit/>
          </a:bodyPr>
          <a:lstStyle/>
          <a:p>
            <a:pPr algn="ctr"/>
            <a:r>
              <a:rPr lang="fr-FR" sz="2400" b="1" i="1" dirty="0">
                <a:solidFill>
                  <a:schemeClr val="accent5">
                    <a:lumMod val="75000"/>
                  </a:schemeClr>
                </a:solidFill>
              </a:rPr>
              <a:t>TraAM Orléans-Tours 2019-2020</a:t>
            </a:r>
          </a:p>
        </p:txBody>
      </p:sp>
      <p:sp>
        <p:nvSpPr>
          <p:cNvPr id="6" name="ZoneTexte 5"/>
          <p:cNvSpPr txBox="1"/>
          <p:nvPr/>
        </p:nvSpPr>
        <p:spPr>
          <a:xfrm>
            <a:off x="251520" y="404664"/>
            <a:ext cx="8640960" cy="4308872"/>
          </a:xfrm>
          <a:prstGeom prst="rect">
            <a:avLst/>
          </a:prstGeom>
          <a:noFill/>
        </p:spPr>
        <p:txBody>
          <a:bodyPr wrap="square" rtlCol="0">
            <a:spAutoFit/>
          </a:bodyPr>
          <a:lstStyle/>
          <a:p>
            <a:endParaRPr lang="fr-FR" sz="3200" b="1" i="1" dirty="0">
              <a:solidFill>
                <a:schemeClr val="accent1">
                  <a:lumMod val="50000"/>
                </a:schemeClr>
              </a:solidFill>
            </a:endParaRPr>
          </a:p>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fr-FR" sz="3200" b="1" i="1" dirty="0">
                <a:solidFill>
                  <a:schemeClr val="accent1">
                    <a:lumMod val="50000"/>
                  </a:schemeClr>
                </a:solidFill>
                <a:latin typeface="Calibri" charset="0"/>
                <a:cs typeface="DejaVu Sans" charset="0"/>
              </a:rPr>
              <a:t>Nouveaux lieux et espaces de monstration de la création artistique à l’École :</a:t>
            </a:r>
          </a:p>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fr-FR" sz="3200" b="1" i="1" dirty="0">
                <a:solidFill>
                  <a:schemeClr val="accent1">
                    <a:lumMod val="50000"/>
                  </a:schemeClr>
                </a:solidFill>
                <a:latin typeface="Calibri" charset="0"/>
                <a:cs typeface="DejaVu Sans" charset="0"/>
              </a:rPr>
              <a:t>Exposition et diffusion numérique des œuvres des artistes et des créations des élèves à partir de l’établissement scolaire.</a:t>
            </a:r>
          </a:p>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lang="fr-FR" sz="3200" b="1" i="1" dirty="0">
              <a:solidFill>
                <a:schemeClr val="accent1">
                  <a:lumMod val="50000"/>
                </a:schemeClr>
              </a:solidFill>
              <a:latin typeface="Calibri" charset="0"/>
              <a:cs typeface="DejaVu Sans" charset="0"/>
            </a:endParaRPr>
          </a:p>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lang="fr-FR" sz="3200" b="1" i="1" dirty="0">
              <a:solidFill>
                <a:schemeClr val="accent1">
                  <a:lumMod val="50000"/>
                </a:schemeClr>
              </a:solidFill>
              <a:latin typeface="Calibri" charset="0"/>
              <a:cs typeface="DejaVu Sans" charset="0"/>
            </a:endParaRPr>
          </a:p>
          <a:p>
            <a:endParaRPr lang="fr-FR" b="1" i="1" dirty="0">
              <a:solidFill>
                <a:schemeClr val="accent5">
                  <a:lumMod val="75000"/>
                </a:schemeClr>
              </a:solidFill>
            </a:endParaRPr>
          </a:p>
        </p:txBody>
      </p:sp>
      <p:sp>
        <p:nvSpPr>
          <p:cNvPr id="7" name="Rectangle 6"/>
          <p:cNvSpPr/>
          <p:nvPr/>
        </p:nvSpPr>
        <p:spPr>
          <a:xfrm>
            <a:off x="251520" y="4007966"/>
            <a:ext cx="8604448" cy="1077218"/>
          </a:xfrm>
          <a:prstGeom prst="rect">
            <a:avLst/>
          </a:prstGeom>
          <a:ln w="28575">
            <a:solidFill>
              <a:schemeClr val="tx2">
                <a:lumMod val="60000"/>
                <a:lumOff val="40000"/>
              </a:schemeClr>
            </a:solidFill>
          </a:ln>
        </p:spPr>
        <p:txBody>
          <a:bodyPr wrap="square">
            <a:spAutoFit/>
          </a:body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fr-FR" sz="3200" b="1" i="1" dirty="0">
                <a:solidFill>
                  <a:schemeClr val="accent1">
                    <a:lumMod val="75000"/>
                  </a:schemeClr>
                </a:solidFill>
              </a:rPr>
              <a:t>Espaces physiques et espaces virtuels d'exposition d'œuvres d'art et productions d'élèves.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ond44.jpg"/>
          <p:cNvPicPr>
            <a:picLocks noChangeAspect="1"/>
          </p:cNvPicPr>
          <p:nvPr/>
        </p:nvPicPr>
        <p:blipFill>
          <a:blip r:embed="rId2" cstate="print"/>
          <a:stretch>
            <a:fillRect/>
          </a:stretch>
        </p:blipFill>
        <p:spPr>
          <a:xfrm>
            <a:off x="0" y="476672"/>
            <a:ext cx="9144000" cy="6464401"/>
          </a:xfrm>
          <a:prstGeom prst="rect">
            <a:avLst/>
          </a:prstGeom>
        </p:spPr>
      </p:pic>
      <p:sp>
        <p:nvSpPr>
          <p:cNvPr id="13" name="ZoneTexte 12"/>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8" name="ZoneTexte 17"/>
          <p:cNvSpPr txBox="1"/>
          <p:nvPr/>
        </p:nvSpPr>
        <p:spPr>
          <a:xfrm>
            <a:off x="0" y="332656"/>
            <a:ext cx="7631833" cy="461665"/>
          </a:xfrm>
          <a:prstGeom prst="rect">
            <a:avLst/>
          </a:prstGeom>
          <a:noFill/>
        </p:spPr>
        <p:txBody>
          <a:bodyPr wrap="none" rtlCol="0">
            <a:spAutoFit/>
          </a:bodyPr>
          <a:lstStyle/>
          <a:p>
            <a:r>
              <a:rPr lang="fr-FR" sz="2400" b="1" i="1" dirty="0">
                <a:solidFill>
                  <a:schemeClr val="accent5">
                    <a:lumMod val="75000"/>
                  </a:schemeClr>
                </a:solidFill>
              </a:rPr>
              <a:t> 3 - EXPOSITION MULTIMÉDIAS – références et productions.</a:t>
            </a:r>
          </a:p>
        </p:txBody>
      </p:sp>
      <p:pic>
        <p:nvPicPr>
          <p:cNvPr id="9" name="Image 8" descr="animaux fantastiques.jpg"/>
          <p:cNvPicPr>
            <a:picLocks noChangeAspect="1"/>
          </p:cNvPicPr>
          <p:nvPr/>
        </p:nvPicPr>
        <p:blipFill>
          <a:blip r:embed="rId3" cstate="print"/>
          <a:stretch>
            <a:fillRect/>
          </a:stretch>
        </p:blipFill>
        <p:spPr>
          <a:xfrm>
            <a:off x="251520" y="2954979"/>
            <a:ext cx="4150885" cy="2844544"/>
          </a:xfrm>
          <a:prstGeom prst="rect">
            <a:avLst/>
          </a:prstGeom>
        </p:spPr>
      </p:pic>
      <p:sp>
        <p:nvSpPr>
          <p:cNvPr id="12" name="ZoneTexte 11"/>
          <p:cNvSpPr txBox="1"/>
          <p:nvPr/>
        </p:nvSpPr>
        <p:spPr>
          <a:xfrm>
            <a:off x="2339752" y="5949280"/>
            <a:ext cx="3960440" cy="307777"/>
          </a:xfrm>
          <a:prstGeom prst="rect">
            <a:avLst/>
          </a:prstGeom>
          <a:noFill/>
        </p:spPr>
        <p:txBody>
          <a:bodyPr wrap="square" rtlCol="0">
            <a:spAutoFit/>
          </a:bodyPr>
          <a:lstStyle/>
          <a:p>
            <a:r>
              <a:rPr lang="fr-FR" sz="1400" b="1" dirty="0">
                <a:solidFill>
                  <a:schemeClr val="accent1">
                    <a:lumMod val="50000"/>
                  </a:schemeClr>
                </a:solidFill>
              </a:rPr>
              <a:t>Productions plastiques d’élèves avant exposition.</a:t>
            </a:r>
          </a:p>
        </p:txBody>
      </p:sp>
      <p:pic>
        <p:nvPicPr>
          <p:cNvPr id="16" name="Image 15" descr="Carte.jpg"/>
          <p:cNvPicPr>
            <a:picLocks noChangeAspect="1"/>
          </p:cNvPicPr>
          <p:nvPr/>
        </p:nvPicPr>
        <p:blipFill>
          <a:blip r:embed="rId4" cstate="print"/>
          <a:stretch>
            <a:fillRect/>
          </a:stretch>
        </p:blipFill>
        <p:spPr>
          <a:xfrm>
            <a:off x="4644008" y="2961138"/>
            <a:ext cx="4104456" cy="2844126"/>
          </a:xfrm>
          <a:prstGeom prst="rect">
            <a:avLst/>
          </a:prstGeom>
        </p:spPr>
      </p:pic>
      <p:sp>
        <p:nvSpPr>
          <p:cNvPr id="19" name="ZoneTexte 18"/>
          <p:cNvSpPr txBox="1"/>
          <p:nvPr/>
        </p:nvSpPr>
        <p:spPr>
          <a:xfrm>
            <a:off x="251520" y="1124744"/>
            <a:ext cx="8568952" cy="1231106"/>
          </a:xfrm>
          <a:prstGeom prst="rect">
            <a:avLst/>
          </a:prstGeom>
          <a:noFill/>
        </p:spPr>
        <p:txBody>
          <a:bodyPr wrap="square" rtlCol="0">
            <a:spAutoFit/>
          </a:bodyPr>
          <a:lstStyle/>
          <a:p>
            <a:r>
              <a:rPr lang="fr-FR" sz="1600" b="1" i="1" dirty="0">
                <a:solidFill>
                  <a:schemeClr val="accent5">
                    <a:lumMod val="75000"/>
                  </a:schemeClr>
                </a:solidFill>
              </a:rPr>
              <a:t>RÉFÉRENCES</a:t>
            </a:r>
          </a:p>
          <a:p>
            <a:pPr lvl="0"/>
            <a:r>
              <a:rPr lang="fr-FR" sz="1400" b="1" dirty="0">
                <a:solidFill>
                  <a:schemeClr val="accent1">
                    <a:lumMod val="50000"/>
                  </a:schemeClr>
                </a:solidFill>
              </a:rPr>
              <a:t>Joan Foncuberta, </a:t>
            </a:r>
            <a:r>
              <a:rPr lang="fr-FR" sz="1400" b="1" i="1" dirty="0">
                <a:solidFill>
                  <a:schemeClr val="accent1">
                    <a:lumMod val="50000"/>
                  </a:schemeClr>
                </a:solidFill>
              </a:rPr>
              <a:t>Fauna</a:t>
            </a:r>
            <a:r>
              <a:rPr lang="fr-FR" sz="1400" b="1" dirty="0">
                <a:solidFill>
                  <a:schemeClr val="accent1">
                    <a:lumMod val="50000"/>
                  </a:schemeClr>
                </a:solidFill>
              </a:rPr>
              <a:t>, depuis 1985, Livre et exposition.</a:t>
            </a:r>
          </a:p>
          <a:p>
            <a:pPr lvl="0"/>
            <a:r>
              <a:rPr lang="en-GB" sz="1400" b="1" dirty="0">
                <a:solidFill>
                  <a:schemeClr val="accent1">
                    <a:lumMod val="50000"/>
                  </a:schemeClr>
                </a:solidFill>
              </a:rPr>
              <a:t>Damiaen Hirst, </a:t>
            </a:r>
            <a:r>
              <a:rPr lang="en-GB" sz="1400" b="1" i="1" dirty="0">
                <a:solidFill>
                  <a:schemeClr val="accent1">
                    <a:lumMod val="50000"/>
                  </a:schemeClr>
                </a:solidFill>
              </a:rPr>
              <a:t>Treasures from the Wreck of the Unbelievable</a:t>
            </a:r>
            <a:r>
              <a:rPr lang="en-GB" sz="1400" b="1" dirty="0">
                <a:solidFill>
                  <a:schemeClr val="accent1">
                    <a:lumMod val="50000"/>
                  </a:schemeClr>
                </a:solidFill>
              </a:rPr>
              <a:t>, Biennale de Venise, 9 avril au 5 décembre 2017.</a:t>
            </a:r>
            <a:endParaRPr lang="fr-FR" sz="1400" b="1" dirty="0">
              <a:solidFill>
                <a:schemeClr val="accent1">
                  <a:lumMod val="50000"/>
                </a:schemeClr>
              </a:solidFill>
            </a:endParaRPr>
          </a:p>
          <a:p>
            <a:pPr lvl="0"/>
            <a:r>
              <a:rPr lang="fr-FR" sz="1400" b="1" dirty="0">
                <a:solidFill>
                  <a:schemeClr val="accent1">
                    <a:lumMod val="50000"/>
                  </a:schemeClr>
                </a:solidFill>
              </a:rPr>
              <a:t>Compagnie Stéréoptik       </a:t>
            </a:r>
            <a:r>
              <a:rPr lang="fr-FR" sz="1400" b="1" u="sng" dirty="0">
                <a:solidFill>
                  <a:schemeClr val="accent1">
                    <a:lumMod val="50000"/>
                  </a:schemeClr>
                </a:solidFill>
                <a:hlinkClick r:id="rId5"/>
              </a:rPr>
              <a:t>https://www.stereoptik.com</a:t>
            </a:r>
            <a:endParaRPr lang="fr-FR" sz="1400" b="1" dirty="0">
              <a:solidFill>
                <a:schemeClr val="accent1">
                  <a:lumMod val="50000"/>
                </a:schemeClr>
              </a:solidFill>
            </a:endParaRPr>
          </a:p>
          <a:p>
            <a:endParaRPr lang="fr-FR" sz="1600" b="1" i="1" dirty="0">
              <a:solidFill>
                <a:schemeClr val="accent5">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20983"/>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6" name="ZoneTexte 5"/>
          <p:cNvSpPr txBox="1"/>
          <p:nvPr/>
        </p:nvSpPr>
        <p:spPr>
          <a:xfrm>
            <a:off x="179512" y="714762"/>
            <a:ext cx="7128792" cy="553998"/>
          </a:xfrm>
          <a:prstGeom prst="rect">
            <a:avLst/>
          </a:prstGeom>
          <a:noFill/>
        </p:spPr>
        <p:txBody>
          <a:bodyPr wrap="square" rtlCol="0">
            <a:spAutoFit/>
          </a:bodyPr>
          <a:lstStyle/>
          <a:p>
            <a:r>
              <a:rPr lang="fr-FR" sz="1600" b="1" i="1" dirty="0">
                <a:solidFill>
                  <a:schemeClr val="accent5">
                    <a:lumMod val="75000"/>
                  </a:schemeClr>
                </a:solidFill>
              </a:rPr>
              <a:t>POINT D’ENTRÉE</a:t>
            </a:r>
          </a:p>
          <a:p>
            <a:r>
              <a:rPr lang="fr-FR" sz="1400" b="1" dirty="0">
                <a:solidFill>
                  <a:schemeClr val="accent5">
                    <a:lumMod val="50000"/>
                  </a:schemeClr>
                </a:solidFill>
              </a:rPr>
              <a:t>Question du droit à l'image et à la diffusion ? </a:t>
            </a:r>
          </a:p>
        </p:txBody>
      </p:sp>
      <p:sp>
        <p:nvSpPr>
          <p:cNvPr id="7" name="ZoneTexte 6"/>
          <p:cNvSpPr txBox="1"/>
          <p:nvPr/>
        </p:nvSpPr>
        <p:spPr>
          <a:xfrm>
            <a:off x="179512" y="1219979"/>
            <a:ext cx="8964488" cy="984885"/>
          </a:xfrm>
          <a:prstGeom prst="rect">
            <a:avLst/>
          </a:prstGeom>
          <a:noFill/>
        </p:spPr>
        <p:txBody>
          <a:bodyPr wrap="square" rtlCol="0">
            <a:spAutoFit/>
          </a:bodyPr>
          <a:lstStyle/>
          <a:p>
            <a:r>
              <a:rPr lang="fr-FR" sz="1600" b="1" i="1" dirty="0">
                <a:solidFill>
                  <a:schemeClr val="accent5">
                    <a:lumMod val="75000"/>
                  </a:schemeClr>
                </a:solidFill>
              </a:rPr>
              <a:t>PROBLÉMATIQUE</a:t>
            </a:r>
          </a:p>
          <a:p>
            <a:r>
              <a:rPr lang="fr-FR" sz="1400" b="1" dirty="0">
                <a:solidFill>
                  <a:schemeClr val="tx2">
                    <a:lumMod val="75000"/>
                  </a:schemeClr>
                </a:solidFill>
              </a:rPr>
              <a:t>Comment exposer vos productions au sein du collège ?</a:t>
            </a:r>
          </a:p>
          <a:p>
            <a:r>
              <a:rPr lang="fr-FR" sz="1400" b="1" dirty="0">
                <a:solidFill>
                  <a:schemeClr val="tx2">
                    <a:lumMod val="75000"/>
                  </a:schemeClr>
                </a:solidFill>
              </a:rPr>
              <a:t>Comment diffuser les productions des élèves ? Comment diffuser l'art au sein du collège ?</a:t>
            </a:r>
          </a:p>
          <a:p>
            <a:r>
              <a:rPr lang="fr-FR" sz="1400" b="1" dirty="0">
                <a:solidFill>
                  <a:schemeClr val="tx2">
                    <a:lumMod val="75000"/>
                  </a:schemeClr>
                </a:solidFill>
              </a:rPr>
              <a:t>Comment montrer des productions artistiques numériques d'élèves dans un lieu dédié ou non dédié à l'exposition ?</a:t>
            </a:r>
          </a:p>
        </p:txBody>
      </p:sp>
      <p:sp>
        <p:nvSpPr>
          <p:cNvPr id="11" name="Rectangle 10"/>
          <p:cNvSpPr/>
          <p:nvPr/>
        </p:nvSpPr>
        <p:spPr>
          <a:xfrm>
            <a:off x="179512" y="2276872"/>
            <a:ext cx="8784976" cy="3354765"/>
          </a:xfrm>
          <a:prstGeom prst="rect">
            <a:avLst/>
          </a:prstGeom>
        </p:spPr>
        <p:txBody>
          <a:bodyPr wrap="square">
            <a:spAutoFit/>
          </a:bodyPr>
          <a:lstStyle/>
          <a:p>
            <a:pPr algn="just"/>
            <a:r>
              <a:rPr lang="fr-FR" sz="1600" b="1" i="1" dirty="0">
                <a:solidFill>
                  <a:schemeClr val="accent5">
                    <a:lumMod val="75000"/>
                  </a:schemeClr>
                </a:solidFill>
              </a:rPr>
              <a:t>PISTES PÉDAGOGIQUES</a:t>
            </a:r>
          </a:p>
          <a:p>
            <a:pPr algn="just"/>
            <a:r>
              <a:rPr lang="fr-FR" sz="1400" b="1" i="1" dirty="0">
                <a:solidFill>
                  <a:schemeClr val="accent5">
                    <a:lumMod val="75000"/>
                  </a:schemeClr>
                </a:solidFill>
              </a:rPr>
              <a:t>Qui expose : </a:t>
            </a:r>
            <a:r>
              <a:rPr lang="fr-FR" sz="1400" b="1" dirty="0">
                <a:solidFill>
                  <a:schemeClr val="accent1">
                    <a:lumMod val="50000"/>
                  </a:schemeClr>
                </a:solidFill>
              </a:rPr>
              <a:t>les élèves organisent deux types d'exposition au collège (une exposition physique et/ou virtuelle) </a:t>
            </a:r>
          </a:p>
          <a:p>
            <a:pPr algn="just"/>
            <a:r>
              <a:rPr lang="fr-FR" sz="1400" b="1" i="1" dirty="0">
                <a:solidFill>
                  <a:schemeClr val="accent5">
                    <a:lumMod val="75000"/>
                  </a:schemeClr>
                </a:solidFill>
              </a:rPr>
              <a:t>Quoi exposer :</a:t>
            </a:r>
          </a:p>
          <a:p>
            <a:pPr algn="just"/>
            <a:r>
              <a:rPr lang="fr-FR" sz="1400" b="1" dirty="0">
                <a:solidFill>
                  <a:schemeClr val="accent1">
                    <a:lumMod val="50000"/>
                  </a:schemeClr>
                </a:solidFill>
              </a:rPr>
              <a:t> I) Première proposition : Mettre en place une exposition physique dans une mini-galerie et/ou un </a:t>
            </a:r>
            <a:r>
              <a:rPr lang="fr-FR" sz="1600" b="1" dirty="0">
                <a:solidFill>
                  <a:schemeClr val="accent1">
                    <a:lumMod val="50000"/>
                  </a:schemeClr>
                </a:solidFill>
              </a:rPr>
              <a:t>E-LRO </a:t>
            </a:r>
            <a:r>
              <a:rPr lang="fr-FR" sz="1400" b="1" dirty="0">
                <a:solidFill>
                  <a:schemeClr val="accent1">
                    <a:lumMod val="50000"/>
                  </a:schemeClr>
                </a:solidFill>
              </a:rPr>
              <a:t>du collège </a:t>
            </a:r>
            <a:r>
              <a:rPr lang="fr-FR" sz="1400" b="1" u="sng" dirty="0">
                <a:solidFill>
                  <a:schemeClr val="accent1">
                    <a:lumMod val="50000"/>
                  </a:schemeClr>
                </a:solidFill>
              </a:rPr>
              <a:t>Leurs propres productions</a:t>
            </a:r>
            <a:r>
              <a:rPr lang="fr-FR" sz="1400" b="1" dirty="0">
                <a:solidFill>
                  <a:schemeClr val="accent1">
                    <a:lumMod val="50000"/>
                  </a:schemeClr>
                </a:solidFill>
              </a:rPr>
              <a:t> (réalisées lors d'une séquence précédente)</a:t>
            </a:r>
          </a:p>
          <a:p>
            <a:pPr lvl="0" algn="just"/>
            <a:r>
              <a:rPr lang="fr-FR" sz="1400" b="1" u="sng" dirty="0">
                <a:solidFill>
                  <a:schemeClr val="accent1">
                    <a:lumMod val="50000"/>
                  </a:schemeClr>
                </a:solidFill>
              </a:rPr>
              <a:t>Leurs propres productions</a:t>
            </a:r>
            <a:r>
              <a:rPr lang="fr-FR" sz="1400" b="1" dirty="0">
                <a:solidFill>
                  <a:schemeClr val="accent1">
                    <a:lumMod val="50000"/>
                  </a:schemeClr>
                </a:solidFill>
              </a:rPr>
              <a:t> (réalisées lors d'une séquence précédente)</a:t>
            </a:r>
          </a:p>
          <a:p>
            <a:pPr algn="just"/>
            <a:r>
              <a:rPr lang="fr-FR" sz="1400" b="1" u="sng" dirty="0">
                <a:solidFill>
                  <a:schemeClr val="accent1">
                    <a:lumMod val="50000"/>
                  </a:schemeClr>
                </a:solidFill>
              </a:rPr>
              <a:t>Types de productions </a:t>
            </a:r>
            <a:r>
              <a:rPr lang="fr-FR" sz="1400" b="1" dirty="0">
                <a:solidFill>
                  <a:schemeClr val="accent1">
                    <a:lumMod val="50000"/>
                  </a:schemeClr>
                </a:solidFill>
              </a:rPr>
              <a:t>: productions papiers 50x65cm et productions virtuelles (réalisées sur photofiltre)</a:t>
            </a:r>
          </a:p>
          <a:p>
            <a:pPr algn="just"/>
            <a:r>
              <a:rPr lang="fr-FR" sz="1400" b="1" u="sng" dirty="0">
                <a:solidFill>
                  <a:schemeClr val="accent1">
                    <a:lumMod val="50000"/>
                  </a:schemeClr>
                </a:solidFill>
              </a:rPr>
              <a:t>Thème de la séquence </a:t>
            </a:r>
            <a:r>
              <a:rPr lang="fr-FR" sz="1400" b="1" dirty="0">
                <a:solidFill>
                  <a:schemeClr val="accent1">
                    <a:lumMod val="50000"/>
                  </a:schemeClr>
                </a:solidFill>
              </a:rPr>
              <a:t>: travail sur  la composition, le all over, le palimpseste avec comme point de départ l'écriture et un échange de « Bonjour » entre élèves</a:t>
            </a:r>
          </a:p>
          <a:p>
            <a:pPr algn="just"/>
            <a:endParaRPr lang="fr-FR" sz="1400" b="1" dirty="0">
              <a:solidFill>
                <a:schemeClr val="accent1">
                  <a:lumMod val="50000"/>
                </a:schemeClr>
              </a:solidFill>
            </a:endParaRPr>
          </a:p>
          <a:p>
            <a:pPr algn="just"/>
            <a:r>
              <a:rPr lang="fr-FR" sz="1400" b="1" dirty="0">
                <a:solidFill>
                  <a:schemeClr val="accent1">
                    <a:lumMod val="50000"/>
                  </a:schemeClr>
                </a:solidFill>
              </a:rPr>
              <a:t>II) Deuxième proposition : exposition virtuelle qui serait montrée au sein du collège</a:t>
            </a:r>
          </a:p>
          <a:p>
            <a:pPr lvl="0" algn="just"/>
            <a:r>
              <a:rPr lang="fr-FR" sz="1400" b="1" u="sng" dirty="0">
                <a:solidFill>
                  <a:schemeClr val="accent1">
                    <a:lumMod val="50000"/>
                  </a:schemeClr>
                </a:solidFill>
              </a:rPr>
              <a:t>Leurs propres productions</a:t>
            </a:r>
            <a:r>
              <a:rPr lang="fr-FR" sz="1400" b="1" dirty="0">
                <a:solidFill>
                  <a:schemeClr val="accent1">
                    <a:lumMod val="50000"/>
                  </a:schemeClr>
                </a:solidFill>
              </a:rPr>
              <a:t> (réalisées lors d'une séquence précédente)</a:t>
            </a:r>
          </a:p>
          <a:p>
            <a:pPr algn="just"/>
            <a:r>
              <a:rPr lang="fr-FR" sz="1400" b="1" u="sng" dirty="0">
                <a:solidFill>
                  <a:schemeClr val="accent1">
                    <a:lumMod val="50000"/>
                  </a:schemeClr>
                </a:solidFill>
              </a:rPr>
              <a:t>Types de productions</a:t>
            </a:r>
            <a:r>
              <a:rPr lang="fr-FR" sz="1400" b="1" dirty="0">
                <a:solidFill>
                  <a:schemeClr val="accent1">
                    <a:lumMod val="50000"/>
                  </a:schemeClr>
                </a:solidFill>
              </a:rPr>
              <a:t> : photographies des productions papiers  et productions virtuelles ( réalisées sur photofiltre)</a:t>
            </a:r>
          </a:p>
          <a:p>
            <a:pPr algn="just"/>
            <a:r>
              <a:rPr lang="fr-FR" sz="1400" b="1" u="sng" dirty="0">
                <a:solidFill>
                  <a:schemeClr val="accent1">
                    <a:lumMod val="50000"/>
                  </a:schemeClr>
                </a:solidFill>
              </a:rPr>
              <a:t>Thème de la séquence </a:t>
            </a:r>
            <a:r>
              <a:rPr lang="fr-FR" sz="1400" b="1" dirty="0">
                <a:solidFill>
                  <a:schemeClr val="accent1">
                    <a:lumMod val="50000"/>
                  </a:schemeClr>
                </a:solidFill>
              </a:rPr>
              <a:t>: travail sur la composition,  le all over, le palimpseste avec comme point de départ l'écriture et un échange de « Bonjour » entre élèves</a:t>
            </a:r>
          </a:p>
        </p:txBody>
      </p:sp>
      <p:sp>
        <p:nvSpPr>
          <p:cNvPr id="12" name="ZoneTexte 11"/>
          <p:cNvSpPr txBox="1"/>
          <p:nvPr/>
        </p:nvSpPr>
        <p:spPr>
          <a:xfrm>
            <a:off x="0" y="332656"/>
            <a:ext cx="5281061" cy="461665"/>
          </a:xfrm>
          <a:prstGeom prst="rect">
            <a:avLst/>
          </a:prstGeom>
          <a:noFill/>
        </p:spPr>
        <p:txBody>
          <a:bodyPr wrap="none" rtlCol="0">
            <a:spAutoFit/>
          </a:bodyPr>
          <a:lstStyle/>
          <a:p>
            <a:r>
              <a:rPr lang="fr-FR" sz="2400" b="1" i="1" dirty="0">
                <a:solidFill>
                  <a:schemeClr val="accent5">
                    <a:lumMod val="75000"/>
                  </a:schemeClr>
                </a:solidFill>
              </a:rPr>
              <a:t>4 - EXPOSITION VIRTUELLE ET PHYSIQUE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3" cstate="print"/>
          <a:stretch>
            <a:fillRect/>
          </a:stretch>
        </p:blipFill>
        <p:spPr>
          <a:xfrm>
            <a:off x="0" y="420983"/>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2" name="ZoneTexte 11"/>
          <p:cNvSpPr txBox="1"/>
          <p:nvPr/>
        </p:nvSpPr>
        <p:spPr>
          <a:xfrm>
            <a:off x="0" y="332656"/>
            <a:ext cx="7452320" cy="461665"/>
          </a:xfrm>
          <a:prstGeom prst="rect">
            <a:avLst/>
          </a:prstGeom>
          <a:noFill/>
        </p:spPr>
        <p:txBody>
          <a:bodyPr wrap="square" rtlCol="0">
            <a:spAutoFit/>
          </a:bodyPr>
          <a:lstStyle/>
          <a:p>
            <a:r>
              <a:rPr lang="fr-FR" sz="2400" b="1" i="1" dirty="0">
                <a:solidFill>
                  <a:schemeClr val="accent5">
                    <a:lumMod val="75000"/>
                  </a:schemeClr>
                </a:solidFill>
              </a:rPr>
              <a:t>4 - EXPOSITION VIRTUELLE ET PHYSIQUE -suite</a:t>
            </a:r>
          </a:p>
        </p:txBody>
      </p:sp>
      <p:sp>
        <p:nvSpPr>
          <p:cNvPr id="14" name="ZoneTexte 13"/>
          <p:cNvSpPr txBox="1"/>
          <p:nvPr/>
        </p:nvSpPr>
        <p:spPr>
          <a:xfrm>
            <a:off x="0" y="692696"/>
            <a:ext cx="8784976" cy="6309420"/>
          </a:xfrm>
          <a:prstGeom prst="rect">
            <a:avLst/>
          </a:prstGeom>
          <a:noFill/>
        </p:spPr>
        <p:txBody>
          <a:bodyPr wrap="square" numCol="1" rtlCol="0">
            <a:spAutoFit/>
          </a:bodyPr>
          <a:lstStyle/>
          <a:p>
            <a:pPr algn="just"/>
            <a:r>
              <a:rPr lang="fr-FR" sz="1400" b="1" i="1" dirty="0">
                <a:solidFill>
                  <a:schemeClr val="accent5">
                    <a:lumMod val="75000"/>
                  </a:schemeClr>
                </a:solidFill>
              </a:rPr>
              <a:t>Pour qui exposer :</a:t>
            </a:r>
          </a:p>
          <a:p>
            <a:pPr algn="just"/>
            <a:r>
              <a:rPr lang="fr-FR" sz="1200" b="1" dirty="0">
                <a:solidFill>
                  <a:schemeClr val="accent1">
                    <a:lumMod val="50000"/>
                  </a:schemeClr>
                </a:solidFill>
              </a:rPr>
              <a:t>Les élèves, les familles, les adultes du collège (agents, personnels administratifs, vie scolaire, enseignants, visiteurs...)</a:t>
            </a:r>
          </a:p>
          <a:p>
            <a:pPr algn="just"/>
            <a:r>
              <a:rPr lang="fr-FR" sz="1200" b="1" i="1" dirty="0">
                <a:solidFill>
                  <a:schemeClr val="accent5">
                    <a:lumMod val="75000"/>
                  </a:schemeClr>
                </a:solidFill>
              </a:rPr>
              <a:t> </a:t>
            </a:r>
            <a:r>
              <a:rPr lang="fr-FR" sz="1400" b="1" i="1" dirty="0">
                <a:solidFill>
                  <a:schemeClr val="accent5">
                    <a:lumMod val="75000"/>
                  </a:schemeClr>
                </a:solidFill>
              </a:rPr>
              <a:t>Comment exposer :</a:t>
            </a:r>
          </a:p>
          <a:p>
            <a:pPr lvl="0" algn="just"/>
            <a:r>
              <a:rPr lang="fr-FR" sz="1200" b="1" dirty="0">
                <a:solidFill>
                  <a:schemeClr val="accent1">
                    <a:lumMod val="50000"/>
                  </a:schemeClr>
                </a:solidFill>
              </a:rPr>
              <a:t>1- EXPOSITION PHYSIQUE :  sur cimaises,  avec chevalets, cadres, cartels, travail de médiation de la part des élèves avec visites des autres classes  avec tablette/ vidéoprojecteur pour les travaux numériques</a:t>
            </a:r>
          </a:p>
          <a:p>
            <a:pPr lvl="0" algn="just"/>
            <a:r>
              <a:rPr lang="fr-FR" sz="1200" b="1" dirty="0">
                <a:solidFill>
                  <a:schemeClr val="accent1">
                    <a:lumMod val="50000"/>
                  </a:schemeClr>
                </a:solidFill>
              </a:rPr>
              <a:t>2- EXPOSITION VIRTUELLE : sur le site de la vie scolaire (s‘approprier la télévision de la vie scolaire autrement), sur le site de la cantine multi-générationnelle ( utiliser d'autres lieux pour diffuser -créer une extension du collège- montrer à des gens extérieurs du collège les productions des élèves :  les maternelles, les primaires, les retraités, les agents de la communes qui viennent manger à la cantine) , sur le site du collège, sur le site académique arts plastiques, l'ENT, réalisation d'un(e) vidéo/diaporama montrant les travaux des élèves ainsi que les artistes de référence avec cartels, commentaires sur les productions.</a:t>
            </a:r>
          </a:p>
          <a:p>
            <a:r>
              <a:rPr lang="fr-FR" sz="1400" dirty="0"/>
              <a:t> </a:t>
            </a:r>
            <a:r>
              <a:rPr lang="fr-FR" sz="1400" b="1" i="1" dirty="0">
                <a:solidFill>
                  <a:schemeClr val="accent5">
                    <a:lumMod val="75000"/>
                  </a:schemeClr>
                </a:solidFill>
              </a:rPr>
              <a:t>Pourquoi exposer :</a:t>
            </a:r>
            <a:endParaRPr lang="fr-FR" sz="1400" b="1" i="1" dirty="0">
              <a:solidFill>
                <a:schemeClr val="accent1">
                  <a:lumMod val="75000"/>
                </a:schemeClr>
              </a:solidFill>
            </a:endParaRPr>
          </a:p>
          <a:p>
            <a:pPr lvl="1"/>
            <a:r>
              <a:rPr lang="fr-FR" sz="1200" b="1" dirty="0">
                <a:solidFill>
                  <a:schemeClr val="accent1">
                    <a:lumMod val="50000"/>
                  </a:schemeClr>
                </a:solidFill>
              </a:rPr>
              <a:t>- produire des extensions de la salle d'arts plastiques</a:t>
            </a:r>
          </a:p>
          <a:p>
            <a:pPr lvl="1"/>
            <a:r>
              <a:rPr lang="fr-FR" sz="1200" b="1" dirty="0">
                <a:solidFill>
                  <a:schemeClr val="accent1">
                    <a:lumMod val="50000"/>
                  </a:schemeClr>
                </a:solidFill>
              </a:rPr>
              <a:t>- faire travailler la monstration de la production avec les élèves</a:t>
            </a:r>
          </a:p>
          <a:p>
            <a:pPr lvl="1"/>
            <a:r>
              <a:rPr lang="fr-FR" sz="1200" b="1" dirty="0">
                <a:solidFill>
                  <a:schemeClr val="accent1">
                    <a:lumMod val="50000"/>
                  </a:schemeClr>
                </a:solidFill>
              </a:rPr>
              <a:t>- faire travailler les élèves autour de la médiation (l'élève médiateur- commissaire– passeur de savoir)</a:t>
            </a:r>
          </a:p>
          <a:p>
            <a:pPr lvl="1"/>
            <a:r>
              <a:rPr lang="fr-FR" sz="1200" b="1" dirty="0">
                <a:solidFill>
                  <a:schemeClr val="accent1">
                    <a:lumMod val="50000"/>
                  </a:schemeClr>
                </a:solidFill>
              </a:rPr>
              <a:t>- permettre aux élèves de concevoir et mettre en place des expositions</a:t>
            </a:r>
          </a:p>
          <a:p>
            <a:pPr lvl="1"/>
            <a:r>
              <a:rPr lang="fr-FR" sz="1200" b="1" dirty="0">
                <a:solidFill>
                  <a:schemeClr val="accent1">
                    <a:lumMod val="50000"/>
                  </a:schemeClr>
                </a:solidFill>
              </a:rPr>
              <a:t>- permettre de faire des liens entre productions physiques et productions virtuelles</a:t>
            </a:r>
          </a:p>
          <a:p>
            <a:pPr lvl="1"/>
            <a:r>
              <a:rPr lang="fr-FR" sz="1200" b="1" dirty="0">
                <a:solidFill>
                  <a:schemeClr val="accent1">
                    <a:lumMod val="50000"/>
                  </a:schemeClr>
                </a:solidFill>
              </a:rPr>
              <a:t>- faire connaître ce qui se fait en arts (plastiques)</a:t>
            </a:r>
          </a:p>
          <a:p>
            <a:pPr lvl="1"/>
            <a:r>
              <a:rPr lang="fr-FR" sz="1200" b="1" dirty="0">
                <a:solidFill>
                  <a:schemeClr val="accent1">
                    <a:lumMod val="50000"/>
                  </a:schemeClr>
                </a:solidFill>
              </a:rPr>
              <a:t>- faire connaître les processus de création des élèves</a:t>
            </a:r>
          </a:p>
          <a:p>
            <a:pPr lvl="1"/>
            <a:r>
              <a:rPr lang="fr-FR" sz="1200" b="1" dirty="0">
                <a:solidFill>
                  <a:schemeClr val="accent1">
                    <a:lumMod val="50000"/>
                  </a:schemeClr>
                </a:solidFill>
              </a:rPr>
              <a:t>- faire découvrir de nouveaux moyens pour montrer les productions des élèves (site, blog, logiciel...)</a:t>
            </a:r>
          </a:p>
          <a:p>
            <a:pPr lvl="1"/>
            <a:r>
              <a:rPr lang="fr-FR" sz="1200" b="1" dirty="0">
                <a:solidFill>
                  <a:schemeClr val="accent1">
                    <a:lumMod val="50000"/>
                  </a:schemeClr>
                </a:solidFill>
              </a:rPr>
              <a:t>- permettre de garder des traces des productions (archiver, faire circuler...)</a:t>
            </a:r>
          </a:p>
          <a:p>
            <a:pPr lvl="1"/>
            <a:r>
              <a:rPr lang="fr-FR" sz="1200" b="1" dirty="0">
                <a:solidFill>
                  <a:schemeClr val="accent1">
                    <a:lumMod val="50000"/>
                  </a:schemeClr>
                </a:solidFill>
              </a:rPr>
              <a:t>- montrer de nouveaux moyens de monstration de l'art</a:t>
            </a:r>
          </a:p>
          <a:p>
            <a:pPr lvl="1"/>
            <a:r>
              <a:rPr lang="fr-FR" sz="1200" b="1" dirty="0">
                <a:solidFill>
                  <a:schemeClr val="accent1">
                    <a:lumMod val="50000"/>
                  </a:schemeClr>
                </a:solidFill>
              </a:rPr>
              <a:t>- montrer autrement les productions des élèves</a:t>
            </a:r>
          </a:p>
          <a:p>
            <a:pPr lvl="1"/>
            <a:r>
              <a:rPr lang="fr-FR" sz="1200" b="1" dirty="0">
                <a:solidFill>
                  <a:schemeClr val="accent1">
                    <a:lumMod val="50000"/>
                  </a:schemeClr>
                </a:solidFill>
              </a:rPr>
              <a:t>- mettre en place une collection virtuelle /musée imaginaire</a:t>
            </a:r>
          </a:p>
          <a:p>
            <a:pPr lvl="1"/>
            <a:r>
              <a:rPr lang="fr-FR" sz="1200" b="1" dirty="0">
                <a:solidFill>
                  <a:schemeClr val="accent1">
                    <a:lumMod val="50000"/>
                  </a:schemeClr>
                </a:solidFill>
              </a:rPr>
              <a:t>- idée de réciprocité physique/virtuelle (faire des liens)</a:t>
            </a:r>
          </a:p>
          <a:p>
            <a:pPr lvl="1"/>
            <a:r>
              <a:rPr lang="fr-FR" sz="1200" b="1" dirty="0">
                <a:solidFill>
                  <a:schemeClr val="accent1">
                    <a:lumMod val="50000"/>
                  </a:schemeClr>
                </a:solidFill>
              </a:rPr>
              <a:t>- question de la mise en scène des productions</a:t>
            </a:r>
          </a:p>
          <a:p>
            <a:pPr lvl="1"/>
            <a:r>
              <a:rPr lang="fr-FR" sz="1200" b="1" dirty="0">
                <a:solidFill>
                  <a:schemeClr val="accent1">
                    <a:lumMod val="50000"/>
                  </a:schemeClr>
                </a:solidFill>
              </a:rPr>
              <a:t>- s‘approprier de nouveaux modes de diffusion</a:t>
            </a:r>
          </a:p>
          <a:p>
            <a:pPr lvl="1"/>
            <a:r>
              <a:rPr lang="fr-FR" sz="1200" b="1" dirty="0">
                <a:solidFill>
                  <a:schemeClr val="accent1">
                    <a:lumMod val="50000"/>
                  </a:schemeClr>
                </a:solidFill>
              </a:rPr>
              <a:t>- impliquer l'élève dans la monstration de sa propre production</a:t>
            </a:r>
          </a:p>
          <a:p>
            <a:pPr lvl="1"/>
            <a:r>
              <a:rPr lang="fr-FR" sz="1200" b="1" dirty="0">
                <a:solidFill>
                  <a:schemeClr val="accent1">
                    <a:lumMod val="50000"/>
                  </a:schemeClr>
                </a:solidFill>
              </a:rPr>
              <a:t>- valorisation des élèves et de leur travail</a:t>
            </a:r>
          </a:p>
          <a:p>
            <a:pPr lvl="1"/>
            <a:r>
              <a:rPr lang="fr-FR" sz="1200" b="1" dirty="0">
                <a:solidFill>
                  <a:schemeClr val="accent1">
                    <a:lumMod val="50000"/>
                  </a:schemeClr>
                </a:solidFill>
              </a:rPr>
              <a:t>- permettre à l'élève de se questionner sur sa propre production et celles de ses pairs (faire émerger une pratique réflexive chez l'élève)</a:t>
            </a:r>
          </a:p>
          <a:p>
            <a:pPr lvl="1"/>
            <a:r>
              <a:rPr lang="fr-FR" sz="1200" b="1" dirty="0">
                <a:solidFill>
                  <a:schemeClr val="accent1">
                    <a:lumMod val="50000"/>
                  </a:schemeClr>
                </a:solidFill>
              </a:rPr>
              <a:t>- accentuer les liens entre les productions des élèves et les œuvres de référence -créer des passerelles entre les deux</a:t>
            </a:r>
          </a:p>
          <a:p>
            <a:pPr lvl="1"/>
            <a:r>
              <a:rPr lang="fr-FR" sz="1200" b="1" dirty="0">
                <a:solidFill>
                  <a:schemeClr val="accent1">
                    <a:lumMod val="50000"/>
                  </a:schemeClr>
                </a:solidFill>
              </a:rPr>
              <a:t>- amener les élèves à concevoir une exposition</a:t>
            </a:r>
          </a:p>
          <a:p>
            <a:endParaRPr lang="fr-F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393599"/>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0" name="Rectangle 9"/>
          <p:cNvSpPr/>
          <p:nvPr/>
        </p:nvSpPr>
        <p:spPr>
          <a:xfrm>
            <a:off x="5687433" y="6171113"/>
            <a:ext cx="2376264" cy="461665"/>
          </a:xfrm>
          <a:prstGeom prst="rect">
            <a:avLst/>
          </a:prstGeom>
        </p:spPr>
        <p:txBody>
          <a:bodyPr wrap="square">
            <a:spAutoFit/>
          </a:bodyPr>
          <a:lstStyle/>
          <a:p>
            <a:pPr algn="ctr"/>
            <a:r>
              <a:rPr lang="fr-FR" sz="1200" dirty="0">
                <a:solidFill>
                  <a:schemeClr val="tx2">
                    <a:lumMod val="50000"/>
                  </a:schemeClr>
                </a:solidFill>
              </a:rPr>
              <a:t>QR CODE de la Joconde </a:t>
            </a:r>
          </a:p>
          <a:p>
            <a:pPr algn="ctr"/>
            <a:r>
              <a:rPr lang="fr-FR" sz="1200" dirty="0">
                <a:solidFill>
                  <a:schemeClr val="tx2">
                    <a:lumMod val="50000"/>
                  </a:schemeClr>
                </a:solidFill>
              </a:rPr>
              <a:t>Lisible avec l’application Mirage </a:t>
            </a:r>
          </a:p>
        </p:txBody>
      </p:sp>
      <p:sp>
        <p:nvSpPr>
          <p:cNvPr id="12" name="ZoneTexte 11"/>
          <p:cNvSpPr txBox="1"/>
          <p:nvPr/>
        </p:nvSpPr>
        <p:spPr>
          <a:xfrm>
            <a:off x="-18394" y="332656"/>
            <a:ext cx="9162393" cy="461665"/>
          </a:xfrm>
          <a:prstGeom prst="rect">
            <a:avLst/>
          </a:prstGeom>
          <a:noFill/>
        </p:spPr>
        <p:txBody>
          <a:bodyPr wrap="square" rtlCol="0">
            <a:spAutoFit/>
          </a:bodyPr>
          <a:lstStyle/>
          <a:p>
            <a:r>
              <a:rPr lang="fr-FR" sz="2400" b="1" i="1" dirty="0">
                <a:solidFill>
                  <a:schemeClr val="accent5">
                    <a:lumMod val="75000"/>
                  </a:schemeClr>
                </a:solidFill>
              </a:rPr>
              <a:t>4 - EXPOSITION VIRTUELLE ET PHYSIQUE – références et propositions</a:t>
            </a:r>
          </a:p>
        </p:txBody>
      </p:sp>
      <p:sp>
        <p:nvSpPr>
          <p:cNvPr id="13" name="ZoneTexte 12"/>
          <p:cNvSpPr txBox="1"/>
          <p:nvPr/>
        </p:nvSpPr>
        <p:spPr>
          <a:xfrm>
            <a:off x="107504" y="764704"/>
            <a:ext cx="8712968" cy="1446550"/>
          </a:xfrm>
          <a:prstGeom prst="rect">
            <a:avLst/>
          </a:prstGeom>
          <a:noFill/>
        </p:spPr>
        <p:txBody>
          <a:bodyPr wrap="square" rtlCol="0">
            <a:spAutoFit/>
          </a:bodyPr>
          <a:lstStyle/>
          <a:p>
            <a:r>
              <a:rPr lang="fr-FR" sz="1600" b="1" i="1" dirty="0">
                <a:solidFill>
                  <a:schemeClr val="accent5">
                    <a:lumMod val="75000"/>
                  </a:schemeClr>
                </a:solidFill>
              </a:rPr>
              <a:t>RÉFÉRENCES</a:t>
            </a:r>
          </a:p>
          <a:p>
            <a:r>
              <a:rPr lang="fr-FR" sz="1400" b="1" i="1" dirty="0">
                <a:solidFill>
                  <a:schemeClr val="accent1">
                    <a:lumMod val="50000"/>
                  </a:schemeClr>
                </a:solidFill>
              </a:rPr>
              <a:t>Jacques VILLEGLE, affiches lacérées.</a:t>
            </a:r>
          </a:p>
          <a:p>
            <a:r>
              <a:rPr lang="fr-FR" sz="1400" b="1" i="1" dirty="0">
                <a:solidFill>
                  <a:schemeClr val="accent1">
                    <a:lumMod val="50000"/>
                  </a:schemeClr>
                </a:solidFill>
              </a:rPr>
              <a:t>Pierre ALECHINSKY, Palimpseste années 1940.</a:t>
            </a:r>
          </a:p>
          <a:p>
            <a:r>
              <a:rPr lang="fr-FR" sz="1400" b="1" i="1" dirty="0">
                <a:solidFill>
                  <a:schemeClr val="accent1">
                    <a:lumMod val="50000"/>
                  </a:schemeClr>
                </a:solidFill>
              </a:rPr>
              <a:t>Dr.Lakra, untitled (antonio léon, saul montana), 2004, diptyque, encre sur magazine d'époque,  28x24cm chacun.</a:t>
            </a:r>
            <a:endParaRPr lang="fr-FR" sz="1400" b="1" dirty="0">
              <a:solidFill>
                <a:schemeClr val="accent1">
                  <a:lumMod val="50000"/>
                </a:schemeClr>
              </a:solidFill>
            </a:endParaRPr>
          </a:p>
          <a:p>
            <a:r>
              <a:rPr lang="fr-FR" sz="1400" b="1" i="1" dirty="0">
                <a:solidFill>
                  <a:schemeClr val="accent1">
                    <a:lumMod val="50000"/>
                  </a:schemeClr>
                </a:solidFill>
              </a:rPr>
              <a:t>Jackson POLLOCK,  dripping.</a:t>
            </a:r>
            <a:endParaRPr lang="fr-FR" sz="1400" b="1" dirty="0">
              <a:solidFill>
                <a:schemeClr val="accent1">
                  <a:lumMod val="50000"/>
                </a:schemeClr>
              </a:solidFill>
            </a:endParaRPr>
          </a:p>
          <a:p>
            <a:r>
              <a:rPr lang="fr-FR" sz="1600" b="1" dirty="0">
                <a:solidFill>
                  <a:schemeClr val="accent5">
                    <a:lumMod val="75000"/>
                  </a:schemeClr>
                </a:solidFill>
              </a:rPr>
              <a:t> </a:t>
            </a:r>
          </a:p>
        </p:txBody>
      </p:sp>
      <p:pic>
        <p:nvPicPr>
          <p:cNvPr id="16" name="Image 15" descr="ndf.jpg"/>
          <p:cNvPicPr>
            <a:picLocks noChangeAspect="1"/>
          </p:cNvPicPr>
          <p:nvPr/>
        </p:nvPicPr>
        <p:blipFill>
          <a:blip r:embed="rId3" cstate="print"/>
          <a:stretch>
            <a:fillRect/>
          </a:stretch>
        </p:blipFill>
        <p:spPr>
          <a:xfrm>
            <a:off x="5220072" y="4293096"/>
            <a:ext cx="3310986" cy="1734719"/>
          </a:xfrm>
          <a:prstGeom prst="rect">
            <a:avLst/>
          </a:prstGeom>
        </p:spPr>
      </p:pic>
      <p:pic>
        <p:nvPicPr>
          <p:cNvPr id="18" name="Image 17" descr="ndf2.jpg"/>
          <p:cNvPicPr>
            <a:picLocks noChangeAspect="1"/>
          </p:cNvPicPr>
          <p:nvPr/>
        </p:nvPicPr>
        <p:blipFill>
          <a:blip r:embed="rId4" cstate="print"/>
          <a:stretch>
            <a:fillRect/>
          </a:stretch>
        </p:blipFill>
        <p:spPr>
          <a:xfrm>
            <a:off x="2843808" y="1844824"/>
            <a:ext cx="1795836" cy="2665806"/>
          </a:xfrm>
          <a:prstGeom prst="rect">
            <a:avLst/>
          </a:prstGeom>
        </p:spPr>
      </p:pic>
      <p:pic>
        <p:nvPicPr>
          <p:cNvPr id="19" name="Image 18" descr="ndf3.jpg"/>
          <p:cNvPicPr>
            <a:picLocks noChangeAspect="1"/>
          </p:cNvPicPr>
          <p:nvPr/>
        </p:nvPicPr>
        <p:blipFill>
          <a:blip r:embed="rId5" cstate="print"/>
          <a:stretch>
            <a:fillRect/>
          </a:stretch>
        </p:blipFill>
        <p:spPr>
          <a:xfrm>
            <a:off x="179512" y="2924944"/>
            <a:ext cx="2501863" cy="1512380"/>
          </a:xfrm>
          <a:prstGeom prst="rect">
            <a:avLst/>
          </a:prstGeom>
        </p:spPr>
      </p:pic>
      <p:sp>
        <p:nvSpPr>
          <p:cNvPr id="20" name="ZoneTexte 19"/>
          <p:cNvSpPr txBox="1"/>
          <p:nvPr/>
        </p:nvSpPr>
        <p:spPr>
          <a:xfrm>
            <a:off x="107504" y="4509120"/>
            <a:ext cx="4536504" cy="1661993"/>
          </a:xfrm>
          <a:prstGeom prst="rect">
            <a:avLst/>
          </a:prstGeom>
          <a:noFill/>
        </p:spPr>
        <p:txBody>
          <a:bodyPr wrap="square" rtlCol="0">
            <a:spAutoFit/>
          </a:bodyPr>
          <a:lstStyle/>
          <a:p>
            <a:pPr algn="just"/>
            <a:r>
              <a:rPr lang="fr-FR" sz="1400" b="1" u="sng" dirty="0">
                <a:solidFill>
                  <a:schemeClr val="accent1">
                    <a:lumMod val="50000"/>
                  </a:schemeClr>
                </a:solidFill>
              </a:rPr>
              <a:t>Proposition 1 </a:t>
            </a:r>
            <a:r>
              <a:rPr lang="fr-FR" sz="1400" b="1" dirty="0">
                <a:solidFill>
                  <a:schemeClr val="accent1">
                    <a:lumMod val="50000"/>
                  </a:schemeClr>
                </a:solidFill>
              </a:rPr>
              <a:t>:  exposition physique avec des productions réelles  et diffusion sur télévision à écran plat de productions virtuelles dans mini-galeries ou l'E-LRO du collège. </a:t>
            </a:r>
          </a:p>
          <a:p>
            <a:pPr algn="just"/>
            <a:r>
              <a:rPr lang="fr-FR" sz="1400" b="1" i="1" dirty="0">
                <a:solidFill>
                  <a:schemeClr val="accent1">
                    <a:lumMod val="50000"/>
                  </a:schemeClr>
                </a:solidFill>
              </a:rPr>
              <a:t>Public concerné : élèves, parents, adultes </a:t>
            </a:r>
            <a:r>
              <a:rPr lang="fr-FR" sz="1400" b="1" dirty="0">
                <a:solidFill>
                  <a:schemeClr val="accent1">
                    <a:lumMod val="50000"/>
                  </a:schemeClr>
                </a:solidFill>
              </a:rPr>
              <a:t>-Travaillant au collège-, visiteurs</a:t>
            </a:r>
          </a:p>
          <a:p>
            <a:pPr algn="just"/>
            <a:endParaRPr lang="fr-FR" dirty="0"/>
          </a:p>
        </p:txBody>
      </p:sp>
      <p:sp>
        <p:nvSpPr>
          <p:cNvPr id="21" name="Rectangle 20"/>
          <p:cNvSpPr/>
          <p:nvPr/>
        </p:nvSpPr>
        <p:spPr>
          <a:xfrm>
            <a:off x="4860032" y="2492896"/>
            <a:ext cx="4104456" cy="1600438"/>
          </a:xfrm>
          <a:prstGeom prst="rect">
            <a:avLst/>
          </a:prstGeom>
        </p:spPr>
        <p:txBody>
          <a:bodyPr wrap="square">
            <a:spAutoFit/>
          </a:bodyPr>
          <a:lstStyle/>
          <a:p>
            <a:endParaRPr lang="fr-FR" sz="1400" b="1" dirty="0">
              <a:solidFill>
                <a:schemeClr val="accent1">
                  <a:lumMod val="50000"/>
                </a:schemeClr>
              </a:solidFill>
            </a:endParaRPr>
          </a:p>
          <a:p>
            <a:pPr algn="just"/>
            <a:r>
              <a:rPr lang="fr-FR" sz="1400" b="1" u="sng" dirty="0">
                <a:solidFill>
                  <a:schemeClr val="accent1">
                    <a:lumMod val="50000"/>
                  </a:schemeClr>
                </a:solidFill>
              </a:rPr>
              <a:t>Proposition 2 : </a:t>
            </a:r>
            <a:r>
              <a:rPr lang="fr-FR" sz="1400" b="1" dirty="0">
                <a:solidFill>
                  <a:schemeClr val="accent1">
                    <a:lumMod val="50000"/>
                  </a:schemeClr>
                </a:solidFill>
              </a:rPr>
              <a:t> exposition physique avec des productions réelles et exposition virtuelle en utilisant tablettes, projection avec vidéoprojecteur ainsi que projection holographique. </a:t>
            </a:r>
          </a:p>
          <a:p>
            <a:pPr algn="just"/>
            <a:r>
              <a:rPr lang="fr-FR" sz="1400" b="1" i="1" dirty="0">
                <a:solidFill>
                  <a:schemeClr val="accent1">
                    <a:lumMod val="50000"/>
                  </a:schemeClr>
                </a:solidFill>
              </a:rPr>
              <a:t>Public concerné : élèves, parents, adultes -</a:t>
            </a:r>
            <a:r>
              <a:rPr lang="fr-FR" sz="1400" b="1" dirty="0">
                <a:solidFill>
                  <a:schemeClr val="accent1">
                    <a:lumMod val="50000"/>
                  </a:schemeClr>
                </a:solidFill>
              </a:rPr>
              <a:t>Travaillant au collège-, visiteurs.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20983"/>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6" name="ZoneTexte 5"/>
          <p:cNvSpPr txBox="1"/>
          <p:nvPr/>
        </p:nvSpPr>
        <p:spPr>
          <a:xfrm>
            <a:off x="179512" y="692696"/>
            <a:ext cx="6912768" cy="738664"/>
          </a:xfrm>
          <a:prstGeom prst="rect">
            <a:avLst/>
          </a:prstGeom>
          <a:noFill/>
        </p:spPr>
        <p:txBody>
          <a:bodyPr wrap="square" rtlCol="0">
            <a:spAutoFit/>
          </a:bodyPr>
          <a:lstStyle/>
          <a:p>
            <a:r>
              <a:rPr lang="fr-FR" sz="1600" b="1" i="1" dirty="0">
                <a:solidFill>
                  <a:schemeClr val="accent5">
                    <a:lumMod val="75000"/>
                  </a:schemeClr>
                </a:solidFill>
              </a:rPr>
              <a:t>POINT D’ENTRÉE PROGRAMME :</a:t>
            </a:r>
          </a:p>
          <a:p>
            <a:r>
              <a:rPr lang="fr-FR" sz="1300" b="1" dirty="0">
                <a:solidFill>
                  <a:schemeClr val="accent1">
                    <a:lumMod val="50000"/>
                  </a:schemeClr>
                </a:solidFill>
              </a:rPr>
              <a:t>La matière, les matériaux et la matérialité de l’œuvre :</a:t>
            </a:r>
          </a:p>
          <a:p>
            <a:r>
              <a:rPr lang="fr-FR" sz="1300" b="1" dirty="0">
                <a:solidFill>
                  <a:schemeClr val="accent1">
                    <a:lumMod val="50000"/>
                  </a:schemeClr>
                </a:solidFill>
              </a:rPr>
              <a:t>intégration, transformation, incidence de l’échelle sur la mobilisation des matériaux</a:t>
            </a:r>
            <a:r>
              <a:rPr lang="fr-FR" sz="1300" b="1" dirty="0"/>
              <a:t>.</a:t>
            </a:r>
            <a:endParaRPr lang="fr-FR" sz="1300" b="1" dirty="0">
              <a:solidFill>
                <a:schemeClr val="accent1">
                  <a:lumMod val="50000"/>
                </a:schemeClr>
              </a:solidFill>
            </a:endParaRPr>
          </a:p>
        </p:txBody>
      </p:sp>
      <p:sp>
        <p:nvSpPr>
          <p:cNvPr id="7" name="ZoneTexte 6"/>
          <p:cNvSpPr txBox="1"/>
          <p:nvPr/>
        </p:nvSpPr>
        <p:spPr>
          <a:xfrm>
            <a:off x="179512" y="1412776"/>
            <a:ext cx="8964488" cy="769441"/>
          </a:xfrm>
          <a:prstGeom prst="rect">
            <a:avLst/>
          </a:prstGeom>
          <a:noFill/>
        </p:spPr>
        <p:txBody>
          <a:bodyPr wrap="square" rtlCol="0">
            <a:spAutoFit/>
          </a:bodyPr>
          <a:lstStyle/>
          <a:p>
            <a:r>
              <a:rPr lang="fr-FR" sz="1600" b="1" i="1" dirty="0">
                <a:solidFill>
                  <a:schemeClr val="accent5">
                    <a:lumMod val="75000"/>
                  </a:schemeClr>
                </a:solidFill>
              </a:rPr>
              <a:t>PROBLÉMATIQUE</a:t>
            </a:r>
          </a:p>
          <a:p>
            <a:r>
              <a:rPr lang="fr-FR" sz="1300" b="1" dirty="0">
                <a:solidFill>
                  <a:schemeClr val="accent1">
                    <a:lumMod val="50000"/>
                  </a:schemeClr>
                </a:solidFill>
              </a:rPr>
              <a:t>Aborder la notion d’œuvre in-situ par la simulation d’un volume dans l’espace de l’établissement scolaire.</a:t>
            </a:r>
            <a:endParaRPr lang="fr-FR" sz="1300" b="1" i="1" dirty="0">
              <a:solidFill>
                <a:schemeClr val="accent1">
                  <a:lumMod val="50000"/>
                </a:schemeClr>
              </a:solidFill>
            </a:endParaRPr>
          </a:p>
          <a:p>
            <a:endParaRPr lang="fr-FR" sz="1400" dirty="0"/>
          </a:p>
        </p:txBody>
      </p:sp>
      <p:sp>
        <p:nvSpPr>
          <p:cNvPr id="11" name="Rectangle 10"/>
          <p:cNvSpPr/>
          <p:nvPr/>
        </p:nvSpPr>
        <p:spPr>
          <a:xfrm>
            <a:off x="179512" y="1988840"/>
            <a:ext cx="8856984" cy="4939814"/>
          </a:xfrm>
          <a:prstGeom prst="rect">
            <a:avLst/>
          </a:prstGeom>
        </p:spPr>
        <p:txBody>
          <a:bodyPr wrap="square">
            <a:spAutoFit/>
          </a:bodyPr>
          <a:lstStyle/>
          <a:p>
            <a:pPr algn="just"/>
            <a:r>
              <a:rPr lang="fr-FR" sz="1600" b="1" i="1" dirty="0">
                <a:solidFill>
                  <a:schemeClr val="accent5">
                    <a:lumMod val="75000"/>
                  </a:schemeClr>
                </a:solidFill>
              </a:rPr>
              <a:t>PISTES PÉDAGOGIQUES                       </a:t>
            </a:r>
            <a:r>
              <a:rPr lang="fr-FR" sz="1600" b="1" dirty="0">
                <a:solidFill>
                  <a:schemeClr val="accent5">
                    <a:lumMod val="50000"/>
                  </a:schemeClr>
                </a:solidFill>
              </a:rPr>
              <a:t>SÉQUENCE EN DEUX PARTIES</a:t>
            </a:r>
          </a:p>
          <a:p>
            <a:pPr marL="361950" indent="-361950" algn="just"/>
            <a:r>
              <a:rPr lang="fr-FR" sz="1400" b="1" dirty="0">
                <a:solidFill>
                  <a:schemeClr val="accent1">
                    <a:lumMod val="50000"/>
                  </a:schemeClr>
                </a:solidFill>
              </a:rPr>
              <a:t>1/ Démontable</a:t>
            </a:r>
          </a:p>
          <a:p>
            <a:pPr marL="361950" algn="just"/>
            <a:r>
              <a:rPr lang="fr-FR" sz="1300" b="1" dirty="0">
                <a:solidFill>
                  <a:schemeClr val="accent1">
                    <a:lumMod val="50000"/>
                  </a:schemeClr>
                </a:solidFill>
              </a:rPr>
              <a:t>Demande : Après une suite de croquis et d’esquisses sur le carnet de recherche, réalisez en maquette une sculpture</a:t>
            </a:r>
          </a:p>
          <a:p>
            <a:pPr marL="361950" algn="just"/>
            <a:r>
              <a:rPr lang="fr-FR" sz="1300" b="1" dirty="0">
                <a:solidFill>
                  <a:schemeClr val="accent1">
                    <a:lumMod val="50000"/>
                  </a:schemeClr>
                </a:solidFill>
              </a:rPr>
              <a:t>démontable, protéiforme et évolutive qui doit s’insérer au sein de l’établissement.</a:t>
            </a:r>
          </a:p>
          <a:p>
            <a:pPr marL="361950" algn="just"/>
            <a:r>
              <a:rPr lang="fr-FR" sz="1300" b="1" dirty="0">
                <a:solidFill>
                  <a:schemeClr val="accent1">
                    <a:lumMod val="50000"/>
                  </a:schemeClr>
                </a:solidFill>
              </a:rPr>
              <a:t>Conditions de mise en œuvre :</a:t>
            </a:r>
          </a:p>
          <a:p>
            <a:pPr marL="361950" algn="just"/>
            <a:r>
              <a:rPr lang="fr-FR" sz="1300" b="1" dirty="0">
                <a:solidFill>
                  <a:schemeClr val="accent1">
                    <a:lumMod val="50000"/>
                  </a:schemeClr>
                </a:solidFill>
              </a:rPr>
              <a:t>- Dessin sur carnet de recherche.</a:t>
            </a:r>
          </a:p>
          <a:p>
            <a:pPr marL="361950" algn="just"/>
            <a:r>
              <a:rPr lang="fr-FR" sz="1300" b="1" dirty="0">
                <a:solidFill>
                  <a:schemeClr val="accent1">
                    <a:lumMod val="50000"/>
                  </a:schemeClr>
                </a:solidFill>
              </a:rPr>
              <a:t>- Collectage selon les besoins spécifiques des matériaux à la maison.</a:t>
            </a:r>
          </a:p>
          <a:p>
            <a:pPr marL="990600" indent="-628650" algn="just"/>
            <a:r>
              <a:rPr lang="fr-FR" sz="1300" b="1" dirty="0">
                <a:solidFill>
                  <a:schemeClr val="accent1">
                    <a:lumMod val="50000"/>
                  </a:schemeClr>
                </a:solidFill>
              </a:rPr>
              <a:t>- Réalisation dans le(s) matériaux choisi(s) du volume en classe.</a:t>
            </a:r>
          </a:p>
          <a:p>
            <a:pPr marL="361950" algn="just"/>
            <a:r>
              <a:rPr lang="fr-FR" sz="1300" b="1" dirty="0">
                <a:solidFill>
                  <a:schemeClr val="accent1">
                    <a:lumMod val="50000"/>
                  </a:schemeClr>
                </a:solidFill>
              </a:rPr>
              <a:t>Objectifs d'apprentissage : du dessin au volume</a:t>
            </a:r>
          </a:p>
          <a:p>
            <a:pPr marL="361950" algn="just"/>
            <a:r>
              <a:rPr lang="fr-FR" sz="1300" b="1" dirty="0">
                <a:solidFill>
                  <a:schemeClr val="accent1">
                    <a:lumMod val="50000"/>
                  </a:schemeClr>
                </a:solidFill>
              </a:rPr>
              <a:t>                    - Abstrait ou figuratif, le volume s’étale, s’élève ou les deux ? Comment organiser des éléments démontables</a:t>
            </a:r>
          </a:p>
          <a:p>
            <a:pPr marL="361950" algn="just"/>
            <a:r>
              <a:rPr lang="fr-FR" sz="1300" b="1" dirty="0">
                <a:solidFill>
                  <a:schemeClr val="accent1">
                    <a:lumMod val="50000"/>
                  </a:schemeClr>
                </a:solidFill>
              </a:rPr>
              <a:t>                      sur la table.</a:t>
            </a:r>
          </a:p>
          <a:p>
            <a:pPr marL="361950" algn="just"/>
            <a:r>
              <a:rPr lang="fr-FR" sz="1300" b="1" dirty="0">
                <a:solidFill>
                  <a:schemeClr val="accent1">
                    <a:lumMod val="50000"/>
                  </a:schemeClr>
                </a:solidFill>
              </a:rPr>
              <a:t>                    - Récupérer et/ou fabriquer les divers constituants du volume : quels matériaux ?</a:t>
            </a:r>
          </a:p>
          <a:p>
            <a:pPr marL="361950" algn="just"/>
            <a:r>
              <a:rPr lang="fr-FR" sz="1300" b="1" dirty="0">
                <a:solidFill>
                  <a:schemeClr val="accent1">
                    <a:lumMod val="50000"/>
                  </a:schemeClr>
                </a:solidFill>
              </a:rPr>
              <a:t>                    - La matière conditionne-t-elle la forme ou la contraignons-nous pour une forme voulue ? Les deux ?</a:t>
            </a:r>
          </a:p>
          <a:p>
            <a:pPr marL="361950" algn="just"/>
            <a:r>
              <a:rPr lang="fr-FR" sz="1300" b="1" dirty="0">
                <a:solidFill>
                  <a:schemeClr val="accent1">
                    <a:lumMod val="50000"/>
                  </a:schemeClr>
                </a:solidFill>
              </a:rPr>
              <a:t>                    - Le rapport au lieu et à l’espace choisi de l’établissement.</a:t>
            </a:r>
          </a:p>
          <a:p>
            <a:pPr marL="361950" indent="-361950" algn="just"/>
            <a:r>
              <a:rPr lang="fr-FR" sz="1400" b="1" dirty="0">
                <a:solidFill>
                  <a:schemeClr val="accent1">
                    <a:lumMod val="50000"/>
                  </a:schemeClr>
                </a:solidFill>
              </a:rPr>
              <a:t>2/ In situ</a:t>
            </a:r>
          </a:p>
          <a:p>
            <a:pPr marL="361950" algn="just"/>
            <a:r>
              <a:rPr lang="fr-FR" sz="1300" b="1" dirty="0">
                <a:solidFill>
                  <a:schemeClr val="accent1">
                    <a:lumMod val="50000"/>
                  </a:schemeClr>
                </a:solidFill>
              </a:rPr>
              <a:t>Demande : Intégrez virtuellement la photographie de votre volume précédemment réalisée dans un espace</a:t>
            </a:r>
          </a:p>
          <a:p>
            <a:pPr marL="361950" algn="just"/>
            <a:r>
              <a:rPr lang="fr-FR" sz="1300" b="1" dirty="0">
                <a:solidFill>
                  <a:schemeClr val="accent1">
                    <a:lumMod val="50000"/>
                  </a:schemeClr>
                </a:solidFill>
              </a:rPr>
              <a:t>photographié de l’établissement choisi par vos soins.</a:t>
            </a:r>
          </a:p>
          <a:p>
            <a:pPr marL="361950" algn="just"/>
            <a:r>
              <a:rPr lang="fr-FR" sz="1300" b="1" dirty="0">
                <a:solidFill>
                  <a:schemeClr val="accent1">
                    <a:lumMod val="50000"/>
                  </a:schemeClr>
                </a:solidFill>
              </a:rPr>
              <a:t>Conditions de mise en œuvre : prises de vue - collage numérique à l’aide du logiciel Gimp - Réalisation d’une</a:t>
            </a:r>
          </a:p>
          <a:p>
            <a:pPr marL="361950" algn="just"/>
            <a:r>
              <a:rPr lang="fr-FR" sz="1300" b="1" dirty="0">
                <a:solidFill>
                  <a:schemeClr val="accent1">
                    <a:lumMod val="50000"/>
                  </a:schemeClr>
                </a:solidFill>
              </a:rPr>
              <a:t>argumentation écrite sur le cahier de recherches.</a:t>
            </a:r>
          </a:p>
          <a:p>
            <a:pPr marL="361950" algn="just"/>
            <a:r>
              <a:rPr lang="fr-FR" sz="1300" b="1" dirty="0">
                <a:solidFill>
                  <a:schemeClr val="accent1">
                    <a:lumMod val="50000"/>
                  </a:schemeClr>
                </a:solidFill>
              </a:rPr>
              <a:t>Objectifs d'apprentissage : du volume à l’image numérique</a:t>
            </a:r>
          </a:p>
          <a:p>
            <a:pPr marL="361950" algn="just"/>
            <a:r>
              <a:rPr lang="fr-FR" sz="1300" b="1" dirty="0">
                <a:solidFill>
                  <a:schemeClr val="accent1">
                    <a:lumMod val="50000"/>
                  </a:schemeClr>
                </a:solidFill>
              </a:rPr>
              <a:t>                     - Simuler virtuellement l’intégration d’une sculpture dans un espace scolaire.</a:t>
            </a:r>
          </a:p>
          <a:p>
            <a:pPr marL="361950" algn="just"/>
            <a:r>
              <a:rPr lang="fr-FR" sz="1300" b="1" dirty="0">
                <a:solidFill>
                  <a:schemeClr val="accent1">
                    <a:lumMod val="50000"/>
                  </a:schemeClr>
                </a:solidFill>
              </a:rPr>
              <a:t>                     - Réfléchir sur la notion de point de vue, de cadrage dans le choix d’une production photographique.</a:t>
            </a:r>
          </a:p>
          <a:p>
            <a:pPr marL="361950" algn="just"/>
            <a:r>
              <a:rPr lang="fr-FR" sz="1300" b="1" dirty="0">
                <a:solidFill>
                  <a:schemeClr val="accent1">
                    <a:lumMod val="50000"/>
                  </a:schemeClr>
                </a:solidFill>
              </a:rPr>
              <a:t>                     - Manipuler et découvrir les fonctions de bases d’un logiciel de retouche d’image.</a:t>
            </a:r>
            <a:endParaRPr lang="fr-FR" sz="1300" b="1" i="1" dirty="0">
              <a:solidFill>
                <a:schemeClr val="accent1">
                  <a:lumMod val="50000"/>
                </a:schemeClr>
              </a:solidFill>
            </a:endParaRPr>
          </a:p>
          <a:p>
            <a:pPr marL="361950" algn="just"/>
            <a:endParaRPr lang="fr-FR" sz="1300" b="1" i="1" dirty="0">
              <a:solidFill>
                <a:schemeClr val="accent1">
                  <a:lumMod val="50000"/>
                </a:schemeClr>
              </a:solidFill>
            </a:endParaRPr>
          </a:p>
        </p:txBody>
      </p:sp>
      <p:sp>
        <p:nvSpPr>
          <p:cNvPr id="9" name="Rectangle 8"/>
          <p:cNvSpPr/>
          <p:nvPr/>
        </p:nvSpPr>
        <p:spPr>
          <a:xfrm>
            <a:off x="0" y="332656"/>
            <a:ext cx="4572000" cy="461665"/>
          </a:xfrm>
          <a:prstGeom prst="rect">
            <a:avLst/>
          </a:prstGeom>
        </p:spPr>
        <p:txBody>
          <a:bodyPr>
            <a:spAutoFit/>
          </a:bodyPr>
          <a:lstStyle/>
          <a:p>
            <a:r>
              <a:rPr lang="fr-FR" sz="2400" b="1" i="1" dirty="0">
                <a:solidFill>
                  <a:schemeClr val="accent5">
                    <a:lumMod val="75000"/>
                  </a:schemeClr>
                </a:solidFill>
              </a:rPr>
              <a:t>5 - IN SITU VIRTUEL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20983"/>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9" name="Rectangle 8"/>
          <p:cNvSpPr/>
          <p:nvPr/>
        </p:nvSpPr>
        <p:spPr>
          <a:xfrm>
            <a:off x="0" y="332656"/>
            <a:ext cx="8892480" cy="461665"/>
          </a:xfrm>
          <a:prstGeom prst="rect">
            <a:avLst/>
          </a:prstGeom>
        </p:spPr>
        <p:txBody>
          <a:bodyPr wrap="square">
            <a:spAutoFit/>
          </a:bodyPr>
          <a:lstStyle/>
          <a:p>
            <a:r>
              <a:rPr lang="fr-FR" sz="2400" b="1" i="1" dirty="0">
                <a:solidFill>
                  <a:schemeClr val="accent5">
                    <a:lumMod val="75000"/>
                  </a:schemeClr>
                </a:solidFill>
              </a:rPr>
              <a:t>5 - IN SITU VIRTUEL – références et propositions</a:t>
            </a:r>
          </a:p>
        </p:txBody>
      </p:sp>
      <p:sp>
        <p:nvSpPr>
          <p:cNvPr id="8" name="ZoneTexte 7"/>
          <p:cNvSpPr txBox="1"/>
          <p:nvPr/>
        </p:nvSpPr>
        <p:spPr>
          <a:xfrm>
            <a:off x="323528" y="980728"/>
            <a:ext cx="7128792" cy="769441"/>
          </a:xfrm>
          <a:prstGeom prst="rect">
            <a:avLst/>
          </a:prstGeom>
          <a:noFill/>
        </p:spPr>
        <p:txBody>
          <a:bodyPr wrap="square" rtlCol="0">
            <a:spAutoFit/>
          </a:bodyPr>
          <a:lstStyle/>
          <a:p>
            <a:r>
              <a:rPr lang="fr-FR" sz="1600" b="1" i="1" dirty="0">
                <a:solidFill>
                  <a:schemeClr val="accent5">
                    <a:lumMod val="75000"/>
                  </a:schemeClr>
                </a:solidFill>
              </a:rPr>
              <a:t>RÉFÉRENCES</a:t>
            </a:r>
          </a:p>
          <a:p>
            <a:r>
              <a:rPr lang="fr-FR" sz="1400" b="1" dirty="0">
                <a:solidFill>
                  <a:schemeClr val="accent1">
                    <a:lumMod val="50000"/>
                  </a:schemeClr>
                </a:solidFill>
              </a:rPr>
              <a:t>- Christo et Jeanne Claude,  </a:t>
            </a:r>
            <a:r>
              <a:rPr lang="fr-FR" sz="1400" b="1" i="1" dirty="0">
                <a:solidFill>
                  <a:schemeClr val="accent1">
                    <a:lumMod val="50000"/>
                  </a:schemeClr>
                </a:solidFill>
              </a:rPr>
              <a:t>Projet Et Photographies Du Pont Neuf, </a:t>
            </a:r>
            <a:r>
              <a:rPr lang="fr-FR" sz="1400" b="1" dirty="0">
                <a:solidFill>
                  <a:schemeClr val="accent1">
                    <a:lumMod val="50000"/>
                  </a:schemeClr>
                </a:solidFill>
              </a:rPr>
              <a:t>1985</a:t>
            </a:r>
          </a:p>
          <a:p>
            <a:r>
              <a:rPr lang="fr-FR" sz="1400" b="1" dirty="0">
                <a:solidFill>
                  <a:schemeClr val="accent1">
                    <a:lumMod val="50000"/>
                  </a:schemeClr>
                </a:solidFill>
              </a:rPr>
              <a:t>- Tadashi Kawamata, </a:t>
            </a:r>
            <a:r>
              <a:rPr lang="fr-FR" sz="1400" b="1" i="1" dirty="0">
                <a:solidFill>
                  <a:schemeClr val="accent1">
                    <a:lumMod val="50000"/>
                  </a:schemeClr>
                </a:solidFill>
              </a:rPr>
              <a:t>Gandamaison</a:t>
            </a:r>
            <a:r>
              <a:rPr lang="fr-FR" sz="1400" b="1" dirty="0">
                <a:solidFill>
                  <a:schemeClr val="accent1">
                    <a:lumMod val="50000"/>
                  </a:schemeClr>
                </a:solidFill>
              </a:rPr>
              <a:t>, Versailles, 2008 </a:t>
            </a:r>
          </a:p>
        </p:txBody>
      </p:sp>
      <p:pic>
        <p:nvPicPr>
          <p:cNvPr id="3074" name="Picture 2"/>
          <p:cNvPicPr>
            <a:picLocks noChangeAspect="1" noChangeArrowheads="1"/>
          </p:cNvPicPr>
          <p:nvPr/>
        </p:nvPicPr>
        <p:blipFill>
          <a:blip r:embed="rId3" cstate="print"/>
          <a:srcRect/>
          <a:stretch>
            <a:fillRect/>
          </a:stretch>
        </p:blipFill>
        <p:spPr bwMode="auto">
          <a:xfrm>
            <a:off x="1763688" y="1916832"/>
            <a:ext cx="5248275" cy="3943350"/>
          </a:xfrm>
          <a:prstGeom prst="rect">
            <a:avLst/>
          </a:prstGeom>
          <a:noFill/>
          <a:ln w="9525">
            <a:noFill/>
            <a:miter lim="800000"/>
            <a:headEnd/>
            <a:tailEnd/>
          </a:ln>
        </p:spPr>
      </p:pic>
      <p:sp>
        <p:nvSpPr>
          <p:cNvPr id="10" name="ZoneTexte 9"/>
          <p:cNvSpPr txBox="1"/>
          <p:nvPr/>
        </p:nvSpPr>
        <p:spPr>
          <a:xfrm>
            <a:off x="5436096" y="5877272"/>
            <a:ext cx="1603324" cy="307777"/>
          </a:xfrm>
          <a:prstGeom prst="rect">
            <a:avLst/>
          </a:prstGeom>
          <a:noFill/>
        </p:spPr>
        <p:txBody>
          <a:bodyPr wrap="none" rtlCol="0">
            <a:spAutoFit/>
          </a:bodyPr>
          <a:lstStyle/>
          <a:p>
            <a:r>
              <a:rPr lang="fr-FR" sz="1400" b="1" i="1" dirty="0">
                <a:solidFill>
                  <a:schemeClr val="accent1">
                    <a:lumMod val="50000"/>
                  </a:schemeClr>
                </a:solidFill>
              </a:rPr>
              <a:t>Proposition d’élève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ond44.jpg"/>
          <p:cNvPicPr>
            <a:picLocks noChangeAspect="1"/>
          </p:cNvPicPr>
          <p:nvPr/>
        </p:nvPicPr>
        <p:blipFill>
          <a:blip r:embed="rId2" cstate="print"/>
          <a:stretch>
            <a:fillRect/>
          </a:stretch>
        </p:blipFill>
        <p:spPr>
          <a:xfrm>
            <a:off x="0" y="420983"/>
            <a:ext cx="9144000" cy="6464401"/>
          </a:xfrm>
          <a:prstGeom prst="rect">
            <a:avLst/>
          </a:prstGeom>
        </p:spPr>
      </p:pic>
      <p:sp>
        <p:nvSpPr>
          <p:cNvPr id="13" name="ZoneTexte 12"/>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4" name="ZoneTexte 13"/>
          <p:cNvSpPr txBox="1"/>
          <p:nvPr/>
        </p:nvSpPr>
        <p:spPr>
          <a:xfrm>
            <a:off x="179512" y="786770"/>
            <a:ext cx="7128792" cy="553998"/>
          </a:xfrm>
          <a:prstGeom prst="rect">
            <a:avLst/>
          </a:prstGeom>
          <a:noFill/>
        </p:spPr>
        <p:txBody>
          <a:bodyPr wrap="square" rtlCol="0">
            <a:spAutoFit/>
          </a:bodyPr>
          <a:lstStyle/>
          <a:p>
            <a:r>
              <a:rPr lang="fr-FR" sz="1600" b="1" i="1" dirty="0">
                <a:solidFill>
                  <a:schemeClr val="accent5">
                    <a:lumMod val="75000"/>
                  </a:schemeClr>
                </a:solidFill>
              </a:rPr>
              <a:t>POINT D’ENTRÉE</a:t>
            </a:r>
          </a:p>
          <a:p>
            <a:r>
              <a:rPr lang="fr-FR" sz="1400" b="1" dirty="0">
                <a:solidFill>
                  <a:schemeClr val="accent1">
                    <a:lumMod val="50000"/>
                  </a:schemeClr>
                </a:solidFill>
              </a:rPr>
              <a:t>Expérimentations pédagogiques de la réalité augmentée via l’application MIRAGE MAKE</a:t>
            </a:r>
            <a:endParaRPr lang="fr-FR" sz="1400" dirty="0">
              <a:solidFill>
                <a:schemeClr val="accent1">
                  <a:lumMod val="50000"/>
                </a:schemeClr>
              </a:solidFill>
            </a:endParaRPr>
          </a:p>
        </p:txBody>
      </p:sp>
      <p:sp>
        <p:nvSpPr>
          <p:cNvPr id="15" name="ZoneTexte 14"/>
          <p:cNvSpPr txBox="1"/>
          <p:nvPr/>
        </p:nvSpPr>
        <p:spPr>
          <a:xfrm>
            <a:off x="179512" y="1268760"/>
            <a:ext cx="8568952" cy="984885"/>
          </a:xfrm>
          <a:prstGeom prst="rect">
            <a:avLst/>
          </a:prstGeom>
          <a:noFill/>
        </p:spPr>
        <p:txBody>
          <a:bodyPr wrap="square" rtlCol="0">
            <a:spAutoFit/>
          </a:bodyPr>
          <a:lstStyle/>
          <a:p>
            <a:r>
              <a:rPr lang="fr-FR" sz="1600" b="1" i="1" dirty="0">
                <a:solidFill>
                  <a:schemeClr val="accent5">
                    <a:lumMod val="75000"/>
                  </a:schemeClr>
                </a:solidFill>
              </a:rPr>
              <a:t>PROBLÉMATIQUE</a:t>
            </a:r>
          </a:p>
          <a:p>
            <a:pPr marL="285750" indent="-285750">
              <a:buFontTx/>
              <a:buChar char="-"/>
            </a:pPr>
            <a:r>
              <a:rPr lang="fr-FR" sz="1400" b="1" dirty="0">
                <a:solidFill>
                  <a:schemeClr val="accent1">
                    <a:lumMod val="50000"/>
                  </a:schemeClr>
                </a:solidFill>
              </a:rPr>
              <a:t>Comment l’exposition virtuelle peut-elle aller au delà d’une simple diffusion de contenu ?</a:t>
            </a:r>
          </a:p>
          <a:p>
            <a:pPr marL="285750" indent="-285750">
              <a:buFontTx/>
              <a:buChar char="-"/>
            </a:pPr>
            <a:r>
              <a:rPr lang="fr-FR" sz="1400" b="1" dirty="0">
                <a:solidFill>
                  <a:schemeClr val="accent1">
                    <a:lumMod val="50000"/>
                  </a:schemeClr>
                </a:solidFill>
              </a:rPr>
              <a:t>La notion d’in situ disparaît-elle avec les moyens numériques d’exposition ?</a:t>
            </a:r>
          </a:p>
          <a:p>
            <a:pPr marL="285750" indent="-285750">
              <a:buFontTx/>
              <a:buChar char="-"/>
            </a:pPr>
            <a:r>
              <a:rPr lang="fr-FR" sz="1400" b="1" dirty="0">
                <a:solidFill>
                  <a:schemeClr val="accent1">
                    <a:lumMod val="50000"/>
                  </a:schemeClr>
                </a:solidFill>
              </a:rPr>
              <a:t>Quelles possibilités offre la réalité augmentée pour l’exposition de contenus artistiques et pédagogiques </a:t>
            </a:r>
            <a:r>
              <a:rPr lang="fr-FR" sz="1400" b="1" dirty="0"/>
              <a:t>?</a:t>
            </a:r>
            <a:endParaRPr lang="fr-FR" sz="1400" dirty="0"/>
          </a:p>
        </p:txBody>
      </p:sp>
      <p:sp>
        <p:nvSpPr>
          <p:cNvPr id="6" name="ZoneTexte 5"/>
          <p:cNvSpPr txBox="1"/>
          <p:nvPr/>
        </p:nvSpPr>
        <p:spPr>
          <a:xfrm>
            <a:off x="683568" y="5157192"/>
            <a:ext cx="3816424" cy="1200329"/>
          </a:xfrm>
          <a:prstGeom prst="rect">
            <a:avLst/>
          </a:prstGeom>
          <a:noFill/>
        </p:spPr>
        <p:txBody>
          <a:bodyPr wrap="square" rtlCol="0">
            <a:spAutoFit/>
          </a:bodyPr>
          <a:lstStyle/>
          <a:p>
            <a:r>
              <a:rPr lang="fr-FR" sz="1600" b="1" i="1" dirty="0">
                <a:solidFill>
                  <a:schemeClr val="accent5">
                    <a:lumMod val="75000"/>
                  </a:schemeClr>
                </a:solidFill>
              </a:rPr>
              <a:t>RÉFÉRENCES</a:t>
            </a:r>
            <a:endParaRPr lang="fr-FR" sz="1600" b="1" dirty="0">
              <a:solidFill>
                <a:schemeClr val="accent5">
                  <a:lumMod val="75000"/>
                </a:schemeClr>
              </a:solidFill>
            </a:endParaRPr>
          </a:p>
          <a:p>
            <a:r>
              <a:rPr lang="fr-FR" sz="1400" b="1" dirty="0">
                <a:solidFill>
                  <a:schemeClr val="accent1">
                    <a:lumMod val="50000"/>
                  </a:schemeClr>
                </a:solidFill>
              </a:rPr>
              <a:t>2017, Mirages et Miracles, Adrien M. et Claire B</a:t>
            </a:r>
          </a:p>
          <a:p>
            <a:r>
              <a:rPr lang="fr-FR" sz="1400" b="1" dirty="0">
                <a:solidFill>
                  <a:schemeClr val="accent1">
                    <a:lumMod val="50000"/>
                  </a:schemeClr>
                </a:solidFill>
                <a:hlinkClick r:id="rId3"/>
              </a:rPr>
              <a:t>https://vimeo.com/248983439 </a:t>
            </a:r>
            <a:endParaRPr lang="fr-FR" sz="1400" b="1" dirty="0">
              <a:solidFill>
                <a:schemeClr val="accent1">
                  <a:lumMod val="50000"/>
                </a:schemeClr>
              </a:solidFill>
            </a:endParaRPr>
          </a:p>
          <a:p>
            <a:endParaRPr lang="fr-FR" sz="1400" b="1" dirty="0">
              <a:solidFill>
                <a:schemeClr val="accent1">
                  <a:lumMod val="50000"/>
                </a:schemeClr>
              </a:solidFill>
            </a:endParaRPr>
          </a:p>
          <a:p>
            <a:r>
              <a:rPr lang="fr-FR" sz="1400" dirty="0">
                <a:hlinkClick r:id="rId4"/>
              </a:rPr>
              <a:t>https://www.am-cb.net/</a:t>
            </a:r>
            <a:endParaRPr lang="fr-FR" sz="1400" dirty="0">
              <a:solidFill>
                <a:schemeClr val="accent1">
                  <a:lumMod val="50000"/>
                </a:schemeClr>
              </a:solidFill>
            </a:endParaRPr>
          </a:p>
        </p:txBody>
      </p:sp>
      <p:pic>
        <p:nvPicPr>
          <p:cNvPr id="1026" name="Picture 2"/>
          <p:cNvPicPr>
            <a:picLocks noChangeAspect="1" noChangeArrowheads="1"/>
          </p:cNvPicPr>
          <p:nvPr/>
        </p:nvPicPr>
        <p:blipFill>
          <a:blip r:embed="rId5" cstate="print"/>
          <a:srcRect/>
          <a:stretch>
            <a:fillRect/>
          </a:stretch>
        </p:blipFill>
        <p:spPr bwMode="auto">
          <a:xfrm>
            <a:off x="5580112" y="4381807"/>
            <a:ext cx="2160240" cy="2143537"/>
          </a:xfrm>
          <a:prstGeom prst="rect">
            <a:avLst/>
          </a:prstGeom>
          <a:noFill/>
          <a:ln w="9525">
            <a:noFill/>
            <a:miter lim="800000"/>
            <a:headEnd/>
            <a:tailEnd/>
          </a:ln>
        </p:spPr>
      </p:pic>
      <p:sp>
        <p:nvSpPr>
          <p:cNvPr id="9" name="Rectangle 8"/>
          <p:cNvSpPr/>
          <p:nvPr/>
        </p:nvSpPr>
        <p:spPr>
          <a:xfrm>
            <a:off x="5508104" y="6453336"/>
            <a:ext cx="2376264" cy="461665"/>
          </a:xfrm>
          <a:prstGeom prst="rect">
            <a:avLst/>
          </a:prstGeom>
        </p:spPr>
        <p:txBody>
          <a:bodyPr wrap="square">
            <a:spAutoFit/>
          </a:bodyPr>
          <a:lstStyle/>
          <a:p>
            <a:pPr algn="ctr"/>
            <a:r>
              <a:rPr lang="fr-FR" sz="1200" dirty="0">
                <a:solidFill>
                  <a:schemeClr val="tx2">
                    <a:lumMod val="50000"/>
                  </a:schemeClr>
                </a:solidFill>
              </a:rPr>
              <a:t>QR CODE de la Joconde </a:t>
            </a:r>
          </a:p>
          <a:p>
            <a:pPr algn="ctr"/>
            <a:r>
              <a:rPr lang="fr-FR" sz="1200" dirty="0">
                <a:solidFill>
                  <a:schemeClr val="tx2">
                    <a:lumMod val="50000"/>
                  </a:schemeClr>
                </a:solidFill>
              </a:rPr>
              <a:t>Lisible avec l’application Mirage </a:t>
            </a:r>
          </a:p>
        </p:txBody>
      </p:sp>
      <p:sp>
        <p:nvSpPr>
          <p:cNvPr id="11" name="Rectangle 10"/>
          <p:cNvSpPr/>
          <p:nvPr/>
        </p:nvSpPr>
        <p:spPr>
          <a:xfrm>
            <a:off x="179512" y="2276872"/>
            <a:ext cx="8496944" cy="2277547"/>
          </a:xfrm>
          <a:prstGeom prst="rect">
            <a:avLst/>
          </a:prstGeom>
        </p:spPr>
        <p:txBody>
          <a:bodyPr wrap="square">
            <a:spAutoFit/>
          </a:bodyPr>
          <a:lstStyle/>
          <a:p>
            <a:pPr algn="just"/>
            <a:r>
              <a:rPr lang="fr-FR" sz="1600" b="1" i="1" dirty="0">
                <a:solidFill>
                  <a:schemeClr val="accent5">
                    <a:lumMod val="75000"/>
                  </a:schemeClr>
                </a:solidFill>
              </a:rPr>
              <a:t>PISTES PÉDAGOGIQUES</a:t>
            </a:r>
          </a:p>
          <a:p>
            <a:pPr algn="just"/>
            <a:r>
              <a:rPr lang="fr-FR" sz="1400" b="1" i="1" dirty="0">
                <a:solidFill>
                  <a:schemeClr val="accent5">
                    <a:lumMod val="75000"/>
                  </a:schemeClr>
                </a:solidFill>
              </a:rPr>
              <a:t>Qui expose :    </a:t>
            </a:r>
            <a:r>
              <a:rPr lang="fr-FR" sz="1400" b="1" dirty="0">
                <a:solidFill>
                  <a:schemeClr val="accent1">
                    <a:lumMod val="50000"/>
                  </a:schemeClr>
                </a:solidFill>
              </a:rPr>
              <a:t>L’enseignant d’arts plastiques, l’établissement, les élèves. </a:t>
            </a:r>
          </a:p>
          <a:p>
            <a:pPr algn="just"/>
            <a:r>
              <a:rPr lang="fr-FR" sz="1400" b="1" i="1" dirty="0">
                <a:solidFill>
                  <a:schemeClr val="accent5">
                    <a:lumMod val="75000"/>
                  </a:schemeClr>
                </a:solidFill>
              </a:rPr>
              <a:t>Quoi exposer :   </a:t>
            </a:r>
            <a:r>
              <a:rPr lang="fr-FR" sz="1400" b="1" dirty="0">
                <a:solidFill>
                  <a:schemeClr val="accent1">
                    <a:lumMod val="50000"/>
                  </a:schemeClr>
                </a:solidFill>
              </a:rPr>
              <a:t>Les productions des élèves, les œuvres des artistes/designers/architectes..., le processus de travail en classe, une visite d’exposition... </a:t>
            </a:r>
          </a:p>
          <a:p>
            <a:pPr algn="just"/>
            <a:r>
              <a:rPr lang="fr-FR" sz="1400" b="1" i="1" dirty="0">
                <a:solidFill>
                  <a:schemeClr val="accent5">
                    <a:lumMod val="75000"/>
                  </a:schemeClr>
                </a:solidFill>
              </a:rPr>
              <a:t>Comment exposer : </a:t>
            </a:r>
            <a:r>
              <a:rPr lang="fr-FR" sz="1400" b="1" dirty="0">
                <a:solidFill>
                  <a:schemeClr val="accent1">
                    <a:lumMod val="50000"/>
                  </a:schemeClr>
                </a:solidFill>
              </a:rPr>
              <a:t>Le site de l’établissement, le site de l’enseignant, les plateformes collaborative type Padlet, les réseaux sociaux type Instagram, la réalité augmentée.</a:t>
            </a:r>
          </a:p>
          <a:p>
            <a:pPr algn="just"/>
            <a:r>
              <a:rPr lang="fr-FR" sz="1400" b="1" dirty="0">
                <a:solidFill>
                  <a:schemeClr val="accent5">
                    <a:lumMod val="75000"/>
                  </a:schemeClr>
                </a:solidFill>
              </a:rPr>
              <a:t>Pourquoi exposer :</a:t>
            </a:r>
          </a:p>
          <a:p>
            <a:pPr algn="just"/>
            <a:r>
              <a:rPr lang="fr-FR" sz="1400" b="1" dirty="0">
                <a:solidFill>
                  <a:schemeClr val="accent1">
                    <a:lumMod val="50000"/>
                  </a:schemeClr>
                </a:solidFill>
              </a:rPr>
              <a:t>- Travailler des compétences numériques propres aux arts plastiques ou transversales (PIX). </a:t>
            </a:r>
          </a:p>
          <a:p>
            <a:pPr algn="just"/>
            <a:r>
              <a:rPr lang="fr-FR" sz="1400" b="1" dirty="0">
                <a:solidFill>
                  <a:schemeClr val="accent1">
                    <a:lumMod val="50000"/>
                  </a:schemeClr>
                </a:solidFill>
              </a:rPr>
              <a:t>- Valoriser les productions des élèves et leurs activités artistiques (visites d’exposition, rencontres d’artistes...) </a:t>
            </a:r>
          </a:p>
          <a:p>
            <a:pPr algn="just"/>
            <a:r>
              <a:rPr lang="fr-FR" sz="1400" b="1" dirty="0">
                <a:solidFill>
                  <a:schemeClr val="accent1">
                    <a:lumMod val="50000"/>
                  </a:schemeClr>
                </a:solidFill>
              </a:rPr>
              <a:t>- Valoriser les Arts Plastiques au sein de l’établissement.</a:t>
            </a:r>
            <a:endParaRPr lang="fr-FR" sz="1400" dirty="0">
              <a:solidFill>
                <a:schemeClr val="accent1">
                  <a:lumMod val="50000"/>
                </a:schemeClr>
              </a:solidFill>
            </a:endParaRPr>
          </a:p>
        </p:txBody>
      </p:sp>
      <p:sp>
        <p:nvSpPr>
          <p:cNvPr id="18" name="ZoneTexte 17"/>
          <p:cNvSpPr txBox="1"/>
          <p:nvPr/>
        </p:nvSpPr>
        <p:spPr>
          <a:xfrm>
            <a:off x="0" y="332656"/>
            <a:ext cx="2465227" cy="461665"/>
          </a:xfrm>
          <a:prstGeom prst="rect">
            <a:avLst/>
          </a:prstGeom>
          <a:noFill/>
        </p:spPr>
        <p:txBody>
          <a:bodyPr wrap="none" rtlCol="0">
            <a:spAutoFit/>
          </a:bodyPr>
          <a:lstStyle/>
          <a:p>
            <a:r>
              <a:rPr lang="fr-FR" sz="2400" b="1" i="1" dirty="0">
                <a:solidFill>
                  <a:schemeClr val="accent5">
                    <a:lumMod val="75000"/>
                  </a:schemeClr>
                </a:solidFill>
              </a:rPr>
              <a:t>6 - MIRAGE MAKE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393599"/>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6" name="ZoneTexte 5"/>
          <p:cNvSpPr txBox="1"/>
          <p:nvPr/>
        </p:nvSpPr>
        <p:spPr>
          <a:xfrm>
            <a:off x="179512" y="1052736"/>
            <a:ext cx="8496944" cy="1415772"/>
          </a:xfrm>
          <a:prstGeom prst="rect">
            <a:avLst/>
          </a:prstGeom>
          <a:noFill/>
        </p:spPr>
        <p:txBody>
          <a:bodyPr wrap="square" rtlCol="0">
            <a:spAutoFit/>
          </a:bodyPr>
          <a:lstStyle/>
          <a:p>
            <a:pPr algn="just"/>
            <a:r>
              <a:rPr lang="fr-FR" sz="1600" b="1" i="1" dirty="0">
                <a:solidFill>
                  <a:schemeClr val="accent5">
                    <a:lumMod val="75000"/>
                  </a:schemeClr>
                </a:solidFill>
              </a:rPr>
              <a:t>POINT D’ENTRÉE</a:t>
            </a:r>
          </a:p>
          <a:p>
            <a:pPr algn="just"/>
            <a:r>
              <a:rPr lang="fr-FR" sz="1400" b="1" dirty="0">
                <a:solidFill>
                  <a:schemeClr val="accent1">
                    <a:lumMod val="50000"/>
                  </a:schemeClr>
                </a:solidFill>
              </a:rPr>
              <a:t>« Les élèves doivent exposer de manière physique l’une de leur « story » qu’ils ont « posté » sur un réseau social. » </a:t>
            </a:r>
          </a:p>
          <a:p>
            <a:pPr algn="just"/>
            <a:r>
              <a:rPr lang="fr-FR" sz="1400" b="1" dirty="0">
                <a:solidFill>
                  <a:schemeClr val="accent1">
                    <a:lumMod val="50000"/>
                  </a:schemeClr>
                </a:solidFill>
              </a:rPr>
              <a:t>Proposition d’une « fausse » séquence obligatoire (sans l’avoir annoncé aux élèves); ce qui engage un débat pour répondre à leur refus (majoritaire) :  Pourquoi refusez-vous de le faire ? </a:t>
            </a:r>
            <a:endParaRPr lang="fr-FR" sz="1400" b="1" i="1" dirty="0">
              <a:solidFill>
                <a:schemeClr val="accent1">
                  <a:lumMod val="50000"/>
                </a:schemeClr>
              </a:solidFill>
            </a:endParaRPr>
          </a:p>
          <a:p>
            <a:pPr algn="just"/>
            <a:r>
              <a:rPr lang="fr-FR" sz="1400" b="1" dirty="0"/>
              <a:t> </a:t>
            </a:r>
            <a:endParaRPr lang="fr-FR" sz="1400" dirty="0">
              <a:solidFill>
                <a:schemeClr val="accent1">
                  <a:lumMod val="50000"/>
                </a:schemeClr>
              </a:solidFill>
            </a:endParaRPr>
          </a:p>
        </p:txBody>
      </p:sp>
      <p:sp>
        <p:nvSpPr>
          <p:cNvPr id="7" name="ZoneTexte 6"/>
          <p:cNvSpPr txBox="1"/>
          <p:nvPr/>
        </p:nvSpPr>
        <p:spPr>
          <a:xfrm>
            <a:off x="179512" y="2564904"/>
            <a:ext cx="8496944" cy="1415772"/>
          </a:xfrm>
          <a:prstGeom prst="rect">
            <a:avLst/>
          </a:prstGeom>
          <a:noFill/>
        </p:spPr>
        <p:txBody>
          <a:bodyPr wrap="square" rtlCol="0">
            <a:spAutoFit/>
          </a:bodyPr>
          <a:lstStyle/>
          <a:p>
            <a:pPr algn="just"/>
            <a:r>
              <a:rPr lang="fr-FR" sz="1600" b="1" i="1" dirty="0">
                <a:solidFill>
                  <a:schemeClr val="accent5">
                    <a:lumMod val="75000"/>
                  </a:schemeClr>
                </a:solidFill>
              </a:rPr>
              <a:t>PROBLÉMATIQUE</a:t>
            </a:r>
          </a:p>
          <a:p>
            <a:pPr lvl="0" algn="just"/>
            <a:r>
              <a:rPr lang="fr-FR" sz="1400" b="1" dirty="0">
                <a:solidFill>
                  <a:schemeClr val="accent1">
                    <a:lumMod val="50000"/>
                  </a:schemeClr>
                </a:solidFill>
              </a:rPr>
              <a:t>- En quoi les élèves, en utilisant les réseaux sociaux, comprennent-ils déjà les enjeux de l’exposition des œuvres culturelles et/ou artistiques.</a:t>
            </a:r>
          </a:p>
          <a:p>
            <a:pPr lvl="0" algn="just"/>
            <a:r>
              <a:rPr lang="fr-FR" sz="1400" b="1" dirty="0">
                <a:solidFill>
                  <a:schemeClr val="accent1">
                    <a:lumMod val="50000"/>
                  </a:schemeClr>
                </a:solidFill>
              </a:rPr>
              <a:t>- En quoi les élèves, en utilisant les réseaux sociaux, font eux-aussi la différence entre le virtuel et le réel.</a:t>
            </a:r>
          </a:p>
          <a:p>
            <a:pPr lvl="0" algn="just"/>
            <a:r>
              <a:rPr lang="fr-FR" sz="1400" b="1" dirty="0">
                <a:solidFill>
                  <a:schemeClr val="accent1">
                    <a:lumMod val="50000"/>
                  </a:schemeClr>
                </a:solidFill>
              </a:rPr>
              <a:t>- En quoi les élèves, en utilisant les réseaux sociaux, parviennent-ils déjà à faire la distinction entre exposition et diffusion.</a:t>
            </a:r>
          </a:p>
        </p:txBody>
      </p:sp>
      <p:sp>
        <p:nvSpPr>
          <p:cNvPr id="11" name="Rectangle 10"/>
          <p:cNvSpPr/>
          <p:nvPr/>
        </p:nvSpPr>
        <p:spPr>
          <a:xfrm>
            <a:off x="179512" y="4173468"/>
            <a:ext cx="8496944" cy="1415772"/>
          </a:xfrm>
          <a:prstGeom prst="rect">
            <a:avLst/>
          </a:prstGeom>
        </p:spPr>
        <p:txBody>
          <a:bodyPr wrap="square">
            <a:spAutoFit/>
          </a:bodyPr>
          <a:lstStyle/>
          <a:p>
            <a:pPr algn="just"/>
            <a:r>
              <a:rPr lang="fr-FR" sz="1600" b="1" i="1" dirty="0">
                <a:solidFill>
                  <a:schemeClr val="accent5">
                    <a:lumMod val="75000"/>
                  </a:schemeClr>
                </a:solidFill>
              </a:rPr>
              <a:t>PISTES PÉDAGOGIQUES</a:t>
            </a:r>
          </a:p>
          <a:p>
            <a:pPr algn="just"/>
            <a:r>
              <a:rPr lang="fr-FR" sz="1400" b="1" dirty="0">
                <a:solidFill>
                  <a:schemeClr val="accent1">
                    <a:lumMod val="50000"/>
                  </a:schemeClr>
                </a:solidFill>
              </a:rPr>
              <a:t>Faire le parallèle entre l’utilisation des réseaux sociaux et les enjeux de l’exposition des biens artistiques et/ou culturels.</a:t>
            </a:r>
          </a:p>
          <a:p>
            <a:pPr algn="just"/>
            <a:r>
              <a:rPr lang="fr-FR" sz="1400" b="1" dirty="0">
                <a:solidFill>
                  <a:schemeClr val="accent1">
                    <a:lumMod val="50000"/>
                  </a:schemeClr>
                </a:solidFill>
              </a:rPr>
              <a:t>Lors de la discussion avec les élèves (qui a duré 2 séances) nous avons pu aborder des thèmes et des questions de manière moins structurée que la décomposition proposée ci-après…</a:t>
            </a:r>
          </a:p>
          <a:p>
            <a:pPr algn="just"/>
            <a:r>
              <a:rPr lang="fr-FR" sz="1400" dirty="0">
                <a:solidFill>
                  <a:schemeClr val="accent1">
                    <a:lumMod val="50000"/>
                  </a:schemeClr>
                </a:solidFill>
              </a:rPr>
              <a:t> </a:t>
            </a:r>
          </a:p>
        </p:txBody>
      </p:sp>
      <p:sp>
        <p:nvSpPr>
          <p:cNvPr id="10" name="Rectangle 9"/>
          <p:cNvSpPr/>
          <p:nvPr/>
        </p:nvSpPr>
        <p:spPr>
          <a:xfrm>
            <a:off x="0" y="332656"/>
            <a:ext cx="5796136" cy="461665"/>
          </a:xfrm>
          <a:prstGeom prst="rect">
            <a:avLst/>
          </a:prstGeom>
        </p:spPr>
        <p:txBody>
          <a:bodyPr wrap="square">
            <a:spAutoFit/>
          </a:bodyPr>
          <a:lstStyle/>
          <a:p>
            <a:r>
              <a:rPr lang="fr-FR" sz="2400" b="1" i="1" dirty="0">
                <a:solidFill>
                  <a:schemeClr val="accent5">
                    <a:lumMod val="75000"/>
                  </a:schemeClr>
                </a:solidFill>
              </a:rPr>
              <a:t>7 - RESEAUX SOCIAUX : (S’)EXPOSER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20983"/>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1" name="Rectangle 10"/>
          <p:cNvSpPr/>
          <p:nvPr/>
        </p:nvSpPr>
        <p:spPr>
          <a:xfrm>
            <a:off x="179512" y="709528"/>
            <a:ext cx="8712968" cy="6247864"/>
          </a:xfrm>
          <a:prstGeom prst="rect">
            <a:avLst/>
          </a:prstGeom>
        </p:spPr>
        <p:txBody>
          <a:bodyPr wrap="square">
            <a:spAutoFit/>
          </a:bodyPr>
          <a:lstStyle/>
          <a:p>
            <a:pPr lvl="0" algn="just"/>
            <a:r>
              <a:rPr lang="fr-FR" sz="1400" b="1" i="1" dirty="0">
                <a:solidFill>
                  <a:schemeClr val="accent5">
                    <a:lumMod val="75000"/>
                  </a:schemeClr>
                </a:solidFill>
              </a:rPr>
              <a:t>Différences entre virtuel et réel :</a:t>
            </a:r>
          </a:p>
          <a:p>
            <a:pPr lvl="0" algn="just"/>
            <a:r>
              <a:rPr lang="fr-FR" sz="1200" b="1" dirty="0">
                <a:solidFill>
                  <a:schemeClr val="accent1">
                    <a:lumMod val="50000"/>
                  </a:schemeClr>
                </a:solidFill>
              </a:rPr>
              <a:t>- La perte d’aura : le rapport n’est pas le même entre le réel et le virtuel pour une œuvre : est-il possible de ressentir la même chose ?</a:t>
            </a:r>
          </a:p>
          <a:p>
            <a:pPr lvl="0" algn="just"/>
            <a:r>
              <a:rPr lang="fr-FR" sz="1200" b="1" dirty="0">
                <a:solidFill>
                  <a:schemeClr val="accent1">
                    <a:lumMod val="50000"/>
                  </a:schemeClr>
                </a:solidFill>
              </a:rPr>
              <a:t>- La différence de qualité (la détérioration de l’originale à cause de la compression)</a:t>
            </a:r>
          </a:p>
          <a:p>
            <a:pPr lvl="0" algn="just"/>
            <a:r>
              <a:rPr lang="fr-FR" sz="1200" b="1" dirty="0">
                <a:solidFill>
                  <a:schemeClr val="accent1">
                    <a:lumMod val="50000"/>
                  </a:schemeClr>
                </a:solidFill>
              </a:rPr>
              <a:t>- La différence de couleurs (la détérioration de l’original à cause de la calibration des écrans et des outils de compression).</a:t>
            </a:r>
          </a:p>
          <a:p>
            <a:pPr lvl="0" algn="just"/>
            <a:r>
              <a:rPr lang="fr-FR" sz="1200" b="1" dirty="0">
                <a:solidFill>
                  <a:schemeClr val="accent1">
                    <a:lumMod val="50000"/>
                  </a:schemeClr>
                </a:solidFill>
              </a:rPr>
              <a:t>- La différence du contexte de réception (un document posté sur un réseau social peut être compris de différentes manières comme une œuvre)</a:t>
            </a:r>
          </a:p>
          <a:p>
            <a:pPr lvl="0" algn="just"/>
            <a:r>
              <a:rPr lang="fr-FR" sz="1200" b="1" dirty="0">
                <a:solidFill>
                  <a:schemeClr val="accent1">
                    <a:lumMod val="50000"/>
                  </a:schemeClr>
                </a:solidFill>
              </a:rPr>
              <a:t>- La question des droits d’auteur et de l’impression de « gratuité » (comme c’est diffusé via Internet, c’est gratuit).</a:t>
            </a:r>
          </a:p>
          <a:p>
            <a:pPr lvl="0" algn="just"/>
            <a:r>
              <a:rPr lang="fr-FR" sz="1200" b="1" dirty="0">
                <a:solidFill>
                  <a:schemeClr val="accent1">
                    <a:lumMod val="50000"/>
                  </a:schemeClr>
                </a:solidFill>
              </a:rPr>
              <a:t>- L’espace virtuel d’exposition : illusion du choix des créations (algorithmes de recommandations / choix imposés par l’Histoire, la Culture…).</a:t>
            </a:r>
          </a:p>
          <a:p>
            <a:pPr lvl="0" algn="just"/>
            <a:r>
              <a:rPr lang="fr-FR" sz="1200" b="1" dirty="0">
                <a:solidFill>
                  <a:schemeClr val="accent1">
                    <a:lumMod val="50000"/>
                  </a:schemeClr>
                </a:solidFill>
              </a:rPr>
              <a:t>- L’espace virtuel : illusion du filtrage des visiteurs et des followers</a:t>
            </a:r>
          </a:p>
          <a:p>
            <a:pPr lvl="0" algn="just"/>
            <a:r>
              <a:rPr lang="fr-FR" sz="1200" b="1" dirty="0">
                <a:solidFill>
                  <a:schemeClr val="accent1">
                    <a:lumMod val="50000"/>
                  </a:schemeClr>
                </a:solidFill>
              </a:rPr>
              <a:t>- L’espace virtuel : illusion du privé</a:t>
            </a:r>
          </a:p>
          <a:p>
            <a:pPr lvl="0" algn="just"/>
            <a:r>
              <a:rPr lang="fr-FR" sz="1200" b="1" dirty="0">
                <a:solidFill>
                  <a:schemeClr val="accent1">
                    <a:lumMod val="50000"/>
                  </a:schemeClr>
                </a:solidFill>
              </a:rPr>
              <a:t>- L’espace virtuel : illusion de la sécurité</a:t>
            </a:r>
          </a:p>
          <a:p>
            <a:pPr algn="just"/>
            <a:r>
              <a:rPr lang="fr-FR" sz="1200" b="1" dirty="0">
                <a:solidFill>
                  <a:schemeClr val="accent1">
                    <a:lumMod val="50000"/>
                  </a:schemeClr>
                </a:solidFill>
              </a:rPr>
              <a:t> </a:t>
            </a:r>
          </a:p>
          <a:p>
            <a:pPr algn="just"/>
            <a:r>
              <a:rPr lang="fr-FR" sz="1400" b="1" i="1" dirty="0">
                <a:solidFill>
                  <a:schemeClr val="accent5">
                    <a:lumMod val="75000"/>
                  </a:schemeClr>
                </a:solidFill>
              </a:rPr>
              <a:t>Lieux de partages et de transmission d’information : </a:t>
            </a:r>
          </a:p>
          <a:p>
            <a:pPr lvl="0" algn="just"/>
            <a:r>
              <a:rPr lang="fr-FR" sz="1200" b="1" dirty="0">
                <a:solidFill>
                  <a:schemeClr val="accent1">
                    <a:lumMod val="50000"/>
                  </a:schemeClr>
                </a:solidFill>
              </a:rPr>
              <a:t>Réseau social et réseau culturel (musée, galerie…) : </a:t>
            </a:r>
          </a:p>
          <a:p>
            <a:pPr lvl="1" algn="just"/>
            <a:r>
              <a:rPr lang="fr-FR" sz="1200" b="1" dirty="0">
                <a:solidFill>
                  <a:schemeClr val="accent1">
                    <a:lumMod val="50000"/>
                  </a:schemeClr>
                </a:solidFill>
              </a:rPr>
              <a:t>notion de partage</a:t>
            </a:r>
          </a:p>
          <a:p>
            <a:pPr lvl="1" algn="just"/>
            <a:r>
              <a:rPr lang="fr-FR" sz="1200" b="1" dirty="0">
                <a:solidFill>
                  <a:schemeClr val="accent1">
                    <a:lumMod val="50000"/>
                  </a:schemeClr>
                </a:solidFill>
              </a:rPr>
              <a:t>besoin de partager des créations </a:t>
            </a:r>
          </a:p>
          <a:p>
            <a:pPr lvl="1" algn="just"/>
            <a:r>
              <a:rPr lang="fr-FR" sz="1200" b="1" dirty="0">
                <a:solidFill>
                  <a:schemeClr val="accent1">
                    <a:lumMod val="50000"/>
                  </a:schemeClr>
                </a:solidFill>
              </a:rPr>
              <a:t>question du récepteur et du public : à qui ? pour qui ? un groupe, une communauté… ce qui amène souvent les élèves à développer l’idée de groupe « privé » et groupe plus ouvert, public.</a:t>
            </a:r>
          </a:p>
          <a:p>
            <a:pPr lvl="0" algn="just"/>
            <a:r>
              <a:rPr lang="fr-FR" sz="1200" b="1" dirty="0">
                <a:solidFill>
                  <a:schemeClr val="accent1">
                    <a:lumMod val="50000"/>
                  </a:schemeClr>
                </a:solidFill>
              </a:rPr>
              <a:t>Notions d’informations et de créations : ce qui est partagé sont des créations mais qui doivent parfois être expliquer, contextualiser (comme les œuvres d’arts et les biens culturels). Les informations pour comprendre les œuvres, les documents… sont-elles là ?</a:t>
            </a:r>
          </a:p>
          <a:p>
            <a:pPr lvl="0" algn="just"/>
            <a:r>
              <a:rPr lang="fr-FR" sz="1200" b="1" dirty="0">
                <a:solidFill>
                  <a:schemeClr val="accent1">
                    <a:lumMod val="50000"/>
                  </a:schemeClr>
                </a:solidFill>
              </a:rPr>
              <a:t>Notion d’identité : par les informations transmises (images, vidéos, textes…), les utilisateurs de réseaux sociaux donnent une vision de leur vie, de leur personnalité (différentes selon les membres des groupes) comme un musée, galerie… donne une vision de la culture, d’un artiste…</a:t>
            </a:r>
          </a:p>
          <a:p>
            <a:pPr lvl="0" algn="just"/>
            <a:r>
              <a:rPr lang="fr-FR" sz="1200" b="1" dirty="0">
                <a:solidFill>
                  <a:schemeClr val="accent1">
                    <a:lumMod val="50000"/>
                  </a:schemeClr>
                </a:solidFill>
              </a:rPr>
              <a:t>Question de la surabondance des informations : trop d’information empêche la bonne compréhension de cette information. Trop de diffusion empêche de prendre du recul. Les institutions muséales ont justement ce rôle de recontextualiser et de faire prendre du recul sur la création artistique actuelle.</a:t>
            </a:r>
          </a:p>
          <a:p>
            <a:pPr lvl="0" algn="just"/>
            <a:r>
              <a:rPr lang="fr-FR" sz="1200" b="1" dirty="0">
                <a:solidFill>
                  <a:schemeClr val="accent1">
                    <a:lumMod val="50000"/>
                  </a:schemeClr>
                </a:solidFill>
              </a:rPr>
              <a:t>Question de la diffusion et de la propriété des documents postés. </a:t>
            </a:r>
          </a:p>
          <a:p>
            <a:pPr lvl="0" algn="just"/>
            <a:r>
              <a:rPr lang="fr-FR" sz="1200" b="1" dirty="0">
                <a:solidFill>
                  <a:schemeClr val="accent1">
                    <a:lumMod val="50000"/>
                  </a:schemeClr>
                </a:solidFill>
              </a:rPr>
              <a:t>Question de la responsabilité de la diffusion.</a:t>
            </a:r>
          </a:p>
          <a:p>
            <a:pPr lvl="0" algn="just"/>
            <a:r>
              <a:rPr lang="fr-FR" sz="1200" b="1" dirty="0">
                <a:solidFill>
                  <a:schemeClr val="accent1">
                    <a:lumMod val="50000"/>
                  </a:schemeClr>
                </a:solidFill>
              </a:rPr>
              <a:t>La question de la conservation : qui choisit de conserver ? pourquoi ? comment ? Cela m’a permis aussi de leur faire comprendre que des documents postés ne sont pas forcément oubliés comme le prétende certains réseaux sociaux.</a:t>
            </a:r>
          </a:p>
          <a:p>
            <a:pPr algn="just"/>
            <a:r>
              <a:rPr lang="fr-FR" sz="1200" dirty="0">
                <a:solidFill>
                  <a:schemeClr val="accent1">
                    <a:lumMod val="50000"/>
                  </a:schemeClr>
                </a:solidFill>
              </a:rPr>
              <a:t> </a:t>
            </a:r>
          </a:p>
        </p:txBody>
      </p:sp>
      <p:sp>
        <p:nvSpPr>
          <p:cNvPr id="8" name="Rectangle 7"/>
          <p:cNvSpPr/>
          <p:nvPr/>
        </p:nvSpPr>
        <p:spPr>
          <a:xfrm>
            <a:off x="0" y="332656"/>
            <a:ext cx="5796136" cy="461665"/>
          </a:xfrm>
          <a:prstGeom prst="rect">
            <a:avLst/>
          </a:prstGeom>
        </p:spPr>
        <p:txBody>
          <a:bodyPr wrap="square">
            <a:spAutoFit/>
          </a:bodyPr>
          <a:lstStyle/>
          <a:p>
            <a:r>
              <a:rPr lang="fr-FR" sz="2400" b="1" i="1" dirty="0">
                <a:solidFill>
                  <a:schemeClr val="accent5">
                    <a:lumMod val="75000"/>
                  </a:schemeClr>
                </a:solidFill>
              </a:rPr>
              <a:t>7 - RESEAUX SOCIAUX : (S’)EXPOSER - suite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20983"/>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1" name="Rectangle 10"/>
          <p:cNvSpPr/>
          <p:nvPr/>
        </p:nvSpPr>
        <p:spPr>
          <a:xfrm>
            <a:off x="179512" y="709528"/>
            <a:ext cx="8712968" cy="3170099"/>
          </a:xfrm>
          <a:prstGeom prst="rect">
            <a:avLst/>
          </a:prstGeom>
        </p:spPr>
        <p:txBody>
          <a:bodyPr wrap="square">
            <a:spAutoFit/>
          </a:bodyPr>
          <a:lstStyle/>
          <a:p>
            <a:pPr lvl="0" algn="just"/>
            <a:r>
              <a:rPr lang="fr-FR" sz="1400" b="1" i="1" dirty="0">
                <a:solidFill>
                  <a:schemeClr val="accent5">
                    <a:lumMod val="75000"/>
                  </a:schemeClr>
                </a:solidFill>
              </a:rPr>
              <a:t>Les lieux de partage pour paraître :</a:t>
            </a:r>
          </a:p>
          <a:p>
            <a:pPr lvl="0" algn="just"/>
            <a:r>
              <a:rPr lang="fr-FR" sz="1200" b="1" dirty="0">
                <a:solidFill>
                  <a:schemeClr val="accent1">
                    <a:lumMod val="50000"/>
                  </a:schemeClr>
                </a:solidFill>
              </a:rPr>
              <a:t>Histoire des musées et des lieux d’exposition.</a:t>
            </a:r>
          </a:p>
          <a:p>
            <a:pPr lvl="0" algn="just"/>
            <a:r>
              <a:rPr lang="fr-FR" sz="1200" b="1" dirty="0">
                <a:solidFill>
                  <a:schemeClr val="accent1">
                    <a:lumMod val="50000"/>
                  </a:schemeClr>
                </a:solidFill>
              </a:rPr>
              <a:t>Notion d’artiste depuis la Renaissance (reconnaissance histoire, institutionnelle, diffusion d’une idéologie…).</a:t>
            </a:r>
          </a:p>
          <a:p>
            <a:pPr lvl="0" algn="just"/>
            <a:r>
              <a:rPr lang="fr-FR" sz="1200" b="1" dirty="0">
                <a:solidFill>
                  <a:schemeClr val="accent1">
                    <a:lumMod val="50000"/>
                  </a:schemeClr>
                </a:solidFill>
              </a:rPr>
              <a:t>Les mécènes : les œuvres comme outils de propagande, de pouvoir, idéologique. </a:t>
            </a:r>
          </a:p>
          <a:p>
            <a:pPr lvl="0" algn="just"/>
            <a:r>
              <a:rPr lang="fr-FR" sz="1200" b="1" dirty="0">
                <a:solidFill>
                  <a:schemeClr val="accent1">
                    <a:lumMod val="50000"/>
                  </a:schemeClr>
                </a:solidFill>
              </a:rPr>
              <a:t>Les lieux d’exposition : pour montrer la richesse des propriétaires (palais italien, musée…).</a:t>
            </a:r>
          </a:p>
          <a:p>
            <a:pPr lvl="0" algn="just"/>
            <a:r>
              <a:rPr lang="fr-FR" sz="1200" b="1" dirty="0">
                <a:solidFill>
                  <a:schemeClr val="accent1">
                    <a:lumMod val="50000"/>
                  </a:schemeClr>
                </a:solidFill>
              </a:rPr>
              <a:t>Les réseaux sociaux : pour attirer l’attention (pour avoir plus de « likes » ou de « followers ») / les institutions muséales : parler d’un artiste mais aussi enjeux financier et politique (rayonnement des grandes expositions).</a:t>
            </a:r>
          </a:p>
          <a:p>
            <a:pPr algn="just"/>
            <a:r>
              <a:rPr lang="fr-FR" sz="1200" dirty="0">
                <a:solidFill>
                  <a:schemeClr val="accent1">
                    <a:lumMod val="50000"/>
                  </a:schemeClr>
                </a:solidFill>
              </a:rPr>
              <a:t> </a:t>
            </a:r>
          </a:p>
          <a:p>
            <a:pPr lvl="0" algn="just"/>
            <a:r>
              <a:rPr lang="fr-FR" sz="1400" b="1" i="1" dirty="0">
                <a:solidFill>
                  <a:schemeClr val="accent5">
                    <a:lumMod val="75000"/>
                  </a:schemeClr>
                </a:solidFill>
              </a:rPr>
              <a:t>Les lieux de partage pour être :</a:t>
            </a:r>
          </a:p>
          <a:p>
            <a:pPr lvl="0" algn="just"/>
            <a:r>
              <a:rPr lang="fr-FR" sz="1200" b="1" dirty="0">
                <a:solidFill>
                  <a:schemeClr val="accent1">
                    <a:lumMod val="50000"/>
                  </a:schemeClr>
                </a:solidFill>
              </a:rPr>
              <a:t>Les œuvres comme les utilisateurs de réseaux sociaux ont besoin de spectateurs/follower pour exister.</a:t>
            </a:r>
          </a:p>
          <a:p>
            <a:pPr lvl="0" algn="just"/>
            <a:r>
              <a:rPr lang="fr-FR" sz="1200" b="1" dirty="0">
                <a:solidFill>
                  <a:schemeClr val="accent1">
                    <a:lumMod val="50000"/>
                  </a:schemeClr>
                </a:solidFill>
              </a:rPr>
              <a:t>Les œuvres comme les utilisateurs de réseaux sociaux ont besoin pour exposer, « de se la raconter ».</a:t>
            </a:r>
          </a:p>
          <a:p>
            <a:pPr lvl="0" algn="just"/>
            <a:r>
              <a:rPr lang="fr-FR" sz="1200" b="1" dirty="0">
                <a:solidFill>
                  <a:schemeClr val="accent1">
                    <a:lumMod val="50000"/>
                  </a:schemeClr>
                </a:solidFill>
              </a:rPr>
              <a:t>Besoin de reconnaissance des créations des utilisateurs comme les œuvres d’artistes </a:t>
            </a:r>
          </a:p>
          <a:p>
            <a:pPr lvl="0" algn="just"/>
            <a:r>
              <a:rPr lang="fr-FR" sz="1200" b="1" dirty="0">
                <a:solidFill>
                  <a:schemeClr val="accent1">
                    <a:lumMod val="50000"/>
                  </a:schemeClr>
                </a:solidFill>
              </a:rPr>
              <a:t>Besoin de faire le buzz, de provoquer, de faire du bruit pour être vu.</a:t>
            </a:r>
          </a:p>
          <a:p>
            <a:pPr lvl="0" algn="just"/>
            <a:r>
              <a:rPr lang="fr-FR" sz="1200" b="1" dirty="0">
                <a:solidFill>
                  <a:schemeClr val="accent1">
                    <a:lumMod val="50000"/>
                  </a:schemeClr>
                </a:solidFill>
              </a:rPr>
              <a:t>Besoin d’autosatisfaction des commanditaires, des institutions, des artistes, des utilisateurs…</a:t>
            </a:r>
          </a:p>
          <a:p>
            <a:pPr algn="just"/>
            <a:endParaRPr lang="fr-FR" sz="1400" i="1" dirty="0">
              <a:solidFill>
                <a:schemeClr val="accent1">
                  <a:lumMod val="50000"/>
                </a:schemeClr>
              </a:solidFill>
            </a:endParaRPr>
          </a:p>
          <a:p>
            <a:pPr algn="just"/>
            <a:endParaRPr lang="fr-FR" sz="1400" i="1" dirty="0">
              <a:solidFill>
                <a:schemeClr val="accent1">
                  <a:lumMod val="50000"/>
                </a:schemeClr>
              </a:solidFill>
            </a:endParaRPr>
          </a:p>
        </p:txBody>
      </p:sp>
      <p:sp>
        <p:nvSpPr>
          <p:cNvPr id="6" name="ZoneTexte 5"/>
          <p:cNvSpPr txBox="1"/>
          <p:nvPr/>
        </p:nvSpPr>
        <p:spPr>
          <a:xfrm>
            <a:off x="179512" y="3501008"/>
            <a:ext cx="3888432" cy="1661993"/>
          </a:xfrm>
          <a:prstGeom prst="rect">
            <a:avLst/>
          </a:prstGeom>
          <a:noFill/>
        </p:spPr>
        <p:txBody>
          <a:bodyPr wrap="square" rtlCol="0">
            <a:spAutoFit/>
          </a:bodyPr>
          <a:lstStyle/>
          <a:p>
            <a:pPr algn="just"/>
            <a:r>
              <a:rPr lang="fr-FR" sz="1600" b="1" i="1" dirty="0">
                <a:solidFill>
                  <a:schemeClr val="accent5">
                    <a:lumMod val="75000"/>
                  </a:schemeClr>
                </a:solidFill>
              </a:rPr>
              <a:t>RÉFÉRENCES</a:t>
            </a:r>
          </a:p>
          <a:p>
            <a:pPr lvl="0" algn="just"/>
            <a:r>
              <a:rPr lang="fr-FR" sz="1200" b="1" dirty="0">
                <a:solidFill>
                  <a:schemeClr val="accent1">
                    <a:lumMod val="50000"/>
                  </a:schemeClr>
                </a:solidFill>
              </a:rPr>
              <a:t>Walter Benjamin, </a:t>
            </a:r>
            <a:r>
              <a:rPr lang="fr-FR" sz="1200" b="1" i="1" dirty="0">
                <a:solidFill>
                  <a:schemeClr val="accent1">
                    <a:lumMod val="50000"/>
                  </a:schemeClr>
                </a:solidFill>
              </a:rPr>
              <a:t>L’œuvre d’art à l’époque de sa reproductibilité technique</a:t>
            </a:r>
            <a:r>
              <a:rPr lang="fr-FR" sz="1200" b="1" dirty="0">
                <a:solidFill>
                  <a:schemeClr val="accent1">
                    <a:lumMod val="50000"/>
                  </a:schemeClr>
                </a:solidFill>
              </a:rPr>
              <a:t>, dernière version 1939, in « Œuvres III », Paris, Gallimard, 2000.</a:t>
            </a:r>
          </a:p>
          <a:p>
            <a:pPr lvl="0" algn="just"/>
            <a:endParaRPr lang="fr-FR" sz="1200" b="1" i="1" dirty="0">
              <a:solidFill>
                <a:schemeClr val="accent1">
                  <a:lumMod val="50000"/>
                </a:schemeClr>
              </a:solidFill>
            </a:endParaRPr>
          </a:p>
          <a:p>
            <a:pPr lvl="0" algn="just"/>
            <a:r>
              <a:rPr lang="fr-FR" sz="1200" b="1" dirty="0">
                <a:solidFill>
                  <a:schemeClr val="accent1">
                    <a:lumMod val="50000"/>
                  </a:schemeClr>
                </a:solidFill>
              </a:rPr>
              <a:t>Yves MICHAUD, </a:t>
            </a:r>
            <a:r>
              <a:rPr lang="fr-FR" sz="1200" b="1" i="1" dirty="0">
                <a:solidFill>
                  <a:schemeClr val="accent1">
                    <a:lumMod val="50000"/>
                  </a:schemeClr>
                </a:solidFill>
              </a:rPr>
              <a:t>La crise de l’art contemporain, </a:t>
            </a:r>
            <a:r>
              <a:rPr lang="fr-FR" sz="1200" b="1" dirty="0">
                <a:solidFill>
                  <a:schemeClr val="accent1">
                    <a:lumMod val="50000"/>
                  </a:schemeClr>
                </a:solidFill>
              </a:rPr>
              <a:t>Presses Universitaires de France, 2011.</a:t>
            </a:r>
            <a:endParaRPr lang="fr-FR" sz="1200" b="1" i="1" dirty="0">
              <a:solidFill>
                <a:schemeClr val="accent1">
                  <a:lumMod val="50000"/>
                </a:schemeClr>
              </a:solidFill>
            </a:endParaRPr>
          </a:p>
          <a:p>
            <a:pPr lvl="0" algn="just"/>
            <a:endParaRPr lang="fr-FR" sz="1400" b="1" dirty="0">
              <a:solidFill>
                <a:schemeClr val="accent1">
                  <a:lumMod val="50000"/>
                </a:schemeClr>
              </a:solidFill>
            </a:endParaRPr>
          </a:p>
        </p:txBody>
      </p:sp>
      <p:pic>
        <p:nvPicPr>
          <p:cNvPr id="8" name="Picture 2" descr="https://paintingrussia.files.wordpress.com/2017/06/2014-09-30-princeinstall2-min.jpg"/>
          <p:cNvPicPr>
            <a:picLocks noChangeAspect="1" noChangeArrowheads="1"/>
          </p:cNvPicPr>
          <p:nvPr/>
        </p:nvPicPr>
        <p:blipFill>
          <a:blip r:embed="rId3" cstate="print"/>
          <a:srcRect/>
          <a:stretch>
            <a:fillRect/>
          </a:stretch>
        </p:blipFill>
        <p:spPr bwMode="auto">
          <a:xfrm>
            <a:off x="4283968" y="3645024"/>
            <a:ext cx="4392488" cy="2705953"/>
          </a:xfrm>
          <a:prstGeom prst="rect">
            <a:avLst/>
          </a:prstGeom>
          <a:noFill/>
        </p:spPr>
      </p:pic>
      <p:sp>
        <p:nvSpPr>
          <p:cNvPr id="9" name="Rectangle 8"/>
          <p:cNvSpPr/>
          <p:nvPr/>
        </p:nvSpPr>
        <p:spPr>
          <a:xfrm>
            <a:off x="1115616" y="6309320"/>
            <a:ext cx="7128792" cy="523220"/>
          </a:xfrm>
          <a:prstGeom prst="rect">
            <a:avLst/>
          </a:prstGeom>
        </p:spPr>
        <p:txBody>
          <a:bodyPr wrap="square">
            <a:spAutoFit/>
          </a:bodyPr>
          <a:lstStyle/>
          <a:p>
            <a:pPr lvl="0" algn="r"/>
            <a:r>
              <a:rPr lang="fr-FR" sz="1400" b="1" dirty="0">
                <a:solidFill>
                  <a:schemeClr val="accent1">
                    <a:lumMod val="50000"/>
                  </a:schemeClr>
                </a:solidFill>
              </a:rPr>
              <a:t>Richard Prince, </a:t>
            </a:r>
            <a:r>
              <a:rPr lang="fr-FR" sz="1400" b="1" i="1" dirty="0">
                <a:solidFill>
                  <a:schemeClr val="accent1">
                    <a:lumMod val="50000"/>
                  </a:schemeClr>
                </a:solidFill>
              </a:rPr>
              <a:t>New Portraits</a:t>
            </a:r>
            <a:r>
              <a:rPr lang="fr-FR" sz="1400" b="1" dirty="0">
                <a:solidFill>
                  <a:schemeClr val="accent1">
                    <a:lumMod val="50000"/>
                  </a:schemeClr>
                </a:solidFill>
              </a:rPr>
              <a:t> à la Galerie Gagosian, </a:t>
            </a:r>
          </a:p>
          <a:p>
            <a:pPr lvl="0" algn="r"/>
            <a:r>
              <a:rPr lang="fr-FR" sz="1400" b="1" dirty="0">
                <a:solidFill>
                  <a:schemeClr val="accent1">
                    <a:lumMod val="50000"/>
                  </a:schemeClr>
                </a:solidFill>
              </a:rPr>
              <a:t>NYC, 19 Septembre au 24 Octobre 2014.</a:t>
            </a:r>
            <a:endParaRPr lang="fr-FR" sz="1400" b="1" i="1" dirty="0">
              <a:solidFill>
                <a:schemeClr val="accent1">
                  <a:lumMod val="50000"/>
                </a:schemeClr>
              </a:solidFill>
            </a:endParaRPr>
          </a:p>
        </p:txBody>
      </p:sp>
      <p:sp>
        <p:nvSpPr>
          <p:cNvPr id="10" name="Rectangle 9"/>
          <p:cNvSpPr/>
          <p:nvPr/>
        </p:nvSpPr>
        <p:spPr>
          <a:xfrm>
            <a:off x="0" y="332656"/>
            <a:ext cx="8244408" cy="461665"/>
          </a:xfrm>
          <a:prstGeom prst="rect">
            <a:avLst/>
          </a:prstGeom>
        </p:spPr>
        <p:txBody>
          <a:bodyPr wrap="square">
            <a:spAutoFit/>
          </a:bodyPr>
          <a:lstStyle/>
          <a:p>
            <a:r>
              <a:rPr lang="fr-FR" sz="2400" b="1" i="1" dirty="0">
                <a:solidFill>
                  <a:schemeClr val="accent5">
                    <a:lumMod val="75000"/>
                  </a:schemeClr>
                </a:solidFill>
              </a:rPr>
              <a:t>7 - RESEAUX SOCIAUX : (S’)EXPOSER – suite et références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dirty="0">
                <a:solidFill>
                  <a:schemeClr val="accent1">
                    <a:lumMod val="75000"/>
                  </a:schemeClr>
                </a:solidFill>
              </a:rPr>
              <a:t>SOMMAIRE</a:t>
            </a:r>
          </a:p>
        </p:txBody>
      </p:sp>
      <p:sp>
        <p:nvSpPr>
          <p:cNvPr id="6" name="ZoneTexte 5"/>
          <p:cNvSpPr txBox="1"/>
          <p:nvPr/>
        </p:nvSpPr>
        <p:spPr>
          <a:xfrm>
            <a:off x="251520" y="836712"/>
            <a:ext cx="8640960" cy="5755422"/>
          </a:xfrm>
          <a:prstGeom prst="rect">
            <a:avLst/>
          </a:prstGeom>
          <a:noFill/>
        </p:spPr>
        <p:txBody>
          <a:bodyPr wrap="square" rtlCol="0">
            <a:spAutoFit/>
          </a:bodyPr>
          <a:lstStyle/>
          <a:p>
            <a:pPr>
              <a:buFontTx/>
              <a:buChar char="-"/>
            </a:pPr>
            <a:endParaRPr lang="fr-FR" b="1" i="1" dirty="0">
              <a:solidFill>
                <a:schemeClr val="accent5">
                  <a:lumMod val="75000"/>
                </a:schemeClr>
              </a:solidFill>
            </a:endParaRPr>
          </a:p>
          <a:p>
            <a:pPr>
              <a:buFontTx/>
              <a:buChar char="-"/>
            </a:pPr>
            <a:r>
              <a:rPr lang="fr-FR" b="1" i="1" dirty="0">
                <a:solidFill>
                  <a:schemeClr val="accent5">
                    <a:lumMod val="75000"/>
                  </a:schemeClr>
                </a:solidFill>
              </a:rPr>
              <a:t> PRÉSENTATION DU GROUPE TRAAM ORLÉANS-TOURS</a:t>
            </a:r>
          </a:p>
          <a:p>
            <a:pPr>
              <a:buFontTx/>
              <a:buChar char="-"/>
            </a:pPr>
            <a:endParaRPr lang="fr-FR" b="1" i="1" dirty="0">
              <a:solidFill>
                <a:schemeClr val="accent5">
                  <a:lumMod val="75000"/>
                </a:schemeClr>
              </a:solidFill>
            </a:endParaRPr>
          </a:p>
          <a:p>
            <a:pPr>
              <a:buFontTx/>
              <a:buChar char="-"/>
            </a:pPr>
            <a:r>
              <a:rPr lang="fr-FR" b="1" i="1" dirty="0">
                <a:solidFill>
                  <a:schemeClr val="accent5">
                    <a:lumMod val="75000"/>
                  </a:schemeClr>
                </a:solidFill>
              </a:rPr>
              <a:t> AXE DE RÉFLEXION :</a:t>
            </a:r>
          </a:p>
          <a:p>
            <a:r>
              <a:rPr lang="fr-FR" b="1" i="1" dirty="0">
                <a:solidFill>
                  <a:schemeClr val="accent1">
                    <a:lumMod val="75000"/>
                  </a:schemeClr>
                </a:solidFill>
              </a:rPr>
              <a:t>Espaces physiques et espaces virtuels d'exposition d'œuvres d'art et productions d'élèves.</a:t>
            </a:r>
          </a:p>
          <a:p>
            <a:r>
              <a:rPr lang="fr-FR" sz="1600" b="1" i="1" dirty="0">
                <a:solidFill>
                  <a:schemeClr val="accent5">
                    <a:lumMod val="75000"/>
                  </a:schemeClr>
                </a:solidFill>
              </a:rPr>
              <a:t>  </a:t>
            </a:r>
          </a:p>
          <a:p>
            <a:r>
              <a:rPr lang="fr-FR" sz="1600" b="1" i="1" dirty="0">
                <a:solidFill>
                  <a:schemeClr val="accent5">
                    <a:lumMod val="75000"/>
                  </a:schemeClr>
                </a:solidFill>
              </a:rPr>
              <a:t>     1- EXPOSITION/DIFFUSION</a:t>
            </a:r>
          </a:p>
          <a:p>
            <a:r>
              <a:rPr lang="fr-FR" sz="1600" b="1" i="1" dirty="0">
                <a:solidFill>
                  <a:schemeClr val="accent5">
                    <a:lumMod val="75000"/>
                  </a:schemeClr>
                </a:solidFill>
              </a:rPr>
              <a:t>     2- EXPOSITION HORS LES MURS</a:t>
            </a:r>
          </a:p>
          <a:p>
            <a:r>
              <a:rPr lang="fr-FR" sz="1600" b="1" i="1" dirty="0">
                <a:solidFill>
                  <a:schemeClr val="accent5">
                    <a:lumMod val="75000"/>
                  </a:schemeClr>
                </a:solidFill>
              </a:rPr>
              <a:t>     3- EXPOSITION MULTIMÉDIAS</a:t>
            </a:r>
          </a:p>
          <a:p>
            <a:r>
              <a:rPr lang="fr-FR" sz="1600" b="1" i="1" dirty="0">
                <a:solidFill>
                  <a:schemeClr val="accent5">
                    <a:lumMod val="75000"/>
                  </a:schemeClr>
                </a:solidFill>
              </a:rPr>
              <a:t>     4- EXPOSITION VIRTUELLE ET PHYSIQUE</a:t>
            </a:r>
          </a:p>
          <a:p>
            <a:r>
              <a:rPr lang="fr-FR" sz="1600" b="1" i="1" dirty="0">
                <a:solidFill>
                  <a:schemeClr val="accent5">
                    <a:lumMod val="75000"/>
                  </a:schemeClr>
                </a:solidFill>
              </a:rPr>
              <a:t>     5- IN SITU VIRTUEL</a:t>
            </a:r>
          </a:p>
          <a:p>
            <a:r>
              <a:rPr lang="fr-FR" sz="1600" b="1" i="1" dirty="0">
                <a:solidFill>
                  <a:schemeClr val="accent5">
                    <a:lumMod val="75000"/>
                  </a:schemeClr>
                </a:solidFill>
              </a:rPr>
              <a:t>     6- MIRAGE MAKE</a:t>
            </a:r>
          </a:p>
          <a:p>
            <a:r>
              <a:rPr lang="fr-FR" sz="1600" b="1" i="1" dirty="0">
                <a:solidFill>
                  <a:schemeClr val="accent5">
                    <a:lumMod val="75000"/>
                  </a:schemeClr>
                </a:solidFill>
              </a:rPr>
              <a:t>     7- RÉSEAUX SOCIAUX : (S’)EXPOSER</a:t>
            </a:r>
          </a:p>
          <a:p>
            <a:r>
              <a:rPr lang="fr-FR" sz="1600" b="1" i="1" dirty="0">
                <a:solidFill>
                  <a:schemeClr val="accent5">
                    <a:lumMod val="75000"/>
                  </a:schemeClr>
                </a:solidFill>
              </a:rPr>
              <a:t>     8- RÉFLEXIONS SUR LES ENJEUX DE L’EXPOSITION VIRTUELLE</a:t>
            </a:r>
          </a:p>
          <a:p>
            <a:pPr indent="990600"/>
            <a:endParaRPr lang="fr-FR" sz="1600" b="1" i="1" dirty="0">
              <a:solidFill>
                <a:schemeClr val="accent5">
                  <a:lumMod val="75000"/>
                </a:schemeClr>
              </a:solidFill>
            </a:endParaRPr>
          </a:p>
          <a:p>
            <a:r>
              <a:rPr lang="fr-FR" sz="1600" b="1" i="1" dirty="0">
                <a:solidFill>
                  <a:schemeClr val="accent5">
                    <a:lumMod val="75000"/>
                  </a:schemeClr>
                </a:solidFill>
              </a:rPr>
              <a:t>- EXPOSER PENDANT LE CONFINEMENT </a:t>
            </a:r>
          </a:p>
          <a:p>
            <a:r>
              <a:rPr lang="fr-FR" sz="1600" b="1" i="1" dirty="0">
                <a:solidFill>
                  <a:schemeClr val="accent5">
                    <a:lumMod val="75000"/>
                  </a:schemeClr>
                </a:solidFill>
              </a:rPr>
              <a:t>DANS L’ACADÉMIE D’ORLÉANS-TOURS</a:t>
            </a:r>
          </a:p>
          <a:p>
            <a:endParaRPr lang="fr-FR" sz="1600" b="1" i="1" dirty="0">
              <a:solidFill>
                <a:schemeClr val="accent5">
                  <a:lumMod val="75000"/>
                </a:schemeClr>
              </a:solidFill>
            </a:endParaRPr>
          </a:p>
          <a:p>
            <a:r>
              <a:rPr lang="fr-FR" sz="1600" b="1" i="1" dirty="0">
                <a:solidFill>
                  <a:schemeClr val="accent5">
                    <a:lumMod val="75000"/>
                  </a:schemeClr>
                </a:solidFill>
              </a:rPr>
              <a:t>- ANNEXE</a:t>
            </a:r>
            <a:endParaRPr lang="fr-FR" b="1" i="1" dirty="0">
              <a:solidFill>
                <a:schemeClr val="accent5">
                  <a:lumMod val="75000"/>
                </a:schemeClr>
              </a:solidFill>
            </a:endParaRPr>
          </a:p>
          <a:p>
            <a:endParaRPr lang="fr-FR" dirty="0">
              <a:solidFill>
                <a:schemeClr val="accent1">
                  <a:lumMod val="75000"/>
                </a:schemeClr>
              </a:solidFill>
            </a:endParaRPr>
          </a:p>
          <a:p>
            <a:endParaRPr lang="fr-FR" dirty="0"/>
          </a:p>
          <a:p>
            <a:r>
              <a:rPr lang="fr-FR" dirty="0"/>
              <a:t> </a:t>
            </a:r>
          </a:p>
        </p:txBody>
      </p:sp>
      <p:pic>
        <p:nvPicPr>
          <p:cNvPr id="1026" name="Picture 2" descr="https://www.prefectures-regions.gouv.fr/var/ire_site/storage/images/media/media-centre-val-de-loire/images/education-enseignement-superieur-et-recherche/carte-academie-orleans-tours/70711-1-fre-FR/Carte-academie-Orleans-Tours_reference.jpg"/>
          <p:cNvPicPr>
            <a:picLocks noChangeAspect="1" noChangeArrowheads="1"/>
          </p:cNvPicPr>
          <p:nvPr/>
        </p:nvPicPr>
        <p:blipFill rotWithShape="1">
          <a:blip r:embed="rId3">
            <a:extLst>
              <a:ext uri="{28A0092B-C50C-407E-A947-70E740481C1C}">
                <a14:useLocalDpi xmlns:a14="http://schemas.microsoft.com/office/drawing/2010/main" val="0"/>
              </a:ext>
            </a:extLst>
          </a:blip>
          <a:srcRect l="6238" r="39042"/>
          <a:stretch/>
        </p:blipFill>
        <p:spPr bwMode="auto">
          <a:xfrm>
            <a:off x="5868144" y="3356992"/>
            <a:ext cx="2715865" cy="302523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28" name="Picture 4" descr="Travaux académiques mutualisés - Les travaux académiqu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5" y="2416362"/>
            <a:ext cx="2715864" cy="102122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946" y="3364020"/>
            <a:ext cx="1249437" cy="432048"/>
          </a:xfrm>
          <a:prstGeom prst="rect">
            <a:avLst/>
          </a:prstGeom>
          <a:ln>
            <a:noFill/>
          </a:ln>
          <a:effectLst/>
        </p:spPr>
      </p:pic>
      <p:sp>
        <p:nvSpPr>
          <p:cNvPr id="3" name="ZoneTexte 2"/>
          <p:cNvSpPr txBox="1"/>
          <p:nvPr/>
        </p:nvSpPr>
        <p:spPr>
          <a:xfrm>
            <a:off x="6854974" y="3068958"/>
            <a:ext cx="1709722" cy="338554"/>
          </a:xfrm>
          <a:prstGeom prst="rect">
            <a:avLst/>
          </a:prstGeom>
          <a:solidFill>
            <a:schemeClr val="bg1"/>
          </a:solidFill>
          <a:effectLst/>
        </p:spPr>
        <p:txBody>
          <a:bodyPr wrap="square" rtlCol="0">
            <a:spAutoFit/>
          </a:bodyPr>
          <a:lstStyle/>
          <a:p>
            <a:r>
              <a:rPr lang="fr-FR" sz="1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Arts plastiques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393599"/>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0" name="Rectangle 9"/>
          <p:cNvSpPr/>
          <p:nvPr/>
        </p:nvSpPr>
        <p:spPr>
          <a:xfrm>
            <a:off x="0" y="332656"/>
            <a:ext cx="8244408" cy="461665"/>
          </a:xfrm>
          <a:prstGeom prst="rect">
            <a:avLst/>
          </a:prstGeom>
        </p:spPr>
        <p:txBody>
          <a:bodyPr wrap="square">
            <a:spAutoFit/>
          </a:bodyPr>
          <a:lstStyle/>
          <a:p>
            <a:r>
              <a:rPr lang="fr-FR" sz="2400" b="1" i="1" dirty="0">
                <a:solidFill>
                  <a:schemeClr val="accent5">
                    <a:lumMod val="75000"/>
                  </a:schemeClr>
                </a:solidFill>
              </a:rPr>
              <a:t>8 - RÉFLEXIONS SUR LES ENJEUX DE L’EXPOSITION VIRTUELLE</a:t>
            </a:r>
          </a:p>
        </p:txBody>
      </p:sp>
      <p:sp>
        <p:nvSpPr>
          <p:cNvPr id="12" name="ZoneTexte 11"/>
          <p:cNvSpPr txBox="1"/>
          <p:nvPr/>
        </p:nvSpPr>
        <p:spPr>
          <a:xfrm>
            <a:off x="179512" y="715343"/>
            <a:ext cx="8496944" cy="769441"/>
          </a:xfrm>
          <a:prstGeom prst="rect">
            <a:avLst/>
          </a:prstGeom>
          <a:noFill/>
        </p:spPr>
        <p:txBody>
          <a:bodyPr wrap="square" rtlCol="0">
            <a:spAutoFit/>
          </a:bodyPr>
          <a:lstStyle/>
          <a:p>
            <a:pPr algn="just"/>
            <a:r>
              <a:rPr lang="fr-FR" sz="1600" b="1" i="1" dirty="0">
                <a:solidFill>
                  <a:schemeClr val="accent5">
                    <a:lumMod val="75000"/>
                  </a:schemeClr>
                </a:solidFill>
              </a:rPr>
              <a:t>POINT D’ENTRÉE</a:t>
            </a:r>
          </a:p>
          <a:p>
            <a:r>
              <a:rPr lang="fr-FR" sz="1400" b="1" dirty="0">
                <a:solidFill>
                  <a:schemeClr val="accent1">
                    <a:lumMod val="50000"/>
                  </a:schemeClr>
                </a:solidFill>
              </a:rPr>
              <a:t>Les petits musées virtuels : enjeux, défis et contraintes.</a:t>
            </a:r>
          </a:p>
          <a:p>
            <a:r>
              <a:rPr lang="fr-FR" sz="1400" b="1" dirty="0">
                <a:solidFill>
                  <a:schemeClr val="accent1">
                    <a:lumMod val="50000"/>
                  </a:schemeClr>
                </a:solidFill>
              </a:rPr>
              <a:t>Ou, comment permettre aux élèves de créer, partager et gérer un espace personnel d’exposition sur internet. </a:t>
            </a:r>
          </a:p>
        </p:txBody>
      </p:sp>
      <p:sp>
        <p:nvSpPr>
          <p:cNvPr id="13" name="ZoneTexte 12"/>
          <p:cNvSpPr txBox="1"/>
          <p:nvPr/>
        </p:nvSpPr>
        <p:spPr>
          <a:xfrm>
            <a:off x="179512" y="1412776"/>
            <a:ext cx="8640960" cy="1415772"/>
          </a:xfrm>
          <a:prstGeom prst="rect">
            <a:avLst/>
          </a:prstGeom>
          <a:noFill/>
        </p:spPr>
        <p:txBody>
          <a:bodyPr wrap="square" rtlCol="0">
            <a:spAutoFit/>
          </a:bodyPr>
          <a:lstStyle/>
          <a:p>
            <a:pPr algn="just"/>
            <a:r>
              <a:rPr lang="fr-FR" sz="1600" b="1" i="1" dirty="0">
                <a:solidFill>
                  <a:schemeClr val="accent5">
                    <a:lumMod val="75000"/>
                  </a:schemeClr>
                </a:solidFill>
              </a:rPr>
              <a:t>PROBLÉMATIQUE</a:t>
            </a:r>
          </a:p>
          <a:p>
            <a:pPr algn="just"/>
            <a:r>
              <a:rPr lang="fr-FR" sz="1400" b="1" dirty="0">
                <a:solidFill>
                  <a:schemeClr val="accent1">
                    <a:lumMod val="50000"/>
                  </a:schemeClr>
                </a:solidFill>
              </a:rPr>
              <a:t>Le but principal de ce questionnement est de trouver des moyens pour permettre à l’élève de valoriser sa démarche de type artistique, de lui permettre de constituer un dossier personnel de type curriculaire, pouvant intégrer aussi bien des créations numériques, au sens strict du terme, mais aussi de répertorier ses réalisations diverses et variées (dessins, volumes, etc.) de manière à l’inciter à prendre conscience que son travail peut susciter de l’intérêt extra-pédagogique.</a:t>
            </a:r>
          </a:p>
        </p:txBody>
      </p:sp>
      <p:sp>
        <p:nvSpPr>
          <p:cNvPr id="14" name="Rectangle 13"/>
          <p:cNvSpPr/>
          <p:nvPr/>
        </p:nvSpPr>
        <p:spPr>
          <a:xfrm>
            <a:off x="179512" y="2780928"/>
            <a:ext cx="8640960" cy="3785652"/>
          </a:xfrm>
          <a:prstGeom prst="rect">
            <a:avLst/>
          </a:prstGeom>
        </p:spPr>
        <p:txBody>
          <a:bodyPr wrap="square">
            <a:spAutoFit/>
          </a:bodyPr>
          <a:lstStyle/>
          <a:p>
            <a:pPr algn="just"/>
            <a:r>
              <a:rPr lang="fr-FR" sz="1600" b="1" i="1" dirty="0">
                <a:solidFill>
                  <a:schemeClr val="accent5">
                    <a:lumMod val="75000"/>
                  </a:schemeClr>
                </a:solidFill>
              </a:rPr>
              <a:t>PISTES PÉDAGOGIQUES</a:t>
            </a:r>
          </a:p>
          <a:p>
            <a:pPr algn="just"/>
            <a:r>
              <a:rPr lang="fr-FR" sz="1400" b="1" dirty="0">
                <a:solidFill>
                  <a:schemeClr val="accent1">
                    <a:lumMod val="50000"/>
                  </a:schemeClr>
                </a:solidFill>
              </a:rPr>
              <a:t>Toutes les disciplines ont dû faire face à plusieurs problématiques dans les démarches relatives à l’échange de fichiers, au partage, stockage etc. car, malgré les nombreuses possibilités qui nous sont offertes par les différentes plateformes, lorsqu’il s’agit de diffuser les travaux ou d’être dans l’obligation de stocker des données personnelles de l’élève nous sommes confrontés automatiquement à de nombreuses contraintes. </a:t>
            </a:r>
          </a:p>
          <a:p>
            <a:pPr algn="just"/>
            <a:r>
              <a:rPr lang="fr-FR" sz="1400" b="1" dirty="0">
                <a:solidFill>
                  <a:schemeClr val="accent1">
                    <a:lumMod val="50000"/>
                  </a:schemeClr>
                </a:solidFill>
              </a:rPr>
              <a:t>La discipline des arts plastiques, par sa vocation de traiter toutes les situations relatives à l’image, fixe et particulièrement en mouvement (taille, droit d’auteur,…) est peut-être celle qui bénéficierait davantage de l’existence d’une plateforme conçue et dédiée exclusivement à cet effet. Comme </a:t>
            </a:r>
            <a:r>
              <a:rPr lang="fr-FR" sz="1400" b="1" i="1" dirty="0" err="1">
                <a:solidFill>
                  <a:schemeClr val="accent1">
                    <a:lumMod val="50000"/>
                  </a:schemeClr>
                </a:solidFill>
              </a:rPr>
              <a:t>Pearltrees</a:t>
            </a:r>
            <a:r>
              <a:rPr lang="fr-FR" sz="1400" b="1" dirty="0">
                <a:solidFill>
                  <a:schemeClr val="accent1">
                    <a:lumMod val="50000"/>
                  </a:schemeClr>
                </a:solidFill>
              </a:rPr>
              <a:t> version Education Nationale bien déployée au niveau du lycée, mais qui est souvent peu connues/exploitée versus collèges (en raison de son coût ?) </a:t>
            </a:r>
          </a:p>
          <a:p>
            <a:pPr algn="just"/>
            <a:r>
              <a:rPr lang="fr-FR" sz="1400" b="1" dirty="0">
                <a:solidFill>
                  <a:schemeClr val="accent1">
                    <a:lumMod val="50000"/>
                  </a:schemeClr>
                </a:solidFill>
              </a:rPr>
              <a:t>En attendant, nous nous limiterons à soulever des questions et à continuer à expérimenter et à se former afin de trouver un maximum de réponses nous aidant à travailler avec plus de souplesse, dans des espaces dynamiques et, bien évidement, sécurisés.</a:t>
            </a:r>
            <a:r>
              <a:rPr lang="fr-FR" sz="1400" b="1" i="1" dirty="0">
                <a:solidFill>
                  <a:schemeClr val="accent1">
                    <a:lumMod val="50000"/>
                  </a:schemeClr>
                </a:solidFill>
              </a:rPr>
              <a:t> </a:t>
            </a:r>
          </a:p>
          <a:p>
            <a:pPr algn="just">
              <a:buFont typeface="Arial" pitchFamily="34" charset="0"/>
              <a:buChar char="•"/>
            </a:pPr>
            <a:r>
              <a:rPr lang="fr-FR" sz="1400" b="1" i="1" dirty="0">
                <a:solidFill>
                  <a:schemeClr val="accent1">
                    <a:lumMod val="50000"/>
                  </a:schemeClr>
                </a:solidFill>
              </a:rPr>
              <a:t>     Comment partager le travail des élèves sans dépasser les limites du nouveau cadre légal pour la protection des données personnelles (RGDP) ?</a:t>
            </a:r>
          </a:p>
          <a:p>
            <a:pPr lvl="0" algn="just">
              <a:buFont typeface="Arial" pitchFamily="34" charset="0"/>
              <a:buChar char="•"/>
            </a:pPr>
            <a:r>
              <a:rPr lang="fr-FR" sz="1400" b="1" i="1" dirty="0">
                <a:solidFill>
                  <a:schemeClr val="accent1">
                    <a:lumMod val="50000"/>
                  </a:schemeClr>
                </a:solidFill>
              </a:rPr>
              <a:t>     Comment mettre en place donc, un cadre à la fois sécurisé et pouvant idéalement être géré directement par l’élève ? (Ouvre vers une nouvelle thématique de </a:t>
            </a:r>
            <a:r>
              <a:rPr lang="fr-FR" sz="1400" b="1" i="1" dirty="0" err="1">
                <a:solidFill>
                  <a:schemeClr val="accent1">
                    <a:lumMod val="50000"/>
                  </a:schemeClr>
                </a:solidFill>
              </a:rPr>
              <a:t>TraAM</a:t>
            </a:r>
            <a:r>
              <a:rPr lang="fr-FR" sz="1400" b="1" i="1" dirty="0">
                <a:solidFill>
                  <a:schemeClr val="accent1">
                    <a:lumMod val="50000"/>
                  </a:schemeClr>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393599"/>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6" name="ZoneTexte 5"/>
          <p:cNvSpPr txBox="1"/>
          <p:nvPr/>
        </p:nvSpPr>
        <p:spPr>
          <a:xfrm>
            <a:off x="179512" y="764705"/>
            <a:ext cx="8640960" cy="1492716"/>
          </a:xfrm>
          <a:prstGeom prst="rect">
            <a:avLst/>
          </a:prstGeom>
          <a:noFill/>
        </p:spPr>
        <p:txBody>
          <a:bodyPr wrap="square" rtlCol="0">
            <a:spAutoFit/>
          </a:bodyPr>
          <a:lstStyle/>
          <a:p>
            <a:pPr algn="just"/>
            <a:r>
              <a:rPr lang="fr-FR" sz="1600" b="1" i="1" dirty="0">
                <a:solidFill>
                  <a:schemeClr val="accent5">
                    <a:lumMod val="75000"/>
                  </a:schemeClr>
                </a:solidFill>
              </a:rPr>
              <a:t>RÉFÉRENCES</a:t>
            </a:r>
          </a:p>
          <a:p>
            <a:pPr algn="just"/>
            <a:r>
              <a:rPr lang="fr-FR" sz="1500" b="1" i="1" dirty="0">
                <a:solidFill>
                  <a:schemeClr val="accent1">
                    <a:lumMod val="50000"/>
                  </a:schemeClr>
                </a:solidFill>
              </a:rPr>
              <a:t>« C’est un véritable défi pour Malraux que de mettre en scène les mécanismes du Musée imaginaire, avec son potentiel et ses systèmes de représentation. En revenant sur les conditions de sa genèse, Malraux rend plus intelligibles ses modes de pensée et ses concepts. Il révèle que quelque chose a eu lieu : le geste de création, l’acte de constitution du Musée imaginaire. »</a:t>
            </a:r>
          </a:p>
          <a:p>
            <a:pPr algn="r"/>
            <a:r>
              <a:rPr lang="fr-FR" sz="1500" b="1" i="1" dirty="0">
                <a:solidFill>
                  <a:schemeClr val="accent5">
                    <a:lumMod val="75000"/>
                  </a:schemeClr>
                </a:solidFill>
              </a:rPr>
              <a:t>Art </a:t>
            </a:r>
            <a:r>
              <a:rPr lang="fr-FR" sz="1500" b="1" i="1" dirty="0" err="1">
                <a:solidFill>
                  <a:schemeClr val="accent5">
                    <a:lumMod val="75000"/>
                  </a:schemeClr>
                </a:solidFill>
              </a:rPr>
              <a:t>Press</a:t>
            </a:r>
            <a:r>
              <a:rPr lang="fr-FR" sz="1500" b="1" i="1" dirty="0">
                <a:solidFill>
                  <a:schemeClr val="accent5">
                    <a:lumMod val="75000"/>
                  </a:schemeClr>
                </a:solidFill>
              </a:rPr>
              <a:t> 2 n°24 "l'art en images, images de l'artiste" (février-mars-avril 2012)</a:t>
            </a:r>
            <a:endParaRPr lang="fr-FR" sz="1500" b="1" dirty="0">
              <a:solidFill>
                <a:schemeClr val="accent5">
                  <a:lumMod val="75000"/>
                </a:schemeClr>
              </a:solidFill>
            </a:endParaRPr>
          </a:p>
        </p:txBody>
      </p:sp>
      <p:sp>
        <p:nvSpPr>
          <p:cNvPr id="10" name="Rectangle 9"/>
          <p:cNvSpPr/>
          <p:nvPr/>
        </p:nvSpPr>
        <p:spPr>
          <a:xfrm>
            <a:off x="0" y="332656"/>
            <a:ext cx="8244408" cy="461665"/>
          </a:xfrm>
          <a:prstGeom prst="rect">
            <a:avLst/>
          </a:prstGeom>
        </p:spPr>
        <p:txBody>
          <a:bodyPr wrap="square">
            <a:spAutoFit/>
          </a:bodyPr>
          <a:lstStyle/>
          <a:p>
            <a:r>
              <a:rPr lang="fr-FR" sz="2400" b="1" i="1" dirty="0">
                <a:solidFill>
                  <a:schemeClr val="accent5">
                    <a:lumMod val="75000"/>
                  </a:schemeClr>
                </a:solidFill>
              </a:rPr>
              <a:t>8 - RÉFLEXIONS SUR LES ENJEUX DE L’EXPOSITION VIRTUELLE</a:t>
            </a:r>
          </a:p>
        </p:txBody>
      </p:sp>
      <p:pic>
        <p:nvPicPr>
          <p:cNvPr id="11" name="Image 10" descr="Une image contenant journal, texte, capture d’écran&#10;&#10;Description générée automatiquement"/>
          <p:cNvPicPr/>
          <p:nvPr/>
        </p:nvPicPr>
        <p:blipFill>
          <a:blip r:embed="rId3" cstate="print">
            <a:extLst>
              <a:ext uri="{28A0092B-C50C-407E-A947-70E740481C1C}">
                <a14:useLocalDpi xmlns:a14="http://schemas.microsoft.com/office/drawing/2010/main" val="0"/>
              </a:ext>
            </a:extLst>
          </a:blip>
          <a:stretch>
            <a:fillRect/>
          </a:stretch>
        </p:blipFill>
        <p:spPr>
          <a:xfrm>
            <a:off x="323528" y="2257421"/>
            <a:ext cx="3204864" cy="4123907"/>
          </a:xfrm>
          <a:prstGeom prst="rect">
            <a:avLst/>
          </a:prstGeom>
          <a:ln>
            <a:noFill/>
          </a:ln>
          <a:effectLst>
            <a:outerShdw blurRad="292100" dist="139700" dir="2700000" algn="tl" rotWithShape="0">
              <a:srgbClr val="333333">
                <a:alpha val="65000"/>
              </a:srgbClr>
            </a:outerShdw>
          </a:effectLst>
        </p:spPr>
      </p:pic>
      <p:pic>
        <p:nvPicPr>
          <p:cNvPr id="16" name="Image 15" descr="renato.jpg">
            <a:hlinkClick r:id="rId4"/>
          </p:cNvPr>
          <p:cNvPicPr>
            <a:picLocks noChangeAspect="1"/>
          </p:cNvPicPr>
          <p:nvPr/>
        </p:nvPicPr>
        <p:blipFill>
          <a:blip r:embed="rId5" cstate="print"/>
          <a:stretch>
            <a:fillRect/>
          </a:stretch>
        </p:blipFill>
        <p:spPr>
          <a:xfrm>
            <a:off x="4122204" y="3367521"/>
            <a:ext cx="2368791" cy="1972672"/>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6516216" y="3969137"/>
            <a:ext cx="2133567" cy="769441"/>
          </a:xfrm>
          <a:prstGeom prst="rect">
            <a:avLst/>
          </a:prstGeom>
        </p:spPr>
        <p:txBody>
          <a:bodyPr wrap="square">
            <a:spAutoFit/>
          </a:bodyPr>
          <a:lstStyle/>
          <a:p>
            <a:pPr algn="ctr"/>
            <a:r>
              <a:rPr lang="fr-FR" sz="1100" i="1" u="sng" dirty="0">
                <a:hlinkClick r:id="rId6"/>
              </a:rPr>
              <a:t>https://tube-orleans-tours.beta.education.fr</a:t>
            </a:r>
          </a:p>
          <a:p>
            <a:pPr algn="ctr"/>
            <a:r>
              <a:rPr lang="fr-FR" sz="1100" i="1" u="sng" dirty="0">
                <a:hlinkClick r:id="rId6"/>
              </a:rPr>
              <a:t>/videos/watch/5bda0f7a-1894-4cd4-a500-01a927360ad9</a:t>
            </a:r>
            <a:r>
              <a:rPr lang="fr-FR" sz="1100" i="1" dirty="0"/>
              <a:t> </a:t>
            </a:r>
            <a:endParaRPr lang="fr-FR" sz="1100" dirty="0"/>
          </a:p>
        </p:txBody>
      </p:sp>
      <p:sp>
        <p:nvSpPr>
          <p:cNvPr id="18" name="ZoneTexte 17"/>
          <p:cNvSpPr txBox="1"/>
          <p:nvPr/>
        </p:nvSpPr>
        <p:spPr>
          <a:xfrm>
            <a:off x="4299384" y="2391956"/>
            <a:ext cx="3497560" cy="707886"/>
          </a:xfrm>
          <a:prstGeom prst="rect">
            <a:avLst/>
          </a:prstGeom>
          <a:noFill/>
        </p:spPr>
        <p:txBody>
          <a:bodyPr wrap="none" rtlCol="0">
            <a:spAutoFit/>
          </a:bodyPr>
          <a:lstStyle/>
          <a:p>
            <a:pPr algn="ctr"/>
            <a:r>
              <a:rPr lang="fr-FR" sz="1400" b="1" dirty="0">
                <a:solidFill>
                  <a:schemeClr val="accent1">
                    <a:lumMod val="50000"/>
                  </a:schemeClr>
                </a:solidFill>
              </a:rPr>
              <a:t>Propositions d’élèves en vue d’une diffusion </a:t>
            </a:r>
          </a:p>
          <a:p>
            <a:pPr algn="ctr"/>
            <a:r>
              <a:rPr lang="fr-FR" sz="1400" b="1" dirty="0">
                <a:solidFill>
                  <a:schemeClr val="accent1">
                    <a:lumMod val="50000"/>
                  </a:schemeClr>
                </a:solidFill>
              </a:rPr>
              <a:t>format vidéo ou papier (journal)</a:t>
            </a:r>
          </a:p>
          <a:p>
            <a:pPr algn="ctr"/>
            <a:r>
              <a:rPr lang="fr-FR" sz="1100" i="1" dirty="0">
                <a:solidFill>
                  <a:schemeClr val="accent1">
                    <a:lumMod val="50000"/>
                  </a:schemeClr>
                </a:solidFill>
              </a:rPr>
              <a:t>Cliquez sur le visuel ou le lien pour accéder à la vidéo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b="1" i="1" dirty="0">
                <a:solidFill>
                  <a:schemeClr val="accent5">
                    <a:lumMod val="75000"/>
                  </a:schemeClr>
                </a:solidFill>
              </a:rPr>
              <a:t>EXPOSER PENDANT LE CONFINEMENT DANS L’ACADÉMIE D’ORLÉANS-TOURS</a:t>
            </a:r>
            <a:endParaRPr lang="fr-FR" dirty="0">
              <a:solidFill>
                <a:schemeClr val="accent1">
                  <a:lumMod val="75000"/>
                </a:schemeClr>
              </a:solidFill>
            </a:endParaRPr>
          </a:p>
        </p:txBody>
      </p:sp>
      <p:sp>
        <p:nvSpPr>
          <p:cNvPr id="6" name="ZoneTexte 5"/>
          <p:cNvSpPr txBox="1"/>
          <p:nvPr/>
        </p:nvSpPr>
        <p:spPr>
          <a:xfrm>
            <a:off x="107504" y="1268760"/>
            <a:ext cx="9036496" cy="2008242"/>
          </a:xfrm>
          <a:prstGeom prst="rect">
            <a:avLst/>
          </a:prstGeom>
          <a:noFill/>
        </p:spPr>
        <p:txBody>
          <a:bodyPr wrap="square" rtlCol="0">
            <a:spAutoFit/>
          </a:bodyPr>
          <a:lstStyle/>
          <a:p>
            <a:r>
              <a:rPr lang="fr-FR" b="1" i="1" dirty="0">
                <a:solidFill>
                  <a:schemeClr val="accent5">
                    <a:lumMod val="75000"/>
                  </a:schemeClr>
                </a:solidFill>
              </a:rPr>
              <a:t>Carte d’implantation académiques qui décline :</a:t>
            </a:r>
          </a:p>
          <a:p>
            <a:endParaRPr lang="fr-FR" sz="1050" b="1" i="1" dirty="0">
              <a:solidFill>
                <a:schemeClr val="accent5">
                  <a:lumMod val="75000"/>
                </a:schemeClr>
              </a:solidFill>
            </a:endParaRPr>
          </a:p>
          <a:p>
            <a:r>
              <a:rPr lang="fr-FR" sz="1600" b="1" i="1" dirty="0">
                <a:solidFill>
                  <a:schemeClr val="accent1">
                    <a:lumMod val="50000"/>
                  </a:schemeClr>
                </a:solidFill>
              </a:rPr>
              <a:t>- Les </a:t>
            </a:r>
            <a:r>
              <a:rPr lang="fr-FR" sz="1600" b="1" i="1" dirty="0">
                <a:solidFill>
                  <a:schemeClr val="accent1">
                    <a:lumMod val="50000"/>
                  </a:schemeClr>
                </a:solidFill>
                <a:effectLst>
                  <a:outerShdw blurRad="38100" dist="38100" dir="2700000" algn="tl">
                    <a:srgbClr val="000000">
                      <a:alpha val="43137"/>
                    </a:srgbClr>
                  </a:outerShdw>
                </a:effectLst>
              </a:rPr>
              <a:t>mini-galeries</a:t>
            </a:r>
            <a:r>
              <a:rPr lang="fr-FR" sz="1600" b="1" i="1" dirty="0">
                <a:solidFill>
                  <a:schemeClr val="accent1">
                    <a:lumMod val="50000"/>
                  </a:schemeClr>
                </a:solidFill>
              </a:rPr>
              <a:t> d’établissements (productions des élèves)</a:t>
            </a:r>
          </a:p>
          <a:p>
            <a:r>
              <a:rPr lang="fr-FR" sz="1600" b="1" i="1" dirty="0">
                <a:solidFill>
                  <a:schemeClr val="accent1">
                    <a:lumMod val="50000"/>
                  </a:schemeClr>
                </a:solidFill>
              </a:rPr>
              <a:t>- Les </a:t>
            </a:r>
            <a:r>
              <a:rPr lang="fr-FR" sz="1600" b="1" i="1" dirty="0">
                <a:solidFill>
                  <a:schemeClr val="accent1">
                    <a:lumMod val="50000"/>
                  </a:schemeClr>
                </a:solidFill>
                <a:effectLst>
                  <a:outerShdw blurRad="38100" dist="38100" dir="2700000" algn="tl">
                    <a:srgbClr val="000000">
                      <a:alpha val="43137"/>
                    </a:srgbClr>
                  </a:outerShdw>
                </a:effectLst>
              </a:rPr>
              <a:t>E-LRO</a:t>
            </a:r>
            <a:r>
              <a:rPr lang="fr-FR" sz="1600" b="1" i="1" dirty="0">
                <a:solidFill>
                  <a:schemeClr val="accent1">
                    <a:lumMod val="50000"/>
                  </a:schemeClr>
                </a:solidFill>
              </a:rPr>
              <a:t> (Espaces-Lieux de Rencontre avec l’Œuvre d’art,</a:t>
            </a:r>
          </a:p>
          <a:p>
            <a:r>
              <a:rPr lang="fr-FR" sz="1600" b="1" i="1" dirty="0">
                <a:solidFill>
                  <a:schemeClr val="accent1">
                    <a:lumMod val="50000"/>
                  </a:schemeClr>
                </a:solidFill>
              </a:rPr>
              <a:t>- Les </a:t>
            </a:r>
            <a:r>
              <a:rPr lang="fr-FR" sz="1600" b="1" i="1" dirty="0">
                <a:solidFill>
                  <a:schemeClr val="accent1">
                    <a:lumMod val="50000"/>
                  </a:schemeClr>
                </a:solidFill>
                <a:effectLst>
                  <a:outerShdw blurRad="38100" dist="38100" dir="2700000" algn="tl">
                    <a:srgbClr val="000000">
                      <a:alpha val="43137"/>
                    </a:srgbClr>
                  </a:outerShdw>
                </a:effectLst>
              </a:rPr>
              <a:t>galerie virtuelles</a:t>
            </a:r>
            <a:r>
              <a:rPr lang="fr-FR" sz="1600" b="1" i="1" dirty="0">
                <a:solidFill>
                  <a:schemeClr val="accent1">
                    <a:lumMod val="50000"/>
                  </a:schemeClr>
                </a:solidFill>
              </a:rPr>
              <a:t>, sites, blogs arts plastiques,</a:t>
            </a:r>
          </a:p>
          <a:p>
            <a:r>
              <a:rPr lang="fr-FR" sz="1600" b="1" i="1" dirty="0">
                <a:solidFill>
                  <a:schemeClr val="accent1">
                    <a:lumMod val="50000"/>
                  </a:schemeClr>
                </a:solidFill>
              </a:rPr>
              <a:t>- Les </a:t>
            </a:r>
            <a:r>
              <a:rPr lang="fr-FR" sz="1600" b="1" i="1" dirty="0">
                <a:solidFill>
                  <a:schemeClr val="accent1">
                    <a:lumMod val="50000"/>
                  </a:schemeClr>
                </a:solidFill>
                <a:effectLst>
                  <a:outerShdw blurRad="38100" dist="38100" dir="2700000" algn="tl">
                    <a:srgbClr val="000000">
                      <a:alpha val="43137"/>
                    </a:srgbClr>
                  </a:outerShdw>
                </a:effectLst>
              </a:rPr>
              <a:t>galeries événementielles </a:t>
            </a:r>
            <a:r>
              <a:rPr lang="fr-FR" sz="1600" b="1" i="1" dirty="0">
                <a:solidFill>
                  <a:schemeClr val="accent1">
                    <a:lumMod val="50000"/>
                  </a:schemeClr>
                </a:solidFill>
              </a:rPr>
              <a:t>liées au dispositif académique </a:t>
            </a:r>
            <a:r>
              <a:rPr lang="fr-FR" sz="1600" i="1" dirty="0">
                <a:solidFill>
                  <a:schemeClr val="accent1">
                    <a:lumMod val="50000"/>
                  </a:schemeClr>
                </a:solidFill>
              </a:rPr>
              <a:t>A pied d’œuvre-Biennale d’Arts plastiques,</a:t>
            </a:r>
          </a:p>
          <a:p>
            <a:r>
              <a:rPr lang="fr-FR" sz="1600" b="1" i="1" dirty="0">
                <a:solidFill>
                  <a:schemeClr val="accent1">
                    <a:lumMod val="50000"/>
                  </a:schemeClr>
                </a:solidFill>
              </a:rPr>
              <a:t>- Et les </a:t>
            </a:r>
            <a:r>
              <a:rPr lang="fr-FR" sz="1600" b="1" i="1" dirty="0">
                <a:solidFill>
                  <a:schemeClr val="accent1">
                    <a:lumMod val="50000"/>
                  </a:schemeClr>
                </a:solidFill>
                <a:effectLst>
                  <a:outerShdw blurRad="38100" dist="38100" dir="2700000" algn="tl">
                    <a:srgbClr val="000000">
                      <a:alpha val="43137"/>
                    </a:srgbClr>
                  </a:outerShdw>
                </a:effectLst>
              </a:rPr>
              <a:t>galeries pédagogiques </a:t>
            </a:r>
            <a:r>
              <a:rPr lang="fr-FR" sz="1600" b="1" i="1" dirty="0">
                <a:solidFill>
                  <a:schemeClr val="accent1">
                    <a:lumMod val="50000"/>
                  </a:schemeClr>
                </a:solidFill>
              </a:rPr>
              <a:t>déployées en </a:t>
            </a:r>
            <a:r>
              <a:rPr lang="fr-FR" sz="1600" b="1" i="1" dirty="0" err="1">
                <a:solidFill>
                  <a:schemeClr val="accent1">
                    <a:lumMod val="50000"/>
                  </a:schemeClr>
                </a:solidFill>
              </a:rPr>
              <a:t>distanciel</a:t>
            </a:r>
            <a:r>
              <a:rPr lang="fr-FR" sz="1600" b="1" i="1" dirty="0">
                <a:solidFill>
                  <a:schemeClr val="accent1">
                    <a:lumMod val="50000"/>
                  </a:schemeClr>
                </a:solidFill>
              </a:rPr>
              <a:t> durant la période du confinement et déployant, </a:t>
            </a:r>
          </a:p>
          <a:p>
            <a:r>
              <a:rPr lang="fr-FR" sz="1600" b="1" i="1" dirty="0">
                <a:solidFill>
                  <a:schemeClr val="accent1">
                    <a:lumMod val="50000"/>
                  </a:schemeClr>
                </a:solidFill>
              </a:rPr>
              <a:t>  de fait, de nouvelle ressources…</a:t>
            </a:r>
          </a:p>
        </p:txBody>
      </p:sp>
      <p:sp>
        <p:nvSpPr>
          <p:cNvPr id="7" name="ZoneTexte 6"/>
          <p:cNvSpPr txBox="1"/>
          <p:nvPr/>
        </p:nvSpPr>
        <p:spPr>
          <a:xfrm>
            <a:off x="1331640" y="6054684"/>
            <a:ext cx="6768752" cy="646331"/>
          </a:xfrm>
          <a:prstGeom prst="rect">
            <a:avLst/>
          </a:prstGeom>
          <a:noFill/>
        </p:spPr>
        <p:txBody>
          <a:bodyPr wrap="square" rtlCol="0">
            <a:spAutoFit/>
          </a:bodyPr>
          <a:lstStyle/>
          <a:p>
            <a:r>
              <a:rPr lang="fr-FR" sz="1200" dirty="0">
                <a:solidFill>
                  <a:schemeClr val="accent5">
                    <a:lumMod val="75000"/>
                  </a:schemeClr>
                </a:solidFill>
                <a:hlinkClick r:id="rId3"/>
              </a:rPr>
              <a:t>https://www.ac-orleans-tours.fr/pedagogie/arts_plastiques/galeries/les_mini_galeries/</a:t>
            </a:r>
            <a:endParaRPr lang="fr-FR" sz="1200" dirty="0">
              <a:solidFill>
                <a:schemeClr val="accent5">
                  <a:lumMod val="75000"/>
                </a:schemeClr>
              </a:solidFill>
            </a:endParaRPr>
          </a:p>
          <a:p>
            <a:r>
              <a:rPr lang="fr-FR" sz="1200" dirty="0">
                <a:hlinkClick r:id="rId4"/>
              </a:rPr>
              <a:t>https://www.ac-orleans-tours.fr/pedagogie/arts_plastiques/galeries/les_galeries_detablissements/</a:t>
            </a:r>
            <a:endParaRPr lang="fr-FR" sz="1200" dirty="0"/>
          </a:p>
          <a:p>
            <a:r>
              <a:rPr lang="fr-FR" sz="1200" dirty="0">
                <a:hlinkClick r:id="rId5"/>
              </a:rPr>
              <a:t>https://www.ac-orleans-tours.fr/pedagogie/arts_plastiques/galeries/les_galeries_virtuelles/</a:t>
            </a:r>
            <a:endParaRPr lang="fr-FR" dirty="0"/>
          </a:p>
        </p:txBody>
      </p:sp>
      <p:pic>
        <p:nvPicPr>
          <p:cNvPr id="2" name="Image 1"/>
          <p:cNvPicPr>
            <a:picLocks noChangeAspect="1"/>
          </p:cNvPicPr>
          <p:nvPr/>
        </p:nvPicPr>
        <p:blipFill rotWithShape="1">
          <a:blip r:embed="rId6" cstate="print"/>
          <a:srcRect l="1242" t="13295" r="10051" b="6208"/>
          <a:stretch/>
        </p:blipFill>
        <p:spPr>
          <a:xfrm>
            <a:off x="3131840" y="3062962"/>
            <a:ext cx="5693358" cy="290477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1764" y="4342677"/>
            <a:ext cx="280831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200" dirty="0">
                <a:hlinkClick r:id="rId7"/>
              </a:rPr>
              <a:t>https://www.ac-orleans-tours.fr/pedagogie/arts_plastiques/galeries/carte_des_implantations_academiques/</a:t>
            </a:r>
            <a:endParaRPr lang="fr-FR"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b="1" i="1" dirty="0">
                <a:solidFill>
                  <a:schemeClr val="accent5">
                    <a:lumMod val="75000"/>
                  </a:schemeClr>
                </a:solidFill>
              </a:rPr>
              <a:t>EXPOSER PENDANT LE CONFINEMENT DANS L’ACADÉMIE D’ORLÉANS-TOURS </a:t>
            </a:r>
            <a:endParaRPr lang="fr-FR" dirty="0">
              <a:solidFill>
                <a:schemeClr val="accent1">
                  <a:lumMod val="75000"/>
                </a:schemeClr>
              </a:solidFill>
            </a:endParaRPr>
          </a:p>
        </p:txBody>
      </p:sp>
      <p:sp>
        <p:nvSpPr>
          <p:cNvPr id="7" name="ZoneTexte 6"/>
          <p:cNvSpPr txBox="1"/>
          <p:nvPr/>
        </p:nvSpPr>
        <p:spPr>
          <a:xfrm>
            <a:off x="179512" y="1484784"/>
            <a:ext cx="8640960" cy="2308324"/>
          </a:xfrm>
          <a:prstGeom prst="rect">
            <a:avLst/>
          </a:prstGeom>
          <a:noFill/>
        </p:spPr>
        <p:txBody>
          <a:bodyPr wrap="square" rtlCol="0">
            <a:spAutoFit/>
          </a:bodyPr>
          <a:lstStyle/>
          <a:p>
            <a:r>
              <a:rPr lang="fr-FR" sz="1600" b="1" dirty="0">
                <a:solidFill>
                  <a:schemeClr val="accent1">
                    <a:lumMod val="50000"/>
                  </a:schemeClr>
                </a:solidFill>
              </a:rPr>
              <a:t>Collège Montabuzard 18 - H. Bouhours-Colas</a:t>
            </a:r>
          </a:p>
          <a:p>
            <a:r>
              <a:rPr lang="fr-FR" sz="1600" b="1" dirty="0">
                <a:solidFill>
                  <a:schemeClr val="accent1">
                    <a:lumMod val="50000"/>
                  </a:schemeClr>
                </a:solidFill>
                <a:hlinkClick r:id="rId3"/>
              </a:rPr>
              <a:t>https://collegemontabuzard.fr/category/covid19/</a:t>
            </a:r>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p:txBody>
      </p:sp>
      <p:sp>
        <p:nvSpPr>
          <p:cNvPr id="8" name="ZoneTexte 7"/>
          <p:cNvSpPr txBox="1"/>
          <p:nvPr/>
        </p:nvSpPr>
        <p:spPr>
          <a:xfrm>
            <a:off x="179512" y="620688"/>
            <a:ext cx="8712968" cy="830997"/>
          </a:xfrm>
          <a:prstGeom prst="rect">
            <a:avLst/>
          </a:prstGeom>
          <a:noFill/>
        </p:spPr>
        <p:txBody>
          <a:bodyPr wrap="square" rtlCol="0">
            <a:spAutoFit/>
          </a:bodyPr>
          <a:lstStyle/>
          <a:p>
            <a:r>
              <a:rPr lang="fr-FR" sz="1600" b="1" dirty="0">
                <a:solidFill>
                  <a:schemeClr val="accent1">
                    <a:lumMod val="50000"/>
                  </a:schemeClr>
                </a:solidFill>
              </a:rPr>
              <a:t>Initiatives d’enseignant(e)s pour exposer, diffuser, partager, </a:t>
            </a:r>
            <a:r>
              <a:rPr lang="fr-FR" sz="1600" b="1" dirty="0" err="1">
                <a:solidFill>
                  <a:schemeClr val="accent1">
                    <a:lumMod val="50000"/>
                  </a:schemeClr>
                </a:solidFill>
              </a:rPr>
              <a:t>réexploiter</a:t>
            </a:r>
            <a:r>
              <a:rPr lang="fr-FR" sz="1600" b="1" dirty="0">
                <a:solidFill>
                  <a:schemeClr val="accent1">
                    <a:lumMod val="50000"/>
                  </a:schemeClr>
                </a:solidFill>
              </a:rPr>
              <a:t> (en verbalisation)</a:t>
            </a:r>
          </a:p>
          <a:p>
            <a:r>
              <a:rPr lang="fr-FR" sz="1600" b="1" dirty="0">
                <a:solidFill>
                  <a:schemeClr val="accent1">
                    <a:lumMod val="50000"/>
                  </a:schemeClr>
                </a:solidFill>
              </a:rPr>
              <a:t> des productions d’élèves, œuvres et galeries virtuelles, notamment </a:t>
            </a:r>
            <a:r>
              <a:rPr lang="fr-FR" sz="1600" b="1" u="sng" dirty="0">
                <a:solidFill>
                  <a:schemeClr val="accent1">
                    <a:lumMod val="50000"/>
                  </a:schemeClr>
                </a:solidFill>
                <a:effectLst>
                  <a:outerShdw blurRad="38100" dist="38100" dir="2700000" algn="tl">
                    <a:srgbClr val="000000">
                      <a:alpha val="43137"/>
                    </a:srgbClr>
                  </a:outerShdw>
                </a:effectLst>
              </a:rPr>
              <a:t>en </a:t>
            </a:r>
            <a:r>
              <a:rPr lang="fr-FR" sz="1600" b="1" u="sng" dirty="0" err="1">
                <a:solidFill>
                  <a:schemeClr val="accent1">
                    <a:lumMod val="50000"/>
                  </a:schemeClr>
                </a:solidFill>
                <a:effectLst>
                  <a:outerShdw blurRad="38100" dist="38100" dir="2700000" algn="tl">
                    <a:srgbClr val="000000">
                      <a:alpha val="43137"/>
                    </a:srgbClr>
                  </a:outerShdw>
                </a:effectLst>
              </a:rPr>
              <a:t>distanciel</a:t>
            </a:r>
            <a:r>
              <a:rPr lang="fr-FR" sz="1600" b="1" dirty="0">
                <a:solidFill>
                  <a:schemeClr val="accent1">
                    <a:lumMod val="50000"/>
                  </a:schemeClr>
                </a:solidFill>
              </a:rPr>
              <a:t>. </a:t>
            </a:r>
          </a:p>
          <a:p>
            <a:r>
              <a:rPr lang="fr-FR" sz="1600" b="1" dirty="0">
                <a:solidFill>
                  <a:srgbClr val="FF0000"/>
                </a:solidFill>
              </a:rPr>
              <a:t>Exemples/extractions non exhaustifs.</a:t>
            </a:r>
          </a:p>
        </p:txBody>
      </p:sp>
      <p:pic>
        <p:nvPicPr>
          <p:cNvPr id="2052" name="Picture 4" descr="C:\Users\klemg_000\Desktop\TRaAM\finalisation traam\img\site 18.jpg"/>
          <p:cNvPicPr>
            <a:picLocks noChangeAspect="1" noChangeArrowheads="1"/>
          </p:cNvPicPr>
          <p:nvPr/>
        </p:nvPicPr>
        <p:blipFill>
          <a:blip r:embed="rId4" cstate="print"/>
          <a:srcRect/>
          <a:stretch>
            <a:fillRect/>
          </a:stretch>
        </p:blipFill>
        <p:spPr bwMode="auto">
          <a:xfrm>
            <a:off x="5580112" y="1268760"/>
            <a:ext cx="3023856" cy="5291747"/>
          </a:xfrm>
          <a:prstGeom prst="rect">
            <a:avLst/>
          </a:prstGeom>
          <a:ln>
            <a:noFill/>
          </a:ln>
          <a:effectLst>
            <a:outerShdw blurRad="292100" dist="139700" dir="2700000" algn="tl" rotWithShape="0">
              <a:srgbClr val="333333">
                <a:alpha val="65000"/>
              </a:srgbClr>
            </a:outerShdw>
          </a:effectLst>
        </p:spPr>
      </p:pic>
      <p:pic>
        <p:nvPicPr>
          <p:cNvPr id="2053" name="Picture 5" descr="C:\Users\klemg_000\Desktop\TRaAM\finalisation traam\img\couleur café.jpg"/>
          <p:cNvPicPr>
            <a:picLocks noChangeAspect="1" noChangeArrowheads="1"/>
          </p:cNvPicPr>
          <p:nvPr/>
        </p:nvPicPr>
        <p:blipFill>
          <a:blip r:embed="rId5" cstate="print"/>
          <a:srcRect/>
          <a:stretch>
            <a:fillRect/>
          </a:stretch>
        </p:blipFill>
        <p:spPr bwMode="auto">
          <a:xfrm>
            <a:off x="179512" y="2273788"/>
            <a:ext cx="2396563" cy="3776726"/>
          </a:xfrm>
          <a:prstGeom prst="rect">
            <a:avLst/>
          </a:prstGeom>
          <a:ln>
            <a:noFill/>
          </a:ln>
          <a:effectLst>
            <a:outerShdw blurRad="292100" dist="139700" dir="2700000" algn="tl" rotWithShape="0">
              <a:srgbClr val="333333">
                <a:alpha val="65000"/>
              </a:srgbClr>
            </a:outerShdw>
          </a:effectLst>
        </p:spPr>
      </p:pic>
      <p:pic>
        <p:nvPicPr>
          <p:cNvPr id="2054" name="Picture 6" descr="C:\Users\klemg_000\Desktop\TRaAM\finalisation traam\img\main en fete.jpg"/>
          <p:cNvPicPr>
            <a:picLocks noChangeAspect="1" noChangeArrowheads="1"/>
          </p:cNvPicPr>
          <p:nvPr/>
        </p:nvPicPr>
        <p:blipFill>
          <a:blip r:embed="rId6" cstate="print"/>
          <a:srcRect/>
          <a:stretch>
            <a:fillRect/>
          </a:stretch>
        </p:blipFill>
        <p:spPr bwMode="auto">
          <a:xfrm>
            <a:off x="2699198" y="2306098"/>
            <a:ext cx="2757791"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b="1" i="1" dirty="0">
                <a:solidFill>
                  <a:schemeClr val="accent5">
                    <a:lumMod val="75000"/>
                  </a:schemeClr>
                </a:solidFill>
              </a:rPr>
              <a:t>EXPOSER PENDANT LE CONFINEMENT DANS L’ACADÉMIE D’ORLÉANS-TOURS </a:t>
            </a:r>
            <a:endParaRPr lang="fr-FR" dirty="0">
              <a:solidFill>
                <a:schemeClr val="accent1">
                  <a:lumMod val="75000"/>
                </a:schemeClr>
              </a:solidFill>
            </a:endParaRPr>
          </a:p>
        </p:txBody>
      </p:sp>
      <p:sp>
        <p:nvSpPr>
          <p:cNvPr id="7" name="ZoneTexte 6"/>
          <p:cNvSpPr txBox="1"/>
          <p:nvPr/>
        </p:nvSpPr>
        <p:spPr>
          <a:xfrm>
            <a:off x="0" y="476672"/>
            <a:ext cx="8640960" cy="2554545"/>
          </a:xfrm>
          <a:prstGeom prst="rect">
            <a:avLst/>
          </a:prstGeom>
          <a:noFill/>
        </p:spPr>
        <p:txBody>
          <a:bodyPr wrap="square" rtlCol="0">
            <a:spAutoFit/>
          </a:bodyPr>
          <a:lstStyle/>
          <a:p>
            <a:r>
              <a:rPr lang="fr-FR" sz="1600" b="1" dirty="0">
                <a:solidFill>
                  <a:schemeClr val="accent1">
                    <a:lumMod val="50000"/>
                  </a:schemeClr>
                </a:solidFill>
              </a:rPr>
              <a:t>Collège Tomas </a:t>
            </a:r>
            <a:r>
              <a:rPr lang="fr-FR" sz="1600" b="1" dirty="0" err="1">
                <a:solidFill>
                  <a:schemeClr val="accent1">
                    <a:lumMod val="50000"/>
                  </a:schemeClr>
                </a:solidFill>
              </a:rPr>
              <a:t>Divi</a:t>
            </a:r>
            <a:r>
              <a:rPr lang="fr-FR" sz="1600" b="1" dirty="0">
                <a:solidFill>
                  <a:schemeClr val="accent1">
                    <a:lumMod val="50000"/>
                  </a:schemeClr>
                </a:solidFill>
              </a:rPr>
              <a:t> 28 - R. Jourdain</a:t>
            </a:r>
          </a:p>
          <a:p>
            <a:r>
              <a:rPr lang="fr-FR" sz="1600" b="1" dirty="0">
                <a:solidFill>
                  <a:schemeClr val="accent1">
                    <a:lumMod val="50000"/>
                  </a:schemeClr>
                </a:solidFill>
                <a:hlinkClick r:id="rId3"/>
              </a:rPr>
              <a:t>http://clg-tomas-divi-chateaudun.tice.ac-orleans-tours.fr/php5/spip/spip.php?auteur115</a:t>
            </a:r>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a:p>
            <a:endParaRPr lang="fr-FR" sz="1600" b="1" dirty="0">
              <a:solidFill>
                <a:schemeClr val="accent1">
                  <a:lumMod val="50000"/>
                </a:schemeClr>
              </a:solidFill>
            </a:endParaRPr>
          </a:p>
        </p:txBody>
      </p:sp>
      <p:pic>
        <p:nvPicPr>
          <p:cNvPr id="3074" name="Picture 2" descr="C:\Users\klemg_000\Desktop\TRaAM\finalisation traam\img\capture 28.jpg"/>
          <p:cNvPicPr>
            <a:picLocks noChangeAspect="1" noChangeArrowheads="1"/>
          </p:cNvPicPr>
          <p:nvPr/>
        </p:nvPicPr>
        <p:blipFill>
          <a:blip r:embed="rId4" cstate="print"/>
          <a:srcRect/>
          <a:stretch>
            <a:fillRect/>
          </a:stretch>
        </p:blipFill>
        <p:spPr bwMode="auto">
          <a:xfrm>
            <a:off x="971600" y="1628800"/>
            <a:ext cx="7200801" cy="432922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b="1" i="1" dirty="0">
                <a:solidFill>
                  <a:schemeClr val="accent5">
                    <a:lumMod val="75000"/>
                  </a:schemeClr>
                </a:solidFill>
              </a:rPr>
              <a:t>EXPOSER PENDANT LE CONFINEMENT DANS L’ACADÉMIE D’ORLÉANS-TOURS </a:t>
            </a:r>
            <a:endParaRPr lang="fr-FR" dirty="0">
              <a:solidFill>
                <a:schemeClr val="accent1">
                  <a:lumMod val="75000"/>
                </a:schemeClr>
              </a:solidFill>
            </a:endParaRPr>
          </a:p>
        </p:txBody>
      </p:sp>
      <p:sp>
        <p:nvSpPr>
          <p:cNvPr id="7" name="ZoneTexte 6"/>
          <p:cNvSpPr txBox="1"/>
          <p:nvPr/>
        </p:nvSpPr>
        <p:spPr>
          <a:xfrm>
            <a:off x="0" y="188640"/>
            <a:ext cx="8640960" cy="1077218"/>
          </a:xfrm>
          <a:prstGeom prst="rect">
            <a:avLst/>
          </a:prstGeom>
          <a:noFill/>
          <a:ln>
            <a:noFill/>
          </a:ln>
        </p:spPr>
        <p:txBody>
          <a:bodyPr wrap="square" rtlCol="0">
            <a:spAutoFit/>
          </a:bodyPr>
          <a:lstStyle/>
          <a:p>
            <a:endParaRPr lang="fr-FR" sz="1600" b="1" dirty="0">
              <a:solidFill>
                <a:schemeClr val="accent1">
                  <a:lumMod val="50000"/>
                </a:schemeClr>
              </a:solidFill>
            </a:endParaRPr>
          </a:p>
          <a:p>
            <a:r>
              <a:rPr lang="fr-FR" sz="1600" b="1" dirty="0">
                <a:solidFill>
                  <a:schemeClr val="accent1">
                    <a:lumMod val="50000"/>
                  </a:schemeClr>
                </a:solidFill>
              </a:rPr>
              <a:t>Collège Rollinat  36- S. Bauché</a:t>
            </a:r>
          </a:p>
          <a:p>
            <a:r>
              <a:rPr lang="fr-FR" sz="1600" b="1" dirty="0">
                <a:solidFill>
                  <a:schemeClr val="accent1">
                    <a:lumMod val="50000"/>
                  </a:schemeClr>
                </a:solidFill>
                <a:hlinkClick r:id="rId3"/>
              </a:rPr>
              <a:t>https://artspla36.jimdofree.com/</a:t>
            </a:r>
            <a:endParaRPr lang="fr-FR" sz="1600" b="1" dirty="0">
              <a:solidFill>
                <a:schemeClr val="accent1">
                  <a:lumMod val="50000"/>
                </a:schemeClr>
              </a:solidFill>
            </a:endParaRPr>
          </a:p>
          <a:p>
            <a:endParaRPr lang="fr-FR" sz="1600" b="1" dirty="0">
              <a:solidFill>
                <a:schemeClr val="accent1">
                  <a:lumMod val="50000"/>
                </a:schemeClr>
              </a:solidFill>
            </a:endParaRPr>
          </a:p>
        </p:txBody>
      </p:sp>
      <p:pic>
        <p:nvPicPr>
          <p:cNvPr id="4100" name="Picture 4" descr="C:\Users\klemg_000\Desktop\TRaAM\finalisation traam\img\conf createur.jpg"/>
          <p:cNvPicPr>
            <a:picLocks noChangeAspect="1" noChangeArrowheads="1"/>
          </p:cNvPicPr>
          <p:nvPr/>
        </p:nvPicPr>
        <p:blipFill>
          <a:blip r:embed="rId4" cstate="print"/>
          <a:srcRect/>
          <a:stretch>
            <a:fillRect/>
          </a:stretch>
        </p:blipFill>
        <p:spPr bwMode="auto">
          <a:xfrm>
            <a:off x="1115616" y="1268760"/>
            <a:ext cx="6800850" cy="49149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b="1" i="1" dirty="0">
                <a:solidFill>
                  <a:schemeClr val="accent5">
                    <a:lumMod val="75000"/>
                  </a:schemeClr>
                </a:solidFill>
              </a:rPr>
              <a:t>EXPOSER PENDANT LE CONFINEMENT DANS L’ACADÉMIE D’ORLÉANS-TOURS </a:t>
            </a:r>
            <a:endParaRPr lang="fr-FR" dirty="0">
              <a:solidFill>
                <a:schemeClr val="accent1">
                  <a:lumMod val="75000"/>
                </a:schemeClr>
              </a:solidFill>
            </a:endParaRPr>
          </a:p>
        </p:txBody>
      </p:sp>
      <p:sp>
        <p:nvSpPr>
          <p:cNvPr id="7" name="ZoneTexte 6"/>
          <p:cNvSpPr txBox="1"/>
          <p:nvPr/>
        </p:nvSpPr>
        <p:spPr>
          <a:xfrm>
            <a:off x="0" y="404664"/>
            <a:ext cx="8640960" cy="584775"/>
          </a:xfrm>
          <a:prstGeom prst="rect">
            <a:avLst/>
          </a:prstGeom>
          <a:noFill/>
        </p:spPr>
        <p:txBody>
          <a:bodyPr wrap="square" rtlCol="0">
            <a:spAutoFit/>
          </a:bodyPr>
          <a:lstStyle/>
          <a:p>
            <a:r>
              <a:rPr lang="fr-FR" sz="1600" b="1" dirty="0">
                <a:solidFill>
                  <a:schemeClr val="accent1">
                    <a:lumMod val="50000"/>
                  </a:schemeClr>
                </a:solidFill>
              </a:rPr>
              <a:t>Collège Pierre 37Corneille - M. Auvinet</a:t>
            </a:r>
          </a:p>
          <a:p>
            <a:r>
              <a:rPr lang="fr-FR" sz="1600" b="1" dirty="0">
                <a:solidFill>
                  <a:schemeClr val="accent1">
                    <a:lumMod val="50000"/>
                  </a:schemeClr>
                </a:solidFill>
                <a:hlinkClick r:id="rId3"/>
              </a:rPr>
              <a:t>https://martineauvinet.wixsite.com/galeriedecorneille</a:t>
            </a:r>
            <a:endParaRPr lang="fr-FR" sz="1600" b="1" dirty="0">
              <a:solidFill>
                <a:schemeClr val="accent1">
                  <a:lumMod val="50000"/>
                </a:schemeClr>
              </a:solidFill>
            </a:endParaRPr>
          </a:p>
        </p:txBody>
      </p:sp>
      <p:pic>
        <p:nvPicPr>
          <p:cNvPr id="5122" name="Picture 2" descr="C:\Users\klemg_000\Desktop\TRaAM\finalisation traam\img\37.jpg"/>
          <p:cNvPicPr>
            <a:picLocks noChangeAspect="1" noChangeArrowheads="1"/>
          </p:cNvPicPr>
          <p:nvPr/>
        </p:nvPicPr>
        <p:blipFill>
          <a:blip r:embed="rId4" cstate="print"/>
          <a:srcRect/>
          <a:stretch>
            <a:fillRect/>
          </a:stretch>
        </p:blipFill>
        <p:spPr bwMode="auto">
          <a:xfrm>
            <a:off x="1259632" y="1052736"/>
            <a:ext cx="7048500" cy="5486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b="1" i="1" dirty="0">
                <a:solidFill>
                  <a:schemeClr val="accent5">
                    <a:lumMod val="75000"/>
                  </a:schemeClr>
                </a:solidFill>
              </a:rPr>
              <a:t>EXPOSER PENDANT LE CONFINEMENT DANS L’ACADÉMIE D’ORLÉANS-TOURS </a:t>
            </a:r>
            <a:endParaRPr lang="fr-FR" dirty="0">
              <a:solidFill>
                <a:schemeClr val="accent1">
                  <a:lumMod val="75000"/>
                </a:schemeClr>
              </a:solidFill>
            </a:endParaRPr>
          </a:p>
        </p:txBody>
      </p:sp>
      <p:sp>
        <p:nvSpPr>
          <p:cNvPr id="7" name="ZoneTexte 6"/>
          <p:cNvSpPr txBox="1"/>
          <p:nvPr/>
        </p:nvSpPr>
        <p:spPr>
          <a:xfrm>
            <a:off x="0" y="476672"/>
            <a:ext cx="8640960" cy="830997"/>
          </a:xfrm>
          <a:prstGeom prst="rect">
            <a:avLst/>
          </a:prstGeom>
          <a:noFill/>
        </p:spPr>
        <p:txBody>
          <a:bodyPr wrap="square" rtlCol="0">
            <a:spAutoFit/>
          </a:bodyPr>
          <a:lstStyle/>
          <a:p>
            <a:endParaRPr lang="fr-FR" sz="1600" b="1" dirty="0">
              <a:solidFill>
                <a:schemeClr val="accent1">
                  <a:lumMod val="50000"/>
                </a:schemeClr>
              </a:solidFill>
            </a:endParaRPr>
          </a:p>
          <a:p>
            <a:r>
              <a:rPr lang="fr-FR" sz="1600" b="1" dirty="0">
                <a:solidFill>
                  <a:schemeClr val="accent1">
                    <a:lumMod val="50000"/>
                  </a:schemeClr>
                </a:solidFill>
              </a:rPr>
              <a:t>Collège Jacques </a:t>
            </a:r>
            <a:r>
              <a:rPr lang="fr-FR" sz="1600" b="1">
                <a:solidFill>
                  <a:schemeClr val="accent1">
                    <a:lumMod val="50000"/>
                  </a:schemeClr>
                </a:solidFill>
              </a:rPr>
              <a:t>de Tristan 45 </a:t>
            </a:r>
            <a:r>
              <a:rPr lang="fr-FR" sz="1600" b="1" dirty="0">
                <a:solidFill>
                  <a:schemeClr val="accent1">
                    <a:lumMod val="50000"/>
                  </a:schemeClr>
                </a:solidFill>
              </a:rPr>
              <a:t>- V. Fournier</a:t>
            </a:r>
          </a:p>
          <a:p>
            <a:r>
              <a:rPr lang="fr-FR" sz="1600" b="1" dirty="0">
                <a:solidFill>
                  <a:schemeClr val="accent1">
                    <a:lumMod val="50000"/>
                  </a:schemeClr>
                </a:solidFill>
                <a:hlinkClick r:id="rId3"/>
              </a:rPr>
              <a:t>http://clg-clery-saint-andre.tice.ac-orleans-tours.fr/eva/spip.php?article949</a:t>
            </a:r>
            <a:endParaRPr lang="fr-FR" sz="1600" b="1" dirty="0">
              <a:solidFill>
                <a:schemeClr val="accent1">
                  <a:lumMod val="50000"/>
                </a:schemeClr>
              </a:solidFill>
            </a:endParaRPr>
          </a:p>
        </p:txBody>
      </p:sp>
      <p:pic>
        <p:nvPicPr>
          <p:cNvPr id="6146" name="Picture 2" descr="C:\Users\klemg_000\Desktop\TRaAM\finalisation traam\img\45.jpg"/>
          <p:cNvPicPr>
            <a:picLocks noChangeAspect="1" noChangeArrowheads="1"/>
          </p:cNvPicPr>
          <p:nvPr/>
        </p:nvPicPr>
        <p:blipFill>
          <a:blip r:embed="rId4" cstate="print"/>
          <a:srcRect/>
          <a:stretch>
            <a:fillRect/>
          </a:stretch>
        </p:blipFill>
        <p:spPr bwMode="auto">
          <a:xfrm>
            <a:off x="971600" y="1484784"/>
            <a:ext cx="7056784" cy="499104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b="1" i="1" dirty="0">
                <a:solidFill>
                  <a:schemeClr val="accent5">
                    <a:lumMod val="75000"/>
                  </a:schemeClr>
                </a:solidFill>
              </a:rPr>
              <a:t>ANNEXE</a:t>
            </a:r>
            <a:endParaRPr lang="fr-FR" dirty="0">
              <a:solidFill>
                <a:schemeClr val="accent1">
                  <a:lumMod val="75000"/>
                </a:schemeClr>
              </a:solidFill>
            </a:endParaRPr>
          </a:p>
        </p:txBody>
      </p:sp>
      <p:sp>
        <p:nvSpPr>
          <p:cNvPr id="7" name="ZoneTexte 6"/>
          <p:cNvSpPr txBox="1"/>
          <p:nvPr/>
        </p:nvSpPr>
        <p:spPr>
          <a:xfrm>
            <a:off x="179512" y="548680"/>
            <a:ext cx="8640960" cy="5970865"/>
          </a:xfrm>
          <a:prstGeom prst="rect">
            <a:avLst/>
          </a:prstGeom>
          <a:noFill/>
        </p:spPr>
        <p:txBody>
          <a:bodyPr wrap="square" rtlCol="0">
            <a:spAutoFit/>
          </a:bodyPr>
          <a:lstStyle/>
          <a:p>
            <a:pPr algn="just"/>
            <a:endParaRPr lang="fr-FR" sz="1600" b="1" dirty="0">
              <a:solidFill>
                <a:schemeClr val="accent1">
                  <a:lumMod val="75000"/>
                </a:schemeClr>
              </a:solidFill>
            </a:endParaRPr>
          </a:p>
          <a:p>
            <a:pPr algn="just"/>
            <a:r>
              <a:rPr lang="fr-FR" sz="1600" b="1" dirty="0">
                <a:solidFill>
                  <a:schemeClr val="accent5">
                    <a:lumMod val="75000"/>
                  </a:schemeClr>
                </a:solidFill>
              </a:rPr>
              <a:t>PROPOSITIONS DE DÉFINITIONS DES MOTS-CLÉS </a:t>
            </a:r>
          </a:p>
          <a:p>
            <a:pPr marL="628650" lvl="0" indent="-628650"/>
            <a:endParaRPr lang="fr-FR" sz="1400" b="1" dirty="0">
              <a:solidFill>
                <a:schemeClr val="accent1">
                  <a:lumMod val="50000"/>
                </a:schemeClr>
              </a:solidFill>
            </a:endParaRPr>
          </a:p>
          <a:p>
            <a:pPr marL="628650" lvl="0" indent="-628650"/>
            <a:r>
              <a:rPr lang="fr-FR" sz="1400" b="1" dirty="0">
                <a:solidFill>
                  <a:schemeClr val="accent1">
                    <a:lumMod val="50000"/>
                  </a:schemeClr>
                </a:solidFill>
              </a:rPr>
              <a:t>IMAGE DE SYNTHÈSE : une image est dite de synthèse quand elle est totalement créée à l’aide de logiciels spécifiques qui utilisent des calculs informatiques.</a:t>
            </a:r>
          </a:p>
          <a:p>
            <a:pPr marL="628650" lvl="0" indent="-628650"/>
            <a:endParaRPr lang="fr-FR" sz="1400" b="1" dirty="0">
              <a:solidFill>
                <a:schemeClr val="accent1">
                  <a:lumMod val="50000"/>
                </a:schemeClr>
              </a:solidFill>
            </a:endParaRPr>
          </a:p>
          <a:p>
            <a:pPr marL="628650" lvl="0" indent="-628650" algn="just"/>
            <a:r>
              <a:rPr lang="fr-FR" sz="1400" b="1" dirty="0">
                <a:solidFill>
                  <a:schemeClr val="accent1">
                    <a:lumMod val="50000"/>
                  </a:schemeClr>
                </a:solidFill>
              </a:rPr>
              <a:t>NUMÉRIQUE : quand l’objet d’étude est créé à l’aide d’outils informatiques et/ou numériques (scanner, logiciel de conception d’images) et stocké/enregistré sous forme de langage binaire sur des supports numériques (disque dur, disque optique, clé USB, mémoire numérique…).</a:t>
            </a:r>
          </a:p>
          <a:p>
            <a:pPr marL="628650" lvl="0" indent="-628650" algn="just"/>
            <a:endParaRPr lang="fr-FR" sz="1400" b="1" dirty="0">
              <a:solidFill>
                <a:schemeClr val="accent1">
                  <a:lumMod val="50000"/>
                </a:schemeClr>
              </a:solidFill>
            </a:endParaRPr>
          </a:p>
          <a:p>
            <a:pPr marL="628650" indent="-628650" algn="just"/>
            <a:r>
              <a:rPr lang="fr-FR" sz="1400" b="1" dirty="0">
                <a:solidFill>
                  <a:schemeClr val="accent1">
                    <a:lumMod val="50000"/>
                  </a:schemeClr>
                </a:solidFill>
              </a:rPr>
              <a:t>LA RÉALITÉ AUGMENTÉE : outil-dispositif technologique de vision qui complémente le regard porté sur une œuvre, en y ajoutant une dimension qui se superpose ou se juxtapose à celle-ci pour un supplément-surcroît de contenu artistique (son, image, vidéo, texte) ou un témoignage documentaire sur le processus, les références, les éléments biographiques... </a:t>
            </a:r>
          </a:p>
          <a:p>
            <a:pPr algn="just"/>
            <a:endParaRPr lang="fr-FR" sz="1400" b="1" dirty="0">
              <a:solidFill>
                <a:schemeClr val="accent1">
                  <a:lumMod val="50000"/>
                </a:schemeClr>
              </a:solidFill>
            </a:endParaRPr>
          </a:p>
          <a:p>
            <a:pPr marL="628650" lvl="0" indent="-628650" algn="just"/>
            <a:r>
              <a:rPr lang="fr-FR" sz="1400" b="1" dirty="0">
                <a:solidFill>
                  <a:schemeClr val="accent1">
                    <a:lumMod val="50000"/>
                  </a:schemeClr>
                </a:solidFill>
              </a:rPr>
              <a:t>RÉEL : englobe tout ce qui nous entoure et même ce que l’on ne peut pas ressentir grâce à nos sens en tant qu’être humain.</a:t>
            </a:r>
          </a:p>
          <a:p>
            <a:pPr algn="just"/>
            <a:endParaRPr lang="fr-FR" sz="1400" b="1" dirty="0">
              <a:solidFill>
                <a:schemeClr val="accent1">
                  <a:lumMod val="50000"/>
                </a:schemeClr>
              </a:solidFill>
            </a:endParaRPr>
          </a:p>
          <a:p>
            <a:pPr algn="just"/>
            <a:r>
              <a:rPr lang="fr-FR" sz="1400" b="1" dirty="0">
                <a:solidFill>
                  <a:schemeClr val="accent1">
                    <a:lumMod val="50000"/>
                  </a:schemeClr>
                </a:solidFill>
              </a:rPr>
              <a:t>VIRTUEL : « Le virtuel c’est le réel avant qu’il ne passe à l’acte » Maurice Benayoun  </a:t>
            </a:r>
          </a:p>
          <a:p>
            <a:pPr marL="628650" algn="just"/>
            <a:r>
              <a:rPr lang="fr-FR" sz="1400" b="1" dirty="0">
                <a:solidFill>
                  <a:schemeClr val="accent1">
                    <a:lumMod val="50000"/>
                  </a:schemeClr>
                </a:solidFill>
              </a:rPr>
              <a:t>1. </a:t>
            </a:r>
            <a:r>
              <a:rPr lang="fr-FR" sz="1400" b="1" i="1" dirty="0">
                <a:solidFill>
                  <a:schemeClr val="accent1">
                    <a:lumMod val="50000"/>
                  </a:schemeClr>
                </a:solidFill>
              </a:rPr>
              <a:t>INFORMAT.</a:t>
            </a:r>
            <a:r>
              <a:rPr lang="fr-FR" sz="1400" b="1" dirty="0">
                <a:solidFill>
                  <a:schemeClr val="accent1">
                    <a:lumMod val="50000"/>
                  </a:schemeClr>
                </a:solidFill>
              </a:rPr>
              <a:t>, Se dit des éléments (terminaux, mémoire...) d'un système informatique considérés comme ayant des propriétés différentes de leurs caractéristiques physiques`` CNTRL. </a:t>
            </a:r>
          </a:p>
          <a:p>
            <a:pPr marL="628650" algn="just"/>
            <a:r>
              <a:rPr lang="fr-FR" sz="1400" b="1" dirty="0">
                <a:solidFill>
                  <a:schemeClr val="accent1">
                    <a:lumMod val="50000"/>
                  </a:schemeClr>
                </a:solidFill>
              </a:rPr>
              <a:t>2.: être ou chose n’ayant pas d’existence actuelle, tangible, mais seulement un « état potentiel susceptible d’actualisation ».</a:t>
            </a:r>
          </a:p>
          <a:p>
            <a:pPr marL="628650" algn="just"/>
            <a:r>
              <a:rPr lang="fr-FR" sz="1400" b="1" dirty="0">
                <a:solidFill>
                  <a:schemeClr val="accent1">
                    <a:lumMod val="50000"/>
                  </a:schemeClr>
                </a:solidFill>
              </a:rPr>
              <a:t>3.Virtus .lat.: est virtuel ce qui, sans être réel a, avec force et de manière pleinement actuelle(cad non potentielle)les qualités, les propriétés du réel. » Denis BERTHIER</a:t>
            </a:r>
          </a:p>
          <a:p>
            <a:pPr lvl="0" indent="628650"/>
            <a:r>
              <a:rPr lang="fr-FR" sz="1400" b="1" dirty="0">
                <a:solidFill>
                  <a:schemeClr val="accent1">
                    <a:lumMod val="50000"/>
                  </a:schemeClr>
                </a:solidFill>
              </a:rPr>
              <a:t>4.:qui n’a pas d’existence propre et qui est issu d’une projection lumineuse.</a:t>
            </a:r>
          </a:p>
          <a:p>
            <a:pPr algn="just"/>
            <a:endParaRPr lang="fr-FR" sz="1400" b="1" dirty="0">
              <a:solidFill>
                <a:schemeClr val="accent1">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b="1" i="1" dirty="0">
                <a:solidFill>
                  <a:schemeClr val="accent5">
                    <a:lumMod val="75000"/>
                  </a:schemeClr>
                </a:solidFill>
              </a:rPr>
              <a:t>SITE DISCIPLINAIRE ACADEMIQUE </a:t>
            </a:r>
            <a:endParaRPr lang="fr-FR" dirty="0">
              <a:solidFill>
                <a:schemeClr val="accent1">
                  <a:lumMod val="75000"/>
                </a:schemeClr>
              </a:solidFill>
            </a:endParaRPr>
          </a:p>
        </p:txBody>
      </p:sp>
      <p:sp>
        <p:nvSpPr>
          <p:cNvPr id="7" name="ZoneTexte 6"/>
          <p:cNvSpPr txBox="1"/>
          <p:nvPr/>
        </p:nvSpPr>
        <p:spPr>
          <a:xfrm>
            <a:off x="3571416" y="2154310"/>
            <a:ext cx="4968552" cy="3354765"/>
          </a:xfrm>
          <a:prstGeom prst="rect">
            <a:avLst/>
          </a:prstGeom>
          <a:noFill/>
        </p:spPr>
        <p:txBody>
          <a:bodyPr wrap="square" rtlCol="0">
            <a:spAutoFit/>
          </a:bodyPr>
          <a:lstStyle/>
          <a:p>
            <a:pPr algn="just"/>
            <a:endParaRPr lang="fr-FR" sz="1600" b="1" dirty="0">
              <a:solidFill>
                <a:schemeClr val="accent1">
                  <a:lumMod val="75000"/>
                </a:schemeClr>
              </a:solidFill>
            </a:endParaRPr>
          </a:p>
          <a:p>
            <a:pPr algn="just"/>
            <a:r>
              <a:rPr lang="fr-FR" sz="1400" b="1" dirty="0">
                <a:solidFill>
                  <a:schemeClr val="accent1">
                    <a:lumMod val="50000"/>
                  </a:schemeClr>
                </a:solidFill>
              </a:rPr>
              <a:t>Dans une démarche de mutualisation et de partage, le site disciplinaire académique consacre une page dédiée au </a:t>
            </a:r>
            <a:r>
              <a:rPr lang="fr-FR" sz="1400" b="1" dirty="0" err="1">
                <a:solidFill>
                  <a:schemeClr val="accent1">
                    <a:lumMod val="50000"/>
                  </a:schemeClr>
                </a:solidFill>
              </a:rPr>
              <a:t>TraAM</a:t>
            </a:r>
            <a:r>
              <a:rPr lang="fr-FR" sz="1400" b="1" dirty="0">
                <a:solidFill>
                  <a:schemeClr val="accent1">
                    <a:lumMod val="50000"/>
                  </a:schemeClr>
                </a:solidFill>
              </a:rPr>
              <a:t>, à dessein de livrer à l’ensemble des professeurs d’arts plastiques de l’académie et autres, le travail naissant et réflexif du groupe nouvellement établi.</a:t>
            </a:r>
          </a:p>
          <a:p>
            <a:pPr algn="just"/>
            <a:endParaRPr lang="fr-FR" sz="1400" b="1" dirty="0">
              <a:solidFill>
                <a:schemeClr val="accent1">
                  <a:lumMod val="50000"/>
                </a:schemeClr>
              </a:solidFill>
            </a:endParaRPr>
          </a:p>
          <a:p>
            <a:pPr algn="ctr"/>
            <a:r>
              <a:rPr lang="fr-FR" sz="1400" dirty="0">
                <a:hlinkClick r:id="rId3"/>
              </a:rPr>
              <a:t>https://www.ac-orleans-tours.fr/pedagogie/arts_plastiques/numerique/traam/</a:t>
            </a:r>
            <a:endParaRPr lang="fr-FR" sz="1400" b="1" dirty="0">
              <a:solidFill>
                <a:schemeClr val="accent1">
                  <a:lumMod val="50000"/>
                </a:schemeClr>
              </a:solidFill>
            </a:endParaRPr>
          </a:p>
          <a:p>
            <a:pPr algn="just"/>
            <a:endParaRPr lang="fr-FR" sz="1400" b="1" dirty="0">
              <a:solidFill>
                <a:schemeClr val="accent1">
                  <a:lumMod val="50000"/>
                </a:schemeClr>
              </a:solidFill>
            </a:endParaRPr>
          </a:p>
          <a:p>
            <a:pPr algn="just"/>
            <a:endParaRPr lang="fr-FR" sz="1400" b="1" dirty="0">
              <a:solidFill>
                <a:schemeClr val="accent1">
                  <a:lumMod val="50000"/>
                </a:schemeClr>
              </a:solidFill>
            </a:endParaRPr>
          </a:p>
          <a:p>
            <a:pPr algn="just"/>
            <a:endParaRPr lang="fr-FR" sz="1400" b="1" dirty="0">
              <a:solidFill>
                <a:schemeClr val="accent1">
                  <a:lumMod val="50000"/>
                </a:schemeClr>
              </a:solidFill>
            </a:endParaRPr>
          </a:p>
          <a:p>
            <a:pPr algn="just"/>
            <a:endParaRPr lang="fr-FR" sz="1400" b="1" dirty="0">
              <a:solidFill>
                <a:schemeClr val="accent1">
                  <a:lumMod val="50000"/>
                </a:schemeClr>
              </a:solidFill>
            </a:endParaRPr>
          </a:p>
          <a:p>
            <a:pPr algn="ctr"/>
            <a:r>
              <a:rPr lang="fr-FR" sz="1400" b="1" dirty="0">
                <a:solidFill>
                  <a:schemeClr val="accent1">
                    <a:lumMod val="50000"/>
                  </a:schemeClr>
                </a:solidFill>
              </a:rPr>
              <a:t>Le groupe </a:t>
            </a:r>
            <a:r>
              <a:rPr lang="fr-FR" sz="1400" b="1" dirty="0" err="1">
                <a:solidFill>
                  <a:schemeClr val="accent1">
                    <a:lumMod val="50000"/>
                  </a:schemeClr>
                </a:solidFill>
              </a:rPr>
              <a:t>TraAM</a:t>
            </a:r>
            <a:r>
              <a:rPr lang="fr-FR" sz="1400" b="1" dirty="0">
                <a:solidFill>
                  <a:schemeClr val="accent1">
                    <a:lumMod val="50000"/>
                  </a:schemeClr>
                </a:solidFill>
              </a:rPr>
              <a:t> de la région académique </a:t>
            </a:r>
          </a:p>
          <a:p>
            <a:pPr algn="ctr"/>
            <a:r>
              <a:rPr lang="fr-FR" sz="1400" b="1" dirty="0">
                <a:solidFill>
                  <a:schemeClr val="accent1">
                    <a:lumMod val="50000"/>
                  </a:schemeClr>
                </a:solidFill>
              </a:rPr>
              <a:t>CENTRE-VAL DE LOIR / Orléans-Tours.</a:t>
            </a:r>
          </a:p>
        </p:txBody>
      </p:sp>
      <p:pic>
        <p:nvPicPr>
          <p:cNvPr id="6" name="Picture 2" descr="https://www.prefectures-regions.gouv.fr/var/ire_site/storage/images/media/media-centre-val-de-loire/images/education-enseignement-superieur-et-recherche/carte-academie-orleans-tours/70711-1-fre-FR/Carte-academie-Orleans-Tours_reference.jpg"/>
          <p:cNvPicPr>
            <a:picLocks noChangeAspect="1" noChangeArrowheads="1"/>
          </p:cNvPicPr>
          <p:nvPr/>
        </p:nvPicPr>
        <p:blipFill rotWithShape="1">
          <a:blip r:embed="rId4">
            <a:extLst>
              <a:ext uri="{28A0092B-C50C-407E-A947-70E740481C1C}">
                <a14:useLocalDpi xmlns:a14="http://schemas.microsoft.com/office/drawing/2010/main" val="0"/>
              </a:ext>
            </a:extLst>
          </a:blip>
          <a:srcRect l="6238" r="39042"/>
          <a:stretch/>
        </p:blipFill>
        <p:spPr bwMode="auto">
          <a:xfrm>
            <a:off x="251520" y="2780928"/>
            <a:ext cx="2715865" cy="302523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4" descr="Travaux académiques mutualisés - Les travaux académiques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1" y="1840298"/>
            <a:ext cx="2715864" cy="102122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4322" y="2787956"/>
            <a:ext cx="1249437" cy="432048"/>
          </a:xfrm>
          <a:prstGeom prst="rect">
            <a:avLst/>
          </a:prstGeom>
          <a:ln>
            <a:noFill/>
          </a:ln>
          <a:effectLst/>
        </p:spPr>
      </p:pic>
      <p:sp>
        <p:nvSpPr>
          <p:cNvPr id="10" name="ZoneTexte 9"/>
          <p:cNvSpPr txBox="1"/>
          <p:nvPr/>
        </p:nvSpPr>
        <p:spPr>
          <a:xfrm>
            <a:off x="1238350" y="2492894"/>
            <a:ext cx="1709722" cy="338554"/>
          </a:xfrm>
          <a:prstGeom prst="rect">
            <a:avLst/>
          </a:prstGeom>
          <a:solidFill>
            <a:schemeClr val="bg1"/>
          </a:solidFill>
          <a:effectLst/>
        </p:spPr>
        <p:txBody>
          <a:bodyPr wrap="square" rtlCol="0">
            <a:spAutoFit/>
          </a:bodyPr>
          <a:lstStyle/>
          <a:p>
            <a:r>
              <a:rPr lang="fr-FR" sz="1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Arts plastiques</a:t>
            </a:r>
          </a:p>
        </p:txBody>
      </p:sp>
      <p:sp>
        <p:nvSpPr>
          <p:cNvPr id="12" name="Rectangle 11"/>
          <p:cNvSpPr/>
          <p:nvPr/>
        </p:nvSpPr>
        <p:spPr>
          <a:xfrm>
            <a:off x="0" y="332656"/>
            <a:ext cx="8244408" cy="461665"/>
          </a:xfrm>
          <a:prstGeom prst="rect">
            <a:avLst/>
          </a:prstGeom>
        </p:spPr>
        <p:txBody>
          <a:bodyPr wrap="square">
            <a:spAutoFit/>
          </a:bodyPr>
          <a:lstStyle/>
          <a:p>
            <a:r>
              <a:rPr lang="fr-FR" sz="2400" b="1" i="1" dirty="0">
                <a:solidFill>
                  <a:schemeClr val="accent5">
                    <a:lumMod val="75000"/>
                  </a:schemeClr>
                </a:solidFill>
              </a:rPr>
              <a:t>TRAAM ET AU-DELA</a:t>
            </a:r>
          </a:p>
        </p:txBody>
      </p:sp>
    </p:spTree>
    <p:extLst>
      <p:ext uri="{BB962C8B-B14F-4D97-AF65-F5344CB8AC3E}">
        <p14:creationId xmlns:p14="http://schemas.microsoft.com/office/powerpoint/2010/main" val="399037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endParaRPr lang="fr-FR" dirty="0">
              <a:solidFill>
                <a:schemeClr val="accent1">
                  <a:lumMod val="75000"/>
                </a:schemeClr>
              </a:solidFill>
            </a:endParaRPr>
          </a:p>
        </p:txBody>
      </p:sp>
      <p:sp>
        <p:nvSpPr>
          <p:cNvPr id="6" name="ZoneTexte 5"/>
          <p:cNvSpPr txBox="1"/>
          <p:nvPr/>
        </p:nvSpPr>
        <p:spPr>
          <a:xfrm>
            <a:off x="251520" y="692696"/>
            <a:ext cx="8640960" cy="5655394"/>
          </a:xfrm>
          <a:prstGeom prst="rect">
            <a:avLst/>
          </a:prstGeom>
          <a:noFill/>
        </p:spPr>
        <p:txBody>
          <a:bodyPr wrap="square" rtlCol="0">
            <a:spAutoFit/>
          </a:bodyPr>
          <a:lstStyle/>
          <a:p>
            <a:pPr algn="just">
              <a:buFontTx/>
              <a:buChar char="-"/>
            </a:pPr>
            <a:r>
              <a:rPr lang="fr-FR" b="1" i="1" dirty="0">
                <a:solidFill>
                  <a:schemeClr val="accent5">
                    <a:lumMod val="75000"/>
                  </a:schemeClr>
                </a:solidFill>
              </a:rPr>
              <a:t> PRÉSENTATION DU GROUPE TRAAM ORLÉANS-TOURS</a:t>
            </a:r>
          </a:p>
          <a:p>
            <a:pPr algn="just"/>
            <a:endParaRPr lang="fr-FR" sz="1050" b="1" i="1" dirty="0">
              <a:solidFill>
                <a:schemeClr val="accent1">
                  <a:lumMod val="50000"/>
                </a:schemeClr>
              </a:solidFill>
            </a:endParaRPr>
          </a:p>
          <a:p>
            <a:pPr algn="just"/>
            <a:r>
              <a:rPr lang="fr-FR" sz="1400" b="1" i="1" dirty="0">
                <a:solidFill>
                  <a:schemeClr val="accent1">
                    <a:lumMod val="50000"/>
                  </a:schemeClr>
                </a:solidFill>
              </a:rPr>
              <a:t>Le groupe TraAM arts plastiques Orléans-Tours participe, cette année, pour la première fois aux </a:t>
            </a:r>
            <a:r>
              <a:rPr lang="fr-FR" sz="1400" b="1" i="1" dirty="0" err="1">
                <a:solidFill>
                  <a:schemeClr val="accent1">
                    <a:lumMod val="50000"/>
                  </a:schemeClr>
                </a:solidFill>
              </a:rPr>
              <a:t>TraAM</a:t>
            </a:r>
            <a:r>
              <a:rPr lang="fr-FR" sz="1400" b="1" i="1" dirty="0">
                <a:solidFill>
                  <a:schemeClr val="accent1">
                    <a:lumMod val="50000"/>
                  </a:schemeClr>
                </a:solidFill>
              </a:rPr>
              <a:t>.</a:t>
            </a:r>
          </a:p>
          <a:p>
            <a:pPr algn="just"/>
            <a:endParaRPr lang="fr-FR" sz="1000" b="1" i="1" dirty="0">
              <a:solidFill>
                <a:schemeClr val="accent1">
                  <a:lumMod val="50000"/>
                </a:schemeClr>
              </a:solidFill>
            </a:endParaRPr>
          </a:p>
          <a:p>
            <a:pPr algn="just"/>
            <a:r>
              <a:rPr lang="fr-FR" sz="1400" b="1" i="1" dirty="0">
                <a:solidFill>
                  <a:schemeClr val="accent1">
                    <a:lumMod val="50000"/>
                  </a:schemeClr>
                </a:solidFill>
              </a:rPr>
              <a:t>Il s’est crée courant juin 2019, sous l’impulsion d’Alain MURSCHEL, IA-IPR d’arts plastiques de l’académie et avec l’appui de Clément GALY, professeur d’arts plastiques (désigné référent du groupe </a:t>
            </a:r>
            <a:r>
              <a:rPr lang="fr-FR" sz="1400" b="1" i="1" dirty="0" err="1">
                <a:solidFill>
                  <a:schemeClr val="accent1">
                    <a:lumMod val="50000"/>
                  </a:schemeClr>
                </a:solidFill>
              </a:rPr>
              <a:t>TraAM</a:t>
            </a:r>
            <a:r>
              <a:rPr lang="fr-FR" sz="1400" b="1" i="1" dirty="0">
                <a:solidFill>
                  <a:schemeClr val="accent1">
                    <a:lumMod val="50000"/>
                  </a:schemeClr>
                </a:solidFill>
              </a:rPr>
              <a:t> académique) et de professeurs ayant répondu à un appel lancé à tous les professeurs d’arts plastiques de l’académie.</a:t>
            </a:r>
          </a:p>
          <a:p>
            <a:pPr algn="just"/>
            <a:endParaRPr lang="fr-FR" sz="1000" b="1" i="1" dirty="0">
              <a:solidFill>
                <a:schemeClr val="accent1">
                  <a:lumMod val="50000"/>
                </a:schemeClr>
              </a:solidFill>
            </a:endParaRPr>
          </a:p>
          <a:p>
            <a:pPr algn="just"/>
            <a:r>
              <a:rPr lang="fr-FR" sz="1400" b="1" i="1" dirty="0">
                <a:solidFill>
                  <a:schemeClr val="accent1">
                    <a:lumMod val="50000"/>
                  </a:schemeClr>
                </a:solidFill>
              </a:rPr>
              <a:t>Le groupe s’est constitué/stabilisé en novembre, donc plus tardivement que dans les autres académies, du fait de son lancement.</a:t>
            </a:r>
          </a:p>
          <a:p>
            <a:pPr algn="just"/>
            <a:r>
              <a:rPr lang="fr-FR" sz="1400" b="1" i="1" dirty="0">
                <a:solidFill>
                  <a:schemeClr val="accent1">
                    <a:lumMod val="50000"/>
                  </a:schemeClr>
                </a:solidFill>
              </a:rPr>
              <a:t>Le groupe s’est réuni deux fois (le 19 décembre 2020 et 11 février 2020); la troisième réunion a été annulée à cause du confinement.  </a:t>
            </a:r>
          </a:p>
          <a:p>
            <a:pPr algn="just"/>
            <a:endParaRPr lang="fr-FR" sz="1000" b="1" i="1" dirty="0">
              <a:solidFill>
                <a:schemeClr val="accent1">
                  <a:lumMod val="50000"/>
                </a:schemeClr>
              </a:solidFill>
            </a:endParaRPr>
          </a:p>
          <a:p>
            <a:pPr algn="just"/>
            <a:r>
              <a:rPr lang="fr-FR" sz="1400" b="1" i="1" dirty="0">
                <a:solidFill>
                  <a:schemeClr val="accent1">
                    <a:lumMod val="50000"/>
                  </a:schemeClr>
                </a:solidFill>
              </a:rPr>
              <a:t>Composition du groupe actuel de 10 professeurs de collèges et lycées, public et privée :</a:t>
            </a:r>
          </a:p>
          <a:p>
            <a:pPr marL="447675" algn="just"/>
            <a:endParaRPr lang="fr-FR" sz="600" b="1" dirty="0">
              <a:solidFill>
                <a:schemeClr val="accent1">
                  <a:lumMod val="50000"/>
                </a:schemeClr>
              </a:solidFill>
            </a:endParaRPr>
          </a:p>
          <a:p>
            <a:pPr marL="904875" lvl="1" algn="just"/>
            <a:r>
              <a:rPr lang="fr-FR" sz="1600" b="1" dirty="0">
                <a:solidFill>
                  <a:schemeClr val="accent1">
                    <a:lumMod val="50000"/>
                  </a:schemeClr>
                </a:solidFill>
              </a:rPr>
              <a:t>Nathalie  Desse Fontaine  	Collège Jean Rostand St Germain du Puy 18</a:t>
            </a:r>
          </a:p>
          <a:p>
            <a:pPr marL="904875" lvl="1" algn="just"/>
            <a:r>
              <a:rPr lang="fr-FR" sz="1600" b="1" dirty="0">
                <a:solidFill>
                  <a:schemeClr val="accent1">
                    <a:lumMod val="50000"/>
                  </a:schemeClr>
                </a:solidFill>
              </a:rPr>
              <a:t>Renato Ercoli 		Collège Jacques Prévert St Jean Le Blanc 45</a:t>
            </a:r>
          </a:p>
          <a:p>
            <a:pPr marL="904875" lvl="1" algn="just"/>
            <a:r>
              <a:rPr lang="fr-FR" sz="1600" b="1" dirty="0">
                <a:solidFill>
                  <a:schemeClr val="accent1">
                    <a:lumMod val="50000"/>
                  </a:schemeClr>
                </a:solidFill>
              </a:rPr>
              <a:t>Clément </a:t>
            </a:r>
            <a:r>
              <a:rPr lang="fr-FR" sz="1600" b="1" dirty="0" err="1">
                <a:solidFill>
                  <a:schemeClr val="accent1">
                    <a:lumMod val="50000"/>
                  </a:schemeClr>
                </a:solidFill>
              </a:rPr>
              <a:t>Galy</a:t>
            </a:r>
            <a:r>
              <a:rPr lang="fr-FR" sz="1600" b="1" dirty="0">
                <a:solidFill>
                  <a:schemeClr val="accent1">
                    <a:lumMod val="50000"/>
                  </a:schemeClr>
                </a:solidFill>
              </a:rPr>
              <a:t> </a:t>
            </a:r>
            <a:r>
              <a:rPr lang="fr-FR" sz="1600" i="1" dirty="0">
                <a:solidFill>
                  <a:schemeClr val="accent1">
                    <a:lumMod val="50000"/>
                  </a:schemeClr>
                </a:solidFill>
              </a:rPr>
              <a:t>(référent)</a:t>
            </a:r>
            <a:r>
              <a:rPr lang="fr-FR" sz="1600" b="1" dirty="0">
                <a:solidFill>
                  <a:schemeClr val="accent1">
                    <a:lumMod val="50000"/>
                  </a:schemeClr>
                </a:solidFill>
              </a:rPr>
              <a:t>	Collège Lavoisier Oucques 41</a:t>
            </a:r>
          </a:p>
          <a:p>
            <a:pPr marL="904875" lvl="1" algn="just"/>
            <a:r>
              <a:rPr lang="fr-FR" sz="1600" b="1" dirty="0">
                <a:solidFill>
                  <a:schemeClr val="accent1">
                    <a:lumMod val="50000"/>
                  </a:schemeClr>
                </a:solidFill>
              </a:rPr>
              <a:t>Yoann Guilleminot 		Collège Ste Croix St Euverte Orléans 45</a:t>
            </a:r>
          </a:p>
          <a:p>
            <a:pPr marL="904875" lvl="1" algn="just"/>
            <a:r>
              <a:rPr lang="fr-FR" sz="1600" b="1" dirty="0">
                <a:solidFill>
                  <a:schemeClr val="accent1">
                    <a:lumMod val="50000"/>
                  </a:schemeClr>
                </a:solidFill>
              </a:rPr>
              <a:t>Christinne Hernandez 	Collège Guillaume De Lorris Lorris 45</a:t>
            </a:r>
          </a:p>
          <a:p>
            <a:pPr marL="904875" lvl="1" algn="just"/>
            <a:r>
              <a:rPr lang="fr-FR" sz="1600" b="1" dirty="0">
                <a:solidFill>
                  <a:schemeClr val="accent1">
                    <a:lumMod val="50000"/>
                  </a:schemeClr>
                </a:solidFill>
              </a:rPr>
              <a:t>Franck Perrot		Lycée Notre Dame Chartres 28</a:t>
            </a:r>
          </a:p>
          <a:p>
            <a:pPr marL="904875" lvl="1" algn="just"/>
            <a:r>
              <a:rPr lang="fr-FR" sz="1600" b="1" dirty="0">
                <a:solidFill>
                  <a:schemeClr val="accent1">
                    <a:lumMod val="50000"/>
                  </a:schemeClr>
                </a:solidFill>
              </a:rPr>
              <a:t>Juliette  Sainjon 		Collège La Croix St Marceau Orléans 45</a:t>
            </a:r>
          </a:p>
          <a:p>
            <a:pPr marL="904875" lvl="1" algn="just"/>
            <a:r>
              <a:rPr lang="fr-FR" sz="1600" b="1" dirty="0">
                <a:solidFill>
                  <a:schemeClr val="accent1">
                    <a:lumMod val="50000"/>
                  </a:schemeClr>
                </a:solidFill>
              </a:rPr>
              <a:t>Sandrine Torterat 		Collège Joachim Du Bellay Montrichard 41</a:t>
            </a:r>
          </a:p>
          <a:p>
            <a:pPr marL="904875" lvl="1" algn="just"/>
            <a:r>
              <a:rPr lang="fr-FR" sz="1600" b="1" dirty="0">
                <a:solidFill>
                  <a:schemeClr val="accent1">
                    <a:lumMod val="50000"/>
                  </a:schemeClr>
                </a:solidFill>
              </a:rPr>
              <a:t>Mathieu Vallerand		Collège Val De Voise Gallardon 28</a:t>
            </a:r>
          </a:p>
          <a:p>
            <a:pPr marL="904875" lvl="1" algn="just"/>
            <a:r>
              <a:rPr lang="fr-FR" sz="1600" b="1" dirty="0">
                <a:solidFill>
                  <a:schemeClr val="accent1">
                    <a:lumMod val="50000"/>
                  </a:schemeClr>
                </a:solidFill>
              </a:rPr>
              <a:t>Céline Vidal 		Collège Joliot-Curie Chatillon Sur Indre 36</a:t>
            </a:r>
          </a:p>
          <a:p>
            <a:pPr algn="just"/>
            <a:endParaRPr lang="fr-FR" sz="1100" b="1" i="1"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endParaRPr lang="fr-FR" dirty="0">
              <a:solidFill>
                <a:schemeClr val="accent1">
                  <a:lumMod val="75000"/>
                </a:schemeClr>
              </a:solidFill>
            </a:endParaRPr>
          </a:p>
        </p:txBody>
      </p:sp>
      <p:sp>
        <p:nvSpPr>
          <p:cNvPr id="6" name="ZoneTexte 5"/>
          <p:cNvSpPr txBox="1"/>
          <p:nvPr/>
        </p:nvSpPr>
        <p:spPr>
          <a:xfrm>
            <a:off x="251520" y="476672"/>
            <a:ext cx="8640960" cy="6124754"/>
          </a:xfrm>
          <a:prstGeom prst="rect">
            <a:avLst/>
          </a:prstGeom>
          <a:noFill/>
        </p:spPr>
        <p:txBody>
          <a:bodyPr wrap="square" rtlCol="0">
            <a:spAutoFit/>
          </a:bodyPr>
          <a:lstStyle/>
          <a:p>
            <a:pPr algn="just">
              <a:buFontTx/>
              <a:buChar char="-"/>
            </a:pPr>
            <a:r>
              <a:rPr lang="fr-FR" b="1" i="1" dirty="0">
                <a:solidFill>
                  <a:schemeClr val="accent5">
                    <a:lumMod val="75000"/>
                  </a:schemeClr>
                </a:solidFill>
              </a:rPr>
              <a:t> PRÉSENTATION DU GROUPE TRAAM ORLÉANS-TOURS</a:t>
            </a:r>
          </a:p>
          <a:p>
            <a:pPr algn="just"/>
            <a:endParaRPr lang="fr-FR" sz="1050" b="1" i="1" dirty="0">
              <a:solidFill>
                <a:schemeClr val="accent1">
                  <a:lumMod val="50000"/>
                </a:schemeClr>
              </a:solidFill>
            </a:endParaRPr>
          </a:p>
          <a:p>
            <a:pPr algn="just"/>
            <a:endParaRPr lang="fr-FR" sz="1050" b="1" i="1" dirty="0">
              <a:solidFill>
                <a:schemeClr val="accent1">
                  <a:lumMod val="50000"/>
                </a:schemeClr>
              </a:solidFill>
            </a:endParaRPr>
          </a:p>
          <a:p>
            <a:pPr algn="just"/>
            <a:endParaRPr lang="fr-FR" sz="1050" b="1" i="1" dirty="0">
              <a:solidFill>
                <a:schemeClr val="accent1">
                  <a:lumMod val="50000"/>
                </a:schemeClr>
              </a:solidFill>
            </a:endParaRPr>
          </a:p>
          <a:p>
            <a:pPr algn="just"/>
            <a:endParaRPr lang="fr-FR" sz="1050" b="1" i="1" dirty="0">
              <a:solidFill>
                <a:schemeClr val="accent1">
                  <a:lumMod val="50000"/>
                </a:schemeClr>
              </a:solidFill>
            </a:endParaRPr>
          </a:p>
          <a:p>
            <a:pPr algn="just"/>
            <a:endParaRPr lang="fr-FR" sz="1050" b="1" i="1" dirty="0">
              <a:solidFill>
                <a:schemeClr val="accent1">
                  <a:lumMod val="50000"/>
                </a:schemeClr>
              </a:solidFill>
            </a:endParaRPr>
          </a:p>
          <a:p>
            <a:pPr algn="just"/>
            <a:endParaRPr lang="fr-FR" sz="1050" b="1" i="1" dirty="0">
              <a:solidFill>
                <a:schemeClr val="accent1">
                  <a:lumMod val="50000"/>
                </a:schemeClr>
              </a:solidFill>
            </a:endParaRPr>
          </a:p>
          <a:p>
            <a:pPr algn="just"/>
            <a:endParaRPr lang="fr-FR" sz="1050" b="1" i="1" dirty="0">
              <a:solidFill>
                <a:schemeClr val="accent1">
                  <a:lumMod val="50000"/>
                </a:schemeClr>
              </a:solidFill>
            </a:endParaRPr>
          </a:p>
          <a:p>
            <a:pPr algn="just"/>
            <a:endParaRPr lang="fr-FR" sz="1050" b="1" i="1" dirty="0">
              <a:solidFill>
                <a:schemeClr val="accent1">
                  <a:lumMod val="50000"/>
                </a:schemeClr>
              </a:solidFill>
            </a:endParaRPr>
          </a:p>
          <a:p>
            <a:pPr algn="ctr"/>
            <a:r>
              <a:rPr lang="fr-FR" sz="1600" b="1" i="1" dirty="0">
                <a:solidFill>
                  <a:schemeClr val="accent1">
                    <a:lumMod val="50000"/>
                  </a:schemeClr>
                </a:solidFill>
              </a:rPr>
              <a:t>Le confinement et la crise sanitaire traversée n’ont pas permis d’approfondir et d’acheminer les pistes engagées par le groupe, notamment par une mise en pratique sur sites.</a:t>
            </a:r>
          </a:p>
          <a:p>
            <a:pPr algn="ctr"/>
            <a:endParaRPr lang="fr-FR" sz="1600" b="1" i="1" dirty="0">
              <a:solidFill>
                <a:schemeClr val="accent1">
                  <a:lumMod val="50000"/>
                </a:schemeClr>
              </a:solidFill>
            </a:endParaRPr>
          </a:p>
          <a:p>
            <a:pPr algn="ctr"/>
            <a:r>
              <a:rPr lang="fr-FR" sz="1600" b="1" i="1" dirty="0">
                <a:solidFill>
                  <a:schemeClr val="accent1">
                    <a:lumMod val="50000"/>
                  </a:schemeClr>
                </a:solidFill>
              </a:rPr>
              <a:t>Pour autant cette première année de lancement et de mise en place à permis à plusieurs professeurs volontaires de constituer un groupe autour d’une thématique et de questionnements communs, terreaux fertiles à des réflexions partagées, </a:t>
            </a:r>
          </a:p>
          <a:p>
            <a:pPr algn="ctr"/>
            <a:r>
              <a:rPr lang="fr-FR" sz="1600" b="1" i="1" dirty="0">
                <a:solidFill>
                  <a:schemeClr val="accent1">
                    <a:lumMod val="50000"/>
                  </a:schemeClr>
                </a:solidFill>
              </a:rPr>
              <a:t>nourri et ouvrant le prisme des questionnements et des possibles…</a:t>
            </a:r>
          </a:p>
          <a:p>
            <a:pPr algn="ctr"/>
            <a:endParaRPr lang="fr-FR" sz="1600" b="1" i="1" dirty="0">
              <a:solidFill>
                <a:schemeClr val="accent1">
                  <a:lumMod val="50000"/>
                </a:schemeClr>
              </a:solidFill>
            </a:endParaRPr>
          </a:p>
          <a:p>
            <a:pPr algn="ctr"/>
            <a:endParaRPr lang="fr-FR" sz="1600" b="1" i="1" dirty="0">
              <a:solidFill>
                <a:schemeClr val="accent1">
                  <a:lumMod val="50000"/>
                </a:schemeClr>
              </a:solidFill>
            </a:endParaRPr>
          </a:p>
          <a:p>
            <a:pPr algn="ctr"/>
            <a:r>
              <a:rPr lang="fr-FR" sz="1600" b="1" i="1" dirty="0">
                <a:solidFill>
                  <a:schemeClr val="accent1">
                    <a:lumMod val="50000"/>
                  </a:schemeClr>
                </a:solidFill>
              </a:rPr>
              <a:t>Une première année de lancement propice à poser des bases d’un pratique réflexive commune, mobilisée et mobilisante, </a:t>
            </a:r>
          </a:p>
          <a:p>
            <a:pPr algn="ctr"/>
            <a:r>
              <a:rPr lang="fr-FR" sz="1600" b="1" i="1" dirty="0">
                <a:solidFill>
                  <a:schemeClr val="accent1">
                    <a:lumMod val="50000"/>
                  </a:schemeClr>
                </a:solidFill>
              </a:rPr>
              <a:t>que cette synthèse révèle par son déploiement de questionnements, </a:t>
            </a:r>
          </a:p>
          <a:p>
            <a:pPr algn="ctr"/>
            <a:r>
              <a:rPr lang="fr-FR" sz="1600" b="1" i="1" dirty="0">
                <a:solidFill>
                  <a:schemeClr val="accent1">
                    <a:lumMod val="50000"/>
                  </a:schemeClr>
                </a:solidFill>
              </a:rPr>
              <a:t>d’orientations diverses </a:t>
            </a:r>
          </a:p>
          <a:p>
            <a:pPr algn="ctr"/>
            <a:r>
              <a:rPr lang="fr-FR" sz="1600" b="1" i="1" dirty="0">
                <a:solidFill>
                  <a:schemeClr val="accent1">
                    <a:lumMod val="50000"/>
                  </a:schemeClr>
                </a:solidFill>
              </a:rPr>
              <a:t>et d’envies …</a:t>
            </a:r>
          </a:p>
          <a:p>
            <a:pPr algn="ctr"/>
            <a:endParaRPr lang="fr-FR" sz="1600" b="1" i="1" dirty="0">
              <a:solidFill>
                <a:schemeClr val="accent1">
                  <a:lumMod val="50000"/>
                </a:schemeClr>
              </a:solidFill>
            </a:endParaRPr>
          </a:p>
          <a:p>
            <a:pPr algn="ctr"/>
            <a:endParaRPr lang="fr-FR" sz="1600" b="1" i="1" dirty="0">
              <a:solidFill>
                <a:schemeClr val="accent1">
                  <a:lumMod val="50000"/>
                </a:schemeClr>
              </a:solidFill>
            </a:endParaRPr>
          </a:p>
          <a:p>
            <a:pPr algn="ctr"/>
            <a:endParaRPr lang="fr-FR" sz="1600" b="1" i="1" dirty="0">
              <a:solidFill>
                <a:schemeClr val="accent1">
                  <a:lumMod val="50000"/>
                </a:schemeClr>
              </a:solidFill>
            </a:endParaRPr>
          </a:p>
          <a:p>
            <a:pPr algn="ctr"/>
            <a:endParaRPr lang="fr-FR" dirty="0">
              <a:solidFill>
                <a:srgbClr val="FF0000"/>
              </a:solidFill>
            </a:endParaRPr>
          </a:p>
        </p:txBody>
      </p:sp>
    </p:spTree>
    <p:extLst>
      <p:ext uri="{BB962C8B-B14F-4D97-AF65-F5344CB8AC3E}">
        <p14:creationId xmlns:p14="http://schemas.microsoft.com/office/powerpoint/2010/main" val="349978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5" name="ZoneTexte 4"/>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endParaRPr lang="fr-FR" dirty="0">
              <a:solidFill>
                <a:schemeClr val="accent1">
                  <a:lumMod val="75000"/>
                </a:schemeClr>
              </a:solidFill>
            </a:endParaRPr>
          </a:p>
        </p:txBody>
      </p:sp>
      <p:sp>
        <p:nvSpPr>
          <p:cNvPr id="7" name="Rectangle 6"/>
          <p:cNvSpPr/>
          <p:nvPr/>
        </p:nvSpPr>
        <p:spPr>
          <a:xfrm>
            <a:off x="179512" y="3431902"/>
            <a:ext cx="8604448" cy="1077218"/>
          </a:xfrm>
          <a:prstGeom prst="rect">
            <a:avLst/>
          </a:prstGeom>
          <a:ln w="28575">
            <a:solidFill>
              <a:schemeClr val="tx2">
                <a:lumMod val="60000"/>
                <a:lumOff val="40000"/>
              </a:schemeClr>
            </a:solidFill>
          </a:ln>
        </p:spPr>
        <p:txBody>
          <a:bodyPr wrap="square">
            <a:spAutoFit/>
          </a:body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fr-FR" sz="3200" b="1" i="1" dirty="0">
                <a:solidFill>
                  <a:schemeClr val="accent1">
                    <a:lumMod val="75000"/>
                  </a:schemeClr>
                </a:solidFill>
              </a:rPr>
              <a:t>Espaces physiques et espaces virtuels d'exposition d'œuvres d'art et productions d'élèves.</a:t>
            </a:r>
          </a:p>
        </p:txBody>
      </p:sp>
      <p:sp>
        <p:nvSpPr>
          <p:cNvPr id="8" name="ZoneTexte 7"/>
          <p:cNvSpPr txBox="1"/>
          <p:nvPr/>
        </p:nvSpPr>
        <p:spPr>
          <a:xfrm>
            <a:off x="1999348" y="836712"/>
            <a:ext cx="5164940" cy="1077218"/>
          </a:xfrm>
          <a:prstGeom prst="rect">
            <a:avLst/>
          </a:prstGeom>
          <a:noFill/>
        </p:spPr>
        <p:txBody>
          <a:bodyPr wrap="none" rtlCol="0">
            <a:spAutoFit/>
          </a:bodyPr>
          <a:lstStyle/>
          <a:p>
            <a:r>
              <a:rPr lang="fr-FR" sz="3200" b="1" i="1" dirty="0">
                <a:solidFill>
                  <a:schemeClr val="accent1">
                    <a:lumMod val="50000"/>
                  </a:schemeClr>
                </a:solidFill>
              </a:rPr>
              <a:t>AXE DE TRAVAIL DU GROUPE </a:t>
            </a:r>
          </a:p>
          <a:p>
            <a:pPr algn="ctr"/>
            <a:r>
              <a:rPr lang="fr-FR" sz="3200" b="1" i="1" dirty="0">
                <a:solidFill>
                  <a:schemeClr val="accent1">
                    <a:lumMod val="50000"/>
                  </a:schemeClr>
                </a:solidFill>
              </a:rPr>
              <a:t>TraAM ORLÉANS-TOURS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ond44.jpg"/>
          <p:cNvPicPr>
            <a:picLocks noChangeAspect="1"/>
          </p:cNvPicPr>
          <p:nvPr/>
        </p:nvPicPr>
        <p:blipFill>
          <a:blip r:embed="rId2" cstate="print"/>
          <a:stretch>
            <a:fillRect/>
          </a:stretch>
        </p:blipFill>
        <p:spPr>
          <a:xfrm>
            <a:off x="0" y="276967"/>
            <a:ext cx="9144000" cy="6464401"/>
          </a:xfrm>
          <a:prstGeom prst="rect">
            <a:avLst/>
          </a:prstGeom>
        </p:spPr>
      </p:pic>
      <p:sp>
        <p:nvSpPr>
          <p:cNvPr id="13" name="ZoneTexte 12"/>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4" name="ZoneTexte 13"/>
          <p:cNvSpPr txBox="1"/>
          <p:nvPr/>
        </p:nvSpPr>
        <p:spPr>
          <a:xfrm>
            <a:off x="179512" y="786770"/>
            <a:ext cx="8496944" cy="769441"/>
          </a:xfrm>
          <a:prstGeom prst="rect">
            <a:avLst/>
          </a:prstGeom>
          <a:noFill/>
        </p:spPr>
        <p:txBody>
          <a:bodyPr wrap="square" rtlCol="0">
            <a:spAutoFit/>
          </a:bodyPr>
          <a:lstStyle/>
          <a:p>
            <a:r>
              <a:rPr lang="fr-FR" sz="1600" b="1" i="1" dirty="0">
                <a:solidFill>
                  <a:schemeClr val="accent5">
                    <a:lumMod val="75000"/>
                  </a:schemeClr>
                </a:solidFill>
              </a:rPr>
              <a:t>POINT D’ENTRÉE</a:t>
            </a:r>
          </a:p>
          <a:p>
            <a:r>
              <a:rPr lang="fr-FR" sz="1400" b="1" dirty="0">
                <a:solidFill>
                  <a:schemeClr val="accent1">
                    <a:lumMod val="50000"/>
                  </a:schemeClr>
                </a:solidFill>
              </a:rPr>
              <a:t>A partir d'un espace permettant la diffusion des films dans le collège (cinéma au collège), réaliser une performance alliant la chorégraphie et l'image numérique.</a:t>
            </a:r>
          </a:p>
        </p:txBody>
      </p:sp>
      <p:sp>
        <p:nvSpPr>
          <p:cNvPr id="15" name="ZoneTexte 14"/>
          <p:cNvSpPr txBox="1"/>
          <p:nvPr/>
        </p:nvSpPr>
        <p:spPr>
          <a:xfrm>
            <a:off x="179512" y="1509752"/>
            <a:ext cx="8496944" cy="1846659"/>
          </a:xfrm>
          <a:prstGeom prst="rect">
            <a:avLst/>
          </a:prstGeom>
          <a:noFill/>
        </p:spPr>
        <p:txBody>
          <a:bodyPr wrap="square" rtlCol="0">
            <a:spAutoFit/>
          </a:bodyPr>
          <a:lstStyle/>
          <a:p>
            <a:pPr algn="just"/>
            <a:r>
              <a:rPr lang="fr-FR" sz="1600" b="1" i="1" dirty="0">
                <a:solidFill>
                  <a:schemeClr val="accent5">
                    <a:lumMod val="75000"/>
                  </a:schemeClr>
                </a:solidFill>
              </a:rPr>
              <a:t>PROBLÉMATIQUE</a:t>
            </a:r>
          </a:p>
          <a:p>
            <a:pPr algn="just"/>
            <a:r>
              <a:rPr lang="fr-FR" sz="1400" b="1" dirty="0">
                <a:solidFill>
                  <a:schemeClr val="accent1">
                    <a:lumMod val="50000"/>
                  </a:schemeClr>
                </a:solidFill>
              </a:rPr>
              <a:t>Comment lier et faire interagir l'espace physique et l'espace virtuel dans un espace dédié à la diffusion et à l'exposition ?</a:t>
            </a:r>
          </a:p>
          <a:p>
            <a:pPr algn="just"/>
            <a:r>
              <a:rPr lang="fr-FR" sz="1400" b="1" dirty="0">
                <a:solidFill>
                  <a:schemeClr val="accent1">
                    <a:lumMod val="50000"/>
                  </a:schemeClr>
                </a:solidFill>
              </a:rPr>
              <a:t>Faire que cet instant d'exposition/diffusion soit un événement à travers la performance. </a:t>
            </a:r>
          </a:p>
          <a:p>
            <a:pPr algn="just"/>
            <a:r>
              <a:rPr lang="fr-FR" sz="1400" b="1" dirty="0">
                <a:solidFill>
                  <a:schemeClr val="accent1">
                    <a:lumMod val="50000"/>
                  </a:schemeClr>
                </a:solidFill>
              </a:rPr>
              <a:t>Comment la danse (chorégraphie) et l'image numérique diffusée peuvent-elles interagir pour se mettre en valeur ? </a:t>
            </a:r>
          </a:p>
          <a:p>
            <a:pPr algn="just"/>
            <a:r>
              <a:rPr lang="fr-FR" sz="1400" b="1" dirty="0">
                <a:solidFill>
                  <a:schemeClr val="accent1">
                    <a:lumMod val="50000"/>
                  </a:schemeClr>
                </a:solidFill>
              </a:rPr>
              <a:t>Le numérique étant considéré comme une plus value pour la mise en valeur des productions d'élèves (le contenu du fond numérique et la chorégraphie).</a:t>
            </a:r>
          </a:p>
        </p:txBody>
      </p:sp>
      <p:sp>
        <p:nvSpPr>
          <p:cNvPr id="6" name="ZoneTexte 5"/>
          <p:cNvSpPr txBox="1"/>
          <p:nvPr/>
        </p:nvSpPr>
        <p:spPr>
          <a:xfrm>
            <a:off x="179512" y="4293096"/>
            <a:ext cx="7272808" cy="2177519"/>
          </a:xfrm>
          <a:prstGeom prst="rect">
            <a:avLst/>
          </a:prstGeom>
          <a:noFill/>
        </p:spPr>
        <p:txBody>
          <a:bodyPr wrap="square" rtlCol="0">
            <a:spAutoFit/>
          </a:bodyPr>
          <a:lstStyle/>
          <a:p>
            <a:r>
              <a:rPr lang="fr-FR" sz="1600" b="1" i="1" dirty="0">
                <a:solidFill>
                  <a:schemeClr val="accent5">
                    <a:lumMod val="75000"/>
                  </a:schemeClr>
                </a:solidFill>
              </a:rPr>
              <a:t>RÉFÉRENCES</a:t>
            </a:r>
          </a:p>
          <a:p>
            <a:r>
              <a:rPr lang="fr-FR" sz="1400" b="1" dirty="0">
                <a:solidFill>
                  <a:schemeClr val="accent1">
                    <a:lumMod val="50000"/>
                  </a:schemeClr>
                </a:solidFill>
              </a:rPr>
              <a:t>Spectacles à Equinoxe de Châteauroux :</a:t>
            </a:r>
          </a:p>
          <a:p>
            <a:endParaRPr lang="fr-FR" sz="1050" b="1" dirty="0">
              <a:solidFill>
                <a:schemeClr val="accent1">
                  <a:lumMod val="50000"/>
                </a:schemeClr>
              </a:solidFill>
            </a:endParaRPr>
          </a:p>
          <a:p>
            <a:r>
              <a:rPr lang="fr-FR" sz="1400" b="1" i="1" dirty="0">
                <a:solidFill>
                  <a:schemeClr val="accent1">
                    <a:lumMod val="50000"/>
                  </a:schemeClr>
                </a:solidFill>
              </a:rPr>
              <a:t>Pixel</a:t>
            </a:r>
            <a:r>
              <a:rPr lang="fr-FR" sz="1400" b="1" dirty="0">
                <a:solidFill>
                  <a:schemeClr val="accent1">
                    <a:lumMod val="50000"/>
                  </a:schemeClr>
                </a:solidFill>
              </a:rPr>
              <a:t>, de Mourad Merzouki (création 2014) </a:t>
            </a:r>
          </a:p>
          <a:p>
            <a:r>
              <a:rPr lang="fr-FR" sz="1400" b="1" dirty="0">
                <a:solidFill>
                  <a:schemeClr val="accent1">
                    <a:lumMod val="50000"/>
                  </a:schemeClr>
                </a:solidFill>
                <a:hlinkClick r:id="rId3"/>
              </a:rPr>
              <a:t>https://youtu.be/z_Hu57QTqqE</a:t>
            </a:r>
            <a:endParaRPr lang="fr-FR" sz="1400" b="1" dirty="0">
              <a:solidFill>
                <a:schemeClr val="accent1">
                  <a:lumMod val="50000"/>
                </a:schemeClr>
              </a:solidFill>
            </a:endParaRPr>
          </a:p>
          <a:p>
            <a:endParaRPr lang="fr-FR" sz="1050" b="1" dirty="0">
              <a:solidFill>
                <a:schemeClr val="accent1">
                  <a:lumMod val="50000"/>
                </a:schemeClr>
              </a:solidFill>
            </a:endParaRPr>
          </a:p>
          <a:p>
            <a:r>
              <a:rPr lang="fr-FR" sz="1400" b="1" i="1" dirty="0">
                <a:solidFill>
                  <a:schemeClr val="accent1">
                    <a:lumMod val="50000"/>
                  </a:schemeClr>
                </a:solidFill>
              </a:rPr>
              <a:t>Météore, </a:t>
            </a:r>
            <a:r>
              <a:rPr lang="fr-FR" sz="1400" b="1" dirty="0">
                <a:solidFill>
                  <a:schemeClr val="accent1">
                    <a:lumMod val="50000"/>
                  </a:schemeClr>
                </a:solidFill>
              </a:rPr>
              <a:t>Frédéric Arsenault et Mathilde Arsenault Van Volsem.</a:t>
            </a:r>
          </a:p>
          <a:p>
            <a:endParaRPr lang="fr-FR" sz="1050" b="1" dirty="0">
              <a:solidFill>
                <a:schemeClr val="accent1">
                  <a:lumMod val="50000"/>
                </a:schemeClr>
              </a:solidFill>
            </a:endParaRPr>
          </a:p>
          <a:p>
            <a:r>
              <a:rPr lang="fr-FR" sz="1400" b="1" dirty="0">
                <a:solidFill>
                  <a:schemeClr val="accent1">
                    <a:lumMod val="50000"/>
                  </a:schemeClr>
                </a:solidFill>
              </a:rPr>
              <a:t>Compagnie Aléas.</a:t>
            </a:r>
          </a:p>
          <a:p>
            <a:r>
              <a:rPr lang="fr-FR" sz="1400" b="1" dirty="0">
                <a:solidFill>
                  <a:schemeClr val="accent1">
                    <a:lumMod val="50000"/>
                  </a:schemeClr>
                </a:solidFill>
                <a:hlinkClick r:id="rId4"/>
              </a:rPr>
              <a:t>https://youtu.be/jcGd7LKpjJs</a:t>
            </a:r>
            <a:endParaRPr lang="fr-FR" sz="1400" b="1" dirty="0">
              <a:solidFill>
                <a:schemeClr val="accent1">
                  <a:lumMod val="50000"/>
                </a:schemeClr>
              </a:solidFill>
            </a:endParaRPr>
          </a:p>
        </p:txBody>
      </p:sp>
      <p:sp>
        <p:nvSpPr>
          <p:cNvPr id="11" name="Rectangle 10"/>
          <p:cNvSpPr/>
          <p:nvPr/>
        </p:nvSpPr>
        <p:spPr>
          <a:xfrm>
            <a:off x="179512" y="3356992"/>
            <a:ext cx="8496944" cy="1231106"/>
          </a:xfrm>
          <a:prstGeom prst="rect">
            <a:avLst/>
          </a:prstGeom>
        </p:spPr>
        <p:txBody>
          <a:bodyPr wrap="square">
            <a:spAutoFit/>
          </a:bodyPr>
          <a:lstStyle/>
          <a:p>
            <a:r>
              <a:rPr lang="fr-FR" sz="1600" b="1" i="1" dirty="0">
                <a:solidFill>
                  <a:schemeClr val="accent5">
                    <a:lumMod val="75000"/>
                  </a:schemeClr>
                </a:solidFill>
              </a:rPr>
              <a:t>PISTES PÉDAGOGIQUES</a:t>
            </a:r>
          </a:p>
          <a:p>
            <a:r>
              <a:rPr lang="fr-FR" sz="1400" b="1" dirty="0">
                <a:solidFill>
                  <a:schemeClr val="accent1">
                    <a:lumMod val="50000"/>
                  </a:schemeClr>
                </a:solidFill>
              </a:rPr>
              <a:t>EPI 5ème « bouge ton corps ». Disciplines concernées : EPS, Education Musicale et Arts Plastiques</a:t>
            </a:r>
          </a:p>
          <a:p>
            <a:r>
              <a:rPr lang="fr-FR" sz="1400" b="1" dirty="0">
                <a:solidFill>
                  <a:schemeClr val="accent1">
                    <a:lumMod val="50000"/>
                  </a:schemeClr>
                </a:solidFill>
              </a:rPr>
              <a:t>Réalisation d'un fond animé avec des outils numériques en rapport avec la musique imposée et la chorégraphie réalisée en EPS.</a:t>
            </a:r>
          </a:p>
          <a:p>
            <a:endParaRPr lang="fr-FR" sz="1600" b="1" i="1" dirty="0">
              <a:solidFill>
                <a:schemeClr val="accent5">
                  <a:lumMod val="75000"/>
                </a:schemeClr>
              </a:solidFill>
            </a:endParaRPr>
          </a:p>
        </p:txBody>
      </p:sp>
      <p:sp>
        <p:nvSpPr>
          <p:cNvPr id="18" name="ZoneTexte 17"/>
          <p:cNvSpPr txBox="1"/>
          <p:nvPr/>
        </p:nvSpPr>
        <p:spPr>
          <a:xfrm>
            <a:off x="0" y="332656"/>
            <a:ext cx="3650358" cy="461665"/>
          </a:xfrm>
          <a:prstGeom prst="rect">
            <a:avLst/>
          </a:prstGeom>
          <a:noFill/>
        </p:spPr>
        <p:txBody>
          <a:bodyPr wrap="none" rtlCol="0">
            <a:spAutoFit/>
          </a:bodyPr>
          <a:lstStyle/>
          <a:p>
            <a:r>
              <a:rPr lang="fr-FR" sz="2400" b="1" i="1" dirty="0">
                <a:solidFill>
                  <a:schemeClr val="accent5">
                    <a:lumMod val="75000"/>
                  </a:schemeClr>
                </a:solidFill>
              </a:rPr>
              <a:t> 1- EXPOSITION/DIFFUSION</a:t>
            </a:r>
          </a:p>
        </p:txBody>
      </p:sp>
      <p:pic>
        <p:nvPicPr>
          <p:cNvPr id="23554" name="Picture 2" descr=" ()"/>
          <p:cNvPicPr>
            <a:picLocks noChangeAspect="1" noChangeArrowheads="1"/>
          </p:cNvPicPr>
          <p:nvPr/>
        </p:nvPicPr>
        <p:blipFill>
          <a:blip r:embed="rId5" cstate="print"/>
          <a:srcRect/>
          <a:stretch>
            <a:fillRect/>
          </a:stretch>
        </p:blipFill>
        <p:spPr bwMode="auto">
          <a:xfrm>
            <a:off x="5364088" y="4293096"/>
            <a:ext cx="3168352" cy="2109218"/>
          </a:xfrm>
          <a:prstGeom prst="rect">
            <a:avLst/>
          </a:prstGeom>
          <a:noFill/>
        </p:spPr>
      </p:pic>
      <p:sp>
        <p:nvSpPr>
          <p:cNvPr id="12" name="ZoneTexte 11"/>
          <p:cNvSpPr txBox="1"/>
          <p:nvPr/>
        </p:nvSpPr>
        <p:spPr>
          <a:xfrm>
            <a:off x="6012160" y="6381328"/>
            <a:ext cx="1906804" cy="276999"/>
          </a:xfrm>
          <a:prstGeom prst="rect">
            <a:avLst/>
          </a:prstGeom>
          <a:noFill/>
        </p:spPr>
        <p:txBody>
          <a:bodyPr wrap="none" rtlCol="0">
            <a:spAutoFit/>
          </a:bodyPr>
          <a:lstStyle/>
          <a:p>
            <a:r>
              <a:rPr lang="fr-FR" sz="1200" b="1" i="1" dirty="0">
                <a:solidFill>
                  <a:schemeClr val="accent1">
                    <a:lumMod val="50000"/>
                  </a:schemeClr>
                </a:solidFill>
              </a:rPr>
              <a:t>Pixel</a:t>
            </a:r>
            <a:r>
              <a:rPr lang="fr-FR" sz="1200" b="1" dirty="0">
                <a:solidFill>
                  <a:schemeClr val="accent1">
                    <a:lumMod val="50000"/>
                  </a:schemeClr>
                </a:solidFill>
              </a:rPr>
              <a:t>, de Mourad Merzouki</a:t>
            </a:r>
            <a:endParaRPr lang="fr-F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ond44.jpg"/>
          <p:cNvPicPr>
            <a:picLocks noChangeAspect="1"/>
          </p:cNvPicPr>
          <p:nvPr/>
        </p:nvPicPr>
        <p:blipFill>
          <a:blip r:embed="rId2" cstate="print"/>
          <a:stretch>
            <a:fillRect/>
          </a:stretch>
        </p:blipFill>
        <p:spPr>
          <a:xfrm>
            <a:off x="0" y="404664"/>
            <a:ext cx="9144000" cy="6464401"/>
          </a:xfrm>
          <a:prstGeom prst="rect">
            <a:avLst/>
          </a:prstGeom>
        </p:spPr>
      </p:pic>
      <p:sp>
        <p:nvSpPr>
          <p:cNvPr id="13" name="ZoneTexte 12"/>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4" name="ZoneTexte 13"/>
          <p:cNvSpPr txBox="1"/>
          <p:nvPr/>
        </p:nvSpPr>
        <p:spPr>
          <a:xfrm>
            <a:off x="179512" y="786770"/>
            <a:ext cx="8496944" cy="553998"/>
          </a:xfrm>
          <a:prstGeom prst="rect">
            <a:avLst/>
          </a:prstGeom>
          <a:noFill/>
        </p:spPr>
        <p:txBody>
          <a:bodyPr wrap="square" rtlCol="0">
            <a:spAutoFit/>
          </a:bodyPr>
          <a:lstStyle/>
          <a:p>
            <a:r>
              <a:rPr lang="fr-FR" sz="1600" b="1" i="1" dirty="0">
                <a:solidFill>
                  <a:schemeClr val="accent5">
                    <a:lumMod val="75000"/>
                  </a:schemeClr>
                </a:solidFill>
              </a:rPr>
              <a:t>POINT D’ENTRÉE</a:t>
            </a:r>
          </a:p>
          <a:p>
            <a:r>
              <a:rPr lang="fr-FR" sz="1400" b="1" dirty="0">
                <a:solidFill>
                  <a:schemeClr val="accent1">
                    <a:lumMod val="50000"/>
                  </a:schemeClr>
                </a:solidFill>
              </a:rPr>
              <a:t>Exposer les productions d’élèves hors les murs de l’établissement scolaire.</a:t>
            </a:r>
          </a:p>
        </p:txBody>
      </p:sp>
      <p:sp>
        <p:nvSpPr>
          <p:cNvPr id="15" name="ZoneTexte 14"/>
          <p:cNvSpPr txBox="1"/>
          <p:nvPr/>
        </p:nvSpPr>
        <p:spPr>
          <a:xfrm>
            <a:off x="179512" y="1340768"/>
            <a:ext cx="8640960" cy="1415772"/>
          </a:xfrm>
          <a:prstGeom prst="rect">
            <a:avLst/>
          </a:prstGeom>
          <a:noFill/>
        </p:spPr>
        <p:txBody>
          <a:bodyPr wrap="square" rtlCol="0">
            <a:spAutoFit/>
          </a:bodyPr>
          <a:lstStyle/>
          <a:p>
            <a:pPr algn="just"/>
            <a:r>
              <a:rPr lang="fr-FR" sz="1600" b="1" i="1" dirty="0">
                <a:solidFill>
                  <a:schemeClr val="accent5">
                    <a:lumMod val="75000"/>
                  </a:schemeClr>
                </a:solidFill>
              </a:rPr>
              <a:t>PROBLÉMATIQUE</a:t>
            </a:r>
          </a:p>
          <a:p>
            <a:pPr lvl="0"/>
            <a:r>
              <a:rPr lang="fr-FR" sz="1400" b="1" dirty="0">
                <a:solidFill>
                  <a:schemeClr val="accent1">
                    <a:lumMod val="50000"/>
                  </a:schemeClr>
                </a:solidFill>
              </a:rPr>
              <a:t>Comment montrer les travaux des élèves ?</a:t>
            </a:r>
          </a:p>
          <a:p>
            <a:pPr lvl="0"/>
            <a:r>
              <a:rPr lang="fr-FR" sz="1400" b="1" dirty="0">
                <a:solidFill>
                  <a:schemeClr val="accent1">
                    <a:lumMod val="50000"/>
                  </a:schemeClr>
                </a:solidFill>
              </a:rPr>
              <a:t>Comment faire pour qu'ils soient acteurs (et non passif) de projets d'exposition de leurs productions ?</a:t>
            </a:r>
          </a:p>
          <a:p>
            <a:pPr lvl="0"/>
            <a:r>
              <a:rPr lang="fr-FR" sz="1400" b="1" dirty="0">
                <a:solidFill>
                  <a:schemeClr val="accent1">
                    <a:lumMod val="50000"/>
                  </a:schemeClr>
                </a:solidFill>
              </a:rPr>
              <a:t>Comment faire avec les conditions architecturales parfois limitées de l'établissement ?</a:t>
            </a:r>
          </a:p>
          <a:p>
            <a:pPr lvl="0"/>
            <a:r>
              <a:rPr lang="fr-FR" sz="1400" b="1" dirty="0">
                <a:solidFill>
                  <a:schemeClr val="accent1">
                    <a:lumMod val="50000"/>
                  </a:schemeClr>
                </a:solidFill>
              </a:rPr>
              <a:t>Comment trouver des solutions en externe ?</a:t>
            </a:r>
          </a:p>
          <a:p>
            <a:pPr lvl="0"/>
            <a:r>
              <a:rPr lang="fr-FR" sz="1400" b="1" dirty="0">
                <a:solidFill>
                  <a:schemeClr val="accent1">
                    <a:lumMod val="50000"/>
                  </a:schemeClr>
                </a:solidFill>
              </a:rPr>
              <a:t>Est-ce que le virtuel peut compenser le manque de visibilité au sein de l'établissement ? </a:t>
            </a:r>
          </a:p>
        </p:txBody>
      </p:sp>
      <p:sp>
        <p:nvSpPr>
          <p:cNvPr id="11" name="Rectangle 10"/>
          <p:cNvSpPr/>
          <p:nvPr/>
        </p:nvSpPr>
        <p:spPr>
          <a:xfrm>
            <a:off x="179512" y="2810539"/>
            <a:ext cx="8496944" cy="3570208"/>
          </a:xfrm>
          <a:prstGeom prst="rect">
            <a:avLst/>
          </a:prstGeom>
        </p:spPr>
        <p:txBody>
          <a:bodyPr wrap="square">
            <a:spAutoFit/>
          </a:bodyPr>
          <a:lstStyle/>
          <a:p>
            <a:pPr algn="just"/>
            <a:r>
              <a:rPr lang="fr-FR" sz="1600" b="1" i="1" dirty="0">
                <a:solidFill>
                  <a:schemeClr val="accent5">
                    <a:lumMod val="75000"/>
                  </a:schemeClr>
                </a:solidFill>
              </a:rPr>
              <a:t>PISTES PÉDAGOGIQUES</a:t>
            </a:r>
          </a:p>
          <a:p>
            <a:pPr lvl="0" algn="just"/>
            <a:r>
              <a:rPr lang="fr-FR" sz="1400" b="1" dirty="0">
                <a:solidFill>
                  <a:schemeClr val="accent1">
                    <a:lumMod val="50000"/>
                  </a:schemeClr>
                </a:solidFill>
              </a:rPr>
              <a:t>L'idée est de montrer une exposition des travaux d'élèves du collège dans une salle extérieur à l'établissement, une salle prêtée pour l'occasion par la ville de Montrichard. Cette exposition a pour ambition de concerner chaque classe du collège, à savoir cinq en 6</a:t>
            </a:r>
            <a:r>
              <a:rPr lang="fr-FR" sz="1400" b="1" baseline="30000" dirty="0">
                <a:solidFill>
                  <a:schemeClr val="accent1">
                    <a:lumMod val="50000"/>
                  </a:schemeClr>
                </a:solidFill>
              </a:rPr>
              <a:t>ème</a:t>
            </a:r>
            <a:r>
              <a:rPr lang="fr-FR" sz="1400" b="1" dirty="0">
                <a:solidFill>
                  <a:schemeClr val="accent1">
                    <a:lumMod val="50000"/>
                  </a:schemeClr>
                </a:solidFill>
              </a:rPr>
              <a:t>, cinq en 5</a:t>
            </a:r>
            <a:r>
              <a:rPr lang="fr-FR" sz="1400" b="1" baseline="30000" dirty="0">
                <a:solidFill>
                  <a:schemeClr val="accent1">
                    <a:lumMod val="50000"/>
                  </a:schemeClr>
                </a:solidFill>
              </a:rPr>
              <a:t>ème</a:t>
            </a:r>
            <a:r>
              <a:rPr lang="fr-FR" sz="1400" b="1" dirty="0">
                <a:solidFill>
                  <a:schemeClr val="accent1">
                    <a:lumMod val="50000"/>
                  </a:schemeClr>
                </a:solidFill>
              </a:rPr>
              <a:t>, cinq en 4</a:t>
            </a:r>
            <a:r>
              <a:rPr lang="fr-FR" sz="1400" b="1" baseline="30000" dirty="0">
                <a:solidFill>
                  <a:schemeClr val="accent1">
                    <a:lumMod val="50000"/>
                  </a:schemeClr>
                </a:solidFill>
              </a:rPr>
              <a:t>ème</a:t>
            </a:r>
            <a:r>
              <a:rPr lang="fr-FR" sz="1400" b="1" dirty="0">
                <a:solidFill>
                  <a:schemeClr val="accent1">
                    <a:lumMod val="50000"/>
                  </a:schemeClr>
                </a:solidFill>
              </a:rPr>
              <a:t> et cinq en 3</a:t>
            </a:r>
            <a:r>
              <a:rPr lang="fr-FR" sz="1400" b="1" baseline="30000" dirty="0">
                <a:solidFill>
                  <a:schemeClr val="accent1">
                    <a:lumMod val="50000"/>
                  </a:schemeClr>
                </a:solidFill>
              </a:rPr>
              <a:t>ème</a:t>
            </a:r>
            <a:r>
              <a:rPr lang="fr-FR" sz="1400" b="1" dirty="0">
                <a:solidFill>
                  <a:schemeClr val="accent1">
                    <a:lumMod val="50000"/>
                  </a:schemeClr>
                </a:solidFill>
              </a:rPr>
              <a:t>.</a:t>
            </a:r>
          </a:p>
          <a:p>
            <a:pPr algn="just"/>
            <a:r>
              <a:rPr lang="fr-FR" sz="1400" b="1" dirty="0">
                <a:solidFill>
                  <a:schemeClr val="accent1">
                    <a:lumMod val="50000"/>
                  </a:schemeClr>
                </a:solidFill>
              </a:rPr>
              <a:t>Une classe de troisième sera chargée de monter l'exposition de bout à bout, mettre en valeur le travail de chacun, tout en l'inscrivant dans un projet d'ensemble.</a:t>
            </a:r>
          </a:p>
          <a:p>
            <a:pPr algn="just"/>
            <a:r>
              <a:rPr lang="fr-FR" sz="1400" b="1" dirty="0">
                <a:solidFill>
                  <a:schemeClr val="accent1">
                    <a:lumMod val="50000"/>
                  </a:schemeClr>
                </a:solidFill>
              </a:rPr>
              <a:t>La classe travaillera en îlot dans une dynamique de collaboration sur des tâches très différentes, budgétisation et organisation d'un vernissage, scénographie, sélection et valorisation des travaux, réalisation d'un blog, recherches en culture artistique.</a:t>
            </a:r>
          </a:p>
          <a:p>
            <a:pPr algn="just"/>
            <a:r>
              <a:rPr lang="fr-FR" sz="1400" b="1" dirty="0">
                <a:solidFill>
                  <a:schemeClr val="accent1">
                    <a:lumMod val="50000"/>
                  </a:schemeClr>
                </a:solidFill>
              </a:rPr>
              <a:t>Ici virtuel et physique sont utilisés de pair pour mettre en valeur les travaux des élèves et donner la possibilité d'une plus grande ouverture de l'établissement sur l'extérieur, l'image de l'établissement pourra, on l'espère, en bénéficier. </a:t>
            </a:r>
          </a:p>
          <a:p>
            <a:pPr algn="just"/>
            <a:r>
              <a:rPr lang="fr-FR" sz="1400" b="1" dirty="0">
                <a:solidFill>
                  <a:schemeClr val="accent1">
                    <a:lumMod val="50000"/>
                  </a:schemeClr>
                </a:solidFill>
              </a:rPr>
              <a:t>Enfin il s’agit de faire en sorte que chaque élève du collège se sente appartenir à une communauté éducative sans jugement de valeur. Par l'exposition de tous, les travaux sont exposés sans discrimination.</a:t>
            </a:r>
          </a:p>
          <a:p>
            <a:pPr algn="just"/>
            <a:r>
              <a:rPr lang="fr-FR" sz="1400" b="1" i="1" dirty="0">
                <a:solidFill>
                  <a:schemeClr val="accent1">
                    <a:lumMod val="50000"/>
                  </a:schemeClr>
                </a:solidFill>
              </a:rPr>
              <a:t>Cela amène aussi à penser un futur E-LRO au sein de l’établissement afin de confronter davantage travaux d’élèves et productions artistiques d’artistes.</a:t>
            </a:r>
          </a:p>
        </p:txBody>
      </p:sp>
      <p:sp>
        <p:nvSpPr>
          <p:cNvPr id="18" name="ZoneTexte 17"/>
          <p:cNvSpPr txBox="1"/>
          <p:nvPr/>
        </p:nvSpPr>
        <p:spPr>
          <a:xfrm>
            <a:off x="0" y="332656"/>
            <a:ext cx="4317529" cy="461665"/>
          </a:xfrm>
          <a:prstGeom prst="rect">
            <a:avLst/>
          </a:prstGeom>
          <a:noFill/>
        </p:spPr>
        <p:txBody>
          <a:bodyPr wrap="none" rtlCol="0">
            <a:spAutoFit/>
          </a:bodyPr>
          <a:lstStyle/>
          <a:p>
            <a:r>
              <a:rPr lang="fr-FR" sz="2400" b="1" i="1" dirty="0">
                <a:solidFill>
                  <a:schemeClr val="accent5">
                    <a:lumMod val="75000"/>
                  </a:schemeClr>
                </a:solidFill>
              </a:rPr>
              <a:t> 2 - EXPOSITION HORS LES MURS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ond44.jpg"/>
          <p:cNvPicPr>
            <a:picLocks noChangeAspect="1"/>
          </p:cNvPicPr>
          <p:nvPr/>
        </p:nvPicPr>
        <p:blipFill>
          <a:blip r:embed="rId2" cstate="print"/>
          <a:stretch>
            <a:fillRect/>
          </a:stretch>
        </p:blipFill>
        <p:spPr>
          <a:xfrm>
            <a:off x="0" y="393599"/>
            <a:ext cx="9144000" cy="6464401"/>
          </a:xfrm>
          <a:prstGeom prst="rect">
            <a:avLst/>
          </a:prstGeom>
        </p:spPr>
      </p:pic>
      <p:sp>
        <p:nvSpPr>
          <p:cNvPr id="13" name="ZoneTexte 12"/>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1" name="Rectangle 10"/>
          <p:cNvSpPr/>
          <p:nvPr/>
        </p:nvSpPr>
        <p:spPr>
          <a:xfrm>
            <a:off x="179512" y="2810539"/>
            <a:ext cx="8496944" cy="338554"/>
          </a:xfrm>
          <a:prstGeom prst="rect">
            <a:avLst/>
          </a:prstGeom>
        </p:spPr>
        <p:txBody>
          <a:bodyPr wrap="square">
            <a:spAutoFit/>
          </a:bodyPr>
          <a:lstStyle/>
          <a:p>
            <a:pPr algn="just"/>
            <a:endParaRPr lang="fr-FR" sz="1600" b="1" i="1" dirty="0">
              <a:solidFill>
                <a:schemeClr val="accent5">
                  <a:lumMod val="75000"/>
                </a:schemeClr>
              </a:solidFill>
            </a:endParaRPr>
          </a:p>
        </p:txBody>
      </p:sp>
      <p:sp>
        <p:nvSpPr>
          <p:cNvPr id="18" name="ZoneTexte 17"/>
          <p:cNvSpPr txBox="1"/>
          <p:nvPr/>
        </p:nvSpPr>
        <p:spPr>
          <a:xfrm>
            <a:off x="0" y="332656"/>
            <a:ext cx="8604447" cy="1046440"/>
          </a:xfrm>
          <a:prstGeom prst="rect">
            <a:avLst/>
          </a:prstGeom>
          <a:noFill/>
        </p:spPr>
        <p:txBody>
          <a:bodyPr wrap="square" rtlCol="0">
            <a:spAutoFit/>
          </a:bodyPr>
          <a:lstStyle/>
          <a:p>
            <a:r>
              <a:rPr lang="fr-FR" sz="2400" b="1" i="1" dirty="0">
                <a:solidFill>
                  <a:schemeClr val="accent5">
                    <a:lumMod val="75000"/>
                  </a:schemeClr>
                </a:solidFill>
              </a:rPr>
              <a:t> 2 - EXPOSITION HORS LES MURS - </a:t>
            </a:r>
            <a:r>
              <a:rPr lang="fr-FR" sz="2000" b="1" i="1" dirty="0">
                <a:solidFill>
                  <a:schemeClr val="accent5">
                    <a:lumMod val="75000"/>
                  </a:schemeClr>
                </a:solidFill>
              </a:rPr>
              <a:t>Réorientation avec le confinement.</a:t>
            </a:r>
          </a:p>
          <a:p>
            <a:endParaRPr lang="fr-FR" sz="2400" b="1" i="1" dirty="0">
              <a:solidFill>
                <a:schemeClr val="accent5">
                  <a:lumMod val="75000"/>
                </a:schemeClr>
              </a:solidFill>
            </a:endParaRPr>
          </a:p>
          <a:p>
            <a:endParaRPr lang="fr-FR" sz="1400" b="1" i="1" dirty="0">
              <a:solidFill>
                <a:schemeClr val="accent1">
                  <a:lumMod val="50000"/>
                </a:schemeClr>
              </a:solidFill>
            </a:endParaRPr>
          </a:p>
        </p:txBody>
      </p:sp>
      <p:sp>
        <p:nvSpPr>
          <p:cNvPr id="6" name="Rectangle 5"/>
          <p:cNvSpPr/>
          <p:nvPr/>
        </p:nvSpPr>
        <p:spPr>
          <a:xfrm>
            <a:off x="107504" y="836712"/>
            <a:ext cx="7488832" cy="338554"/>
          </a:xfrm>
          <a:prstGeom prst="rect">
            <a:avLst/>
          </a:prstGeom>
        </p:spPr>
        <p:txBody>
          <a:bodyPr wrap="square">
            <a:spAutoFit/>
          </a:bodyPr>
          <a:lstStyle/>
          <a:p>
            <a:r>
              <a:rPr lang="fr-FR" sz="1600" b="1" i="1" dirty="0">
                <a:solidFill>
                  <a:schemeClr val="accent5">
                    <a:lumMod val="75000"/>
                  </a:schemeClr>
                </a:solidFill>
              </a:rPr>
              <a:t>BLOG ET GALERIE VIRTUELLE pour exposer les productions d’élèves</a:t>
            </a:r>
          </a:p>
        </p:txBody>
      </p:sp>
      <p:sp>
        <p:nvSpPr>
          <p:cNvPr id="7" name="Rectangle 6"/>
          <p:cNvSpPr/>
          <p:nvPr/>
        </p:nvSpPr>
        <p:spPr>
          <a:xfrm>
            <a:off x="107504" y="836712"/>
            <a:ext cx="6534472" cy="646331"/>
          </a:xfrm>
          <a:prstGeom prst="rect">
            <a:avLst/>
          </a:prstGeom>
        </p:spPr>
        <p:txBody>
          <a:bodyPr wrap="square">
            <a:spAutoFit/>
          </a:bodyPr>
          <a:lstStyle/>
          <a:p>
            <a:endParaRPr lang="fr-FR" b="1" dirty="0">
              <a:solidFill>
                <a:schemeClr val="accent1">
                  <a:lumMod val="50000"/>
                </a:schemeClr>
              </a:solidFill>
            </a:endParaRPr>
          </a:p>
          <a:p>
            <a:r>
              <a:rPr lang="fr-FR" b="1" dirty="0">
                <a:solidFill>
                  <a:schemeClr val="accent1">
                    <a:lumMod val="50000"/>
                  </a:schemeClr>
                </a:solidFill>
                <a:hlinkClick r:id="rId3"/>
              </a:rPr>
              <a:t>https://galerievirtuellejoachimdubellay.weebly.com/</a:t>
            </a:r>
            <a:endParaRPr lang="fr-FR" b="1" dirty="0">
              <a:solidFill>
                <a:schemeClr val="accent1">
                  <a:lumMod val="50000"/>
                </a:schemeClr>
              </a:solidFill>
            </a:endParaRPr>
          </a:p>
        </p:txBody>
      </p:sp>
      <p:pic>
        <p:nvPicPr>
          <p:cNvPr id="8" name="Image 7" descr="torterat site.jpg"/>
          <p:cNvPicPr>
            <a:picLocks noChangeAspect="1"/>
          </p:cNvPicPr>
          <p:nvPr/>
        </p:nvPicPr>
        <p:blipFill>
          <a:blip r:embed="rId4" cstate="print"/>
          <a:stretch>
            <a:fillRect/>
          </a:stretch>
        </p:blipFill>
        <p:spPr>
          <a:xfrm>
            <a:off x="1152128" y="1700808"/>
            <a:ext cx="6732240" cy="460095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ond44.jpg"/>
          <p:cNvPicPr>
            <a:picLocks noChangeAspect="1"/>
          </p:cNvPicPr>
          <p:nvPr/>
        </p:nvPicPr>
        <p:blipFill>
          <a:blip r:embed="rId2" cstate="print"/>
          <a:stretch>
            <a:fillRect/>
          </a:stretch>
        </p:blipFill>
        <p:spPr>
          <a:xfrm>
            <a:off x="0" y="476672"/>
            <a:ext cx="9144000" cy="6464401"/>
          </a:xfrm>
          <a:prstGeom prst="rect">
            <a:avLst/>
          </a:prstGeom>
        </p:spPr>
      </p:pic>
      <p:sp>
        <p:nvSpPr>
          <p:cNvPr id="13" name="ZoneTexte 12"/>
          <p:cNvSpPr txBox="1"/>
          <p:nvPr/>
        </p:nvSpPr>
        <p:spPr>
          <a:xfrm>
            <a:off x="0" y="0"/>
            <a:ext cx="9144000" cy="369332"/>
          </a:xfrm>
          <a:prstGeom prst="rect">
            <a:avLst/>
          </a:prstGeom>
          <a:solidFill>
            <a:schemeClr val="tx2">
              <a:lumMod val="20000"/>
              <a:lumOff val="80000"/>
            </a:schemeClr>
          </a:solidFill>
          <a:ln>
            <a:noFill/>
          </a:ln>
        </p:spPr>
        <p:txBody>
          <a:bodyPr wrap="square" rtlCol="0">
            <a:spAutoFit/>
          </a:bodyPr>
          <a:lstStyle/>
          <a:p>
            <a:pPr algn="ctr"/>
            <a:r>
              <a:rPr lang="fr-FR" i="1" dirty="0">
                <a:solidFill>
                  <a:schemeClr val="accent1">
                    <a:lumMod val="75000"/>
                  </a:schemeClr>
                </a:solidFill>
              </a:rPr>
              <a:t>Espaces physiques et espaces virtuels d'exposition d'œuvres d'art et productions d'élèves.</a:t>
            </a:r>
            <a:endParaRPr lang="fr-FR" dirty="0">
              <a:solidFill>
                <a:schemeClr val="accent1">
                  <a:lumMod val="75000"/>
                </a:schemeClr>
              </a:solidFill>
            </a:endParaRPr>
          </a:p>
        </p:txBody>
      </p:sp>
      <p:sp>
        <p:nvSpPr>
          <p:cNvPr id="14" name="ZoneTexte 13"/>
          <p:cNvSpPr txBox="1"/>
          <p:nvPr/>
        </p:nvSpPr>
        <p:spPr>
          <a:xfrm>
            <a:off x="179512" y="692696"/>
            <a:ext cx="8496944" cy="553998"/>
          </a:xfrm>
          <a:prstGeom prst="rect">
            <a:avLst/>
          </a:prstGeom>
          <a:noFill/>
        </p:spPr>
        <p:txBody>
          <a:bodyPr wrap="square" rtlCol="0">
            <a:spAutoFit/>
          </a:bodyPr>
          <a:lstStyle/>
          <a:p>
            <a:r>
              <a:rPr lang="fr-FR" sz="1600" b="1" i="1" dirty="0">
                <a:solidFill>
                  <a:schemeClr val="accent5">
                    <a:lumMod val="75000"/>
                  </a:schemeClr>
                </a:solidFill>
              </a:rPr>
              <a:t>POINT D’ENTRÉE</a:t>
            </a:r>
          </a:p>
          <a:p>
            <a:r>
              <a:rPr lang="fr-FR" sz="1400" b="1" dirty="0">
                <a:solidFill>
                  <a:schemeClr val="accent1">
                    <a:lumMod val="50000"/>
                  </a:schemeClr>
                </a:solidFill>
              </a:rPr>
              <a:t>Exposer des contenus multimédias : cohabitations et tensions entre techniques traditionnelles et numériques.</a:t>
            </a:r>
            <a:endParaRPr lang="fr-FR" sz="1400" b="1" i="1" dirty="0">
              <a:solidFill>
                <a:schemeClr val="accent1">
                  <a:lumMod val="50000"/>
                </a:schemeClr>
              </a:solidFill>
            </a:endParaRPr>
          </a:p>
        </p:txBody>
      </p:sp>
      <p:sp>
        <p:nvSpPr>
          <p:cNvPr id="15" name="ZoneTexte 14"/>
          <p:cNvSpPr txBox="1"/>
          <p:nvPr/>
        </p:nvSpPr>
        <p:spPr>
          <a:xfrm>
            <a:off x="179512" y="1268760"/>
            <a:ext cx="8964488" cy="1200329"/>
          </a:xfrm>
          <a:prstGeom prst="rect">
            <a:avLst/>
          </a:prstGeom>
          <a:noFill/>
        </p:spPr>
        <p:txBody>
          <a:bodyPr wrap="square" rtlCol="0">
            <a:spAutoFit/>
          </a:bodyPr>
          <a:lstStyle/>
          <a:p>
            <a:pPr algn="just"/>
            <a:r>
              <a:rPr lang="fr-FR" sz="1600" b="1" i="1" dirty="0">
                <a:solidFill>
                  <a:schemeClr val="accent5">
                    <a:lumMod val="75000"/>
                  </a:schemeClr>
                </a:solidFill>
              </a:rPr>
              <a:t>PROBLÉMATIQUE</a:t>
            </a:r>
          </a:p>
          <a:p>
            <a:pPr lvl="0"/>
            <a:r>
              <a:rPr lang="fr-FR" sz="1400" b="1" dirty="0">
                <a:solidFill>
                  <a:schemeClr val="accent1">
                    <a:lumMod val="50000"/>
                  </a:schemeClr>
                </a:solidFill>
              </a:rPr>
              <a:t>Comment exposer son travail quand il prend différentes formes ?  </a:t>
            </a:r>
          </a:p>
          <a:p>
            <a:pPr lvl="0"/>
            <a:r>
              <a:rPr lang="fr-FR" sz="1400" b="1" dirty="0">
                <a:solidFill>
                  <a:schemeClr val="accent1">
                    <a:lumMod val="50000"/>
                  </a:schemeClr>
                </a:solidFill>
              </a:rPr>
              <a:t>Entre installation, parcours et exposition, quel choix opérer pour mettre en avant son travail ?</a:t>
            </a:r>
          </a:p>
          <a:p>
            <a:pPr lvl="0"/>
            <a:r>
              <a:rPr lang="fr-FR" sz="1400" b="1" dirty="0">
                <a:solidFill>
                  <a:schemeClr val="accent1">
                    <a:lumMod val="50000"/>
                  </a:schemeClr>
                </a:solidFill>
              </a:rPr>
              <a:t>Les éléments divers exposés ont-ils de ce fait le même statut ou bien est ce que certains prennent le pas sur d'autres ?</a:t>
            </a:r>
          </a:p>
          <a:p>
            <a:pPr lvl="0"/>
            <a:r>
              <a:rPr lang="fr-FR" sz="1400" b="1" dirty="0">
                <a:solidFill>
                  <a:schemeClr val="accent1">
                    <a:lumMod val="50000"/>
                  </a:schemeClr>
                </a:solidFill>
              </a:rPr>
              <a:t>Quelle valeur ajoutée à la production d'utiliser différents supports ?</a:t>
            </a:r>
          </a:p>
        </p:txBody>
      </p:sp>
      <p:sp>
        <p:nvSpPr>
          <p:cNvPr id="11" name="Rectangle 10"/>
          <p:cNvSpPr/>
          <p:nvPr/>
        </p:nvSpPr>
        <p:spPr>
          <a:xfrm>
            <a:off x="179512" y="2555607"/>
            <a:ext cx="8496944" cy="4185761"/>
          </a:xfrm>
          <a:prstGeom prst="rect">
            <a:avLst/>
          </a:prstGeom>
        </p:spPr>
        <p:txBody>
          <a:bodyPr wrap="square">
            <a:spAutoFit/>
          </a:bodyPr>
          <a:lstStyle/>
          <a:p>
            <a:pPr algn="just"/>
            <a:r>
              <a:rPr lang="fr-FR" sz="1600" b="1" i="1" dirty="0">
                <a:solidFill>
                  <a:schemeClr val="accent5">
                    <a:lumMod val="75000"/>
                  </a:schemeClr>
                </a:solidFill>
              </a:rPr>
              <a:t>PISTES PÉDAGOGIQUES</a:t>
            </a:r>
          </a:p>
          <a:p>
            <a:pPr algn="just"/>
            <a:r>
              <a:rPr lang="fr-FR" sz="1400" b="1" dirty="0">
                <a:solidFill>
                  <a:schemeClr val="accent1">
                    <a:lumMod val="50000"/>
                  </a:schemeClr>
                </a:solidFill>
              </a:rPr>
              <a:t>Les élèves vont être amenés à faire une exposition de leurs travaux en fin d'année pour raconter et faire croire une histoire au spectateur ou au visiteur. </a:t>
            </a:r>
          </a:p>
          <a:p>
            <a:pPr algn="just"/>
            <a:r>
              <a:rPr lang="fr-FR" sz="1400" b="1" i="1" dirty="0">
                <a:solidFill>
                  <a:schemeClr val="accent5">
                    <a:lumMod val="75000"/>
                  </a:schemeClr>
                </a:solidFill>
              </a:rPr>
              <a:t>Travail en 3 temps pour la conception des éléments à exposer</a:t>
            </a:r>
          </a:p>
          <a:p>
            <a:pPr marL="361950" algn="just"/>
            <a:r>
              <a:rPr lang="fr-FR" sz="1400" b="1" dirty="0">
                <a:solidFill>
                  <a:schemeClr val="accent1">
                    <a:lumMod val="50000"/>
                  </a:schemeClr>
                </a:solidFill>
              </a:rPr>
              <a:t>1. Création numérique sur Photofiltre/Gimp d'un animal fantastique composé de différents animaux.</a:t>
            </a:r>
          </a:p>
          <a:p>
            <a:pPr marL="361950" algn="just"/>
            <a:r>
              <a:rPr lang="fr-FR" sz="1400" b="1" dirty="0">
                <a:solidFill>
                  <a:schemeClr val="accent1">
                    <a:lumMod val="50000"/>
                  </a:schemeClr>
                </a:solidFill>
              </a:rPr>
              <a:t>2. Création d'une carte en fac-similé du lieu d'habitation de l'animal et du moyen de s'y rendre.</a:t>
            </a:r>
          </a:p>
          <a:p>
            <a:pPr marL="361950" algn="just"/>
            <a:r>
              <a:rPr lang="fr-FR" sz="1400" b="1" dirty="0">
                <a:solidFill>
                  <a:schemeClr val="accent1">
                    <a:lumMod val="50000"/>
                  </a:schemeClr>
                </a:solidFill>
              </a:rPr>
              <a:t>3. Ecriture d'un texte racontant le voyage (travail en cours de français)</a:t>
            </a:r>
          </a:p>
          <a:p>
            <a:pPr algn="just"/>
            <a:r>
              <a:rPr lang="fr-FR" sz="1400" b="1" dirty="0">
                <a:solidFill>
                  <a:schemeClr val="accent1">
                    <a:lumMod val="50000"/>
                  </a:schemeClr>
                </a:solidFill>
              </a:rPr>
              <a:t>Les élèves ont ces trois éléments et doivent les exposer :  comment vont-ils s'y prendre?</a:t>
            </a:r>
          </a:p>
          <a:p>
            <a:pPr algn="just"/>
            <a:r>
              <a:rPr lang="fr-FR" sz="1400" b="1" i="1" dirty="0">
                <a:solidFill>
                  <a:schemeClr val="accent5">
                    <a:lumMod val="75000"/>
                  </a:schemeClr>
                </a:solidFill>
              </a:rPr>
              <a:t>Pistes élaborées par les élèves  pour l’exposition:</a:t>
            </a:r>
          </a:p>
          <a:p>
            <a:pPr algn="just"/>
            <a:r>
              <a:rPr lang="fr-FR" sz="1400" b="1" dirty="0">
                <a:solidFill>
                  <a:schemeClr val="accent1">
                    <a:lumMod val="50000"/>
                  </a:schemeClr>
                </a:solidFill>
              </a:rPr>
              <a:t>- Capsule vidéo, réseaux sociaux, chaine Youtube, site internet.</a:t>
            </a:r>
          </a:p>
          <a:p>
            <a:pPr algn="just"/>
            <a:r>
              <a:rPr lang="fr-FR" sz="1400" b="1" dirty="0">
                <a:solidFill>
                  <a:schemeClr val="accent1">
                    <a:lumMod val="50000"/>
                  </a:schemeClr>
                </a:solidFill>
              </a:rPr>
              <a:t>- Exposition traditionnelle sous vitrine ou avec cimaises; exposition avec flash code et tablette ou téléphone.</a:t>
            </a:r>
          </a:p>
          <a:p>
            <a:pPr algn="just"/>
            <a:r>
              <a:rPr lang="fr-FR" sz="1400" b="1" dirty="0">
                <a:solidFill>
                  <a:schemeClr val="accent1">
                    <a:lumMod val="50000"/>
                  </a:schemeClr>
                </a:solidFill>
              </a:rPr>
              <a:t>- Carnet, planche ou livre.</a:t>
            </a:r>
          </a:p>
          <a:p>
            <a:pPr algn="just"/>
            <a:r>
              <a:rPr lang="fr-FR" sz="1400" b="1" dirty="0">
                <a:solidFill>
                  <a:schemeClr val="accent1">
                    <a:lumMod val="50000"/>
                  </a:schemeClr>
                </a:solidFill>
              </a:rPr>
              <a:t>- Spectacle ou présentation en direct (live) contés avec diaporama ou affiche. </a:t>
            </a:r>
          </a:p>
          <a:p>
            <a:pPr algn="just"/>
            <a:endParaRPr lang="fr-FR" sz="1400" b="1" dirty="0">
              <a:solidFill>
                <a:schemeClr val="accent1">
                  <a:lumMod val="50000"/>
                </a:schemeClr>
              </a:solidFill>
            </a:endParaRPr>
          </a:p>
          <a:p>
            <a:pPr algn="just"/>
            <a:r>
              <a:rPr lang="fr-FR" sz="1400" b="1" dirty="0">
                <a:solidFill>
                  <a:schemeClr val="accent1">
                    <a:lumMod val="50000"/>
                  </a:schemeClr>
                </a:solidFill>
              </a:rPr>
              <a:t>Chaque mode d'exposition va toucher un public différent : </a:t>
            </a:r>
          </a:p>
          <a:p>
            <a:pPr algn="just"/>
            <a:r>
              <a:rPr lang="fr-FR" sz="1400" b="1" dirty="0">
                <a:solidFill>
                  <a:schemeClr val="accent1">
                    <a:lumMod val="50000"/>
                  </a:schemeClr>
                </a:solidFill>
              </a:rPr>
              <a:t>Différentes générations, différents groupes sociaux, ou bien la production va être regardée seule ou en groupe; elle peut aussi devenir ludique, drôle ou sérieuse. Ainsi le choix opéré pour la présentation affecte la perception de la production.</a:t>
            </a:r>
          </a:p>
          <a:p>
            <a:pPr algn="just"/>
            <a:endParaRPr lang="fr-FR" sz="1400" b="1" i="1" dirty="0">
              <a:solidFill>
                <a:schemeClr val="accent1">
                  <a:lumMod val="50000"/>
                </a:schemeClr>
              </a:solidFill>
            </a:endParaRPr>
          </a:p>
        </p:txBody>
      </p:sp>
      <p:sp>
        <p:nvSpPr>
          <p:cNvPr id="18" name="ZoneTexte 17"/>
          <p:cNvSpPr txBox="1"/>
          <p:nvPr/>
        </p:nvSpPr>
        <p:spPr>
          <a:xfrm>
            <a:off x="0" y="332656"/>
            <a:ext cx="4099520" cy="461665"/>
          </a:xfrm>
          <a:prstGeom prst="rect">
            <a:avLst/>
          </a:prstGeom>
          <a:noFill/>
        </p:spPr>
        <p:txBody>
          <a:bodyPr wrap="none" rtlCol="0">
            <a:spAutoFit/>
          </a:bodyPr>
          <a:lstStyle/>
          <a:p>
            <a:r>
              <a:rPr lang="fr-FR" sz="2400" b="1" i="1" dirty="0">
                <a:solidFill>
                  <a:schemeClr val="accent5">
                    <a:lumMod val="75000"/>
                  </a:schemeClr>
                </a:solidFill>
              </a:rPr>
              <a:t> 3 - EXPOSITION MULTIMÉDIAS</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5149</Words>
  <Application>Microsoft Office PowerPoint</Application>
  <PresentationFormat>Affichage à l'écran (4:3)</PresentationFormat>
  <Paragraphs>431</Paragraphs>
  <Slides>29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Open Sans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clément galy</dc:creator>
  <cp:lastModifiedBy>N H</cp:lastModifiedBy>
  <cp:revision>109</cp:revision>
  <dcterms:created xsi:type="dcterms:W3CDTF">2020-06-10T12:02:08Z</dcterms:created>
  <dcterms:modified xsi:type="dcterms:W3CDTF">2020-06-17T08:17:07Z</dcterms:modified>
</cp:coreProperties>
</file>