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61" r:id="rId5"/>
    <p:sldId id="259" r:id="rId6"/>
    <p:sldId id="260" r:id="rId7"/>
    <p:sldId id="263" r:id="rId8"/>
    <p:sldId id="262" r:id="rId9"/>
    <p:sldId id="264" r:id="rId10"/>
    <p:sldId id="266" r:id="rId11"/>
    <p:sldId id="265"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p:cViewPr>
        <p:scale>
          <a:sx n="50" d="100"/>
          <a:sy n="50" d="100"/>
        </p:scale>
        <p:origin x="1795" y="8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5000"/>
              </a:lnSpc>
              <a:defRPr sz="7200" b="1" cap="none" baseline="0">
                <a:blipFill dpi="0" rotWithShape="1">
                  <a:blip r:embed="rId4"/>
                  <a:srcRect/>
                  <a:tile tx="6350" ty="-127000" sx="65000" sy="64000" flip="none" algn="tl"/>
                </a:blipFill>
              </a:defRPr>
            </a:lvl1pPr>
          </a:lstStyle>
          <a:p>
            <a:r>
              <a:rPr lang="fr-FR" smtClean="0"/>
              <a:t>Modifiez le style du titre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8B4AF60A-713C-41BA-9788-4C493DDC0A9C}" type="datetimeFigureOut">
              <a:rPr lang="en-US" dirty="0"/>
              <a:t>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b="1"/>
            </a:lvl1pPr>
          </a:lstStyle>
          <a:p>
            <a:fld id="{4FAB73BC-B049-4115-A692-8D63A059BFB8}"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7E5E0FA7-C445-42F7-AF66-A4F5A6FC8A9C}" type="datetimeFigureOut">
              <a:rPr lang="en-US" dirty="0"/>
              <a:t>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85AC5C5-1A57-4420-8AFB-CE41693A794B}" type="datetimeFigureOut">
              <a:rPr lang="en-US" dirty="0"/>
              <a:t>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8A4C08AF-84E6-4329-8E67-FEA434B47075}" type="datetimeFigureOut">
              <a:rPr lang="en-US" dirty="0"/>
              <a:t>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5000"/>
              </a:lnSpc>
              <a:defRPr sz="7200" b="1"/>
            </a:lvl1pPr>
          </a:lstStyle>
          <a:p>
            <a:r>
              <a:rPr lang="fr-FR" smtClean="0"/>
              <a:t>Modifiez le style du titre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a:xfrm>
            <a:off x="8593667" y="6272784"/>
            <a:ext cx="2644309" cy="365125"/>
          </a:xfrm>
        </p:spPr>
        <p:txBody>
          <a:bodyPr/>
          <a:lstStyle/>
          <a:p>
            <a:fld id="{4F6EE328-6AFF-436B-881F-213D56084544}" type="datetimeFigureOut">
              <a:rPr lang="en-US" dirty="0"/>
              <a:t>2/7/2020</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AE02069A-09EE-4C7C-86A4-2314A404921D}" type="datetimeFigureOut">
              <a:rPr lang="en-US" dirty="0"/>
              <a:t>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smtClean="0"/>
              <a:t>Modifiez le style du titre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D56EE7F1-171E-411F-96CA-A251A21496E7}" type="datetimeFigureOut">
              <a:rPr lang="en-US" dirty="0"/>
              <a:t>2/7/2020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8872C98D-A273-4547-9B92-97D7769F71A6}" type="datetimeFigureOut">
              <a:rPr lang="en-US" dirty="0"/>
              <a:t>2/7/2020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B7CD67-0644-446C-B2AD-1C09BF34F286}" type="datetimeFigureOut">
              <a:rPr lang="en-US" dirty="0"/>
              <a:t>2/7/2020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fr-FR" smtClean="0"/>
              <a:t>Modifiez le style du titre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81480828-6983-48AD-9E27-CBD3696F837E}" type="datetimeFigureOut">
              <a:rPr lang="en-US" dirty="0"/>
              <a:t>2/7/2020</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2C5EFB91-0324-450E-B17F-36DC0ECCE413}" type="datetimeFigureOut">
              <a:rPr lang="en-US" dirty="0"/>
              <a:t>2/7/2020</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52E37674-C1BA-4107-9B06-6D4CAC3A3DF5}" type="datetimeFigureOut">
              <a:rPr lang="en-US" dirty="0"/>
              <a:t>2/7/2020</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n-lt"/>
              </a:defRPr>
            </a:lvl1pPr>
          </a:lstStyle>
          <a:p>
            <a:fld id="{4FAB73BC-B049-4115-A692-8D63A059BFB8}"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48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pPr algn="ctr"/>
            <a:r>
              <a:rPr lang="fr-FR" sz="7000" dirty="0" smtClean="0"/>
              <a:t>Quelle quantité produire pour maximiser le profit ?</a:t>
            </a:r>
            <a:endParaRPr lang="fr-FR" sz="7000" dirty="0"/>
          </a:p>
        </p:txBody>
      </p:sp>
      <p:sp>
        <p:nvSpPr>
          <p:cNvPr id="3" name="Sous-titre 2"/>
          <p:cNvSpPr>
            <a:spLocks noGrp="1"/>
          </p:cNvSpPr>
          <p:nvPr>
            <p:ph type="subTitle" idx="1"/>
          </p:nvPr>
        </p:nvSpPr>
        <p:spPr>
          <a:xfrm>
            <a:off x="1791743" y="4212657"/>
            <a:ext cx="7891272" cy="1069848"/>
          </a:xfrm>
        </p:spPr>
        <p:txBody>
          <a:bodyPr>
            <a:normAutofit fontScale="92500" lnSpcReduction="20000"/>
          </a:bodyPr>
          <a:lstStyle/>
          <a:p>
            <a:pPr algn="ctr"/>
            <a:endParaRPr lang="fr-FR" dirty="0" smtClean="0"/>
          </a:p>
          <a:p>
            <a:pPr algn="ctr"/>
            <a:r>
              <a:rPr lang="fr-FR" dirty="0" smtClean="0"/>
              <a:t>Comprendre les décisions du producteur</a:t>
            </a:r>
          </a:p>
          <a:p>
            <a:pPr algn="ctr"/>
            <a:r>
              <a:rPr lang="fr-FR" dirty="0" smtClean="0"/>
              <a:t>Comprendre la relation entre le coût marginal et la courbe d’offre</a:t>
            </a:r>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10051"/>
            <a:ext cx="4172532" cy="1247949"/>
          </a:xfrm>
          <a:prstGeom prst="rect">
            <a:avLst/>
          </a:prstGeom>
        </p:spPr>
      </p:pic>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86775" y="5610051"/>
            <a:ext cx="3705225" cy="1228725"/>
          </a:xfrm>
          <a:prstGeom prst="rect">
            <a:avLst/>
          </a:prstGeom>
        </p:spPr>
      </p:pic>
    </p:spTree>
    <p:extLst>
      <p:ext uri="{BB962C8B-B14F-4D97-AF65-F5344CB8AC3E}">
        <p14:creationId xmlns:p14="http://schemas.microsoft.com/office/powerpoint/2010/main" val="22915181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just"/>
            <a:r>
              <a:rPr lang="fr-FR" sz="2500" i="1" dirty="0"/>
              <a:t>Q7</a:t>
            </a:r>
            <a:r>
              <a:rPr lang="fr-FR" sz="2500" b="0" dirty="0"/>
              <a:t>. Vous décidez de vendre ces nouvelles paires 150 €/pièce. Complétez le tableau suivant.</a:t>
            </a: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852367130"/>
              </p:ext>
            </p:extLst>
          </p:nvPr>
        </p:nvGraphicFramePr>
        <p:xfrm>
          <a:off x="239686" y="2299703"/>
          <a:ext cx="11718724" cy="3587750"/>
        </p:xfrm>
        <a:graphic>
          <a:graphicData uri="http://schemas.openxmlformats.org/drawingml/2006/table">
            <a:tbl>
              <a:tblPr firstRow="1" firstCol="1" bandRow="1">
                <a:tableStyleId>{5C22544A-7EE6-4342-B048-85BDC9FD1C3A}</a:tableStyleId>
              </a:tblPr>
              <a:tblGrid>
                <a:gridCol w="2565992">
                  <a:extLst>
                    <a:ext uri="{9D8B030D-6E8A-4147-A177-3AD203B41FA5}">
                      <a16:colId xmlns:a16="http://schemas.microsoft.com/office/drawing/2014/main" val="2541014292"/>
                    </a:ext>
                  </a:extLst>
                </a:gridCol>
                <a:gridCol w="913194">
                  <a:extLst>
                    <a:ext uri="{9D8B030D-6E8A-4147-A177-3AD203B41FA5}">
                      <a16:colId xmlns:a16="http://schemas.microsoft.com/office/drawing/2014/main" val="614847420"/>
                    </a:ext>
                  </a:extLst>
                </a:gridCol>
                <a:gridCol w="914418">
                  <a:extLst>
                    <a:ext uri="{9D8B030D-6E8A-4147-A177-3AD203B41FA5}">
                      <a16:colId xmlns:a16="http://schemas.microsoft.com/office/drawing/2014/main" val="2627581046"/>
                    </a:ext>
                  </a:extLst>
                </a:gridCol>
                <a:gridCol w="914418">
                  <a:extLst>
                    <a:ext uri="{9D8B030D-6E8A-4147-A177-3AD203B41FA5}">
                      <a16:colId xmlns:a16="http://schemas.microsoft.com/office/drawing/2014/main" val="1487297817"/>
                    </a:ext>
                  </a:extLst>
                </a:gridCol>
                <a:gridCol w="915640">
                  <a:extLst>
                    <a:ext uri="{9D8B030D-6E8A-4147-A177-3AD203B41FA5}">
                      <a16:colId xmlns:a16="http://schemas.microsoft.com/office/drawing/2014/main" val="1997762792"/>
                    </a:ext>
                  </a:extLst>
                </a:gridCol>
                <a:gridCol w="915640">
                  <a:extLst>
                    <a:ext uri="{9D8B030D-6E8A-4147-A177-3AD203B41FA5}">
                      <a16:colId xmlns:a16="http://schemas.microsoft.com/office/drawing/2014/main" val="3920424644"/>
                    </a:ext>
                  </a:extLst>
                </a:gridCol>
                <a:gridCol w="915640">
                  <a:extLst>
                    <a:ext uri="{9D8B030D-6E8A-4147-A177-3AD203B41FA5}">
                      <a16:colId xmlns:a16="http://schemas.microsoft.com/office/drawing/2014/main" val="1547174045"/>
                    </a:ext>
                  </a:extLst>
                </a:gridCol>
                <a:gridCol w="915640">
                  <a:extLst>
                    <a:ext uri="{9D8B030D-6E8A-4147-A177-3AD203B41FA5}">
                      <a16:colId xmlns:a16="http://schemas.microsoft.com/office/drawing/2014/main" val="1455006077"/>
                    </a:ext>
                  </a:extLst>
                </a:gridCol>
                <a:gridCol w="915640">
                  <a:extLst>
                    <a:ext uri="{9D8B030D-6E8A-4147-A177-3AD203B41FA5}">
                      <a16:colId xmlns:a16="http://schemas.microsoft.com/office/drawing/2014/main" val="3454748486"/>
                    </a:ext>
                  </a:extLst>
                </a:gridCol>
                <a:gridCol w="915640">
                  <a:extLst>
                    <a:ext uri="{9D8B030D-6E8A-4147-A177-3AD203B41FA5}">
                      <a16:colId xmlns:a16="http://schemas.microsoft.com/office/drawing/2014/main" val="3988834071"/>
                    </a:ext>
                  </a:extLst>
                </a:gridCol>
                <a:gridCol w="916862">
                  <a:extLst>
                    <a:ext uri="{9D8B030D-6E8A-4147-A177-3AD203B41FA5}">
                      <a16:colId xmlns:a16="http://schemas.microsoft.com/office/drawing/2014/main" val="1655744445"/>
                    </a:ext>
                  </a:extLst>
                </a:gridCol>
              </a:tblGrid>
              <a:tr h="709061">
                <a:tc>
                  <a:txBody>
                    <a:bodyPr/>
                    <a:lstStyle/>
                    <a:p>
                      <a:pPr algn="ctr" fontAlgn="base">
                        <a:lnSpc>
                          <a:spcPct val="107000"/>
                        </a:lnSpc>
                        <a:spcAft>
                          <a:spcPts val="0"/>
                        </a:spcAft>
                      </a:pPr>
                      <a:r>
                        <a:rPr lang="fr-FR" sz="2200" kern="150">
                          <a:effectLst/>
                        </a:rPr>
                        <a:t>Nombre de chaussures</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1</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2</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3</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4</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5</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6</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dirty="0">
                          <a:effectLst/>
                        </a:rPr>
                        <a:t>7</a:t>
                      </a:r>
                      <a:endParaRPr lang="fr-FR" sz="22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8</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9</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10</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extLst>
                  <a:ext uri="{0D108BD9-81ED-4DB2-BD59-A6C34878D82A}">
                    <a16:rowId xmlns:a16="http://schemas.microsoft.com/office/drawing/2014/main" val="3277753525"/>
                  </a:ext>
                </a:extLst>
              </a:tr>
              <a:tr h="709061">
                <a:tc>
                  <a:txBody>
                    <a:bodyPr/>
                    <a:lstStyle/>
                    <a:p>
                      <a:pPr algn="ctr" fontAlgn="base">
                        <a:lnSpc>
                          <a:spcPct val="107000"/>
                        </a:lnSpc>
                        <a:spcAft>
                          <a:spcPts val="0"/>
                        </a:spcAft>
                      </a:pPr>
                      <a:r>
                        <a:rPr lang="fr-FR" sz="2200" kern="150">
                          <a:effectLst/>
                        </a:rPr>
                        <a:t>Recette</a:t>
                      </a:r>
                    </a:p>
                    <a:p>
                      <a:pPr algn="ctr" fontAlgn="base">
                        <a:lnSpc>
                          <a:spcPct val="107000"/>
                        </a:lnSpc>
                        <a:spcAft>
                          <a:spcPts val="0"/>
                        </a:spcAft>
                      </a:pPr>
                      <a:r>
                        <a:rPr lang="fr-FR" sz="2200" kern="150">
                          <a:effectLst/>
                        </a:rPr>
                        <a:t>totale</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450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600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750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900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1050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1200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1350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1500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34285563"/>
                  </a:ext>
                </a:extLst>
              </a:tr>
              <a:tr h="709061">
                <a:tc>
                  <a:txBody>
                    <a:bodyPr/>
                    <a:lstStyle/>
                    <a:p>
                      <a:pPr algn="ctr" fontAlgn="base">
                        <a:lnSpc>
                          <a:spcPct val="107000"/>
                        </a:lnSpc>
                        <a:spcAft>
                          <a:spcPts val="0"/>
                        </a:spcAft>
                      </a:pPr>
                      <a:r>
                        <a:rPr lang="fr-FR" sz="2200" kern="150">
                          <a:effectLst/>
                        </a:rPr>
                        <a:t>Recette</a:t>
                      </a:r>
                    </a:p>
                    <a:p>
                      <a:pPr algn="ctr" fontAlgn="base">
                        <a:lnSpc>
                          <a:spcPct val="107000"/>
                        </a:lnSpc>
                        <a:spcAft>
                          <a:spcPts val="0"/>
                        </a:spcAft>
                      </a:pPr>
                      <a:r>
                        <a:rPr lang="fr-FR" sz="2200" kern="150">
                          <a:effectLst/>
                        </a:rPr>
                        <a:t>marginale</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1800" kern="150">
                          <a:effectLst/>
                          <a:latin typeface="Calibri" panose="020F0502020204030204" pitchFamily="34" charset="0"/>
                          <a:ea typeface="Times New Roman" panose="02020603050405020304" pitchFamily="18" charset="0"/>
                          <a:cs typeface="Calibri" panose="020F0502020204030204" pitchFamily="34" charset="0"/>
                        </a:rPr>
                        <a:t>150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effectLst/>
                          <a:latin typeface="Calibri" panose="020F0502020204030204" pitchFamily="34" charset="0"/>
                          <a:ea typeface="Times New Roman" panose="02020603050405020304" pitchFamily="18" charset="0"/>
                          <a:cs typeface="Calibri" panose="020F0502020204030204" pitchFamily="34" charset="0"/>
                        </a:rPr>
                        <a:t>150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effectLst/>
                          <a:latin typeface="Calibri" panose="020F0502020204030204" pitchFamily="34" charset="0"/>
                          <a:ea typeface="Times New Roman" panose="02020603050405020304" pitchFamily="18" charset="0"/>
                          <a:cs typeface="Calibri" panose="020F0502020204030204" pitchFamily="34" charset="0"/>
                        </a:rPr>
                        <a:t>150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effectLst/>
                          <a:latin typeface="Calibri" panose="020F0502020204030204" pitchFamily="34" charset="0"/>
                          <a:ea typeface="Times New Roman" panose="02020603050405020304" pitchFamily="18" charset="0"/>
                          <a:cs typeface="Calibri" panose="020F0502020204030204" pitchFamily="34" charset="0"/>
                        </a:rPr>
                        <a:t>150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effectLst/>
                          <a:latin typeface="Calibri" panose="020F0502020204030204" pitchFamily="34" charset="0"/>
                          <a:ea typeface="Times New Roman" panose="02020603050405020304" pitchFamily="18" charset="0"/>
                          <a:cs typeface="Calibri" panose="020F0502020204030204" pitchFamily="34" charset="0"/>
                        </a:rPr>
                        <a:t>150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effectLst/>
                          <a:latin typeface="Calibri" panose="020F0502020204030204" pitchFamily="34" charset="0"/>
                          <a:ea typeface="Times New Roman" panose="02020603050405020304" pitchFamily="18" charset="0"/>
                          <a:cs typeface="Calibri" panose="020F0502020204030204" pitchFamily="34" charset="0"/>
                        </a:rPr>
                        <a:t>150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effectLst/>
                          <a:latin typeface="Calibri" panose="020F0502020204030204" pitchFamily="34" charset="0"/>
                          <a:ea typeface="Times New Roman" panose="02020603050405020304" pitchFamily="18" charset="0"/>
                          <a:cs typeface="Calibri" panose="020F0502020204030204" pitchFamily="34" charset="0"/>
                        </a:rPr>
                        <a:t>150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effectLst/>
                          <a:latin typeface="Calibri" panose="020F0502020204030204" pitchFamily="34" charset="0"/>
                          <a:ea typeface="Times New Roman" panose="02020603050405020304" pitchFamily="18" charset="0"/>
                          <a:cs typeface="Calibri" panose="020F0502020204030204" pitchFamily="34" charset="0"/>
                        </a:rPr>
                        <a:t>150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effectLst/>
                          <a:latin typeface="Calibri" panose="020F0502020204030204" pitchFamily="34" charset="0"/>
                          <a:ea typeface="Times New Roman" panose="02020603050405020304" pitchFamily="18" charset="0"/>
                          <a:cs typeface="Calibri" panose="020F0502020204030204" pitchFamily="34" charset="0"/>
                        </a:rPr>
                        <a:t>150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effectLst/>
                          <a:latin typeface="Calibri" panose="020F0502020204030204" pitchFamily="34" charset="0"/>
                          <a:ea typeface="Times New Roman" panose="02020603050405020304" pitchFamily="18" charset="0"/>
                          <a:cs typeface="Calibri" panose="020F0502020204030204" pitchFamily="34" charset="0"/>
                        </a:rPr>
                        <a:t>150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69559388"/>
                  </a:ext>
                </a:extLst>
              </a:tr>
              <a:tr h="709061">
                <a:tc>
                  <a:txBody>
                    <a:bodyPr/>
                    <a:lstStyle/>
                    <a:p>
                      <a:pPr algn="ctr" fontAlgn="base">
                        <a:lnSpc>
                          <a:spcPct val="107000"/>
                        </a:lnSpc>
                        <a:spcAft>
                          <a:spcPts val="0"/>
                        </a:spcAft>
                      </a:pPr>
                      <a:r>
                        <a:rPr lang="fr-FR" sz="2200" kern="150">
                          <a:effectLst/>
                        </a:rPr>
                        <a:t>Profit</a:t>
                      </a:r>
                    </a:p>
                    <a:p>
                      <a:pPr algn="ctr" fontAlgn="base">
                        <a:lnSpc>
                          <a:spcPct val="107000"/>
                        </a:lnSpc>
                        <a:spcAft>
                          <a:spcPts val="0"/>
                        </a:spcAft>
                      </a:pPr>
                      <a:r>
                        <a:rPr lang="fr-FR" sz="2200" kern="150">
                          <a:effectLst/>
                        </a:rPr>
                        <a:t>total</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(-180)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(-80)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60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120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120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60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23046251"/>
                  </a:ext>
                </a:extLst>
              </a:tr>
              <a:tr h="709061">
                <a:tc>
                  <a:txBody>
                    <a:bodyPr/>
                    <a:lstStyle/>
                    <a:p>
                      <a:pPr algn="ctr" fontAlgn="base">
                        <a:lnSpc>
                          <a:spcPct val="107000"/>
                        </a:lnSpc>
                        <a:spcAft>
                          <a:spcPts val="0"/>
                        </a:spcAft>
                      </a:pPr>
                      <a:r>
                        <a:rPr lang="fr-FR" sz="2200" kern="150">
                          <a:effectLst/>
                        </a:rPr>
                        <a:t>Profit</a:t>
                      </a:r>
                    </a:p>
                    <a:p>
                      <a:pPr algn="ctr" fontAlgn="base">
                        <a:lnSpc>
                          <a:spcPct val="107000"/>
                        </a:lnSpc>
                        <a:spcAft>
                          <a:spcPts val="0"/>
                        </a:spcAft>
                      </a:pPr>
                      <a:r>
                        <a:rPr lang="fr-FR" sz="2200" kern="150">
                          <a:effectLst/>
                        </a:rPr>
                        <a:t>marginal</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(-180)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80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60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40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20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(-20)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(-40)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0</a:t>
                      </a:r>
                      <a:endParaRPr lang="fr-FR" sz="1800" kern="15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1800" kern="15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(-60)</a:t>
                      </a:r>
                      <a:endParaRPr lang="fr-FR" sz="18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34118061"/>
                  </a:ext>
                </a:extLst>
              </a:tr>
            </a:tbl>
          </a:graphicData>
        </a:graphic>
      </p:graphicFrame>
    </p:spTree>
    <p:extLst>
      <p:ext uri="{BB962C8B-B14F-4D97-AF65-F5344CB8AC3E}">
        <p14:creationId xmlns:p14="http://schemas.microsoft.com/office/powerpoint/2010/main" val="3990989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69848" y="484632"/>
            <a:ext cx="10058400" cy="734568"/>
          </a:xfrm>
        </p:spPr>
        <p:txBody>
          <a:bodyPr>
            <a:normAutofit/>
          </a:bodyPr>
          <a:lstStyle/>
          <a:p>
            <a:pPr algn="just"/>
            <a:r>
              <a:rPr lang="fr-FR" sz="2500" i="1" u="sng" dirty="0" smtClean="0"/>
              <a:t>Synthèse</a:t>
            </a:r>
            <a:endParaRPr lang="fr-FR" sz="2500" b="0" u="sng" dirty="0"/>
          </a:p>
        </p:txBody>
      </p:sp>
      <p:sp>
        <p:nvSpPr>
          <p:cNvPr id="3" name="Espace réservé du contenu 2"/>
          <p:cNvSpPr>
            <a:spLocks noGrp="1"/>
          </p:cNvSpPr>
          <p:nvPr>
            <p:ph idx="1"/>
          </p:nvPr>
        </p:nvSpPr>
        <p:spPr>
          <a:xfrm>
            <a:off x="791597" y="1235242"/>
            <a:ext cx="10614901" cy="5227035"/>
          </a:xfrm>
        </p:spPr>
        <p:txBody>
          <a:bodyPr>
            <a:normAutofit fontScale="92500" lnSpcReduction="10000"/>
          </a:bodyPr>
          <a:lstStyle/>
          <a:p>
            <a:r>
              <a:rPr lang="fr-FR" dirty="0"/>
              <a:t>Déterminer son volume de production est une question fondamentale pour l’entreprise. Elle est étudiée à l’aide d’un ……………..……. qui permet de simplifier la réalité et d’en comprendre les grands principes. Celui-ci compare les recettes et les coûts. Ces deux variables déterminent, en effet, le profit ; que l’entreprise cherche à ……………..……..</a:t>
            </a:r>
          </a:p>
          <a:p>
            <a:r>
              <a:rPr lang="fr-FR" dirty="0"/>
              <a:t>Les coûts de production sont de deux natures : ……………..…………………., qui évoluent en fonction de la quantité produite (coût du travail, des consommations intermédiaires, etc.) et ……………..……………………. qui, eux, restent inchangés (coûts de conception, de recherche et de développement, de publicité, machines, construction d’une usine, etc.). Les coûts fixes font que le ……………..……. (coût par unité produite) est d’abord décroissant : ces coûts sont amortis sur les premières quantités produites. Au-delà d’un certain seuil, le ……………..…….  aura tendance à augmenter car les ……………..……. deviennent, en proportion, plus importants.</a:t>
            </a:r>
          </a:p>
          <a:p>
            <a:r>
              <a:rPr lang="fr-FR" dirty="0"/>
              <a:t>Cette augmentation se produit à partir du moment où le ……………..…….  devient supérieur au ……………..……. : chaque nouvelle unité coûte plus que la moyenne, ce qui fait que cette moyenne augmente.</a:t>
            </a:r>
          </a:p>
          <a:p>
            <a:r>
              <a:rPr lang="fr-FR" dirty="0"/>
              <a:t>Déterminer le volume de production optimal requiert, ainsi, de l’entreprise qu’elle compare ses ……………..……. et ses ……………..…….. . Elle produira une quantité telle que la recette marginale est ……………..……. au coût marginal. En effet, en dessous de cette quantité, la recette marginale est ……………..……. au coût marginal (qui est croissant) : produire davantage permet alors d’augmenter le profit total. Au-delà de cette quantité, la recette marginale est ……………..……. au coût marginal : chaque nouvelle quantité produite entraîne des pertes.</a:t>
            </a:r>
          </a:p>
          <a:p>
            <a:pPr marL="0" indent="0">
              <a:buNone/>
            </a:pPr>
            <a:endParaRPr lang="fr-FR" dirty="0"/>
          </a:p>
        </p:txBody>
      </p:sp>
    </p:spTree>
    <p:extLst>
      <p:ext uri="{BB962C8B-B14F-4D97-AF65-F5344CB8AC3E}">
        <p14:creationId xmlns:p14="http://schemas.microsoft.com/office/powerpoint/2010/main" val="2408078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69848" y="484632"/>
            <a:ext cx="10058400" cy="943115"/>
          </a:xfrm>
        </p:spPr>
        <p:txBody>
          <a:bodyPr/>
          <a:lstStyle/>
          <a:p>
            <a:r>
              <a:rPr lang="fr-FR" dirty="0" smtClean="0"/>
              <a:t>Objectif…</a:t>
            </a:r>
            <a:endParaRPr lang="fr-FR" dirty="0"/>
          </a:p>
        </p:txBody>
      </p:sp>
      <p:sp>
        <p:nvSpPr>
          <p:cNvPr id="3" name="Espace réservé du contenu 2"/>
          <p:cNvSpPr>
            <a:spLocks noGrp="1"/>
          </p:cNvSpPr>
          <p:nvPr>
            <p:ph idx="1"/>
          </p:nvPr>
        </p:nvSpPr>
        <p:spPr>
          <a:xfrm>
            <a:off x="1069848" y="1427747"/>
            <a:ext cx="10058400" cy="4744453"/>
          </a:xfrm>
        </p:spPr>
        <p:txBody>
          <a:bodyPr/>
          <a:lstStyle/>
          <a:p>
            <a:pPr algn="just"/>
            <a:r>
              <a:rPr lang="fr-FR" dirty="0"/>
              <a:t>Savoir déduire la courbe d’offre de la </a:t>
            </a:r>
            <a:r>
              <a:rPr lang="fr-FR" b="1" dirty="0"/>
              <a:t>maximisation du profit</a:t>
            </a:r>
            <a:r>
              <a:rPr lang="fr-FR" dirty="0"/>
              <a:t> par le producteur et comprendre qu’en situation de </a:t>
            </a:r>
            <a:r>
              <a:rPr lang="fr-FR" b="1" dirty="0"/>
              <a:t>coût marginal croissant</a:t>
            </a:r>
            <a:r>
              <a:rPr lang="fr-FR" dirty="0"/>
              <a:t>, le producteur produit la quantité qui permet d’égaliser le </a:t>
            </a:r>
            <a:r>
              <a:rPr lang="fr-FR" b="1" dirty="0"/>
              <a:t>coût marginal</a:t>
            </a:r>
            <a:r>
              <a:rPr lang="fr-FR" dirty="0"/>
              <a:t> et le </a:t>
            </a:r>
            <a:r>
              <a:rPr lang="fr-FR" b="1" dirty="0"/>
              <a:t>prix</a:t>
            </a:r>
            <a:r>
              <a:rPr lang="fr-FR" dirty="0" smtClean="0"/>
              <a:t>.</a:t>
            </a:r>
          </a:p>
          <a:p>
            <a:pPr marL="0" indent="0" algn="just">
              <a:buNone/>
            </a:pPr>
            <a:endParaRPr lang="fr-FR" dirty="0"/>
          </a:p>
          <a:p>
            <a:pPr algn="just"/>
            <a:r>
              <a:rPr lang="fr-FR" b="1" dirty="0"/>
              <a:t>Vous prenez la main d’une entreprise qui fabrique des chaussures. Trop audacieux, son dernier modèle l’a </a:t>
            </a:r>
            <a:r>
              <a:rPr lang="fr-FR" b="1" dirty="0" smtClean="0"/>
              <a:t>conduite </a:t>
            </a:r>
            <a:r>
              <a:rPr lang="fr-FR" b="1" dirty="0"/>
              <a:t>à la faillite, faute de demande…</a:t>
            </a:r>
            <a:endParaRPr lang="fr-FR" dirty="0"/>
          </a:p>
          <a:p>
            <a:pPr algn="just"/>
            <a:r>
              <a:rPr lang="fr-FR" b="1" dirty="0"/>
              <a:t>Vous décidez de redresser la barre, à l’aide d’un modèle bien plus chic.</a:t>
            </a:r>
            <a:endParaRPr lang="fr-FR" dirty="0"/>
          </a:p>
          <a:p>
            <a:pPr algn="just"/>
            <a:endParaRPr lang="fr-FR" dirty="0"/>
          </a:p>
        </p:txBody>
      </p:sp>
      <p:pic>
        <p:nvPicPr>
          <p:cNvPr id="1026" name="Picture 2" descr="Image (ch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9848" y="4582755"/>
            <a:ext cx="2298994" cy="1604788"/>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 4"/>
          <p:cNvPicPr/>
          <p:nvPr/>
        </p:nvPicPr>
        <p:blipFill>
          <a:blip r:embed="rId3">
            <a:extLst>
              <a:ext uri="{28A0092B-C50C-407E-A947-70E740481C1C}">
                <a14:useLocalDpi xmlns:a14="http://schemas.microsoft.com/office/drawing/2010/main" val="0"/>
              </a:ext>
            </a:extLst>
          </a:blip>
          <a:stretch>
            <a:fillRect/>
          </a:stretch>
        </p:blipFill>
        <p:spPr>
          <a:xfrm>
            <a:off x="7794499" y="4567412"/>
            <a:ext cx="3333749" cy="1620131"/>
          </a:xfrm>
          <a:prstGeom prst="rect">
            <a:avLst/>
          </a:prstGeom>
        </p:spPr>
      </p:pic>
    </p:spTree>
    <p:extLst>
      <p:ext uri="{BB962C8B-B14F-4D97-AF65-F5344CB8AC3E}">
        <p14:creationId xmlns:p14="http://schemas.microsoft.com/office/powerpoint/2010/main" val="3973421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500" i="1" dirty="0"/>
              <a:t>Q3</a:t>
            </a:r>
            <a:r>
              <a:rPr lang="fr-FR" sz="2500" b="0" dirty="0"/>
              <a:t>. Listez, ci-dessous, les coûts de production de votre paire de chaussure. Pensez à distinguer les coûts fixes des coûts variables.</a:t>
            </a:r>
            <a:br>
              <a:rPr lang="fr-FR" sz="2500" b="0" dirty="0"/>
            </a:br>
            <a:endParaRPr lang="fr-FR" sz="2500" b="0" dirty="0"/>
          </a:p>
        </p:txBody>
      </p:sp>
      <p:graphicFrame>
        <p:nvGraphicFramePr>
          <p:cNvPr id="9" name="Espace réservé du contenu 8"/>
          <p:cNvGraphicFramePr>
            <a:graphicFrameLocks noGrp="1"/>
          </p:cNvGraphicFramePr>
          <p:nvPr>
            <p:ph idx="1"/>
            <p:extLst>
              <p:ext uri="{D42A27DB-BD31-4B8C-83A1-F6EECF244321}">
                <p14:modId xmlns:p14="http://schemas.microsoft.com/office/powerpoint/2010/main" val="2989956897"/>
              </p:ext>
            </p:extLst>
          </p:nvPr>
        </p:nvGraphicFramePr>
        <p:xfrm>
          <a:off x="1633036" y="1789175"/>
          <a:ext cx="8932024" cy="4167487"/>
        </p:xfrm>
        <a:graphic>
          <a:graphicData uri="http://schemas.openxmlformats.org/drawingml/2006/table">
            <a:tbl>
              <a:tblPr firstRow="1" firstCol="1" bandRow="1">
                <a:tableStyleId>{69CF1AB2-1976-4502-BF36-3FF5EA218861}</a:tableStyleId>
              </a:tblPr>
              <a:tblGrid>
                <a:gridCol w="4466012">
                  <a:extLst>
                    <a:ext uri="{9D8B030D-6E8A-4147-A177-3AD203B41FA5}">
                      <a16:colId xmlns:a16="http://schemas.microsoft.com/office/drawing/2014/main" val="3148672472"/>
                    </a:ext>
                  </a:extLst>
                </a:gridCol>
                <a:gridCol w="4466012">
                  <a:extLst>
                    <a:ext uri="{9D8B030D-6E8A-4147-A177-3AD203B41FA5}">
                      <a16:colId xmlns:a16="http://schemas.microsoft.com/office/drawing/2014/main" val="2880479268"/>
                    </a:ext>
                  </a:extLst>
                </a:gridCol>
              </a:tblGrid>
              <a:tr h="556917">
                <a:tc>
                  <a:txBody>
                    <a:bodyPr/>
                    <a:lstStyle/>
                    <a:p>
                      <a:pPr algn="ctr" fontAlgn="base">
                        <a:lnSpc>
                          <a:spcPct val="107000"/>
                        </a:lnSpc>
                        <a:spcAft>
                          <a:spcPts val="0"/>
                        </a:spcAft>
                      </a:pPr>
                      <a:r>
                        <a:rPr lang="fr-FR" sz="1500" kern="150">
                          <a:effectLst/>
                        </a:rPr>
                        <a:t>Coûts fixes</a:t>
                      </a:r>
                      <a:endParaRPr lang="fr-FR" sz="1500" kern="150">
                        <a:effectLst/>
                        <a:latin typeface="Calibri" panose="020F0502020204030204" pitchFamily="34" charset="0"/>
                        <a:ea typeface="Calibri" panose="020F0502020204030204" pitchFamily="34" charset="0"/>
                        <a:cs typeface="Times New Roman" panose="02020603050405020304" pitchFamily="18" charset="0"/>
                      </a:endParaRPr>
                    </a:p>
                  </a:txBody>
                  <a:tcPr marL="92258" marR="92258" marT="0" marB="0" anchor="ctr"/>
                </a:tc>
                <a:tc>
                  <a:txBody>
                    <a:bodyPr/>
                    <a:lstStyle/>
                    <a:p>
                      <a:pPr algn="ctr" fontAlgn="base">
                        <a:lnSpc>
                          <a:spcPct val="107000"/>
                        </a:lnSpc>
                        <a:spcAft>
                          <a:spcPts val="0"/>
                        </a:spcAft>
                      </a:pPr>
                      <a:r>
                        <a:rPr lang="fr-FR" sz="1500" kern="150">
                          <a:effectLst/>
                        </a:rPr>
                        <a:t>Coûts variables</a:t>
                      </a:r>
                      <a:endParaRPr lang="fr-FR" sz="1500" kern="150">
                        <a:effectLst/>
                        <a:latin typeface="Calibri" panose="020F0502020204030204" pitchFamily="34" charset="0"/>
                        <a:ea typeface="Calibri" panose="020F0502020204030204" pitchFamily="34" charset="0"/>
                        <a:cs typeface="Times New Roman" panose="02020603050405020304" pitchFamily="18" charset="0"/>
                      </a:endParaRPr>
                    </a:p>
                  </a:txBody>
                  <a:tcPr marL="92258" marR="92258" marT="0" marB="0" anchor="ctr"/>
                </a:tc>
                <a:extLst>
                  <a:ext uri="{0D108BD9-81ED-4DB2-BD59-A6C34878D82A}">
                    <a16:rowId xmlns:a16="http://schemas.microsoft.com/office/drawing/2014/main" val="2551665646"/>
                  </a:ext>
                </a:extLst>
              </a:tr>
              <a:tr h="3610570">
                <a:tc>
                  <a:txBody>
                    <a:bodyPr/>
                    <a:lstStyle/>
                    <a:p>
                      <a:pPr algn="just" fontAlgn="base">
                        <a:lnSpc>
                          <a:spcPct val="107000"/>
                        </a:lnSpc>
                        <a:spcAft>
                          <a:spcPts val="0"/>
                        </a:spcAft>
                      </a:pPr>
                      <a:r>
                        <a:rPr lang="fr-FR" sz="1500" kern="150" dirty="0">
                          <a:effectLst/>
                        </a:rPr>
                        <a:t> </a:t>
                      </a:r>
                      <a:endParaRPr lang="fr-FR" sz="15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92258" marR="92258" marT="0" marB="0"/>
                </a:tc>
                <a:tc>
                  <a:txBody>
                    <a:bodyPr/>
                    <a:lstStyle/>
                    <a:p>
                      <a:pPr algn="just" fontAlgn="base">
                        <a:lnSpc>
                          <a:spcPct val="107000"/>
                        </a:lnSpc>
                        <a:spcAft>
                          <a:spcPts val="0"/>
                        </a:spcAft>
                      </a:pPr>
                      <a:r>
                        <a:rPr lang="fr-FR" sz="1500" kern="150" dirty="0">
                          <a:effectLst/>
                        </a:rPr>
                        <a:t> </a:t>
                      </a:r>
                      <a:endParaRPr lang="fr-FR" sz="15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92258" marR="92258" marT="0" marB="0"/>
                </a:tc>
                <a:extLst>
                  <a:ext uri="{0D108BD9-81ED-4DB2-BD59-A6C34878D82A}">
                    <a16:rowId xmlns:a16="http://schemas.microsoft.com/office/drawing/2014/main" val="780623955"/>
                  </a:ext>
                </a:extLst>
              </a:tr>
            </a:tbl>
          </a:graphicData>
        </a:graphic>
      </p:graphicFrame>
    </p:spTree>
    <p:extLst>
      <p:ext uri="{BB962C8B-B14F-4D97-AF65-F5344CB8AC3E}">
        <p14:creationId xmlns:p14="http://schemas.microsoft.com/office/powerpoint/2010/main" val="3579559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500" i="1" dirty="0"/>
              <a:t>Q4</a:t>
            </a:r>
            <a:r>
              <a:rPr lang="fr-FR" sz="2500" b="0" dirty="0"/>
              <a:t>. Chaque jour, votre entreprise doit supporter des coûts fixes de 300€. Les autres coûts varient en fonction des quantités produites.</a:t>
            </a:r>
            <a:br>
              <a:rPr lang="fr-FR" sz="2500" b="0" dirty="0"/>
            </a:br>
            <a:r>
              <a:rPr lang="fr-FR" sz="2500" b="0" dirty="0"/>
              <a:t>Complétez le tableau suivant.</a:t>
            </a:r>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p:txBody>
              <a:bodyPr>
                <a:normAutofit fontScale="92500" lnSpcReduction="10000"/>
              </a:bodyPr>
              <a:lstStyle/>
              <a:p>
                <a:pPr lvl="0" algn="just"/>
                <a:r>
                  <a:rPr lang="fr-FR" dirty="0" smtClean="0"/>
                  <a:t>Le </a:t>
                </a:r>
                <a:r>
                  <a:rPr lang="fr-FR" b="1" dirty="0"/>
                  <a:t>coût moyen</a:t>
                </a:r>
                <a:r>
                  <a:rPr lang="fr-FR" dirty="0"/>
                  <a:t> (CM) mesure le coût de chaque unité produite, en moyenne. Il se calcule en divisant le coût total par le nombre d’unités produites</a:t>
                </a:r>
                <a:r>
                  <a:rPr lang="fr-FR" dirty="0" smtClean="0"/>
                  <a:t>.</a:t>
                </a:r>
              </a:p>
              <a:p>
                <a:pPr marL="0" lvl="0" indent="0" algn="just">
                  <a:buNone/>
                </a:pPr>
                <a:endParaRPr lang="fr-FR" dirty="0"/>
              </a:p>
              <a:p>
                <a:pPr marL="0" indent="0" algn="just">
                  <a:buNone/>
                </a:pPr>
                <a14:m>
                  <m:oMathPara xmlns:m="http://schemas.openxmlformats.org/officeDocument/2006/math">
                    <m:oMathParaPr>
                      <m:jc m:val="centerGroup"/>
                    </m:oMathParaPr>
                    <m:oMath xmlns:m="http://schemas.openxmlformats.org/officeDocument/2006/math">
                      <m:r>
                        <a:rPr lang="fr-FR" i="1">
                          <a:latin typeface="Cambria Math" panose="02040503050406030204" pitchFamily="18" charset="0"/>
                        </a:rPr>
                        <m:t>𝐶𝑀</m:t>
                      </m:r>
                      <m:r>
                        <a:rPr lang="fr-FR" i="1">
                          <a:latin typeface="Cambria Math" panose="02040503050406030204" pitchFamily="18" charset="0"/>
                        </a:rPr>
                        <m:t>= </m:t>
                      </m:r>
                      <m:f>
                        <m:fPr>
                          <m:ctrlPr>
                            <a:rPr lang="fr-FR" i="1">
                              <a:latin typeface="Cambria Math" panose="02040503050406030204" pitchFamily="18" charset="0"/>
                            </a:rPr>
                          </m:ctrlPr>
                        </m:fPr>
                        <m:num>
                          <m:r>
                            <a:rPr lang="fr-FR" i="1">
                              <a:latin typeface="Cambria Math" panose="02040503050406030204" pitchFamily="18" charset="0"/>
                            </a:rPr>
                            <m:t>𝐶𝑜</m:t>
                          </m:r>
                          <m:r>
                            <a:rPr lang="fr-FR" i="1">
                              <a:latin typeface="Cambria Math" panose="02040503050406030204" pitchFamily="18" charset="0"/>
                            </a:rPr>
                            <m:t>û</m:t>
                          </m:r>
                          <m:r>
                            <a:rPr lang="fr-FR" i="1">
                              <a:latin typeface="Cambria Math" panose="02040503050406030204" pitchFamily="18" charset="0"/>
                            </a:rPr>
                            <m:t>𝑡</m:t>
                          </m:r>
                          <m:r>
                            <a:rPr lang="fr-FR" i="1">
                              <a:latin typeface="Cambria Math" panose="02040503050406030204" pitchFamily="18" charset="0"/>
                            </a:rPr>
                            <m:t> </m:t>
                          </m:r>
                          <m:r>
                            <a:rPr lang="fr-FR" i="1">
                              <a:latin typeface="Cambria Math" panose="02040503050406030204" pitchFamily="18" charset="0"/>
                            </a:rPr>
                            <m:t>𝑡𝑜𝑡𝑎𝑙</m:t>
                          </m:r>
                        </m:num>
                        <m:den>
                          <m:r>
                            <a:rPr lang="fr-FR" i="1">
                              <a:latin typeface="Cambria Math" panose="02040503050406030204" pitchFamily="18" charset="0"/>
                            </a:rPr>
                            <m:t>𝑁𝑜𝑚𝑏𝑟𝑒</m:t>
                          </m:r>
                          <m:r>
                            <a:rPr lang="fr-FR" i="1">
                              <a:latin typeface="Cambria Math" panose="02040503050406030204" pitchFamily="18" charset="0"/>
                            </a:rPr>
                            <m:t> </m:t>
                          </m:r>
                          <m:sSup>
                            <m:sSupPr>
                              <m:ctrlPr>
                                <a:rPr lang="fr-FR" i="1">
                                  <a:latin typeface="Cambria Math" panose="02040503050406030204" pitchFamily="18" charset="0"/>
                                </a:rPr>
                              </m:ctrlPr>
                            </m:sSupPr>
                            <m:e>
                              <m:r>
                                <a:rPr lang="fr-FR" i="1">
                                  <a:latin typeface="Cambria Math" panose="02040503050406030204" pitchFamily="18" charset="0"/>
                                </a:rPr>
                                <m:t>𝑑</m:t>
                              </m:r>
                            </m:e>
                            <m:sup>
                              <m:r>
                                <a:rPr lang="fr-FR" i="1">
                                  <a:latin typeface="Cambria Math" panose="02040503050406030204" pitchFamily="18" charset="0"/>
                                </a:rPr>
                                <m:t>′</m:t>
                              </m:r>
                            </m:sup>
                          </m:sSup>
                          <m:r>
                            <a:rPr lang="fr-FR" i="1">
                              <a:latin typeface="Cambria Math" panose="02040503050406030204" pitchFamily="18" charset="0"/>
                            </a:rPr>
                            <m:t>𝑢𝑛𝑖𝑡</m:t>
                          </m:r>
                          <m:r>
                            <a:rPr lang="fr-FR" i="1">
                              <a:latin typeface="Cambria Math" panose="02040503050406030204" pitchFamily="18" charset="0"/>
                            </a:rPr>
                            <m:t>é</m:t>
                          </m:r>
                          <m:r>
                            <a:rPr lang="fr-FR" i="1">
                              <a:latin typeface="Cambria Math" panose="02040503050406030204" pitchFamily="18" charset="0"/>
                            </a:rPr>
                            <m:t>𝑠</m:t>
                          </m:r>
                          <m:r>
                            <a:rPr lang="fr-FR" i="1">
                              <a:latin typeface="Cambria Math" panose="02040503050406030204" pitchFamily="18" charset="0"/>
                            </a:rPr>
                            <m:t> </m:t>
                          </m:r>
                          <m:r>
                            <a:rPr lang="fr-FR" i="1">
                              <a:latin typeface="Cambria Math" panose="02040503050406030204" pitchFamily="18" charset="0"/>
                            </a:rPr>
                            <m:t>𝑝𝑟𝑜𝑑𝑢𝑖𝑡𝑒𝑠</m:t>
                          </m:r>
                        </m:den>
                      </m:f>
                    </m:oMath>
                  </m:oMathPara>
                </a14:m>
                <a:endParaRPr lang="fr-FR" dirty="0"/>
              </a:p>
              <a:p>
                <a:pPr lvl="0" algn="just"/>
                <a:endParaRPr lang="fr-FR" dirty="0" smtClean="0"/>
              </a:p>
              <a:p>
                <a:pPr lvl="0" algn="just"/>
                <a:r>
                  <a:rPr lang="fr-FR" dirty="0" smtClean="0"/>
                  <a:t>Le </a:t>
                </a:r>
                <a:r>
                  <a:rPr lang="fr-FR" b="1" dirty="0"/>
                  <a:t>coût marginal</a:t>
                </a:r>
                <a:r>
                  <a:rPr lang="fr-FR" dirty="0"/>
                  <a:t> (Cm) recouvre le coût de la </a:t>
                </a:r>
                <a:r>
                  <a:rPr lang="fr-FR" b="1" dirty="0"/>
                  <a:t>dernière unité produite</a:t>
                </a:r>
                <a:r>
                  <a:rPr lang="fr-FR" dirty="0"/>
                  <a:t>. Si on produit </a:t>
                </a:r>
                <a:r>
                  <a:rPr lang="fr-FR" i="1" dirty="0"/>
                  <a:t>n</a:t>
                </a:r>
                <a:r>
                  <a:rPr lang="fr-FR" dirty="0"/>
                  <a:t> unités, alors le coût marginal de la </a:t>
                </a:r>
                <a:r>
                  <a:rPr lang="fr-FR" i="1" dirty="0"/>
                  <a:t>n</a:t>
                </a:r>
                <a:r>
                  <a:rPr lang="fr-FR" dirty="0"/>
                  <a:t>ième unité se calculera en retranchant le coût total pour </a:t>
                </a:r>
                <a:r>
                  <a:rPr lang="fr-FR" i="1" dirty="0"/>
                  <a:t>n</a:t>
                </a:r>
                <a:r>
                  <a:rPr lang="fr-FR" dirty="0"/>
                  <a:t>-1 unités du coût total pour </a:t>
                </a:r>
                <a:r>
                  <a:rPr lang="fr-FR" i="1" dirty="0"/>
                  <a:t>n</a:t>
                </a:r>
                <a:r>
                  <a:rPr lang="fr-FR" dirty="0"/>
                  <a:t> unités. On peut approcher le coût marginal en dérivant la fonction de coût</a:t>
                </a:r>
                <a:r>
                  <a:rPr lang="fr-FR" dirty="0" smtClean="0"/>
                  <a:t>.</a:t>
                </a:r>
              </a:p>
              <a:p>
                <a:pPr marL="0" lvl="0" indent="0" algn="just">
                  <a:buNone/>
                </a:pPr>
                <a:endParaRPr lang="fr-FR" dirty="0"/>
              </a:p>
              <a:p>
                <a:pPr marL="0" indent="0" algn="just">
                  <a:buNone/>
                </a:pPr>
                <a14:m>
                  <m:oMathPara xmlns:m="http://schemas.openxmlformats.org/officeDocument/2006/math">
                    <m:oMathParaPr>
                      <m:jc m:val="centerGroup"/>
                    </m:oMathParaPr>
                    <m:oMath xmlns:m="http://schemas.openxmlformats.org/officeDocument/2006/math">
                      <m:r>
                        <a:rPr lang="fr-FR" i="1">
                          <a:latin typeface="Cambria Math" panose="02040503050406030204" pitchFamily="18" charset="0"/>
                        </a:rPr>
                        <m:t>𝐶𝑚</m:t>
                      </m:r>
                      <m:r>
                        <a:rPr lang="fr-FR" i="1">
                          <a:latin typeface="Cambria Math" panose="02040503050406030204" pitchFamily="18" charset="0"/>
                        </a:rPr>
                        <m:t>= </m:t>
                      </m:r>
                      <m:f>
                        <m:fPr>
                          <m:ctrlPr>
                            <a:rPr lang="fr-FR" i="1">
                              <a:latin typeface="Cambria Math" panose="02040503050406030204" pitchFamily="18" charset="0"/>
                            </a:rPr>
                          </m:ctrlPr>
                        </m:fPr>
                        <m:num>
                          <m:r>
                            <a:rPr lang="fr-FR" i="1">
                              <a:latin typeface="Cambria Math" panose="02040503050406030204" pitchFamily="18" charset="0"/>
                            </a:rPr>
                            <m:t>∆</m:t>
                          </m:r>
                          <m:r>
                            <a:rPr lang="fr-FR" i="1">
                              <a:latin typeface="Cambria Math" panose="02040503050406030204" pitchFamily="18" charset="0"/>
                            </a:rPr>
                            <m:t>𝐶𝑇</m:t>
                          </m:r>
                        </m:num>
                        <m:den>
                          <m:r>
                            <a:rPr lang="fr-FR" i="1">
                              <a:latin typeface="Cambria Math" panose="02040503050406030204" pitchFamily="18" charset="0"/>
                            </a:rPr>
                            <m:t>∆ </m:t>
                          </m:r>
                          <m:r>
                            <a:rPr lang="fr-FR" i="1">
                              <a:latin typeface="Cambria Math" panose="02040503050406030204" pitchFamily="18" charset="0"/>
                            </a:rPr>
                            <m:t>𝑃𝑟𝑜𝑑𝑢𝑐𝑡𝑖𝑜𝑛</m:t>
                          </m:r>
                          <m:r>
                            <a:rPr lang="fr-FR" i="1">
                              <a:latin typeface="Cambria Math" panose="02040503050406030204" pitchFamily="18" charset="0"/>
                            </a:rPr>
                            <m:t> </m:t>
                          </m:r>
                          <m:r>
                            <a:rPr lang="fr-FR" i="1">
                              <a:latin typeface="Cambria Math" panose="02040503050406030204" pitchFamily="18" charset="0"/>
                            </a:rPr>
                            <m:t>𝑡𝑜𝑡𝑎𝑙𝑒</m:t>
                          </m:r>
                        </m:den>
                      </m:f>
                      <m:r>
                        <a:rPr lang="fr-FR" i="1">
                          <a:latin typeface="Cambria Math" panose="02040503050406030204" pitchFamily="18" charset="0"/>
                        </a:rPr>
                        <m:t>= </m:t>
                      </m:r>
                      <m:f>
                        <m:fPr>
                          <m:ctrlPr>
                            <a:rPr lang="fr-FR" i="1">
                              <a:latin typeface="Cambria Math" panose="02040503050406030204" pitchFamily="18" charset="0"/>
                            </a:rPr>
                          </m:ctrlPr>
                        </m:fPr>
                        <m:num>
                          <m:r>
                            <a:rPr lang="fr-FR" i="1">
                              <a:latin typeface="Cambria Math" panose="02040503050406030204" pitchFamily="18" charset="0"/>
                            </a:rPr>
                            <m:t>𝐶𝑇</m:t>
                          </m:r>
                          <m:r>
                            <a:rPr lang="fr-FR" i="1">
                              <a:latin typeface="Cambria Math" panose="02040503050406030204" pitchFamily="18" charset="0"/>
                            </a:rPr>
                            <m:t>(</m:t>
                          </m:r>
                          <m:r>
                            <m:rPr>
                              <m:nor/>
                            </m:rPr>
                            <a:rPr lang="fr-FR"/>
                            <m:t>n</m:t>
                          </m:r>
                          <m:r>
                            <m:rPr>
                              <m:nor/>
                            </m:rPr>
                            <a:rPr lang="fr-FR"/>
                            <m:t>)</m:t>
                          </m:r>
                          <m:r>
                            <a:rPr lang="fr-FR" i="1">
                              <a:latin typeface="Cambria Math" panose="02040503050406030204" pitchFamily="18" charset="0"/>
                            </a:rPr>
                            <m:t>−</m:t>
                          </m:r>
                          <m:r>
                            <a:rPr lang="fr-FR" i="1">
                              <a:latin typeface="Cambria Math" panose="02040503050406030204" pitchFamily="18" charset="0"/>
                            </a:rPr>
                            <m:t>𝐶𝑇</m:t>
                          </m:r>
                          <m:r>
                            <a:rPr lang="fr-FR" i="1">
                              <a:latin typeface="Cambria Math" panose="02040503050406030204" pitchFamily="18" charset="0"/>
                            </a:rPr>
                            <m:t>(</m:t>
                          </m:r>
                          <m:r>
                            <m:rPr>
                              <m:nor/>
                            </m:rPr>
                            <a:rPr lang="fr-FR"/>
                            <m:t>n</m:t>
                          </m:r>
                          <m:r>
                            <m:rPr>
                              <m:nor/>
                            </m:rPr>
                            <a:rPr lang="fr-FR" i="1"/>
                            <m:t>−</m:t>
                          </m:r>
                          <m:r>
                            <m:rPr>
                              <m:nor/>
                            </m:rPr>
                            <a:rPr lang="fr-FR"/>
                            <m:t>1)</m:t>
                          </m:r>
                        </m:num>
                        <m:den>
                          <m:r>
                            <a:rPr lang="fr-FR" i="1">
                              <a:latin typeface="Cambria Math" panose="02040503050406030204" pitchFamily="18" charset="0"/>
                            </a:rPr>
                            <m:t>𝑞𝑡</m:t>
                          </m:r>
                          <m:r>
                            <a:rPr lang="fr-FR" i="1">
                              <a:latin typeface="Cambria Math" panose="02040503050406030204" pitchFamily="18" charset="0"/>
                            </a:rPr>
                            <m:t>é(</m:t>
                          </m:r>
                          <m:r>
                            <m:rPr>
                              <m:nor/>
                            </m:rPr>
                            <a:rPr lang="fr-FR"/>
                            <m:t>n</m:t>
                          </m:r>
                          <m:r>
                            <m:rPr>
                              <m:nor/>
                            </m:rPr>
                            <a:rPr lang="fr-FR"/>
                            <m:t>)</m:t>
                          </m:r>
                          <m:r>
                            <a:rPr lang="fr-FR" i="1">
                              <a:latin typeface="Cambria Math" panose="02040503050406030204" pitchFamily="18" charset="0"/>
                            </a:rPr>
                            <m:t>−</m:t>
                          </m:r>
                          <m:r>
                            <a:rPr lang="fr-FR" i="1">
                              <a:latin typeface="Cambria Math" panose="02040503050406030204" pitchFamily="18" charset="0"/>
                            </a:rPr>
                            <m:t>𝑞𝑡</m:t>
                          </m:r>
                          <m:r>
                            <a:rPr lang="fr-FR" i="1">
                              <a:latin typeface="Cambria Math" panose="02040503050406030204" pitchFamily="18" charset="0"/>
                            </a:rPr>
                            <m:t>é(</m:t>
                          </m:r>
                          <m:r>
                            <m:rPr>
                              <m:nor/>
                            </m:rPr>
                            <a:rPr lang="fr-FR"/>
                            <m:t>n</m:t>
                          </m:r>
                          <m:r>
                            <m:rPr>
                              <m:nor/>
                            </m:rPr>
                            <a:rPr lang="fr-FR" i="1"/>
                            <m:t>−</m:t>
                          </m:r>
                          <m:r>
                            <m:rPr>
                              <m:nor/>
                            </m:rPr>
                            <a:rPr lang="fr-FR"/>
                            <m:t>1)</m:t>
                          </m:r>
                        </m:den>
                      </m:f>
                    </m:oMath>
                  </m:oMathPara>
                </a14:m>
                <a:endParaRPr lang="fr-FR" dirty="0"/>
              </a:p>
              <a:p>
                <a:pPr algn="just"/>
                <a:endParaRPr lang="fr-FR"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blipFill>
                <a:blip r:embed="rId2"/>
                <a:stretch>
                  <a:fillRect l="-303" t="-2256" r="-545"/>
                </a:stretch>
              </a:blipFill>
            </p:spPr>
            <p:txBody>
              <a:bodyPr/>
              <a:lstStyle/>
              <a:p>
                <a:r>
                  <a:rPr lang="fr-FR">
                    <a:noFill/>
                  </a:rPr>
                  <a:t> </a:t>
                </a:r>
              </a:p>
            </p:txBody>
          </p:sp>
        </mc:Fallback>
      </mc:AlternateContent>
    </p:spTree>
    <p:extLst>
      <p:ext uri="{BB962C8B-B14F-4D97-AF65-F5344CB8AC3E}">
        <p14:creationId xmlns:p14="http://schemas.microsoft.com/office/powerpoint/2010/main" val="956565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just"/>
            <a:r>
              <a:rPr lang="fr-FR" sz="2500" i="1" dirty="0"/>
              <a:t>Q4</a:t>
            </a:r>
            <a:r>
              <a:rPr lang="fr-FR" sz="2500" b="0" dirty="0"/>
              <a:t>. Chaque jour, votre entreprise doit supporter des coûts fixes de 300€. Les autres coûts varient en fonction des quantités produites.</a:t>
            </a:r>
            <a:br>
              <a:rPr lang="fr-FR" sz="2500" b="0" dirty="0"/>
            </a:br>
            <a:r>
              <a:rPr lang="fr-FR" sz="2500" b="0" dirty="0"/>
              <a:t>Complétez le tableau suivant.</a:t>
            </a: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2023943451"/>
              </p:ext>
            </p:extLst>
          </p:nvPr>
        </p:nvGraphicFramePr>
        <p:xfrm>
          <a:off x="1158872" y="2093976"/>
          <a:ext cx="9880352" cy="3889968"/>
        </p:xfrm>
        <a:graphic>
          <a:graphicData uri="http://schemas.openxmlformats.org/drawingml/2006/table">
            <a:tbl>
              <a:tblPr firstRow="1" firstCol="1" bandRow="1">
                <a:tableStyleId>{5C22544A-7EE6-4342-B048-85BDC9FD1C3A}</a:tableStyleId>
              </a:tblPr>
              <a:tblGrid>
                <a:gridCol w="1672971">
                  <a:extLst>
                    <a:ext uri="{9D8B030D-6E8A-4147-A177-3AD203B41FA5}">
                      <a16:colId xmlns:a16="http://schemas.microsoft.com/office/drawing/2014/main" val="3837499078"/>
                    </a:ext>
                  </a:extLst>
                </a:gridCol>
                <a:gridCol w="819767">
                  <a:extLst>
                    <a:ext uri="{9D8B030D-6E8A-4147-A177-3AD203B41FA5}">
                      <a16:colId xmlns:a16="http://schemas.microsoft.com/office/drawing/2014/main" val="399035665"/>
                    </a:ext>
                  </a:extLst>
                </a:gridCol>
                <a:gridCol w="820846">
                  <a:extLst>
                    <a:ext uri="{9D8B030D-6E8A-4147-A177-3AD203B41FA5}">
                      <a16:colId xmlns:a16="http://schemas.microsoft.com/office/drawing/2014/main" val="3279816840"/>
                    </a:ext>
                  </a:extLst>
                </a:gridCol>
                <a:gridCol w="820846">
                  <a:extLst>
                    <a:ext uri="{9D8B030D-6E8A-4147-A177-3AD203B41FA5}">
                      <a16:colId xmlns:a16="http://schemas.microsoft.com/office/drawing/2014/main" val="848990975"/>
                    </a:ext>
                  </a:extLst>
                </a:gridCol>
                <a:gridCol w="820846">
                  <a:extLst>
                    <a:ext uri="{9D8B030D-6E8A-4147-A177-3AD203B41FA5}">
                      <a16:colId xmlns:a16="http://schemas.microsoft.com/office/drawing/2014/main" val="2860866510"/>
                    </a:ext>
                  </a:extLst>
                </a:gridCol>
                <a:gridCol w="820846">
                  <a:extLst>
                    <a:ext uri="{9D8B030D-6E8A-4147-A177-3AD203B41FA5}">
                      <a16:colId xmlns:a16="http://schemas.microsoft.com/office/drawing/2014/main" val="514278773"/>
                    </a:ext>
                  </a:extLst>
                </a:gridCol>
                <a:gridCol w="820846">
                  <a:extLst>
                    <a:ext uri="{9D8B030D-6E8A-4147-A177-3AD203B41FA5}">
                      <a16:colId xmlns:a16="http://schemas.microsoft.com/office/drawing/2014/main" val="1114566636"/>
                    </a:ext>
                  </a:extLst>
                </a:gridCol>
                <a:gridCol w="820846">
                  <a:extLst>
                    <a:ext uri="{9D8B030D-6E8A-4147-A177-3AD203B41FA5}">
                      <a16:colId xmlns:a16="http://schemas.microsoft.com/office/drawing/2014/main" val="1474224226"/>
                    </a:ext>
                  </a:extLst>
                </a:gridCol>
                <a:gridCol w="820846">
                  <a:extLst>
                    <a:ext uri="{9D8B030D-6E8A-4147-A177-3AD203B41FA5}">
                      <a16:colId xmlns:a16="http://schemas.microsoft.com/office/drawing/2014/main" val="866791537"/>
                    </a:ext>
                  </a:extLst>
                </a:gridCol>
                <a:gridCol w="820846">
                  <a:extLst>
                    <a:ext uri="{9D8B030D-6E8A-4147-A177-3AD203B41FA5}">
                      <a16:colId xmlns:a16="http://schemas.microsoft.com/office/drawing/2014/main" val="708051292"/>
                    </a:ext>
                  </a:extLst>
                </a:gridCol>
                <a:gridCol w="820846">
                  <a:extLst>
                    <a:ext uri="{9D8B030D-6E8A-4147-A177-3AD203B41FA5}">
                      <a16:colId xmlns:a16="http://schemas.microsoft.com/office/drawing/2014/main" val="1443528818"/>
                    </a:ext>
                  </a:extLst>
                </a:gridCol>
              </a:tblGrid>
              <a:tr h="898938">
                <a:tc>
                  <a:txBody>
                    <a:bodyPr/>
                    <a:lstStyle/>
                    <a:p>
                      <a:pPr algn="ctr" fontAlgn="base">
                        <a:lnSpc>
                          <a:spcPct val="107000"/>
                        </a:lnSpc>
                        <a:spcAft>
                          <a:spcPts val="0"/>
                        </a:spcAft>
                      </a:pPr>
                      <a:r>
                        <a:rPr lang="fr-FR" sz="1800" kern="150">
                          <a:effectLst/>
                        </a:rPr>
                        <a:t>Nombre de paires chaussures</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1</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2</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3</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4</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5</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6</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7</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8</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9</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10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extLst>
                  <a:ext uri="{0D108BD9-81ED-4DB2-BD59-A6C34878D82A}">
                    <a16:rowId xmlns:a16="http://schemas.microsoft.com/office/drawing/2014/main" val="1913715203"/>
                  </a:ext>
                </a:extLst>
              </a:tr>
              <a:tr h="598206">
                <a:tc>
                  <a:txBody>
                    <a:bodyPr/>
                    <a:lstStyle/>
                    <a:p>
                      <a:pPr algn="ctr" fontAlgn="base">
                        <a:lnSpc>
                          <a:spcPct val="107000"/>
                        </a:lnSpc>
                        <a:spcAft>
                          <a:spcPts val="0"/>
                        </a:spcAft>
                      </a:pPr>
                      <a:r>
                        <a:rPr lang="fr-FR" sz="1800" kern="150">
                          <a:effectLst/>
                        </a:rPr>
                        <a:t>Coûts</a:t>
                      </a:r>
                    </a:p>
                    <a:p>
                      <a:pPr algn="ctr" fontAlgn="base">
                        <a:lnSpc>
                          <a:spcPct val="107000"/>
                        </a:lnSpc>
                        <a:spcAft>
                          <a:spcPts val="0"/>
                        </a:spcAft>
                      </a:pPr>
                      <a:r>
                        <a:rPr lang="fr-FR" sz="1800" kern="150">
                          <a:effectLst/>
                        </a:rPr>
                        <a:t>variables</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30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80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150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240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350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480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630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800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990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1200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extLst>
                  <a:ext uri="{0D108BD9-81ED-4DB2-BD59-A6C34878D82A}">
                    <a16:rowId xmlns:a16="http://schemas.microsoft.com/office/drawing/2014/main" val="2563468725"/>
                  </a:ext>
                </a:extLst>
              </a:tr>
              <a:tr h="598206">
                <a:tc>
                  <a:txBody>
                    <a:bodyPr/>
                    <a:lstStyle/>
                    <a:p>
                      <a:pPr algn="ctr" fontAlgn="base">
                        <a:lnSpc>
                          <a:spcPct val="107000"/>
                        </a:lnSpc>
                        <a:spcAft>
                          <a:spcPts val="0"/>
                        </a:spcAft>
                      </a:pPr>
                      <a:r>
                        <a:rPr lang="fr-FR" sz="1800" kern="150">
                          <a:effectLst/>
                        </a:rPr>
                        <a:t>Coûts</a:t>
                      </a:r>
                    </a:p>
                    <a:p>
                      <a:pPr algn="ctr" fontAlgn="base">
                        <a:lnSpc>
                          <a:spcPct val="107000"/>
                        </a:lnSpc>
                        <a:spcAft>
                          <a:spcPts val="0"/>
                        </a:spcAft>
                      </a:pPr>
                      <a:r>
                        <a:rPr lang="fr-FR" sz="1800" kern="150">
                          <a:effectLst/>
                        </a:rPr>
                        <a:t>fixes</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dirty="0">
                          <a:effectLst/>
                        </a:rPr>
                        <a:t> </a:t>
                      </a:r>
                      <a:endParaRPr lang="fr-FR" sz="18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extLst>
                  <a:ext uri="{0D108BD9-81ED-4DB2-BD59-A6C34878D82A}">
                    <a16:rowId xmlns:a16="http://schemas.microsoft.com/office/drawing/2014/main" val="2829926266"/>
                  </a:ext>
                </a:extLst>
              </a:tr>
              <a:tr h="598206">
                <a:tc>
                  <a:txBody>
                    <a:bodyPr/>
                    <a:lstStyle/>
                    <a:p>
                      <a:pPr algn="ctr" fontAlgn="base">
                        <a:lnSpc>
                          <a:spcPct val="107000"/>
                        </a:lnSpc>
                        <a:spcAft>
                          <a:spcPts val="0"/>
                        </a:spcAft>
                      </a:pPr>
                      <a:r>
                        <a:rPr lang="fr-FR" sz="1800" kern="150">
                          <a:effectLst/>
                        </a:rPr>
                        <a:t>Coût</a:t>
                      </a:r>
                    </a:p>
                    <a:p>
                      <a:pPr algn="ctr" fontAlgn="base">
                        <a:lnSpc>
                          <a:spcPct val="107000"/>
                        </a:lnSpc>
                        <a:spcAft>
                          <a:spcPts val="0"/>
                        </a:spcAft>
                      </a:pPr>
                      <a:r>
                        <a:rPr lang="fr-FR" sz="1800" kern="150">
                          <a:effectLst/>
                        </a:rPr>
                        <a:t>total</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extLst>
                  <a:ext uri="{0D108BD9-81ED-4DB2-BD59-A6C34878D82A}">
                    <a16:rowId xmlns:a16="http://schemas.microsoft.com/office/drawing/2014/main" val="4099515078"/>
                  </a:ext>
                </a:extLst>
              </a:tr>
              <a:tr h="598206">
                <a:tc>
                  <a:txBody>
                    <a:bodyPr/>
                    <a:lstStyle/>
                    <a:p>
                      <a:pPr algn="ctr" fontAlgn="base">
                        <a:lnSpc>
                          <a:spcPct val="107000"/>
                        </a:lnSpc>
                        <a:spcAft>
                          <a:spcPts val="0"/>
                        </a:spcAft>
                      </a:pPr>
                      <a:r>
                        <a:rPr lang="fr-FR" sz="1800" kern="150">
                          <a:effectLst/>
                        </a:rPr>
                        <a:t>Coût</a:t>
                      </a:r>
                    </a:p>
                    <a:p>
                      <a:pPr algn="ctr" fontAlgn="base">
                        <a:lnSpc>
                          <a:spcPct val="107000"/>
                        </a:lnSpc>
                        <a:spcAft>
                          <a:spcPts val="0"/>
                        </a:spcAft>
                      </a:pPr>
                      <a:r>
                        <a:rPr lang="fr-FR" sz="1800" kern="150">
                          <a:effectLst/>
                        </a:rPr>
                        <a:t>moyen</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extLst>
                  <a:ext uri="{0D108BD9-81ED-4DB2-BD59-A6C34878D82A}">
                    <a16:rowId xmlns:a16="http://schemas.microsoft.com/office/drawing/2014/main" val="1488020649"/>
                  </a:ext>
                </a:extLst>
              </a:tr>
              <a:tr h="598206">
                <a:tc>
                  <a:txBody>
                    <a:bodyPr/>
                    <a:lstStyle/>
                    <a:p>
                      <a:pPr algn="ctr" fontAlgn="base">
                        <a:lnSpc>
                          <a:spcPct val="107000"/>
                        </a:lnSpc>
                        <a:spcAft>
                          <a:spcPts val="0"/>
                        </a:spcAft>
                      </a:pPr>
                      <a:r>
                        <a:rPr lang="fr-FR" sz="1800" kern="150">
                          <a:effectLst/>
                        </a:rPr>
                        <a:t>Coût</a:t>
                      </a:r>
                    </a:p>
                    <a:p>
                      <a:pPr algn="ctr" fontAlgn="base">
                        <a:lnSpc>
                          <a:spcPct val="107000"/>
                        </a:lnSpc>
                        <a:spcAft>
                          <a:spcPts val="0"/>
                        </a:spcAft>
                      </a:pPr>
                      <a:r>
                        <a:rPr lang="fr-FR" sz="1800" kern="150">
                          <a:effectLst/>
                        </a:rPr>
                        <a:t>marginal</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 </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dirty="0">
                          <a:effectLst/>
                        </a:rPr>
                        <a:t> </a:t>
                      </a:r>
                      <a:endParaRPr lang="fr-FR" sz="18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extLst>
                  <a:ext uri="{0D108BD9-81ED-4DB2-BD59-A6C34878D82A}">
                    <a16:rowId xmlns:a16="http://schemas.microsoft.com/office/drawing/2014/main" val="3942762143"/>
                  </a:ext>
                </a:extLst>
              </a:tr>
            </a:tbl>
          </a:graphicData>
        </a:graphic>
      </p:graphicFrame>
    </p:spTree>
    <p:extLst>
      <p:ext uri="{BB962C8B-B14F-4D97-AF65-F5344CB8AC3E}">
        <p14:creationId xmlns:p14="http://schemas.microsoft.com/office/powerpoint/2010/main" val="1445394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just"/>
            <a:r>
              <a:rPr lang="fr-FR" sz="2500" i="1" dirty="0"/>
              <a:t>Q4</a:t>
            </a:r>
            <a:r>
              <a:rPr lang="fr-FR" sz="2500" b="0" dirty="0"/>
              <a:t>. Chaque jour, votre entreprise doit supporter des coûts fixes de 300€. Les autres coûts varient en fonction des quantités </a:t>
            </a:r>
            <a:r>
              <a:rPr lang="fr-FR" sz="2500" b="0" dirty="0" smtClean="0"/>
              <a:t>produites.</a:t>
            </a:r>
            <a:br>
              <a:rPr lang="fr-FR" sz="2500" b="0" dirty="0" smtClean="0"/>
            </a:br>
            <a:r>
              <a:rPr lang="fr-FR" sz="2500" b="0" dirty="0" smtClean="0"/>
              <a:t>Complétez </a:t>
            </a:r>
            <a:r>
              <a:rPr lang="fr-FR" sz="2500" b="0" dirty="0"/>
              <a:t>le tableau suivant</a:t>
            </a:r>
            <a:r>
              <a:rPr lang="fr-FR" sz="2500" b="0" dirty="0" smtClean="0"/>
              <a:t>.</a:t>
            </a:r>
            <a:endParaRPr lang="fr-FR" sz="2500" b="0"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919633623"/>
              </p:ext>
            </p:extLst>
          </p:nvPr>
        </p:nvGraphicFramePr>
        <p:xfrm>
          <a:off x="1158872" y="2093976"/>
          <a:ext cx="9880352" cy="3889968"/>
        </p:xfrm>
        <a:graphic>
          <a:graphicData uri="http://schemas.openxmlformats.org/drawingml/2006/table">
            <a:tbl>
              <a:tblPr firstRow="1" firstCol="1" bandRow="1">
                <a:tableStyleId>{5C22544A-7EE6-4342-B048-85BDC9FD1C3A}</a:tableStyleId>
              </a:tblPr>
              <a:tblGrid>
                <a:gridCol w="1672971">
                  <a:extLst>
                    <a:ext uri="{9D8B030D-6E8A-4147-A177-3AD203B41FA5}">
                      <a16:colId xmlns:a16="http://schemas.microsoft.com/office/drawing/2014/main" val="3837499078"/>
                    </a:ext>
                  </a:extLst>
                </a:gridCol>
                <a:gridCol w="819767">
                  <a:extLst>
                    <a:ext uri="{9D8B030D-6E8A-4147-A177-3AD203B41FA5}">
                      <a16:colId xmlns:a16="http://schemas.microsoft.com/office/drawing/2014/main" val="399035665"/>
                    </a:ext>
                  </a:extLst>
                </a:gridCol>
                <a:gridCol w="820846">
                  <a:extLst>
                    <a:ext uri="{9D8B030D-6E8A-4147-A177-3AD203B41FA5}">
                      <a16:colId xmlns:a16="http://schemas.microsoft.com/office/drawing/2014/main" val="3279816840"/>
                    </a:ext>
                  </a:extLst>
                </a:gridCol>
                <a:gridCol w="820846">
                  <a:extLst>
                    <a:ext uri="{9D8B030D-6E8A-4147-A177-3AD203B41FA5}">
                      <a16:colId xmlns:a16="http://schemas.microsoft.com/office/drawing/2014/main" val="848990975"/>
                    </a:ext>
                  </a:extLst>
                </a:gridCol>
                <a:gridCol w="820846">
                  <a:extLst>
                    <a:ext uri="{9D8B030D-6E8A-4147-A177-3AD203B41FA5}">
                      <a16:colId xmlns:a16="http://schemas.microsoft.com/office/drawing/2014/main" val="2860866510"/>
                    </a:ext>
                  </a:extLst>
                </a:gridCol>
                <a:gridCol w="820846">
                  <a:extLst>
                    <a:ext uri="{9D8B030D-6E8A-4147-A177-3AD203B41FA5}">
                      <a16:colId xmlns:a16="http://schemas.microsoft.com/office/drawing/2014/main" val="514278773"/>
                    </a:ext>
                  </a:extLst>
                </a:gridCol>
                <a:gridCol w="820846">
                  <a:extLst>
                    <a:ext uri="{9D8B030D-6E8A-4147-A177-3AD203B41FA5}">
                      <a16:colId xmlns:a16="http://schemas.microsoft.com/office/drawing/2014/main" val="1114566636"/>
                    </a:ext>
                  </a:extLst>
                </a:gridCol>
                <a:gridCol w="820846">
                  <a:extLst>
                    <a:ext uri="{9D8B030D-6E8A-4147-A177-3AD203B41FA5}">
                      <a16:colId xmlns:a16="http://schemas.microsoft.com/office/drawing/2014/main" val="1474224226"/>
                    </a:ext>
                  </a:extLst>
                </a:gridCol>
                <a:gridCol w="820846">
                  <a:extLst>
                    <a:ext uri="{9D8B030D-6E8A-4147-A177-3AD203B41FA5}">
                      <a16:colId xmlns:a16="http://schemas.microsoft.com/office/drawing/2014/main" val="866791537"/>
                    </a:ext>
                  </a:extLst>
                </a:gridCol>
                <a:gridCol w="820846">
                  <a:extLst>
                    <a:ext uri="{9D8B030D-6E8A-4147-A177-3AD203B41FA5}">
                      <a16:colId xmlns:a16="http://schemas.microsoft.com/office/drawing/2014/main" val="708051292"/>
                    </a:ext>
                  </a:extLst>
                </a:gridCol>
                <a:gridCol w="820846">
                  <a:extLst>
                    <a:ext uri="{9D8B030D-6E8A-4147-A177-3AD203B41FA5}">
                      <a16:colId xmlns:a16="http://schemas.microsoft.com/office/drawing/2014/main" val="1443528818"/>
                    </a:ext>
                  </a:extLst>
                </a:gridCol>
              </a:tblGrid>
              <a:tr h="898938">
                <a:tc>
                  <a:txBody>
                    <a:bodyPr/>
                    <a:lstStyle/>
                    <a:p>
                      <a:pPr algn="ctr" fontAlgn="base">
                        <a:lnSpc>
                          <a:spcPct val="107000"/>
                        </a:lnSpc>
                        <a:spcAft>
                          <a:spcPts val="0"/>
                        </a:spcAft>
                      </a:pPr>
                      <a:r>
                        <a:rPr lang="fr-FR" sz="1800" kern="150">
                          <a:effectLst/>
                        </a:rPr>
                        <a:t>Nombre de paires chaussures</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1</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2</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3</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4</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5</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6</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7</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8</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9</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10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extLst>
                  <a:ext uri="{0D108BD9-81ED-4DB2-BD59-A6C34878D82A}">
                    <a16:rowId xmlns:a16="http://schemas.microsoft.com/office/drawing/2014/main" val="1913715203"/>
                  </a:ext>
                </a:extLst>
              </a:tr>
              <a:tr h="598206">
                <a:tc>
                  <a:txBody>
                    <a:bodyPr/>
                    <a:lstStyle/>
                    <a:p>
                      <a:pPr algn="ctr" fontAlgn="base">
                        <a:lnSpc>
                          <a:spcPct val="107000"/>
                        </a:lnSpc>
                        <a:spcAft>
                          <a:spcPts val="0"/>
                        </a:spcAft>
                      </a:pPr>
                      <a:r>
                        <a:rPr lang="fr-FR" sz="1800" kern="150">
                          <a:effectLst/>
                        </a:rPr>
                        <a:t>Coûts</a:t>
                      </a:r>
                    </a:p>
                    <a:p>
                      <a:pPr algn="ctr" fontAlgn="base">
                        <a:lnSpc>
                          <a:spcPct val="107000"/>
                        </a:lnSpc>
                        <a:spcAft>
                          <a:spcPts val="0"/>
                        </a:spcAft>
                      </a:pPr>
                      <a:r>
                        <a:rPr lang="fr-FR" sz="1800" kern="150">
                          <a:effectLst/>
                        </a:rPr>
                        <a:t>variables</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dirty="0">
                          <a:effectLst/>
                        </a:rPr>
                        <a:t>30</a:t>
                      </a:r>
                      <a:endParaRPr lang="fr-FR" sz="18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80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dirty="0">
                          <a:effectLst/>
                        </a:rPr>
                        <a:t>150</a:t>
                      </a:r>
                      <a:endParaRPr lang="fr-FR" sz="18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240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350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480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630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800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990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effectLst/>
                        </a:rPr>
                        <a:t>1200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extLst>
                  <a:ext uri="{0D108BD9-81ED-4DB2-BD59-A6C34878D82A}">
                    <a16:rowId xmlns:a16="http://schemas.microsoft.com/office/drawing/2014/main" val="2563468725"/>
                  </a:ext>
                </a:extLst>
              </a:tr>
              <a:tr h="598206">
                <a:tc>
                  <a:txBody>
                    <a:bodyPr/>
                    <a:lstStyle/>
                    <a:p>
                      <a:pPr algn="ctr" fontAlgn="base">
                        <a:lnSpc>
                          <a:spcPct val="107000"/>
                        </a:lnSpc>
                        <a:spcAft>
                          <a:spcPts val="0"/>
                        </a:spcAft>
                      </a:pPr>
                      <a:r>
                        <a:rPr lang="fr-FR" sz="1800" kern="150">
                          <a:effectLst/>
                        </a:rPr>
                        <a:t>Coûts</a:t>
                      </a:r>
                    </a:p>
                    <a:p>
                      <a:pPr algn="ctr" fontAlgn="base">
                        <a:lnSpc>
                          <a:spcPct val="107000"/>
                        </a:lnSpc>
                        <a:spcAft>
                          <a:spcPts val="0"/>
                        </a:spcAft>
                      </a:pPr>
                      <a:r>
                        <a:rPr lang="fr-FR" sz="1800" kern="150">
                          <a:effectLst/>
                        </a:rPr>
                        <a:t>fixes</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300</a:t>
                      </a:r>
                      <a:endParaRPr lang="fr-FR" sz="18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300</a:t>
                      </a:r>
                      <a:endParaRPr lang="fr-FR" sz="18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29926266"/>
                  </a:ext>
                </a:extLst>
              </a:tr>
              <a:tr h="598206">
                <a:tc>
                  <a:txBody>
                    <a:bodyPr/>
                    <a:lstStyle/>
                    <a:p>
                      <a:pPr algn="ctr" fontAlgn="base">
                        <a:lnSpc>
                          <a:spcPct val="107000"/>
                        </a:lnSpc>
                        <a:spcAft>
                          <a:spcPts val="0"/>
                        </a:spcAft>
                      </a:pPr>
                      <a:r>
                        <a:rPr lang="fr-FR" sz="1800" kern="150">
                          <a:effectLst/>
                        </a:rPr>
                        <a:t>Coût</a:t>
                      </a:r>
                    </a:p>
                    <a:p>
                      <a:pPr algn="ctr" fontAlgn="base">
                        <a:lnSpc>
                          <a:spcPct val="107000"/>
                        </a:lnSpc>
                        <a:spcAft>
                          <a:spcPts val="0"/>
                        </a:spcAft>
                      </a:pPr>
                      <a:r>
                        <a:rPr lang="fr-FR" sz="1800" kern="150">
                          <a:effectLst/>
                        </a:rPr>
                        <a:t>total</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330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380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450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540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650</a:t>
                      </a:r>
                      <a:endParaRPr lang="fr-FR" sz="18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780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930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1100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1290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1500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99515078"/>
                  </a:ext>
                </a:extLst>
              </a:tr>
              <a:tr h="598206">
                <a:tc>
                  <a:txBody>
                    <a:bodyPr/>
                    <a:lstStyle/>
                    <a:p>
                      <a:pPr algn="ctr" fontAlgn="base">
                        <a:lnSpc>
                          <a:spcPct val="107000"/>
                        </a:lnSpc>
                        <a:spcAft>
                          <a:spcPts val="0"/>
                        </a:spcAft>
                      </a:pPr>
                      <a:r>
                        <a:rPr lang="fr-FR" sz="1800" kern="150">
                          <a:effectLst/>
                        </a:rPr>
                        <a:t>Coût</a:t>
                      </a:r>
                    </a:p>
                    <a:p>
                      <a:pPr algn="ctr" fontAlgn="base">
                        <a:lnSpc>
                          <a:spcPct val="107000"/>
                        </a:lnSpc>
                        <a:spcAft>
                          <a:spcPts val="0"/>
                        </a:spcAft>
                      </a:pPr>
                      <a:r>
                        <a:rPr lang="fr-FR" sz="1800" kern="150">
                          <a:effectLst/>
                        </a:rPr>
                        <a:t>moyen</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330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190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135</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130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130</a:t>
                      </a:r>
                      <a:endParaRPr lang="fr-FR" sz="18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133</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138</a:t>
                      </a:r>
                      <a:endParaRPr lang="fr-FR" sz="18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143</a:t>
                      </a:r>
                      <a:endParaRPr lang="fr-FR" sz="18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88020649"/>
                  </a:ext>
                </a:extLst>
              </a:tr>
              <a:tr h="598206">
                <a:tc>
                  <a:txBody>
                    <a:bodyPr/>
                    <a:lstStyle/>
                    <a:p>
                      <a:pPr algn="ctr" fontAlgn="base">
                        <a:lnSpc>
                          <a:spcPct val="107000"/>
                        </a:lnSpc>
                        <a:spcAft>
                          <a:spcPts val="0"/>
                        </a:spcAft>
                      </a:pPr>
                      <a:r>
                        <a:rPr lang="fr-FR" sz="1800" kern="150">
                          <a:effectLst/>
                        </a:rPr>
                        <a:t>Coût</a:t>
                      </a:r>
                    </a:p>
                    <a:p>
                      <a:pPr algn="ctr" fontAlgn="base">
                        <a:lnSpc>
                          <a:spcPct val="107000"/>
                        </a:lnSpc>
                        <a:spcAft>
                          <a:spcPts val="0"/>
                        </a:spcAft>
                      </a:pPr>
                      <a:r>
                        <a:rPr lang="fr-FR" sz="1800" kern="150">
                          <a:effectLst/>
                        </a:rPr>
                        <a:t>marginal</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116493" marR="116493"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330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70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90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110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130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150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170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190</a:t>
                      </a:r>
                      <a:endParaRPr lang="fr-FR" sz="1800" kern="1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ase">
                        <a:lnSpc>
                          <a:spcPct val="107000"/>
                        </a:lnSpc>
                        <a:spcAft>
                          <a:spcPts val="0"/>
                        </a:spcAft>
                      </a:pPr>
                      <a:r>
                        <a:rPr lang="fr-FR" sz="1800" kern="15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210</a:t>
                      </a:r>
                      <a:endParaRPr lang="fr-FR" sz="18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42762143"/>
                  </a:ext>
                </a:extLst>
              </a:tr>
            </a:tbl>
          </a:graphicData>
        </a:graphic>
      </p:graphicFrame>
    </p:spTree>
    <p:extLst>
      <p:ext uri="{BB962C8B-B14F-4D97-AF65-F5344CB8AC3E}">
        <p14:creationId xmlns:p14="http://schemas.microsoft.com/office/powerpoint/2010/main" val="143396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879124" y="0"/>
            <a:ext cx="4312875" cy="6858000"/>
          </a:xfrm>
        </p:spPr>
        <p:txBody>
          <a:bodyPr>
            <a:normAutofit/>
          </a:bodyPr>
          <a:lstStyle/>
          <a:p>
            <a:pPr algn="ctr"/>
            <a:r>
              <a:rPr lang="fr-FR" sz="2500" i="1" dirty="0" smtClean="0"/>
              <a:t>Q5</a:t>
            </a:r>
            <a:r>
              <a:rPr lang="fr-FR" sz="2500" b="0" dirty="0" smtClean="0"/>
              <a:t>. Représentez graphiquement </a:t>
            </a:r>
            <a:r>
              <a:rPr lang="fr-FR" sz="2500" b="0" dirty="0"/>
              <a:t>le </a:t>
            </a:r>
            <a:r>
              <a:rPr lang="fr-FR" sz="2500" dirty="0"/>
              <a:t>coût moyen </a:t>
            </a:r>
            <a:r>
              <a:rPr lang="fr-FR" sz="2500" b="0" dirty="0"/>
              <a:t>et le </a:t>
            </a:r>
            <a:r>
              <a:rPr lang="fr-FR" sz="2500" dirty="0"/>
              <a:t>coût marginal</a:t>
            </a:r>
            <a:r>
              <a:rPr lang="fr-FR" sz="2500" b="0" dirty="0"/>
              <a:t>. </a:t>
            </a:r>
            <a:r>
              <a:rPr lang="fr-FR" sz="2500" b="0" dirty="0" smtClean="0"/>
              <a:t/>
            </a:r>
            <a:br>
              <a:rPr lang="fr-FR" sz="2500" b="0" dirty="0" smtClean="0"/>
            </a:br>
            <a:r>
              <a:rPr lang="fr-FR" sz="2500" b="0" dirty="0"/>
              <a:t/>
            </a:r>
            <a:br>
              <a:rPr lang="fr-FR" sz="2500" b="0" dirty="0"/>
            </a:br>
            <a:r>
              <a:rPr lang="fr-FR" sz="2500" b="0" dirty="0" smtClean="0"/>
              <a:t>Commencez </a:t>
            </a:r>
            <a:r>
              <a:rPr lang="fr-FR" sz="2500" b="0" dirty="0"/>
              <a:t>à partir de la deuxième unité.</a:t>
            </a:r>
          </a:p>
        </p:txBody>
      </p:sp>
      <p:pic>
        <p:nvPicPr>
          <p:cNvPr id="3" name="Image 2"/>
          <p:cNvPicPr>
            <a:picLocks noChangeAspect="1"/>
          </p:cNvPicPr>
          <p:nvPr/>
        </p:nvPicPr>
        <p:blipFill>
          <a:blip r:embed="rId2"/>
          <a:stretch>
            <a:fillRect/>
          </a:stretch>
        </p:blipFill>
        <p:spPr>
          <a:xfrm>
            <a:off x="0" y="0"/>
            <a:ext cx="7879125" cy="6858000"/>
          </a:xfrm>
          <a:prstGeom prst="rect">
            <a:avLst/>
          </a:prstGeom>
        </p:spPr>
      </p:pic>
    </p:spTree>
    <p:extLst>
      <p:ext uri="{BB962C8B-B14F-4D97-AF65-F5344CB8AC3E}">
        <p14:creationId xmlns:p14="http://schemas.microsoft.com/office/powerpoint/2010/main" val="27272489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843520" y="0"/>
            <a:ext cx="4348480" cy="6858000"/>
          </a:xfrm>
        </p:spPr>
        <p:txBody>
          <a:bodyPr>
            <a:normAutofit/>
          </a:bodyPr>
          <a:lstStyle/>
          <a:p>
            <a:pPr algn="ctr"/>
            <a:r>
              <a:rPr lang="fr-FR" sz="2500" i="1" dirty="0" smtClean="0"/>
              <a:t>Q5</a:t>
            </a:r>
            <a:r>
              <a:rPr lang="fr-FR" sz="2500" b="0" dirty="0" smtClean="0"/>
              <a:t>. Représentez graphiquement </a:t>
            </a:r>
            <a:r>
              <a:rPr lang="fr-FR" sz="2500" b="0" dirty="0"/>
              <a:t>le </a:t>
            </a:r>
            <a:r>
              <a:rPr lang="fr-FR" sz="2500" dirty="0"/>
              <a:t>coût moyen </a:t>
            </a:r>
            <a:r>
              <a:rPr lang="fr-FR" sz="2500" b="0" dirty="0"/>
              <a:t>et le </a:t>
            </a:r>
            <a:r>
              <a:rPr lang="fr-FR" sz="2500" dirty="0"/>
              <a:t>coût marginal</a:t>
            </a:r>
            <a:r>
              <a:rPr lang="fr-FR" sz="2500" b="0" dirty="0"/>
              <a:t>. </a:t>
            </a:r>
            <a:r>
              <a:rPr lang="fr-FR" sz="2500" b="0" dirty="0" smtClean="0"/>
              <a:t/>
            </a:r>
            <a:br>
              <a:rPr lang="fr-FR" sz="2500" b="0" dirty="0" smtClean="0"/>
            </a:br>
            <a:r>
              <a:rPr lang="fr-FR" sz="2500" b="0" dirty="0"/>
              <a:t/>
            </a:r>
            <a:br>
              <a:rPr lang="fr-FR" sz="2500" b="0" dirty="0"/>
            </a:br>
            <a:r>
              <a:rPr lang="fr-FR" sz="2500" b="0" dirty="0" smtClean="0"/>
              <a:t>Commencez </a:t>
            </a:r>
            <a:r>
              <a:rPr lang="fr-FR" sz="2500" b="0" dirty="0"/>
              <a:t>à partir de la deuxième unité.</a:t>
            </a:r>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859284" cy="6858000"/>
          </a:xfrm>
          <a:prstGeom prst="rect">
            <a:avLst/>
          </a:prstGeom>
        </p:spPr>
      </p:pic>
    </p:spTree>
    <p:extLst>
      <p:ext uri="{BB962C8B-B14F-4D97-AF65-F5344CB8AC3E}">
        <p14:creationId xmlns:p14="http://schemas.microsoft.com/office/powerpoint/2010/main" val="19290280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just"/>
            <a:r>
              <a:rPr lang="fr-FR" sz="2500" i="1" dirty="0"/>
              <a:t>Q7</a:t>
            </a:r>
            <a:r>
              <a:rPr lang="fr-FR" sz="2500" b="0" dirty="0"/>
              <a:t>. Vous décidez de vendre ces nouvelles paires 150 €/pièce. Complétez le tableau suivant.</a:t>
            </a: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966508941"/>
              </p:ext>
            </p:extLst>
          </p:nvPr>
        </p:nvGraphicFramePr>
        <p:xfrm>
          <a:off x="239686" y="2299703"/>
          <a:ext cx="11718724" cy="3587750"/>
        </p:xfrm>
        <a:graphic>
          <a:graphicData uri="http://schemas.openxmlformats.org/drawingml/2006/table">
            <a:tbl>
              <a:tblPr firstRow="1" firstCol="1" bandRow="1">
                <a:tableStyleId>{5C22544A-7EE6-4342-B048-85BDC9FD1C3A}</a:tableStyleId>
              </a:tblPr>
              <a:tblGrid>
                <a:gridCol w="2565992">
                  <a:extLst>
                    <a:ext uri="{9D8B030D-6E8A-4147-A177-3AD203B41FA5}">
                      <a16:colId xmlns:a16="http://schemas.microsoft.com/office/drawing/2014/main" val="2541014292"/>
                    </a:ext>
                  </a:extLst>
                </a:gridCol>
                <a:gridCol w="913194">
                  <a:extLst>
                    <a:ext uri="{9D8B030D-6E8A-4147-A177-3AD203B41FA5}">
                      <a16:colId xmlns:a16="http://schemas.microsoft.com/office/drawing/2014/main" val="614847420"/>
                    </a:ext>
                  </a:extLst>
                </a:gridCol>
                <a:gridCol w="914418">
                  <a:extLst>
                    <a:ext uri="{9D8B030D-6E8A-4147-A177-3AD203B41FA5}">
                      <a16:colId xmlns:a16="http://schemas.microsoft.com/office/drawing/2014/main" val="2627581046"/>
                    </a:ext>
                  </a:extLst>
                </a:gridCol>
                <a:gridCol w="914418">
                  <a:extLst>
                    <a:ext uri="{9D8B030D-6E8A-4147-A177-3AD203B41FA5}">
                      <a16:colId xmlns:a16="http://schemas.microsoft.com/office/drawing/2014/main" val="1487297817"/>
                    </a:ext>
                  </a:extLst>
                </a:gridCol>
                <a:gridCol w="915640">
                  <a:extLst>
                    <a:ext uri="{9D8B030D-6E8A-4147-A177-3AD203B41FA5}">
                      <a16:colId xmlns:a16="http://schemas.microsoft.com/office/drawing/2014/main" val="1997762792"/>
                    </a:ext>
                  </a:extLst>
                </a:gridCol>
                <a:gridCol w="915640">
                  <a:extLst>
                    <a:ext uri="{9D8B030D-6E8A-4147-A177-3AD203B41FA5}">
                      <a16:colId xmlns:a16="http://schemas.microsoft.com/office/drawing/2014/main" val="3920424644"/>
                    </a:ext>
                  </a:extLst>
                </a:gridCol>
                <a:gridCol w="915640">
                  <a:extLst>
                    <a:ext uri="{9D8B030D-6E8A-4147-A177-3AD203B41FA5}">
                      <a16:colId xmlns:a16="http://schemas.microsoft.com/office/drawing/2014/main" val="1547174045"/>
                    </a:ext>
                  </a:extLst>
                </a:gridCol>
                <a:gridCol w="915640">
                  <a:extLst>
                    <a:ext uri="{9D8B030D-6E8A-4147-A177-3AD203B41FA5}">
                      <a16:colId xmlns:a16="http://schemas.microsoft.com/office/drawing/2014/main" val="1455006077"/>
                    </a:ext>
                  </a:extLst>
                </a:gridCol>
                <a:gridCol w="915640">
                  <a:extLst>
                    <a:ext uri="{9D8B030D-6E8A-4147-A177-3AD203B41FA5}">
                      <a16:colId xmlns:a16="http://schemas.microsoft.com/office/drawing/2014/main" val="3454748486"/>
                    </a:ext>
                  </a:extLst>
                </a:gridCol>
                <a:gridCol w="915640">
                  <a:extLst>
                    <a:ext uri="{9D8B030D-6E8A-4147-A177-3AD203B41FA5}">
                      <a16:colId xmlns:a16="http://schemas.microsoft.com/office/drawing/2014/main" val="3988834071"/>
                    </a:ext>
                  </a:extLst>
                </a:gridCol>
                <a:gridCol w="916862">
                  <a:extLst>
                    <a:ext uri="{9D8B030D-6E8A-4147-A177-3AD203B41FA5}">
                      <a16:colId xmlns:a16="http://schemas.microsoft.com/office/drawing/2014/main" val="1655744445"/>
                    </a:ext>
                  </a:extLst>
                </a:gridCol>
              </a:tblGrid>
              <a:tr h="709061">
                <a:tc>
                  <a:txBody>
                    <a:bodyPr/>
                    <a:lstStyle/>
                    <a:p>
                      <a:pPr algn="ctr" fontAlgn="base">
                        <a:lnSpc>
                          <a:spcPct val="107000"/>
                        </a:lnSpc>
                        <a:spcAft>
                          <a:spcPts val="0"/>
                        </a:spcAft>
                      </a:pPr>
                      <a:r>
                        <a:rPr lang="fr-FR" sz="2200" kern="150">
                          <a:effectLst/>
                        </a:rPr>
                        <a:t>Nombre de chaussures</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1</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2</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3</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4</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5</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6</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dirty="0">
                          <a:effectLst/>
                        </a:rPr>
                        <a:t>7</a:t>
                      </a:r>
                      <a:endParaRPr lang="fr-FR" sz="22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8</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9</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10</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extLst>
                  <a:ext uri="{0D108BD9-81ED-4DB2-BD59-A6C34878D82A}">
                    <a16:rowId xmlns:a16="http://schemas.microsoft.com/office/drawing/2014/main" val="3277753525"/>
                  </a:ext>
                </a:extLst>
              </a:tr>
              <a:tr h="709061">
                <a:tc>
                  <a:txBody>
                    <a:bodyPr/>
                    <a:lstStyle/>
                    <a:p>
                      <a:pPr algn="ctr" fontAlgn="base">
                        <a:lnSpc>
                          <a:spcPct val="107000"/>
                        </a:lnSpc>
                        <a:spcAft>
                          <a:spcPts val="0"/>
                        </a:spcAft>
                      </a:pPr>
                      <a:r>
                        <a:rPr lang="fr-FR" sz="2200" kern="150">
                          <a:effectLst/>
                        </a:rPr>
                        <a:t>Recette</a:t>
                      </a:r>
                    </a:p>
                    <a:p>
                      <a:pPr algn="ctr" fontAlgn="base">
                        <a:lnSpc>
                          <a:spcPct val="107000"/>
                        </a:lnSpc>
                        <a:spcAft>
                          <a:spcPts val="0"/>
                        </a:spcAft>
                      </a:pPr>
                      <a:r>
                        <a:rPr lang="fr-FR" sz="2200" kern="150">
                          <a:effectLst/>
                        </a:rPr>
                        <a:t>totale</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dirty="0">
                          <a:effectLst/>
                        </a:rPr>
                        <a:t> </a:t>
                      </a:r>
                      <a:endParaRPr lang="fr-FR" sz="22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extLst>
                  <a:ext uri="{0D108BD9-81ED-4DB2-BD59-A6C34878D82A}">
                    <a16:rowId xmlns:a16="http://schemas.microsoft.com/office/drawing/2014/main" val="3734285563"/>
                  </a:ext>
                </a:extLst>
              </a:tr>
              <a:tr h="709061">
                <a:tc>
                  <a:txBody>
                    <a:bodyPr/>
                    <a:lstStyle/>
                    <a:p>
                      <a:pPr algn="ctr" fontAlgn="base">
                        <a:lnSpc>
                          <a:spcPct val="107000"/>
                        </a:lnSpc>
                        <a:spcAft>
                          <a:spcPts val="0"/>
                        </a:spcAft>
                      </a:pPr>
                      <a:r>
                        <a:rPr lang="fr-FR" sz="2200" kern="150">
                          <a:effectLst/>
                        </a:rPr>
                        <a:t>Recette</a:t>
                      </a:r>
                    </a:p>
                    <a:p>
                      <a:pPr algn="ctr" fontAlgn="base">
                        <a:lnSpc>
                          <a:spcPct val="107000"/>
                        </a:lnSpc>
                        <a:spcAft>
                          <a:spcPts val="0"/>
                        </a:spcAft>
                      </a:pPr>
                      <a:r>
                        <a:rPr lang="fr-FR" sz="2200" kern="150">
                          <a:effectLst/>
                        </a:rPr>
                        <a:t>marginale</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extLst>
                  <a:ext uri="{0D108BD9-81ED-4DB2-BD59-A6C34878D82A}">
                    <a16:rowId xmlns:a16="http://schemas.microsoft.com/office/drawing/2014/main" val="4069559388"/>
                  </a:ext>
                </a:extLst>
              </a:tr>
              <a:tr h="709061">
                <a:tc>
                  <a:txBody>
                    <a:bodyPr/>
                    <a:lstStyle/>
                    <a:p>
                      <a:pPr algn="ctr" fontAlgn="base">
                        <a:lnSpc>
                          <a:spcPct val="107000"/>
                        </a:lnSpc>
                        <a:spcAft>
                          <a:spcPts val="0"/>
                        </a:spcAft>
                      </a:pPr>
                      <a:r>
                        <a:rPr lang="fr-FR" sz="2200" kern="150">
                          <a:effectLst/>
                        </a:rPr>
                        <a:t>Profit</a:t>
                      </a:r>
                    </a:p>
                    <a:p>
                      <a:pPr algn="ctr" fontAlgn="base">
                        <a:lnSpc>
                          <a:spcPct val="107000"/>
                        </a:lnSpc>
                        <a:spcAft>
                          <a:spcPts val="0"/>
                        </a:spcAft>
                      </a:pPr>
                      <a:r>
                        <a:rPr lang="fr-FR" sz="2200" kern="150">
                          <a:effectLst/>
                        </a:rPr>
                        <a:t>total</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extLst>
                  <a:ext uri="{0D108BD9-81ED-4DB2-BD59-A6C34878D82A}">
                    <a16:rowId xmlns:a16="http://schemas.microsoft.com/office/drawing/2014/main" val="2023046251"/>
                  </a:ext>
                </a:extLst>
              </a:tr>
              <a:tr h="709061">
                <a:tc>
                  <a:txBody>
                    <a:bodyPr/>
                    <a:lstStyle/>
                    <a:p>
                      <a:pPr algn="ctr" fontAlgn="base">
                        <a:lnSpc>
                          <a:spcPct val="107000"/>
                        </a:lnSpc>
                        <a:spcAft>
                          <a:spcPts val="0"/>
                        </a:spcAft>
                      </a:pPr>
                      <a:r>
                        <a:rPr lang="fr-FR" sz="2200" kern="150">
                          <a:effectLst/>
                        </a:rPr>
                        <a:t>Profit</a:t>
                      </a:r>
                    </a:p>
                    <a:p>
                      <a:pPr algn="ctr" fontAlgn="base">
                        <a:lnSpc>
                          <a:spcPct val="107000"/>
                        </a:lnSpc>
                        <a:spcAft>
                          <a:spcPts val="0"/>
                        </a:spcAft>
                      </a:pPr>
                      <a:r>
                        <a:rPr lang="fr-FR" sz="2200" kern="150">
                          <a:effectLst/>
                        </a:rPr>
                        <a:t>marginal</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a:effectLst/>
                        </a:rPr>
                        <a:t> </a:t>
                      </a:r>
                      <a:endParaRPr lang="fr-FR" sz="2200" kern="15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tc>
                  <a:txBody>
                    <a:bodyPr/>
                    <a:lstStyle/>
                    <a:p>
                      <a:pPr algn="ctr" fontAlgn="base">
                        <a:lnSpc>
                          <a:spcPct val="107000"/>
                        </a:lnSpc>
                        <a:spcAft>
                          <a:spcPts val="0"/>
                        </a:spcAft>
                      </a:pPr>
                      <a:r>
                        <a:rPr lang="fr-FR" sz="2200" kern="150" dirty="0">
                          <a:effectLst/>
                        </a:rPr>
                        <a:t> </a:t>
                      </a:r>
                      <a:endParaRPr lang="fr-FR" sz="2200" kern="150" dirty="0">
                        <a:effectLst/>
                        <a:latin typeface="Calibri" panose="020F0502020204030204" pitchFamily="34" charset="0"/>
                        <a:ea typeface="Calibri" panose="020F0502020204030204" pitchFamily="34" charset="0"/>
                        <a:cs typeface="Times New Roman" panose="02020603050405020304" pitchFamily="18" charset="0"/>
                      </a:endParaRPr>
                    </a:p>
                  </a:txBody>
                  <a:tcPr marL="132029" marR="132029" marT="0" marB="0" anchor="ctr"/>
                </a:tc>
                <a:extLst>
                  <a:ext uri="{0D108BD9-81ED-4DB2-BD59-A6C34878D82A}">
                    <a16:rowId xmlns:a16="http://schemas.microsoft.com/office/drawing/2014/main" val="1734118061"/>
                  </a:ext>
                </a:extLst>
              </a:tr>
            </a:tbl>
          </a:graphicData>
        </a:graphic>
      </p:graphicFrame>
    </p:spTree>
    <p:extLst>
      <p:ext uri="{BB962C8B-B14F-4D97-AF65-F5344CB8AC3E}">
        <p14:creationId xmlns:p14="http://schemas.microsoft.com/office/powerpoint/2010/main" val="63083349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ype de bois">
  <a:themeElements>
    <a:clrScheme name="Wood Type">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Wood Type">
      <a:maj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C6AE0645-98FF-411B-B0E9-59ABD78A0CCE}"/>
    </a:ext>
  </a:extLst>
</a:theme>
</file>

<file path=docProps/app.xml><?xml version="1.0" encoding="utf-8"?>
<Properties xmlns="http://schemas.openxmlformats.org/officeDocument/2006/extended-properties" xmlns:vt="http://schemas.openxmlformats.org/officeDocument/2006/docPropsVTypes">
  <Template>TM03090434[[fn=Type de bois]]</Template>
  <TotalTime>47</TotalTime>
  <Words>567</Words>
  <Application>Microsoft Office PowerPoint</Application>
  <PresentationFormat>Grand écran</PresentationFormat>
  <Paragraphs>299</Paragraphs>
  <Slides>11</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11</vt:i4>
      </vt:variant>
    </vt:vector>
  </HeadingPairs>
  <TitlesOfParts>
    <vt:vector size="18" baseType="lpstr">
      <vt:lpstr>Calibri</vt:lpstr>
      <vt:lpstr>Cambria Math</vt:lpstr>
      <vt:lpstr>Georgia</vt:lpstr>
      <vt:lpstr>Times New Roman</vt:lpstr>
      <vt:lpstr>Trebuchet MS</vt:lpstr>
      <vt:lpstr>Wingdings</vt:lpstr>
      <vt:lpstr>Type de bois</vt:lpstr>
      <vt:lpstr>Quelle quantité produire pour maximiser le profit ?</vt:lpstr>
      <vt:lpstr>Objectif…</vt:lpstr>
      <vt:lpstr>Q3. Listez, ci-dessous, les coûts de production de votre paire de chaussure. Pensez à distinguer les coûts fixes des coûts variables. </vt:lpstr>
      <vt:lpstr>Q4. Chaque jour, votre entreprise doit supporter des coûts fixes de 300€. Les autres coûts varient en fonction des quantités produites. Complétez le tableau suivant.</vt:lpstr>
      <vt:lpstr>Q4. Chaque jour, votre entreprise doit supporter des coûts fixes de 300€. Les autres coûts varient en fonction des quantités produites. Complétez le tableau suivant.</vt:lpstr>
      <vt:lpstr>Q4. Chaque jour, votre entreprise doit supporter des coûts fixes de 300€. Les autres coûts varient en fonction des quantités produites. Complétez le tableau suivant.</vt:lpstr>
      <vt:lpstr>Q5. Représentez graphiquement le coût moyen et le coût marginal.   Commencez à partir de la deuxième unité.</vt:lpstr>
      <vt:lpstr>Q5. Représentez graphiquement le coût moyen et le coût marginal.   Commencez à partir de la deuxième unité.</vt:lpstr>
      <vt:lpstr>Q7. Vous décidez de vendre ces nouvelles paires 150 €/pièce. Complétez le tableau suivant.</vt:lpstr>
      <vt:lpstr>Q7. Vous décidez de vendre ces nouvelles paires 150 €/pièce. Complétez le tableau suivant.</vt:lpstr>
      <vt:lpstr>Synthèse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Comprendre le programme du producteur</dc:title>
  <dc:creator>Lucas Guillieux</dc:creator>
  <cp:lastModifiedBy>Lucas Guillieux</cp:lastModifiedBy>
  <cp:revision>8</cp:revision>
  <dcterms:created xsi:type="dcterms:W3CDTF">2019-12-02T13:51:23Z</dcterms:created>
  <dcterms:modified xsi:type="dcterms:W3CDTF">2020-02-07T13:44:51Z</dcterms:modified>
</cp:coreProperties>
</file>