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media/image1.jpeg" ContentType="image/jpeg"/>
  <Override PartName="/ppt/media/image3.png" ContentType="image/png"/>
  <Override PartName="/ppt/media/image2.png" ContentType="image/png"/>
  <Override PartName="/ppt/media/image4.jpeg" ContentType="image/jpeg"/>
  <Override PartName="/ppt/media/image5.jpeg" ContentType="image/jpeg"/>
  <Override PartName="/ppt/media/image6.jpeg" ContentType="image/jpeg"/>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r-FR" sz="4400" strike="noStrike" u="none">
                <a:solidFill>
                  <a:srgbClr val="000000"/>
                </a:solidFill>
                <a:effectLst/>
                <a:uFillTx/>
                <a:latin typeface="Arial"/>
              </a:rPr>
              <a:t>Cliquez pour déplacer la diapo</a:t>
            </a:r>
            <a:endParaRPr b="0" lang="fr-FR" sz="4400" strike="noStrike" u="none">
              <a:solidFill>
                <a:srgbClr val="000000"/>
              </a:solidFill>
              <a:effectLst/>
              <a:uFillTx/>
              <a:latin typeface="Arial"/>
            </a:endParaRPr>
          </a:p>
        </p:txBody>
      </p:sp>
      <p:sp>
        <p:nvSpPr>
          <p:cNvPr id="48"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indent="0">
              <a:buNone/>
            </a:pPr>
            <a:r>
              <a:rPr b="0" lang="fr-FR" sz="2000" strike="noStrike" u="none">
                <a:solidFill>
                  <a:srgbClr val="000000"/>
                </a:solidFill>
                <a:effectLst/>
                <a:uFillTx/>
                <a:latin typeface="Arial"/>
              </a:rPr>
              <a:t>Cliquez pour modifier le format des notes</a:t>
            </a:r>
            <a:endParaRPr b="0" lang="fr-FR" sz="2000" strike="noStrike" u="none">
              <a:solidFill>
                <a:srgbClr val="000000"/>
              </a:solidFill>
              <a:effectLst/>
              <a:uFillTx/>
              <a:latin typeface="Arial"/>
            </a:endParaRPr>
          </a:p>
        </p:txBody>
      </p:sp>
      <p:sp>
        <p:nvSpPr>
          <p:cNvPr id="49"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r-FR" sz="1400" strike="noStrike" u="none">
                <a:solidFill>
                  <a:srgbClr val="000000"/>
                </a:solidFill>
                <a:effectLst/>
                <a:uFillTx/>
                <a:latin typeface="Times New Roman"/>
              </a:rPr>
              <a:t>&lt;en-tête&gt;</a:t>
            </a:r>
            <a:endParaRPr b="0" lang="fr-FR" sz="1400" strike="noStrike" u="none">
              <a:solidFill>
                <a:srgbClr val="000000"/>
              </a:solidFill>
              <a:effectLst/>
              <a:uFillTx/>
              <a:latin typeface="Times New Roman"/>
            </a:endParaRPr>
          </a:p>
        </p:txBody>
      </p:sp>
      <p:sp>
        <p:nvSpPr>
          <p:cNvPr id="50"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r-FR" sz="1400" strike="noStrike" u="none">
                <a:solidFill>
                  <a:srgbClr val="000000"/>
                </a:solidFill>
                <a:effectLst/>
                <a:uFillTx/>
                <a:latin typeface="Times New Roman"/>
              </a:defRPr>
            </a:lvl1pPr>
          </a:lstStyle>
          <a:p>
            <a:pPr indent="0" algn="r">
              <a:buNone/>
            </a:pPr>
            <a:r>
              <a:rPr b="0" lang="fr-FR" sz="1400" strike="noStrike" u="none">
                <a:solidFill>
                  <a:srgbClr val="000000"/>
                </a:solidFill>
                <a:effectLst/>
                <a:uFillTx/>
                <a:latin typeface="Times New Roman"/>
              </a:rPr>
              <a:t>&lt;date/heure&gt;</a:t>
            </a:r>
            <a:endParaRPr b="0" lang="fr-FR" sz="1400" strike="noStrike" u="none">
              <a:solidFill>
                <a:srgbClr val="000000"/>
              </a:solidFill>
              <a:effectLst/>
              <a:uFillTx/>
              <a:latin typeface="Times New Roman"/>
            </a:endParaRPr>
          </a:p>
        </p:txBody>
      </p:sp>
      <p:sp>
        <p:nvSpPr>
          <p:cNvPr id="51"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r-FR" sz="1400" strike="noStrike" u="none">
                <a:solidFill>
                  <a:srgbClr val="000000"/>
                </a:solidFill>
                <a:effectLst/>
                <a:uFillTx/>
                <a:latin typeface="Times New Roman"/>
              </a:defRPr>
            </a:lvl1pPr>
          </a:lstStyle>
          <a:p>
            <a:pPr indent="0">
              <a:buNone/>
            </a:pPr>
            <a:r>
              <a:rPr b="0" lang="fr-FR" sz="1400" strike="noStrike" u="none">
                <a:solidFill>
                  <a:srgbClr val="000000"/>
                </a:solidFill>
                <a:effectLst/>
                <a:uFillTx/>
                <a:latin typeface="Times New Roman"/>
              </a:rPr>
              <a:t>&lt;pied de page&gt;</a:t>
            </a:r>
            <a:endParaRPr b="0" lang="fr-FR" sz="1400" strike="noStrike" u="none">
              <a:solidFill>
                <a:srgbClr val="000000"/>
              </a:solidFill>
              <a:effectLst/>
              <a:uFillTx/>
              <a:latin typeface="Times New Roman"/>
            </a:endParaRPr>
          </a:p>
        </p:txBody>
      </p:sp>
      <p:sp>
        <p:nvSpPr>
          <p:cNvPr id="52"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r-FR" sz="1400" strike="noStrike" u="none">
                <a:solidFill>
                  <a:srgbClr val="000000"/>
                </a:solidFill>
                <a:effectLst/>
                <a:uFillTx/>
                <a:latin typeface="Times New Roman"/>
              </a:defRPr>
            </a:lvl1pPr>
          </a:lstStyle>
          <a:p>
            <a:pPr indent="0" algn="r">
              <a:buNone/>
            </a:pPr>
            <a:fld id="{3E717F34-23C1-47CC-ABC4-4EF00F5804DB}" type="slidenum">
              <a:rPr b="0" lang="fr-FR" sz="1400" strike="noStrike" u="none">
                <a:solidFill>
                  <a:srgbClr val="000000"/>
                </a:solidFill>
                <a:effectLst/>
                <a:uFillTx/>
                <a:latin typeface="Times New Roman"/>
              </a:rPr>
              <a:t>&lt;numéro&gt;</a:t>
            </a:fld>
            <a:endParaRPr b="0" lang="fr-FR" sz="1400" strike="noStrike" u="none">
              <a:solidFill>
                <a:srgbClr val="000000"/>
              </a:solidFill>
              <a:effectLst/>
              <a:uFillTx/>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hyperlink" Target="https://www.cnesco.fr/wp-content/uploads/2020/10/Numerique_Dossier_de_synthese_du_Cnesco.pdf" TargetMode="External"/><Relationship Id="rId2" Type="http://schemas.openxmlformats.org/officeDocument/2006/relationships/slide" Target="../slides/slide8.xml"/><Relationship Id="rId3"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sldImg"/>
          </p:nvPr>
        </p:nvSpPr>
        <p:spPr>
          <a:xfrm>
            <a:off x="685800" y="1143000"/>
            <a:ext cx="5485680" cy="3085200"/>
          </a:xfrm>
          <a:prstGeom prst="rect">
            <a:avLst/>
          </a:prstGeom>
          <a:ln w="0">
            <a:noFill/>
          </a:ln>
        </p:spPr>
      </p:sp>
      <p:sp>
        <p:nvSpPr>
          <p:cNvPr id="104" name="PlaceHolder 2"/>
          <p:cNvSpPr>
            <a:spLocks noGrp="1"/>
          </p:cNvSpPr>
          <p:nvPr>
            <p:ph type="body"/>
          </p:nvPr>
        </p:nvSpPr>
        <p:spPr>
          <a:xfrm>
            <a:off x="685800" y="4400640"/>
            <a:ext cx="5485680" cy="3599640"/>
          </a:xfrm>
          <a:prstGeom prst="rect">
            <a:avLst/>
          </a:prstGeom>
          <a:noFill/>
          <a:ln w="0">
            <a:noFill/>
          </a:ln>
        </p:spPr>
        <p:txBody>
          <a:bodyPr lIns="91440" rIns="91440" tIns="45720" bIns="45720" anchor="t">
            <a:noAutofit/>
          </a:bodyPr>
          <a:p>
            <a:pPr indent="0">
              <a:buNone/>
            </a:pPr>
            <a:endParaRPr b="0" lang="fr-FR" sz="1800" strike="noStrike" u="none">
              <a:solidFill>
                <a:srgbClr val="000000"/>
              </a:solidFill>
              <a:effectLst/>
              <a:uFillTx/>
              <a:latin typeface="Arial"/>
            </a:endParaRPr>
          </a:p>
        </p:txBody>
      </p:sp>
      <p:sp>
        <p:nvSpPr>
          <p:cNvPr id="105" name="Google Shape;64;g2d0859845e5_0_26:notes"/>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tabLst>
                <a:tab algn="l" pos="0"/>
              </a:tabLst>
            </a:pPr>
            <a:fld id="{9CC1ACF6-D3E1-4415-A34D-727744231636}" type="slidenum">
              <a:rPr b="0" lang="fr-FR" sz="1200" strike="noStrike" u="none">
                <a:solidFill>
                  <a:srgbClr val="000000"/>
                </a:solidFill>
                <a:effectLst/>
                <a:uFillTx/>
                <a:latin typeface="Calibri"/>
                <a:ea typeface="Calibri"/>
              </a:rPr>
              <a:t>&lt;numéro&gt;</a:t>
            </a:fld>
            <a:endParaRPr b="0" lang="fr-FR" sz="1200" strike="noStrike" u="none">
              <a:solidFill>
                <a:srgbClr val="000000"/>
              </a:solidFill>
              <a:effectLst/>
              <a:uFillTx/>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sldImg"/>
          </p:nvPr>
        </p:nvSpPr>
        <p:spPr>
          <a:xfrm>
            <a:off x="685800" y="1143000"/>
            <a:ext cx="5485680" cy="3085200"/>
          </a:xfrm>
          <a:prstGeom prst="rect">
            <a:avLst/>
          </a:prstGeom>
          <a:ln w="0">
            <a:noFill/>
          </a:ln>
        </p:spPr>
      </p:sp>
      <p:sp>
        <p:nvSpPr>
          <p:cNvPr id="107" name="PlaceHolder 2"/>
          <p:cNvSpPr>
            <a:spLocks noGrp="1"/>
          </p:cNvSpPr>
          <p:nvPr>
            <p:ph type="body"/>
          </p:nvPr>
        </p:nvSpPr>
        <p:spPr>
          <a:xfrm>
            <a:off x="685800" y="4400640"/>
            <a:ext cx="5485680" cy="3599640"/>
          </a:xfrm>
          <a:prstGeom prst="rect">
            <a:avLst/>
          </a:prstGeom>
          <a:noFill/>
          <a:ln w="0">
            <a:noFill/>
          </a:ln>
        </p:spPr>
        <p:txBody>
          <a:bodyPr lIns="91440" rIns="91440" tIns="45720" bIns="45720" anchor="t">
            <a:noAutofit/>
          </a:bodyPr>
          <a:p>
            <a:pPr indent="0">
              <a:buNone/>
            </a:pPr>
            <a:endParaRPr b="0" lang="fr-FR" sz="1800" strike="noStrike" u="none">
              <a:solidFill>
                <a:srgbClr val="000000"/>
              </a:solidFill>
              <a:effectLst/>
              <a:uFillTx/>
              <a:latin typeface="Arial"/>
            </a:endParaRPr>
          </a:p>
        </p:txBody>
      </p:sp>
      <p:sp>
        <p:nvSpPr>
          <p:cNvPr id="108" name="Google Shape;75;g2d0859845e5_0_36:notes"/>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tabLst>
                <a:tab algn="l" pos="0"/>
              </a:tabLst>
            </a:pPr>
            <a:fld id="{B6340F67-EB12-4ED9-B6C9-38CBA3A7666A}" type="slidenum">
              <a:rPr b="0" lang="fr-FR" sz="1200" strike="noStrike" u="none">
                <a:solidFill>
                  <a:srgbClr val="000000"/>
                </a:solidFill>
                <a:effectLst/>
                <a:uFillTx/>
                <a:latin typeface="Calibri"/>
                <a:ea typeface="Calibri"/>
              </a:rPr>
              <a:t>&lt;numéro&gt;</a:t>
            </a:fld>
            <a:endParaRPr b="0" lang="fr-FR" sz="1200" strike="noStrike" u="none">
              <a:solidFill>
                <a:srgbClr val="000000"/>
              </a:solidFill>
              <a:effectLst/>
              <a:uFillTx/>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sldImg"/>
          </p:nvPr>
        </p:nvSpPr>
        <p:spPr>
          <a:xfrm>
            <a:off x="685800" y="1143000"/>
            <a:ext cx="5485680" cy="3085200"/>
          </a:xfrm>
          <a:prstGeom prst="rect">
            <a:avLst/>
          </a:prstGeom>
          <a:ln w="0">
            <a:noFill/>
          </a:ln>
        </p:spPr>
      </p:sp>
      <p:sp>
        <p:nvSpPr>
          <p:cNvPr id="110" name="PlaceHolder 2"/>
          <p:cNvSpPr>
            <a:spLocks noGrp="1"/>
          </p:cNvSpPr>
          <p:nvPr>
            <p:ph type="body"/>
          </p:nvPr>
        </p:nvSpPr>
        <p:spPr>
          <a:xfrm>
            <a:off x="685800" y="4400640"/>
            <a:ext cx="5485680" cy="3599640"/>
          </a:xfrm>
          <a:prstGeom prst="rect">
            <a:avLst/>
          </a:prstGeom>
          <a:noFill/>
          <a:ln w="0">
            <a:noFill/>
          </a:ln>
        </p:spPr>
        <p:txBody>
          <a:bodyPr lIns="91440" rIns="91440" tIns="45720" bIns="45720" anchor="t">
            <a:noAutofit/>
          </a:bodyPr>
          <a:p>
            <a:pPr indent="0">
              <a:buNone/>
            </a:pPr>
            <a:endParaRPr b="0" lang="fr-FR" sz="1800" strike="noStrike" u="none">
              <a:solidFill>
                <a:srgbClr val="000000"/>
              </a:solidFill>
              <a:effectLst/>
              <a:uFillTx/>
              <a:latin typeface="Arial"/>
            </a:endParaRPr>
          </a:p>
        </p:txBody>
      </p:sp>
      <p:sp>
        <p:nvSpPr>
          <p:cNvPr id="111" name="Google Shape;84;g2d0859845e5_0_109:notes"/>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tabLst>
                <a:tab algn="l" pos="0"/>
              </a:tabLst>
            </a:pPr>
            <a:fld id="{05B91ACF-F6BF-42AF-9001-7B6AEA5B4CCE}" type="slidenum">
              <a:rPr b="0" lang="fr-FR" sz="1200" strike="noStrike" u="none">
                <a:solidFill>
                  <a:srgbClr val="000000"/>
                </a:solidFill>
                <a:effectLst/>
                <a:uFillTx/>
                <a:latin typeface="Calibri"/>
                <a:ea typeface="Calibri"/>
              </a:rPr>
              <a:t>&lt;numéro&gt;</a:t>
            </a:fld>
            <a:endParaRPr b="0" lang="fr-FR" sz="1200" strike="noStrike" u="none">
              <a:solidFill>
                <a:srgbClr val="000000"/>
              </a:solidFill>
              <a:effectLst/>
              <a:uFillTx/>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sldImg"/>
          </p:nvPr>
        </p:nvSpPr>
        <p:spPr>
          <a:xfrm>
            <a:off x="685800" y="1143000"/>
            <a:ext cx="5485680" cy="3085200"/>
          </a:xfrm>
          <a:prstGeom prst="rect">
            <a:avLst/>
          </a:prstGeom>
          <a:ln w="0">
            <a:noFill/>
          </a:ln>
        </p:spPr>
      </p:sp>
      <p:sp>
        <p:nvSpPr>
          <p:cNvPr id="113" name="PlaceHolder 2"/>
          <p:cNvSpPr>
            <a:spLocks noGrp="1"/>
          </p:cNvSpPr>
          <p:nvPr>
            <p:ph type="body"/>
          </p:nvPr>
        </p:nvSpPr>
        <p:spPr>
          <a:xfrm>
            <a:off x="685800" y="4400640"/>
            <a:ext cx="5485680" cy="3599640"/>
          </a:xfrm>
          <a:prstGeom prst="rect">
            <a:avLst/>
          </a:prstGeom>
          <a:noFill/>
          <a:ln w="0">
            <a:noFill/>
          </a:ln>
        </p:spPr>
        <p:txBody>
          <a:bodyPr lIns="91440" rIns="91440" tIns="45720" bIns="45720" anchor="t">
            <a:noAutofit/>
          </a:bodyPr>
          <a:p>
            <a:pPr indent="0">
              <a:buNone/>
            </a:pPr>
            <a:endParaRPr b="0" lang="fr-FR" sz="1800" strike="noStrike" u="none">
              <a:solidFill>
                <a:srgbClr val="000000"/>
              </a:solidFill>
              <a:effectLst/>
              <a:uFillTx/>
              <a:latin typeface="Arial"/>
            </a:endParaRPr>
          </a:p>
        </p:txBody>
      </p:sp>
      <p:sp>
        <p:nvSpPr>
          <p:cNvPr id="114" name="Google Shape;95;g2d0859845e5_0_69:notes"/>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tabLst>
                <a:tab algn="l" pos="0"/>
              </a:tabLst>
            </a:pPr>
            <a:fld id="{8A385CC9-06F4-432C-B562-DF6D2B3B2D18}" type="slidenum">
              <a:rPr b="0" lang="fr-FR" sz="1200" strike="noStrike" u="none">
                <a:solidFill>
                  <a:srgbClr val="000000"/>
                </a:solidFill>
                <a:effectLst/>
                <a:uFillTx/>
                <a:latin typeface="Calibri"/>
                <a:ea typeface="Calibri"/>
              </a:rPr>
              <a:t>&lt;numéro&gt;</a:t>
            </a:fld>
            <a:endParaRPr b="0" lang="fr-FR" sz="1200" strike="noStrike" u="none">
              <a:solidFill>
                <a:srgbClr val="000000"/>
              </a:solidFill>
              <a:effectLst/>
              <a:uFillTx/>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sldImg"/>
          </p:nvPr>
        </p:nvSpPr>
        <p:spPr>
          <a:xfrm>
            <a:off x="685800" y="1143000"/>
            <a:ext cx="5485680" cy="3085200"/>
          </a:xfrm>
          <a:prstGeom prst="rect">
            <a:avLst/>
          </a:prstGeom>
          <a:ln w="0">
            <a:noFill/>
          </a:ln>
        </p:spPr>
      </p:sp>
      <p:sp>
        <p:nvSpPr>
          <p:cNvPr id="116" name="PlaceHolder 2"/>
          <p:cNvSpPr>
            <a:spLocks noGrp="1"/>
          </p:cNvSpPr>
          <p:nvPr>
            <p:ph type="body"/>
          </p:nvPr>
        </p:nvSpPr>
        <p:spPr>
          <a:xfrm>
            <a:off x="685800" y="4400640"/>
            <a:ext cx="5485680" cy="3599640"/>
          </a:xfrm>
          <a:prstGeom prst="rect">
            <a:avLst/>
          </a:prstGeom>
          <a:noFill/>
          <a:ln w="0">
            <a:noFill/>
          </a:ln>
        </p:spPr>
        <p:txBody>
          <a:bodyPr lIns="91440" rIns="91440" tIns="45720" bIns="45720" anchor="t">
            <a:noAutofit/>
          </a:bodyPr>
          <a:p>
            <a:pPr indent="0">
              <a:buNone/>
            </a:pPr>
            <a:endParaRPr b="0" lang="fr-FR" sz="1800" strike="noStrike" u="none">
              <a:solidFill>
                <a:srgbClr val="000000"/>
              </a:solidFill>
              <a:effectLst/>
              <a:uFillTx/>
              <a:latin typeface="Arial"/>
            </a:endParaRPr>
          </a:p>
        </p:txBody>
      </p:sp>
      <p:sp>
        <p:nvSpPr>
          <p:cNvPr id="117" name="Google Shape;95;g2d0859845e5_0_69:notes"/>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tabLst>
                <a:tab algn="l" pos="0"/>
              </a:tabLst>
            </a:pPr>
            <a:fld id="{DB64D302-DE4A-4556-8528-32BB75E1886B}" type="slidenum">
              <a:rPr b="0" lang="fr-FR" sz="1200" strike="noStrike" u="none">
                <a:solidFill>
                  <a:srgbClr val="000000"/>
                </a:solidFill>
                <a:effectLst/>
                <a:uFillTx/>
                <a:latin typeface="Arial"/>
                <a:ea typeface="Calibri"/>
              </a:rPr>
              <a:t>&lt;numéro&gt;</a:t>
            </a:fld>
            <a:endParaRPr b="0" lang="fr-FR" sz="1200" strike="noStrike" u="none">
              <a:solidFill>
                <a:srgbClr val="000000"/>
              </a:solidFill>
              <a:effectLst/>
              <a:uFillTx/>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sldImg"/>
          </p:nvPr>
        </p:nvSpPr>
        <p:spPr>
          <a:xfrm>
            <a:off x="685800" y="1143000"/>
            <a:ext cx="5485680" cy="3085200"/>
          </a:xfrm>
          <a:prstGeom prst="rect">
            <a:avLst/>
          </a:prstGeom>
          <a:ln w="0">
            <a:noFill/>
          </a:ln>
        </p:spPr>
      </p:sp>
      <p:sp>
        <p:nvSpPr>
          <p:cNvPr id="119" name="PlaceHolder 2"/>
          <p:cNvSpPr>
            <a:spLocks noGrp="1"/>
          </p:cNvSpPr>
          <p:nvPr>
            <p:ph type="body"/>
          </p:nvPr>
        </p:nvSpPr>
        <p:spPr>
          <a:xfrm>
            <a:off x="685800" y="4400640"/>
            <a:ext cx="5485680" cy="3599640"/>
          </a:xfrm>
          <a:prstGeom prst="rect">
            <a:avLst/>
          </a:prstGeom>
          <a:noFill/>
          <a:ln w="0">
            <a:noFill/>
          </a:ln>
        </p:spPr>
        <p:txBody>
          <a:bodyPr lIns="91440" rIns="91440" tIns="45720" bIns="45720" anchor="t">
            <a:noAutofit/>
          </a:bodyPr>
          <a:p>
            <a:pPr indent="0">
              <a:buNone/>
            </a:pPr>
            <a:endParaRPr b="0" lang="fr-FR" sz="1800" strike="noStrike" u="none">
              <a:solidFill>
                <a:srgbClr val="000000"/>
              </a:solidFill>
              <a:effectLst/>
              <a:uFillTx/>
              <a:latin typeface="Arial"/>
            </a:endParaRPr>
          </a:p>
        </p:txBody>
      </p:sp>
      <p:sp>
        <p:nvSpPr>
          <p:cNvPr id="120" name="Google Shape;95;g2d0859845e5_0_69:notes"/>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tabLst>
                <a:tab algn="l" pos="0"/>
              </a:tabLst>
            </a:pPr>
            <a:fld id="{BF5AE216-7776-492D-A4A0-B6EEBF6E8BB6}" type="slidenum">
              <a:rPr b="0" lang="fr-FR" sz="1200" strike="noStrike" u="none">
                <a:solidFill>
                  <a:srgbClr val="000000"/>
                </a:solidFill>
                <a:effectLst/>
                <a:uFillTx/>
                <a:latin typeface="Arial"/>
                <a:ea typeface="Calibri"/>
              </a:rPr>
              <a:t>&lt;numéro&gt;</a:t>
            </a:fld>
            <a:endParaRPr b="0" lang="fr-FR" sz="1200" strike="noStrike" u="none">
              <a:solidFill>
                <a:srgbClr val="000000"/>
              </a:solidFill>
              <a:effectLst/>
              <a:uFillTx/>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sldImg"/>
          </p:nvPr>
        </p:nvSpPr>
        <p:spPr>
          <a:xfrm>
            <a:off x="685800" y="1143000"/>
            <a:ext cx="5485680" cy="3085200"/>
          </a:xfrm>
          <a:prstGeom prst="rect">
            <a:avLst/>
          </a:prstGeom>
          <a:ln w="0">
            <a:noFill/>
          </a:ln>
        </p:spPr>
      </p:sp>
      <p:sp>
        <p:nvSpPr>
          <p:cNvPr id="122" name="PlaceHolder 2"/>
          <p:cNvSpPr>
            <a:spLocks noGrp="1"/>
          </p:cNvSpPr>
          <p:nvPr>
            <p:ph type="body"/>
          </p:nvPr>
        </p:nvSpPr>
        <p:spPr>
          <a:xfrm>
            <a:off x="685800" y="4400640"/>
            <a:ext cx="5485680" cy="3599640"/>
          </a:xfrm>
          <a:prstGeom prst="rect">
            <a:avLst/>
          </a:prstGeom>
          <a:noFill/>
          <a:ln w="0">
            <a:noFill/>
          </a:ln>
        </p:spPr>
        <p:txBody>
          <a:bodyPr lIns="91440" rIns="91440" tIns="45720" bIns="45720" anchor="t">
            <a:noAutofit/>
          </a:bodyPr>
          <a:p>
            <a:pPr indent="0">
              <a:buNone/>
            </a:pPr>
            <a:endParaRPr b="0" lang="fr-FR" sz="1800" strike="noStrike" u="none">
              <a:solidFill>
                <a:srgbClr val="000000"/>
              </a:solidFill>
              <a:effectLst/>
              <a:uFillTx/>
              <a:latin typeface="Arial"/>
            </a:endParaRPr>
          </a:p>
        </p:txBody>
      </p:sp>
      <p:sp>
        <p:nvSpPr>
          <p:cNvPr id="123" name="Google Shape;95;g2d0859845e5_0_69:notes"/>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tabLst>
                <a:tab algn="l" pos="0"/>
              </a:tabLst>
            </a:pPr>
            <a:fld id="{6A0B3B39-01DE-4244-B356-C38A0EA8DAD9}" type="slidenum">
              <a:rPr b="0" lang="fr-FR" sz="1200" strike="noStrike" u="none">
                <a:solidFill>
                  <a:srgbClr val="000000"/>
                </a:solidFill>
                <a:effectLst/>
                <a:uFillTx/>
                <a:latin typeface="Arial"/>
                <a:ea typeface="Calibri"/>
              </a:rPr>
              <a:t>&lt;numéro&gt;</a:t>
            </a:fld>
            <a:endParaRPr b="0" lang="fr-FR" sz="1200" strike="noStrike" u="none">
              <a:solidFill>
                <a:srgbClr val="000000"/>
              </a:solidFill>
              <a:effectLst/>
              <a:uFillTx/>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sldImg"/>
          </p:nvPr>
        </p:nvSpPr>
        <p:spPr>
          <a:xfrm>
            <a:off x="685800" y="1143000"/>
            <a:ext cx="5485680" cy="3085200"/>
          </a:xfrm>
          <a:prstGeom prst="rect">
            <a:avLst/>
          </a:prstGeom>
          <a:ln w="0">
            <a:noFill/>
          </a:ln>
        </p:spPr>
      </p:sp>
      <p:sp>
        <p:nvSpPr>
          <p:cNvPr id="125" name="PlaceHolder 2"/>
          <p:cNvSpPr>
            <a:spLocks noGrp="1"/>
          </p:cNvSpPr>
          <p:nvPr>
            <p:ph type="body"/>
          </p:nvPr>
        </p:nvSpPr>
        <p:spPr>
          <a:xfrm>
            <a:off x="685800" y="4400640"/>
            <a:ext cx="5485680" cy="3599640"/>
          </a:xfrm>
          <a:prstGeom prst="rect">
            <a:avLst/>
          </a:prstGeom>
          <a:noFill/>
          <a:ln w="0">
            <a:noFill/>
          </a:ln>
        </p:spPr>
        <p:txBody>
          <a:bodyPr lIns="91440" rIns="91440" tIns="45720" bIns="45720" anchor="t">
            <a:noAutofit/>
          </a:bodyPr>
          <a:p>
            <a:pPr indent="0">
              <a:lnSpc>
                <a:spcPct val="100000"/>
              </a:lnSpc>
              <a:buNone/>
              <a:tabLst>
                <a:tab algn="l" pos="0"/>
              </a:tabLst>
            </a:pPr>
            <a:r>
              <a:rPr b="0" lang="fr-FR" sz="1100" strike="noStrike" u="sng">
                <a:solidFill>
                  <a:schemeClr val="hlink"/>
                </a:solidFill>
                <a:effectLst/>
                <a:uFillTx/>
                <a:latin typeface="Arial"/>
                <a:hlinkClick r:id="rId1"/>
              </a:rPr>
              <a:t>Numerique_Dossier_de_synthese_du_Cnesco.pdf</a:t>
            </a:r>
            <a:endParaRPr b="0" lang="fr-FR" sz="1100" strike="noStrike" u="none">
              <a:solidFill>
                <a:srgbClr val="000000"/>
              </a:solidFill>
              <a:effectLst/>
              <a:uFillTx/>
              <a:latin typeface="Arial"/>
            </a:endParaRPr>
          </a:p>
        </p:txBody>
      </p:sp>
      <p:sp>
        <p:nvSpPr>
          <p:cNvPr id="126" name="Google Shape;121;g2d0859845e5_0_134:notes"/>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tabLst>
                <a:tab algn="l" pos="0"/>
              </a:tabLst>
            </a:pPr>
            <a:fld id="{2DF2D8AB-743D-4CAC-85F1-2451CF9E95A4}" type="slidenum">
              <a:rPr b="0" lang="fr-FR" sz="1200" strike="noStrike" u="none">
                <a:solidFill>
                  <a:srgbClr val="000000"/>
                </a:solidFill>
                <a:effectLst/>
                <a:uFillTx/>
                <a:latin typeface="Calibri"/>
                <a:ea typeface="Calibri"/>
              </a:rPr>
              <a:t>&lt;numéro&gt;</a:t>
            </a:fld>
            <a:endParaRPr b="0" lang="fr-FR" sz="1200" strike="noStrike" u="none">
              <a:solidFill>
                <a:srgbClr val="000000"/>
              </a:solidFill>
              <a:effectLst/>
              <a:uFillTx/>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_ONLY">
    <p:bg>
      <p:bgPr>
        <a:solidFill>
          <a:srgbClr val="ffffff"/>
        </a:solidFill>
      </p:bgPr>
    </p:bg>
    <p:spTree>
      <p:nvGrpSpPr>
        <p:cNvPr id="1" name=""/>
        <p:cNvGrpSpPr/>
        <p:nvPr/>
      </p:nvGrpSpPr>
      <p:grpSpPr>
        <a:xfrm>
          <a:off x="0" y="0"/>
          <a:ext cx="0" cy="0"/>
          <a:chOff x="0" y="0"/>
          <a:chExt cx="0" cy="0"/>
        </a:xfrm>
      </p:grpSpPr>
      <p:sp>
        <p:nvSpPr>
          <p:cNvPr id="0"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1"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2"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r-FR" sz="1400" strike="noStrike" u="none">
                <a:solidFill>
                  <a:srgbClr val="000000"/>
                </a:solidFill>
                <a:effectLst/>
                <a:uFillTx/>
                <a:latin typeface="Arial"/>
              </a:rPr>
              <a:t>Cliquez pour éditer le format du plan de texte</a:t>
            </a:r>
            <a:endParaRPr b="0" lang="fr-FR" sz="14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400" strike="noStrike" u="none">
                <a:solidFill>
                  <a:srgbClr val="000000"/>
                </a:solidFill>
                <a:effectLst/>
                <a:uFillTx/>
                <a:latin typeface="Arial"/>
              </a:rPr>
              <a:t>Second niveau de plan</a:t>
            </a:r>
            <a:endParaRPr b="0" lang="fr-FR" sz="14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400" strike="noStrike" u="none">
                <a:solidFill>
                  <a:srgbClr val="000000"/>
                </a:solidFill>
                <a:effectLst/>
                <a:uFillTx/>
                <a:latin typeface="Arial"/>
              </a:rPr>
              <a:t>Troisième niveau de plan</a:t>
            </a:r>
            <a:endParaRPr b="0" lang="fr-FR" sz="14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400" strike="noStrike" u="none">
                <a:solidFill>
                  <a:srgbClr val="000000"/>
                </a:solidFill>
                <a:effectLst/>
                <a:uFillTx/>
                <a:latin typeface="Arial"/>
              </a:rPr>
              <a:t>Quatrième niveau de plan</a:t>
            </a:r>
            <a:endParaRPr b="0" lang="fr-FR" sz="14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2000" strike="noStrike" u="none">
                <a:solidFill>
                  <a:srgbClr val="000000"/>
                </a:solidFill>
                <a:effectLst/>
                <a:uFillTx/>
                <a:latin typeface="Arial"/>
              </a:rPr>
              <a:t>Cinquième niveau de plan</a:t>
            </a:r>
            <a:endParaRPr b="0" lang="fr-FR" sz="20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2000" strike="noStrike" u="none">
                <a:solidFill>
                  <a:srgbClr val="000000"/>
                </a:solidFill>
                <a:effectLst/>
                <a:uFillTx/>
                <a:latin typeface="Arial"/>
              </a:rPr>
              <a:t>Sixième niveau de plan</a:t>
            </a:r>
            <a:endParaRPr b="0" lang="fr-FR" sz="20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2000" strike="noStrike" u="none">
                <a:solidFill>
                  <a:srgbClr val="000000"/>
                </a:solidFill>
                <a:effectLst/>
                <a:uFillTx/>
                <a:latin typeface="Arial"/>
              </a:rPr>
              <a:t>Septième niveau de plan</a:t>
            </a:r>
            <a:endParaRPr b="0" lang="fr-FR" sz="2000" strike="noStrike" u="none">
              <a:solidFill>
                <a:srgbClr val="000000"/>
              </a:solidFill>
              <a:effectLst/>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OBJECT">
    <p:bg>
      <p:bgPr>
        <a:solidFill>
          <a:srgbClr val="ffffff"/>
        </a:solidFill>
      </p:bgPr>
    </p:bg>
    <p:spTree>
      <p:nvGrpSpPr>
        <p:cNvPr id="1" name=""/>
        <p:cNvGrpSpPr/>
        <p:nvPr/>
      </p:nvGrpSpPr>
      <p:grpSpPr>
        <a:xfrm>
          <a:off x="0" y="0"/>
          <a:ext cx="0" cy="0"/>
          <a:chOff x="0" y="0"/>
          <a:chExt cx="0" cy="0"/>
        </a:xfrm>
      </p:grpSpPr>
      <p:sp>
        <p:nvSpPr>
          <p:cNvPr id="39"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40"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41" name="PlaceHolder 2"/>
          <p:cNvSpPr>
            <a:spLocks noGrp="1"/>
          </p:cNvSpPr>
          <p:nvPr>
            <p:ph type="body"/>
          </p:nvPr>
        </p:nvSpPr>
        <p:spPr>
          <a:xfrm>
            <a:off x="609480" y="1604520"/>
            <a:ext cx="1097172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WO_OBJECTS">
    <p:bg>
      <p:bgPr>
        <a:solidFill>
          <a:srgbClr val="ffffff"/>
        </a:solidFill>
      </p:bgPr>
    </p:bg>
    <p:spTree>
      <p:nvGrpSpPr>
        <p:cNvPr id="1" name=""/>
        <p:cNvGrpSpPr/>
        <p:nvPr/>
      </p:nvGrpSpPr>
      <p:grpSpPr>
        <a:xfrm>
          <a:off x="0" y="0"/>
          <a:ext cx="0" cy="0"/>
          <a:chOff x="0" y="0"/>
          <a:chExt cx="0" cy="0"/>
        </a:xfrm>
      </p:grpSpPr>
      <p:sp>
        <p:nvSpPr>
          <p:cNvPr id="42"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43"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44" name="PlaceHolder 2"/>
          <p:cNvSpPr>
            <a:spLocks noGrp="1"/>
          </p:cNvSpPr>
          <p:nvPr>
            <p:ph type="body"/>
          </p:nvPr>
        </p:nvSpPr>
        <p:spPr>
          <a:xfrm>
            <a:off x="609480" y="1604520"/>
            <a:ext cx="535356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45" name="PlaceHolder 3"/>
          <p:cNvSpPr>
            <a:spLocks noGrp="1"/>
          </p:cNvSpPr>
          <p:nvPr>
            <p:ph type="body"/>
          </p:nvPr>
        </p:nvSpPr>
        <p:spPr>
          <a:xfrm>
            <a:off x="6231960" y="1604520"/>
            <a:ext cx="535356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OBJECT_ONLY">
    <p:bg>
      <p:bgPr>
        <a:solidFill>
          <a:srgbClr val="ffffff"/>
        </a:solidFill>
      </p:bgPr>
    </p:bg>
    <p:spTree>
      <p:nvGrpSpPr>
        <p:cNvPr id="1" name=""/>
        <p:cNvGrpSpPr/>
        <p:nvPr/>
      </p:nvGrpSpPr>
      <p:grpSpPr>
        <a:xfrm>
          <a:off x="0" y="0"/>
          <a:ext cx="0" cy="0"/>
          <a:chOff x="0" y="0"/>
          <a:chExt cx="0" cy="0"/>
        </a:xfrm>
      </p:grpSpPr>
      <p:sp>
        <p:nvSpPr>
          <p:cNvPr id="46"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WO_OBJECTS_AND_OBJECT">
    <p:bg>
      <p:bgPr>
        <a:solidFill>
          <a:srgbClr val="ffffff"/>
        </a:solidFill>
      </p:bgPr>
    </p:bg>
    <p:spTree>
      <p:nvGrpSpPr>
        <p:cNvPr id="1" name=""/>
        <p:cNvGrpSpPr/>
        <p:nvPr/>
      </p:nvGrpSpPr>
      <p:grpSpPr>
        <a:xfrm>
          <a:off x="0" y="0"/>
          <a:ext cx="0" cy="0"/>
          <a:chOff x="0" y="0"/>
          <a:chExt cx="0" cy="0"/>
        </a:xfrm>
      </p:grpSpPr>
      <p:sp>
        <p:nvSpPr>
          <p:cNvPr id="3"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4"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5" name="PlaceHolder 2"/>
          <p:cNvSpPr>
            <a:spLocks noGrp="1"/>
          </p:cNvSpPr>
          <p:nvPr>
            <p:ph type="body"/>
          </p:nvPr>
        </p:nvSpPr>
        <p:spPr>
          <a:xfrm>
            <a:off x="609480" y="160452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6" name="PlaceHolder 3"/>
          <p:cNvSpPr>
            <a:spLocks noGrp="1"/>
          </p:cNvSpPr>
          <p:nvPr>
            <p:ph type="body"/>
          </p:nvPr>
        </p:nvSpPr>
        <p:spPr>
          <a:xfrm>
            <a:off x="6231960" y="1604520"/>
            <a:ext cx="535356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7" name="PlaceHolder 4"/>
          <p:cNvSpPr>
            <a:spLocks noGrp="1"/>
          </p:cNvSpPr>
          <p:nvPr>
            <p:ph type="body"/>
          </p:nvPr>
        </p:nvSpPr>
        <p:spPr>
          <a:xfrm>
            <a:off x="609480" y="368208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OBJECT_AND_TWO_OBJECTS">
    <p:bg>
      <p:bgPr>
        <a:solidFill>
          <a:srgbClr val="ffffff"/>
        </a:solidFill>
      </p:bgPr>
    </p:bg>
    <p:spTree>
      <p:nvGrpSpPr>
        <p:cNvPr id="1" name=""/>
        <p:cNvGrpSpPr/>
        <p:nvPr/>
      </p:nvGrpSpPr>
      <p:grpSpPr>
        <a:xfrm>
          <a:off x="0" y="0"/>
          <a:ext cx="0" cy="0"/>
          <a:chOff x="0" y="0"/>
          <a:chExt cx="0" cy="0"/>
        </a:xfrm>
      </p:grpSpPr>
      <p:sp>
        <p:nvSpPr>
          <p:cNvPr id="8"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9"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10" name="PlaceHolder 2"/>
          <p:cNvSpPr>
            <a:spLocks noGrp="1"/>
          </p:cNvSpPr>
          <p:nvPr>
            <p:ph type="body"/>
          </p:nvPr>
        </p:nvSpPr>
        <p:spPr>
          <a:xfrm>
            <a:off x="609480" y="1604520"/>
            <a:ext cx="535356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11" name="PlaceHolder 3"/>
          <p:cNvSpPr>
            <a:spLocks noGrp="1"/>
          </p:cNvSpPr>
          <p:nvPr>
            <p:ph type="body"/>
          </p:nvPr>
        </p:nvSpPr>
        <p:spPr>
          <a:xfrm>
            <a:off x="6231960" y="160452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12" name="PlaceHolder 4"/>
          <p:cNvSpPr>
            <a:spLocks noGrp="1"/>
          </p:cNvSpPr>
          <p:nvPr>
            <p:ph type="body"/>
          </p:nvPr>
        </p:nvSpPr>
        <p:spPr>
          <a:xfrm>
            <a:off x="6231960" y="368208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WO_OBJECTS_OVER_TEXT">
    <p:bg>
      <p:bgPr>
        <a:solidFill>
          <a:srgbClr val="ffffff"/>
        </a:solidFill>
      </p:bgPr>
    </p:bg>
    <p:spTree>
      <p:nvGrpSpPr>
        <p:cNvPr id="1" name=""/>
        <p:cNvGrpSpPr/>
        <p:nvPr/>
      </p:nvGrpSpPr>
      <p:grpSpPr>
        <a:xfrm>
          <a:off x="0" y="0"/>
          <a:ext cx="0" cy="0"/>
          <a:chOff x="0" y="0"/>
          <a:chExt cx="0" cy="0"/>
        </a:xfrm>
      </p:grpSpPr>
      <p:sp>
        <p:nvSpPr>
          <p:cNvPr id="13"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14"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15" name="PlaceHolder 2"/>
          <p:cNvSpPr>
            <a:spLocks noGrp="1"/>
          </p:cNvSpPr>
          <p:nvPr>
            <p:ph type="body"/>
          </p:nvPr>
        </p:nvSpPr>
        <p:spPr>
          <a:xfrm>
            <a:off x="609480" y="160452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16" name="PlaceHolder 3"/>
          <p:cNvSpPr>
            <a:spLocks noGrp="1"/>
          </p:cNvSpPr>
          <p:nvPr>
            <p:ph type="body"/>
          </p:nvPr>
        </p:nvSpPr>
        <p:spPr>
          <a:xfrm>
            <a:off x="6231960" y="160452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17" name="PlaceHolder 4"/>
          <p:cNvSpPr>
            <a:spLocks noGrp="1"/>
          </p:cNvSpPr>
          <p:nvPr>
            <p:ph type="body"/>
          </p:nvPr>
        </p:nvSpPr>
        <p:spPr>
          <a:xfrm>
            <a:off x="609480" y="3682080"/>
            <a:ext cx="10971720" cy="1896120"/>
          </a:xfrm>
          <a:prstGeom prst="rect">
            <a:avLst/>
          </a:prstGeom>
          <a:noFill/>
          <a:ln w="0">
            <a:noFill/>
          </a:ln>
        </p:spPr>
        <p:txBody>
          <a:bodyPr lIns="0" rIns="0" tIns="0" bIns="0" anchor="t">
            <a:normAutofit fontScale="925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OBJECT_OVER_TEXT">
    <p:bg>
      <p:bgPr>
        <a:solidFill>
          <a:srgbClr val="ffffff"/>
        </a:solidFill>
      </p:bgPr>
    </p:bg>
    <p:spTree>
      <p:nvGrpSpPr>
        <p:cNvPr id="1" name=""/>
        <p:cNvGrpSpPr/>
        <p:nvPr/>
      </p:nvGrpSpPr>
      <p:grpSpPr>
        <a:xfrm>
          <a:off x="0" y="0"/>
          <a:ext cx="0" cy="0"/>
          <a:chOff x="0" y="0"/>
          <a:chExt cx="0" cy="0"/>
        </a:xfrm>
      </p:grpSpPr>
      <p:sp>
        <p:nvSpPr>
          <p:cNvPr id="18"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19"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20" name="PlaceHolder 2"/>
          <p:cNvSpPr>
            <a:spLocks noGrp="1"/>
          </p:cNvSpPr>
          <p:nvPr>
            <p:ph type="body"/>
          </p:nvPr>
        </p:nvSpPr>
        <p:spPr>
          <a:xfrm>
            <a:off x="609480" y="1604520"/>
            <a:ext cx="10971720" cy="1896120"/>
          </a:xfrm>
          <a:prstGeom prst="rect">
            <a:avLst/>
          </a:prstGeom>
          <a:noFill/>
          <a:ln w="0">
            <a:noFill/>
          </a:ln>
        </p:spPr>
        <p:txBody>
          <a:bodyPr lIns="0" rIns="0" tIns="0" bIns="0" anchor="t">
            <a:normAutofit fontScale="925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21" name="PlaceHolder 3"/>
          <p:cNvSpPr>
            <a:spLocks noGrp="1"/>
          </p:cNvSpPr>
          <p:nvPr>
            <p:ph type="body"/>
          </p:nvPr>
        </p:nvSpPr>
        <p:spPr>
          <a:xfrm>
            <a:off x="609480" y="3682080"/>
            <a:ext cx="10971720" cy="1896120"/>
          </a:xfrm>
          <a:prstGeom prst="rect">
            <a:avLst/>
          </a:prstGeom>
          <a:noFill/>
          <a:ln w="0">
            <a:noFill/>
          </a:ln>
        </p:spPr>
        <p:txBody>
          <a:bodyPr lIns="0" rIns="0" tIns="0" bIns="0" anchor="t">
            <a:normAutofit fontScale="925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FOUR_OBJECTS">
    <p:bg>
      <p:bgPr>
        <a:solidFill>
          <a:srgbClr val="ffffff"/>
        </a:solidFill>
      </p:bgPr>
    </p:bg>
    <p:spTree>
      <p:nvGrpSpPr>
        <p:cNvPr id="1" name=""/>
        <p:cNvGrpSpPr/>
        <p:nvPr/>
      </p:nvGrpSpPr>
      <p:grpSpPr>
        <a:xfrm>
          <a:off x="0" y="0"/>
          <a:ext cx="0" cy="0"/>
          <a:chOff x="0" y="0"/>
          <a:chExt cx="0" cy="0"/>
        </a:xfrm>
      </p:grpSpPr>
      <p:sp>
        <p:nvSpPr>
          <p:cNvPr id="22"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23"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24" name="PlaceHolder 2"/>
          <p:cNvSpPr>
            <a:spLocks noGrp="1"/>
          </p:cNvSpPr>
          <p:nvPr>
            <p:ph type="body"/>
          </p:nvPr>
        </p:nvSpPr>
        <p:spPr>
          <a:xfrm>
            <a:off x="609480" y="160452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25" name="PlaceHolder 3"/>
          <p:cNvSpPr>
            <a:spLocks noGrp="1"/>
          </p:cNvSpPr>
          <p:nvPr>
            <p:ph type="body"/>
          </p:nvPr>
        </p:nvSpPr>
        <p:spPr>
          <a:xfrm>
            <a:off x="6231960" y="160452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26" name="PlaceHolder 4"/>
          <p:cNvSpPr>
            <a:spLocks noGrp="1"/>
          </p:cNvSpPr>
          <p:nvPr>
            <p:ph type="body"/>
          </p:nvPr>
        </p:nvSpPr>
        <p:spPr>
          <a:xfrm>
            <a:off x="609480" y="368208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27" name="PlaceHolder 5"/>
          <p:cNvSpPr>
            <a:spLocks noGrp="1"/>
          </p:cNvSpPr>
          <p:nvPr>
            <p:ph type="body"/>
          </p:nvPr>
        </p:nvSpPr>
        <p:spPr>
          <a:xfrm>
            <a:off x="6231960" y="3682080"/>
            <a:ext cx="5353560" cy="1896120"/>
          </a:xfrm>
          <a:prstGeom prst="rect">
            <a:avLst/>
          </a:prstGeom>
          <a:noFill/>
          <a:ln w="0">
            <a:noFill/>
          </a:ln>
        </p:spPr>
        <p:txBody>
          <a:bodyPr lIns="0" rIns="0" tIns="0" bIns="0" anchor="t">
            <a:normAutofit fontScale="85000" lnSpcReduction="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bg>
      <p:bgPr>
        <a:solidFill>
          <a:srgbClr val="ffffff"/>
        </a:solidFill>
      </p:bgPr>
    </p:bg>
    <p:spTree>
      <p:nvGrpSpPr>
        <p:cNvPr id="1" name=""/>
        <p:cNvGrpSpPr/>
        <p:nvPr/>
      </p:nvGrpSpPr>
      <p:grpSpPr>
        <a:xfrm>
          <a:off x="0" y="0"/>
          <a:ext cx="0" cy="0"/>
          <a:chOff x="0" y="0"/>
          <a:chExt cx="0" cy="0"/>
        </a:xfrm>
      </p:grpSpPr>
      <p:sp>
        <p:nvSpPr>
          <p:cNvPr id="28"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29"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
        <p:nvSpPr>
          <p:cNvPr id="30" name="PlaceHolder 2"/>
          <p:cNvSpPr>
            <a:spLocks noGrp="1"/>
          </p:cNvSpPr>
          <p:nvPr>
            <p:ph type="body"/>
          </p:nvPr>
        </p:nvSpPr>
        <p:spPr>
          <a:xfrm>
            <a:off x="609480" y="1604520"/>
            <a:ext cx="3532320" cy="1896120"/>
          </a:xfrm>
          <a:prstGeom prst="rect">
            <a:avLst/>
          </a:prstGeom>
          <a:noFill/>
          <a:ln w="0">
            <a:noFill/>
          </a:ln>
        </p:spPr>
        <p:txBody>
          <a:bodyPr lIns="0" rIns="0" tIns="0" bIns="0" anchor="t">
            <a:normAutofit fontScale="550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31" name="PlaceHolder 3"/>
          <p:cNvSpPr>
            <a:spLocks noGrp="1"/>
          </p:cNvSpPr>
          <p:nvPr>
            <p:ph type="body"/>
          </p:nvPr>
        </p:nvSpPr>
        <p:spPr>
          <a:xfrm>
            <a:off x="4319640" y="1604520"/>
            <a:ext cx="3532320" cy="1896120"/>
          </a:xfrm>
          <a:prstGeom prst="rect">
            <a:avLst/>
          </a:prstGeom>
          <a:noFill/>
          <a:ln w="0">
            <a:noFill/>
          </a:ln>
        </p:spPr>
        <p:txBody>
          <a:bodyPr lIns="0" rIns="0" tIns="0" bIns="0" anchor="t">
            <a:normAutofit fontScale="550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32" name="PlaceHolder 4"/>
          <p:cNvSpPr>
            <a:spLocks noGrp="1"/>
          </p:cNvSpPr>
          <p:nvPr>
            <p:ph type="body"/>
          </p:nvPr>
        </p:nvSpPr>
        <p:spPr>
          <a:xfrm>
            <a:off x="8029800" y="1604520"/>
            <a:ext cx="3532320" cy="1896120"/>
          </a:xfrm>
          <a:prstGeom prst="rect">
            <a:avLst/>
          </a:prstGeom>
          <a:noFill/>
          <a:ln w="0">
            <a:noFill/>
          </a:ln>
        </p:spPr>
        <p:txBody>
          <a:bodyPr lIns="0" rIns="0" tIns="0" bIns="0" anchor="t">
            <a:normAutofit fontScale="550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33" name="PlaceHolder 5"/>
          <p:cNvSpPr>
            <a:spLocks noGrp="1"/>
          </p:cNvSpPr>
          <p:nvPr>
            <p:ph type="body"/>
          </p:nvPr>
        </p:nvSpPr>
        <p:spPr>
          <a:xfrm>
            <a:off x="609480" y="3682080"/>
            <a:ext cx="3532320" cy="1896120"/>
          </a:xfrm>
          <a:prstGeom prst="rect">
            <a:avLst/>
          </a:prstGeom>
          <a:noFill/>
          <a:ln w="0">
            <a:noFill/>
          </a:ln>
        </p:spPr>
        <p:txBody>
          <a:bodyPr lIns="0" rIns="0" tIns="0" bIns="0" anchor="t">
            <a:normAutofit fontScale="550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34" name="PlaceHolder 6"/>
          <p:cNvSpPr>
            <a:spLocks noGrp="1"/>
          </p:cNvSpPr>
          <p:nvPr>
            <p:ph type="body"/>
          </p:nvPr>
        </p:nvSpPr>
        <p:spPr>
          <a:xfrm>
            <a:off x="4319640" y="3682080"/>
            <a:ext cx="3532320" cy="1896120"/>
          </a:xfrm>
          <a:prstGeom prst="rect">
            <a:avLst/>
          </a:prstGeom>
          <a:noFill/>
          <a:ln w="0">
            <a:noFill/>
          </a:ln>
        </p:spPr>
        <p:txBody>
          <a:bodyPr lIns="0" rIns="0" tIns="0" bIns="0" anchor="t">
            <a:normAutofit fontScale="550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
        <p:nvSpPr>
          <p:cNvPr id="35" name="PlaceHolder 7"/>
          <p:cNvSpPr>
            <a:spLocks noGrp="1"/>
          </p:cNvSpPr>
          <p:nvPr>
            <p:ph type="body"/>
          </p:nvPr>
        </p:nvSpPr>
        <p:spPr>
          <a:xfrm>
            <a:off x="8029800" y="3682080"/>
            <a:ext cx="3532320" cy="1896120"/>
          </a:xfrm>
          <a:prstGeom prst="rect">
            <a:avLst/>
          </a:prstGeom>
          <a:noFill/>
          <a:ln w="0">
            <a:noFill/>
          </a:ln>
        </p:spPr>
        <p:txBody>
          <a:bodyPr lIns="0" rIns="0" tIns="0" bIns="0" anchor="t">
            <a:normAutofit fontScale="55000" lnSpcReduction="19999"/>
          </a:bodyPr>
          <a:p>
            <a:pPr marL="432000" indent="-324000">
              <a:lnSpc>
                <a:spcPct val="100000"/>
              </a:lnSpc>
              <a:spcBef>
                <a:spcPts val="1417"/>
              </a:spcBef>
              <a:buClr>
                <a:srgbClr val="000000"/>
              </a:buClr>
              <a:buSzPct val="45000"/>
              <a:buFont typeface="Wingdings" charset="2"/>
              <a:buChar char=""/>
            </a:pPr>
            <a:r>
              <a:rPr b="0" lang="fr-FR" sz="1800" strike="noStrike" u="none">
                <a:solidFill>
                  <a:srgbClr val="000000"/>
                </a:solidFill>
                <a:effectLst/>
                <a:uFillTx/>
                <a:latin typeface="Arial"/>
              </a:rPr>
              <a:t>Cliquez pour éditer le format du plan de texte</a:t>
            </a:r>
            <a:endParaRPr b="0" lang="fr-FR" sz="18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a:buChar char=""/>
            </a:pPr>
            <a:r>
              <a:rPr b="0" lang="fr-FR" sz="1800" strike="noStrike" u="none">
                <a:solidFill>
                  <a:srgbClr val="000000"/>
                </a:solidFill>
                <a:effectLst/>
                <a:uFillTx/>
                <a:latin typeface="Arial"/>
              </a:rPr>
              <a:t>Second niveau de plan</a:t>
            </a:r>
            <a:endParaRPr b="0" lang="fr-FR"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fr-FR" sz="1800" strike="noStrike" u="none">
                <a:solidFill>
                  <a:srgbClr val="000000"/>
                </a:solidFill>
                <a:effectLst/>
                <a:uFillTx/>
                <a:latin typeface="Arial"/>
              </a:rPr>
              <a:t>Troisième niveau de plan</a:t>
            </a:r>
            <a:endParaRPr b="0" lang="fr-FR" sz="18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a:buChar char=""/>
            </a:pPr>
            <a:r>
              <a:rPr b="0" lang="fr-FR" sz="1800" strike="noStrike" u="none">
                <a:solidFill>
                  <a:srgbClr val="000000"/>
                </a:solidFill>
                <a:effectLst/>
                <a:uFillTx/>
                <a:latin typeface="Arial"/>
              </a:rPr>
              <a:t>Quatrième niveau de plan</a:t>
            </a:r>
            <a:endParaRPr b="0" lang="fr-FR" sz="18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Cinquième niveau de plan</a:t>
            </a:r>
            <a:endParaRPr b="0" lang="fr-FR" sz="18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Sixième niveau de plan</a:t>
            </a:r>
            <a:endParaRPr b="0" lang="fr-FR" sz="18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fr-FR" sz="1800" strike="noStrike" u="none">
                <a:solidFill>
                  <a:srgbClr val="000000"/>
                </a:solidFill>
                <a:effectLst/>
                <a:uFillTx/>
                <a:latin typeface="Arial"/>
              </a:rPr>
              <a:t>Septième niveau de plan</a:t>
            </a:r>
            <a:endParaRPr b="0" lang="fr-FR" sz="1800" strike="noStrike" u="none">
              <a:solidFill>
                <a:srgbClr val="000000"/>
              </a:solidFill>
              <a:effectLst/>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p:bg>
      <p:bgPr>
        <a:solidFill>
          <a:srgbClr val="ffffff"/>
        </a:solidFill>
      </p:bgPr>
    </p:bg>
    <p:spTree>
      <p:nvGrpSpPr>
        <p:cNvPr id="1" name=""/>
        <p:cNvGrpSpPr/>
        <p:nvPr/>
      </p:nvGrpSpPr>
      <p:grpSpPr>
        <a:xfrm>
          <a:off x="0" y="0"/>
          <a:ext cx="0" cy="0"/>
          <a:chOff x="0" y="0"/>
          <a:chExt cx="0" cy="0"/>
        </a:xfrm>
      </p:grpSpPr>
      <p:sp>
        <p:nvSpPr>
          <p:cNvPr id="36"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_AND_BODY">
    <p:bg>
      <p:bgPr>
        <a:solidFill>
          <a:srgbClr val="ffffff"/>
        </a:solidFill>
      </p:bgPr>
    </p:bg>
    <p:spTree>
      <p:nvGrpSpPr>
        <p:cNvPr id="1" name=""/>
        <p:cNvGrpSpPr/>
        <p:nvPr/>
      </p:nvGrpSpPr>
      <p:grpSpPr>
        <a:xfrm>
          <a:off x="0" y="0"/>
          <a:ext cx="0" cy="0"/>
          <a:chOff x="0" y="0"/>
          <a:chExt cx="0" cy="0"/>
        </a:xfrm>
      </p:grpSpPr>
      <p:sp>
        <p:nvSpPr>
          <p:cNvPr id="37" name="Google Shape;11;p1"/>
          <p:cNvSpPr/>
          <p:nvPr/>
        </p:nvSpPr>
        <p:spPr>
          <a:xfrm>
            <a:off x="3048120" y="6517080"/>
            <a:ext cx="6095160" cy="228240"/>
          </a:xfrm>
          <a:custGeom>
            <a:avLst/>
            <a:gdLst>
              <a:gd name="textAreaLeft" fmla="*/ 0 w 6095160"/>
              <a:gd name="textAreaRight" fmla="*/ 6095880 w 6095160"/>
              <a:gd name="textAreaTop" fmla="*/ 0 h 228240"/>
              <a:gd name="textAreaBottom" fmla="*/ 228960 h 22824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fillRef idx="0"/>
          <a:effectRef idx="0"/>
          <a:fontRef idx="minor"/>
        </p:style>
        <p:txBody>
          <a:bodyPr lIns="90000" rIns="90000" tIns="45000" bIns="45000" anchor="t" anchorCtr="1">
            <a:noAutofit/>
          </a:bodyPr>
          <a:p>
            <a:pPr algn="ctr">
              <a:lnSpc>
                <a:spcPct val="100000"/>
              </a:lnSpc>
              <a:tabLst>
                <a:tab algn="l" pos="0"/>
              </a:tabLst>
            </a:pPr>
            <a:r>
              <a:rPr b="0" lang="fr-FR" sz="900" strike="noStrike" u="none">
                <a:solidFill>
                  <a:srgbClr val="000000"/>
                </a:solidFill>
                <a:effectLst/>
                <a:uFillTx/>
                <a:latin typeface="Arial"/>
                <a:ea typeface="Arial"/>
              </a:rPr>
              <a:t>Direction du numérique pour l’éducation – Sous-direction de la transformation numérique</a:t>
            </a:r>
            <a:endParaRPr b="0" lang="fr-FR" sz="900" strike="noStrike" u="none">
              <a:solidFill>
                <a:srgbClr val="000000"/>
              </a:solidFill>
              <a:effectLst/>
              <a:uFillTx/>
              <a:latin typeface="Arial"/>
            </a:endParaRPr>
          </a:p>
        </p:txBody>
      </p:sp>
      <p:sp>
        <p:nvSpPr>
          <p:cNvPr id="38" name="PlaceHolder 1"/>
          <p:cNvSpPr>
            <a:spLocks noGrp="1"/>
          </p:cNvSpPr>
          <p:nvPr>
            <p:ph type="title"/>
          </p:nvPr>
        </p:nvSpPr>
        <p:spPr>
          <a:xfrm>
            <a:off x="0" y="-5504760"/>
            <a:ext cx="239400" cy="11248920"/>
          </a:xfrm>
          <a:prstGeom prst="rect">
            <a:avLst/>
          </a:prstGeom>
          <a:noFill/>
          <a:ln w="0">
            <a:noFill/>
          </a:ln>
        </p:spPr>
        <p:txBody>
          <a:bodyPr lIns="0" rIns="0" tIns="0" bIns="0" anchor="ctr">
            <a:noAutofit/>
          </a:bodyPr>
          <a:p>
            <a:pPr indent="0">
              <a:lnSpc>
                <a:spcPct val="100000"/>
              </a:lnSpc>
              <a:buNone/>
              <a:tabLst>
                <a:tab algn="l" pos="0"/>
              </a:tabLst>
            </a:pPr>
            <a:r>
              <a:rPr b="0" lang="fr-FR" sz="1800" strike="noStrike" u="none">
                <a:solidFill>
                  <a:srgbClr val="000000"/>
                </a:solidFill>
                <a:effectLst/>
                <a:uFillTx/>
                <a:latin typeface="Arial"/>
              </a:rPr>
              <a:t>Cliquez pour éditer le format du texte-titre</a:t>
            </a:r>
            <a:endParaRPr b="0" lang="fr-FR" sz="1800" strike="noStrike" u="none">
              <a:solidFill>
                <a:srgbClr val="000000"/>
              </a:solidFill>
              <a:effectLst/>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jpeg"/><Relationship Id="rId3" Type="http://schemas.openxmlformats.org/officeDocument/2006/relationships/slideLayout" Target="../slideLayouts/slideLayout1.xml"/><Relationship Id="rId4"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5.jpeg"/><Relationship Id="rId3" Type="http://schemas.openxmlformats.org/officeDocument/2006/relationships/slideLayout" Target="../slideLayouts/slideLayout1.xml"/><Relationship Id="rId4"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6.jpeg"/><Relationship Id="rId3" Type="http://schemas.openxmlformats.org/officeDocument/2006/relationships/slideLayout" Target="../slideLayouts/slideLayout1.xml"/><Relationship Id="rId4"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notesSlide" Target="../notesSlides/notesSlide8.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3" name="Google Shape;66;p14"/>
          <p:cNvSpPr/>
          <p:nvPr/>
        </p:nvSpPr>
        <p:spPr>
          <a:xfrm>
            <a:off x="630000" y="1680480"/>
            <a:ext cx="11561400" cy="5177160"/>
          </a:xfrm>
          <a:prstGeom prst="rect">
            <a:avLst/>
          </a:prstGeom>
          <a:solidFill>
            <a:srgbClr val="000091"/>
          </a:solidFill>
          <a:ln w="0">
            <a:noFill/>
          </a:ln>
        </p:spPr>
        <p:style>
          <a:lnRef idx="0"/>
          <a:fillRef idx="0"/>
          <a:effectRef idx="0"/>
          <a:fontRef idx="minor"/>
        </p:style>
        <p:txBody>
          <a:bodyPr lIns="90000" rIns="90000" tIns="45000" bIns="45000" anchor="ctr">
            <a:noAutofit/>
          </a:bodyPr>
          <a:p>
            <a:pPr algn="ctr">
              <a:lnSpc>
                <a:spcPct val="100000"/>
              </a:lnSpc>
              <a:tabLst>
                <a:tab algn="l" pos="0"/>
              </a:tabLst>
            </a:pPr>
            <a:endParaRPr b="0" lang="fr-FR" sz="1800" strike="noStrike" u="none">
              <a:solidFill>
                <a:srgbClr val="ffffff"/>
              </a:solidFill>
              <a:effectLst/>
              <a:uFillTx/>
              <a:latin typeface="Arial"/>
              <a:ea typeface="Arial"/>
            </a:endParaRPr>
          </a:p>
        </p:txBody>
      </p:sp>
      <p:pic>
        <p:nvPicPr>
          <p:cNvPr id="54" name="Google Shape;67;p14" descr=""/>
          <p:cNvPicPr/>
          <p:nvPr/>
        </p:nvPicPr>
        <p:blipFill>
          <a:blip r:embed="rId1"/>
          <a:stretch/>
        </p:blipFill>
        <p:spPr>
          <a:xfrm>
            <a:off x="507240" y="144360"/>
            <a:ext cx="1662840" cy="1366920"/>
          </a:xfrm>
          <a:prstGeom prst="rect">
            <a:avLst/>
          </a:prstGeom>
          <a:noFill/>
          <a:ln w="0">
            <a:noFill/>
          </a:ln>
        </p:spPr>
      </p:pic>
      <p:sp>
        <p:nvSpPr>
          <p:cNvPr id="55" name="Google Shape;68;p14"/>
          <p:cNvSpPr/>
          <p:nvPr/>
        </p:nvSpPr>
        <p:spPr>
          <a:xfrm>
            <a:off x="986040" y="5447160"/>
            <a:ext cx="10815480" cy="547920"/>
          </a:xfrm>
          <a:prstGeom prst="rect">
            <a:avLst/>
          </a:prstGeom>
          <a:noFill/>
          <a:ln w="0">
            <a:noFill/>
          </a:ln>
        </p:spPr>
        <p:style>
          <a:lnRef idx="0"/>
          <a:fillRef idx="0"/>
          <a:effectRef idx="0"/>
          <a:fontRef idx="minor"/>
        </p:style>
        <p:txBody>
          <a:bodyPr lIns="90000" rIns="90000" tIns="45000" bIns="45000" anchor="t">
            <a:spAutoFit/>
          </a:bodyPr>
          <a:p>
            <a:pPr>
              <a:lnSpc>
                <a:spcPct val="100000"/>
              </a:lnSpc>
              <a:tabLst>
                <a:tab algn="l" pos="0"/>
              </a:tabLst>
            </a:pPr>
            <a:r>
              <a:rPr b="1" lang="fr-FR" sz="3000" strike="noStrike" u="none">
                <a:solidFill>
                  <a:schemeClr val="lt1"/>
                </a:solidFill>
                <a:effectLst/>
                <a:uFillTx/>
                <a:latin typeface="Arial"/>
                <a:ea typeface="Arial"/>
              </a:rPr>
              <a:t>Sti</a:t>
            </a:r>
            <a:endParaRPr b="0" lang="fr-FR" sz="3000" strike="noStrike" u="none">
              <a:solidFill>
                <a:srgbClr val="000000"/>
              </a:solidFill>
              <a:effectLst/>
              <a:uFillTx/>
              <a:latin typeface="Arial"/>
            </a:endParaRPr>
          </a:p>
        </p:txBody>
      </p:sp>
      <p:sp>
        <p:nvSpPr>
          <p:cNvPr id="56" name="Google Shape;69;p14"/>
          <p:cNvSpPr/>
          <p:nvPr/>
        </p:nvSpPr>
        <p:spPr>
          <a:xfrm>
            <a:off x="986040" y="3556800"/>
            <a:ext cx="10538640" cy="1523160"/>
          </a:xfrm>
          <a:prstGeom prst="rect">
            <a:avLst/>
          </a:prstGeom>
          <a:noFill/>
          <a:ln w="0">
            <a:noFill/>
          </a:ln>
        </p:spPr>
        <p:style>
          <a:lnRef idx="0"/>
          <a:fillRef idx="0"/>
          <a:effectRef idx="0"/>
          <a:fontRef idx="minor"/>
        </p:style>
        <p:txBody>
          <a:bodyPr lIns="90000" rIns="90000" tIns="45000" bIns="45000" anchor="t">
            <a:spAutoFit/>
          </a:bodyPr>
          <a:p>
            <a:pPr>
              <a:lnSpc>
                <a:spcPct val="100000"/>
              </a:lnSpc>
              <a:tabLst>
                <a:tab algn="l" pos="0"/>
              </a:tabLst>
            </a:pPr>
            <a:endParaRPr b="0" lang="fr-FR" sz="5400" strike="noStrike" u="none">
              <a:solidFill>
                <a:srgbClr val="000000"/>
              </a:solidFill>
              <a:effectLst/>
              <a:uFillTx/>
              <a:latin typeface="Arial"/>
            </a:endParaRPr>
          </a:p>
          <a:p>
            <a:pPr>
              <a:lnSpc>
                <a:spcPct val="100000"/>
              </a:lnSpc>
              <a:tabLst>
                <a:tab algn="l" pos="0"/>
              </a:tabLst>
            </a:pPr>
            <a:r>
              <a:rPr b="1" i="1" lang="fr-FR" sz="4000" strike="noStrike" u="none">
                <a:solidFill>
                  <a:schemeClr val="lt1"/>
                </a:solidFill>
                <a:effectLst/>
                <a:uFillTx/>
                <a:latin typeface="Arial"/>
                <a:ea typeface="Arial"/>
              </a:rPr>
              <a:t>Bilan de l’académie d’Orléans-Tours</a:t>
            </a:r>
            <a:endParaRPr b="0" lang="fr-FR" sz="4000" strike="noStrike" u="none">
              <a:solidFill>
                <a:srgbClr val="000000"/>
              </a:solidFill>
              <a:effectLst/>
              <a:uFillTx/>
              <a:latin typeface="Arial"/>
            </a:endParaRPr>
          </a:p>
        </p:txBody>
      </p:sp>
      <p:pic>
        <p:nvPicPr>
          <p:cNvPr id="57" name="Google Shape;70;p14" descr=""/>
          <p:cNvPicPr/>
          <p:nvPr/>
        </p:nvPicPr>
        <p:blipFill>
          <a:blip r:embed="rId2"/>
          <a:stretch/>
        </p:blipFill>
        <p:spPr>
          <a:xfrm>
            <a:off x="830520" y="2166840"/>
            <a:ext cx="3211920" cy="2064240"/>
          </a:xfrm>
          <a:prstGeom prst="rect">
            <a:avLst/>
          </a:prstGeom>
          <a:noFill/>
          <a:ln w="0">
            <a:noFill/>
          </a:ln>
        </p:spPr>
      </p:pic>
      <p:sp>
        <p:nvSpPr>
          <p:cNvPr id="58" name="Google Shape;71;p14"/>
          <p:cNvSpPr/>
          <p:nvPr/>
        </p:nvSpPr>
        <p:spPr>
          <a:xfrm>
            <a:off x="4521600" y="522000"/>
            <a:ext cx="1903680" cy="430200"/>
          </a:xfrm>
          <a:prstGeom prst="rect">
            <a:avLst/>
          </a:prstGeom>
          <a:noFill/>
          <a:ln w="0">
            <a:noFill/>
          </a:ln>
        </p:spPr>
        <p:style>
          <a:lnRef idx="0"/>
          <a:fillRef idx="0"/>
          <a:effectRef idx="0"/>
          <a:fontRef idx="minor"/>
        </p:style>
        <p:txBody>
          <a:bodyPr lIns="90000" rIns="90000" tIns="45000" bIns="45000" anchor="t">
            <a:spAutoFit/>
          </a:bodyPr>
          <a:p>
            <a:pPr>
              <a:lnSpc>
                <a:spcPct val="100000"/>
              </a:lnSpc>
              <a:tabLst>
                <a:tab algn="l" pos="0"/>
              </a:tabLst>
            </a:pPr>
            <a:r>
              <a:rPr b="1" lang="fr-FR" sz="1100" strike="noStrike" u="none">
                <a:solidFill>
                  <a:srgbClr val="000000"/>
                </a:solidFill>
                <a:effectLst/>
                <a:uFillTx/>
                <a:latin typeface="Arial"/>
                <a:ea typeface="Arial"/>
              </a:rPr>
              <a:t>Direction du numérique </a:t>
            </a:r>
            <a:br>
              <a:rPr sz="1100"/>
            </a:br>
            <a:r>
              <a:rPr b="1" lang="fr-FR" sz="1100" strike="noStrike" u="none">
                <a:solidFill>
                  <a:srgbClr val="000000"/>
                </a:solidFill>
                <a:effectLst/>
                <a:uFillTx/>
                <a:latin typeface="Arial"/>
                <a:ea typeface="Arial"/>
              </a:rPr>
              <a:t>pour l’éducation</a:t>
            </a:r>
            <a:endParaRPr b="0" lang="fr-FR" sz="11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9" name="Google Shape;77;p15"/>
          <p:cNvSpPr/>
          <p:nvPr/>
        </p:nvSpPr>
        <p:spPr>
          <a:xfrm>
            <a:off x="647280" y="1572840"/>
            <a:ext cx="10931400" cy="427860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tabLst>
                <a:tab algn="l" pos="0"/>
              </a:tabLst>
            </a:pPr>
            <a:r>
              <a:rPr b="1" lang="fr-FR" sz="2000" strike="noStrike" u="none">
                <a:solidFill>
                  <a:srgbClr val="000091"/>
                </a:solidFill>
                <a:effectLst/>
                <a:uFillTx/>
                <a:latin typeface="Arial"/>
                <a:ea typeface="Arial"/>
              </a:rPr>
              <a:t>Présentation du projet académique </a:t>
            </a:r>
            <a:endParaRPr b="0" lang="fr-FR" sz="2000" strike="noStrike" u="none">
              <a:solidFill>
                <a:srgbClr val="000000"/>
              </a:solidFill>
              <a:effectLst/>
              <a:uFillTx/>
              <a:latin typeface="Arial"/>
            </a:endParaRPr>
          </a:p>
          <a:p>
            <a:pPr algn="just">
              <a:lnSpc>
                <a:spcPct val="100000"/>
              </a:lnSpc>
              <a:tabLst>
                <a:tab algn="l" pos="0"/>
              </a:tabLst>
            </a:pPr>
            <a:endParaRPr b="0" lang="fr-FR" sz="1800" strike="noStrike" u="none">
              <a:solidFill>
                <a:srgbClr val="000000"/>
              </a:solidFill>
              <a:effectLst/>
              <a:uFillTx/>
              <a:latin typeface="Arial"/>
            </a:endParaRPr>
          </a:p>
          <a:p>
            <a:pPr algn="just">
              <a:lnSpc>
                <a:spcPct val="113000"/>
              </a:lnSpc>
              <a:tabLst>
                <a:tab algn="l" pos="0"/>
              </a:tabLst>
            </a:pPr>
            <a:r>
              <a:rPr b="0" lang="fr-FR" sz="1600" strike="noStrike" u="none">
                <a:solidFill>
                  <a:srgbClr val="000000"/>
                </a:solidFill>
                <a:effectLst/>
                <a:highlight>
                  <a:srgbClr val="ffffff"/>
                </a:highlight>
                <a:uFillTx/>
                <a:latin typeface="Arial"/>
                <a:ea typeface="Arial"/>
              </a:rPr>
              <a:t>Pour l’année scolaire 2024-2025, l’académie d’Orléans a été retenue pour participer aux Travaux Académiques Mutualisés (TraAM) dont le thème est « Programmation et utilisation du python dans les filières des sciences et technologies industrielles »  . Dans le cadre de ces TraAM, un groupe de 4 professeurs de SII exerçant dans des niveaux et filières différents du lycée général et technologiques a travaillé à mettre en place des séquences de cours mettant en œuvre la programmation de matériel pédagogiques et techniques.</a:t>
            </a:r>
            <a:endParaRPr b="0" lang="fr-FR" sz="1600" strike="noStrike" u="none">
              <a:solidFill>
                <a:srgbClr val="000000"/>
              </a:solidFill>
              <a:effectLst/>
              <a:uFillTx/>
              <a:latin typeface="Arial"/>
            </a:endParaRPr>
          </a:p>
          <a:p>
            <a:pPr algn="just">
              <a:lnSpc>
                <a:spcPct val="113000"/>
              </a:lnSpc>
              <a:tabLst>
                <a:tab algn="l" pos="0"/>
              </a:tabLst>
            </a:pPr>
            <a:endParaRPr b="0" lang="fr-FR" sz="1600" strike="noStrike" u="none">
              <a:solidFill>
                <a:srgbClr val="000000"/>
              </a:solidFill>
              <a:effectLst/>
              <a:uFillTx/>
              <a:latin typeface="Arial"/>
            </a:endParaRPr>
          </a:p>
          <a:p>
            <a:pPr algn="just">
              <a:lnSpc>
                <a:spcPct val="113000"/>
              </a:lnSpc>
              <a:tabLst>
                <a:tab algn="l" pos="0"/>
              </a:tabLst>
            </a:pPr>
            <a:r>
              <a:rPr b="0" lang="fr-FR" sz="1600" strike="noStrike" u="none">
                <a:solidFill>
                  <a:srgbClr val="000000"/>
                </a:solidFill>
                <a:effectLst/>
                <a:uFillTx/>
                <a:latin typeface="Arial"/>
                <a:ea typeface="Arial"/>
              </a:rPr>
              <a:t>L’objectif étant de mettre en œuvre ces matériels en utilisant le langage python afin de capitaliser sur les apports d’autres disciplines utilisant le python notamment les mathématiques et les sciences physiques.</a:t>
            </a:r>
            <a:endParaRPr b="0" lang="fr-FR" sz="1600" strike="noStrike" u="none">
              <a:solidFill>
                <a:srgbClr val="000000"/>
              </a:solidFill>
              <a:effectLst/>
              <a:uFillTx/>
              <a:latin typeface="Arial"/>
            </a:endParaRPr>
          </a:p>
          <a:p>
            <a:pPr marL="457200" indent="-330120" algn="just">
              <a:lnSpc>
                <a:spcPct val="113000"/>
              </a:lnSpc>
              <a:spcBef>
                <a:spcPts val="1701"/>
              </a:spcBef>
              <a:buClr>
                <a:srgbClr val="9900ff"/>
              </a:buClr>
              <a:buFont typeface="Arial"/>
              <a:buChar char="●"/>
              <a:tabLst>
                <a:tab algn="l" pos="0"/>
              </a:tabLst>
            </a:pPr>
            <a:r>
              <a:rPr b="0" lang="fr-FR" sz="1600" strike="noStrike" u="none">
                <a:solidFill>
                  <a:srgbClr val="000000"/>
                </a:solidFill>
                <a:effectLst/>
                <a:uFillTx/>
                <a:latin typeface="Arial"/>
                <a:ea typeface="Arial"/>
              </a:rPr>
              <a:t>Programmation de drones commerciaux en python en activités de découvertes en seconde</a:t>
            </a:r>
            <a:endParaRPr b="0" lang="fr-FR" sz="1600" strike="noStrike" u="none">
              <a:solidFill>
                <a:srgbClr val="000000"/>
              </a:solidFill>
              <a:effectLst/>
              <a:uFillTx/>
              <a:latin typeface="Arial"/>
            </a:endParaRPr>
          </a:p>
          <a:p>
            <a:pPr marL="457200" indent="-330120" algn="just">
              <a:lnSpc>
                <a:spcPct val="113000"/>
              </a:lnSpc>
              <a:buClr>
                <a:srgbClr val="9900ff"/>
              </a:buClr>
              <a:buFont typeface="Arial"/>
              <a:buChar char="●"/>
              <a:tabLst>
                <a:tab algn="l" pos="0"/>
              </a:tabLst>
            </a:pPr>
            <a:r>
              <a:rPr b="0" lang="fr-FR" sz="1600" strike="noStrike" u="none">
                <a:solidFill>
                  <a:srgbClr val="000000"/>
                </a:solidFill>
                <a:effectLst/>
                <a:uFillTx/>
                <a:latin typeface="Arial"/>
                <a:ea typeface="Arial"/>
              </a:rPr>
              <a:t>Programmation de microcontrôleurs de type BBC Microbit en seconde Si-Cit et SNT dans l’ENT via Capytale</a:t>
            </a:r>
            <a:endParaRPr b="0" lang="fr-FR" sz="1600" strike="noStrike" u="none">
              <a:solidFill>
                <a:srgbClr val="000000"/>
              </a:solidFill>
              <a:effectLst/>
              <a:uFillTx/>
              <a:latin typeface="Arial"/>
            </a:endParaRPr>
          </a:p>
          <a:p>
            <a:pPr marL="457200" indent="-330120" algn="just">
              <a:lnSpc>
                <a:spcPct val="113000"/>
              </a:lnSpc>
              <a:buClr>
                <a:srgbClr val="9900ff"/>
              </a:buClr>
              <a:buFont typeface="Arial"/>
              <a:buChar char="●"/>
              <a:tabLst>
                <a:tab algn="l" pos="0"/>
              </a:tabLst>
            </a:pPr>
            <a:r>
              <a:rPr b="0" lang="fr-FR" sz="1600" strike="noStrike" u="none">
                <a:solidFill>
                  <a:srgbClr val="000000"/>
                </a:solidFill>
                <a:effectLst/>
                <a:uFillTx/>
                <a:latin typeface="Arial"/>
                <a:ea typeface="Arial"/>
              </a:rPr>
              <a:t>Programmation de maquettes de projet dans la filière STi2D </a:t>
            </a:r>
            <a:endParaRPr b="0" lang="fr-FR" sz="1600" strike="noStrike" u="none">
              <a:solidFill>
                <a:srgbClr val="000000"/>
              </a:solidFill>
              <a:effectLst/>
              <a:uFillTx/>
              <a:latin typeface="Arial"/>
            </a:endParaRPr>
          </a:p>
          <a:p>
            <a:pPr algn="just">
              <a:lnSpc>
                <a:spcPct val="100000"/>
              </a:lnSpc>
              <a:spcBef>
                <a:spcPts val="1701"/>
              </a:spcBef>
              <a:tabLst>
                <a:tab algn="l" pos="0"/>
              </a:tabLst>
            </a:pPr>
            <a:endParaRPr b="0" lang="fr-FR" sz="1800" strike="noStrike" u="none">
              <a:solidFill>
                <a:srgbClr val="000000"/>
              </a:solidFill>
              <a:effectLst/>
              <a:uFillTx/>
              <a:latin typeface="Arial"/>
            </a:endParaRPr>
          </a:p>
          <a:p>
            <a:pPr algn="just">
              <a:lnSpc>
                <a:spcPct val="100000"/>
              </a:lnSpc>
              <a:spcBef>
                <a:spcPts val="601"/>
              </a:spcBef>
              <a:tabLst>
                <a:tab algn="l" pos="0"/>
              </a:tabLst>
            </a:pPr>
            <a:endParaRPr b="0" lang="fr-FR" sz="1600" strike="noStrike" u="none">
              <a:solidFill>
                <a:srgbClr val="000000"/>
              </a:solidFill>
              <a:effectLst/>
              <a:uFillTx/>
              <a:latin typeface="Arial"/>
            </a:endParaRPr>
          </a:p>
        </p:txBody>
      </p:sp>
      <p:sp>
        <p:nvSpPr>
          <p:cNvPr id="60" name="Google Shape;78;p15"/>
          <p:cNvSpPr/>
          <p:nvPr/>
        </p:nvSpPr>
        <p:spPr>
          <a:xfrm>
            <a:off x="3511080" y="6480720"/>
            <a:ext cx="5203440" cy="376560"/>
          </a:xfrm>
          <a:prstGeom prst="rect">
            <a:avLst/>
          </a:prstGeom>
          <a:solidFill>
            <a:schemeClr val="lt1"/>
          </a:solidFill>
          <a:ln w="9525">
            <a:solidFill>
              <a:srgbClr val="ffffff"/>
            </a:solidFill>
            <a:round/>
          </a:ln>
        </p:spPr>
        <p:style>
          <a:lnRef idx="0"/>
          <a:fillRef idx="0"/>
          <a:effectRef idx="0"/>
          <a:fontRef idx="minor"/>
        </p:style>
        <p:txBody>
          <a:bodyPr lIns="90000" rIns="90000" tIns="91440" bIns="91440" anchor="ctr">
            <a:noAutofit/>
          </a:bodyPr>
          <a:p>
            <a:pPr algn="ctr">
              <a:lnSpc>
                <a:spcPct val="100000"/>
              </a:lnSpc>
              <a:tabLst>
                <a:tab algn="l" pos="0"/>
              </a:tabLst>
            </a:pPr>
            <a:endParaRPr b="0" lang="fr-FR" sz="1400" strike="noStrike" u="none">
              <a:solidFill>
                <a:srgbClr val="000000"/>
              </a:solidFill>
              <a:effectLst/>
              <a:uFillTx/>
              <a:latin typeface="Arial"/>
              <a:ea typeface="Arial"/>
            </a:endParaRPr>
          </a:p>
        </p:txBody>
      </p:sp>
      <p:pic>
        <p:nvPicPr>
          <p:cNvPr id="61" name="Google Shape;79;p15" descr=""/>
          <p:cNvPicPr/>
          <p:nvPr/>
        </p:nvPicPr>
        <p:blipFill>
          <a:blip r:embed="rId1"/>
          <a:stretch/>
        </p:blipFill>
        <p:spPr>
          <a:xfrm>
            <a:off x="517680" y="204480"/>
            <a:ext cx="1829160" cy="1247040"/>
          </a:xfrm>
          <a:prstGeom prst="rect">
            <a:avLst/>
          </a:prstGeom>
          <a:noFill/>
          <a:ln w="0">
            <a:noFill/>
          </a:ln>
        </p:spPr>
      </p:pic>
      <p:sp>
        <p:nvSpPr>
          <p:cNvPr id="62" name="Google Shape;80;p15"/>
          <p:cNvSpPr/>
          <p:nvPr/>
        </p:nvSpPr>
        <p:spPr>
          <a:xfrm>
            <a:off x="2513160" y="325080"/>
            <a:ext cx="9047880" cy="1247040"/>
          </a:xfrm>
          <a:prstGeom prst="rect">
            <a:avLst/>
          </a:prstGeom>
          <a:noFill/>
          <a:ln w="0">
            <a:noFill/>
          </a:ln>
        </p:spPr>
        <p:style>
          <a:lnRef idx="0"/>
          <a:fillRef idx="0"/>
          <a:effectRef idx="0"/>
          <a:fontRef idx="minor"/>
        </p:style>
        <p:txBody>
          <a:bodyPr lIns="90000" rIns="90000" tIns="45000" bIns="45000" anchor="t">
            <a:noAutofit/>
          </a:bodyPr>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r>
              <a:rPr b="1" lang="fr-FR" sz="2200" strike="noStrike" u="none">
                <a:solidFill>
                  <a:srgbClr val="000000"/>
                </a:solidFill>
                <a:effectLst/>
                <a:uFillTx/>
                <a:latin typeface="Liberation Sans;Arial"/>
                <a:ea typeface="Microsoft YaHei"/>
              </a:rPr>
              <a:t>Utilisation et développement de l’usage du langage Python dans les sciences de l’ingénieur et de l'industrie</a:t>
            </a:r>
            <a:endParaRPr b="0" lang="fr-FR" sz="22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3" name="Google Shape;86;p16"/>
          <p:cNvSpPr/>
          <p:nvPr/>
        </p:nvSpPr>
        <p:spPr>
          <a:xfrm>
            <a:off x="647280" y="1572840"/>
            <a:ext cx="10931400" cy="52560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tabLst>
                <a:tab algn="l" pos="0"/>
              </a:tabLst>
            </a:pPr>
            <a:r>
              <a:rPr b="1" lang="fr-FR" sz="2000" strike="noStrike" u="none">
                <a:solidFill>
                  <a:srgbClr val="000091"/>
                </a:solidFill>
                <a:effectLst/>
                <a:uFillTx/>
                <a:latin typeface="Arial"/>
                <a:ea typeface="Arial"/>
              </a:rPr>
              <a:t>Acteurs impliqués et ressources produites</a:t>
            </a:r>
            <a:endParaRPr b="0" lang="fr-FR" sz="2000" strike="noStrike" u="none">
              <a:solidFill>
                <a:srgbClr val="000000"/>
              </a:solidFill>
              <a:effectLst/>
              <a:uFillTx/>
              <a:latin typeface="Arial"/>
            </a:endParaRPr>
          </a:p>
          <a:p>
            <a:pPr algn="just">
              <a:lnSpc>
                <a:spcPct val="100000"/>
              </a:lnSpc>
              <a:tabLst>
                <a:tab algn="l" pos="0"/>
              </a:tabLst>
            </a:pPr>
            <a:endParaRPr b="0" lang="fr-FR" sz="1800" strike="noStrike" u="none">
              <a:solidFill>
                <a:srgbClr val="000000"/>
              </a:solidFill>
              <a:effectLst/>
              <a:uFillTx/>
              <a:latin typeface="Arial"/>
            </a:endParaRPr>
          </a:p>
          <a:p>
            <a:pPr algn="just">
              <a:lnSpc>
                <a:spcPct val="100000"/>
              </a:lnSpc>
              <a:spcBef>
                <a:spcPts val="601"/>
              </a:spcBef>
              <a:tabLst>
                <a:tab algn="l" pos="0"/>
              </a:tabLst>
            </a:pPr>
            <a:endParaRPr b="0" lang="fr-FR" sz="1600" strike="noStrike" u="none">
              <a:solidFill>
                <a:srgbClr val="000000"/>
              </a:solidFill>
              <a:effectLst/>
              <a:uFillTx/>
              <a:latin typeface="Arial"/>
            </a:endParaRPr>
          </a:p>
        </p:txBody>
      </p:sp>
      <p:sp>
        <p:nvSpPr>
          <p:cNvPr id="64" name="Google Shape;87;p16"/>
          <p:cNvSpPr/>
          <p:nvPr/>
        </p:nvSpPr>
        <p:spPr>
          <a:xfrm>
            <a:off x="3511080" y="6480720"/>
            <a:ext cx="5203440" cy="376560"/>
          </a:xfrm>
          <a:prstGeom prst="rect">
            <a:avLst/>
          </a:prstGeom>
          <a:solidFill>
            <a:schemeClr val="lt1"/>
          </a:solidFill>
          <a:ln w="9525">
            <a:solidFill>
              <a:srgbClr val="ffffff"/>
            </a:solidFill>
            <a:round/>
          </a:ln>
        </p:spPr>
        <p:style>
          <a:lnRef idx="0"/>
          <a:fillRef idx="0"/>
          <a:effectRef idx="0"/>
          <a:fontRef idx="minor"/>
        </p:style>
        <p:txBody>
          <a:bodyPr lIns="90000" rIns="90000" tIns="91440" bIns="91440" anchor="ctr">
            <a:noAutofit/>
          </a:bodyPr>
          <a:p>
            <a:pPr algn="ctr">
              <a:lnSpc>
                <a:spcPct val="100000"/>
              </a:lnSpc>
              <a:tabLst>
                <a:tab algn="l" pos="0"/>
              </a:tabLst>
            </a:pPr>
            <a:endParaRPr b="0" lang="fr-FR" sz="1400" strike="noStrike" u="none">
              <a:solidFill>
                <a:srgbClr val="000000"/>
              </a:solidFill>
              <a:effectLst/>
              <a:uFillTx/>
              <a:latin typeface="Arial"/>
              <a:ea typeface="Arial"/>
            </a:endParaRPr>
          </a:p>
        </p:txBody>
      </p:sp>
      <p:pic>
        <p:nvPicPr>
          <p:cNvPr id="65" name="Google Shape;88;p16" descr=""/>
          <p:cNvPicPr/>
          <p:nvPr/>
        </p:nvPicPr>
        <p:blipFill>
          <a:blip r:embed="rId1"/>
          <a:stretch/>
        </p:blipFill>
        <p:spPr>
          <a:xfrm>
            <a:off x="517680" y="204480"/>
            <a:ext cx="1829160" cy="1247040"/>
          </a:xfrm>
          <a:prstGeom prst="rect">
            <a:avLst/>
          </a:prstGeom>
          <a:noFill/>
          <a:ln w="0">
            <a:noFill/>
          </a:ln>
        </p:spPr>
      </p:pic>
      <p:sp>
        <p:nvSpPr>
          <p:cNvPr id="66" name="Google Shape;89;p16"/>
          <p:cNvSpPr/>
          <p:nvPr/>
        </p:nvSpPr>
        <p:spPr>
          <a:xfrm>
            <a:off x="2513160" y="325080"/>
            <a:ext cx="9047880" cy="1247040"/>
          </a:xfrm>
          <a:prstGeom prst="rect">
            <a:avLst/>
          </a:prstGeom>
          <a:noFill/>
          <a:ln w="0">
            <a:noFill/>
          </a:ln>
        </p:spPr>
        <p:style>
          <a:lnRef idx="0"/>
          <a:fillRef idx="0"/>
          <a:effectRef idx="0"/>
          <a:fontRef idx="minor"/>
        </p:style>
        <p:txBody>
          <a:bodyPr lIns="90000" rIns="90000" tIns="45000" bIns="45000" anchor="t">
            <a:noAutofit/>
          </a:bodyPr>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r>
              <a:rPr b="1" lang="fr-FR" sz="2400" strike="noStrike" u="none">
                <a:solidFill>
                  <a:srgbClr val="000091"/>
                </a:solidFill>
                <a:effectLst/>
                <a:uFillTx/>
                <a:latin typeface="Arial"/>
                <a:ea typeface="Arial"/>
              </a:rPr>
              <a:t>Bilan du projet</a:t>
            </a:r>
            <a:endParaRPr b="0" lang="fr-FR" sz="2400" strike="noStrike" u="none">
              <a:solidFill>
                <a:srgbClr val="000000"/>
              </a:solidFill>
              <a:effectLst/>
              <a:uFillTx/>
              <a:latin typeface="Arial"/>
            </a:endParaRPr>
          </a:p>
        </p:txBody>
      </p:sp>
      <p:sp>
        <p:nvSpPr>
          <p:cNvPr id="67" name="Google Shape;90;p16"/>
          <p:cNvSpPr/>
          <p:nvPr/>
        </p:nvSpPr>
        <p:spPr>
          <a:xfrm>
            <a:off x="630000" y="2712600"/>
            <a:ext cx="5309280" cy="2125440"/>
          </a:xfrm>
          <a:prstGeom prst="rect">
            <a:avLst/>
          </a:prstGeom>
          <a:noFill/>
          <a:ln w="0">
            <a:noFill/>
          </a:ln>
        </p:spPr>
        <p:style>
          <a:lnRef idx="0"/>
          <a:fillRef idx="0"/>
          <a:effectRef idx="0"/>
          <a:fontRef idx="minor"/>
        </p:style>
        <p:txBody>
          <a:bodyPr lIns="90000" rIns="90000" tIns="91440" bIns="91440" anchor="t">
            <a:noAutofit/>
          </a:bodyPr>
          <a:p>
            <a:pPr algn="just">
              <a:lnSpc>
                <a:spcPct val="100000"/>
              </a:lnSpc>
              <a:tabLst>
                <a:tab algn="l" pos="0"/>
              </a:tabLst>
            </a:pPr>
            <a:endParaRPr b="0" lang="fr-FR" sz="16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algn="just">
              <a:lnSpc>
                <a:spcPct val="100000"/>
              </a:lnSpc>
              <a:tabLst>
                <a:tab algn="l" pos="0"/>
              </a:tabLst>
            </a:pPr>
            <a:r>
              <a:rPr b="0" lang="fr-FR" sz="2000" strike="noStrike" u="none">
                <a:solidFill>
                  <a:srgbClr val="000000"/>
                </a:solidFill>
                <a:effectLst/>
                <a:uFillTx/>
                <a:latin typeface="Arial"/>
                <a:ea typeface="Arial"/>
              </a:rPr>
              <a:t>3 scenarii</a:t>
            </a:r>
            <a:r>
              <a:rPr b="0" lang="fr-FR" sz="2000" strike="noStrike" u="none">
                <a:solidFill>
                  <a:srgbClr val="333333"/>
                </a:solidFill>
                <a:effectLst/>
                <a:uFillTx/>
                <a:latin typeface="Arial"/>
                <a:ea typeface="Arial"/>
              </a:rPr>
              <a:t> ont été produit </a:t>
            </a:r>
            <a:endParaRPr b="0" lang="fr-FR" sz="2000" strike="noStrike" u="none">
              <a:solidFill>
                <a:srgbClr val="000000"/>
              </a:solidFill>
              <a:effectLst/>
              <a:uFillTx/>
              <a:latin typeface="Arial"/>
            </a:endParaRPr>
          </a:p>
          <a:p>
            <a:pPr algn="just">
              <a:lnSpc>
                <a:spcPct val="100000"/>
              </a:lnSpc>
              <a:tabLst>
                <a:tab algn="l" pos="0"/>
              </a:tabLst>
            </a:pPr>
            <a:r>
              <a:rPr b="0" lang="fr-FR" sz="2000" strike="noStrike" u="none">
                <a:solidFill>
                  <a:srgbClr val="333333"/>
                </a:solidFill>
                <a:effectLst/>
                <a:uFillTx/>
                <a:latin typeface="Arial"/>
                <a:ea typeface="Arial"/>
              </a:rPr>
              <a:t>par 3 enseignants</a:t>
            </a:r>
            <a:endParaRPr b="0" lang="fr-FR" sz="2000" strike="noStrike" u="none">
              <a:solidFill>
                <a:srgbClr val="000000"/>
              </a:solidFill>
              <a:effectLst/>
              <a:uFillTx/>
              <a:latin typeface="Arial"/>
            </a:endParaRPr>
          </a:p>
          <a:p>
            <a:pPr algn="just">
              <a:lnSpc>
                <a:spcPct val="100000"/>
              </a:lnSpc>
              <a:tabLst>
                <a:tab algn="l" pos="0"/>
              </a:tabLst>
            </a:pPr>
            <a:r>
              <a:rPr b="0" lang="fr-FR" sz="2000" strike="noStrike" u="none">
                <a:solidFill>
                  <a:srgbClr val="333333"/>
                </a:solidFill>
                <a:effectLst/>
                <a:uFillTx/>
                <a:latin typeface="Arial"/>
                <a:ea typeface="Arial"/>
              </a:rPr>
              <a:t> </a:t>
            </a:r>
            <a:endParaRPr b="0" lang="fr-FR" sz="2000" strike="noStrike" u="none">
              <a:solidFill>
                <a:srgbClr val="000000"/>
              </a:solidFill>
              <a:effectLst/>
              <a:uFillTx/>
              <a:latin typeface="Arial"/>
            </a:endParaRPr>
          </a:p>
          <a:p>
            <a:pPr algn="just">
              <a:lnSpc>
                <a:spcPct val="100000"/>
              </a:lnSpc>
              <a:tabLst>
                <a:tab algn="l" pos="0"/>
              </a:tabLst>
            </a:pPr>
            <a:r>
              <a:rPr b="0" lang="fr-FR" sz="2000" strike="noStrike" u="none">
                <a:solidFill>
                  <a:srgbClr val="333333"/>
                </a:solidFill>
                <a:effectLst/>
                <a:uFillTx/>
                <a:latin typeface="Arial"/>
                <a:ea typeface="Arial"/>
              </a:rPr>
              <a:t>4 enseignants ont participé </a:t>
            </a:r>
            <a:endParaRPr b="0" lang="fr-FR" sz="2000" strike="noStrike" u="none">
              <a:solidFill>
                <a:srgbClr val="000000"/>
              </a:solidFill>
              <a:effectLst/>
              <a:uFillTx/>
              <a:latin typeface="Arial"/>
            </a:endParaRPr>
          </a:p>
          <a:p>
            <a:pPr algn="just">
              <a:lnSpc>
                <a:spcPct val="100000"/>
              </a:lnSpc>
              <a:tabLst>
                <a:tab algn="l" pos="0"/>
              </a:tabLst>
            </a:pPr>
            <a:r>
              <a:rPr b="0" lang="fr-FR" sz="2000" strike="noStrike" u="none">
                <a:solidFill>
                  <a:srgbClr val="333333"/>
                </a:solidFill>
                <a:effectLst/>
                <a:uFillTx/>
                <a:latin typeface="Arial"/>
                <a:ea typeface="Arial"/>
              </a:rPr>
              <a:t>au dispositif</a:t>
            </a:r>
            <a:endParaRPr b="0" lang="fr-FR" sz="2000" strike="noStrike" u="none">
              <a:solidFill>
                <a:srgbClr val="000000"/>
              </a:solidFill>
              <a:effectLst/>
              <a:uFillTx/>
              <a:latin typeface="Arial"/>
            </a:endParaRPr>
          </a:p>
          <a:p>
            <a:pPr algn="just">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endParaRPr b="0" lang="fr-FR" sz="1200" strike="noStrike" u="none">
              <a:solidFill>
                <a:srgbClr val="000000"/>
              </a:solidFill>
              <a:effectLst/>
              <a:uFillTx/>
              <a:latin typeface="Arial"/>
            </a:endParaRPr>
          </a:p>
        </p:txBody>
      </p:sp>
      <p:sp>
        <p:nvSpPr>
          <p:cNvPr id="68" name="Google Shape;91;p16"/>
          <p:cNvSpPr/>
          <p:nvPr/>
        </p:nvSpPr>
        <p:spPr>
          <a:xfrm>
            <a:off x="6192720" y="2712600"/>
            <a:ext cx="5385960" cy="2125440"/>
          </a:xfrm>
          <a:prstGeom prst="rect">
            <a:avLst/>
          </a:prstGeom>
          <a:noFill/>
          <a:ln w="0">
            <a:noFill/>
          </a:ln>
        </p:spPr>
        <p:style>
          <a:lnRef idx="0"/>
          <a:fillRef idx="0"/>
          <a:effectRef idx="0"/>
          <a:fontRef idx="minor"/>
        </p:style>
        <p:txBody>
          <a:bodyPr lIns="90000" rIns="90000" tIns="91440" bIns="91440" anchor="t">
            <a:noAutofit/>
          </a:bodyPr>
          <a:p>
            <a:pPr algn="just">
              <a:lnSpc>
                <a:spcPct val="100000"/>
              </a:lnSpc>
              <a:tabLst>
                <a:tab algn="l" pos="0"/>
              </a:tabLst>
            </a:pPr>
            <a:r>
              <a:rPr b="1" lang="fr-FR" sz="2000" strike="noStrike" u="none">
                <a:solidFill>
                  <a:srgbClr val="000000"/>
                </a:solidFill>
                <a:effectLst/>
                <a:uFillTx/>
                <a:latin typeface="Arial"/>
                <a:ea typeface="Arial"/>
              </a:rPr>
              <a:t>Outils et/ou ressources institutionnelles mobilisées </a:t>
            </a:r>
            <a:endParaRPr b="0" lang="fr-FR" sz="2000" strike="noStrike" u="none">
              <a:solidFill>
                <a:srgbClr val="000000"/>
              </a:solidFill>
              <a:effectLst/>
              <a:uFillTx/>
              <a:latin typeface="Arial"/>
            </a:endParaRPr>
          </a:p>
          <a:p>
            <a:pPr algn="just">
              <a:lnSpc>
                <a:spcPct val="100000"/>
              </a:lnSpc>
              <a:tabLst>
                <a:tab algn="l" pos="0"/>
              </a:tabLst>
            </a:pPr>
            <a:endParaRPr b="0" lang="fr-FR" sz="2000" strike="noStrike" u="none">
              <a:solidFill>
                <a:srgbClr val="000000"/>
              </a:solidFill>
              <a:effectLst/>
              <a:uFillTx/>
              <a:latin typeface="Arial"/>
            </a:endParaRPr>
          </a:p>
          <a:p>
            <a:pPr marL="457200" indent="-355680" algn="just">
              <a:lnSpc>
                <a:spcPct val="100000"/>
              </a:lnSpc>
              <a:buClr>
                <a:srgbClr val="9900ff"/>
              </a:buClr>
              <a:buFont typeface="Arial"/>
              <a:buChar char="●"/>
              <a:tabLst>
                <a:tab algn="l" pos="0"/>
              </a:tabLst>
            </a:pPr>
            <a:r>
              <a:rPr b="0" lang="fr-FR" sz="2000" strike="noStrike" u="none">
                <a:solidFill>
                  <a:srgbClr val="000000"/>
                </a:solidFill>
                <a:effectLst/>
                <a:uFillTx/>
                <a:latin typeface="Arial"/>
                <a:ea typeface="Arial"/>
              </a:rPr>
              <a:t>Capytale</a:t>
            </a:r>
            <a:endParaRPr b="0" lang="fr-FR" sz="2000" strike="noStrike" u="none">
              <a:solidFill>
                <a:srgbClr val="000000"/>
              </a:solidFill>
              <a:effectLst/>
              <a:uFillTx/>
              <a:latin typeface="Arial"/>
            </a:endParaRPr>
          </a:p>
          <a:p>
            <a:pPr marL="457200" indent="-355680" algn="just">
              <a:lnSpc>
                <a:spcPct val="100000"/>
              </a:lnSpc>
              <a:buClr>
                <a:srgbClr val="9900ff"/>
              </a:buClr>
              <a:buFont typeface="Arial"/>
              <a:buChar char="●"/>
              <a:tabLst>
                <a:tab algn="l" pos="0"/>
              </a:tabLst>
            </a:pPr>
            <a:r>
              <a:rPr b="0" lang="fr-FR" sz="2000" strike="noStrike" u="none">
                <a:solidFill>
                  <a:srgbClr val="000000"/>
                </a:solidFill>
                <a:effectLst/>
                <a:uFillTx/>
                <a:latin typeface="Arial"/>
                <a:ea typeface="Arial"/>
              </a:rPr>
              <a:t>Elea</a:t>
            </a:r>
            <a:endParaRPr b="0" lang="fr-FR" sz="2000" strike="noStrike" u="none">
              <a:solidFill>
                <a:srgbClr val="000000"/>
              </a:solidFill>
              <a:effectLst/>
              <a:uFillTx/>
              <a:latin typeface="Arial"/>
            </a:endParaRPr>
          </a:p>
          <a:p>
            <a:pPr marL="457200" indent="-355680" algn="just">
              <a:lnSpc>
                <a:spcPct val="100000"/>
              </a:lnSpc>
              <a:buClr>
                <a:srgbClr val="9900ff"/>
              </a:buClr>
              <a:buFont typeface="Arial"/>
              <a:buChar char="●"/>
              <a:tabLst>
                <a:tab algn="l" pos="0"/>
              </a:tabLst>
            </a:pPr>
            <a:r>
              <a:rPr b="0" lang="fr-FR" sz="2000" strike="noStrike" u="none">
                <a:solidFill>
                  <a:srgbClr val="000000"/>
                </a:solidFill>
                <a:effectLst/>
                <a:uFillTx/>
                <a:latin typeface="Arial"/>
                <a:ea typeface="Arial"/>
              </a:rPr>
              <a:t>Nuage apps education</a:t>
            </a:r>
            <a:endParaRPr b="0" lang="fr-FR" sz="2000" strike="noStrike" u="none">
              <a:solidFill>
                <a:srgbClr val="000000"/>
              </a:solidFill>
              <a:effectLst/>
              <a:uFillTx/>
              <a:latin typeface="Arial"/>
            </a:endParaRPr>
          </a:p>
          <a:p>
            <a:pPr>
              <a:lnSpc>
                <a:spcPct val="100000"/>
              </a:lnSpc>
              <a:tabLst>
                <a:tab algn="l" pos="0"/>
              </a:tabLst>
            </a:pPr>
            <a:endParaRPr b="0" lang="fr-FR" sz="13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9" name="Google Shape;97;p17"/>
          <p:cNvSpPr/>
          <p:nvPr/>
        </p:nvSpPr>
        <p:spPr>
          <a:xfrm>
            <a:off x="647280" y="1572840"/>
            <a:ext cx="10913760" cy="48672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tabLst>
                <a:tab algn="l" pos="0"/>
              </a:tabLst>
            </a:pPr>
            <a:r>
              <a:rPr b="1" lang="fr-FR" sz="2000" strike="noStrike" u="none">
                <a:solidFill>
                  <a:srgbClr val="000091"/>
                </a:solidFill>
                <a:effectLst/>
                <a:uFillTx/>
                <a:latin typeface="Arial"/>
                <a:ea typeface="Arial"/>
              </a:rPr>
              <a:t>Productions académiques</a:t>
            </a:r>
            <a:endParaRPr b="0" lang="fr-FR" sz="2000" strike="noStrike" u="none">
              <a:solidFill>
                <a:srgbClr val="000000"/>
              </a:solidFill>
              <a:effectLst/>
              <a:uFillTx/>
              <a:latin typeface="Arial"/>
            </a:endParaRPr>
          </a:p>
          <a:p>
            <a:pPr algn="just">
              <a:lnSpc>
                <a:spcPct val="100000"/>
              </a:lnSpc>
              <a:tabLst>
                <a:tab algn="l" pos="0"/>
              </a:tabLst>
            </a:pPr>
            <a:endParaRPr b="0" lang="fr-FR" sz="18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algn="just">
              <a:lnSpc>
                <a:spcPct val="100000"/>
              </a:lnSpc>
              <a:spcBef>
                <a:spcPts val="601"/>
              </a:spcBef>
              <a:tabLst>
                <a:tab algn="l" pos="0"/>
              </a:tabLst>
            </a:pPr>
            <a:endParaRPr b="0" lang="fr-FR" sz="1600" strike="noStrike" u="none">
              <a:solidFill>
                <a:srgbClr val="000000"/>
              </a:solidFill>
              <a:effectLst/>
              <a:uFillTx/>
              <a:latin typeface="Arial"/>
            </a:endParaRPr>
          </a:p>
        </p:txBody>
      </p:sp>
      <p:sp>
        <p:nvSpPr>
          <p:cNvPr id="70" name="Google Shape;98;p17"/>
          <p:cNvSpPr/>
          <p:nvPr/>
        </p:nvSpPr>
        <p:spPr>
          <a:xfrm>
            <a:off x="3511080" y="6480720"/>
            <a:ext cx="5203440" cy="376560"/>
          </a:xfrm>
          <a:prstGeom prst="rect">
            <a:avLst/>
          </a:prstGeom>
          <a:solidFill>
            <a:schemeClr val="lt1"/>
          </a:solidFill>
          <a:ln w="9525">
            <a:solidFill>
              <a:srgbClr val="ffffff"/>
            </a:solidFill>
            <a:round/>
          </a:ln>
        </p:spPr>
        <p:style>
          <a:lnRef idx="0"/>
          <a:fillRef idx="0"/>
          <a:effectRef idx="0"/>
          <a:fontRef idx="minor"/>
        </p:style>
        <p:txBody>
          <a:bodyPr lIns="90000" rIns="90000" tIns="91440" bIns="91440" anchor="ctr">
            <a:noAutofit/>
          </a:bodyPr>
          <a:p>
            <a:pPr algn="ctr">
              <a:lnSpc>
                <a:spcPct val="100000"/>
              </a:lnSpc>
              <a:tabLst>
                <a:tab algn="l" pos="0"/>
              </a:tabLst>
            </a:pPr>
            <a:endParaRPr b="0" lang="fr-FR" sz="1400" strike="noStrike" u="none">
              <a:solidFill>
                <a:srgbClr val="000000"/>
              </a:solidFill>
              <a:effectLst/>
              <a:uFillTx/>
              <a:latin typeface="Arial"/>
              <a:ea typeface="Arial"/>
            </a:endParaRPr>
          </a:p>
        </p:txBody>
      </p:sp>
      <p:pic>
        <p:nvPicPr>
          <p:cNvPr id="71" name="Google Shape;99;p17" descr=""/>
          <p:cNvPicPr/>
          <p:nvPr/>
        </p:nvPicPr>
        <p:blipFill>
          <a:blip r:embed="rId1"/>
          <a:stretch/>
        </p:blipFill>
        <p:spPr>
          <a:xfrm>
            <a:off x="517680" y="204480"/>
            <a:ext cx="1829160" cy="1247040"/>
          </a:xfrm>
          <a:prstGeom prst="rect">
            <a:avLst/>
          </a:prstGeom>
          <a:noFill/>
          <a:ln w="0">
            <a:noFill/>
          </a:ln>
        </p:spPr>
      </p:pic>
      <p:sp>
        <p:nvSpPr>
          <p:cNvPr id="72" name="Google Shape;100;p17"/>
          <p:cNvSpPr/>
          <p:nvPr/>
        </p:nvSpPr>
        <p:spPr>
          <a:xfrm>
            <a:off x="2513160" y="325080"/>
            <a:ext cx="9047880" cy="1247040"/>
          </a:xfrm>
          <a:prstGeom prst="rect">
            <a:avLst/>
          </a:prstGeom>
          <a:noFill/>
          <a:ln w="0">
            <a:noFill/>
          </a:ln>
        </p:spPr>
        <p:style>
          <a:lnRef idx="0"/>
          <a:fillRef idx="0"/>
          <a:effectRef idx="0"/>
          <a:fontRef idx="minor"/>
        </p:style>
        <p:txBody>
          <a:bodyPr lIns="90000" rIns="90000" tIns="45000" bIns="45000" anchor="t">
            <a:noAutofit/>
          </a:bodyPr>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r>
              <a:rPr b="1" lang="fr-FR" sz="2000" strike="noStrike" u="none">
                <a:solidFill>
                  <a:srgbClr val="000000"/>
                </a:solidFill>
                <a:effectLst/>
                <a:uFillTx/>
                <a:latin typeface="Arial"/>
                <a:ea typeface="Arial"/>
              </a:rPr>
              <a:t>Utiliser le langage python pour programmer des dispositifs pédagogiques et techniques</a:t>
            </a:r>
            <a:endParaRPr b="0" lang="fr-FR" sz="2000" strike="noStrike" u="none">
              <a:solidFill>
                <a:srgbClr val="000000"/>
              </a:solidFill>
              <a:effectLst/>
              <a:uFillTx/>
              <a:latin typeface="Arial"/>
            </a:endParaRPr>
          </a:p>
        </p:txBody>
      </p:sp>
      <p:sp>
        <p:nvSpPr>
          <p:cNvPr id="73" name="Google Shape;101;p17"/>
          <p:cNvSpPr/>
          <p:nvPr/>
        </p:nvSpPr>
        <p:spPr>
          <a:xfrm>
            <a:off x="630000" y="1980000"/>
            <a:ext cx="5385960" cy="2125440"/>
          </a:xfrm>
          <a:prstGeom prst="rect">
            <a:avLst/>
          </a:prstGeom>
          <a:noFill/>
          <a:ln w="0">
            <a:noFill/>
          </a:ln>
        </p:spPr>
        <p:style>
          <a:lnRef idx="0"/>
          <a:fillRef idx="0"/>
          <a:effectRef idx="0"/>
          <a:fontRef idx="minor"/>
        </p:style>
        <p:txBody>
          <a:bodyPr lIns="90000" rIns="90000" tIns="91440" bIns="91440" anchor="t">
            <a:noAutofit/>
          </a:bodyPr>
          <a:p>
            <a:pPr algn="just">
              <a:lnSpc>
                <a:spcPct val="100000"/>
              </a:lnSpc>
              <a:tabLst>
                <a:tab algn="l" pos="0"/>
              </a:tabLst>
            </a:pPr>
            <a:r>
              <a:rPr b="1" lang="fr-FR" sz="1600" strike="noStrike" u="none">
                <a:solidFill>
                  <a:srgbClr val="000000"/>
                </a:solidFill>
                <a:effectLst/>
                <a:uFillTx/>
                <a:latin typeface="Arial"/>
                <a:ea typeface="Arial"/>
              </a:rPr>
              <a:t>Programmation de drones commerciaux en python en activités de découvertes en seconde</a:t>
            </a:r>
            <a:endParaRPr b="0" lang="fr-FR" sz="1600" strike="noStrike" u="none">
              <a:solidFill>
                <a:srgbClr val="000000"/>
              </a:solidFill>
              <a:effectLst/>
              <a:uFillTx/>
              <a:latin typeface="Arial"/>
            </a:endParaRPr>
          </a:p>
          <a:p>
            <a:pPr algn="just">
              <a:lnSpc>
                <a:spcPct val="100000"/>
              </a:lnSpc>
              <a:tabLst>
                <a:tab algn="l" pos="0"/>
              </a:tabLst>
            </a:pPr>
            <a:r>
              <a:rPr b="1" lang="fr-FR" sz="1600" strike="noStrike" u="none">
                <a:solidFill>
                  <a:srgbClr val="000000"/>
                </a:solidFill>
                <a:effectLst/>
                <a:uFillTx/>
                <a:latin typeface="Arial"/>
                <a:ea typeface="Arial"/>
              </a:rPr>
              <a:t> </a:t>
            </a:r>
            <a:endParaRPr b="0" lang="fr-FR" sz="1600" strike="noStrike" u="none">
              <a:solidFill>
                <a:srgbClr val="000000"/>
              </a:solidFill>
              <a:effectLst/>
              <a:uFillTx/>
              <a:latin typeface="Arial"/>
            </a:endParaRPr>
          </a:p>
          <a:p>
            <a:pPr marL="261720" indent="-261720" algn="just">
              <a:lnSpc>
                <a:spcPct val="100000"/>
              </a:lnSpc>
              <a:buClr>
                <a:srgbClr val="000000"/>
              </a:buClr>
              <a:buFont typeface="Arial"/>
              <a:buChar char="•"/>
              <a:tabLst>
                <a:tab algn="l" pos="0"/>
              </a:tabLst>
            </a:pPr>
            <a:r>
              <a:rPr b="0" lang="fr-FR" sz="1600" strike="noStrike" u="none">
                <a:solidFill>
                  <a:srgbClr val="000000"/>
                </a:solidFill>
                <a:effectLst/>
                <a:uFillTx/>
                <a:latin typeface="Arial"/>
                <a:ea typeface="Arial"/>
              </a:rPr>
              <a:t>Introduction à la technologie des drones</a:t>
            </a:r>
            <a:endParaRPr b="0" lang="fr-FR" sz="1600" strike="noStrike" u="none">
              <a:solidFill>
                <a:srgbClr val="000000"/>
              </a:solidFill>
              <a:effectLst/>
              <a:uFillTx/>
              <a:latin typeface="Arial"/>
            </a:endParaRPr>
          </a:p>
          <a:p>
            <a:pPr marL="261720" indent="-261720" algn="just">
              <a:lnSpc>
                <a:spcPct val="100000"/>
              </a:lnSpc>
              <a:buClr>
                <a:srgbClr val="000000"/>
              </a:buClr>
              <a:buFont typeface="Arial"/>
              <a:buChar char="•"/>
              <a:tabLst>
                <a:tab algn="l" pos="0"/>
              </a:tabLst>
            </a:pPr>
            <a:r>
              <a:rPr b="0" lang="fr-FR" sz="1600" strike="noStrike" u="none">
                <a:solidFill>
                  <a:srgbClr val="000000"/>
                </a:solidFill>
                <a:effectLst/>
                <a:uFillTx/>
                <a:latin typeface="Arial"/>
                <a:ea typeface="Arial"/>
              </a:rPr>
              <a:t>Programmation des mouvements de base du drone</a:t>
            </a:r>
            <a:endParaRPr b="0" lang="fr-FR" sz="1600" strike="noStrike" u="none">
              <a:solidFill>
                <a:srgbClr val="000000"/>
              </a:solidFill>
              <a:effectLst/>
              <a:uFillTx/>
              <a:latin typeface="Arial"/>
            </a:endParaRPr>
          </a:p>
          <a:p>
            <a:pPr>
              <a:lnSpc>
                <a:spcPct val="100000"/>
              </a:lnSpc>
              <a:tabLst>
                <a:tab algn="l" pos="0"/>
              </a:tabLst>
            </a:pPr>
            <a:endParaRPr b="0" lang="fr-FR" sz="1200" strike="noStrike" u="none">
              <a:solidFill>
                <a:srgbClr val="000000"/>
              </a:solidFill>
              <a:effectLst/>
              <a:uFillTx/>
              <a:latin typeface="Arial"/>
            </a:endParaRPr>
          </a:p>
        </p:txBody>
      </p:sp>
      <p:sp>
        <p:nvSpPr>
          <p:cNvPr id="74" name="Google Shape;102;p17"/>
          <p:cNvSpPr/>
          <p:nvPr/>
        </p:nvSpPr>
        <p:spPr>
          <a:xfrm>
            <a:off x="6192720" y="1980000"/>
            <a:ext cx="5385960" cy="4008960"/>
          </a:xfrm>
          <a:prstGeom prst="rect">
            <a:avLst/>
          </a:prstGeom>
          <a:noFill/>
          <a:ln w="0">
            <a:noFill/>
          </a:ln>
        </p:spPr>
        <p:style>
          <a:lnRef idx="0"/>
          <a:fillRef idx="0"/>
          <a:effectRef idx="0"/>
          <a:fontRef idx="minor"/>
        </p:style>
        <p:txBody>
          <a:bodyPr lIns="90000" rIns="90000" tIns="91440" bIns="91440" anchor="t">
            <a:noAutofit/>
          </a:bodyPr>
          <a:p>
            <a:pPr algn="just">
              <a:lnSpc>
                <a:spcPct val="100000"/>
              </a:lnSpc>
              <a:tabLst>
                <a:tab algn="l" pos="0"/>
              </a:tabLst>
            </a:pPr>
            <a:r>
              <a:rPr b="1" lang="fr-FR" sz="1600" strike="noStrike" u="none">
                <a:solidFill>
                  <a:srgbClr val="000000"/>
                </a:solidFill>
                <a:effectLst/>
                <a:uFillTx/>
                <a:latin typeface="Arial"/>
                <a:ea typeface="Arial"/>
              </a:rPr>
              <a:t>Programmation de microcontrôleurs de type BBC Microbit en seconde Si-Cit et SNT dans l’ENT via Capytale </a:t>
            </a:r>
            <a:endParaRPr b="0" lang="fr-FR" sz="16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marL="261720" indent="-261720" algn="just">
              <a:lnSpc>
                <a:spcPct val="100000"/>
              </a:lnSpc>
              <a:buClr>
                <a:srgbClr val="000000"/>
              </a:buClr>
              <a:buFont typeface="Arial"/>
              <a:buChar char="•"/>
              <a:tabLst>
                <a:tab algn="l" pos="0"/>
              </a:tabLst>
            </a:pPr>
            <a:r>
              <a:rPr b="0" lang="fr-FR" sz="1600" strike="noStrike" u="none">
                <a:solidFill>
                  <a:srgbClr val="000000"/>
                </a:solidFill>
                <a:effectLst/>
                <a:uFillTx/>
                <a:latin typeface="Arial"/>
                <a:ea typeface="Arial"/>
              </a:rPr>
              <a:t>Utilisation de la plateforme vittascience via l’application Capytale de l’ENT</a:t>
            </a:r>
            <a:endParaRPr b="0" lang="fr-FR" sz="16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marL="261720" indent="-261720" algn="just">
              <a:lnSpc>
                <a:spcPct val="100000"/>
              </a:lnSpc>
              <a:buClr>
                <a:srgbClr val="000000"/>
              </a:buClr>
              <a:buFont typeface="Arial"/>
              <a:buChar char="•"/>
              <a:tabLst>
                <a:tab algn="l" pos="0"/>
              </a:tabLst>
            </a:pPr>
            <a:r>
              <a:rPr b="0" lang="fr-FR" sz="1600" strike="noStrike" u="none">
                <a:solidFill>
                  <a:srgbClr val="000000"/>
                </a:solidFill>
                <a:effectLst/>
                <a:uFillTx/>
                <a:latin typeface="Arial"/>
                <a:ea typeface="Arial"/>
              </a:rPr>
              <a:t>Mise à disposition des exercices corrigés d’introduction à la programmation des cartes Microbit via la bibliothèque Enseignante de Capytale</a:t>
            </a:r>
            <a:endParaRPr b="0" lang="fr-FR" sz="16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marL="261720" indent="-261720" algn="just">
              <a:lnSpc>
                <a:spcPct val="100000"/>
              </a:lnSpc>
              <a:buClr>
                <a:srgbClr val="000000"/>
              </a:buClr>
              <a:buFont typeface="Arial"/>
              <a:buChar char="•"/>
              <a:tabLst>
                <a:tab algn="l" pos="0"/>
              </a:tabLst>
            </a:pPr>
            <a:r>
              <a:rPr b="0" lang="fr-FR" sz="1600" strike="noStrike" u="none">
                <a:solidFill>
                  <a:srgbClr val="000000"/>
                </a:solidFill>
                <a:effectLst/>
                <a:uFillTx/>
                <a:latin typeface="Arial"/>
                <a:ea typeface="Arial"/>
              </a:rPr>
              <a:t>Participation à la liaison collège lycée avec la mise en commun des activités via le concours Yes We Code</a:t>
            </a:r>
            <a:endParaRPr b="0" lang="fr-FR" sz="16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algn="just">
              <a:lnSpc>
                <a:spcPct val="100000"/>
              </a:lnSpc>
              <a:tabLst>
                <a:tab algn="l" pos="0"/>
              </a:tabLst>
            </a:pPr>
            <a:endParaRPr b="0" lang="fr-FR" sz="12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p:txBody>
      </p:sp>
      <p:sp>
        <p:nvSpPr>
          <p:cNvPr id="75" name="Google Shape;103;p17"/>
          <p:cNvSpPr/>
          <p:nvPr/>
        </p:nvSpPr>
        <p:spPr>
          <a:xfrm>
            <a:off x="630000" y="3678840"/>
            <a:ext cx="5385960" cy="2155320"/>
          </a:xfrm>
          <a:prstGeom prst="rect">
            <a:avLst/>
          </a:prstGeom>
          <a:noFill/>
          <a:ln w="0">
            <a:noFill/>
          </a:ln>
        </p:spPr>
        <p:style>
          <a:lnRef idx="0"/>
          <a:fillRef idx="0"/>
          <a:effectRef idx="0"/>
          <a:fontRef idx="minor"/>
        </p:style>
        <p:txBody>
          <a:bodyPr lIns="90000" rIns="90000" tIns="91440" bIns="91440" anchor="t">
            <a:noAutofit/>
          </a:bodyPr>
          <a:p>
            <a:pPr algn="just">
              <a:lnSpc>
                <a:spcPct val="100000"/>
              </a:lnSpc>
              <a:tabLst>
                <a:tab algn="l" pos="0"/>
              </a:tabLst>
            </a:pPr>
            <a:r>
              <a:rPr b="1" lang="fr-FR" sz="1600" strike="noStrike" u="none">
                <a:solidFill>
                  <a:srgbClr val="000000"/>
                </a:solidFill>
                <a:effectLst/>
                <a:uFillTx/>
                <a:latin typeface="Arial"/>
                <a:ea typeface="Arial"/>
              </a:rPr>
              <a:t>Réalisation d’un mini-projet dans la filière STi2D </a:t>
            </a:r>
            <a:endParaRPr b="0" lang="fr-FR" sz="16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marL="261720" indent="-261720" algn="just">
              <a:lnSpc>
                <a:spcPct val="100000"/>
              </a:lnSpc>
              <a:buClr>
                <a:srgbClr val="000000"/>
              </a:buClr>
              <a:buFont typeface="Arial"/>
              <a:buChar char="•"/>
              <a:tabLst>
                <a:tab algn="l" pos="0"/>
              </a:tabLst>
            </a:pPr>
            <a:r>
              <a:rPr b="0" lang="fr-FR" sz="1600" strike="noStrike" u="none">
                <a:solidFill>
                  <a:srgbClr val="000000"/>
                </a:solidFill>
                <a:effectLst/>
                <a:uFillTx/>
                <a:latin typeface="Arial"/>
                <a:ea typeface="Arial"/>
              </a:rPr>
              <a:t>Mise à disposition du dossier technique du projet Slider de caméra (filière Sti2d)</a:t>
            </a:r>
            <a:endParaRPr b="0" lang="fr-FR" sz="16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marL="261720" indent="-261720" algn="just">
              <a:lnSpc>
                <a:spcPct val="100000"/>
              </a:lnSpc>
              <a:buClr>
                <a:srgbClr val="000000"/>
              </a:buClr>
              <a:buFont typeface="Arial"/>
              <a:buChar char="•"/>
              <a:tabLst>
                <a:tab algn="l" pos="0"/>
              </a:tabLst>
            </a:pPr>
            <a:r>
              <a:rPr b="0" lang="fr-FR" sz="1600" strike="noStrike" u="none">
                <a:solidFill>
                  <a:srgbClr val="000000"/>
                </a:solidFill>
                <a:effectLst/>
                <a:uFillTx/>
                <a:latin typeface="Arial"/>
                <a:ea typeface="Arial"/>
              </a:rPr>
              <a:t>Mise à disposition des activités support du mini-projet (modélisation 3D et programmation </a:t>
            </a:r>
            <a:endParaRPr b="0" lang="fr-FR" sz="16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Google Shape;97;p17"/>
          <p:cNvSpPr/>
          <p:nvPr/>
        </p:nvSpPr>
        <p:spPr>
          <a:xfrm>
            <a:off x="647280" y="1572840"/>
            <a:ext cx="10913760" cy="76464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tabLst>
                <a:tab algn="l" pos="0"/>
              </a:tabLst>
            </a:pPr>
            <a:r>
              <a:rPr b="1" lang="fr-FR" sz="2000" strike="noStrike" u="none">
                <a:solidFill>
                  <a:srgbClr val="000091"/>
                </a:solidFill>
                <a:effectLst/>
                <a:uFillTx/>
                <a:latin typeface="Arial"/>
                <a:ea typeface="Arial"/>
              </a:rPr>
              <a:t>Programmation de microcontrôleurs de type BBC Microbit en seconde Si-Cit et SNT dans l’ENT via Capytale </a:t>
            </a:r>
            <a:endParaRPr b="0" lang="fr-FR" sz="2000" strike="noStrike" u="none">
              <a:solidFill>
                <a:srgbClr val="000000"/>
              </a:solidFill>
              <a:effectLst/>
              <a:uFillTx/>
              <a:latin typeface="Arial"/>
            </a:endParaRPr>
          </a:p>
          <a:p>
            <a:pPr algn="just">
              <a:lnSpc>
                <a:spcPct val="100000"/>
              </a:lnSpc>
              <a:tabLst>
                <a:tab algn="l" pos="0"/>
              </a:tabLst>
            </a:pPr>
            <a:endParaRPr b="0" lang="fr-FR" sz="18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algn="just">
              <a:lnSpc>
                <a:spcPct val="100000"/>
              </a:lnSpc>
              <a:spcBef>
                <a:spcPts val="601"/>
              </a:spcBef>
              <a:tabLst>
                <a:tab algn="l" pos="0"/>
              </a:tabLst>
            </a:pPr>
            <a:endParaRPr b="0" lang="fr-FR" sz="1600" strike="noStrike" u="none">
              <a:solidFill>
                <a:srgbClr val="000000"/>
              </a:solidFill>
              <a:effectLst/>
              <a:uFillTx/>
              <a:latin typeface="Arial"/>
            </a:endParaRPr>
          </a:p>
        </p:txBody>
      </p:sp>
      <p:sp>
        <p:nvSpPr>
          <p:cNvPr id="77" name="Google Shape;98;p17"/>
          <p:cNvSpPr/>
          <p:nvPr/>
        </p:nvSpPr>
        <p:spPr>
          <a:xfrm>
            <a:off x="3511080" y="6480720"/>
            <a:ext cx="5203440" cy="376560"/>
          </a:xfrm>
          <a:prstGeom prst="rect">
            <a:avLst/>
          </a:prstGeom>
          <a:solidFill>
            <a:schemeClr val="lt1"/>
          </a:solidFill>
          <a:ln w="9525">
            <a:solidFill>
              <a:srgbClr val="ffffff"/>
            </a:solidFill>
            <a:round/>
          </a:ln>
        </p:spPr>
        <p:style>
          <a:lnRef idx="0"/>
          <a:fillRef idx="0"/>
          <a:effectRef idx="0"/>
          <a:fontRef idx="minor"/>
        </p:style>
        <p:txBody>
          <a:bodyPr lIns="90000" rIns="90000" tIns="91440" bIns="91440" anchor="ctr">
            <a:noAutofit/>
          </a:bodyPr>
          <a:p>
            <a:pPr algn="ctr">
              <a:lnSpc>
                <a:spcPct val="100000"/>
              </a:lnSpc>
              <a:tabLst>
                <a:tab algn="l" pos="0"/>
              </a:tabLst>
            </a:pPr>
            <a:endParaRPr b="0" lang="fr-FR" sz="1400" strike="noStrike" u="none">
              <a:solidFill>
                <a:srgbClr val="000000"/>
              </a:solidFill>
              <a:effectLst/>
              <a:uFillTx/>
              <a:latin typeface="Arial"/>
              <a:ea typeface="Arial"/>
            </a:endParaRPr>
          </a:p>
        </p:txBody>
      </p:sp>
      <p:pic>
        <p:nvPicPr>
          <p:cNvPr id="78" name="Google Shape;99;p17" descr=""/>
          <p:cNvPicPr/>
          <p:nvPr/>
        </p:nvPicPr>
        <p:blipFill>
          <a:blip r:embed="rId1"/>
          <a:stretch/>
        </p:blipFill>
        <p:spPr>
          <a:xfrm>
            <a:off x="517680" y="204480"/>
            <a:ext cx="1829160" cy="1247040"/>
          </a:xfrm>
          <a:prstGeom prst="rect">
            <a:avLst/>
          </a:prstGeom>
          <a:noFill/>
          <a:ln w="0">
            <a:noFill/>
          </a:ln>
        </p:spPr>
      </p:pic>
      <p:sp>
        <p:nvSpPr>
          <p:cNvPr id="79" name="Google Shape;100;p17"/>
          <p:cNvSpPr/>
          <p:nvPr/>
        </p:nvSpPr>
        <p:spPr>
          <a:xfrm>
            <a:off x="2513160" y="325080"/>
            <a:ext cx="7445880" cy="1247040"/>
          </a:xfrm>
          <a:prstGeom prst="rect">
            <a:avLst/>
          </a:prstGeom>
          <a:noFill/>
          <a:ln w="0">
            <a:noFill/>
          </a:ln>
        </p:spPr>
        <p:style>
          <a:lnRef idx="0"/>
          <a:fillRef idx="0"/>
          <a:effectRef idx="0"/>
          <a:fontRef idx="minor"/>
        </p:style>
        <p:txBody>
          <a:bodyPr lIns="90000" rIns="90000" tIns="45000" bIns="45000" anchor="t">
            <a:noAutofit/>
          </a:bodyPr>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r>
              <a:rPr b="1" lang="fr-FR" sz="2000" strike="noStrike" u="none">
                <a:solidFill>
                  <a:srgbClr val="000000"/>
                </a:solidFill>
                <a:effectLst/>
                <a:uFillTx/>
                <a:latin typeface="Arial"/>
                <a:ea typeface="Arial"/>
              </a:rPr>
              <a:t>Utiliser le langage python pour programmer des dispositifs pédagogiques et techniques</a:t>
            </a:r>
            <a:endParaRPr b="0" lang="fr-FR" sz="2000" strike="noStrike" u="none">
              <a:solidFill>
                <a:srgbClr val="000000"/>
              </a:solidFill>
              <a:effectLst/>
              <a:uFillTx/>
              <a:latin typeface="Arial"/>
            </a:endParaRPr>
          </a:p>
        </p:txBody>
      </p:sp>
      <p:sp>
        <p:nvSpPr>
          <p:cNvPr id="80" name="Google Shape;102;p17"/>
          <p:cNvSpPr/>
          <p:nvPr/>
        </p:nvSpPr>
        <p:spPr>
          <a:xfrm>
            <a:off x="780480" y="3974760"/>
            <a:ext cx="9104040" cy="1658520"/>
          </a:xfrm>
          <a:prstGeom prst="rect">
            <a:avLst/>
          </a:prstGeom>
          <a:noFill/>
          <a:ln w="0">
            <a:noFill/>
          </a:ln>
        </p:spPr>
        <p:style>
          <a:lnRef idx="0"/>
          <a:fillRef idx="0"/>
          <a:effectRef idx="0"/>
          <a:fontRef idx="minor"/>
        </p:style>
        <p:txBody>
          <a:bodyPr numCol="2" spcCol="0" horzOverflow="overflow" tIns="91440" bIns="91440" anchor="t">
            <a:noAutofit/>
          </a:bodyPr>
          <a:p>
            <a:pPr>
              <a:lnSpc>
                <a:spcPct val="100000"/>
              </a:lnSpc>
            </a:pPr>
            <a:r>
              <a:rPr b="0" lang="fr-FR" sz="1200" strike="noStrike" u="none">
                <a:solidFill>
                  <a:srgbClr val="000000"/>
                </a:solidFill>
                <a:effectLst/>
                <a:uFillTx/>
                <a:latin typeface="Arial"/>
                <a:ea typeface="Arial"/>
              </a:rPr>
              <a:t>liste des activités proposées</a:t>
            </a:r>
            <a:endParaRPr b="0" lang="fr-FR" sz="1200" strike="noStrike" u="none">
              <a:solidFill>
                <a:srgbClr val="000000"/>
              </a:solidFill>
              <a:effectLst/>
              <a:uFillTx/>
              <a:latin typeface="Arial"/>
            </a:endParaRPr>
          </a:p>
          <a:p>
            <a:pPr>
              <a:lnSpc>
                <a:spcPct val="100000"/>
              </a:lnSpc>
            </a:pP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1 : Gestion de la matrice Led de la carte</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2 : Affichage sur un écran LCD externe</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3 : Utilisation des variables et des capteurs de la carte</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4 : Communication Radio entre cartes</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5 : Mesure de distance avec un capteur à ultrasons</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6 : Utilisation d’un potentiomètre</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7 : Découverte de l’accéléromètre</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8 : Pilotage du robot maqueen</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Exercice 9 : Pilotage d’un servomoteur</a:t>
            </a:r>
            <a:endParaRPr b="0" lang="fr-FR" sz="1200" strike="noStrike" u="none">
              <a:solidFill>
                <a:srgbClr val="000000"/>
              </a:solidFill>
              <a:effectLst/>
              <a:uFillTx/>
              <a:latin typeface="Arial"/>
            </a:endParaRPr>
          </a:p>
          <a:p>
            <a:pPr>
              <a:lnSpc>
                <a:spcPct val="100000"/>
              </a:lnSpc>
            </a:pPr>
            <a:endParaRPr b="0" lang="fr-FR" sz="1200" strike="noStrike" u="none">
              <a:solidFill>
                <a:srgbClr val="000000"/>
              </a:solidFill>
              <a:effectLst/>
              <a:uFillTx/>
              <a:latin typeface="Arial"/>
            </a:endParaRPr>
          </a:p>
        </p:txBody>
      </p:sp>
      <p:sp>
        <p:nvSpPr>
          <p:cNvPr id="81" name=""/>
          <p:cNvSpPr/>
          <p:nvPr/>
        </p:nvSpPr>
        <p:spPr>
          <a:xfrm>
            <a:off x="780480" y="2313360"/>
            <a:ext cx="10667160" cy="1660680"/>
          </a:xfrm>
          <a:prstGeom prst="rect">
            <a:avLst/>
          </a:prstGeom>
          <a:noFill/>
          <a:ln w="0">
            <a:noFill/>
          </a:ln>
        </p:spPr>
        <p:style>
          <a:lnRef idx="0"/>
          <a:fillRef idx="0"/>
          <a:effectRef idx="0"/>
          <a:fontRef idx="minor"/>
        </p:style>
        <p:txBody>
          <a:bodyPr numCol="1" spcCol="0" horzOverflow="overflow" anchor="t">
            <a:spAutoFit/>
          </a:bodyPr>
          <a:p>
            <a:pPr>
              <a:lnSpc>
                <a:spcPct val="150000"/>
              </a:lnSpc>
            </a:pPr>
            <a:r>
              <a:rPr b="0" lang="fr-FR" sz="1400" strike="noStrike" u="none">
                <a:solidFill>
                  <a:srgbClr val="000000"/>
                </a:solidFill>
                <a:effectLst/>
                <a:uFillTx/>
                <a:latin typeface="Arial"/>
                <a:ea typeface="Arial"/>
              </a:rPr>
              <a:t>9 activités ont été proposées à des élèves de seconde pour leur permettre de prendre en main la carte microbit avec ses principales fonctionnalités. Ces activités peuvent être utilisées dans le cadre des options facultatives de seconde Sciences de l’ingénieur (SI) ou Création et Innovation Technologiques (CIT).</a:t>
            </a:r>
            <a:endParaRPr b="0" lang="fr-FR" sz="1400" strike="noStrike" u="none">
              <a:solidFill>
                <a:srgbClr val="000000"/>
              </a:solidFill>
              <a:effectLst/>
              <a:uFillTx/>
              <a:latin typeface="Arial"/>
            </a:endParaRPr>
          </a:p>
          <a:p>
            <a:pPr>
              <a:lnSpc>
                <a:spcPct val="150000"/>
              </a:lnSpc>
            </a:pPr>
            <a:endParaRPr b="0" lang="fr-FR" sz="800" strike="noStrike" u="none">
              <a:solidFill>
                <a:srgbClr val="000000"/>
              </a:solidFill>
              <a:effectLst/>
              <a:uFillTx/>
              <a:latin typeface="Arial"/>
            </a:endParaRPr>
          </a:p>
          <a:p>
            <a:pPr>
              <a:lnSpc>
                <a:spcPct val="100000"/>
              </a:lnSpc>
            </a:pPr>
            <a:r>
              <a:rPr b="0" lang="fr-FR" sz="1400" strike="noStrike" u="none">
                <a:solidFill>
                  <a:srgbClr val="000000"/>
                </a:solidFill>
                <a:effectLst/>
                <a:uFillTx/>
                <a:latin typeface="Arial"/>
                <a:ea typeface="Arial"/>
              </a:rPr>
              <a:t>Elles peuvent également prendre place en sciences numériques et technologie dans la cadre de la thématique Informatique embarquée et objets connectés</a:t>
            </a:r>
            <a:endParaRPr b="0" lang="fr-FR" sz="1400" strike="noStrike" u="none">
              <a:solidFill>
                <a:srgbClr val="000000"/>
              </a:solidFill>
              <a:effectLst/>
              <a:uFillTx/>
              <a:latin typeface="Arial"/>
            </a:endParaRPr>
          </a:p>
        </p:txBody>
      </p:sp>
      <p:sp>
        <p:nvSpPr>
          <p:cNvPr id="82" name=""/>
          <p:cNvSpPr/>
          <p:nvPr/>
        </p:nvSpPr>
        <p:spPr>
          <a:xfrm>
            <a:off x="628200" y="5814000"/>
            <a:ext cx="10603440" cy="457200"/>
          </a:xfrm>
          <a:prstGeom prst="rect">
            <a:avLst/>
          </a:prstGeom>
          <a:noFill/>
          <a:ln w="0">
            <a:noFill/>
          </a:ln>
        </p:spPr>
        <p:style>
          <a:lnRef idx="0"/>
          <a:fillRef idx="0"/>
          <a:effectRef idx="0"/>
          <a:fontRef idx="minor"/>
        </p:style>
        <p:txBody>
          <a:bodyPr numCol="1" spcCol="0" horzOverflow="overflow" anchor="t">
            <a:spAutoFit/>
          </a:bodyPr>
          <a:p>
            <a:pPr algn="just">
              <a:lnSpc>
                <a:spcPct val="100000"/>
              </a:lnSpc>
            </a:pPr>
            <a:r>
              <a:rPr b="0" lang="fr-FR" sz="1400" strike="noStrike" u="none">
                <a:solidFill>
                  <a:srgbClr val="000000"/>
                </a:solidFill>
                <a:effectLst/>
                <a:uFillTx/>
                <a:latin typeface="Arial"/>
                <a:ea typeface="Arial"/>
              </a:rPr>
              <a:t>Toutes les activités sont présentes sur Capytale et les éléments de correction sont accessibles aux enseignants uniquement</a:t>
            </a:r>
            <a:endParaRPr b="0" lang="fr-FR" sz="1400" strike="noStrike" u="none">
              <a:solidFill>
                <a:srgbClr val="000000"/>
              </a:solidFill>
              <a:effectLst/>
              <a:uFillTx/>
              <a:latin typeface="Arial"/>
            </a:endParaRPr>
          </a:p>
          <a:p>
            <a:pPr>
              <a:lnSpc>
                <a:spcPct val="100000"/>
              </a:lnSpc>
            </a:pPr>
            <a:endParaRPr b="0" lang="fr-FR" sz="1400" strike="noStrike" u="none">
              <a:solidFill>
                <a:srgbClr val="000000"/>
              </a:solidFill>
              <a:effectLst/>
              <a:uFillTx/>
              <a:latin typeface="Arial"/>
            </a:endParaRPr>
          </a:p>
        </p:txBody>
      </p:sp>
      <p:pic>
        <p:nvPicPr>
          <p:cNvPr id="83" name="" descr=""/>
          <p:cNvPicPr/>
          <p:nvPr/>
        </p:nvPicPr>
        <p:blipFill>
          <a:blip r:embed="rId2"/>
          <a:stretch/>
        </p:blipFill>
        <p:spPr>
          <a:xfrm>
            <a:off x="9563400" y="3971520"/>
            <a:ext cx="2062440" cy="1661760"/>
          </a:xfrm>
          <a:prstGeom prst="rect">
            <a:avLst/>
          </a:prstGeom>
          <a:noFill/>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Google Shape;97;p17"/>
          <p:cNvSpPr/>
          <p:nvPr/>
        </p:nvSpPr>
        <p:spPr>
          <a:xfrm>
            <a:off x="647280" y="1572840"/>
            <a:ext cx="10913760" cy="76464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pPr>
            <a:r>
              <a:rPr b="1" lang="fr-FR" sz="2000" strike="noStrike" u="none">
                <a:solidFill>
                  <a:srgbClr val="000091"/>
                </a:solidFill>
                <a:effectLst/>
                <a:uFillTx/>
                <a:latin typeface="Arial"/>
                <a:ea typeface="Arial"/>
              </a:rPr>
              <a:t>Introduction aux drones et </a:t>
            </a:r>
            <a:r>
              <a:rPr b="1" lang="fr-FR" sz="2000" strike="noStrike" u="none">
                <a:solidFill>
                  <a:srgbClr val="000091"/>
                </a:solidFill>
                <a:effectLst/>
                <a:uFillTx/>
                <a:latin typeface="Arial"/>
                <a:ea typeface="Arial"/>
              </a:rPr>
              <a:t>programmation de mouvements en python</a:t>
            </a:r>
            <a:endParaRPr b="0" lang="fr-FR" sz="2000" strike="noStrike" u="none">
              <a:solidFill>
                <a:srgbClr val="000000"/>
              </a:solidFill>
              <a:effectLst/>
              <a:uFillTx/>
              <a:latin typeface="Arial"/>
            </a:endParaRPr>
          </a:p>
          <a:p>
            <a:pPr algn="just">
              <a:lnSpc>
                <a:spcPct val="100000"/>
              </a:lnSpc>
              <a:tabLst>
                <a:tab algn="l" pos="0"/>
              </a:tabLst>
            </a:pPr>
            <a:endParaRPr b="0" lang="fr-FR" sz="18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algn="just">
              <a:lnSpc>
                <a:spcPct val="100000"/>
              </a:lnSpc>
              <a:spcBef>
                <a:spcPts val="601"/>
              </a:spcBef>
              <a:tabLst>
                <a:tab algn="l" pos="0"/>
              </a:tabLst>
            </a:pPr>
            <a:endParaRPr b="0" lang="fr-FR" sz="1600" strike="noStrike" u="none">
              <a:solidFill>
                <a:srgbClr val="000000"/>
              </a:solidFill>
              <a:effectLst/>
              <a:uFillTx/>
              <a:latin typeface="Arial"/>
            </a:endParaRPr>
          </a:p>
        </p:txBody>
      </p:sp>
      <p:sp>
        <p:nvSpPr>
          <p:cNvPr id="85" name="Google Shape;98;p17"/>
          <p:cNvSpPr/>
          <p:nvPr/>
        </p:nvSpPr>
        <p:spPr>
          <a:xfrm>
            <a:off x="3511080" y="6480720"/>
            <a:ext cx="5203440" cy="376560"/>
          </a:xfrm>
          <a:prstGeom prst="rect">
            <a:avLst/>
          </a:prstGeom>
          <a:solidFill>
            <a:schemeClr val="lt1"/>
          </a:solidFill>
          <a:ln w="9525">
            <a:solidFill>
              <a:srgbClr val="ffffff"/>
            </a:solidFill>
            <a:round/>
          </a:ln>
        </p:spPr>
        <p:style>
          <a:lnRef idx="0"/>
          <a:fillRef idx="0"/>
          <a:effectRef idx="0"/>
          <a:fontRef idx="minor"/>
        </p:style>
        <p:txBody>
          <a:bodyPr lIns="90000" rIns="90000" tIns="91440" bIns="91440" anchor="ctr">
            <a:noAutofit/>
          </a:bodyPr>
          <a:p>
            <a:pPr algn="ctr">
              <a:lnSpc>
                <a:spcPct val="100000"/>
              </a:lnSpc>
              <a:tabLst>
                <a:tab algn="l" pos="0"/>
              </a:tabLst>
            </a:pPr>
            <a:endParaRPr b="0" lang="fr-FR" sz="1400" strike="noStrike" u="none">
              <a:solidFill>
                <a:srgbClr val="000000"/>
              </a:solidFill>
              <a:effectLst/>
              <a:uFillTx/>
              <a:latin typeface="Arial"/>
              <a:ea typeface="Arial"/>
            </a:endParaRPr>
          </a:p>
        </p:txBody>
      </p:sp>
      <p:pic>
        <p:nvPicPr>
          <p:cNvPr id="86" name="Google Shape;99;p17" descr=""/>
          <p:cNvPicPr/>
          <p:nvPr/>
        </p:nvPicPr>
        <p:blipFill>
          <a:blip r:embed="rId1"/>
          <a:stretch/>
        </p:blipFill>
        <p:spPr>
          <a:xfrm>
            <a:off x="517680" y="204480"/>
            <a:ext cx="1829160" cy="1247040"/>
          </a:xfrm>
          <a:prstGeom prst="rect">
            <a:avLst/>
          </a:prstGeom>
          <a:noFill/>
          <a:ln w="0">
            <a:noFill/>
          </a:ln>
        </p:spPr>
      </p:pic>
      <p:sp>
        <p:nvSpPr>
          <p:cNvPr id="87" name="Google Shape;100;p17"/>
          <p:cNvSpPr/>
          <p:nvPr/>
        </p:nvSpPr>
        <p:spPr>
          <a:xfrm>
            <a:off x="2513160" y="325080"/>
            <a:ext cx="7445880" cy="1247040"/>
          </a:xfrm>
          <a:prstGeom prst="rect">
            <a:avLst/>
          </a:prstGeom>
          <a:noFill/>
          <a:ln w="0">
            <a:noFill/>
          </a:ln>
        </p:spPr>
        <p:style>
          <a:lnRef idx="0"/>
          <a:fillRef idx="0"/>
          <a:effectRef idx="0"/>
          <a:fontRef idx="minor"/>
        </p:style>
        <p:txBody>
          <a:bodyPr lIns="90000" rIns="90000" tIns="45000" bIns="45000" anchor="t">
            <a:noAutofit/>
          </a:bodyPr>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r>
              <a:rPr b="1" lang="fr-FR" sz="2000" strike="noStrike" u="none">
                <a:solidFill>
                  <a:srgbClr val="000000"/>
                </a:solidFill>
                <a:effectLst/>
                <a:uFillTx/>
                <a:latin typeface="Arial"/>
                <a:ea typeface="Arial"/>
              </a:rPr>
              <a:t>Utiliser le langage python pour programmer des dispositifs pédagogiques et techniques</a:t>
            </a:r>
            <a:endParaRPr b="0" lang="fr-FR" sz="2000" strike="noStrike" u="none">
              <a:solidFill>
                <a:srgbClr val="000000"/>
              </a:solidFill>
              <a:effectLst/>
              <a:uFillTx/>
              <a:latin typeface="Arial"/>
            </a:endParaRPr>
          </a:p>
        </p:txBody>
      </p:sp>
      <p:sp>
        <p:nvSpPr>
          <p:cNvPr id="88" name="Google Shape;102;p17"/>
          <p:cNvSpPr/>
          <p:nvPr/>
        </p:nvSpPr>
        <p:spPr>
          <a:xfrm>
            <a:off x="1061280" y="3565080"/>
            <a:ext cx="6250320" cy="1658520"/>
          </a:xfrm>
          <a:prstGeom prst="rect">
            <a:avLst/>
          </a:prstGeom>
          <a:noFill/>
          <a:ln w="0">
            <a:noFill/>
          </a:ln>
        </p:spPr>
        <p:style>
          <a:lnRef idx="0"/>
          <a:fillRef idx="0"/>
          <a:effectRef idx="0"/>
          <a:fontRef idx="minor"/>
        </p:style>
        <p:txBody>
          <a:bodyPr numCol="2" spcCol="0" horzOverflow="overflow" tIns="91440" bIns="91440" anchor="t">
            <a:noAutofit/>
          </a:bodyPr>
          <a:p>
            <a:pPr>
              <a:lnSpc>
                <a:spcPct val="100000"/>
              </a:lnSpc>
            </a:pPr>
            <a:r>
              <a:rPr b="0" lang="fr-FR" sz="1200" strike="noStrike" u="none">
                <a:solidFill>
                  <a:srgbClr val="000000"/>
                </a:solidFill>
                <a:effectLst/>
                <a:uFillTx/>
                <a:latin typeface="Arial"/>
                <a:ea typeface="Arial"/>
              </a:rPr>
              <a:t>Voici la liste des activités proposées</a:t>
            </a:r>
            <a:endParaRPr b="0" lang="fr-FR" sz="1200" strike="noStrike" u="none">
              <a:solidFill>
                <a:srgbClr val="000000"/>
              </a:solidFill>
              <a:effectLst/>
              <a:uFillTx/>
              <a:latin typeface="Arial"/>
            </a:endParaRPr>
          </a:p>
          <a:p>
            <a:pPr>
              <a:lnSpc>
                <a:spcPct val="100000"/>
              </a:lnSpc>
            </a:pP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Activité 1  : Qu’est-ce qu’un drone ?</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Activité 2  : Comment se déplace un drone ?</a:t>
            </a:r>
            <a:endParaRPr b="0" lang="fr-FR" sz="1200" strike="noStrike" u="none">
              <a:solidFill>
                <a:srgbClr val="000000"/>
              </a:solidFill>
              <a:effectLst/>
              <a:uFillTx/>
              <a:latin typeface="Arial"/>
            </a:endParaRPr>
          </a:p>
          <a:p>
            <a:pPr>
              <a:lnSpc>
                <a:spcPct val="150000"/>
              </a:lnSpc>
            </a:pPr>
            <a:r>
              <a:rPr b="0" lang="fr-FR" sz="1200" strike="noStrike" u="none">
                <a:solidFill>
                  <a:srgbClr val="000000"/>
                </a:solidFill>
                <a:effectLst/>
                <a:uFillTx/>
                <a:latin typeface="Arial"/>
                <a:ea typeface="Arial"/>
              </a:rPr>
              <a:t>Activité 3  : Mon Tello en scratch</a:t>
            </a:r>
            <a:endParaRPr b="0" lang="fr-FR" sz="1200" strike="noStrike" u="none">
              <a:solidFill>
                <a:srgbClr val="000000"/>
              </a:solidFill>
              <a:effectLst/>
              <a:uFillTx/>
              <a:latin typeface="Arial"/>
            </a:endParaRPr>
          </a:p>
          <a:p>
            <a:pPr>
              <a:lnSpc>
                <a:spcPct val="100000"/>
              </a:lnSpc>
            </a:pPr>
            <a:r>
              <a:rPr b="0" lang="fr-FR" sz="1200" strike="noStrike" u="none">
                <a:solidFill>
                  <a:srgbClr val="000000"/>
                </a:solidFill>
                <a:effectLst/>
                <a:uFillTx/>
                <a:latin typeface="Arial"/>
                <a:ea typeface="Arial"/>
              </a:rPr>
              <a:t>Activité 4  :</a:t>
            </a:r>
            <a:r>
              <a:rPr b="0" lang="fr-FR" sz="1100" strike="noStrike" u="none">
                <a:solidFill>
                  <a:srgbClr val="000000"/>
                </a:solidFill>
                <a:effectLst/>
                <a:uFillTx/>
                <a:latin typeface="Arial"/>
                <a:ea typeface="Arial"/>
              </a:rPr>
              <a:t> Programmer mon Tello en python</a:t>
            </a:r>
            <a:endParaRPr b="0" lang="fr-FR" sz="1100" strike="noStrike" u="none">
              <a:solidFill>
                <a:srgbClr val="000000"/>
              </a:solidFill>
              <a:effectLst/>
              <a:uFillTx/>
              <a:latin typeface="Arial"/>
            </a:endParaRPr>
          </a:p>
        </p:txBody>
      </p:sp>
      <p:sp>
        <p:nvSpPr>
          <p:cNvPr id="89" name=""/>
          <p:cNvSpPr/>
          <p:nvPr/>
        </p:nvSpPr>
        <p:spPr>
          <a:xfrm>
            <a:off x="702360" y="2078280"/>
            <a:ext cx="10672200" cy="1798200"/>
          </a:xfrm>
          <a:prstGeom prst="rect">
            <a:avLst/>
          </a:prstGeom>
          <a:noFill/>
          <a:ln w="0">
            <a:noFill/>
          </a:ln>
        </p:spPr>
        <p:style>
          <a:lnRef idx="0"/>
          <a:fillRef idx="0"/>
          <a:effectRef idx="0"/>
          <a:fontRef idx="minor"/>
        </p:style>
        <p:txBody>
          <a:bodyPr numCol="1" spcCol="0" horzOverflow="overflow" anchor="t">
            <a:spAutoFit/>
          </a:bodyPr>
          <a:p>
            <a:pPr>
              <a:lnSpc>
                <a:spcPct val="150000"/>
              </a:lnSpc>
            </a:pPr>
            <a:r>
              <a:rPr b="0" lang="fr-FR" sz="1400" strike="noStrike" u="none">
                <a:solidFill>
                  <a:srgbClr val="000000"/>
                </a:solidFill>
                <a:effectLst/>
                <a:uFillTx/>
                <a:latin typeface="Arial"/>
                <a:ea typeface="Arial"/>
              </a:rPr>
              <a:t>Quatre activités ont été  proposées à des élèves de seconde, pour leur permettre de découvrir le fonctionnement d’un drone et de prendre en main un drone TELLO. Ces activités peuvent être utilisées dans le cadre des options facultatives de seconde Sciences de l’ingénieur (SI) ou Création et Innovation Technologiques (CIT). Il est également tout à fait envisageable d’utiliser ces ressources comme base pour une activité en STI2D ou en spécialité sciences de l’ingénieur.</a:t>
            </a:r>
            <a:endParaRPr b="0" lang="fr-FR" sz="1400" strike="noStrike" u="none">
              <a:solidFill>
                <a:srgbClr val="000000"/>
              </a:solidFill>
              <a:effectLst/>
              <a:uFillTx/>
              <a:latin typeface="Arial"/>
            </a:endParaRPr>
          </a:p>
          <a:p>
            <a:pPr>
              <a:lnSpc>
                <a:spcPct val="150000"/>
              </a:lnSpc>
            </a:pPr>
            <a:endParaRPr b="0" lang="fr-FR" sz="1200" strike="noStrike" u="none">
              <a:solidFill>
                <a:srgbClr val="000000"/>
              </a:solidFill>
              <a:effectLst/>
              <a:uFillTx/>
              <a:latin typeface="Arial"/>
            </a:endParaRPr>
          </a:p>
          <a:p>
            <a:pPr>
              <a:lnSpc>
                <a:spcPct val="100000"/>
              </a:lnSpc>
            </a:pPr>
            <a:endParaRPr b="0" lang="fr-FR" sz="1200" strike="noStrike" u="none">
              <a:solidFill>
                <a:srgbClr val="000000"/>
              </a:solidFill>
              <a:effectLst/>
              <a:uFillTx/>
              <a:latin typeface="Arial"/>
            </a:endParaRPr>
          </a:p>
        </p:txBody>
      </p:sp>
      <p:sp>
        <p:nvSpPr>
          <p:cNvPr id="90" name=""/>
          <p:cNvSpPr/>
          <p:nvPr/>
        </p:nvSpPr>
        <p:spPr>
          <a:xfrm>
            <a:off x="702360" y="5653080"/>
            <a:ext cx="10604520" cy="670680"/>
          </a:xfrm>
          <a:prstGeom prst="rect">
            <a:avLst/>
          </a:prstGeom>
          <a:noFill/>
          <a:ln w="0">
            <a:noFill/>
          </a:ln>
        </p:spPr>
        <p:style>
          <a:lnRef idx="0"/>
          <a:fillRef idx="0"/>
          <a:effectRef idx="0"/>
          <a:fontRef idx="minor"/>
        </p:style>
        <p:txBody>
          <a:bodyPr numCol="1" spcCol="0" horzOverflow="overflow" anchor="t">
            <a:spAutoFit/>
          </a:bodyPr>
          <a:p>
            <a:pPr algn="just">
              <a:lnSpc>
                <a:spcPct val="100000"/>
              </a:lnSpc>
            </a:pPr>
            <a:r>
              <a:rPr b="0" lang="fr-FR" sz="1400" strike="noStrike" u="none">
                <a:solidFill>
                  <a:srgbClr val="000000"/>
                </a:solidFill>
                <a:effectLst/>
                <a:uFillTx/>
                <a:latin typeface="Arial"/>
                <a:ea typeface="Arial"/>
              </a:rPr>
              <a:t>Vous trouverez également un dossier support à destination des enseignants afin d’aider à surmonter les difficultés de mise en route et d’installation du matériel. (A Venir)</a:t>
            </a:r>
            <a:endParaRPr b="0" lang="fr-FR" sz="1400" strike="noStrike" u="none">
              <a:solidFill>
                <a:srgbClr val="000000"/>
              </a:solidFill>
              <a:effectLst/>
              <a:uFillTx/>
              <a:latin typeface="Arial"/>
            </a:endParaRPr>
          </a:p>
          <a:p>
            <a:pPr>
              <a:lnSpc>
                <a:spcPct val="100000"/>
              </a:lnSpc>
            </a:pPr>
            <a:endParaRPr b="0" lang="fr-FR" sz="1400" strike="noStrike" u="none">
              <a:solidFill>
                <a:srgbClr val="000000"/>
              </a:solidFill>
              <a:effectLst/>
              <a:uFillTx/>
              <a:latin typeface="Arial"/>
            </a:endParaRPr>
          </a:p>
        </p:txBody>
      </p:sp>
      <p:pic>
        <p:nvPicPr>
          <p:cNvPr id="91" name="" descr=""/>
          <p:cNvPicPr/>
          <p:nvPr/>
        </p:nvPicPr>
        <p:blipFill>
          <a:blip r:embed="rId2"/>
          <a:stretch/>
        </p:blipFill>
        <p:spPr>
          <a:xfrm>
            <a:off x="7595640" y="3250440"/>
            <a:ext cx="3395160" cy="2181960"/>
          </a:xfrm>
          <a:prstGeom prst="rect">
            <a:avLst/>
          </a:prstGeom>
          <a:noFill/>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Google Shape;97;p17"/>
          <p:cNvSpPr/>
          <p:nvPr/>
        </p:nvSpPr>
        <p:spPr>
          <a:xfrm>
            <a:off x="647280" y="1572840"/>
            <a:ext cx="10913760" cy="44316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pPr>
            <a:r>
              <a:rPr b="1" lang="fr-FR" sz="2000" strike="noStrike" u="none">
                <a:solidFill>
                  <a:srgbClr val="000091"/>
                </a:solidFill>
                <a:effectLst/>
                <a:uFillTx/>
                <a:latin typeface="Arial"/>
                <a:ea typeface="Arial"/>
              </a:rPr>
              <a:t>Réalisation d’un mini-projet dans la filière STi2D</a:t>
            </a:r>
            <a:r>
              <a:rPr b="1" lang="fr-FR" sz="2000" strike="noStrike" u="none">
                <a:solidFill>
                  <a:srgbClr val="000000"/>
                </a:solidFill>
                <a:effectLst/>
                <a:uFillTx/>
                <a:latin typeface="Arial"/>
                <a:ea typeface="Arial"/>
              </a:rPr>
              <a:t> </a:t>
            </a:r>
            <a:endParaRPr b="0" lang="fr-FR" sz="2000" strike="noStrike" u="none">
              <a:solidFill>
                <a:srgbClr val="000000"/>
              </a:solidFill>
              <a:effectLst/>
              <a:uFillTx/>
              <a:latin typeface="Arial"/>
            </a:endParaRPr>
          </a:p>
          <a:p>
            <a:pPr algn="just">
              <a:lnSpc>
                <a:spcPct val="100000"/>
              </a:lnSpc>
            </a:pPr>
            <a:endParaRPr b="0" lang="fr-FR" sz="1600" strike="noStrike" u="none">
              <a:solidFill>
                <a:srgbClr val="000000"/>
              </a:solidFill>
              <a:effectLst/>
              <a:uFillTx/>
              <a:latin typeface="Arial"/>
            </a:endParaRPr>
          </a:p>
          <a:p>
            <a:pPr algn="just">
              <a:lnSpc>
                <a:spcPct val="100000"/>
              </a:lnSpc>
              <a:tabLst>
                <a:tab algn="l" pos="0"/>
              </a:tabLst>
            </a:pPr>
            <a:endParaRPr b="0" lang="fr-FR" sz="1800" strike="noStrike" u="none">
              <a:solidFill>
                <a:srgbClr val="000000"/>
              </a:solidFill>
              <a:effectLst/>
              <a:uFillTx/>
              <a:latin typeface="Arial"/>
            </a:endParaRPr>
          </a:p>
          <a:p>
            <a:pPr algn="just">
              <a:lnSpc>
                <a:spcPct val="100000"/>
              </a:lnSpc>
              <a:tabLst>
                <a:tab algn="l" pos="0"/>
              </a:tabLst>
            </a:pPr>
            <a:endParaRPr b="0" lang="fr-FR" sz="1600" strike="noStrike" u="none">
              <a:solidFill>
                <a:srgbClr val="000000"/>
              </a:solidFill>
              <a:effectLst/>
              <a:uFillTx/>
              <a:latin typeface="Arial"/>
            </a:endParaRPr>
          </a:p>
          <a:p>
            <a:pPr algn="just">
              <a:lnSpc>
                <a:spcPct val="100000"/>
              </a:lnSpc>
              <a:spcBef>
                <a:spcPts val="601"/>
              </a:spcBef>
              <a:tabLst>
                <a:tab algn="l" pos="0"/>
              </a:tabLst>
            </a:pPr>
            <a:endParaRPr b="0" lang="fr-FR" sz="1600" strike="noStrike" u="none">
              <a:solidFill>
                <a:srgbClr val="000000"/>
              </a:solidFill>
              <a:effectLst/>
              <a:uFillTx/>
              <a:latin typeface="Arial"/>
            </a:endParaRPr>
          </a:p>
        </p:txBody>
      </p:sp>
      <p:sp>
        <p:nvSpPr>
          <p:cNvPr id="93" name="Google Shape;98;p17"/>
          <p:cNvSpPr/>
          <p:nvPr/>
        </p:nvSpPr>
        <p:spPr>
          <a:xfrm>
            <a:off x="3511080" y="6480720"/>
            <a:ext cx="5203440" cy="376560"/>
          </a:xfrm>
          <a:prstGeom prst="rect">
            <a:avLst/>
          </a:prstGeom>
          <a:solidFill>
            <a:schemeClr val="lt1"/>
          </a:solidFill>
          <a:ln w="9525">
            <a:solidFill>
              <a:srgbClr val="ffffff"/>
            </a:solidFill>
            <a:round/>
          </a:ln>
        </p:spPr>
        <p:style>
          <a:lnRef idx="0"/>
          <a:fillRef idx="0"/>
          <a:effectRef idx="0"/>
          <a:fontRef idx="minor"/>
        </p:style>
        <p:txBody>
          <a:bodyPr lIns="90000" rIns="90000" tIns="91440" bIns="91440" anchor="ctr">
            <a:noAutofit/>
          </a:bodyPr>
          <a:p>
            <a:pPr algn="ctr">
              <a:lnSpc>
                <a:spcPct val="100000"/>
              </a:lnSpc>
              <a:tabLst>
                <a:tab algn="l" pos="0"/>
              </a:tabLst>
            </a:pPr>
            <a:endParaRPr b="0" lang="fr-FR" sz="1400" strike="noStrike" u="none">
              <a:solidFill>
                <a:srgbClr val="000000"/>
              </a:solidFill>
              <a:effectLst/>
              <a:uFillTx/>
              <a:latin typeface="Arial"/>
              <a:ea typeface="Arial"/>
            </a:endParaRPr>
          </a:p>
        </p:txBody>
      </p:sp>
      <p:pic>
        <p:nvPicPr>
          <p:cNvPr id="94" name="Google Shape;99;p17" descr=""/>
          <p:cNvPicPr/>
          <p:nvPr/>
        </p:nvPicPr>
        <p:blipFill>
          <a:blip r:embed="rId1"/>
          <a:stretch/>
        </p:blipFill>
        <p:spPr>
          <a:xfrm>
            <a:off x="517680" y="204480"/>
            <a:ext cx="1829160" cy="1247040"/>
          </a:xfrm>
          <a:prstGeom prst="rect">
            <a:avLst/>
          </a:prstGeom>
          <a:noFill/>
          <a:ln w="0">
            <a:noFill/>
          </a:ln>
        </p:spPr>
      </p:pic>
      <p:sp>
        <p:nvSpPr>
          <p:cNvPr id="95" name="Google Shape;100;p17"/>
          <p:cNvSpPr/>
          <p:nvPr/>
        </p:nvSpPr>
        <p:spPr>
          <a:xfrm>
            <a:off x="2513160" y="325080"/>
            <a:ext cx="7445880" cy="1247040"/>
          </a:xfrm>
          <a:prstGeom prst="rect">
            <a:avLst/>
          </a:prstGeom>
          <a:noFill/>
          <a:ln w="0">
            <a:noFill/>
          </a:ln>
        </p:spPr>
        <p:style>
          <a:lnRef idx="0"/>
          <a:fillRef idx="0"/>
          <a:effectRef idx="0"/>
          <a:fontRef idx="minor"/>
        </p:style>
        <p:txBody>
          <a:bodyPr lIns="90000" rIns="90000" tIns="45000" bIns="45000" anchor="t">
            <a:noAutofit/>
          </a:bodyPr>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r>
              <a:rPr b="1" lang="fr-FR" sz="2000" strike="noStrike" u="none">
                <a:solidFill>
                  <a:srgbClr val="000000"/>
                </a:solidFill>
                <a:effectLst/>
                <a:uFillTx/>
                <a:latin typeface="Arial"/>
                <a:ea typeface="Arial"/>
              </a:rPr>
              <a:t>Utiliser le langage python pour programmer des dispositifs pédagogiques et techniques</a:t>
            </a:r>
            <a:endParaRPr b="0" lang="fr-FR" sz="2000" strike="noStrike" u="none">
              <a:solidFill>
                <a:srgbClr val="000000"/>
              </a:solidFill>
              <a:effectLst/>
              <a:uFillTx/>
              <a:latin typeface="Arial"/>
            </a:endParaRPr>
          </a:p>
        </p:txBody>
      </p:sp>
      <p:sp>
        <p:nvSpPr>
          <p:cNvPr id="96" name="Google Shape;102;p17"/>
          <p:cNvSpPr/>
          <p:nvPr/>
        </p:nvSpPr>
        <p:spPr>
          <a:xfrm>
            <a:off x="1040400" y="3763080"/>
            <a:ext cx="7112520" cy="2977920"/>
          </a:xfrm>
          <a:prstGeom prst="rect">
            <a:avLst/>
          </a:prstGeom>
          <a:noFill/>
          <a:ln w="0">
            <a:noFill/>
          </a:ln>
        </p:spPr>
        <p:style>
          <a:lnRef idx="0"/>
          <a:fillRef idx="0"/>
          <a:effectRef idx="0"/>
          <a:fontRef idx="minor"/>
        </p:style>
        <p:txBody>
          <a:bodyPr numCol="1" spcCol="0" horzOverflow="overflow" tIns="91440" bIns="91440" anchor="t">
            <a:noAutofit/>
          </a:bodyPr>
          <a:p>
            <a:pPr>
              <a:lnSpc>
                <a:spcPct val="100000"/>
              </a:lnSpc>
            </a:pPr>
            <a:r>
              <a:rPr b="0" lang="fr-FR" sz="1400" strike="noStrike" u="none">
                <a:solidFill>
                  <a:srgbClr val="000000"/>
                </a:solidFill>
                <a:effectLst/>
                <a:uFillTx/>
                <a:latin typeface="Arial"/>
                <a:ea typeface="Arial"/>
              </a:rPr>
              <a:t>Trame du mini-projet</a:t>
            </a:r>
            <a:endParaRPr b="0" lang="fr-FR" sz="1400" strike="noStrike" u="none">
              <a:solidFill>
                <a:srgbClr val="000000"/>
              </a:solidFill>
              <a:effectLst/>
              <a:uFillTx/>
              <a:latin typeface="Arial"/>
            </a:endParaRPr>
          </a:p>
          <a:p>
            <a:pPr>
              <a:lnSpc>
                <a:spcPct val="100000"/>
              </a:lnSpc>
            </a:pPr>
            <a:r>
              <a:rPr b="0" lang="fr-FR" sz="1400" strike="noStrike" u="none">
                <a:solidFill>
                  <a:srgbClr val="000000"/>
                </a:solidFill>
                <a:effectLst/>
                <a:uFillTx/>
                <a:latin typeface="Arial"/>
                <a:ea typeface="Arial"/>
              </a:rPr>
              <a:t> </a:t>
            </a:r>
            <a:endParaRPr b="0" lang="fr-FR" sz="1400" strike="noStrike" u="none">
              <a:solidFill>
                <a:srgbClr val="000000"/>
              </a:solidFill>
              <a:effectLst/>
              <a:uFillTx/>
              <a:latin typeface="Arial"/>
            </a:endParaRPr>
          </a:p>
          <a:p>
            <a:pPr>
              <a:lnSpc>
                <a:spcPct val="100000"/>
              </a:lnSpc>
            </a:pPr>
            <a:r>
              <a:rPr b="0" lang="fr-FR" sz="1400" strike="noStrike" u="none">
                <a:solidFill>
                  <a:srgbClr val="000000"/>
                </a:solidFill>
                <a:effectLst/>
                <a:uFillTx/>
                <a:latin typeface="Arial"/>
                <a:ea typeface="Arial"/>
              </a:rPr>
              <a:t>Étude de l’existant → Analyse du marché et des solutions existantes</a:t>
            </a:r>
            <a:endParaRPr b="0" lang="fr-FR" sz="1400" strike="noStrike" u="none">
              <a:solidFill>
                <a:srgbClr val="000000"/>
              </a:solidFill>
              <a:effectLst/>
              <a:uFillTx/>
              <a:latin typeface="Arial"/>
            </a:endParaRPr>
          </a:p>
          <a:p>
            <a:pPr>
              <a:lnSpc>
                <a:spcPct val="100000"/>
              </a:lnSpc>
            </a:pPr>
            <a:endParaRPr b="0" lang="fr-FR" sz="1400" strike="noStrike" u="none">
              <a:solidFill>
                <a:srgbClr val="000000"/>
              </a:solidFill>
              <a:effectLst/>
              <a:uFillTx/>
              <a:latin typeface="Arial"/>
            </a:endParaRPr>
          </a:p>
          <a:p>
            <a:pPr>
              <a:lnSpc>
                <a:spcPct val="100000"/>
              </a:lnSpc>
            </a:pPr>
            <a:r>
              <a:rPr b="0" lang="fr-FR" sz="1400" strike="noStrike" u="none">
                <a:solidFill>
                  <a:srgbClr val="000000"/>
                </a:solidFill>
                <a:effectLst/>
                <a:uFillTx/>
                <a:latin typeface="Arial"/>
                <a:ea typeface="Arial"/>
              </a:rPr>
              <a:t>Cahier des charges → Définition des besoins et des contraintes</a:t>
            </a:r>
            <a:endParaRPr b="0" lang="fr-FR" sz="1400" strike="noStrike" u="none">
              <a:solidFill>
                <a:srgbClr val="000000"/>
              </a:solidFill>
              <a:effectLst/>
              <a:uFillTx/>
              <a:latin typeface="Arial"/>
            </a:endParaRPr>
          </a:p>
          <a:p>
            <a:pPr>
              <a:lnSpc>
                <a:spcPct val="100000"/>
              </a:lnSpc>
            </a:pPr>
            <a:endParaRPr b="0" lang="fr-FR" sz="1400" strike="noStrike" u="none">
              <a:solidFill>
                <a:srgbClr val="000000"/>
              </a:solidFill>
              <a:effectLst/>
              <a:uFillTx/>
              <a:latin typeface="Arial"/>
            </a:endParaRPr>
          </a:p>
          <a:p>
            <a:pPr>
              <a:lnSpc>
                <a:spcPct val="100000"/>
              </a:lnSpc>
            </a:pPr>
            <a:r>
              <a:rPr b="0" lang="fr-FR" sz="1400" strike="noStrike" u="none">
                <a:solidFill>
                  <a:srgbClr val="000000"/>
                </a:solidFill>
                <a:effectLst/>
                <a:uFillTx/>
                <a:latin typeface="Arial"/>
                <a:ea typeface="Arial"/>
              </a:rPr>
              <a:t>Conception préliminaire → Modélisation 3D et pseudo-code</a:t>
            </a:r>
            <a:endParaRPr b="0" lang="fr-FR" sz="1400" strike="noStrike" u="none">
              <a:solidFill>
                <a:srgbClr val="000000"/>
              </a:solidFill>
              <a:effectLst/>
              <a:uFillTx/>
              <a:latin typeface="Arial"/>
            </a:endParaRPr>
          </a:p>
          <a:p>
            <a:pPr>
              <a:lnSpc>
                <a:spcPct val="100000"/>
              </a:lnSpc>
            </a:pPr>
            <a:endParaRPr b="0" lang="fr-FR" sz="1400" strike="noStrike" u="none">
              <a:solidFill>
                <a:srgbClr val="000000"/>
              </a:solidFill>
              <a:effectLst/>
              <a:uFillTx/>
              <a:latin typeface="Arial"/>
            </a:endParaRPr>
          </a:p>
          <a:p>
            <a:pPr>
              <a:lnSpc>
                <a:spcPct val="100000"/>
              </a:lnSpc>
            </a:pPr>
            <a:r>
              <a:rPr b="0" lang="fr-FR" sz="1400" strike="noStrike" u="none">
                <a:solidFill>
                  <a:srgbClr val="000000"/>
                </a:solidFill>
                <a:effectLst/>
                <a:uFillTx/>
                <a:latin typeface="Arial"/>
                <a:ea typeface="Arial"/>
              </a:rPr>
              <a:t>Conception finale et réalisation → Assemblage du slider et programmation Python</a:t>
            </a:r>
            <a:endParaRPr b="0" lang="fr-FR" sz="1400" strike="noStrike" u="none">
              <a:solidFill>
                <a:srgbClr val="000000"/>
              </a:solidFill>
              <a:effectLst/>
              <a:uFillTx/>
              <a:latin typeface="Arial"/>
            </a:endParaRPr>
          </a:p>
          <a:p>
            <a:pPr>
              <a:lnSpc>
                <a:spcPct val="100000"/>
              </a:lnSpc>
            </a:pPr>
            <a:endParaRPr b="0" lang="fr-FR" sz="1400" strike="noStrike" u="none">
              <a:solidFill>
                <a:srgbClr val="000000"/>
              </a:solidFill>
              <a:effectLst/>
              <a:uFillTx/>
              <a:latin typeface="Arial"/>
            </a:endParaRPr>
          </a:p>
          <a:p>
            <a:pPr>
              <a:lnSpc>
                <a:spcPct val="100000"/>
              </a:lnSpc>
            </a:pPr>
            <a:r>
              <a:rPr b="0" lang="fr-FR" sz="1400" strike="noStrike" u="none">
                <a:solidFill>
                  <a:srgbClr val="000000"/>
                </a:solidFill>
                <a:effectLst/>
                <a:uFillTx/>
                <a:latin typeface="Arial"/>
                <a:ea typeface="Arial"/>
              </a:rPr>
              <a:t>Bilan et présentation → Tests, ajustements et présentation finale.</a:t>
            </a:r>
            <a:endParaRPr b="0" lang="fr-FR" sz="1400" strike="noStrike" u="none">
              <a:solidFill>
                <a:srgbClr val="000000"/>
              </a:solidFill>
              <a:effectLst/>
              <a:uFillTx/>
              <a:latin typeface="Arial"/>
            </a:endParaRPr>
          </a:p>
        </p:txBody>
      </p:sp>
      <p:sp>
        <p:nvSpPr>
          <p:cNvPr id="97" name=""/>
          <p:cNvSpPr/>
          <p:nvPr/>
        </p:nvSpPr>
        <p:spPr>
          <a:xfrm>
            <a:off x="647280" y="2065680"/>
            <a:ext cx="10673640" cy="1523880"/>
          </a:xfrm>
          <a:prstGeom prst="rect">
            <a:avLst/>
          </a:prstGeom>
          <a:noFill/>
          <a:ln w="0">
            <a:noFill/>
          </a:ln>
        </p:spPr>
        <p:style>
          <a:lnRef idx="0"/>
          <a:fillRef idx="0"/>
          <a:effectRef idx="0"/>
          <a:fontRef idx="minor"/>
        </p:style>
        <p:txBody>
          <a:bodyPr numCol="1" spcCol="0" horzOverflow="overflow" anchor="t">
            <a:spAutoFit/>
          </a:bodyPr>
          <a:p>
            <a:pPr>
              <a:lnSpc>
                <a:spcPct val="150000"/>
              </a:lnSpc>
            </a:pPr>
            <a:r>
              <a:rPr b="0" lang="fr-FR" sz="1400" strike="noStrike" u="none">
                <a:solidFill>
                  <a:srgbClr val="000000"/>
                </a:solidFill>
                <a:effectLst/>
                <a:uFillTx/>
                <a:latin typeface="Arial"/>
                <a:ea typeface="Arial"/>
              </a:rPr>
              <a:t>Vous trouverez ci-dessous la trame d’un projet réalisé en STI2D sur la réalisation d’un « slider de caméra » </a:t>
            </a:r>
            <a:endParaRPr b="0" lang="fr-FR" sz="1400" strike="noStrike" u="none">
              <a:solidFill>
                <a:srgbClr val="000000"/>
              </a:solidFill>
              <a:effectLst/>
              <a:uFillTx/>
              <a:latin typeface="Arial"/>
            </a:endParaRPr>
          </a:p>
          <a:p>
            <a:pPr>
              <a:lnSpc>
                <a:spcPct val="150000"/>
              </a:lnSpc>
            </a:pPr>
            <a:r>
              <a:rPr b="0" lang="fr-FR" sz="1400" strike="noStrike" u="none">
                <a:solidFill>
                  <a:srgbClr val="000000"/>
                </a:solidFill>
                <a:effectLst/>
                <a:uFillTx/>
                <a:latin typeface="Arial"/>
                <a:ea typeface="Arial"/>
              </a:rPr>
              <a:t>Avec une partie de modélisation 3D sous Solidworks et une partie programmation en python plus simple permettant de finaliser le projet en validant le pilotage de l’axe.</a:t>
            </a:r>
            <a:endParaRPr b="0" lang="fr-FR" sz="1400" strike="noStrike" u="none">
              <a:solidFill>
                <a:srgbClr val="000000"/>
              </a:solidFill>
              <a:effectLst/>
              <a:uFillTx/>
              <a:latin typeface="Arial"/>
            </a:endParaRPr>
          </a:p>
          <a:p>
            <a:pPr>
              <a:lnSpc>
                <a:spcPct val="150000"/>
              </a:lnSpc>
            </a:pPr>
            <a:r>
              <a:rPr b="0" lang="fr-FR" sz="1400" strike="noStrike" u="none">
                <a:solidFill>
                  <a:srgbClr val="000000"/>
                </a:solidFill>
                <a:effectLst/>
                <a:uFillTx/>
                <a:latin typeface="Arial"/>
                <a:ea typeface="Arial"/>
              </a:rPr>
              <a:t>Nous mettons à disposition l’ensemble des ressources et documents supports fournis et utilisés par les élèves.</a:t>
            </a:r>
            <a:endParaRPr b="0" lang="fr-FR" sz="1400" strike="noStrike" u="none">
              <a:solidFill>
                <a:srgbClr val="000000"/>
              </a:solidFill>
              <a:effectLst/>
              <a:uFillTx/>
              <a:latin typeface="Arial"/>
            </a:endParaRPr>
          </a:p>
          <a:p>
            <a:pPr>
              <a:lnSpc>
                <a:spcPct val="100000"/>
              </a:lnSpc>
            </a:pPr>
            <a:endParaRPr b="0" lang="fr-FR" sz="1400" strike="noStrike" u="none">
              <a:solidFill>
                <a:srgbClr val="000000"/>
              </a:solidFill>
              <a:effectLst/>
              <a:uFillTx/>
              <a:latin typeface="Arial"/>
            </a:endParaRPr>
          </a:p>
        </p:txBody>
      </p:sp>
      <p:pic>
        <p:nvPicPr>
          <p:cNvPr id="98" name="" descr=""/>
          <p:cNvPicPr/>
          <p:nvPr/>
        </p:nvPicPr>
        <p:blipFill>
          <a:blip r:embed="rId2"/>
          <a:srcRect l="25172" t="0" r="0" b="0"/>
          <a:stretch/>
        </p:blipFill>
        <p:spPr>
          <a:xfrm>
            <a:off x="7976880" y="3429000"/>
            <a:ext cx="3964320" cy="2977920"/>
          </a:xfrm>
          <a:prstGeom prst="rect">
            <a:avLst/>
          </a:prstGeom>
          <a:noFill/>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9" name="Google Shape;123;p19"/>
          <p:cNvSpPr/>
          <p:nvPr/>
        </p:nvSpPr>
        <p:spPr>
          <a:xfrm>
            <a:off x="629640" y="2030400"/>
            <a:ext cx="10931400" cy="2768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fr-FR" sz="1600" strike="noStrike" u="none">
                <a:solidFill>
                  <a:srgbClr val="000000"/>
                </a:solidFill>
                <a:effectLst/>
                <a:uFillTx/>
                <a:latin typeface="Arial"/>
                <a:ea typeface="Arial"/>
              </a:rPr>
              <a:t>Le passage de la programmation par blocs (comme Scratch ou MakeCode) à un langage textuel comme Python constitue un défi important pour de nombreux élèves à leur arrivée au lycée. Habitués à manipuler des blocs colorés et visuellement guidés, nos élèves se retrouvent confrontés à une syntaxe stricte, où la moindre erreur de frappe peut générer une erreur bloquante dans le programme.</a:t>
            </a:r>
            <a:br>
              <a:rPr sz="1200"/>
            </a:br>
            <a:endParaRPr b="0" lang="fr-FR" sz="1600" strike="noStrike" u="none">
              <a:solidFill>
                <a:srgbClr val="000000"/>
              </a:solidFill>
              <a:effectLst/>
              <a:uFillTx/>
              <a:latin typeface="Arial"/>
            </a:endParaRPr>
          </a:p>
          <a:p>
            <a:pPr>
              <a:lnSpc>
                <a:spcPct val="100000"/>
              </a:lnSpc>
            </a:pPr>
            <a:r>
              <a:rPr b="0" lang="fr-FR" sz="1600" strike="noStrike" u="none">
                <a:solidFill>
                  <a:srgbClr val="000000"/>
                </a:solidFill>
                <a:effectLst/>
                <a:uFillTx/>
                <a:latin typeface="Arial"/>
                <a:ea typeface="Arial"/>
              </a:rPr>
              <a:t>Cette transition demande non seulement une nouvelle rigueur, mais aussi un effort d’abstraction plus grand : les élèves doivent désormais imaginer ce que le programme exécute sans toujours en voir l’enchaînement de manière intuitive.</a:t>
            </a:r>
            <a:br>
              <a:rPr sz="1200"/>
            </a:br>
            <a:endParaRPr b="0" lang="fr-FR" sz="1600" strike="noStrike" u="none">
              <a:solidFill>
                <a:srgbClr val="000000"/>
              </a:solidFill>
              <a:effectLst/>
              <a:uFillTx/>
              <a:latin typeface="Arial"/>
            </a:endParaRPr>
          </a:p>
          <a:p>
            <a:pPr>
              <a:lnSpc>
                <a:spcPct val="100000"/>
              </a:lnSpc>
            </a:pPr>
            <a:r>
              <a:rPr b="0" lang="fr-FR" sz="1600" strike="noStrike" u="none">
                <a:solidFill>
                  <a:srgbClr val="000000"/>
                </a:solidFill>
                <a:effectLst/>
                <a:uFillTx/>
                <a:latin typeface="Arial"/>
                <a:ea typeface="Arial"/>
              </a:rPr>
              <a:t>C’est dans ce contexte que l’utilisation de matériel physique comme la carte micro:bit BBC ou un drone programmable prend tout son sens. En rendant visibles et concrets les effets d’un code, faire clignoter une LED, afficher un message, faire voler un drone, ces outils rendent tangibles des concepts abstraits comme la séquence d’instructions, les variables, les boucles ou les conditions.</a:t>
            </a:r>
            <a:br>
              <a:rPr sz="1200"/>
            </a:br>
            <a:endParaRPr b="0" lang="fr-FR" sz="1600" strike="noStrike" u="none">
              <a:solidFill>
                <a:srgbClr val="000000"/>
              </a:solidFill>
              <a:effectLst/>
              <a:uFillTx/>
              <a:latin typeface="Arial"/>
            </a:endParaRPr>
          </a:p>
          <a:p>
            <a:pPr algn="just">
              <a:lnSpc>
                <a:spcPct val="100000"/>
              </a:lnSpc>
              <a:tabLst>
                <a:tab algn="l" pos="0"/>
              </a:tabLst>
            </a:pPr>
            <a:r>
              <a:rPr b="0" lang="fr-FR" sz="1600" strike="noStrike" u="none">
                <a:solidFill>
                  <a:srgbClr val="000000"/>
                </a:solidFill>
                <a:effectLst/>
                <a:uFillTx/>
                <a:latin typeface="Arial"/>
                <a:ea typeface="Arial"/>
              </a:rPr>
              <a:t>Les élèves perçoivent immédiatement l’impact de leur programme, ce qui renforce leur motivation et leur compréhension. Ainsi, l’apprentissage de Python gagne en sens et en efficacité, car il s’ancre dans une expérience concrète et stimulante.</a:t>
            </a:r>
            <a:endParaRPr b="0" lang="fr-FR" sz="1600" strike="noStrike" u="none">
              <a:solidFill>
                <a:srgbClr val="000000"/>
              </a:solidFill>
              <a:effectLst/>
              <a:uFillTx/>
              <a:latin typeface="Arial"/>
            </a:endParaRPr>
          </a:p>
        </p:txBody>
      </p:sp>
      <p:sp>
        <p:nvSpPr>
          <p:cNvPr id="100" name="Google Shape;124;p19"/>
          <p:cNvSpPr/>
          <p:nvPr/>
        </p:nvSpPr>
        <p:spPr>
          <a:xfrm>
            <a:off x="3511080" y="6480720"/>
            <a:ext cx="5203440" cy="376560"/>
          </a:xfrm>
          <a:prstGeom prst="rect">
            <a:avLst/>
          </a:prstGeom>
          <a:solidFill>
            <a:schemeClr val="lt1"/>
          </a:solidFill>
          <a:ln w="9525">
            <a:solidFill>
              <a:srgbClr val="ffffff"/>
            </a:solidFill>
            <a:round/>
          </a:ln>
        </p:spPr>
        <p:style>
          <a:lnRef idx="0"/>
          <a:fillRef idx="0"/>
          <a:effectRef idx="0"/>
          <a:fontRef idx="minor"/>
        </p:style>
        <p:txBody>
          <a:bodyPr lIns="90000" rIns="90000" tIns="91440" bIns="91440" anchor="ctr">
            <a:noAutofit/>
          </a:bodyPr>
          <a:p>
            <a:pPr algn="ctr">
              <a:lnSpc>
                <a:spcPct val="100000"/>
              </a:lnSpc>
              <a:tabLst>
                <a:tab algn="l" pos="0"/>
              </a:tabLst>
            </a:pPr>
            <a:endParaRPr b="0" lang="fr-FR" sz="1400" strike="noStrike" u="none">
              <a:solidFill>
                <a:srgbClr val="000000"/>
              </a:solidFill>
              <a:effectLst/>
              <a:uFillTx/>
              <a:latin typeface="Arial"/>
              <a:ea typeface="Arial"/>
            </a:endParaRPr>
          </a:p>
        </p:txBody>
      </p:sp>
      <p:pic>
        <p:nvPicPr>
          <p:cNvPr id="101" name="Google Shape;125;p19" descr=""/>
          <p:cNvPicPr/>
          <p:nvPr/>
        </p:nvPicPr>
        <p:blipFill>
          <a:blip r:embed="rId1"/>
          <a:stretch/>
        </p:blipFill>
        <p:spPr>
          <a:xfrm>
            <a:off x="517680" y="204480"/>
            <a:ext cx="1829160" cy="1247040"/>
          </a:xfrm>
          <a:prstGeom prst="rect">
            <a:avLst/>
          </a:prstGeom>
          <a:noFill/>
          <a:ln w="0">
            <a:noFill/>
          </a:ln>
        </p:spPr>
      </p:pic>
      <p:sp>
        <p:nvSpPr>
          <p:cNvPr id="102" name="Google Shape;126;p19"/>
          <p:cNvSpPr/>
          <p:nvPr/>
        </p:nvSpPr>
        <p:spPr>
          <a:xfrm>
            <a:off x="2513160" y="325080"/>
            <a:ext cx="9047880" cy="1247040"/>
          </a:xfrm>
          <a:prstGeom prst="rect">
            <a:avLst/>
          </a:prstGeom>
          <a:noFill/>
          <a:ln w="0">
            <a:noFill/>
          </a:ln>
        </p:spPr>
        <p:style>
          <a:lnRef idx="0"/>
          <a:fillRef idx="0"/>
          <a:effectRef idx="0"/>
          <a:fontRef idx="minor"/>
        </p:style>
        <p:txBody>
          <a:bodyPr lIns="90000" rIns="90000" tIns="45000" bIns="45000" anchor="t">
            <a:noAutofit/>
          </a:bodyPr>
          <a:p>
            <a:pPr>
              <a:lnSpc>
                <a:spcPct val="100000"/>
              </a:lnSpc>
              <a:tabLst>
                <a:tab algn="l" pos="0"/>
              </a:tabLst>
            </a:pPr>
            <a:endParaRPr b="0" lang="fr-FR" sz="1200" strike="noStrike" u="none">
              <a:solidFill>
                <a:srgbClr val="000000"/>
              </a:solidFill>
              <a:effectLst/>
              <a:uFillTx/>
              <a:latin typeface="Arial"/>
            </a:endParaRPr>
          </a:p>
          <a:p>
            <a:pPr>
              <a:lnSpc>
                <a:spcPct val="100000"/>
              </a:lnSpc>
              <a:tabLst>
                <a:tab algn="l" pos="0"/>
              </a:tabLst>
            </a:pPr>
            <a:endParaRPr b="0" lang="fr-FR" sz="1200" strike="noStrike" u="none">
              <a:solidFill>
                <a:srgbClr val="000000"/>
              </a:solidFill>
              <a:effectLst/>
              <a:uFillTx/>
              <a:latin typeface="Arial"/>
            </a:endParaRPr>
          </a:p>
          <a:p>
            <a:pPr algn="just">
              <a:lnSpc>
                <a:spcPct val="100000"/>
              </a:lnSpc>
              <a:tabLst>
                <a:tab algn="l" pos="0"/>
              </a:tabLst>
            </a:pPr>
            <a:r>
              <a:rPr b="1" lang="fr-FR" sz="2000" strike="noStrike" u="none">
                <a:solidFill>
                  <a:srgbClr val="000091"/>
                </a:solidFill>
                <a:effectLst/>
                <a:uFillTx/>
                <a:latin typeface="Liberation Sans;Arial"/>
                <a:ea typeface="Microsoft YaHei"/>
              </a:rPr>
              <a:t>Utilisation et développement de l’usage du langage Python dans les sciences de l’ingénieur et de l'industrie</a:t>
            </a:r>
            <a:endParaRPr b="0" lang="fr-FR" sz="20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Arial" pitchFamily="0" charset="1"/>
        <a:cs typeface="Arial" pitchFamily="0" charset="1"/>
      </a:majorFont>
      <a:minorFont>
        <a:latin typeface="Arial" pitchFamily="0" charset="1"/>
        <a:ea typeface="Arial" pitchFamily="0" charset="1"/>
        <a:cs typeface="Arial"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0" t="0" r="0" b="0"/>
          </a:path>
          <a:tileRect l="0" t="0" r="0" b="0"/>
        </a:gradFill>
        <a:gradFill>
          <a:gsLst>
            <a:gs pos="0">
              <a:schemeClr val="phClr">
                <a:tint val="80000"/>
              </a:schemeClr>
            </a:gs>
            <a:gs pos="100000">
              <a:schemeClr val="phClr">
                <a:shade val="30000"/>
              </a:schemeClr>
            </a:gs>
          </a:gsLst>
          <a:path path="circle">
            <a:fillToRect l="0" t="0" r="0" b="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LibreOffice/25.2.4.3$Windows_X86_64 LibreOffice_project/33e196637044ead23f5c3226cde09b47731f7e27</Application>
  <AppVersion>15.0000</AppVersion>
  <Words>0</Words>
  <Paragraphs>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fr-FR</dc:language>
  <cp:lastModifiedBy>LAURENT GAFFET</cp:lastModifiedBy>
  <dcterms:modified xsi:type="dcterms:W3CDTF">2025-06-20T12:56:14Z</dcterms:modified>
  <cp:revision>4</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MClips">
    <vt:i4>2</vt:i4>
  </property>
  <property fmtid="{D5CDD505-2E9C-101B-9397-08002B2CF9AE}" pid="3" name="Notes">
    <vt:i4>8</vt:i4>
  </property>
  <property fmtid="{D5CDD505-2E9C-101B-9397-08002B2CF9AE}" pid="4" name="PresentationFormat">
    <vt:lpwstr>On-screen Show (4:3)</vt:lpwstr>
  </property>
  <property fmtid="{D5CDD505-2E9C-101B-9397-08002B2CF9AE}" pid="5" name="Slides">
    <vt:i4>8</vt:i4>
  </property>
</Properties>
</file>