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62" r:id="rId4"/>
    <p:sldId id="263" r:id="rId5"/>
    <p:sldId id="268" r:id="rId6"/>
    <p:sldId id="264" r:id="rId7"/>
    <p:sldId id="269" r:id="rId8"/>
    <p:sldId id="265" r:id="rId9"/>
    <p:sldId id="270" r:id="rId10"/>
    <p:sldId id="266" r:id="rId11"/>
    <p:sldId id="271" r:id="rId12"/>
    <p:sldId id="267" r:id="rId13"/>
    <p:sldId id="272" r:id="rId14"/>
    <p:sldId id="260" r:id="rId15"/>
    <p:sldId id="275" r:id="rId16"/>
    <p:sldId id="276" r:id="rId17"/>
    <p:sldId id="278" r:id="rId18"/>
    <p:sldId id="279" r:id="rId19"/>
    <p:sldId id="258" r:id="rId20"/>
    <p:sldId id="259" r:id="rId21"/>
    <p:sldId id="257" r:id="rId22"/>
    <p:sldId id="277"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1/14/2025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echamp-entreprise.co/conferencier-sportif/ellen-macarthu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remichaye.blogspot.com/"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fr.wikipedia.org/wiki/Mai_2021" TargetMode="External"/><Relationship Id="rId13" Type="http://schemas.openxmlformats.org/officeDocument/2006/relationships/hyperlink" Target="https://fr.wikipedia.org/wiki/Auteur_de_bande_dessin%C3%A9e" TargetMode="External"/><Relationship Id="rId18" Type="http://schemas.openxmlformats.org/officeDocument/2006/relationships/hyperlink" Target="https://fr.wikipedia.org/wiki/Jeu_vid%C3%A9o" TargetMode="External"/><Relationship Id="rId3" Type="http://schemas.openxmlformats.org/officeDocument/2006/relationships/hyperlink" Target="https://fr.wikipedia.org/wiki/Juin_1954" TargetMode="External"/><Relationship Id="rId21" Type="http://schemas.openxmlformats.org/officeDocument/2006/relationships/image" Target="../media/image25.png"/><Relationship Id="rId7" Type="http://schemas.openxmlformats.org/officeDocument/2006/relationships/hyperlink" Target="https://fr.wikipedia.org/wiki/28_mai" TargetMode="External"/><Relationship Id="rId12" Type="http://schemas.openxmlformats.org/officeDocument/2006/relationships/hyperlink" Target="https://fr.wikipedia.org/wiki/France" TargetMode="External"/><Relationship Id="rId17" Type="http://schemas.openxmlformats.org/officeDocument/2006/relationships/hyperlink" Target="https://fr.wikipedia.org/wiki/Concepteur_de_jeux" TargetMode="External"/><Relationship Id="rId2" Type="http://schemas.openxmlformats.org/officeDocument/2006/relationships/hyperlink" Target="https://fr.wikipedia.org/wiki/28_juin" TargetMode="External"/><Relationship Id="rId16" Type="http://schemas.openxmlformats.org/officeDocument/2006/relationships/hyperlink" Target="https://fr.wikipedia.org/wiki/Ann%C3%A9es_1990" TargetMode="External"/><Relationship Id="rId20" Type="http://schemas.openxmlformats.org/officeDocument/2006/relationships/hyperlink" Target="https://fr.wikipedia.org/wiki/Syberia" TargetMode="External"/><Relationship Id="rId1" Type="http://schemas.openxmlformats.org/officeDocument/2006/relationships/slideLayout" Target="../slideLayouts/slideLayout2.xml"/><Relationship Id="rId6" Type="http://schemas.openxmlformats.org/officeDocument/2006/relationships/hyperlink" Target="https://fr.wikipedia.org/wiki/R%C3%A9gion_de_Bruxelles-Capitale" TargetMode="External"/><Relationship Id="rId11" Type="http://schemas.openxmlformats.org/officeDocument/2006/relationships/hyperlink" Target="https://fr.wikipedia.org/wiki/Marne_(d%C3%A9partement)" TargetMode="External"/><Relationship Id="rId5" Type="http://schemas.openxmlformats.org/officeDocument/2006/relationships/hyperlink" Target="https://fr.wikipedia.org/wiki/Schaerbeek" TargetMode="External"/><Relationship Id="rId15" Type="http://schemas.openxmlformats.org/officeDocument/2006/relationships/hyperlink" Target="https://fr.wikipedia.org/wiki/Canardo_(bande_dessin%C3%A9e)" TargetMode="External"/><Relationship Id="rId23" Type="http://schemas.openxmlformats.org/officeDocument/2006/relationships/image" Target="../media/image27.png"/><Relationship Id="rId10" Type="http://schemas.openxmlformats.org/officeDocument/2006/relationships/hyperlink" Target="https://fr.wikipedia.org/wiki/Witry-l%C3%A8s-Reims" TargetMode="External"/><Relationship Id="rId19" Type="http://schemas.openxmlformats.org/officeDocument/2006/relationships/hyperlink" Target="https://fr.wikipedia.org/wiki/L%27Amerzone_:_Le_Testament_de_l%27explorateur" TargetMode="External"/><Relationship Id="rId4" Type="http://schemas.openxmlformats.org/officeDocument/2006/relationships/hyperlink" Target="https://fr.wikipedia.org/wiki/1954_en_bande_dessin%C3%A9e" TargetMode="External"/><Relationship Id="rId9" Type="http://schemas.openxmlformats.org/officeDocument/2006/relationships/hyperlink" Target="https://fr.wikipedia.org/wiki/2021_en_bande_dessin%C3%A9e" TargetMode="External"/><Relationship Id="rId14" Type="http://schemas.openxmlformats.org/officeDocument/2006/relationships/hyperlink" Target="https://fr.wikipedia.org/wiki/Belgique" TargetMode="External"/><Relationship Id="rId22"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iaphana.fr/film/tout-en-haut-du-monde/" TargetMode="External"/><Relationship Id="rId2" Type="http://schemas.openxmlformats.org/officeDocument/2006/relationships/hyperlink" Target="http://toutenhautdumonde.blogspot.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tice18.tice.ac-orleans-tours.fr/dotclear/arts_visuels/index.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ateaux.com/article/20075/Florence-Arthaud-l-eternelle-Petite-Fiancee-de-l-Atlantique-1-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arreatribord.fr/tour-du-monde-a-la-voile-faut-savoir-avant-parti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B6F2F-F3DA-4C58-B410-51C211AE2447}"/>
              </a:ext>
            </a:extLst>
          </p:cNvPr>
          <p:cNvSpPr>
            <a:spLocks noGrp="1"/>
          </p:cNvSpPr>
          <p:nvPr>
            <p:ph type="ctrTitle"/>
          </p:nvPr>
        </p:nvSpPr>
        <p:spPr/>
        <p:txBody>
          <a:bodyPr/>
          <a:lstStyle/>
          <a:p>
            <a:r>
              <a:rPr lang="fr-FR" dirty="0"/>
              <a:t>Tout en haut du monde</a:t>
            </a:r>
          </a:p>
        </p:txBody>
      </p:sp>
      <p:sp>
        <p:nvSpPr>
          <p:cNvPr id="3" name="Sous-titre 2">
            <a:extLst>
              <a:ext uri="{FF2B5EF4-FFF2-40B4-BE49-F238E27FC236}">
                <a16:creationId xmlns:a16="http://schemas.microsoft.com/office/drawing/2014/main" id="{C9F6D8EA-C1C2-4B96-9433-DEC9656B436D}"/>
              </a:ext>
            </a:extLst>
          </p:cNvPr>
          <p:cNvSpPr>
            <a:spLocks noGrp="1"/>
          </p:cNvSpPr>
          <p:nvPr>
            <p:ph type="subTitle" idx="1"/>
          </p:nvPr>
        </p:nvSpPr>
        <p:spPr/>
        <p:txBody>
          <a:bodyPr/>
          <a:lstStyle/>
          <a:p>
            <a:r>
              <a:rPr lang="fr-FR" dirty="0"/>
              <a:t>Rémi </a:t>
            </a:r>
            <a:r>
              <a:rPr lang="fr-FR" dirty="0" err="1"/>
              <a:t>Chayé</a:t>
            </a:r>
            <a:r>
              <a:rPr lang="fr-FR" dirty="0"/>
              <a:t> 2015</a:t>
            </a:r>
          </a:p>
        </p:txBody>
      </p:sp>
    </p:spTree>
    <p:extLst>
      <p:ext uri="{BB962C8B-B14F-4D97-AF65-F5344CB8AC3E}">
        <p14:creationId xmlns:p14="http://schemas.microsoft.com/office/powerpoint/2010/main" val="195077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86C19-C7AA-4761-92A5-0B382773211F}"/>
              </a:ext>
            </a:extLst>
          </p:cNvPr>
          <p:cNvSpPr>
            <a:spLocks noGrp="1"/>
          </p:cNvSpPr>
          <p:nvPr>
            <p:ph type="title"/>
          </p:nvPr>
        </p:nvSpPr>
        <p:spPr/>
        <p:txBody>
          <a:bodyPr/>
          <a:lstStyle/>
          <a:p>
            <a:r>
              <a:rPr lang="fr-FR" dirty="0"/>
              <a:t>Qui suis-je ?</a:t>
            </a:r>
          </a:p>
        </p:txBody>
      </p:sp>
      <p:sp>
        <p:nvSpPr>
          <p:cNvPr id="3" name="Espace réservé du contenu 2">
            <a:extLst>
              <a:ext uri="{FF2B5EF4-FFF2-40B4-BE49-F238E27FC236}">
                <a16:creationId xmlns:a16="http://schemas.microsoft.com/office/drawing/2014/main" id="{284115A8-C682-43CA-91D4-FCCCD0247AA1}"/>
              </a:ext>
            </a:extLst>
          </p:cNvPr>
          <p:cNvSpPr>
            <a:spLocks noGrp="1"/>
          </p:cNvSpPr>
          <p:nvPr>
            <p:ph idx="1"/>
          </p:nvPr>
        </p:nvSpPr>
        <p:spPr/>
        <p:txBody>
          <a:bodyPr>
            <a:normAutofit lnSpcReduction="10000"/>
          </a:bodyPr>
          <a:lstStyle/>
          <a:p>
            <a:pPr marL="0" indent="0">
              <a:buNone/>
            </a:pPr>
            <a:endParaRPr lang="fr-FR" b="1" dirty="0"/>
          </a:p>
          <a:p>
            <a:r>
              <a:rPr lang="fr-FR" dirty="0"/>
              <a:t>Pendant sa carrière sportive, elle a régulièrement été classée parmi les deux premiers en solitaires ou en double.</a:t>
            </a:r>
          </a:p>
          <a:p>
            <a:r>
              <a:rPr lang="fr-FR" dirty="0"/>
              <a:t>Elle a notamment remporté la deuxième place du Vendée Globe 2000-2001.</a:t>
            </a:r>
          </a:p>
          <a:p>
            <a:r>
              <a:rPr lang="fr-FR" dirty="0"/>
              <a:t>Et en 2005, elle a battu le record du tour du monde à la voile en solitaire. </a:t>
            </a:r>
          </a:p>
          <a:p>
            <a:r>
              <a:rPr lang="fr-FR" dirty="0"/>
              <a:t>C’est l’une des navigatrices les plus respectées.</a:t>
            </a:r>
          </a:p>
          <a:p>
            <a:r>
              <a:rPr lang="fr-FR" dirty="0"/>
              <a:t>Elle est à la tête de la fondation qu’elle a créé et porte son nom. Son objectif est de construire de manière durable pour les générations à venir à travers le concept de l’économie circulaire.</a:t>
            </a:r>
          </a:p>
          <a:p>
            <a:r>
              <a:rPr lang="fr-FR" dirty="0"/>
              <a:t>Elle est britannique et parle couramment français.</a:t>
            </a:r>
          </a:p>
          <a:p>
            <a:r>
              <a:rPr lang="fr-FR" dirty="0"/>
              <a:t>C’est bien sûr </a:t>
            </a:r>
            <a:r>
              <a:rPr lang="fr-FR" dirty="0">
                <a:hlinkClick r:id="rId2"/>
              </a:rPr>
              <a:t>Ellen MacArthur</a:t>
            </a:r>
            <a:r>
              <a:rPr lang="fr-FR" dirty="0"/>
              <a:t>. (1976 -)</a:t>
            </a:r>
          </a:p>
        </p:txBody>
      </p:sp>
    </p:spTree>
    <p:extLst>
      <p:ext uri="{BB962C8B-B14F-4D97-AF65-F5344CB8AC3E}">
        <p14:creationId xmlns:p14="http://schemas.microsoft.com/office/powerpoint/2010/main" val="356639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5AB5488-E0C3-4A0B-AB59-ADB92A07885C}"/>
              </a:ext>
            </a:extLst>
          </p:cNvPr>
          <p:cNvPicPr>
            <a:picLocks noChangeAspect="1"/>
          </p:cNvPicPr>
          <p:nvPr/>
        </p:nvPicPr>
        <p:blipFill>
          <a:blip r:embed="rId2"/>
          <a:stretch>
            <a:fillRect/>
          </a:stretch>
        </p:blipFill>
        <p:spPr>
          <a:xfrm>
            <a:off x="241645" y="225700"/>
            <a:ext cx="4515885" cy="6366658"/>
          </a:xfrm>
          <a:prstGeom prst="rect">
            <a:avLst/>
          </a:prstGeom>
        </p:spPr>
      </p:pic>
    </p:spTree>
    <p:extLst>
      <p:ext uri="{BB962C8B-B14F-4D97-AF65-F5344CB8AC3E}">
        <p14:creationId xmlns:p14="http://schemas.microsoft.com/office/powerpoint/2010/main" val="129948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796BD-125B-4F97-90EE-9FA4E05AB642}"/>
              </a:ext>
            </a:extLst>
          </p:cNvPr>
          <p:cNvSpPr>
            <a:spLocks noGrp="1"/>
          </p:cNvSpPr>
          <p:nvPr>
            <p:ph type="title"/>
          </p:nvPr>
        </p:nvSpPr>
        <p:spPr/>
        <p:txBody>
          <a:bodyPr/>
          <a:lstStyle/>
          <a:p>
            <a:r>
              <a:rPr lang="fr-FR" dirty="0"/>
              <a:t>Qui suis-je ?</a:t>
            </a:r>
          </a:p>
        </p:txBody>
      </p:sp>
      <p:sp>
        <p:nvSpPr>
          <p:cNvPr id="3" name="Espace réservé du contenu 2">
            <a:extLst>
              <a:ext uri="{FF2B5EF4-FFF2-40B4-BE49-F238E27FC236}">
                <a16:creationId xmlns:a16="http://schemas.microsoft.com/office/drawing/2014/main" id="{2E0FEBBD-8033-41C4-8AF3-0AC4555F0B15}"/>
              </a:ext>
            </a:extLst>
          </p:cNvPr>
          <p:cNvSpPr>
            <a:spLocks noGrp="1"/>
          </p:cNvSpPr>
          <p:nvPr>
            <p:ph idx="1"/>
          </p:nvPr>
        </p:nvSpPr>
        <p:spPr/>
        <p:txBody>
          <a:bodyPr/>
          <a:lstStyle/>
          <a:p>
            <a:pPr marL="0" indent="0">
              <a:buNone/>
            </a:pPr>
            <a:endParaRPr lang="fr-FR" b="1" dirty="0"/>
          </a:p>
          <a:p>
            <a:r>
              <a:rPr lang="fr-FR" dirty="0"/>
              <a:t>La dernière navigatrice s’est fait remarqué pour un record extraordinaire.</a:t>
            </a:r>
          </a:p>
          <a:p>
            <a:r>
              <a:rPr lang="fr-FR" dirty="0"/>
              <a:t>Elle a tenté à plusieurs reprise de le réaliser, sans succès, à cause de problèmes techniques ou de blessures.</a:t>
            </a:r>
          </a:p>
          <a:p>
            <a:r>
              <a:rPr lang="fr-FR" dirty="0"/>
              <a:t>Elle n’a rien lâché et à recommencer encore et encore.</a:t>
            </a:r>
          </a:p>
          <a:p>
            <a:r>
              <a:rPr lang="fr-FR" dirty="0"/>
              <a:t>Sa persévérance a fait d’elle la personne la plus âgée, homme et femme confondu, à réaliser un tour du monde en solitaire et sans escale.</a:t>
            </a:r>
          </a:p>
          <a:p>
            <a:r>
              <a:rPr lang="fr-FR" dirty="0"/>
              <a:t>Elle l’a fait à 77 ans ! C’est </a:t>
            </a:r>
            <a:r>
              <a:rPr lang="fr-FR" b="1" dirty="0"/>
              <a:t>Jeanne Socrates.</a:t>
            </a:r>
          </a:p>
          <a:p>
            <a:endParaRPr lang="fr-FR" dirty="0"/>
          </a:p>
        </p:txBody>
      </p:sp>
    </p:spTree>
    <p:extLst>
      <p:ext uri="{BB962C8B-B14F-4D97-AF65-F5344CB8AC3E}">
        <p14:creationId xmlns:p14="http://schemas.microsoft.com/office/powerpoint/2010/main" val="236448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36B64B9B-5FFC-49B5-8276-099D3B5998FA}"/>
              </a:ext>
            </a:extLst>
          </p:cNvPr>
          <p:cNvPicPr>
            <a:picLocks noGrp="1" noChangeAspect="1"/>
          </p:cNvPicPr>
          <p:nvPr>
            <p:ph idx="1"/>
          </p:nvPr>
        </p:nvPicPr>
        <p:blipFill>
          <a:blip r:embed="rId2"/>
          <a:stretch>
            <a:fillRect/>
          </a:stretch>
        </p:blipFill>
        <p:spPr>
          <a:xfrm>
            <a:off x="4691270" y="1194392"/>
            <a:ext cx="7222435" cy="5406960"/>
          </a:xfrm>
          <a:prstGeom prst="rect">
            <a:avLst/>
          </a:prstGeom>
        </p:spPr>
      </p:pic>
    </p:spTree>
    <p:extLst>
      <p:ext uri="{BB962C8B-B14F-4D97-AF65-F5344CB8AC3E}">
        <p14:creationId xmlns:p14="http://schemas.microsoft.com/office/powerpoint/2010/main" val="212865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2158A-2648-476B-B658-F6286B4D140E}"/>
              </a:ext>
            </a:extLst>
          </p:cNvPr>
          <p:cNvSpPr>
            <a:spLocks noGrp="1"/>
          </p:cNvSpPr>
          <p:nvPr>
            <p:ph type="title"/>
          </p:nvPr>
        </p:nvSpPr>
        <p:spPr>
          <a:xfrm>
            <a:off x="268839" y="157185"/>
            <a:ext cx="10131425" cy="1456267"/>
          </a:xfrm>
        </p:spPr>
        <p:txBody>
          <a:bodyPr/>
          <a:lstStyle/>
          <a:p>
            <a:r>
              <a:rPr lang="fr-FR" dirty="0"/>
              <a:t>Les cartes au trésor et le carnet de voyage</a:t>
            </a:r>
          </a:p>
        </p:txBody>
      </p:sp>
      <p:sp>
        <p:nvSpPr>
          <p:cNvPr id="3" name="Espace réservé du contenu 2">
            <a:extLst>
              <a:ext uri="{FF2B5EF4-FFF2-40B4-BE49-F238E27FC236}">
                <a16:creationId xmlns:a16="http://schemas.microsoft.com/office/drawing/2014/main" id="{D3E81AD2-8DBB-491B-9F98-BD68C56A8203}"/>
              </a:ext>
            </a:extLst>
          </p:cNvPr>
          <p:cNvSpPr>
            <a:spLocks noGrp="1"/>
          </p:cNvSpPr>
          <p:nvPr>
            <p:ph idx="1"/>
          </p:nvPr>
        </p:nvSpPr>
        <p:spPr>
          <a:xfrm>
            <a:off x="268839" y="1364767"/>
            <a:ext cx="11105322" cy="1815548"/>
          </a:xfrm>
        </p:spPr>
        <p:txBody>
          <a:bodyPr/>
          <a:lstStyle/>
          <a:p>
            <a:r>
              <a:rPr lang="fr-FR" dirty="0"/>
              <a:t>Créer une carte/un parcours/un message codé/des coordonnées/un alphabet mystérieux, </a:t>
            </a:r>
          </a:p>
          <a:p>
            <a:r>
              <a:rPr lang="fr-FR" dirty="0"/>
              <a:t>Utiliser le lexique de la géographie, des bateaux, de la mer, pour nommer des lieux inconnus</a:t>
            </a:r>
          </a:p>
          <a:p>
            <a:r>
              <a:rPr lang="fr-FR" dirty="0"/>
              <a:t>Imaginer des animaux, des peuples lointains, des traces du vivant, des instruments, des architectures…</a:t>
            </a:r>
          </a:p>
          <a:p>
            <a:endParaRPr lang="fr-FR" dirty="0"/>
          </a:p>
          <a:p>
            <a:endParaRPr lang="fr-FR" dirty="0"/>
          </a:p>
        </p:txBody>
      </p:sp>
      <p:pic>
        <p:nvPicPr>
          <p:cNvPr id="4" name="Image 3">
            <a:extLst>
              <a:ext uri="{FF2B5EF4-FFF2-40B4-BE49-F238E27FC236}">
                <a16:creationId xmlns:a16="http://schemas.microsoft.com/office/drawing/2014/main" id="{0B078CBD-9E23-450D-9E28-C34617E00F88}"/>
              </a:ext>
            </a:extLst>
          </p:cNvPr>
          <p:cNvPicPr>
            <a:picLocks noChangeAspect="1"/>
          </p:cNvPicPr>
          <p:nvPr/>
        </p:nvPicPr>
        <p:blipFill>
          <a:blip r:embed="rId2"/>
          <a:stretch>
            <a:fillRect/>
          </a:stretch>
        </p:blipFill>
        <p:spPr>
          <a:xfrm>
            <a:off x="7007872" y="4678017"/>
            <a:ext cx="4999218" cy="1941444"/>
          </a:xfrm>
          <a:prstGeom prst="rect">
            <a:avLst/>
          </a:prstGeom>
        </p:spPr>
      </p:pic>
      <p:pic>
        <p:nvPicPr>
          <p:cNvPr id="5" name="Image 4">
            <a:extLst>
              <a:ext uri="{FF2B5EF4-FFF2-40B4-BE49-F238E27FC236}">
                <a16:creationId xmlns:a16="http://schemas.microsoft.com/office/drawing/2014/main" id="{0EDB5612-6852-41B2-AFD6-547B9205E704}"/>
              </a:ext>
            </a:extLst>
          </p:cNvPr>
          <p:cNvPicPr>
            <a:picLocks noChangeAspect="1"/>
          </p:cNvPicPr>
          <p:nvPr/>
        </p:nvPicPr>
        <p:blipFill>
          <a:blip r:embed="rId3"/>
          <a:stretch>
            <a:fillRect/>
          </a:stretch>
        </p:blipFill>
        <p:spPr>
          <a:xfrm>
            <a:off x="336960" y="2912165"/>
            <a:ext cx="6054373" cy="2447925"/>
          </a:xfrm>
          <a:prstGeom prst="rect">
            <a:avLst/>
          </a:prstGeom>
        </p:spPr>
      </p:pic>
      <p:pic>
        <p:nvPicPr>
          <p:cNvPr id="6" name="Image 5">
            <a:extLst>
              <a:ext uri="{FF2B5EF4-FFF2-40B4-BE49-F238E27FC236}">
                <a16:creationId xmlns:a16="http://schemas.microsoft.com/office/drawing/2014/main" id="{F708C6CE-04D6-4E3A-880F-2A65A650F8B3}"/>
              </a:ext>
            </a:extLst>
          </p:cNvPr>
          <p:cNvPicPr>
            <a:picLocks noChangeAspect="1"/>
          </p:cNvPicPr>
          <p:nvPr/>
        </p:nvPicPr>
        <p:blipFill rotWithShape="1">
          <a:blip r:embed="rId4"/>
          <a:srcRect l="-554" r="554"/>
          <a:stretch/>
        </p:blipFill>
        <p:spPr>
          <a:xfrm>
            <a:off x="9204877" y="2686464"/>
            <a:ext cx="2390775" cy="1819275"/>
          </a:xfrm>
          <a:prstGeom prst="rect">
            <a:avLst/>
          </a:prstGeom>
        </p:spPr>
      </p:pic>
    </p:spTree>
    <p:extLst>
      <p:ext uri="{BB962C8B-B14F-4D97-AF65-F5344CB8AC3E}">
        <p14:creationId xmlns:p14="http://schemas.microsoft.com/office/powerpoint/2010/main" val="295180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C35888-DA12-4653-B633-39AAF813F7AF}"/>
              </a:ext>
            </a:extLst>
          </p:cNvPr>
          <p:cNvSpPr>
            <a:spLocks noGrp="1"/>
          </p:cNvSpPr>
          <p:nvPr>
            <p:ph type="title"/>
          </p:nvPr>
        </p:nvSpPr>
        <p:spPr/>
        <p:txBody>
          <a:bodyPr/>
          <a:lstStyle/>
          <a:p>
            <a:r>
              <a:rPr lang="fr-FR" dirty="0"/>
              <a:t>Des dessins de Rémi </a:t>
            </a:r>
            <a:r>
              <a:rPr lang="fr-FR" dirty="0" err="1"/>
              <a:t>Chayé</a:t>
            </a:r>
            <a:endParaRPr lang="fr-FR" dirty="0"/>
          </a:p>
        </p:txBody>
      </p:sp>
      <p:pic>
        <p:nvPicPr>
          <p:cNvPr id="5" name="Espace réservé du contenu 4">
            <a:extLst>
              <a:ext uri="{FF2B5EF4-FFF2-40B4-BE49-F238E27FC236}">
                <a16:creationId xmlns:a16="http://schemas.microsoft.com/office/drawing/2014/main" id="{DBD42A12-84FD-40E2-A77F-6556726DBE0C}"/>
              </a:ext>
            </a:extLst>
          </p:cNvPr>
          <p:cNvPicPr>
            <a:picLocks noGrp="1" noChangeAspect="1"/>
          </p:cNvPicPr>
          <p:nvPr>
            <p:ph idx="1"/>
          </p:nvPr>
        </p:nvPicPr>
        <p:blipFill>
          <a:blip r:embed="rId2"/>
          <a:stretch>
            <a:fillRect/>
          </a:stretch>
        </p:blipFill>
        <p:spPr>
          <a:xfrm>
            <a:off x="171183" y="2967303"/>
            <a:ext cx="5238749" cy="3649662"/>
          </a:xfrm>
        </p:spPr>
      </p:pic>
      <p:pic>
        <p:nvPicPr>
          <p:cNvPr id="7" name="Image 6">
            <a:extLst>
              <a:ext uri="{FF2B5EF4-FFF2-40B4-BE49-F238E27FC236}">
                <a16:creationId xmlns:a16="http://schemas.microsoft.com/office/drawing/2014/main" id="{D51E6519-AC34-4844-B328-5B55EFEFB15C}"/>
              </a:ext>
            </a:extLst>
          </p:cNvPr>
          <p:cNvPicPr>
            <a:picLocks noChangeAspect="1"/>
          </p:cNvPicPr>
          <p:nvPr/>
        </p:nvPicPr>
        <p:blipFill>
          <a:blip r:embed="rId3"/>
          <a:stretch>
            <a:fillRect/>
          </a:stretch>
        </p:blipFill>
        <p:spPr>
          <a:xfrm>
            <a:off x="8592390" y="241036"/>
            <a:ext cx="3323473" cy="3649662"/>
          </a:xfrm>
          <a:prstGeom prst="rect">
            <a:avLst/>
          </a:prstGeom>
        </p:spPr>
      </p:pic>
      <p:pic>
        <p:nvPicPr>
          <p:cNvPr id="9" name="Image 8">
            <a:extLst>
              <a:ext uri="{FF2B5EF4-FFF2-40B4-BE49-F238E27FC236}">
                <a16:creationId xmlns:a16="http://schemas.microsoft.com/office/drawing/2014/main" id="{4B391173-F4CF-4300-85C8-34C104FA8294}"/>
              </a:ext>
            </a:extLst>
          </p:cNvPr>
          <p:cNvPicPr>
            <a:picLocks noChangeAspect="1"/>
          </p:cNvPicPr>
          <p:nvPr/>
        </p:nvPicPr>
        <p:blipFill>
          <a:blip r:embed="rId4"/>
          <a:stretch>
            <a:fillRect/>
          </a:stretch>
        </p:blipFill>
        <p:spPr>
          <a:xfrm>
            <a:off x="5924550" y="4359965"/>
            <a:ext cx="6096267" cy="2007704"/>
          </a:xfrm>
          <a:prstGeom prst="rect">
            <a:avLst/>
          </a:prstGeom>
        </p:spPr>
      </p:pic>
      <p:sp>
        <p:nvSpPr>
          <p:cNvPr id="10" name="ZoneTexte 9">
            <a:extLst>
              <a:ext uri="{FF2B5EF4-FFF2-40B4-BE49-F238E27FC236}">
                <a16:creationId xmlns:a16="http://schemas.microsoft.com/office/drawing/2014/main" id="{8AB034E5-BE98-44E5-9C11-02BB270DCD9F}"/>
              </a:ext>
            </a:extLst>
          </p:cNvPr>
          <p:cNvSpPr txBox="1"/>
          <p:nvPr/>
        </p:nvSpPr>
        <p:spPr>
          <a:xfrm>
            <a:off x="1060174" y="2305878"/>
            <a:ext cx="3323473" cy="369332"/>
          </a:xfrm>
          <a:prstGeom prst="rect">
            <a:avLst/>
          </a:prstGeom>
          <a:noFill/>
        </p:spPr>
        <p:txBody>
          <a:bodyPr wrap="square" rtlCol="0">
            <a:spAutoFit/>
          </a:bodyPr>
          <a:lstStyle/>
          <a:p>
            <a:r>
              <a:rPr lang="fr-FR" dirty="0"/>
              <a:t>Voyage au Laos, 2012</a:t>
            </a:r>
          </a:p>
        </p:txBody>
      </p:sp>
    </p:spTree>
    <p:extLst>
      <p:ext uri="{BB962C8B-B14F-4D97-AF65-F5344CB8AC3E}">
        <p14:creationId xmlns:p14="http://schemas.microsoft.com/office/powerpoint/2010/main" val="59302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0E00E-4196-4C18-A64F-4BFA66B13F84}"/>
              </a:ext>
            </a:extLst>
          </p:cNvPr>
          <p:cNvSpPr>
            <a:spLocks noGrp="1"/>
          </p:cNvSpPr>
          <p:nvPr>
            <p:ph type="title"/>
          </p:nvPr>
        </p:nvSpPr>
        <p:spPr/>
        <p:txBody>
          <a:bodyPr/>
          <a:lstStyle/>
          <a:p>
            <a:r>
              <a:rPr lang="fr-FR" dirty="0">
                <a:hlinkClick r:id="rId2"/>
              </a:rPr>
              <a:t>Des croquis rapides</a:t>
            </a:r>
            <a:endParaRPr lang="fr-FR" dirty="0"/>
          </a:p>
        </p:txBody>
      </p:sp>
      <p:pic>
        <p:nvPicPr>
          <p:cNvPr id="5" name="Image 4">
            <a:extLst>
              <a:ext uri="{FF2B5EF4-FFF2-40B4-BE49-F238E27FC236}">
                <a16:creationId xmlns:a16="http://schemas.microsoft.com/office/drawing/2014/main" id="{2655E14F-3ED2-469C-ADD0-CC867E391CEA}"/>
              </a:ext>
            </a:extLst>
          </p:cNvPr>
          <p:cNvPicPr>
            <a:picLocks noChangeAspect="1"/>
          </p:cNvPicPr>
          <p:nvPr/>
        </p:nvPicPr>
        <p:blipFill>
          <a:blip r:embed="rId3"/>
          <a:stretch>
            <a:fillRect/>
          </a:stretch>
        </p:blipFill>
        <p:spPr>
          <a:xfrm>
            <a:off x="5032927" y="85737"/>
            <a:ext cx="7029450" cy="3638550"/>
          </a:xfrm>
          <a:prstGeom prst="rect">
            <a:avLst/>
          </a:prstGeom>
          <a:ln>
            <a:solidFill>
              <a:schemeClr val="bg1"/>
            </a:solidFill>
          </a:ln>
        </p:spPr>
      </p:pic>
      <p:pic>
        <p:nvPicPr>
          <p:cNvPr id="6" name="Image 5">
            <a:extLst>
              <a:ext uri="{FF2B5EF4-FFF2-40B4-BE49-F238E27FC236}">
                <a16:creationId xmlns:a16="http://schemas.microsoft.com/office/drawing/2014/main" id="{EA69341F-62DC-49D0-B523-358545F0D8DD}"/>
              </a:ext>
            </a:extLst>
          </p:cNvPr>
          <p:cNvPicPr>
            <a:picLocks noChangeAspect="1"/>
          </p:cNvPicPr>
          <p:nvPr/>
        </p:nvPicPr>
        <p:blipFill>
          <a:blip r:embed="rId4"/>
          <a:stretch>
            <a:fillRect/>
          </a:stretch>
        </p:blipFill>
        <p:spPr>
          <a:xfrm>
            <a:off x="7325347" y="3960700"/>
            <a:ext cx="4389576" cy="2751950"/>
          </a:xfrm>
          <a:prstGeom prst="rect">
            <a:avLst/>
          </a:prstGeom>
          <a:ln>
            <a:solidFill>
              <a:schemeClr val="bg1"/>
            </a:solidFill>
          </a:ln>
        </p:spPr>
      </p:pic>
      <p:pic>
        <p:nvPicPr>
          <p:cNvPr id="7" name="Image 6">
            <a:extLst>
              <a:ext uri="{FF2B5EF4-FFF2-40B4-BE49-F238E27FC236}">
                <a16:creationId xmlns:a16="http://schemas.microsoft.com/office/drawing/2014/main" id="{AC225938-18B4-41F2-ACEB-AE3E63D16C62}"/>
              </a:ext>
            </a:extLst>
          </p:cNvPr>
          <p:cNvPicPr>
            <a:picLocks noChangeAspect="1"/>
          </p:cNvPicPr>
          <p:nvPr/>
        </p:nvPicPr>
        <p:blipFill>
          <a:blip r:embed="rId5"/>
          <a:stretch>
            <a:fillRect/>
          </a:stretch>
        </p:blipFill>
        <p:spPr>
          <a:xfrm>
            <a:off x="216384" y="4359581"/>
            <a:ext cx="4262852" cy="2330650"/>
          </a:xfrm>
          <a:prstGeom prst="rect">
            <a:avLst/>
          </a:prstGeom>
          <a:ln w="28575">
            <a:solidFill>
              <a:srgbClr val="002060"/>
            </a:solidFill>
          </a:ln>
        </p:spPr>
      </p:pic>
      <p:pic>
        <p:nvPicPr>
          <p:cNvPr id="4" name="Espace réservé du contenu 3">
            <a:extLst>
              <a:ext uri="{FF2B5EF4-FFF2-40B4-BE49-F238E27FC236}">
                <a16:creationId xmlns:a16="http://schemas.microsoft.com/office/drawing/2014/main" id="{3E2A71F6-5E25-40AD-977D-E190448DE59D}"/>
              </a:ext>
            </a:extLst>
          </p:cNvPr>
          <p:cNvPicPr>
            <a:picLocks noGrp="1" noChangeAspect="1"/>
          </p:cNvPicPr>
          <p:nvPr>
            <p:ph idx="1"/>
          </p:nvPr>
        </p:nvPicPr>
        <p:blipFill>
          <a:blip r:embed="rId6"/>
          <a:stretch>
            <a:fillRect/>
          </a:stretch>
        </p:blipFill>
        <p:spPr>
          <a:xfrm>
            <a:off x="3021565" y="2589730"/>
            <a:ext cx="3405740" cy="2021547"/>
          </a:xfrm>
          <a:prstGeom prst="rect">
            <a:avLst/>
          </a:prstGeom>
          <a:ln w="12700">
            <a:solidFill>
              <a:srgbClr val="002060"/>
            </a:solidFill>
          </a:ln>
        </p:spPr>
      </p:pic>
    </p:spTree>
    <p:extLst>
      <p:ext uri="{BB962C8B-B14F-4D97-AF65-F5344CB8AC3E}">
        <p14:creationId xmlns:p14="http://schemas.microsoft.com/office/powerpoint/2010/main" val="182004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AF929-720C-45E5-8819-FE1867001CCC}"/>
              </a:ext>
            </a:extLst>
          </p:cNvPr>
          <p:cNvSpPr>
            <a:spLocks noGrp="1"/>
          </p:cNvSpPr>
          <p:nvPr>
            <p:ph type="title"/>
          </p:nvPr>
        </p:nvSpPr>
        <p:spPr>
          <a:xfrm>
            <a:off x="206698" y="157406"/>
            <a:ext cx="7066721" cy="871537"/>
          </a:xfrm>
        </p:spPr>
        <p:txBody>
          <a:bodyPr>
            <a:normAutofit fontScale="90000"/>
          </a:bodyPr>
          <a:lstStyle/>
          <a:p>
            <a:r>
              <a:rPr lang="fr-FR" dirty="0"/>
              <a:t>L’univers de Benoit Sokal (1954-2021)</a:t>
            </a:r>
          </a:p>
        </p:txBody>
      </p:sp>
      <p:pic>
        <p:nvPicPr>
          <p:cNvPr id="4" name="Espace réservé du contenu 3">
            <a:extLst>
              <a:ext uri="{FF2B5EF4-FFF2-40B4-BE49-F238E27FC236}">
                <a16:creationId xmlns:a16="http://schemas.microsoft.com/office/drawing/2014/main" id="{EF875945-E231-452B-8F65-9A42DADB86FC}"/>
              </a:ext>
            </a:extLst>
          </p:cNvPr>
          <p:cNvPicPr>
            <a:picLocks noGrp="1" noChangeAspect="1"/>
          </p:cNvPicPr>
          <p:nvPr>
            <p:ph idx="1"/>
          </p:nvPr>
        </p:nvPicPr>
        <p:blipFill>
          <a:blip r:embed="rId2"/>
          <a:stretch>
            <a:fillRect/>
          </a:stretch>
        </p:blipFill>
        <p:spPr>
          <a:xfrm>
            <a:off x="7496466" y="222630"/>
            <a:ext cx="4446296" cy="3766274"/>
          </a:xfrm>
          <a:prstGeom prst="rect">
            <a:avLst/>
          </a:prstGeom>
        </p:spPr>
      </p:pic>
      <p:sp>
        <p:nvSpPr>
          <p:cNvPr id="5" name="Rectangle 1">
            <a:extLst>
              <a:ext uri="{FF2B5EF4-FFF2-40B4-BE49-F238E27FC236}">
                <a16:creationId xmlns:a16="http://schemas.microsoft.com/office/drawing/2014/main" id="{A8340BEE-3CB4-44B4-B86E-7F5CE12AEBFF}"/>
              </a:ext>
            </a:extLst>
          </p:cNvPr>
          <p:cNvSpPr>
            <a:spLocks noChangeArrowheads="1"/>
          </p:cNvSpPr>
          <p:nvPr/>
        </p:nvSpPr>
        <p:spPr bwMode="auto">
          <a:xfrm>
            <a:off x="240971" y="997712"/>
            <a:ext cx="6801134"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1" i="0" u="none" strike="noStrike" cap="none" normalizeH="0" baseline="0" dirty="0">
                <a:ln>
                  <a:noFill/>
                </a:ln>
                <a:solidFill>
                  <a:schemeClr val="tx1"/>
                </a:solidFill>
                <a:effectLst/>
                <a:latin typeface="Arial" panose="020B0604020202020204" pitchFamily="34" charset="0"/>
              </a:rPr>
              <a:t>Autruche des neiges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a:t>
            </a:r>
            <a:r>
              <a:rPr kumimoji="0" lang="fr-FR" altLang="fr-FR" sz="1800" b="0" i="0" u="none" strike="noStrike" cap="none" normalizeH="0" baseline="0" dirty="0" err="1">
                <a:ln>
                  <a:noFill/>
                </a:ln>
                <a:solidFill>
                  <a:schemeClr val="tx1"/>
                </a:solidFill>
                <a:effectLst/>
                <a:latin typeface="Arial" panose="020B0604020202020204" pitchFamily="34" charset="0"/>
              </a:rPr>
              <a:t>Youkol</a:t>
            </a:r>
            <a:r>
              <a:rPr kumimoji="0" lang="fr-FR" altLang="fr-FR" sz="1800" b="0" i="0" u="none" strike="noStrike" cap="none" normalizeH="0" baseline="0" dirty="0">
                <a:ln>
                  <a:noFill/>
                </a:ln>
                <a:solidFill>
                  <a:schemeClr val="tx1"/>
                </a:solidFill>
                <a:effectLst/>
                <a:latin typeface="Arial" panose="020B0604020202020204" pitchFamily="34" charset="0"/>
              </a:rPr>
              <a:t> chevauchant une grande autruche des neiges", illustration réalisée à partir des témoignages de Bronislaw Mauss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Les </a:t>
            </a:r>
            <a:r>
              <a:rPr kumimoji="0" lang="fr-FR" altLang="fr-FR" sz="1800" b="1" i="0" u="none" strike="noStrike" cap="none" normalizeH="0" baseline="0" dirty="0">
                <a:ln>
                  <a:noFill/>
                </a:ln>
                <a:solidFill>
                  <a:schemeClr val="tx1"/>
                </a:solidFill>
                <a:effectLst/>
                <a:latin typeface="Arial" panose="020B0604020202020204" pitchFamily="34" charset="0"/>
              </a:rPr>
              <a:t>Autruche des neiges</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Struthio</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0" u="none" strike="noStrike" cap="none" normalizeH="0" baseline="0" dirty="0" err="1">
                <a:ln>
                  <a:noFill/>
                </a:ln>
                <a:solidFill>
                  <a:schemeClr val="tx1"/>
                </a:solidFill>
                <a:effectLst/>
                <a:latin typeface="Arial" panose="020B0604020202020204" pitchFamily="34" charset="0"/>
              </a:rPr>
              <a:t>nivis</a:t>
            </a:r>
            <a:r>
              <a:rPr kumimoji="0" lang="fr-FR" altLang="fr-FR" sz="1800" b="0" i="0" u="none" strike="noStrike" cap="none" normalizeH="0" baseline="0" dirty="0">
                <a:ln>
                  <a:noFill/>
                </a:ln>
                <a:solidFill>
                  <a:schemeClr val="tx1"/>
                </a:solidFill>
                <a:effectLst/>
                <a:latin typeface="Arial" panose="020B0604020202020204" pitchFamily="34" charset="0"/>
              </a:rPr>
              <a:t>) sont des oiseaux migrateurs polaires réputés pour leur caractère têtu et peureux. Ces autruches présentent la particularité d'accomplir, à une fréquence d'environ vingt-cinq ans, une grande transhumance s'étendant sur plusieurs territoires. Elle vise à permettre au troupeau de rejoindre ses terres de reproduction : des steppes luxuriantes, située au sein de l'actuel </a:t>
            </a:r>
            <a:r>
              <a:rPr kumimoji="0" lang="fr-FR" altLang="fr-FR" sz="1800" b="0" i="0" u="none" strike="noStrike" cap="none" normalizeH="0" baseline="0" dirty="0" err="1">
                <a:ln>
                  <a:noFill/>
                </a:ln>
                <a:solidFill>
                  <a:schemeClr val="tx1"/>
                </a:solidFill>
                <a:effectLst/>
                <a:latin typeface="Arial" panose="020B0604020202020204" pitchFamily="34" charset="0"/>
              </a:rPr>
              <a:t>Yakhastan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8" name="Image 7">
            <a:extLst>
              <a:ext uri="{FF2B5EF4-FFF2-40B4-BE49-F238E27FC236}">
                <a16:creationId xmlns:a16="http://schemas.microsoft.com/office/drawing/2014/main" id="{15C8F20C-4774-4C9C-BD04-8BB2C973E663}"/>
              </a:ext>
            </a:extLst>
          </p:cNvPr>
          <p:cNvPicPr>
            <a:picLocks noChangeAspect="1"/>
          </p:cNvPicPr>
          <p:nvPr/>
        </p:nvPicPr>
        <p:blipFill>
          <a:blip r:embed="rId3"/>
          <a:stretch>
            <a:fillRect/>
          </a:stretch>
        </p:blipFill>
        <p:spPr>
          <a:xfrm>
            <a:off x="240971" y="4102338"/>
            <a:ext cx="4849280" cy="2598256"/>
          </a:xfrm>
          <a:prstGeom prst="rect">
            <a:avLst/>
          </a:prstGeom>
        </p:spPr>
      </p:pic>
    </p:spTree>
    <p:extLst>
      <p:ext uri="{BB962C8B-B14F-4D97-AF65-F5344CB8AC3E}">
        <p14:creationId xmlns:p14="http://schemas.microsoft.com/office/powerpoint/2010/main" val="133106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CCEBA-AE42-4386-890F-CADB713A818A}"/>
              </a:ext>
            </a:extLst>
          </p:cNvPr>
          <p:cNvSpPr>
            <a:spLocks noGrp="1"/>
          </p:cNvSpPr>
          <p:nvPr>
            <p:ph type="title"/>
          </p:nvPr>
        </p:nvSpPr>
        <p:spPr>
          <a:xfrm>
            <a:off x="500271" y="92690"/>
            <a:ext cx="10131425" cy="1456267"/>
          </a:xfrm>
        </p:spPr>
        <p:txBody>
          <a:bodyPr/>
          <a:lstStyle/>
          <a:p>
            <a:r>
              <a:rPr lang="fr-FR" dirty="0"/>
              <a:t>Benoit </a:t>
            </a:r>
            <a:r>
              <a:rPr lang="fr-FR" dirty="0" err="1"/>
              <a:t>sokal</a:t>
            </a:r>
            <a:endParaRPr lang="fr-FR" dirty="0"/>
          </a:p>
        </p:txBody>
      </p:sp>
      <p:sp>
        <p:nvSpPr>
          <p:cNvPr id="3" name="Espace réservé du contenu 2">
            <a:extLst>
              <a:ext uri="{FF2B5EF4-FFF2-40B4-BE49-F238E27FC236}">
                <a16:creationId xmlns:a16="http://schemas.microsoft.com/office/drawing/2014/main" id="{1DBFA49F-B02D-4002-BAE3-E6C7E378D6EE}"/>
              </a:ext>
            </a:extLst>
          </p:cNvPr>
          <p:cNvSpPr>
            <a:spLocks noGrp="1"/>
          </p:cNvSpPr>
          <p:nvPr>
            <p:ph idx="1"/>
          </p:nvPr>
        </p:nvSpPr>
        <p:spPr>
          <a:xfrm>
            <a:off x="884584" y="609600"/>
            <a:ext cx="10131425" cy="3649133"/>
          </a:xfrm>
        </p:spPr>
        <p:txBody>
          <a:bodyPr/>
          <a:lstStyle/>
          <a:p>
            <a:r>
              <a:rPr lang="fr-FR" dirty="0"/>
              <a:t>Benoît Sokal, né le </a:t>
            </a:r>
            <a:r>
              <a:rPr lang="fr-FR" dirty="0">
                <a:hlinkClick r:id="rId2" tooltip="28 juin">
                  <a:extLst>
                    <a:ext uri="{A12FA001-AC4F-418D-AE19-62706E023703}">
                      <ahyp:hlinkClr xmlns:ahyp="http://schemas.microsoft.com/office/drawing/2018/hyperlinkcolor" val="tx"/>
                    </a:ext>
                  </a:extLst>
                </a:hlinkClick>
              </a:rPr>
              <a:t>28</a:t>
            </a:r>
            <a:r>
              <a:rPr lang="fr-FR" dirty="0"/>
              <a:t> </a:t>
            </a:r>
            <a:r>
              <a:rPr lang="fr-FR" dirty="0">
                <a:hlinkClick r:id="rId3" tooltip="Juin 1954">
                  <a:extLst>
                    <a:ext uri="{A12FA001-AC4F-418D-AE19-62706E023703}">
                      <ahyp:hlinkClr xmlns:ahyp="http://schemas.microsoft.com/office/drawing/2018/hyperlinkcolor" val="tx"/>
                    </a:ext>
                  </a:extLst>
                </a:hlinkClick>
              </a:rPr>
              <a:t>juin</a:t>
            </a:r>
            <a:r>
              <a:rPr lang="fr-FR" dirty="0"/>
              <a:t> </a:t>
            </a:r>
            <a:r>
              <a:rPr lang="fr-FR" dirty="0">
                <a:hlinkClick r:id="rId4" tooltip="1954 en bande dessinée">
                  <a:extLst>
                    <a:ext uri="{A12FA001-AC4F-418D-AE19-62706E023703}">
                      <ahyp:hlinkClr xmlns:ahyp="http://schemas.microsoft.com/office/drawing/2018/hyperlinkcolor" val="tx"/>
                    </a:ext>
                  </a:extLst>
                </a:hlinkClick>
              </a:rPr>
              <a:t>1954</a:t>
            </a:r>
            <a:r>
              <a:rPr lang="fr-FR" dirty="0"/>
              <a:t> à </a:t>
            </a:r>
            <a:r>
              <a:rPr lang="fr-FR" dirty="0">
                <a:hlinkClick r:id="rId5" tooltip="Schaerbeek">
                  <a:extLst>
                    <a:ext uri="{A12FA001-AC4F-418D-AE19-62706E023703}">
                      <ahyp:hlinkClr xmlns:ahyp="http://schemas.microsoft.com/office/drawing/2018/hyperlinkcolor" val="tx"/>
                    </a:ext>
                  </a:extLst>
                </a:hlinkClick>
              </a:rPr>
              <a:t>Schaerbeek</a:t>
            </a:r>
            <a:r>
              <a:rPr lang="fr-FR" dirty="0"/>
              <a:t> (</a:t>
            </a:r>
            <a:r>
              <a:rPr lang="fr-FR" dirty="0">
                <a:hlinkClick r:id="rId6" tooltip="Région de Bruxelles-Capitale">
                  <a:extLst>
                    <a:ext uri="{A12FA001-AC4F-418D-AE19-62706E023703}">
                      <ahyp:hlinkClr xmlns:ahyp="http://schemas.microsoft.com/office/drawing/2018/hyperlinkcolor" val="tx"/>
                    </a:ext>
                  </a:extLst>
                </a:hlinkClick>
              </a:rPr>
              <a:t>région de Bruxelles-Capitale</a:t>
            </a:r>
            <a:r>
              <a:rPr lang="fr-FR" dirty="0"/>
              <a:t>) et mort le </a:t>
            </a:r>
            <a:r>
              <a:rPr lang="fr-FR" dirty="0">
                <a:hlinkClick r:id="rId7" tooltip="28 mai">
                  <a:extLst>
                    <a:ext uri="{A12FA001-AC4F-418D-AE19-62706E023703}">
                      <ahyp:hlinkClr xmlns:ahyp="http://schemas.microsoft.com/office/drawing/2018/hyperlinkcolor" val="tx"/>
                    </a:ext>
                  </a:extLst>
                </a:hlinkClick>
              </a:rPr>
              <a:t>28</a:t>
            </a:r>
            <a:r>
              <a:rPr lang="fr-FR" dirty="0"/>
              <a:t> </a:t>
            </a:r>
            <a:r>
              <a:rPr lang="fr-FR" dirty="0">
                <a:hlinkClick r:id="rId8" tooltip="Mai 2021">
                  <a:extLst>
                    <a:ext uri="{A12FA001-AC4F-418D-AE19-62706E023703}">
                      <ahyp:hlinkClr xmlns:ahyp="http://schemas.microsoft.com/office/drawing/2018/hyperlinkcolor" val="tx"/>
                    </a:ext>
                  </a:extLst>
                </a:hlinkClick>
              </a:rPr>
              <a:t>mai</a:t>
            </a:r>
            <a:r>
              <a:rPr lang="fr-FR" dirty="0"/>
              <a:t> </a:t>
            </a:r>
            <a:r>
              <a:rPr lang="fr-FR" dirty="0">
                <a:hlinkClick r:id="rId9" tooltip="2021 en bande dessinée">
                  <a:extLst>
                    <a:ext uri="{A12FA001-AC4F-418D-AE19-62706E023703}">
                      <ahyp:hlinkClr xmlns:ahyp="http://schemas.microsoft.com/office/drawing/2018/hyperlinkcolor" val="tx"/>
                    </a:ext>
                  </a:extLst>
                </a:hlinkClick>
              </a:rPr>
              <a:t>2021</a:t>
            </a:r>
            <a:r>
              <a:rPr lang="fr-FR" dirty="0"/>
              <a:t> à </a:t>
            </a:r>
            <a:r>
              <a:rPr lang="fr-FR" dirty="0">
                <a:hlinkClick r:id="rId10" tooltip="Witry-lès-Reims">
                  <a:extLst>
                    <a:ext uri="{A12FA001-AC4F-418D-AE19-62706E023703}">
                      <ahyp:hlinkClr xmlns:ahyp="http://schemas.microsoft.com/office/drawing/2018/hyperlinkcolor" val="tx"/>
                    </a:ext>
                  </a:extLst>
                </a:hlinkClick>
              </a:rPr>
              <a:t>Witry-lès-Reims</a:t>
            </a:r>
            <a:r>
              <a:rPr lang="fr-FR" dirty="0"/>
              <a:t> (</a:t>
            </a:r>
            <a:r>
              <a:rPr lang="fr-FR" dirty="0">
                <a:hlinkClick r:id="rId11" tooltip="Marne (département)">
                  <a:extLst>
                    <a:ext uri="{A12FA001-AC4F-418D-AE19-62706E023703}">
                      <ahyp:hlinkClr xmlns:ahyp="http://schemas.microsoft.com/office/drawing/2018/hyperlinkcolor" val="tx"/>
                    </a:ext>
                  </a:extLst>
                </a:hlinkClick>
              </a:rPr>
              <a:t>Marne</a:t>
            </a:r>
            <a:r>
              <a:rPr lang="fr-FR" dirty="0"/>
              <a:t>, </a:t>
            </a:r>
            <a:r>
              <a:rPr lang="fr-FR" dirty="0">
                <a:hlinkClick r:id="rId12" tooltip="France">
                  <a:extLst>
                    <a:ext uri="{A12FA001-AC4F-418D-AE19-62706E023703}">
                      <ahyp:hlinkClr xmlns:ahyp="http://schemas.microsoft.com/office/drawing/2018/hyperlinkcolor" val="tx"/>
                    </a:ext>
                  </a:extLst>
                </a:hlinkClick>
              </a:rPr>
              <a:t>France</a:t>
            </a:r>
            <a:r>
              <a:rPr lang="fr-FR" dirty="0"/>
              <a:t>), est un </a:t>
            </a:r>
            <a:r>
              <a:rPr lang="fr-FR" dirty="0">
                <a:hlinkClick r:id="rId13" tooltip="Auteur de bande dessinée">
                  <a:extLst>
                    <a:ext uri="{A12FA001-AC4F-418D-AE19-62706E023703}">
                      <ahyp:hlinkClr xmlns:ahyp="http://schemas.microsoft.com/office/drawing/2018/hyperlinkcolor" val="tx"/>
                    </a:ext>
                  </a:extLst>
                </a:hlinkClick>
              </a:rPr>
              <a:t>scénariste et dessinateur de bande dessinée</a:t>
            </a:r>
            <a:r>
              <a:rPr lang="fr-FR" dirty="0"/>
              <a:t> </a:t>
            </a:r>
            <a:r>
              <a:rPr lang="fr-FR" dirty="0">
                <a:hlinkClick r:id="rId14" tooltip="Belgique">
                  <a:extLst>
                    <a:ext uri="{A12FA001-AC4F-418D-AE19-62706E023703}">
                      <ahyp:hlinkClr xmlns:ahyp="http://schemas.microsoft.com/office/drawing/2018/hyperlinkcolor" val="tx"/>
                    </a:ext>
                  </a:extLst>
                </a:hlinkClick>
              </a:rPr>
              <a:t>belge</a:t>
            </a:r>
            <a:r>
              <a:rPr lang="fr-FR" dirty="0"/>
              <a:t>. </a:t>
            </a:r>
          </a:p>
          <a:p>
            <a:r>
              <a:rPr lang="fr-FR" dirty="0"/>
              <a:t>Il se fait d'abord connaître par sa série </a:t>
            </a:r>
            <a:r>
              <a:rPr lang="fr-FR" i="1" dirty="0">
                <a:hlinkClick r:id="rId15" tooltip="Canardo (bande dessinée)">
                  <a:extLst>
                    <a:ext uri="{A12FA001-AC4F-418D-AE19-62706E023703}">
                      <ahyp:hlinkClr xmlns:ahyp="http://schemas.microsoft.com/office/drawing/2018/hyperlinkcolor" val="tx"/>
                    </a:ext>
                  </a:extLst>
                </a:hlinkClick>
              </a:rPr>
              <a:t>Les Enquêtes de l’inspecteur </a:t>
            </a:r>
            <a:r>
              <a:rPr lang="fr-FR" i="1" dirty="0" err="1">
                <a:hlinkClick r:id="rId15" tooltip="Canardo (bande dessinée)">
                  <a:extLst>
                    <a:ext uri="{A12FA001-AC4F-418D-AE19-62706E023703}">
                      <ahyp:hlinkClr xmlns:ahyp="http://schemas.microsoft.com/office/drawing/2018/hyperlinkcolor" val="tx"/>
                    </a:ext>
                  </a:extLst>
                </a:hlinkClick>
              </a:rPr>
              <a:t>Canardo</a:t>
            </a:r>
            <a:r>
              <a:rPr lang="fr-FR" dirty="0"/>
              <a:t>. À partir de la fin des </a:t>
            </a:r>
            <a:r>
              <a:rPr lang="fr-FR" dirty="0">
                <a:hlinkClick r:id="rId16" tooltip="Années 1990">
                  <a:extLst>
                    <a:ext uri="{A12FA001-AC4F-418D-AE19-62706E023703}">
                      <ahyp:hlinkClr xmlns:ahyp="http://schemas.microsoft.com/office/drawing/2018/hyperlinkcolor" val="tx"/>
                    </a:ext>
                  </a:extLst>
                </a:hlinkClick>
              </a:rPr>
              <a:t>années 1990</a:t>
            </a:r>
            <a:r>
              <a:rPr lang="fr-FR" dirty="0"/>
              <a:t>, Benoît Sokal devient également </a:t>
            </a:r>
            <a:r>
              <a:rPr lang="fr-FR" dirty="0">
                <a:hlinkClick r:id="rId17" tooltip="Concepteur de jeux">
                  <a:extLst>
                    <a:ext uri="{A12FA001-AC4F-418D-AE19-62706E023703}">
                      <ahyp:hlinkClr xmlns:ahyp="http://schemas.microsoft.com/office/drawing/2018/hyperlinkcolor" val="tx"/>
                    </a:ext>
                  </a:extLst>
                </a:hlinkClick>
              </a:rPr>
              <a:t>concepteur de jeux</a:t>
            </a:r>
            <a:r>
              <a:rPr lang="fr-FR" dirty="0"/>
              <a:t> en scénarisant et réalisant son premier </a:t>
            </a:r>
            <a:r>
              <a:rPr lang="fr-FR" dirty="0">
                <a:hlinkClick r:id="rId18" tooltip="Jeu vidéo">
                  <a:extLst>
                    <a:ext uri="{A12FA001-AC4F-418D-AE19-62706E023703}">
                      <ahyp:hlinkClr xmlns:ahyp="http://schemas.microsoft.com/office/drawing/2018/hyperlinkcolor" val="tx"/>
                    </a:ext>
                  </a:extLst>
                </a:hlinkClick>
              </a:rPr>
              <a:t>jeu vidéo</a:t>
            </a:r>
            <a:r>
              <a:rPr lang="fr-FR" dirty="0"/>
              <a:t> : </a:t>
            </a:r>
            <a:r>
              <a:rPr lang="fr-FR" i="1" dirty="0">
                <a:hlinkClick r:id="rId19" tooltip="L'Amerzone : Le Testament de l'explorateur">
                  <a:extLst>
                    <a:ext uri="{A12FA001-AC4F-418D-AE19-62706E023703}">
                      <ahyp:hlinkClr xmlns:ahyp="http://schemas.microsoft.com/office/drawing/2018/hyperlinkcolor" val="tx"/>
                    </a:ext>
                  </a:extLst>
                </a:hlinkClick>
              </a:rPr>
              <a:t>L'</a:t>
            </a:r>
            <a:r>
              <a:rPr lang="fr-FR" i="1" dirty="0" err="1">
                <a:hlinkClick r:id="rId19" tooltip="L'Amerzone : Le Testament de l'explorateur">
                  <a:extLst>
                    <a:ext uri="{A12FA001-AC4F-418D-AE19-62706E023703}">
                      <ahyp:hlinkClr xmlns:ahyp="http://schemas.microsoft.com/office/drawing/2018/hyperlinkcolor" val="tx"/>
                    </a:ext>
                  </a:extLst>
                </a:hlinkClick>
              </a:rPr>
              <a:t>Amerzone</a:t>
            </a:r>
            <a:r>
              <a:rPr lang="fr-FR" dirty="0"/>
              <a:t>. Il poursuit dans cette voie avec plusieurs autres jeux, dont les plus remarqués sont la série des </a:t>
            </a:r>
            <a:r>
              <a:rPr lang="fr-FR" i="1" dirty="0" err="1">
                <a:hlinkClick r:id="rId20" tooltip="Syberia">
                  <a:extLst>
                    <a:ext uri="{A12FA001-AC4F-418D-AE19-62706E023703}">
                      <ahyp:hlinkClr xmlns:ahyp="http://schemas.microsoft.com/office/drawing/2018/hyperlinkcolor" val="tx"/>
                    </a:ext>
                  </a:extLst>
                </a:hlinkClick>
              </a:rPr>
              <a:t>Syberia</a:t>
            </a:r>
            <a:r>
              <a:rPr lang="fr-FR" dirty="0"/>
              <a:t>. </a:t>
            </a:r>
          </a:p>
          <a:p>
            <a:endParaRPr lang="fr-FR" dirty="0"/>
          </a:p>
        </p:txBody>
      </p:sp>
      <p:pic>
        <p:nvPicPr>
          <p:cNvPr id="5" name="Image 4">
            <a:extLst>
              <a:ext uri="{FF2B5EF4-FFF2-40B4-BE49-F238E27FC236}">
                <a16:creationId xmlns:a16="http://schemas.microsoft.com/office/drawing/2014/main" id="{870C087E-46E1-4F2F-BF07-03DBD51B85DB}"/>
              </a:ext>
            </a:extLst>
          </p:cNvPr>
          <p:cNvPicPr>
            <a:picLocks noChangeAspect="1"/>
          </p:cNvPicPr>
          <p:nvPr/>
        </p:nvPicPr>
        <p:blipFill>
          <a:blip r:embed="rId21"/>
          <a:stretch>
            <a:fillRect/>
          </a:stretch>
        </p:blipFill>
        <p:spPr>
          <a:xfrm>
            <a:off x="240971" y="3290582"/>
            <a:ext cx="3637328" cy="2709776"/>
          </a:xfrm>
          <a:prstGeom prst="rect">
            <a:avLst/>
          </a:prstGeom>
        </p:spPr>
      </p:pic>
      <p:pic>
        <p:nvPicPr>
          <p:cNvPr id="6" name="Image 5">
            <a:extLst>
              <a:ext uri="{FF2B5EF4-FFF2-40B4-BE49-F238E27FC236}">
                <a16:creationId xmlns:a16="http://schemas.microsoft.com/office/drawing/2014/main" id="{D4DC7B28-19E3-4823-ACEE-16ADCB048E3D}"/>
              </a:ext>
            </a:extLst>
          </p:cNvPr>
          <p:cNvPicPr>
            <a:picLocks noChangeAspect="1"/>
          </p:cNvPicPr>
          <p:nvPr/>
        </p:nvPicPr>
        <p:blipFill>
          <a:blip r:embed="rId22"/>
          <a:stretch>
            <a:fillRect/>
          </a:stretch>
        </p:blipFill>
        <p:spPr>
          <a:xfrm>
            <a:off x="4068918" y="3468220"/>
            <a:ext cx="2437537" cy="3297090"/>
          </a:xfrm>
          <a:prstGeom prst="rect">
            <a:avLst/>
          </a:prstGeom>
        </p:spPr>
      </p:pic>
      <p:pic>
        <p:nvPicPr>
          <p:cNvPr id="7" name="Image 6">
            <a:extLst>
              <a:ext uri="{FF2B5EF4-FFF2-40B4-BE49-F238E27FC236}">
                <a16:creationId xmlns:a16="http://schemas.microsoft.com/office/drawing/2014/main" id="{3A4D04B0-DC85-47F9-998A-7A403103779D}"/>
              </a:ext>
            </a:extLst>
          </p:cNvPr>
          <p:cNvPicPr>
            <a:picLocks noChangeAspect="1"/>
          </p:cNvPicPr>
          <p:nvPr/>
        </p:nvPicPr>
        <p:blipFill>
          <a:blip r:embed="rId23"/>
          <a:stretch>
            <a:fillRect/>
          </a:stretch>
        </p:blipFill>
        <p:spPr>
          <a:xfrm>
            <a:off x="6950332" y="3018584"/>
            <a:ext cx="4881568" cy="3672726"/>
          </a:xfrm>
          <a:prstGeom prst="rect">
            <a:avLst/>
          </a:prstGeom>
        </p:spPr>
      </p:pic>
    </p:spTree>
    <p:extLst>
      <p:ext uri="{BB962C8B-B14F-4D97-AF65-F5344CB8AC3E}">
        <p14:creationId xmlns:p14="http://schemas.microsoft.com/office/powerpoint/2010/main" val="55685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288041-C900-4B6F-AF14-EAA5BA77F3D4}"/>
              </a:ext>
            </a:extLst>
          </p:cNvPr>
          <p:cNvSpPr>
            <a:spLocks noGrp="1"/>
          </p:cNvSpPr>
          <p:nvPr>
            <p:ph type="title"/>
          </p:nvPr>
        </p:nvSpPr>
        <p:spPr/>
        <p:txBody>
          <a:bodyPr/>
          <a:lstStyle/>
          <a:p>
            <a:r>
              <a:rPr lang="fr-FR" dirty="0"/>
              <a:t>Garder le nord avec sa boussole </a:t>
            </a:r>
          </a:p>
        </p:txBody>
      </p:sp>
      <p:sp>
        <p:nvSpPr>
          <p:cNvPr id="3" name="Espace réservé du contenu 2">
            <a:extLst>
              <a:ext uri="{FF2B5EF4-FFF2-40B4-BE49-F238E27FC236}">
                <a16:creationId xmlns:a16="http://schemas.microsoft.com/office/drawing/2014/main" id="{A12C9F3A-FD72-4A0B-A426-8474D281A9E1}"/>
              </a:ext>
            </a:extLst>
          </p:cNvPr>
          <p:cNvSpPr>
            <a:spLocks noGrp="1"/>
          </p:cNvSpPr>
          <p:nvPr>
            <p:ph idx="1"/>
          </p:nvPr>
        </p:nvSpPr>
        <p:spPr/>
        <p:txBody>
          <a:bodyPr>
            <a:normAutofit/>
          </a:bodyPr>
          <a:lstStyle/>
          <a:p>
            <a:r>
              <a:rPr lang="fr-FR" sz="2400" dirty="0"/>
              <a:t>Imaginer/dessiner/créer une boussole qui permet d’indiquer :</a:t>
            </a:r>
          </a:p>
          <a:p>
            <a:pPr marL="0" indent="0">
              <a:buNone/>
            </a:pPr>
            <a:r>
              <a:rPr lang="fr-FR" sz="2400" dirty="0"/>
              <a:t>la tablette de chocolat la plus proche</a:t>
            </a:r>
          </a:p>
          <a:p>
            <a:pPr marL="0" indent="0">
              <a:buNone/>
            </a:pPr>
            <a:r>
              <a:rPr lang="fr-FR" sz="2400" dirty="0"/>
              <a:t>là où trouver un trèfle à 4 feuilles</a:t>
            </a:r>
          </a:p>
          <a:p>
            <a:pPr marL="0" indent="0">
              <a:buNone/>
            </a:pPr>
            <a:r>
              <a:rPr lang="fr-FR" sz="2400" dirty="0"/>
              <a:t>le pays des rêves…</a:t>
            </a:r>
          </a:p>
        </p:txBody>
      </p:sp>
      <p:pic>
        <p:nvPicPr>
          <p:cNvPr id="4" name="Image 3">
            <a:extLst>
              <a:ext uri="{FF2B5EF4-FFF2-40B4-BE49-F238E27FC236}">
                <a16:creationId xmlns:a16="http://schemas.microsoft.com/office/drawing/2014/main" id="{8B0475AE-B1BD-48DD-9AC7-5A905133883D}"/>
              </a:ext>
            </a:extLst>
          </p:cNvPr>
          <p:cNvPicPr>
            <a:picLocks noChangeAspect="1"/>
          </p:cNvPicPr>
          <p:nvPr/>
        </p:nvPicPr>
        <p:blipFill>
          <a:blip r:embed="rId2"/>
          <a:stretch>
            <a:fillRect/>
          </a:stretch>
        </p:blipFill>
        <p:spPr>
          <a:xfrm>
            <a:off x="5750199" y="4055166"/>
            <a:ext cx="6226143" cy="2587488"/>
          </a:xfrm>
          <a:prstGeom prst="rect">
            <a:avLst/>
          </a:prstGeom>
        </p:spPr>
      </p:pic>
    </p:spTree>
    <p:extLst>
      <p:ext uri="{BB962C8B-B14F-4D97-AF65-F5344CB8AC3E}">
        <p14:creationId xmlns:p14="http://schemas.microsoft.com/office/powerpoint/2010/main" val="371358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A637C-38AB-4B8C-82DA-2E24059E9B9F}"/>
              </a:ext>
            </a:extLst>
          </p:cNvPr>
          <p:cNvSpPr>
            <a:spLocks noGrp="1"/>
          </p:cNvSpPr>
          <p:nvPr>
            <p:ph type="title"/>
          </p:nvPr>
        </p:nvSpPr>
        <p:spPr>
          <a:xfrm>
            <a:off x="354498" y="110194"/>
            <a:ext cx="5131904" cy="2743199"/>
          </a:xfrm>
        </p:spPr>
        <p:txBody>
          <a:bodyPr/>
          <a:lstStyle/>
          <a:p>
            <a:r>
              <a:rPr lang="fr-FR" dirty="0"/>
              <a:t>Le </a:t>
            </a:r>
            <a:r>
              <a:rPr lang="fr-FR" dirty="0">
                <a:hlinkClick r:id="rId2"/>
              </a:rPr>
              <a:t>Blog du site</a:t>
            </a:r>
            <a:r>
              <a:rPr lang="fr-FR" dirty="0"/>
              <a:t> et La </a:t>
            </a:r>
            <a:r>
              <a:rPr lang="fr-FR" dirty="0">
                <a:hlinkClick r:id="rId3"/>
              </a:rPr>
              <a:t>bande annonce</a:t>
            </a:r>
            <a:endParaRPr lang="fr-FR" dirty="0"/>
          </a:p>
        </p:txBody>
      </p:sp>
      <p:pic>
        <p:nvPicPr>
          <p:cNvPr id="4" name="Image 3">
            <a:extLst>
              <a:ext uri="{FF2B5EF4-FFF2-40B4-BE49-F238E27FC236}">
                <a16:creationId xmlns:a16="http://schemas.microsoft.com/office/drawing/2014/main" id="{8491BFB9-7BB5-4A69-A2BC-37D5F341F5FD}"/>
              </a:ext>
            </a:extLst>
          </p:cNvPr>
          <p:cNvPicPr>
            <a:picLocks noChangeAspect="1"/>
          </p:cNvPicPr>
          <p:nvPr/>
        </p:nvPicPr>
        <p:blipFill>
          <a:blip r:embed="rId4"/>
          <a:stretch>
            <a:fillRect/>
          </a:stretch>
        </p:blipFill>
        <p:spPr>
          <a:xfrm>
            <a:off x="7227225" y="151986"/>
            <a:ext cx="4782143" cy="6566866"/>
          </a:xfrm>
          <a:prstGeom prst="rect">
            <a:avLst/>
          </a:prstGeom>
        </p:spPr>
      </p:pic>
    </p:spTree>
    <p:extLst>
      <p:ext uri="{BB962C8B-B14F-4D97-AF65-F5344CB8AC3E}">
        <p14:creationId xmlns:p14="http://schemas.microsoft.com/office/powerpoint/2010/main" val="2065214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A7BD0-49CB-4B1F-96E2-E5811A9FECCD}"/>
              </a:ext>
            </a:extLst>
          </p:cNvPr>
          <p:cNvSpPr>
            <a:spLocks noGrp="1"/>
          </p:cNvSpPr>
          <p:nvPr>
            <p:ph type="title"/>
          </p:nvPr>
        </p:nvSpPr>
        <p:spPr/>
        <p:txBody>
          <a:bodyPr>
            <a:normAutofit fontScale="90000"/>
          </a:bodyPr>
          <a:lstStyle/>
          <a:p>
            <a:r>
              <a:rPr lang="fr-FR" dirty="0"/>
              <a:t>Le graphisme épuré de </a:t>
            </a:r>
            <a:r>
              <a:rPr lang="fr-FR" i="1" dirty="0"/>
              <a:t>Tout en haut du monde</a:t>
            </a:r>
            <a:r>
              <a:rPr lang="fr-FR" dirty="0"/>
              <a:t> frôle parfois l’abstraction. Il rend exactement compte de cette oscillation entre réalisme et fantastique.</a:t>
            </a:r>
          </a:p>
        </p:txBody>
      </p:sp>
      <p:sp>
        <p:nvSpPr>
          <p:cNvPr id="3" name="Espace réservé du contenu 2">
            <a:extLst>
              <a:ext uri="{FF2B5EF4-FFF2-40B4-BE49-F238E27FC236}">
                <a16:creationId xmlns:a16="http://schemas.microsoft.com/office/drawing/2014/main" id="{24B105B9-89EB-42F6-9061-A9FBC2110174}"/>
              </a:ext>
            </a:extLst>
          </p:cNvPr>
          <p:cNvSpPr>
            <a:spLocks noGrp="1"/>
          </p:cNvSpPr>
          <p:nvPr>
            <p:ph idx="1"/>
          </p:nvPr>
        </p:nvSpPr>
        <p:spPr>
          <a:xfrm>
            <a:off x="685801" y="2390684"/>
            <a:ext cx="10131425" cy="1882222"/>
          </a:xfrm>
        </p:spPr>
        <p:txBody>
          <a:bodyPr>
            <a:normAutofit/>
          </a:bodyPr>
          <a:lstStyle/>
          <a:p>
            <a:r>
              <a:rPr lang="fr-FR" dirty="0"/>
              <a:t>Le réalisateur nous promène entre le grandiose et l’intime grâce à un style graphique minimaliste, aux aplats de couleurs, sans traits de contours, ce qui permet d’attribuer à la lumière et à l’ombre le rôle majeur de la coloration du film.</a:t>
            </a:r>
          </a:p>
          <a:p>
            <a:r>
              <a:rPr lang="fr-FR" dirty="0"/>
              <a:t>Réalisez un portrait d’une des femmes navigatrices en dessinant des aplats, simplifiant au maximum les formes et les couleurs.</a:t>
            </a:r>
          </a:p>
          <a:p>
            <a:endParaRPr lang="fr-FR" dirty="0"/>
          </a:p>
        </p:txBody>
      </p:sp>
      <p:pic>
        <p:nvPicPr>
          <p:cNvPr id="5" name="Image 4">
            <a:extLst>
              <a:ext uri="{FF2B5EF4-FFF2-40B4-BE49-F238E27FC236}">
                <a16:creationId xmlns:a16="http://schemas.microsoft.com/office/drawing/2014/main" id="{C8379057-4277-4BA7-B897-0E2BA81B5757}"/>
              </a:ext>
            </a:extLst>
          </p:cNvPr>
          <p:cNvPicPr>
            <a:picLocks noChangeAspect="1"/>
          </p:cNvPicPr>
          <p:nvPr/>
        </p:nvPicPr>
        <p:blipFill>
          <a:blip r:embed="rId2"/>
          <a:stretch>
            <a:fillRect/>
          </a:stretch>
        </p:blipFill>
        <p:spPr>
          <a:xfrm>
            <a:off x="342276" y="4452730"/>
            <a:ext cx="2219325" cy="2047875"/>
          </a:xfrm>
          <a:prstGeom prst="rect">
            <a:avLst/>
          </a:prstGeom>
        </p:spPr>
      </p:pic>
      <p:pic>
        <p:nvPicPr>
          <p:cNvPr id="7" name="Image 6">
            <a:extLst>
              <a:ext uri="{FF2B5EF4-FFF2-40B4-BE49-F238E27FC236}">
                <a16:creationId xmlns:a16="http://schemas.microsoft.com/office/drawing/2014/main" id="{30C1269E-8349-48DE-A434-D58B7FF3AD39}"/>
              </a:ext>
            </a:extLst>
          </p:cNvPr>
          <p:cNvPicPr>
            <a:picLocks noChangeAspect="1"/>
          </p:cNvPicPr>
          <p:nvPr/>
        </p:nvPicPr>
        <p:blipFill>
          <a:blip r:embed="rId3"/>
          <a:stretch>
            <a:fillRect/>
          </a:stretch>
        </p:blipFill>
        <p:spPr>
          <a:xfrm>
            <a:off x="1995880" y="3978224"/>
            <a:ext cx="3623111" cy="1474792"/>
          </a:xfrm>
          <a:prstGeom prst="rect">
            <a:avLst/>
          </a:prstGeom>
        </p:spPr>
      </p:pic>
      <p:pic>
        <p:nvPicPr>
          <p:cNvPr id="6" name="Image 5">
            <a:extLst>
              <a:ext uri="{FF2B5EF4-FFF2-40B4-BE49-F238E27FC236}">
                <a16:creationId xmlns:a16="http://schemas.microsoft.com/office/drawing/2014/main" id="{6F684DCC-D764-4F27-8CDD-ECAE0F0AB7FD}"/>
              </a:ext>
            </a:extLst>
          </p:cNvPr>
          <p:cNvPicPr>
            <a:picLocks noChangeAspect="1"/>
          </p:cNvPicPr>
          <p:nvPr/>
        </p:nvPicPr>
        <p:blipFill>
          <a:blip r:embed="rId4"/>
          <a:stretch>
            <a:fillRect/>
          </a:stretch>
        </p:blipFill>
        <p:spPr>
          <a:xfrm>
            <a:off x="4623473" y="5243040"/>
            <a:ext cx="3450127" cy="1477015"/>
          </a:xfrm>
          <a:prstGeom prst="rect">
            <a:avLst/>
          </a:prstGeom>
        </p:spPr>
      </p:pic>
      <p:pic>
        <p:nvPicPr>
          <p:cNvPr id="4" name="Image 3">
            <a:extLst>
              <a:ext uri="{FF2B5EF4-FFF2-40B4-BE49-F238E27FC236}">
                <a16:creationId xmlns:a16="http://schemas.microsoft.com/office/drawing/2014/main" id="{34B4FC08-3646-4419-A187-A721D5276432}"/>
              </a:ext>
            </a:extLst>
          </p:cNvPr>
          <p:cNvPicPr>
            <a:picLocks noChangeAspect="1"/>
          </p:cNvPicPr>
          <p:nvPr/>
        </p:nvPicPr>
        <p:blipFill>
          <a:blip r:embed="rId5"/>
          <a:stretch>
            <a:fillRect/>
          </a:stretch>
        </p:blipFill>
        <p:spPr>
          <a:xfrm>
            <a:off x="7561134" y="3774509"/>
            <a:ext cx="4630866" cy="1882223"/>
          </a:xfrm>
          <a:prstGeom prst="rect">
            <a:avLst/>
          </a:prstGeom>
        </p:spPr>
      </p:pic>
      <p:pic>
        <p:nvPicPr>
          <p:cNvPr id="8" name="Image 7">
            <a:extLst>
              <a:ext uri="{FF2B5EF4-FFF2-40B4-BE49-F238E27FC236}">
                <a16:creationId xmlns:a16="http://schemas.microsoft.com/office/drawing/2014/main" id="{5DF97C57-1B62-4719-A3F2-D34EE5F68868}"/>
              </a:ext>
            </a:extLst>
          </p:cNvPr>
          <p:cNvPicPr>
            <a:picLocks noChangeAspect="1"/>
          </p:cNvPicPr>
          <p:nvPr/>
        </p:nvPicPr>
        <p:blipFill>
          <a:blip r:embed="rId6"/>
          <a:stretch>
            <a:fillRect/>
          </a:stretch>
        </p:blipFill>
        <p:spPr>
          <a:xfrm>
            <a:off x="5186235" y="3662811"/>
            <a:ext cx="2000250" cy="1200150"/>
          </a:xfrm>
          <a:prstGeom prst="rect">
            <a:avLst/>
          </a:prstGeom>
        </p:spPr>
      </p:pic>
    </p:spTree>
    <p:extLst>
      <p:ext uri="{BB962C8B-B14F-4D97-AF65-F5344CB8AC3E}">
        <p14:creationId xmlns:p14="http://schemas.microsoft.com/office/powerpoint/2010/main" val="2944007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FB48D-A32A-4933-A286-CB5E144D952E}"/>
              </a:ext>
            </a:extLst>
          </p:cNvPr>
          <p:cNvSpPr>
            <a:spLocks noGrp="1"/>
          </p:cNvSpPr>
          <p:nvPr>
            <p:ph type="title"/>
          </p:nvPr>
        </p:nvSpPr>
        <p:spPr/>
        <p:txBody>
          <a:bodyPr/>
          <a:lstStyle/>
          <a:p>
            <a:r>
              <a:rPr lang="fr-FR" dirty="0"/>
              <a:t>Des tampons de pommes de terre</a:t>
            </a:r>
          </a:p>
        </p:txBody>
      </p:sp>
      <p:pic>
        <p:nvPicPr>
          <p:cNvPr id="4" name="Espace réservé du contenu 3">
            <a:extLst>
              <a:ext uri="{FF2B5EF4-FFF2-40B4-BE49-F238E27FC236}">
                <a16:creationId xmlns:a16="http://schemas.microsoft.com/office/drawing/2014/main" id="{6DC785D2-DBD5-43F2-A5CF-E1058592F710}"/>
              </a:ext>
            </a:extLst>
          </p:cNvPr>
          <p:cNvPicPr>
            <a:picLocks noGrp="1" noChangeAspect="1"/>
          </p:cNvPicPr>
          <p:nvPr>
            <p:ph idx="1"/>
          </p:nvPr>
        </p:nvPicPr>
        <p:blipFill>
          <a:blip r:embed="rId2"/>
          <a:stretch>
            <a:fillRect/>
          </a:stretch>
        </p:blipFill>
        <p:spPr>
          <a:xfrm>
            <a:off x="424552" y="1955144"/>
            <a:ext cx="8023986" cy="3120439"/>
          </a:xfrm>
          <a:prstGeom prst="rect">
            <a:avLst/>
          </a:prstGeom>
        </p:spPr>
      </p:pic>
      <p:sp>
        <p:nvSpPr>
          <p:cNvPr id="5" name="ZoneTexte 4">
            <a:extLst>
              <a:ext uri="{FF2B5EF4-FFF2-40B4-BE49-F238E27FC236}">
                <a16:creationId xmlns:a16="http://schemas.microsoft.com/office/drawing/2014/main" id="{C074FDB2-A51B-4381-8283-43787DED325C}"/>
              </a:ext>
            </a:extLst>
          </p:cNvPr>
          <p:cNvSpPr txBox="1"/>
          <p:nvPr/>
        </p:nvSpPr>
        <p:spPr>
          <a:xfrm>
            <a:off x="7964557" y="5380382"/>
            <a:ext cx="3922643" cy="1200329"/>
          </a:xfrm>
          <a:prstGeom prst="rect">
            <a:avLst/>
          </a:prstGeom>
          <a:noFill/>
        </p:spPr>
        <p:txBody>
          <a:bodyPr wrap="square" rtlCol="0">
            <a:spAutoFit/>
          </a:bodyPr>
          <a:lstStyle/>
          <a:p>
            <a:r>
              <a:rPr lang="fr-FR" dirty="0"/>
              <a:t>A l’aide d’une pomme de terre et d’un couteau, créer un tampon représentant votre signature symbolique à apposer sur votre carnet de voyage. </a:t>
            </a:r>
          </a:p>
        </p:txBody>
      </p:sp>
    </p:spTree>
    <p:extLst>
      <p:ext uri="{BB962C8B-B14F-4D97-AF65-F5344CB8AC3E}">
        <p14:creationId xmlns:p14="http://schemas.microsoft.com/office/powerpoint/2010/main" val="2016331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B8DF42-F5FC-42E8-8F63-6BD31E5DA46E}"/>
              </a:ext>
            </a:extLst>
          </p:cNvPr>
          <p:cNvSpPr>
            <a:spLocks noGrp="1"/>
          </p:cNvSpPr>
          <p:nvPr>
            <p:ph type="title"/>
          </p:nvPr>
        </p:nvSpPr>
        <p:spPr>
          <a:xfrm>
            <a:off x="6304723" y="225286"/>
            <a:ext cx="5529469" cy="1456267"/>
          </a:xfrm>
        </p:spPr>
        <p:txBody>
          <a:bodyPr/>
          <a:lstStyle/>
          <a:p>
            <a:r>
              <a:rPr lang="fr-FR" dirty="0"/>
              <a:t>Les nœuds marins et les nœuds de Titus Carmel</a:t>
            </a:r>
          </a:p>
        </p:txBody>
      </p:sp>
      <p:pic>
        <p:nvPicPr>
          <p:cNvPr id="4" name="Espace réservé du contenu 3">
            <a:extLst>
              <a:ext uri="{FF2B5EF4-FFF2-40B4-BE49-F238E27FC236}">
                <a16:creationId xmlns:a16="http://schemas.microsoft.com/office/drawing/2014/main" id="{04DA8C76-44E4-45D3-8CA7-57FA7B5EF840}"/>
              </a:ext>
            </a:extLst>
          </p:cNvPr>
          <p:cNvPicPr>
            <a:picLocks noGrp="1" noChangeAspect="1"/>
          </p:cNvPicPr>
          <p:nvPr>
            <p:ph idx="1"/>
          </p:nvPr>
        </p:nvPicPr>
        <p:blipFill rotWithShape="1">
          <a:blip r:embed="rId2"/>
          <a:srcRect r="-32936" b="-32936"/>
          <a:stretch/>
        </p:blipFill>
        <p:spPr>
          <a:xfrm>
            <a:off x="5541836" y="4055351"/>
            <a:ext cx="4299884" cy="3187062"/>
          </a:xfrm>
          <a:prstGeom prst="rect">
            <a:avLst/>
          </a:prstGeom>
          <a:ln>
            <a:solidFill>
              <a:schemeClr val="bg1"/>
            </a:solidFill>
          </a:ln>
        </p:spPr>
      </p:pic>
      <p:pic>
        <p:nvPicPr>
          <p:cNvPr id="5" name="Image 4">
            <a:extLst>
              <a:ext uri="{FF2B5EF4-FFF2-40B4-BE49-F238E27FC236}">
                <a16:creationId xmlns:a16="http://schemas.microsoft.com/office/drawing/2014/main" id="{423AC5B7-81C4-4497-9A67-728C6C861896}"/>
              </a:ext>
            </a:extLst>
          </p:cNvPr>
          <p:cNvPicPr>
            <a:picLocks noChangeAspect="1"/>
          </p:cNvPicPr>
          <p:nvPr/>
        </p:nvPicPr>
        <p:blipFill>
          <a:blip r:embed="rId3"/>
          <a:stretch>
            <a:fillRect/>
          </a:stretch>
        </p:blipFill>
        <p:spPr>
          <a:xfrm>
            <a:off x="7988722" y="1447156"/>
            <a:ext cx="3705996" cy="2842592"/>
          </a:xfrm>
          <a:prstGeom prst="rect">
            <a:avLst/>
          </a:prstGeom>
          <a:ln>
            <a:solidFill>
              <a:schemeClr val="bg1"/>
            </a:solidFill>
          </a:ln>
        </p:spPr>
      </p:pic>
      <p:sp>
        <p:nvSpPr>
          <p:cNvPr id="7" name="Rectangle 6">
            <a:extLst>
              <a:ext uri="{FF2B5EF4-FFF2-40B4-BE49-F238E27FC236}">
                <a16:creationId xmlns:a16="http://schemas.microsoft.com/office/drawing/2014/main" id="{56C6116A-80E8-41A7-A0BB-7448C7F472B5}"/>
              </a:ext>
            </a:extLst>
          </p:cNvPr>
          <p:cNvSpPr/>
          <p:nvPr/>
        </p:nvSpPr>
        <p:spPr>
          <a:xfrm>
            <a:off x="9256284" y="4677406"/>
            <a:ext cx="3705996" cy="1384995"/>
          </a:xfrm>
          <a:prstGeom prst="rect">
            <a:avLst/>
          </a:prstGeom>
        </p:spPr>
        <p:txBody>
          <a:bodyPr wrap="square">
            <a:spAutoFit/>
          </a:bodyPr>
          <a:lstStyle/>
          <a:p>
            <a:r>
              <a:rPr lang="fr-FR" sz="1200" dirty="0"/>
              <a:t>Gérard TITUS-CARMEL</a:t>
            </a:r>
            <a:br>
              <a:rPr lang="fr-FR" sz="1200" dirty="0"/>
            </a:br>
            <a:r>
              <a:rPr lang="fr-FR" sz="1200" dirty="0" err="1"/>
              <a:t>Noeuds</a:t>
            </a:r>
            <a:r>
              <a:rPr lang="fr-FR" sz="1200" dirty="0"/>
              <a:t>, agrès et tiges, 1977</a:t>
            </a:r>
            <a:br>
              <a:rPr lang="fr-FR" sz="1200" dirty="0"/>
            </a:br>
            <a:br>
              <a:rPr lang="fr-FR" sz="1200" dirty="0"/>
            </a:br>
            <a:r>
              <a:rPr lang="fr-FR" sz="1200" dirty="0"/>
              <a:t>Pointe sèche originale</a:t>
            </a:r>
            <a:br>
              <a:rPr lang="fr-FR" sz="1200" dirty="0"/>
            </a:br>
            <a:r>
              <a:rPr lang="fr-FR" sz="1200" dirty="0"/>
              <a:t>Signée au crayon par l'artiste</a:t>
            </a:r>
            <a:br>
              <a:rPr lang="fr-FR" sz="1200" dirty="0"/>
            </a:br>
            <a:r>
              <a:rPr lang="fr-FR" sz="1200" dirty="0"/>
              <a:t>Numérotée/ 99 exemplaires</a:t>
            </a:r>
            <a:br>
              <a:rPr lang="fr-FR" sz="1200" dirty="0"/>
            </a:br>
            <a:r>
              <a:rPr lang="fr-FR" sz="1200" dirty="0"/>
              <a:t>Sur vélin Arches 56 x 75,5 cm</a:t>
            </a:r>
          </a:p>
        </p:txBody>
      </p:sp>
      <p:pic>
        <p:nvPicPr>
          <p:cNvPr id="8" name="Image 7">
            <a:extLst>
              <a:ext uri="{FF2B5EF4-FFF2-40B4-BE49-F238E27FC236}">
                <a16:creationId xmlns:a16="http://schemas.microsoft.com/office/drawing/2014/main" id="{7844B3BF-CD67-49C9-B0C2-CF48C64C8433}"/>
              </a:ext>
            </a:extLst>
          </p:cNvPr>
          <p:cNvPicPr>
            <a:picLocks noChangeAspect="1"/>
          </p:cNvPicPr>
          <p:nvPr/>
        </p:nvPicPr>
        <p:blipFill>
          <a:blip r:embed="rId4"/>
          <a:stretch>
            <a:fillRect/>
          </a:stretch>
        </p:blipFill>
        <p:spPr>
          <a:xfrm>
            <a:off x="138942" y="132521"/>
            <a:ext cx="3114675" cy="4972050"/>
          </a:xfrm>
          <a:prstGeom prst="rect">
            <a:avLst/>
          </a:prstGeom>
        </p:spPr>
      </p:pic>
      <p:sp>
        <p:nvSpPr>
          <p:cNvPr id="9" name="Rectangle 8">
            <a:extLst>
              <a:ext uri="{FF2B5EF4-FFF2-40B4-BE49-F238E27FC236}">
                <a16:creationId xmlns:a16="http://schemas.microsoft.com/office/drawing/2014/main" id="{0DCCEB69-3C8E-4826-805C-715F2D9729EC}"/>
              </a:ext>
            </a:extLst>
          </p:cNvPr>
          <p:cNvSpPr/>
          <p:nvPr/>
        </p:nvSpPr>
        <p:spPr>
          <a:xfrm>
            <a:off x="207276" y="5369904"/>
            <a:ext cx="4299884" cy="1477328"/>
          </a:xfrm>
          <a:prstGeom prst="rect">
            <a:avLst/>
          </a:prstGeom>
        </p:spPr>
        <p:txBody>
          <a:bodyPr wrap="square">
            <a:spAutoFit/>
          </a:bodyPr>
          <a:lstStyle/>
          <a:p>
            <a:r>
              <a:rPr lang="fr-FR" b="1" dirty="0"/>
              <a:t>Coupe du monde de Football, Gijón 1982</a:t>
            </a:r>
          </a:p>
          <a:p>
            <a:r>
              <a:rPr lang="fr-FR" dirty="0"/>
              <a:t>Estampe offset en quadrichromie, affiche avant la lettre, datée et signée au crayon par l'artiste, extraite du portfolio "</a:t>
            </a:r>
            <a:r>
              <a:rPr lang="fr-FR" dirty="0" err="1"/>
              <a:t>Copa</a:t>
            </a:r>
            <a:r>
              <a:rPr lang="fr-FR" dirty="0"/>
              <a:t> </a:t>
            </a:r>
            <a:r>
              <a:rPr lang="fr-FR" dirty="0" err="1"/>
              <a:t>del</a:t>
            </a:r>
            <a:r>
              <a:rPr lang="fr-FR" dirty="0"/>
              <a:t> </a:t>
            </a:r>
            <a:r>
              <a:rPr lang="fr-FR" dirty="0" err="1"/>
              <a:t>mundo</a:t>
            </a:r>
            <a:r>
              <a:rPr lang="fr-FR" dirty="0"/>
              <a:t> de </a:t>
            </a:r>
            <a:r>
              <a:rPr lang="fr-FR" dirty="0" err="1"/>
              <a:t>Fútbol</a:t>
            </a:r>
            <a:r>
              <a:rPr lang="fr-FR" dirty="0"/>
              <a:t>"</a:t>
            </a:r>
          </a:p>
        </p:txBody>
      </p:sp>
      <p:pic>
        <p:nvPicPr>
          <p:cNvPr id="10" name="Image 9">
            <a:extLst>
              <a:ext uri="{FF2B5EF4-FFF2-40B4-BE49-F238E27FC236}">
                <a16:creationId xmlns:a16="http://schemas.microsoft.com/office/drawing/2014/main" id="{9983F570-35E3-4F6D-9129-41D7C38D3AED}"/>
              </a:ext>
            </a:extLst>
          </p:cNvPr>
          <p:cNvPicPr>
            <a:picLocks noChangeAspect="1"/>
          </p:cNvPicPr>
          <p:nvPr/>
        </p:nvPicPr>
        <p:blipFill>
          <a:blip r:embed="rId5"/>
          <a:stretch>
            <a:fillRect/>
          </a:stretch>
        </p:blipFill>
        <p:spPr>
          <a:xfrm>
            <a:off x="3410937" y="1479417"/>
            <a:ext cx="3851253" cy="2443268"/>
          </a:xfrm>
          <a:prstGeom prst="rect">
            <a:avLst/>
          </a:prstGeom>
        </p:spPr>
      </p:pic>
    </p:spTree>
    <p:extLst>
      <p:ext uri="{BB962C8B-B14F-4D97-AF65-F5344CB8AC3E}">
        <p14:creationId xmlns:p14="http://schemas.microsoft.com/office/powerpoint/2010/main" val="116384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C382A4C-B6DF-4254-8C31-244A8FB6A42F}"/>
              </a:ext>
            </a:extLst>
          </p:cNvPr>
          <p:cNvSpPr>
            <a:spLocks noGrp="1"/>
          </p:cNvSpPr>
          <p:nvPr>
            <p:ph idx="1"/>
          </p:nvPr>
        </p:nvSpPr>
        <p:spPr/>
        <p:txBody>
          <a:bodyPr/>
          <a:lstStyle/>
          <a:p>
            <a:r>
              <a:rPr lang="fr-FR" dirty="0"/>
              <a:t>https://upopi.ciclic.fr/vocabulaire/fr#s1-1</a:t>
            </a:r>
          </a:p>
        </p:txBody>
      </p:sp>
      <p:sp>
        <p:nvSpPr>
          <p:cNvPr id="5" name="Rectangle 4">
            <a:extLst>
              <a:ext uri="{FF2B5EF4-FFF2-40B4-BE49-F238E27FC236}">
                <a16:creationId xmlns:a16="http://schemas.microsoft.com/office/drawing/2014/main" id="{CE65BC4C-4579-472E-9A23-F7AAF7E5DD87}"/>
              </a:ext>
            </a:extLst>
          </p:cNvPr>
          <p:cNvSpPr/>
          <p:nvPr/>
        </p:nvSpPr>
        <p:spPr>
          <a:xfrm>
            <a:off x="2478156" y="1726136"/>
            <a:ext cx="6096000" cy="1200329"/>
          </a:xfrm>
          <a:prstGeom prst="rect">
            <a:avLst/>
          </a:prstGeom>
        </p:spPr>
        <p:txBody>
          <a:bodyPr>
            <a:spAutoFit/>
          </a:bodyPr>
          <a:lstStyle/>
          <a:p>
            <a:r>
              <a:rPr lang="fr-FR" sz="3600" b="1" dirty="0"/>
              <a:t>Initiation au vocabulaire</a:t>
            </a:r>
            <a:br>
              <a:rPr lang="fr-FR" sz="3600" b="1" dirty="0"/>
            </a:br>
            <a:r>
              <a:rPr lang="fr-FR" sz="3600" b="1" dirty="0"/>
              <a:t>de l’analyse filmique</a:t>
            </a:r>
          </a:p>
        </p:txBody>
      </p:sp>
    </p:spTree>
    <p:extLst>
      <p:ext uri="{BB962C8B-B14F-4D97-AF65-F5344CB8AC3E}">
        <p14:creationId xmlns:p14="http://schemas.microsoft.com/office/powerpoint/2010/main" val="204720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6E107-ED37-4A37-9FF5-32F546CFE247}"/>
              </a:ext>
            </a:extLst>
          </p:cNvPr>
          <p:cNvSpPr>
            <a:spLocks noGrp="1"/>
          </p:cNvSpPr>
          <p:nvPr>
            <p:ph type="title"/>
          </p:nvPr>
        </p:nvSpPr>
        <p:spPr/>
        <p:txBody>
          <a:bodyPr/>
          <a:lstStyle/>
          <a:p>
            <a:r>
              <a:rPr lang="fr-FR" dirty="0">
                <a:hlinkClick r:id="rId2"/>
              </a:rPr>
              <a:t>Festival du Court-métrage</a:t>
            </a:r>
            <a:endParaRPr lang="fr-FR" dirty="0"/>
          </a:p>
        </p:txBody>
      </p:sp>
      <p:sp>
        <p:nvSpPr>
          <p:cNvPr id="3" name="Espace réservé du contenu 2">
            <a:extLst>
              <a:ext uri="{FF2B5EF4-FFF2-40B4-BE49-F238E27FC236}">
                <a16:creationId xmlns:a16="http://schemas.microsoft.com/office/drawing/2014/main" id="{483F70F6-B9E9-43E5-B7B2-AD1576984943}"/>
              </a:ext>
            </a:extLst>
          </p:cNvPr>
          <p:cNvSpPr>
            <a:spLocks noGrp="1"/>
          </p:cNvSpPr>
          <p:nvPr>
            <p:ph idx="1"/>
          </p:nvPr>
        </p:nvSpPr>
        <p:spPr/>
        <p:txBody>
          <a:bodyPr/>
          <a:lstStyle/>
          <a:p>
            <a:r>
              <a:rPr lang="fr-FR" dirty="0"/>
              <a:t>Toutes les infos et les ressources sur le site EAC / Adage</a:t>
            </a:r>
          </a:p>
        </p:txBody>
      </p:sp>
    </p:spTree>
    <p:extLst>
      <p:ext uri="{BB962C8B-B14F-4D97-AF65-F5344CB8AC3E}">
        <p14:creationId xmlns:p14="http://schemas.microsoft.com/office/powerpoint/2010/main" val="210105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FEB65-9FAA-4378-87E8-D183C3BBD08A}"/>
              </a:ext>
            </a:extLst>
          </p:cNvPr>
          <p:cNvSpPr>
            <a:spLocks noGrp="1"/>
          </p:cNvSpPr>
          <p:nvPr>
            <p:ph type="title"/>
          </p:nvPr>
        </p:nvSpPr>
        <p:spPr/>
        <p:txBody>
          <a:bodyPr/>
          <a:lstStyle/>
          <a:p>
            <a:r>
              <a:rPr lang="fr-FR" dirty="0"/>
              <a:t>Des navigatrices célèbres </a:t>
            </a:r>
          </a:p>
        </p:txBody>
      </p:sp>
      <p:sp>
        <p:nvSpPr>
          <p:cNvPr id="3" name="Espace réservé du contenu 2">
            <a:extLst>
              <a:ext uri="{FF2B5EF4-FFF2-40B4-BE49-F238E27FC236}">
                <a16:creationId xmlns:a16="http://schemas.microsoft.com/office/drawing/2014/main" id="{B6B0EB41-1F7F-4249-ABEC-72DE0EBCE8AD}"/>
              </a:ext>
            </a:extLst>
          </p:cNvPr>
          <p:cNvSpPr>
            <a:spLocks noGrp="1"/>
          </p:cNvSpPr>
          <p:nvPr>
            <p:ph idx="1"/>
          </p:nvPr>
        </p:nvSpPr>
        <p:spPr/>
        <p:txBody>
          <a:bodyPr/>
          <a:lstStyle/>
          <a:p>
            <a:pPr marL="0" indent="0">
              <a:buNone/>
            </a:pPr>
            <a:endParaRPr lang="fr-FR" b="1" dirty="0"/>
          </a:p>
          <a:p>
            <a:r>
              <a:rPr lang="fr-FR" dirty="0"/>
              <a:t>Pour ce premier hommage aux navigatrices inspirantes, nous sommes obligés de commencer par elle.</a:t>
            </a:r>
          </a:p>
          <a:p>
            <a:r>
              <a:rPr lang="fr-FR" dirty="0"/>
              <a:t>En 1990, elle est la première femme à remporter la Route du Rhum, transatlantique qui relie tous les 4 ans Saint Malo en Bretagne à Pointe à Pitre en Guadeloupe.</a:t>
            </a:r>
          </a:p>
          <a:p>
            <a:r>
              <a:rPr lang="fr-FR" dirty="0"/>
              <a:t>On lui a donné, à juste titre, le nom de “la petite fiancée de l’Atlantique”.</a:t>
            </a:r>
          </a:p>
          <a:p>
            <a:r>
              <a:rPr lang="fr-FR" dirty="0"/>
              <a:t>Malheureusement, elle nous quitte trop tôt, dans un accident dramatique d’hélicoptère au cours d’une émission de téléréalité.</a:t>
            </a:r>
          </a:p>
          <a:p>
            <a:r>
              <a:rPr lang="fr-FR" dirty="0"/>
              <a:t>Je veux bien sûr parler de </a:t>
            </a:r>
            <a:r>
              <a:rPr lang="fr-FR" dirty="0">
                <a:hlinkClick r:id="rId2"/>
              </a:rPr>
              <a:t>Florence Arthaud </a:t>
            </a:r>
            <a:r>
              <a:rPr lang="fr-FR" dirty="0"/>
              <a:t>(1957-2015).</a:t>
            </a:r>
          </a:p>
        </p:txBody>
      </p:sp>
      <p:pic>
        <p:nvPicPr>
          <p:cNvPr id="4" name="Image 3">
            <a:extLst>
              <a:ext uri="{FF2B5EF4-FFF2-40B4-BE49-F238E27FC236}">
                <a16:creationId xmlns:a16="http://schemas.microsoft.com/office/drawing/2014/main" id="{03E8F10A-87B4-4D8F-A186-8C594204DF2F}"/>
              </a:ext>
            </a:extLst>
          </p:cNvPr>
          <p:cNvPicPr>
            <a:picLocks noChangeAspect="1"/>
          </p:cNvPicPr>
          <p:nvPr/>
        </p:nvPicPr>
        <p:blipFill>
          <a:blip r:embed="rId3"/>
          <a:stretch>
            <a:fillRect/>
          </a:stretch>
        </p:blipFill>
        <p:spPr>
          <a:xfrm>
            <a:off x="7162800" y="0"/>
            <a:ext cx="5029200" cy="2819400"/>
          </a:xfrm>
          <a:prstGeom prst="rect">
            <a:avLst/>
          </a:prstGeom>
        </p:spPr>
      </p:pic>
    </p:spTree>
    <p:extLst>
      <p:ext uri="{BB962C8B-B14F-4D97-AF65-F5344CB8AC3E}">
        <p14:creationId xmlns:p14="http://schemas.microsoft.com/office/powerpoint/2010/main" val="33539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52F9797-CE67-4D3D-B0CF-95F9098A0980}"/>
              </a:ext>
            </a:extLst>
          </p:cNvPr>
          <p:cNvPicPr>
            <a:picLocks noChangeAspect="1"/>
          </p:cNvPicPr>
          <p:nvPr/>
        </p:nvPicPr>
        <p:blipFill>
          <a:blip r:embed="rId2"/>
          <a:stretch>
            <a:fillRect/>
          </a:stretch>
        </p:blipFill>
        <p:spPr>
          <a:xfrm>
            <a:off x="122583" y="150743"/>
            <a:ext cx="5029200" cy="2819400"/>
          </a:xfrm>
          <a:prstGeom prst="rect">
            <a:avLst/>
          </a:prstGeom>
        </p:spPr>
      </p:pic>
      <p:pic>
        <p:nvPicPr>
          <p:cNvPr id="5" name="Image 4">
            <a:extLst>
              <a:ext uri="{FF2B5EF4-FFF2-40B4-BE49-F238E27FC236}">
                <a16:creationId xmlns:a16="http://schemas.microsoft.com/office/drawing/2014/main" id="{D5D48578-82E8-416B-B567-91BD7AD1C3A8}"/>
              </a:ext>
            </a:extLst>
          </p:cNvPr>
          <p:cNvPicPr>
            <a:picLocks noChangeAspect="1"/>
          </p:cNvPicPr>
          <p:nvPr/>
        </p:nvPicPr>
        <p:blipFill>
          <a:blip r:embed="rId3"/>
          <a:stretch>
            <a:fillRect/>
          </a:stretch>
        </p:blipFill>
        <p:spPr>
          <a:xfrm>
            <a:off x="5604634" y="2307741"/>
            <a:ext cx="6124575" cy="4124325"/>
          </a:xfrm>
          <a:prstGeom prst="rect">
            <a:avLst/>
          </a:prstGeom>
        </p:spPr>
      </p:pic>
    </p:spTree>
    <p:extLst>
      <p:ext uri="{BB962C8B-B14F-4D97-AF65-F5344CB8AC3E}">
        <p14:creationId xmlns:p14="http://schemas.microsoft.com/office/powerpoint/2010/main" val="4274234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70BF06-2E49-4E49-BF3D-D88F6BF3368B}"/>
              </a:ext>
            </a:extLst>
          </p:cNvPr>
          <p:cNvSpPr>
            <a:spLocks noGrp="1"/>
          </p:cNvSpPr>
          <p:nvPr>
            <p:ph type="title"/>
          </p:nvPr>
        </p:nvSpPr>
        <p:spPr/>
        <p:txBody>
          <a:bodyPr/>
          <a:lstStyle/>
          <a:p>
            <a:r>
              <a:rPr lang="fr-FR" dirty="0"/>
              <a:t>Qui suis-je ?</a:t>
            </a:r>
          </a:p>
        </p:txBody>
      </p:sp>
      <p:sp>
        <p:nvSpPr>
          <p:cNvPr id="3" name="Espace réservé du contenu 2">
            <a:extLst>
              <a:ext uri="{FF2B5EF4-FFF2-40B4-BE49-F238E27FC236}">
                <a16:creationId xmlns:a16="http://schemas.microsoft.com/office/drawing/2014/main" id="{DBC6E6F8-A05C-4E1B-87DF-B1D4042A164D}"/>
              </a:ext>
            </a:extLst>
          </p:cNvPr>
          <p:cNvSpPr>
            <a:spLocks noGrp="1"/>
          </p:cNvSpPr>
          <p:nvPr>
            <p:ph idx="1"/>
          </p:nvPr>
        </p:nvSpPr>
        <p:spPr/>
        <p:txBody>
          <a:bodyPr/>
          <a:lstStyle/>
          <a:p>
            <a:pPr marL="0" indent="0">
              <a:buNone/>
            </a:pPr>
            <a:endParaRPr lang="fr-FR" b="1" dirty="0"/>
          </a:p>
          <a:p>
            <a:r>
              <a:rPr lang="fr-FR" dirty="0"/>
              <a:t>Elle a ouvert la voie aux navigatrices du monde entier aux courses en solitaire autour du monde. </a:t>
            </a:r>
          </a:p>
          <a:p>
            <a:r>
              <a:rPr lang="fr-FR" dirty="0"/>
              <a:t>Eh oui ! Puisqu’en 1991, c’est la première à avoir prouvé qu’une femme pouvait réaliser un tour du monde en compétition.</a:t>
            </a:r>
          </a:p>
          <a:p>
            <a:r>
              <a:rPr lang="fr-FR" dirty="0"/>
              <a:t>Aujourd’hui, présidente de WWF France, elle s’engage pour que nous vivions en harmonie avec la nature.</a:t>
            </a:r>
          </a:p>
          <a:p>
            <a:r>
              <a:rPr lang="fr-FR" dirty="0"/>
              <a:t>Elle a de plus une belle plume, avec plus de 5 romans et un prix gagné en 2019.</a:t>
            </a:r>
          </a:p>
          <a:p>
            <a:r>
              <a:rPr lang="fr-FR" dirty="0"/>
              <a:t>Vous l’aurez deviné, il s’agit </a:t>
            </a:r>
            <a:r>
              <a:rPr lang="fr-FR" b="1" dirty="0"/>
              <a:t>d’Isabelle </a:t>
            </a:r>
            <a:r>
              <a:rPr lang="fr-FR" b="1" dirty="0" err="1"/>
              <a:t>Autissier</a:t>
            </a:r>
            <a:r>
              <a:rPr lang="fr-FR" dirty="0"/>
              <a:t>. Elle nous partage sa vision de la voile et de la vie.</a:t>
            </a:r>
          </a:p>
          <a:p>
            <a:endParaRPr lang="fr-FR" dirty="0"/>
          </a:p>
        </p:txBody>
      </p:sp>
    </p:spTree>
    <p:extLst>
      <p:ext uri="{BB962C8B-B14F-4D97-AF65-F5344CB8AC3E}">
        <p14:creationId xmlns:p14="http://schemas.microsoft.com/office/powerpoint/2010/main" val="404536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D1338CD0-8F93-498A-82F0-E91ACD658169}"/>
              </a:ext>
            </a:extLst>
          </p:cNvPr>
          <p:cNvPicPr>
            <a:picLocks noGrp="1" noChangeAspect="1"/>
          </p:cNvPicPr>
          <p:nvPr>
            <p:ph idx="1"/>
          </p:nvPr>
        </p:nvPicPr>
        <p:blipFill>
          <a:blip r:embed="rId2"/>
          <a:stretch>
            <a:fillRect/>
          </a:stretch>
        </p:blipFill>
        <p:spPr>
          <a:xfrm>
            <a:off x="178559" y="179560"/>
            <a:ext cx="4170638" cy="3756336"/>
          </a:xfrm>
          <a:prstGeom prst="rect">
            <a:avLst/>
          </a:prstGeom>
        </p:spPr>
      </p:pic>
      <p:pic>
        <p:nvPicPr>
          <p:cNvPr id="5" name="Image 4">
            <a:extLst>
              <a:ext uri="{FF2B5EF4-FFF2-40B4-BE49-F238E27FC236}">
                <a16:creationId xmlns:a16="http://schemas.microsoft.com/office/drawing/2014/main" id="{31143CAA-E116-4DDD-96C6-B0E06B02B4A0}"/>
              </a:ext>
            </a:extLst>
          </p:cNvPr>
          <p:cNvPicPr>
            <a:picLocks noChangeAspect="1"/>
          </p:cNvPicPr>
          <p:nvPr/>
        </p:nvPicPr>
        <p:blipFill>
          <a:blip r:embed="rId3"/>
          <a:stretch>
            <a:fillRect/>
          </a:stretch>
        </p:blipFill>
        <p:spPr>
          <a:xfrm>
            <a:off x="4856439" y="2016833"/>
            <a:ext cx="7023613" cy="4585531"/>
          </a:xfrm>
          <a:prstGeom prst="rect">
            <a:avLst/>
          </a:prstGeom>
        </p:spPr>
      </p:pic>
    </p:spTree>
    <p:extLst>
      <p:ext uri="{BB962C8B-B14F-4D97-AF65-F5344CB8AC3E}">
        <p14:creationId xmlns:p14="http://schemas.microsoft.com/office/powerpoint/2010/main" val="273794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0431C-A31A-4C78-B9E8-F93810257E6E}"/>
              </a:ext>
            </a:extLst>
          </p:cNvPr>
          <p:cNvSpPr>
            <a:spLocks noGrp="1"/>
          </p:cNvSpPr>
          <p:nvPr>
            <p:ph type="title"/>
          </p:nvPr>
        </p:nvSpPr>
        <p:spPr/>
        <p:txBody>
          <a:bodyPr/>
          <a:lstStyle/>
          <a:p>
            <a:r>
              <a:rPr lang="fr-FR" dirty="0"/>
              <a:t>Qui suis-je ?</a:t>
            </a:r>
          </a:p>
        </p:txBody>
      </p:sp>
      <p:sp>
        <p:nvSpPr>
          <p:cNvPr id="3" name="Espace réservé du contenu 2">
            <a:extLst>
              <a:ext uri="{FF2B5EF4-FFF2-40B4-BE49-F238E27FC236}">
                <a16:creationId xmlns:a16="http://schemas.microsoft.com/office/drawing/2014/main" id="{25908225-3420-4BDC-8E6C-93C836D70050}"/>
              </a:ext>
            </a:extLst>
          </p:cNvPr>
          <p:cNvSpPr>
            <a:spLocks noGrp="1"/>
          </p:cNvSpPr>
          <p:nvPr>
            <p:ph idx="1"/>
          </p:nvPr>
        </p:nvSpPr>
        <p:spPr>
          <a:xfrm>
            <a:off x="685801" y="1855304"/>
            <a:ext cx="11068877" cy="4717773"/>
          </a:xfrm>
        </p:spPr>
        <p:txBody>
          <a:bodyPr/>
          <a:lstStyle/>
          <a:p>
            <a:r>
              <a:rPr lang="fr-FR" dirty="0"/>
              <a:t>En 2009 c’est la 1ère femme à tenter un </a:t>
            </a:r>
            <a:r>
              <a:rPr lang="fr-FR" dirty="0">
                <a:hlinkClick r:id="rId2"/>
              </a:rPr>
              <a:t>tour du monde</a:t>
            </a:r>
            <a:r>
              <a:rPr lang="fr-FR" dirty="0"/>
              <a:t> en solitaire au profit de la science à bord d’un IMOCA, voilier taillé pour la vitesse.</a:t>
            </a:r>
          </a:p>
          <a:p>
            <a:r>
              <a:rPr lang="fr-FR" dirty="0"/>
              <a:t>Elle boucle ensuite deux transatlantiques en course d’abord en solitaire avec la Route du rhum. Puis en double au cours de la Transat Jacques VABRE. Cette course qui part, tous les deux ans, de la ville du Havre avec pour destination, Salvador de Bahia le Brésil. </a:t>
            </a:r>
          </a:p>
          <a:p>
            <a:r>
              <a:rPr lang="fr-FR" dirty="0"/>
              <a:t>Elle sera au départ de la Vendée Globe 2020 en Novembre pour réaliser un tour du monde en solitaire.</a:t>
            </a:r>
          </a:p>
          <a:p>
            <a:r>
              <a:rPr lang="fr-FR" dirty="0"/>
              <a:t>Il s’agit d’</a:t>
            </a:r>
            <a:r>
              <a:rPr lang="fr-FR" b="1" dirty="0"/>
              <a:t>Alexia </a:t>
            </a:r>
            <a:r>
              <a:rPr lang="fr-FR" b="1" dirty="0" err="1"/>
              <a:t>Barrier</a:t>
            </a:r>
            <a:r>
              <a:rPr lang="fr-FR" b="1" dirty="0"/>
              <a:t>, </a:t>
            </a:r>
            <a:r>
              <a:rPr lang="fr-FR" dirty="0"/>
              <a:t>une navigatrice qui a su se faire une place dans un monde d’hommes.</a:t>
            </a:r>
          </a:p>
          <a:p>
            <a:endParaRPr lang="fr-FR" dirty="0"/>
          </a:p>
        </p:txBody>
      </p:sp>
    </p:spTree>
    <p:extLst>
      <p:ext uri="{BB962C8B-B14F-4D97-AF65-F5344CB8AC3E}">
        <p14:creationId xmlns:p14="http://schemas.microsoft.com/office/powerpoint/2010/main" val="1657236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C9DF0B9-ECE6-4B2A-A975-D3C6B8C08641}"/>
              </a:ext>
            </a:extLst>
          </p:cNvPr>
          <p:cNvPicPr>
            <a:picLocks noChangeAspect="1"/>
          </p:cNvPicPr>
          <p:nvPr/>
        </p:nvPicPr>
        <p:blipFill>
          <a:blip r:embed="rId2"/>
          <a:stretch>
            <a:fillRect/>
          </a:stretch>
        </p:blipFill>
        <p:spPr>
          <a:xfrm>
            <a:off x="181803" y="198967"/>
            <a:ext cx="3422788" cy="3530876"/>
          </a:xfrm>
          <a:prstGeom prst="rect">
            <a:avLst/>
          </a:prstGeom>
        </p:spPr>
      </p:pic>
      <p:pic>
        <p:nvPicPr>
          <p:cNvPr id="7" name="Image 6">
            <a:extLst>
              <a:ext uri="{FF2B5EF4-FFF2-40B4-BE49-F238E27FC236}">
                <a16:creationId xmlns:a16="http://schemas.microsoft.com/office/drawing/2014/main" id="{94ADEB32-D360-4BDB-B605-9DEB2A492511}"/>
              </a:ext>
            </a:extLst>
          </p:cNvPr>
          <p:cNvPicPr>
            <a:picLocks noChangeAspect="1"/>
          </p:cNvPicPr>
          <p:nvPr/>
        </p:nvPicPr>
        <p:blipFill>
          <a:blip r:embed="rId3"/>
          <a:stretch>
            <a:fillRect/>
          </a:stretch>
        </p:blipFill>
        <p:spPr>
          <a:xfrm>
            <a:off x="3869636" y="1352379"/>
            <a:ext cx="8140562" cy="5353985"/>
          </a:xfrm>
          <a:prstGeom prst="rect">
            <a:avLst/>
          </a:prstGeom>
        </p:spPr>
      </p:pic>
    </p:spTree>
    <p:extLst>
      <p:ext uri="{BB962C8B-B14F-4D97-AF65-F5344CB8AC3E}">
        <p14:creationId xmlns:p14="http://schemas.microsoft.com/office/powerpoint/2010/main" val="102720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Céleste</Template>
  <TotalTime>5909</TotalTime>
  <Words>1100</Words>
  <Application>Microsoft Office PowerPoint</Application>
  <PresentationFormat>Grand écran</PresentationFormat>
  <Paragraphs>70</Paragraphs>
  <Slides>23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Calibri Light</vt:lpstr>
      <vt:lpstr>Céleste</vt:lpstr>
      <vt:lpstr>Tout en haut du monde</vt:lpstr>
      <vt:lpstr>Le Blog du site et La bande annonce</vt:lpstr>
      <vt:lpstr>Festival du Court-métrage</vt:lpstr>
      <vt:lpstr>Des navigatrices célèbres </vt:lpstr>
      <vt:lpstr>Présentation PowerPoint</vt:lpstr>
      <vt:lpstr>Qui suis-je ?</vt:lpstr>
      <vt:lpstr>Présentation PowerPoint</vt:lpstr>
      <vt:lpstr>Qui suis-je ?</vt:lpstr>
      <vt:lpstr>Présentation PowerPoint</vt:lpstr>
      <vt:lpstr>Qui suis-je ?</vt:lpstr>
      <vt:lpstr>Présentation PowerPoint</vt:lpstr>
      <vt:lpstr>Qui suis-je ?</vt:lpstr>
      <vt:lpstr>Présentation PowerPoint</vt:lpstr>
      <vt:lpstr>Les cartes au trésor et le carnet de voyage</vt:lpstr>
      <vt:lpstr>Des dessins de Rémi Chayé</vt:lpstr>
      <vt:lpstr>Des croquis rapides</vt:lpstr>
      <vt:lpstr>L’univers de Benoit Sokal (1954-2021)</vt:lpstr>
      <vt:lpstr>Benoit sokal</vt:lpstr>
      <vt:lpstr>Garder le nord avec sa boussole </vt:lpstr>
      <vt:lpstr>Le graphisme épuré de Tout en haut du monde frôle parfois l’abstraction. Il rend exactement compte de cette oscillation entre réalisme et fantastique.</vt:lpstr>
      <vt:lpstr>Des tampons de pommes de terre</vt:lpstr>
      <vt:lpstr>Les nœuds marins et les nœuds de Titus Carmel</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Tout en haut du monde</dc:title>
  <dc:creator>Marie-Pierre HEBRARD</dc:creator>
  <cp:lastModifiedBy>Marie-Pierre HEBRARD</cp:lastModifiedBy>
  <cp:revision>25</cp:revision>
  <dcterms:created xsi:type="dcterms:W3CDTF">2025-01-08T21:27:24Z</dcterms:created>
  <dcterms:modified xsi:type="dcterms:W3CDTF">2025-01-14T23:04:32Z</dcterms:modified>
</cp:coreProperties>
</file>