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76" r:id="rId4"/>
    <p:sldId id="309" r:id="rId5"/>
    <p:sldId id="283" r:id="rId6"/>
    <p:sldId id="286" r:id="rId7"/>
    <p:sldId id="290" r:id="rId8"/>
    <p:sldId id="294" r:id="rId9"/>
    <p:sldId id="300" r:id="rId10"/>
    <p:sldId id="307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4FCF1"/>
    <a:srgbClr val="F5B093"/>
    <a:srgbClr val="C8C8C8"/>
    <a:srgbClr val="B3B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42DF3-561F-4192-A245-65B00F65C36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D3C0D-43A0-484C-9BAC-E4D097D47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84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30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04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17B39A4-3A52-447F-9553-170A8BB1429B}" type="slidenum">
              <a:rPr lang="fr-FR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3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987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1CB43B-2BFF-4BD1-9F75-59CA92E57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D271AD-8E58-4E58-8E64-9F22441C2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392DF8-1AA0-459F-AE4A-B5B2BE66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6CA4C3-4518-4719-9647-4D4EFC485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B37834-6624-4F66-93B9-E68855F7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22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B9FBE5-66FA-450E-90C3-F0E95872F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3268153-8BEE-48B5-9543-8AD5208E1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A1735F-2159-4302-B52F-151734BD7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47FC23-E034-43D0-8F70-AA39BD640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AE1060-1B25-46D7-B2D1-B41922D39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19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8B6295E-4CE7-40C3-ACEF-AA87570AE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3359AF-F464-4539-9877-E63607D6B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E7396E-1845-45F4-958B-BE72557A1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8DD20C-EDCF-4A98-A7D4-589B75716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176A25-C15C-4C01-92B2-A1D6F815D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073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005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582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748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867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660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600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535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03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5033A7-B3FC-4F29-BD19-AE62AD910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5B07D3-F326-4FA4-8F4F-F0F22795E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1F73EE-A582-4594-8C55-F16EC6F57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AB0F5A-3D8F-4B4D-84DE-0B93C12B2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D8923D-A312-40B0-9941-431D49B9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21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203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756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905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9FC38-F466-4A15-992C-71CC9B4BA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73958E-1502-41A5-AC92-BBA444300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A4C369-CDAC-41FE-AA49-3DA056E76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215D5A-2093-4399-B2EE-396BB5287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3B3F68-968D-4729-B723-CD76B6219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0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2836ED-1F1E-43A8-8B4D-FA5590279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8929C8-F185-44BF-9A0D-F3562A458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FC7B12-683D-47F7-AEB2-E50756723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D2472C-FF15-4D58-BC28-3571D674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E29833-C985-43D3-94E7-3CBC51268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BB8A86-9B2A-4963-A5F1-B8557DB80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60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581061-A645-43DD-8A8F-303CA1191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F5DE63-BA28-453A-9EFF-2DE573A3A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AE96D8-0228-4E0D-97F9-91CEA64C5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B5A0B24-D797-4657-960B-F8DD3F03D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AE571A1-9B36-44D9-96CC-754455471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CD9DA51-7261-4A81-A8A2-D4EB8E22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A448865-014D-41AC-B5E2-F0052C2AA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B83FCE-2726-4A1B-B36A-68EED1B7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5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8940C7-6349-4979-9E7A-EA39E9FD6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4A13AF0-DEE2-43B4-9D08-03F369DE3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F09848-88A6-42D3-B7C7-F7EC677B1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389AB0-EDCC-47A2-8D0B-42B7087C9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87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1FD07A-A5AF-43C1-8DE8-6698A370C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608EC58-D493-4E1D-A771-2DEC106EA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01DCE4-0EA6-44D7-9A09-5008777E8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26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9A0A6B-52C8-4C51-88EF-AEAC401ED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F42706-18EA-4A18-AECD-5D1B3247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B698FC-7D40-4960-82FC-05189978A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7D909C-F348-4C76-B371-3A5502335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591D80-7D32-4B84-92F5-739A13C2C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398E75-4A48-47F8-9C23-F1328CC6F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70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8FF595-3319-4D88-BFA7-59EE9D648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B55AD32-EA89-4EF1-98DD-09E594E34E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F15F4B-8512-426D-9E50-2044BD4D6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B1A334-17CA-48C3-B3D6-4DF4312A7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327FA3-13E3-4513-88E1-E5413F67C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313F49-F6FB-4CD1-AD4A-30681CF3D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06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919D9D0-7027-4B6F-9F7E-73F8CD403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E50A78-AB42-4E95-BEBB-DE8518C28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60CFC2-94E7-42D6-BB4C-CEADEA798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A9FDC-1F6D-4205-B499-B7FB75644686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F17707-399F-4A4C-96D3-E8D5EB390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39ABBA-34DE-42D4-8F78-78E0B61E2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48131-9430-4244-BD8B-F7AE0389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41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DC2C9-83E8-4665-8AD9-1F6286A15E00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AF5AF-C23D-45E7-963E-E1BFB17F76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11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-orleans-tours.fr/fileadmin/user_upload/ses/ressources_pedagogiques/02_terminale/01_sources_et_defis_croissance/schemas_a_completer/Sch%C3%A9mas_chapitre_1.zip" TargetMode="External"/><Relationship Id="rId2" Type="http://schemas.openxmlformats.org/officeDocument/2006/relationships/hyperlink" Target="https://www.ac-orleans-tours.fr/fileadmin/user_upload/ses/ressources_pedagogiques/02_terminale/01_sources_et_defis_croissance/schemas_a_completer/SCHEMAS_%C3%A0_compl%C3%A9ter.pd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8673124-4FF5-4BA5-BC0A-EE609D8380BF}"/>
              </a:ext>
            </a:extLst>
          </p:cNvPr>
          <p:cNvSpPr txBox="1"/>
          <p:nvPr/>
        </p:nvSpPr>
        <p:spPr>
          <a:xfrm>
            <a:off x="393192" y="1386519"/>
            <a:ext cx="1140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Des schémas vierges à compléter.</a:t>
            </a:r>
          </a:p>
          <a:p>
            <a:endParaRPr lang="fr-FR" sz="2400" dirty="0"/>
          </a:p>
          <a:p>
            <a:r>
              <a:rPr lang="fr-FR" sz="2400" dirty="0"/>
              <a:t>Les schémas existent également en </a:t>
            </a:r>
            <a:r>
              <a:rPr lang="fr-FR" sz="2400" dirty="0">
                <a:hlinkClick r:id="rId2"/>
              </a:rPr>
              <a:t>version PDF</a:t>
            </a:r>
            <a:r>
              <a:rPr lang="fr-FR" sz="2400" dirty="0"/>
              <a:t> pour impression et en </a:t>
            </a:r>
            <a:r>
              <a:rPr lang="fr-FR" sz="2400" dirty="0">
                <a:hlinkClick r:id="rId3"/>
              </a:rPr>
              <a:t>version interactive</a:t>
            </a:r>
            <a:r>
              <a:rPr lang="fr-FR" sz="2400" dirty="0"/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1B7001-ACE4-4CEE-B2B4-24CCA560043C}"/>
              </a:ext>
            </a:extLst>
          </p:cNvPr>
          <p:cNvSpPr/>
          <p:nvPr/>
        </p:nvSpPr>
        <p:spPr>
          <a:xfrm>
            <a:off x="0" y="207187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/>
              <a:t> </a:t>
            </a:r>
            <a:r>
              <a:rPr lang="fr-FR" sz="2800" b="1" dirty="0"/>
              <a:t>Chapitre 1 Quels sont les sources et les défis de la croissance économique ?</a:t>
            </a:r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2F2B544-9627-4155-A90E-F46B83BE1990}"/>
              </a:ext>
            </a:extLst>
          </p:cNvPr>
          <p:cNvSpPr txBox="1"/>
          <p:nvPr/>
        </p:nvSpPr>
        <p:spPr>
          <a:xfrm>
            <a:off x="3820088" y="2688069"/>
            <a:ext cx="4551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Joachim </a:t>
            </a:r>
            <a:r>
              <a:rPr lang="fr-FR" dirty="0" err="1"/>
              <a:t>Ganachaud</a:t>
            </a:r>
            <a:r>
              <a:rPr lang="fr-FR" dirty="0"/>
              <a:t> – Lycée Pasteur – Le blanc</a:t>
            </a:r>
          </a:p>
        </p:txBody>
      </p:sp>
    </p:spTree>
    <p:extLst>
      <p:ext uri="{BB962C8B-B14F-4D97-AF65-F5344CB8AC3E}">
        <p14:creationId xmlns:p14="http://schemas.microsoft.com/office/powerpoint/2010/main" val="70066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76277" y="3149640"/>
            <a:ext cx="1665000" cy="1187280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pc="-1" dirty="0">
                <a:solidFill>
                  <a:srgbClr val="000000"/>
                </a:solidFill>
                <a:latin typeface="Calibri"/>
                <a:ea typeface="DejaVu Sans"/>
              </a:rPr>
              <a:t>CROISSANCE ECONOMIQUE (augmentation du PIB)</a:t>
            </a:r>
            <a:endParaRPr lang="fr-FR" spc="-1" dirty="0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5253797" y="3288240"/>
            <a:ext cx="1475280" cy="912960"/>
          </a:xfrm>
          <a:prstGeom prst="rect">
            <a:avLst/>
          </a:prstGeom>
          <a:ln>
            <a:solidFill>
              <a:srgbClr val="7D5FA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5289797" y="1702800"/>
            <a:ext cx="1403280" cy="63864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5194397" y="5010840"/>
            <a:ext cx="1594080" cy="638640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92" name="CustomShape 5"/>
          <p:cNvSpPr/>
          <p:nvPr/>
        </p:nvSpPr>
        <p:spPr>
          <a:xfrm>
            <a:off x="2527877" y="2676240"/>
            <a:ext cx="1799640" cy="63864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pc="-1" dirty="0">
                <a:solidFill>
                  <a:srgbClr val="000000"/>
                </a:solidFill>
                <a:latin typeface="Calibri"/>
                <a:ea typeface="DejaVu Sans"/>
              </a:rPr>
              <a:t>Temps de travail individuel </a:t>
            </a:r>
            <a:endParaRPr lang="fr-FR" spc="-1" dirty="0">
              <a:latin typeface="Arial"/>
            </a:endParaRPr>
          </a:p>
        </p:txBody>
      </p:sp>
      <p:sp>
        <p:nvSpPr>
          <p:cNvPr id="93" name="CustomShape 6"/>
          <p:cNvSpPr/>
          <p:nvPr/>
        </p:nvSpPr>
        <p:spPr>
          <a:xfrm>
            <a:off x="2523557" y="903600"/>
            <a:ext cx="1799640" cy="63864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94" name="CustomShape 7"/>
          <p:cNvSpPr/>
          <p:nvPr/>
        </p:nvSpPr>
        <p:spPr>
          <a:xfrm>
            <a:off x="202277" y="404640"/>
            <a:ext cx="1799640" cy="63864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95" name="CustomShape 8"/>
          <p:cNvSpPr/>
          <p:nvPr/>
        </p:nvSpPr>
        <p:spPr>
          <a:xfrm>
            <a:off x="213797" y="1205280"/>
            <a:ext cx="1799640" cy="36432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96" name="CustomShape 9"/>
          <p:cNvSpPr/>
          <p:nvPr/>
        </p:nvSpPr>
        <p:spPr>
          <a:xfrm>
            <a:off x="244757" y="1802880"/>
            <a:ext cx="1799640" cy="36432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97" name="CustomShape 10"/>
          <p:cNvSpPr/>
          <p:nvPr/>
        </p:nvSpPr>
        <p:spPr>
          <a:xfrm>
            <a:off x="229277" y="2535120"/>
            <a:ext cx="1799640" cy="9129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98" name="CustomShape 11"/>
          <p:cNvSpPr/>
          <p:nvPr/>
        </p:nvSpPr>
        <p:spPr>
          <a:xfrm>
            <a:off x="2790677" y="5017680"/>
            <a:ext cx="1799640" cy="639000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99" name="CustomShape 12"/>
          <p:cNvSpPr/>
          <p:nvPr/>
        </p:nvSpPr>
        <p:spPr>
          <a:xfrm>
            <a:off x="301997" y="4064760"/>
            <a:ext cx="1918080" cy="638640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100" name="CustomShape 13"/>
          <p:cNvSpPr/>
          <p:nvPr/>
        </p:nvSpPr>
        <p:spPr>
          <a:xfrm>
            <a:off x="275717" y="5010840"/>
            <a:ext cx="1918080" cy="638640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sp>
        <p:nvSpPr>
          <p:cNvPr id="101" name="CustomShape 14"/>
          <p:cNvSpPr/>
          <p:nvPr/>
        </p:nvSpPr>
        <p:spPr>
          <a:xfrm>
            <a:off x="252317" y="5808600"/>
            <a:ext cx="1941480" cy="638640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pc="-1" dirty="0">
              <a:latin typeface="Arial"/>
            </a:endParaRPr>
          </a:p>
        </p:txBody>
      </p:sp>
      <p:grpSp>
        <p:nvGrpSpPr>
          <p:cNvPr id="102" name="Group 15"/>
          <p:cNvGrpSpPr/>
          <p:nvPr/>
        </p:nvGrpSpPr>
        <p:grpSpPr>
          <a:xfrm>
            <a:off x="2002277" y="727560"/>
            <a:ext cx="524880" cy="1294560"/>
            <a:chOff x="2034360" y="727560"/>
            <a:chExt cx="524880" cy="1294560"/>
          </a:xfrm>
        </p:grpSpPr>
        <p:sp>
          <p:nvSpPr>
            <p:cNvPr id="103" name="Line 16"/>
            <p:cNvSpPr/>
            <p:nvPr/>
          </p:nvSpPr>
          <p:spPr>
            <a:xfrm>
              <a:off x="2034360" y="727560"/>
              <a:ext cx="192240" cy="360"/>
            </a:xfrm>
            <a:prstGeom prst="line">
              <a:avLst/>
            </a:prstGeom>
            <a:ln w="28440"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4" name="Line 17"/>
            <p:cNvSpPr/>
            <p:nvPr/>
          </p:nvSpPr>
          <p:spPr>
            <a:xfrm>
              <a:off x="2038680" y="1389600"/>
              <a:ext cx="191880" cy="360"/>
            </a:xfrm>
            <a:prstGeom prst="line">
              <a:avLst/>
            </a:prstGeom>
            <a:ln w="28440"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5" name="Line 18"/>
            <p:cNvSpPr/>
            <p:nvPr/>
          </p:nvSpPr>
          <p:spPr>
            <a:xfrm>
              <a:off x="2076840" y="2021760"/>
              <a:ext cx="149760" cy="360"/>
            </a:xfrm>
            <a:prstGeom prst="line">
              <a:avLst/>
            </a:prstGeom>
            <a:ln w="28440"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6" name="Line 19"/>
            <p:cNvSpPr/>
            <p:nvPr/>
          </p:nvSpPr>
          <p:spPr>
            <a:xfrm>
              <a:off x="2226600" y="727560"/>
              <a:ext cx="3960" cy="1294200"/>
            </a:xfrm>
            <a:prstGeom prst="line">
              <a:avLst/>
            </a:prstGeom>
            <a:ln w="28440"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7" name="CustomShape 20"/>
            <p:cNvSpPr/>
            <p:nvPr/>
          </p:nvSpPr>
          <p:spPr>
            <a:xfrm>
              <a:off x="2230920" y="1393200"/>
              <a:ext cx="32832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8440">
              <a:solidFill>
                <a:srgbClr val="4A7EBB"/>
              </a:solidFill>
              <a:rou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08" name="CustomShape 21"/>
          <p:cNvSpPr/>
          <p:nvPr/>
        </p:nvSpPr>
        <p:spPr>
          <a:xfrm>
            <a:off x="2029637" y="2997000"/>
            <a:ext cx="497520" cy="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09" name="Group 22"/>
          <p:cNvGrpSpPr/>
          <p:nvPr/>
        </p:nvGrpSpPr>
        <p:grpSpPr>
          <a:xfrm>
            <a:off x="4323557" y="1226520"/>
            <a:ext cx="965520" cy="1773360"/>
            <a:chOff x="4355640" y="1226520"/>
            <a:chExt cx="965520" cy="1773360"/>
          </a:xfrm>
        </p:grpSpPr>
        <p:sp>
          <p:nvSpPr>
            <p:cNvPr id="110" name="Line 23"/>
            <p:cNvSpPr/>
            <p:nvPr/>
          </p:nvSpPr>
          <p:spPr>
            <a:xfrm>
              <a:off x="4355640" y="1226520"/>
              <a:ext cx="216360" cy="360"/>
            </a:xfrm>
            <a:prstGeom prst="line">
              <a:avLst/>
            </a:prstGeom>
            <a:ln w="28440"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1" name="Line 24"/>
            <p:cNvSpPr/>
            <p:nvPr/>
          </p:nvSpPr>
          <p:spPr>
            <a:xfrm>
              <a:off x="4359960" y="2999520"/>
              <a:ext cx="212040" cy="360"/>
            </a:xfrm>
            <a:prstGeom prst="line">
              <a:avLst/>
            </a:prstGeom>
            <a:ln w="28440"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2" name="Line 25"/>
            <p:cNvSpPr/>
            <p:nvPr/>
          </p:nvSpPr>
          <p:spPr>
            <a:xfrm flipV="1">
              <a:off x="4572000" y="1226520"/>
              <a:ext cx="360" cy="1770120"/>
            </a:xfrm>
            <a:prstGeom prst="line">
              <a:avLst/>
            </a:prstGeom>
            <a:ln w="28440"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3" name="CustomShape 26"/>
            <p:cNvSpPr/>
            <p:nvPr/>
          </p:nvSpPr>
          <p:spPr>
            <a:xfrm>
              <a:off x="4608000" y="2026080"/>
              <a:ext cx="71316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8440">
              <a:solidFill>
                <a:srgbClr val="4A7EBB"/>
              </a:solidFill>
              <a:rou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14" name="CustomShape 27"/>
          <p:cNvSpPr/>
          <p:nvPr/>
        </p:nvSpPr>
        <p:spPr>
          <a:xfrm>
            <a:off x="5991797" y="2349360"/>
            <a:ext cx="360" cy="938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15" name="Group 28"/>
          <p:cNvGrpSpPr/>
          <p:nvPr/>
        </p:nvGrpSpPr>
        <p:grpSpPr>
          <a:xfrm>
            <a:off x="2209277" y="4387680"/>
            <a:ext cx="580680" cy="1744200"/>
            <a:chOff x="2241360" y="4387680"/>
            <a:chExt cx="580680" cy="1744200"/>
          </a:xfrm>
        </p:grpSpPr>
        <p:sp>
          <p:nvSpPr>
            <p:cNvPr id="116" name="Line 29"/>
            <p:cNvSpPr/>
            <p:nvPr/>
          </p:nvSpPr>
          <p:spPr>
            <a:xfrm>
              <a:off x="2252880" y="4387680"/>
              <a:ext cx="307080" cy="360"/>
            </a:xfrm>
            <a:prstGeom prst="line">
              <a:avLst/>
            </a:prstGeom>
            <a:ln w="28440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7" name="Line 30"/>
            <p:cNvSpPr/>
            <p:nvPr/>
          </p:nvSpPr>
          <p:spPr>
            <a:xfrm>
              <a:off x="2241360" y="5334120"/>
              <a:ext cx="306720" cy="360"/>
            </a:xfrm>
            <a:prstGeom prst="line">
              <a:avLst/>
            </a:prstGeom>
            <a:ln w="28440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8" name="Line 31"/>
            <p:cNvSpPr/>
            <p:nvPr/>
          </p:nvSpPr>
          <p:spPr>
            <a:xfrm>
              <a:off x="2241720" y="6131520"/>
              <a:ext cx="307080" cy="360"/>
            </a:xfrm>
            <a:prstGeom prst="line">
              <a:avLst/>
            </a:prstGeom>
            <a:ln w="28440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9" name="Line 32"/>
            <p:cNvSpPr/>
            <p:nvPr/>
          </p:nvSpPr>
          <p:spPr>
            <a:xfrm flipH="1">
              <a:off x="2548080" y="4387680"/>
              <a:ext cx="11880" cy="1743840"/>
            </a:xfrm>
            <a:prstGeom prst="line">
              <a:avLst/>
            </a:prstGeom>
            <a:ln w="28440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20" name="CustomShape 33"/>
            <p:cNvSpPr/>
            <p:nvPr/>
          </p:nvSpPr>
          <p:spPr>
            <a:xfrm>
              <a:off x="2548440" y="5337360"/>
              <a:ext cx="27360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8440">
              <a:solidFill>
                <a:srgbClr val="FF0000"/>
              </a:solidFill>
              <a:rou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21" name="CustomShape 34"/>
          <p:cNvSpPr/>
          <p:nvPr/>
        </p:nvSpPr>
        <p:spPr>
          <a:xfrm flipV="1">
            <a:off x="4590677" y="5328000"/>
            <a:ext cx="603000" cy="2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CustomShape 35"/>
          <p:cNvSpPr/>
          <p:nvPr/>
        </p:nvSpPr>
        <p:spPr>
          <a:xfrm flipV="1">
            <a:off x="5874437" y="4240269"/>
            <a:ext cx="360" cy="798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36"/>
          <p:cNvSpPr/>
          <p:nvPr/>
        </p:nvSpPr>
        <p:spPr>
          <a:xfrm>
            <a:off x="6729797" y="3749760"/>
            <a:ext cx="5457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round/>
            <a:tailEnd type="triangl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/>
        </p:style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3271576" y="898848"/>
            <a:ext cx="1583280" cy="36864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latin typeface="Calibri"/>
                <a:ea typeface="DejaVu Sans"/>
              </a:rPr>
              <a:t>INNOVATIONS</a:t>
            </a:r>
            <a:endParaRPr lang="fr-FR" sz="1600" spc="-1" dirty="0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875333" y="887954"/>
            <a:ext cx="1583280" cy="36864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latin typeface="Calibri"/>
                <a:ea typeface="DejaVu Sans"/>
              </a:rPr>
              <a:t>De procédé</a:t>
            </a:r>
            <a:endParaRPr lang="fr-FR" sz="1600" spc="-1" dirty="0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5419448" y="898848"/>
            <a:ext cx="1583280" cy="36864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latin typeface="Calibri"/>
                <a:ea typeface="DejaVu Sans"/>
              </a:rPr>
              <a:t>De produit</a:t>
            </a:r>
            <a:endParaRPr lang="fr-FR" sz="1600" spc="-1" dirty="0">
              <a:latin typeface="Arial"/>
            </a:endParaRPr>
          </a:p>
        </p:txBody>
      </p:sp>
      <p:sp>
        <p:nvSpPr>
          <p:cNvPr id="127" name="CustomShape 4"/>
          <p:cNvSpPr/>
          <p:nvPr/>
        </p:nvSpPr>
        <p:spPr>
          <a:xfrm>
            <a:off x="875143" y="1479925"/>
            <a:ext cx="1583280" cy="575280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600" spc="-1" dirty="0">
              <a:latin typeface="Arial"/>
            </a:endParaRPr>
          </a:p>
        </p:txBody>
      </p:sp>
      <p:sp>
        <p:nvSpPr>
          <p:cNvPr id="128" name="CustomShape 5"/>
          <p:cNvSpPr/>
          <p:nvPr/>
        </p:nvSpPr>
        <p:spPr>
          <a:xfrm>
            <a:off x="1908310" y="6013170"/>
            <a:ext cx="1583280" cy="604605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latin typeface="Calibri"/>
                <a:ea typeface="DejaVu Sans"/>
              </a:rPr>
              <a:t>CROISSANCE ÉCONOMIQUE</a:t>
            </a:r>
            <a:endParaRPr lang="fr-FR" sz="1600" spc="-1" dirty="0">
              <a:latin typeface="Arial"/>
            </a:endParaRPr>
          </a:p>
        </p:txBody>
      </p:sp>
      <p:sp>
        <p:nvSpPr>
          <p:cNvPr id="129" name="CustomShape 6"/>
          <p:cNvSpPr/>
          <p:nvPr/>
        </p:nvSpPr>
        <p:spPr>
          <a:xfrm>
            <a:off x="5169076" y="4030288"/>
            <a:ext cx="1583280" cy="1079280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600" spc="-1" dirty="0">
              <a:latin typeface="Arial"/>
            </a:endParaRPr>
          </a:p>
        </p:txBody>
      </p:sp>
      <p:sp>
        <p:nvSpPr>
          <p:cNvPr id="137" name="CustomShape 14"/>
          <p:cNvSpPr/>
          <p:nvPr/>
        </p:nvSpPr>
        <p:spPr>
          <a:xfrm>
            <a:off x="443640" y="376529"/>
            <a:ext cx="6520831" cy="364320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latin typeface="Calibri"/>
                <a:ea typeface="DejaVu Sans"/>
              </a:rPr>
              <a:t>Comment les innovations (le PT) favorisent-elles la croissance économique ?</a:t>
            </a:r>
            <a:endParaRPr lang="fr-FR" sz="1600" spc="-1" dirty="0">
              <a:latin typeface="Arial"/>
            </a:endParaRPr>
          </a:p>
        </p:txBody>
      </p:sp>
      <p:sp>
        <p:nvSpPr>
          <p:cNvPr id="41" name="CustomShape 4">
            <a:extLst>
              <a:ext uri="{FF2B5EF4-FFF2-40B4-BE49-F238E27FC236}">
                <a16:creationId xmlns:a16="http://schemas.microsoft.com/office/drawing/2014/main" id="{4A193B73-B89A-4572-ACBF-5B33933C8807}"/>
              </a:ext>
            </a:extLst>
          </p:cNvPr>
          <p:cNvSpPr/>
          <p:nvPr/>
        </p:nvSpPr>
        <p:spPr>
          <a:xfrm>
            <a:off x="219368" y="2248890"/>
            <a:ext cx="3377884" cy="734066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latin typeface="Calibri"/>
                <a:ea typeface="DejaVu Sans"/>
              </a:rPr>
              <a:t>On peut produire plus avec les mêmes facteurs</a:t>
            </a:r>
            <a:endParaRPr lang="fr-FR" sz="1600" spc="-1" dirty="0">
              <a:latin typeface="Arial"/>
            </a:endParaRPr>
          </a:p>
        </p:txBody>
      </p:sp>
      <p:sp>
        <p:nvSpPr>
          <p:cNvPr id="42" name="CustomShape 4">
            <a:extLst>
              <a:ext uri="{FF2B5EF4-FFF2-40B4-BE49-F238E27FC236}">
                <a16:creationId xmlns:a16="http://schemas.microsoft.com/office/drawing/2014/main" id="{C0902658-FF63-4389-8203-AF37B5A2CAB1}"/>
              </a:ext>
            </a:extLst>
          </p:cNvPr>
          <p:cNvSpPr/>
          <p:nvPr/>
        </p:nvSpPr>
        <p:spPr>
          <a:xfrm>
            <a:off x="219368" y="3151050"/>
            <a:ext cx="1516442" cy="905440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600" spc="-1" dirty="0">
              <a:latin typeface="Arial"/>
            </a:endParaRPr>
          </a:p>
        </p:txBody>
      </p:sp>
      <p:sp>
        <p:nvSpPr>
          <p:cNvPr id="43" name="CustomShape 4">
            <a:extLst>
              <a:ext uri="{FF2B5EF4-FFF2-40B4-BE49-F238E27FC236}">
                <a16:creationId xmlns:a16="http://schemas.microsoft.com/office/drawing/2014/main" id="{72F98797-37C5-4F94-931F-AEE25C08E73D}"/>
              </a:ext>
            </a:extLst>
          </p:cNvPr>
          <p:cNvSpPr/>
          <p:nvPr/>
        </p:nvSpPr>
        <p:spPr>
          <a:xfrm>
            <a:off x="1908310" y="3172518"/>
            <a:ext cx="1813492" cy="905440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600" spc="-1" dirty="0">
              <a:latin typeface="Arial"/>
            </a:endParaRPr>
          </a:p>
        </p:txBody>
      </p:sp>
      <p:sp>
        <p:nvSpPr>
          <p:cNvPr id="44" name="CustomShape 6">
            <a:extLst>
              <a:ext uri="{FF2B5EF4-FFF2-40B4-BE49-F238E27FC236}">
                <a16:creationId xmlns:a16="http://schemas.microsoft.com/office/drawing/2014/main" id="{E27EDC23-9B87-4AA5-B206-DBEF9D8A8D83}"/>
              </a:ext>
            </a:extLst>
          </p:cNvPr>
          <p:cNvSpPr/>
          <p:nvPr/>
        </p:nvSpPr>
        <p:spPr>
          <a:xfrm>
            <a:off x="5419448" y="1470885"/>
            <a:ext cx="1583280" cy="584320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600" spc="-1" dirty="0">
              <a:latin typeface="Arial"/>
            </a:endParaRPr>
          </a:p>
        </p:txBody>
      </p:sp>
      <p:sp>
        <p:nvSpPr>
          <p:cNvPr id="45" name="CustomShape 4">
            <a:extLst>
              <a:ext uri="{FF2B5EF4-FFF2-40B4-BE49-F238E27FC236}">
                <a16:creationId xmlns:a16="http://schemas.microsoft.com/office/drawing/2014/main" id="{677DAD21-52DF-4D85-A32D-336B8836CA80}"/>
              </a:ext>
            </a:extLst>
          </p:cNvPr>
          <p:cNvSpPr/>
          <p:nvPr/>
        </p:nvSpPr>
        <p:spPr>
          <a:xfrm>
            <a:off x="1908310" y="4267520"/>
            <a:ext cx="1813492" cy="905440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600" spc="-1" dirty="0">
              <a:latin typeface="Arial"/>
            </a:endParaRPr>
          </a:p>
        </p:txBody>
      </p:sp>
      <p:sp>
        <p:nvSpPr>
          <p:cNvPr id="46" name="CustomShape 6">
            <a:extLst>
              <a:ext uri="{FF2B5EF4-FFF2-40B4-BE49-F238E27FC236}">
                <a16:creationId xmlns:a16="http://schemas.microsoft.com/office/drawing/2014/main" id="{F1DB9D7D-B37E-4772-8750-4942FD5C623F}"/>
              </a:ext>
            </a:extLst>
          </p:cNvPr>
          <p:cNvSpPr/>
          <p:nvPr/>
        </p:nvSpPr>
        <p:spPr>
          <a:xfrm>
            <a:off x="3758910" y="5259880"/>
            <a:ext cx="1583280" cy="733918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600" spc="-1" dirty="0">
              <a:latin typeface="Arial"/>
            </a:endParaRPr>
          </a:p>
        </p:txBody>
      </p:sp>
      <p:sp>
        <p:nvSpPr>
          <p:cNvPr id="47" name="CustomShape 6">
            <a:extLst>
              <a:ext uri="{FF2B5EF4-FFF2-40B4-BE49-F238E27FC236}">
                <a16:creationId xmlns:a16="http://schemas.microsoft.com/office/drawing/2014/main" id="{3896F093-3F5A-4137-A520-C9F87DC68B65}"/>
              </a:ext>
            </a:extLst>
          </p:cNvPr>
          <p:cNvSpPr/>
          <p:nvPr/>
        </p:nvSpPr>
        <p:spPr>
          <a:xfrm>
            <a:off x="219368" y="5220470"/>
            <a:ext cx="1583280" cy="733918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600" spc="-1" dirty="0">
              <a:latin typeface="Arial"/>
            </a:endParaRPr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90B3E684-2404-4D38-9E8C-0E338EE395AB}"/>
              </a:ext>
            </a:extLst>
          </p:cNvPr>
          <p:cNvCxnSpPr>
            <a:cxnSpLocks/>
          </p:cNvCxnSpPr>
          <p:nvPr/>
        </p:nvCxnSpPr>
        <p:spPr>
          <a:xfrm>
            <a:off x="1500753" y="1295605"/>
            <a:ext cx="0" cy="18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38F7E0BF-656B-4863-B240-E1F2D6A04EA6}"/>
              </a:ext>
            </a:extLst>
          </p:cNvPr>
          <p:cNvCxnSpPr>
            <a:cxnSpLocks/>
          </p:cNvCxnSpPr>
          <p:nvPr/>
        </p:nvCxnSpPr>
        <p:spPr>
          <a:xfrm>
            <a:off x="6102442" y="1272092"/>
            <a:ext cx="0" cy="18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03F05DC2-70F6-42C5-82FC-80D1B0108417}"/>
              </a:ext>
            </a:extLst>
          </p:cNvPr>
          <p:cNvCxnSpPr>
            <a:cxnSpLocks/>
          </p:cNvCxnSpPr>
          <p:nvPr/>
        </p:nvCxnSpPr>
        <p:spPr>
          <a:xfrm>
            <a:off x="1480089" y="2055205"/>
            <a:ext cx="0" cy="18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C12A30AA-89D2-409F-8171-5C403E433A3F}"/>
              </a:ext>
            </a:extLst>
          </p:cNvPr>
          <p:cNvCxnSpPr>
            <a:cxnSpLocks/>
          </p:cNvCxnSpPr>
          <p:nvPr/>
        </p:nvCxnSpPr>
        <p:spPr>
          <a:xfrm>
            <a:off x="875143" y="2966730"/>
            <a:ext cx="0" cy="18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99048A15-8D43-4EBD-9FF8-319FFD2E5FE0}"/>
              </a:ext>
            </a:extLst>
          </p:cNvPr>
          <p:cNvCxnSpPr>
            <a:cxnSpLocks/>
          </p:cNvCxnSpPr>
          <p:nvPr/>
        </p:nvCxnSpPr>
        <p:spPr>
          <a:xfrm>
            <a:off x="2468756" y="2966730"/>
            <a:ext cx="0" cy="18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3F60D344-8851-4906-AC6A-11F11BA19287}"/>
              </a:ext>
            </a:extLst>
          </p:cNvPr>
          <p:cNvCxnSpPr>
            <a:cxnSpLocks/>
          </p:cNvCxnSpPr>
          <p:nvPr/>
        </p:nvCxnSpPr>
        <p:spPr>
          <a:xfrm>
            <a:off x="2468756" y="4083200"/>
            <a:ext cx="0" cy="18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4B39E93E-D4C2-4C5B-A4B2-B0BBA10D5C20}"/>
              </a:ext>
            </a:extLst>
          </p:cNvPr>
          <p:cNvCxnSpPr>
            <a:cxnSpLocks/>
          </p:cNvCxnSpPr>
          <p:nvPr/>
        </p:nvCxnSpPr>
        <p:spPr>
          <a:xfrm>
            <a:off x="875143" y="4063276"/>
            <a:ext cx="0" cy="110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e 7">
            <a:extLst>
              <a:ext uri="{FF2B5EF4-FFF2-40B4-BE49-F238E27FC236}">
                <a16:creationId xmlns:a16="http://schemas.microsoft.com/office/drawing/2014/main" id="{57FCDB60-F6DA-4217-9CA5-35093C6876F1}"/>
              </a:ext>
            </a:extLst>
          </p:cNvPr>
          <p:cNvGrpSpPr/>
          <p:nvPr/>
        </p:nvGrpSpPr>
        <p:grpSpPr>
          <a:xfrm>
            <a:off x="3721802" y="4707225"/>
            <a:ext cx="1463973" cy="439913"/>
            <a:chOff x="3721802" y="4861470"/>
            <a:chExt cx="1463973" cy="240900"/>
          </a:xfrm>
        </p:grpSpPr>
        <p:cxnSp>
          <p:nvCxnSpPr>
            <p:cNvPr id="59" name="Connecteur droit avec flèche 58">
              <a:extLst>
                <a:ext uri="{FF2B5EF4-FFF2-40B4-BE49-F238E27FC236}">
                  <a16:creationId xmlns:a16="http://schemas.microsoft.com/office/drawing/2014/main" id="{DE026054-2444-4AF7-B7AF-55BCF8E807C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185" y="4861470"/>
              <a:ext cx="0" cy="2409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69E5205A-2441-416B-960D-4856947ADFC0}"/>
                </a:ext>
              </a:extLst>
            </p:cNvPr>
            <p:cNvCxnSpPr>
              <a:cxnSpLocks/>
            </p:cNvCxnSpPr>
            <p:nvPr/>
          </p:nvCxnSpPr>
          <p:spPr>
            <a:xfrm>
              <a:off x="3721802" y="4861470"/>
              <a:ext cx="14639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EAE88015-F03F-41EB-B9FA-20634D9C5EE7}"/>
              </a:ext>
            </a:extLst>
          </p:cNvPr>
          <p:cNvGrpSpPr/>
          <p:nvPr/>
        </p:nvGrpSpPr>
        <p:grpSpPr>
          <a:xfrm>
            <a:off x="443640" y="6013170"/>
            <a:ext cx="1464670" cy="302303"/>
            <a:chOff x="443640" y="6013170"/>
            <a:chExt cx="1464670" cy="302303"/>
          </a:xfrm>
        </p:grpSpPr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C5C33523-6C8C-4719-9D97-4C748D3B0160}"/>
                </a:ext>
              </a:extLst>
            </p:cNvPr>
            <p:cNvCxnSpPr/>
            <p:nvPr/>
          </p:nvCxnSpPr>
          <p:spPr>
            <a:xfrm>
              <a:off x="443640" y="6013170"/>
              <a:ext cx="0" cy="3023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9FF54D0-DE25-4F8F-8D0C-911AC74CE9AC}"/>
                </a:ext>
              </a:extLst>
            </p:cNvPr>
            <p:cNvCxnSpPr>
              <a:endCxn id="128" idx="1"/>
            </p:cNvCxnSpPr>
            <p:nvPr/>
          </p:nvCxnSpPr>
          <p:spPr>
            <a:xfrm>
              <a:off x="443640" y="6315472"/>
              <a:ext cx="146467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2A9582CC-B437-4F7F-A53F-B92CB1EEE162}"/>
              </a:ext>
            </a:extLst>
          </p:cNvPr>
          <p:cNvGrpSpPr/>
          <p:nvPr/>
        </p:nvGrpSpPr>
        <p:grpSpPr>
          <a:xfrm>
            <a:off x="3491590" y="5993798"/>
            <a:ext cx="1296954" cy="321675"/>
            <a:chOff x="3491590" y="5993798"/>
            <a:chExt cx="1296954" cy="321675"/>
          </a:xfrm>
        </p:grpSpPr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46B6E2DE-E21B-427A-B110-D194B10D0839}"/>
                </a:ext>
              </a:extLst>
            </p:cNvPr>
            <p:cNvCxnSpPr>
              <a:cxnSpLocks/>
            </p:cNvCxnSpPr>
            <p:nvPr/>
          </p:nvCxnSpPr>
          <p:spPr>
            <a:xfrm>
              <a:off x="4788544" y="5993798"/>
              <a:ext cx="0" cy="3216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D8FA298A-DF25-46AF-9F7D-ED4F2D280262}"/>
                </a:ext>
              </a:extLst>
            </p:cNvPr>
            <p:cNvCxnSpPr>
              <a:endCxn id="128" idx="3"/>
            </p:cNvCxnSpPr>
            <p:nvPr/>
          </p:nvCxnSpPr>
          <p:spPr>
            <a:xfrm flipH="1">
              <a:off x="3491590" y="6315472"/>
              <a:ext cx="1284428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F512E482-D7C8-4DFD-A586-E7430579FE8A}"/>
              </a:ext>
            </a:extLst>
          </p:cNvPr>
          <p:cNvCxnSpPr>
            <a:cxnSpLocks/>
            <a:endCxn id="129" idx="0"/>
          </p:cNvCxnSpPr>
          <p:nvPr/>
        </p:nvCxnSpPr>
        <p:spPr>
          <a:xfrm>
            <a:off x="5954562" y="2055205"/>
            <a:ext cx="6154" cy="1975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125AB2FB-37F3-4BF9-AC13-AE2966730814}"/>
              </a:ext>
            </a:extLst>
          </p:cNvPr>
          <p:cNvCxnSpPr>
            <a:cxnSpLocks/>
          </p:cNvCxnSpPr>
          <p:nvPr/>
        </p:nvCxnSpPr>
        <p:spPr>
          <a:xfrm flipH="1">
            <a:off x="2505758" y="1072274"/>
            <a:ext cx="6508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BAB24299-D333-4F92-9108-7D1DEBF8E7AD}"/>
              </a:ext>
            </a:extLst>
          </p:cNvPr>
          <p:cNvCxnSpPr>
            <a:cxnSpLocks/>
          </p:cNvCxnSpPr>
          <p:nvPr/>
        </p:nvCxnSpPr>
        <p:spPr>
          <a:xfrm>
            <a:off x="4936729" y="1083168"/>
            <a:ext cx="424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07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>
            <a:extLst>
              <a:ext uri="{FF2B5EF4-FFF2-40B4-BE49-F238E27FC236}">
                <a16:creationId xmlns:a16="http://schemas.microsoft.com/office/drawing/2014/main" id="{015AC7A4-9DB8-48CB-B887-75B6135DF8A2}"/>
              </a:ext>
            </a:extLst>
          </p:cNvPr>
          <p:cNvGrpSpPr/>
          <p:nvPr/>
        </p:nvGrpSpPr>
        <p:grpSpPr>
          <a:xfrm>
            <a:off x="378637" y="4937676"/>
            <a:ext cx="6561957" cy="1450061"/>
            <a:chOff x="378636" y="5212054"/>
            <a:chExt cx="6561957" cy="1319854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9C2763AE-0E4F-45E0-95EA-34995D4F38F1}"/>
                </a:ext>
              </a:extLst>
            </p:cNvPr>
            <p:cNvSpPr txBox="1"/>
            <p:nvPr/>
          </p:nvSpPr>
          <p:spPr>
            <a:xfrm>
              <a:off x="378636" y="5212054"/>
              <a:ext cx="6561957" cy="131985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fr-FR" dirty="0"/>
                <a:t>Légende :</a:t>
              </a:r>
            </a:p>
            <a:p>
              <a:r>
                <a:rPr lang="fr-FR" dirty="0"/>
                <a:t> </a:t>
              </a:r>
            </a:p>
          </p:txBody>
        </p: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C077AE4E-6DB6-4DB0-AE79-4424A98E6427}"/>
                </a:ext>
              </a:extLst>
            </p:cNvPr>
            <p:cNvCxnSpPr>
              <a:cxnSpLocks/>
            </p:cNvCxnSpPr>
            <p:nvPr/>
          </p:nvCxnSpPr>
          <p:spPr>
            <a:xfrm>
              <a:off x="1494057" y="5405781"/>
              <a:ext cx="29364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BDB7760-7080-4F01-94C0-B90A5C1C25CE}"/>
                </a:ext>
              </a:extLst>
            </p:cNvPr>
            <p:cNvSpPr/>
            <p:nvPr/>
          </p:nvSpPr>
          <p:spPr>
            <a:xfrm>
              <a:off x="1942808" y="5267281"/>
              <a:ext cx="3768179" cy="2769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endParaRPr lang="fr-FR" sz="1200" b="1" spc="-1" dirty="0">
                <a:latin typeface="Arial"/>
              </a:endParaRPr>
            </a:p>
          </p:txBody>
        </p:sp>
        <p:cxnSp>
          <p:nvCxnSpPr>
            <p:cNvPr id="44" name="Connecteur droit avec flèche 43">
              <a:extLst>
                <a:ext uri="{FF2B5EF4-FFF2-40B4-BE49-F238E27FC236}">
                  <a16:creationId xmlns:a16="http://schemas.microsoft.com/office/drawing/2014/main" id="{C001458E-C263-4614-842F-ED9B12C7A0A9}"/>
                </a:ext>
              </a:extLst>
            </p:cNvPr>
            <p:cNvCxnSpPr>
              <a:cxnSpLocks/>
            </p:cNvCxnSpPr>
            <p:nvPr/>
          </p:nvCxnSpPr>
          <p:spPr>
            <a:xfrm>
              <a:off x="1535364" y="5742168"/>
              <a:ext cx="293649" cy="0"/>
            </a:xfrm>
            <a:prstGeom prst="straightConnector1">
              <a:avLst/>
            </a:prstGeom>
            <a:ln w="190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2CACC4E-1AF3-4FEA-B8F0-314E86A7084B}"/>
                </a:ext>
              </a:extLst>
            </p:cNvPr>
            <p:cNvSpPr/>
            <p:nvPr/>
          </p:nvSpPr>
          <p:spPr>
            <a:xfrm>
              <a:off x="1942808" y="5627933"/>
              <a:ext cx="3768180" cy="2769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endParaRPr lang="fr-FR" sz="1200" b="1" spc="-1" dirty="0">
                <a:latin typeface="Arial"/>
              </a:endParaRPr>
            </a:p>
          </p:txBody>
        </p:sp>
      </p:grpSp>
      <p:sp>
        <p:nvSpPr>
          <p:cNvPr id="242" name="CustomShape 1"/>
          <p:cNvSpPr/>
          <p:nvPr/>
        </p:nvSpPr>
        <p:spPr>
          <a:xfrm>
            <a:off x="5244779" y="2887335"/>
            <a:ext cx="1439280" cy="368640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>
                <a:solidFill>
                  <a:srgbClr val="000000"/>
                </a:solidFill>
                <a:latin typeface="Calibri"/>
                <a:ea typeface="DejaVu Sans"/>
              </a:rPr>
              <a:t>CROISSANCE</a:t>
            </a:r>
            <a:endParaRPr lang="fr-FR" sz="1400" spc="-1"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3151320" y="2903599"/>
            <a:ext cx="1799810" cy="367200"/>
          </a:xfrm>
          <a:prstGeom prst="rect">
            <a:avLst/>
          </a:prstGeom>
          <a:ln>
            <a:solidFill>
              <a:srgbClr val="F59240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>
                <a:solidFill>
                  <a:srgbClr val="000000"/>
                </a:solidFill>
                <a:latin typeface="Calibri"/>
                <a:ea typeface="DejaVu Sans"/>
              </a:rPr>
              <a:t>PROGRES TECHNIQUE</a:t>
            </a:r>
            <a:endParaRPr lang="fr-FR" sz="1400" spc="-1">
              <a:latin typeface="Arial"/>
            </a:endParaRPr>
          </a:p>
        </p:txBody>
      </p:sp>
      <p:sp>
        <p:nvSpPr>
          <p:cNvPr id="259" name="CustomShape 18"/>
          <p:cNvSpPr/>
          <p:nvPr/>
        </p:nvSpPr>
        <p:spPr>
          <a:xfrm>
            <a:off x="468065" y="6040890"/>
            <a:ext cx="3602863" cy="4819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b="1" i="1" dirty="0"/>
              <a:t>Le progrès technique est endogène</a:t>
            </a:r>
            <a:endParaRPr lang="fr-FR" b="1" i="1" spc="-1" dirty="0">
              <a:latin typeface="Arial"/>
            </a:endParaRP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DB967E1D-9396-457C-8095-FE8881D9D020}"/>
              </a:ext>
            </a:extLst>
          </p:cNvPr>
          <p:cNvGrpSpPr/>
          <p:nvPr/>
        </p:nvGrpSpPr>
        <p:grpSpPr>
          <a:xfrm>
            <a:off x="378637" y="229637"/>
            <a:ext cx="2409706" cy="4473605"/>
            <a:chOff x="38920" y="700597"/>
            <a:chExt cx="2409706" cy="4473605"/>
          </a:xfrm>
        </p:grpSpPr>
        <p:sp>
          <p:nvSpPr>
            <p:cNvPr id="253" name="CustomShape 12"/>
            <p:cNvSpPr/>
            <p:nvPr/>
          </p:nvSpPr>
          <p:spPr>
            <a:xfrm>
              <a:off x="38920" y="700597"/>
              <a:ext cx="2409706" cy="4473605"/>
            </a:xfrm>
            <a:prstGeom prst="rect">
              <a:avLst/>
            </a:prstGeom>
            <a:ln>
              <a:solidFill>
                <a:srgbClr val="BE4B48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endParaRPr lang="fr-FR" sz="1400" spc="-1" dirty="0">
                <a:latin typeface="Arial"/>
              </a:endParaRPr>
            </a:p>
          </p:txBody>
        </p:sp>
        <p:sp>
          <p:nvSpPr>
            <p:cNvPr id="249" name="CustomShape 8"/>
            <p:cNvSpPr/>
            <p:nvPr/>
          </p:nvSpPr>
          <p:spPr>
            <a:xfrm>
              <a:off x="128349" y="1857065"/>
              <a:ext cx="2046140" cy="552163"/>
            </a:xfrm>
            <a:prstGeom prst="rect">
              <a:avLst/>
            </a:prstGeom>
            <a:ln>
              <a:solidFill>
                <a:srgbClr val="98B855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fr-FR" sz="1400" spc="-1" dirty="0">
                  <a:solidFill>
                    <a:srgbClr val="000000"/>
                  </a:solidFill>
                  <a:latin typeface="Calibri"/>
                  <a:ea typeface="DejaVu Sans"/>
                </a:rPr>
                <a:t>Investissements dans les infrastructures</a:t>
              </a:r>
              <a:endParaRPr lang="fr-FR" sz="1400" spc="-1" dirty="0">
                <a:latin typeface="Arial"/>
              </a:endParaRPr>
            </a:p>
          </p:txBody>
        </p:sp>
        <p:sp>
          <p:nvSpPr>
            <p:cNvPr id="250" name="CustomShape 9"/>
            <p:cNvSpPr/>
            <p:nvPr/>
          </p:nvSpPr>
          <p:spPr>
            <a:xfrm>
              <a:off x="128349" y="2485760"/>
              <a:ext cx="2046140" cy="626400"/>
            </a:xfrm>
            <a:prstGeom prst="rect">
              <a:avLst/>
            </a:prstGeom>
            <a:ln>
              <a:solidFill>
                <a:srgbClr val="98B855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endParaRPr lang="fr-FR" sz="1400" spc="-1" dirty="0">
                <a:latin typeface="Arial"/>
              </a:endParaRPr>
            </a:p>
          </p:txBody>
        </p:sp>
        <p:sp>
          <p:nvSpPr>
            <p:cNvPr id="251" name="CustomShape 10"/>
            <p:cNvSpPr/>
            <p:nvPr/>
          </p:nvSpPr>
          <p:spPr>
            <a:xfrm>
              <a:off x="128350" y="3188692"/>
              <a:ext cx="2046140" cy="426411"/>
            </a:xfrm>
            <a:prstGeom prst="rect">
              <a:avLst/>
            </a:prstGeom>
            <a:ln>
              <a:solidFill>
                <a:srgbClr val="98B855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fr-FR" sz="1400" spc="-1">
                  <a:solidFill>
                    <a:srgbClr val="000000"/>
                  </a:solidFill>
                  <a:latin typeface="Calibri"/>
                  <a:ea typeface="DejaVu Sans"/>
                </a:rPr>
                <a:t>Recherche publique</a:t>
              </a:r>
              <a:endParaRPr lang="fr-FR" sz="1400" spc="-1">
                <a:latin typeface="Arial"/>
              </a:endParaRPr>
            </a:p>
          </p:txBody>
        </p:sp>
        <p:sp>
          <p:nvSpPr>
            <p:cNvPr id="252" name="CustomShape 11"/>
            <p:cNvSpPr/>
            <p:nvPr/>
          </p:nvSpPr>
          <p:spPr>
            <a:xfrm>
              <a:off x="128349" y="3708782"/>
              <a:ext cx="2046140" cy="587341"/>
            </a:xfrm>
            <a:prstGeom prst="rect">
              <a:avLst/>
            </a:prstGeom>
            <a:ln>
              <a:solidFill>
                <a:srgbClr val="98B855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fr-FR" sz="1400" spc="-1" dirty="0">
                  <a:solidFill>
                    <a:srgbClr val="000000"/>
                  </a:solidFill>
                  <a:latin typeface="Calibri"/>
                  <a:ea typeface="DejaVu Sans"/>
                </a:rPr>
                <a:t>Incitations fiscales à la recherche privée</a:t>
              </a:r>
              <a:endParaRPr lang="fr-FR" sz="1400" spc="-1" dirty="0">
                <a:latin typeface="Arial"/>
              </a:endParaRPr>
            </a:p>
          </p:txBody>
        </p:sp>
        <p:sp>
          <p:nvSpPr>
            <p:cNvPr id="260" name="CustomShape 19"/>
            <p:cNvSpPr/>
            <p:nvPr/>
          </p:nvSpPr>
          <p:spPr>
            <a:xfrm>
              <a:off x="128349" y="1288071"/>
              <a:ext cx="2046140" cy="505618"/>
            </a:xfrm>
            <a:prstGeom prst="rect">
              <a:avLst/>
            </a:prstGeom>
            <a:ln>
              <a:solidFill>
                <a:srgbClr val="98B855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fr-FR" sz="1400" spc="-1">
                  <a:solidFill>
                    <a:srgbClr val="000000"/>
                  </a:solidFill>
                  <a:latin typeface="Calibri"/>
                  <a:ea typeface="DejaVu Sans"/>
                </a:rPr>
                <a:t>Protection de la propriété intellectuelle (brevets)</a:t>
              </a:r>
              <a:endParaRPr lang="fr-FR" sz="1400" spc="-1">
                <a:latin typeface="Arial"/>
              </a:endParaRPr>
            </a:p>
          </p:txBody>
        </p:sp>
        <p:sp>
          <p:nvSpPr>
            <p:cNvPr id="35" name="CustomShape 11">
              <a:extLst>
                <a:ext uri="{FF2B5EF4-FFF2-40B4-BE49-F238E27FC236}">
                  <a16:creationId xmlns:a16="http://schemas.microsoft.com/office/drawing/2014/main" id="{2FA1ACAE-5261-4B02-8590-809D273D8BD5}"/>
                </a:ext>
              </a:extLst>
            </p:cNvPr>
            <p:cNvSpPr/>
            <p:nvPr/>
          </p:nvSpPr>
          <p:spPr>
            <a:xfrm>
              <a:off x="128349" y="4406198"/>
              <a:ext cx="2046140" cy="587341"/>
            </a:xfrm>
            <a:prstGeom prst="rect">
              <a:avLst/>
            </a:prstGeom>
            <a:ln>
              <a:solidFill>
                <a:srgbClr val="98B855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fr-FR" sz="1400" spc="-1" dirty="0">
                  <a:solidFill>
                    <a:srgbClr val="000000"/>
                  </a:solidFill>
                  <a:latin typeface="Calibri"/>
                  <a:ea typeface="DejaVu Sans"/>
                </a:rPr>
                <a:t>Marché financier adapté au risque</a:t>
              </a:r>
              <a:endParaRPr lang="fr-FR" sz="1400" spc="-1" dirty="0">
                <a:latin typeface="Arial"/>
              </a:endParaRPr>
            </a:p>
          </p:txBody>
        </p:sp>
      </p:grpSp>
      <p:sp>
        <p:nvSpPr>
          <p:cNvPr id="36" name="CustomShape 12">
            <a:extLst>
              <a:ext uri="{FF2B5EF4-FFF2-40B4-BE49-F238E27FC236}">
                <a16:creationId xmlns:a16="http://schemas.microsoft.com/office/drawing/2014/main" id="{A5A1D419-A9BE-4AE7-9C69-90A515BAFD28}"/>
              </a:ext>
            </a:extLst>
          </p:cNvPr>
          <p:cNvSpPr/>
          <p:nvPr/>
        </p:nvSpPr>
        <p:spPr>
          <a:xfrm>
            <a:off x="5479715" y="2190533"/>
            <a:ext cx="1156470" cy="444332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200" spc="-1" dirty="0">
                <a:solidFill>
                  <a:srgbClr val="000000"/>
                </a:solidFill>
                <a:latin typeface="Calibri"/>
                <a:ea typeface="DejaVu Sans"/>
              </a:rPr>
              <a:t>Raréfaction des ressources</a:t>
            </a:r>
            <a:endParaRPr lang="fr-FR" sz="1200" spc="-1" dirty="0">
              <a:latin typeface="Arial"/>
            </a:endParaRPr>
          </a:p>
        </p:txBody>
      </p:sp>
      <p:sp>
        <p:nvSpPr>
          <p:cNvPr id="37" name="CustomShape 12">
            <a:extLst>
              <a:ext uri="{FF2B5EF4-FFF2-40B4-BE49-F238E27FC236}">
                <a16:creationId xmlns:a16="http://schemas.microsoft.com/office/drawing/2014/main" id="{9C24FC01-D619-428F-BAA4-AC21DE545251}"/>
              </a:ext>
            </a:extLst>
          </p:cNvPr>
          <p:cNvSpPr/>
          <p:nvPr/>
        </p:nvSpPr>
        <p:spPr>
          <a:xfrm>
            <a:off x="2967382" y="4158613"/>
            <a:ext cx="2277483" cy="461665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fr-FR" sz="1400" spc="-1" dirty="0">
              <a:latin typeface="Arial"/>
            </a:endParaRPr>
          </a:p>
        </p:txBody>
      </p:sp>
      <p:sp>
        <p:nvSpPr>
          <p:cNvPr id="39" name="CustomShape 12">
            <a:extLst>
              <a:ext uri="{FF2B5EF4-FFF2-40B4-BE49-F238E27FC236}">
                <a16:creationId xmlns:a16="http://schemas.microsoft.com/office/drawing/2014/main" id="{B21D127F-E756-4763-9357-57B599924784}"/>
              </a:ext>
            </a:extLst>
          </p:cNvPr>
          <p:cNvSpPr/>
          <p:nvPr/>
        </p:nvSpPr>
        <p:spPr>
          <a:xfrm>
            <a:off x="5422601" y="1623575"/>
            <a:ext cx="1156470" cy="361122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fr-FR" sz="1200" spc="-1" dirty="0">
              <a:latin typeface="Arial"/>
            </a:endParaRPr>
          </a:p>
        </p:txBody>
      </p:sp>
      <p:sp>
        <p:nvSpPr>
          <p:cNvPr id="40" name="CustomShape 12">
            <a:extLst>
              <a:ext uri="{FF2B5EF4-FFF2-40B4-BE49-F238E27FC236}">
                <a16:creationId xmlns:a16="http://schemas.microsoft.com/office/drawing/2014/main" id="{31513E99-E9A2-4035-ACEB-37720DFF341E}"/>
              </a:ext>
            </a:extLst>
          </p:cNvPr>
          <p:cNvSpPr/>
          <p:nvPr/>
        </p:nvSpPr>
        <p:spPr>
          <a:xfrm>
            <a:off x="5423960" y="589231"/>
            <a:ext cx="1156470" cy="807596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200" spc="-1" dirty="0">
                <a:solidFill>
                  <a:srgbClr val="000000"/>
                </a:solidFill>
                <a:latin typeface="Calibri"/>
                <a:ea typeface="DejaVu Sans"/>
              </a:rPr>
              <a:t>Incitation à innover pour trouver des substituts</a:t>
            </a:r>
            <a:endParaRPr lang="fr-FR" sz="1200" spc="-1" dirty="0">
              <a:latin typeface="Arial"/>
            </a:endParaRPr>
          </a:p>
        </p:txBody>
      </p:sp>
      <p:sp>
        <p:nvSpPr>
          <p:cNvPr id="42" name="CustomShape 12">
            <a:extLst>
              <a:ext uri="{FF2B5EF4-FFF2-40B4-BE49-F238E27FC236}">
                <a16:creationId xmlns:a16="http://schemas.microsoft.com/office/drawing/2014/main" id="{AFB72129-1692-41C3-99A9-C4A65FDC317C}"/>
              </a:ext>
            </a:extLst>
          </p:cNvPr>
          <p:cNvSpPr/>
          <p:nvPr/>
        </p:nvSpPr>
        <p:spPr>
          <a:xfrm>
            <a:off x="5529108" y="4189178"/>
            <a:ext cx="1154951" cy="444332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200" spc="-1" dirty="0">
                <a:solidFill>
                  <a:srgbClr val="000000"/>
                </a:solidFill>
                <a:latin typeface="Calibri"/>
                <a:ea typeface="DejaVu Sans"/>
              </a:rPr>
              <a:t>Concurrence</a:t>
            </a:r>
            <a:endParaRPr lang="fr-FR" sz="1200" spc="-1" dirty="0">
              <a:latin typeface="Arial"/>
            </a:endParaRP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E72CF5A8-8624-4122-B4F1-351055CB15C1}"/>
              </a:ext>
            </a:extLst>
          </p:cNvPr>
          <p:cNvCxnSpPr>
            <a:cxnSpLocks/>
          </p:cNvCxnSpPr>
          <p:nvPr/>
        </p:nvCxnSpPr>
        <p:spPr>
          <a:xfrm>
            <a:off x="2841095" y="3087199"/>
            <a:ext cx="293649" cy="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D3AE195A-C4CE-48EA-92C7-6BE1AB4D2E7D}"/>
              </a:ext>
            </a:extLst>
          </p:cNvPr>
          <p:cNvCxnSpPr>
            <a:cxnSpLocks/>
          </p:cNvCxnSpPr>
          <p:nvPr/>
        </p:nvCxnSpPr>
        <p:spPr>
          <a:xfrm>
            <a:off x="4951130" y="3071655"/>
            <a:ext cx="29364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3CD245E4-370A-4CB0-AD68-5519AF591865}"/>
              </a:ext>
            </a:extLst>
          </p:cNvPr>
          <p:cNvCxnSpPr>
            <a:cxnSpLocks/>
          </p:cNvCxnSpPr>
          <p:nvPr/>
        </p:nvCxnSpPr>
        <p:spPr>
          <a:xfrm flipH="1">
            <a:off x="2788344" y="405732"/>
            <a:ext cx="4152250" cy="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28A8A144-9724-4669-B224-0F0DBA53B90E}"/>
              </a:ext>
            </a:extLst>
          </p:cNvPr>
          <p:cNvCxnSpPr>
            <a:cxnSpLocks/>
          </p:cNvCxnSpPr>
          <p:nvPr/>
        </p:nvCxnSpPr>
        <p:spPr>
          <a:xfrm flipV="1">
            <a:off x="5964419" y="2671714"/>
            <a:ext cx="0" cy="232052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7CBFC868-8B45-432C-AFFF-27270C3D207A}"/>
              </a:ext>
            </a:extLst>
          </p:cNvPr>
          <p:cNvCxnSpPr>
            <a:cxnSpLocks/>
          </p:cNvCxnSpPr>
          <p:nvPr/>
        </p:nvCxnSpPr>
        <p:spPr>
          <a:xfrm flipV="1">
            <a:off x="5986295" y="1978839"/>
            <a:ext cx="0" cy="232052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B3C91097-FC0F-4C37-9883-2F283F41DF1B}"/>
              </a:ext>
            </a:extLst>
          </p:cNvPr>
          <p:cNvCxnSpPr>
            <a:cxnSpLocks/>
          </p:cNvCxnSpPr>
          <p:nvPr/>
        </p:nvCxnSpPr>
        <p:spPr>
          <a:xfrm flipV="1">
            <a:off x="5968998" y="1397179"/>
            <a:ext cx="0" cy="232052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4AF366F7-52A1-4745-9ADA-E4B69BF72BC3}"/>
              </a:ext>
            </a:extLst>
          </p:cNvPr>
          <p:cNvCxnSpPr>
            <a:cxnSpLocks/>
          </p:cNvCxnSpPr>
          <p:nvPr/>
        </p:nvCxnSpPr>
        <p:spPr>
          <a:xfrm>
            <a:off x="4048627" y="1094029"/>
            <a:ext cx="0" cy="1730533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02803340-375D-49E1-B657-70CA0434A7B4}"/>
              </a:ext>
            </a:extLst>
          </p:cNvPr>
          <p:cNvCxnSpPr>
            <a:cxnSpLocks/>
          </p:cNvCxnSpPr>
          <p:nvPr/>
        </p:nvCxnSpPr>
        <p:spPr>
          <a:xfrm flipH="1">
            <a:off x="4051225" y="1094029"/>
            <a:ext cx="1372736" cy="458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CE06CEA1-4601-43D8-A522-333F0A3FDC99}"/>
              </a:ext>
            </a:extLst>
          </p:cNvPr>
          <p:cNvCxnSpPr>
            <a:cxnSpLocks/>
          </p:cNvCxnSpPr>
          <p:nvPr/>
        </p:nvCxnSpPr>
        <p:spPr>
          <a:xfrm flipH="1">
            <a:off x="5244867" y="4414530"/>
            <a:ext cx="212546" cy="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ABD07BA9-A179-4D83-8422-F7F94F2BC7AA}"/>
              </a:ext>
            </a:extLst>
          </p:cNvPr>
          <p:cNvCxnSpPr>
            <a:cxnSpLocks/>
          </p:cNvCxnSpPr>
          <p:nvPr/>
        </p:nvCxnSpPr>
        <p:spPr>
          <a:xfrm flipV="1">
            <a:off x="4070929" y="3299978"/>
            <a:ext cx="0" cy="858635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>
            <a:extLst>
              <a:ext uri="{FF2B5EF4-FFF2-40B4-BE49-F238E27FC236}">
                <a16:creationId xmlns:a16="http://schemas.microsoft.com/office/drawing/2014/main" id="{490D2F2E-F844-4432-8222-CA220AFC505A}"/>
              </a:ext>
            </a:extLst>
          </p:cNvPr>
          <p:cNvCxnSpPr>
            <a:cxnSpLocks/>
          </p:cNvCxnSpPr>
          <p:nvPr/>
        </p:nvCxnSpPr>
        <p:spPr>
          <a:xfrm>
            <a:off x="5964419" y="3287091"/>
            <a:ext cx="0" cy="88418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5BB286E9-76BC-4604-AE44-D35109C9E337}"/>
              </a:ext>
            </a:extLst>
          </p:cNvPr>
          <p:cNvCxnSpPr>
            <a:cxnSpLocks/>
          </p:cNvCxnSpPr>
          <p:nvPr/>
        </p:nvCxnSpPr>
        <p:spPr>
          <a:xfrm flipH="1">
            <a:off x="6693354" y="3069508"/>
            <a:ext cx="24724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F3DEA416-4E3A-413D-A113-023CEAFF5F38}"/>
              </a:ext>
            </a:extLst>
          </p:cNvPr>
          <p:cNvCxnSpPr/>
          <p:nvPr/>
        </p:nvCxnSpPr>
        <p:spPr>
          <a:xfrm flipV="1">
            <a:off x="6940594" y="405732"/>
            <a:ext cx="0" cy="266377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2365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2768BF3-7210-479E-B334-B5A2DB17E3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1" t="25867"/>
          <a:stretch/>
        </p:blipFill>
        <p:spPr>
          <a:xfrm>
            <a:off x="112292" y="1026695"/>
            <a:ext cx="11930823" cy="5696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FAC07D-756A-40B7-89BE-1D76C16612CB}"/>
              </a:ext>
            </a:extLst>
          </p:cNvPr>
          <p:cNvSpPr/>
          <p:nvPr/>
        </p:nvSpPr>
        <p:spPr>
          <a:xfrm>
            <a:off x="112292" y="5334000"/>
            <a:ext cx="11930823" cy="994610"/>
          </a:xfrm>
          <a:prstGeom prst="rect">
            <a:avLst/>
          </a:prstGeom>
          <a:solidFill>
            <a:srgbClr val="F4FC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C2F0B0-8611-49B0-8B45-783C8F864B39}"/>
              </a:ext>
            </a:extLst>
          </p:cNvPr>
          <p:cNvSpPr/>
          <p:nvPr/>
        </p:nvSpPr>
        <p:spPr>
          <a:xfrm>
            <a:off x="112292" y="23011"/>
            <a:ext cx="11914782" cy="1003684"/>
          </a:xfrm>
          <a:prstGeom prst="rect">
            <a:avLst/>
          </a:prstGeom>
          <a:solidFill>
            <a:srgbClr val="F4FC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618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C6BA1BC0-FBAE-4232-B70A-7497C3D2B648}"/>
              </a:ext>
            </a:extLst>
          </p:cNvPr>
          <p:cNvGrpSpPr/>
          <p:nvPr/>
        </p:nvGrpSpPr>
        <p:grpSpPr>
          <a:xfrm>
            <a:off x="169384" y="347942"/>
            <a:ext cx="4150953" cy="3750187"/>
            <a:chOff x="2412723" y="854442"/>
            <a:chExt cx="6806592" cy="4943045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id="{07D2DD78-F603-467B-8E5A-BB3BAAE8C8B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765224" y="967806"/>
              <a:ext cx="6266483" cy="4711099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</p:pic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8D5D8089-501C-4649-B0F7-660ED8DFE8EB}"/>
                </a:ext>
              </a:extLst>
            </p:cNvPr>
            <p:cNvCxnSpPr>
              <a:cxnSpLocks/>
            </p:cNvCxnSpPr>
            <p:nvPr/>
          </p:nvCxnSpPr>
          <p:spPr>
            <a:xfrm>
              <a:off x="4451028" y="1843790"/>
              <a:ext cx="2864172" cy="278536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2B3964-3C1C-4B72-A58B-7F10AE1A67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7125" y="1825990"/>
              <a:ext cx="2894568" cy="2803161"/>
            </a:xfrm>
            <a:prstGeom prst="line">
              <a:avLst/>
            </a:prstGeom>
            <a:ln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CCF65298-2FEC-43E5-BDFD-EC3F586511C5}"/>
                </a:ext>
              </a:extLst>
            </p:cNvPr>
            <p:cNvSpPr txBox="1"/>
            <p:nvPr/>
          </p:nvSpPr>
          <p:spPr>
            <a:xfrm>
              <a:off x="5904041" y="854442"/>
              <a:ext cx="2245660" cy="1095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rgbClr val="00B050"/>
                  </a:solidFill>
                </a:rPr>
                <a:t>Offre de travail par les actifs</a:t>
              </a:r>
              <a:endParaRPr lang="fr-FR" sz="1600" baseline="-25000" dirty="0">
                <a:solidFill>
                  <a:srgbClr val="00B050"/>
                </a:solidFill>
              </a:endParaRP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BBA7627B-D114-40A1-AF90-DFF9BF335214}"/>
                </a:ext>
              </a:extLst>
            </p:cNvPr>
            <p:cNvCxnSpPr>
              <a:cxnSpLocks/>
            </p:cNvCxnSpPr>
            <p:nvPr/>
          </p:nvCxnSpPr>
          <p:spPr>
            <a:xfrm>
              <a:off x="5472112" y="2943225"/>
              <a:ext cx="0" cy="21007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5C49F47E-FD9A-41C7-8291-5985A04923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7775" y="2892693"/>
              <a:ext cx="2264337" cy="114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85A56241-AAAA-4F7A-9DA9-954CB5E81EFD}"/>
                </a:ext>
              </a:extLst>
            </p:cNvPr>
            <p:cNvCxnSpPr>
              <a:cxnSpLocks/>
            </p:cNvCxnSpPr>
            <p:nvPr/>
          </p:nvCxnSpPr>
          <p:spPr>
            <a:xfrm>
              <a:off x="3232829" y="3335181"/>
              <a:ext cx="1734473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7B13DE6A-A6CD-4DC5-942E-EF89D53E12CA}"/>
                </a:ext>
              </a:extLst>
            </p:cNvPr>
            <p:cNvCxnSpPr>
              <a:cxnSpLocks/>
            </p:cNvCxnSpPr>
            <p:nvPr/>
          </p:nvCxnSpPr>
          <p:spPr>
            <a:xfrm>
              <a:off x="4985793" y="3335181"/>
              <a:ext cx="0" cy="170876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>
              <a:extLst>
                <a:ext uri="{FF2B5EF4-FFF2-40B4-BE49-F238E27FC236}">
                  <a16:creationId xmlns:a16="http://schemas.microsoft.com/office/drawing/2014/main" id="{1297A858-E595-4B0F-B3F2-C80AE548DB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42248" y="5314950"/>
              <a:ext cx="52986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>
              <a:extLst>
                <a:ext uri="{FF2B5EF4-FFF2-40B4-BE49-F238E27FC236}">
                  <a16:creationId xmlns:a16="http://schemas.microsoft.com/office/drawing/2014/main" id="{050BE9D2-F2F5-4236-A8A2-E7A539D88E4E}"/>
                </a:ext>
              </a:extLst>
            </p:cNvPr>
            <p:cNvCxnSpPr>
              <a:cxnSpLocks/>
            </p:cNvCxnSpPr>
            <p:nvPr/>
          </p:nvCxnSpPr>
          <p:spPr>
            <a:xfrm>
              <a:off x="3764991" y="2876550"/>
              <a:ext cx="0" cy="44910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F67E6448-556B-42E6-927F-B674C419DB64}"/>
                </a:ext>
              </a:extLst>
            </p:cNvPr>
            <p:cNvSpPr txBox="1"/>
            <p:nvPr/>
          </p:nvSpPr>
          <p:spPr>
            <a:xfrm>
              <a:off x="7315201" y="4479575"/>
              <a:ext cx="672176" cy="486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D</a:t>
              </a:r>
              <a:r>
                <a:rPr lang="fr-FR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129468BA-9ECC-4F82-B61A-0F69A6E2F4D5}"/>
                </a:ext>
              </a:extLst>
            </p:cNvPr>
            <p:cNvCxnSpPr>
              <a:cxnSpLocks/>
            </p:cNvCxnSpPr>
            <p:nvPr/>
          </p:nvCxnSpPr>
          <p:spPr>
            <a:xfrm>
              <a:off x="3491865" y="1843790"/>
              <a:ext cx="2938903" cy="2863566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88A042E4-8504-4FF1-AEF6-2AF51E159A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48392" y="1825990"/>
              <a:ext cx="902636" cy="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CAEBFBC5-FC48-4EAE-ACC4-E08B1016890B}"/>
                </a:ext>
              </a:extLst>
            </p:cNvPr>
            <p:cNvSpPr txBox="1"/>
            <p:nvPr/>
          </p:nvSpPr>
          <p:spPr>
            <a:xfrm>
              <a:off x="5640835" y="4549313"/>
              <a:ext cx="672176" cy="486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D</a:t>
              </a:r>
              <a:r>
                <a:rPr lang="fr-FR" baseline="-250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A2FC4A8-33DE-4B44-9473-A027BC75FC2E}"/>
                </a:ext>
              </a:extLst>
            </p:cNvPr>
            <p:cNvSpPr txBox="1"/>
            <p:nvPr/>
          </p:nvSpPr>
          <p:spPr>
            <a:xfrm>
              <a:off x="6960242" y="2966359"/>
              <a:ext cx="2259073" cy="1095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rgbClr val="FF0000"/>
                  </a:solidFill>
                </a:rPr>
                <a:t>Demande de travail par les employeurs</a:t>
              </a:r>
              <a:endParaRPr lang="fr-FR" sz="16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D2E24824-D902-4F98-918C-1145882BF448}"/>
                </a:ext>
              </a:extLst>
            </p:cNvPr>
            <p:cNvSpPr txBox="1"/>
            <p:nvPr/>
          </p:nvSpPr>
          <p:spPr>
            <a:xfrm rot="16200000">
              <a:off x="2102555" y="2574641"/>
              <a:ext cx="1175486" cy="555149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chemeClr val="bg1"/>
                  </a:solidFill>
                </a:rPr>
                <a:t>Salaires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BC795AD3-3909-4D01-B359-FD04926B2345}"/>
                </a:ext>
              </a:extLst>
            </p:cNvPr>
            <p:cNvSpPr txBox="1"/>
            <p:nvPr/>
          </p:nvSpPr>
          <p:spPr>
            <a:xfrm>
              <a:off x="5568223" y="5351246"/>
              <a:ext cx="1746976" cy="446241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chemeClr val="bg1"/>
                  </a:solidFill>
                </a:rPr>
                <a:t>Emploi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4EBC7783-0169-4949-8541-922A025B9A4F}"/>
              </a:ext>
            </a:extLst>
          </p:cNvPr>
          <p:cNvSpPr txBox="1"/>
          <p:nvPr/>
        </p:nvSpPr>
        <p:spPr>
          <a:xfrm>
            <a:off x="109915" y="4323508"/>
            <a:ext cx="46706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Effets des </a:t>
            </a:r>
            <a:r>
              <a:rPr lang="fr-FR" dirty="0">
                <a:solidFill>
                  <a:srgbClr val="0070C0"/>
                </a:solidFill>
              </a:rPr>
              <a:t>……………………………………………………….</a:t>
            </a:r>
          </a:p>
          <a:p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</a:rPr>
              <a:t>……………………………………… </a:t>
            </a:r>
            <a:r>
              <a:rPr lang="fr-FR" dirty="0"/>
              <a:t>d’emplois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</a:rPr>
              <a:t>……………………………………… </a:t>
            </a:r>
            <a:r>
              <a:rPr lang="fr-FR" dirty="0"/>
              <a:t>des salaires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2466902-43B6-43BD-8567-FE89D5A0603D}"/>
              </a:ext>
            </a:extLst>
          </p:cNvPr>
          <p:cNvSpPr/>
          <p:nvPr/>
        </p:nvSpPr>
        <p:spPr>
          <a:xfrm>
            <a:off x="169384" y="6202558"/>
            <a:ext cx="8669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u="sng" dirty="0">
                <a:solidFill>
                  <a:srgbClr val="84520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innovations n’ont pas toutes les mêmes effets sur l’emploi et les salaires </a:t>
            </a:r>
            <a:endParaRPr lang="fr-FR" dirty="0"/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181B22BD-8C8E-466F-8439-9780A4B0D882}"/>
              </a:ext>
            </a:extLst>
          </p:cNvPr>
          <p:cNvGrpSpPr/>
          <p:nvPr/>
        </p:nvGrpSpPr>
        <p:grpSpPr>
          <a:xfrm>
            <a:off x="4987513" y="379914"/>
            <a:ext cx="4150953" cy="3750187"/>
            <a:chOff x="2412723" y="854442"/>
            <a:chExt cx="6806592" cy="4943045"/>
          </a:xfrm>
        </p:grpSpPr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8984F58E-97AA-4361-AD57-97492458BAD9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765224" y="967806"/>
              <a:ext cx="6266483" cy="4711099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</p:pic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F65CC437-C644-4CB1-8A84-AAF9754A971F}"/>
                </a:ext>
              </a:extLst>
            </p:cNvPr>
            <p:cNvCxnSpPr>
              <a:cxnSpLocks/>
            </p:cNvCxnSpPr>
            <p:nvPr/>
          </p:nvCxnSpPr>
          <p:spPr>
            <a:xfrm>
              <a:off x="4451028" y="1843790"/>
              <a:ext cx="2864172" cy="278536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0C29A26C-66A3-46DE-B9FD-C18498CEBF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7125" y="1825990"/>
              <a:ext cx="2894568" cy="2803161"/>
            </a:xfrm>
            <a:prstGeom prst="line">
              <a:avLst/>
            </a:prstGeom>
            <a:ln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58F6FA6E-EDEA-442A-8F5F-CD9BA9F9BA96}"/>
                </a:ext>
              </a:extLst>
            </p:cNvPr>
            <p:cNvSpPr txBox="1"/>
            <p:nvPr/>
          </p:nvSpPr>
          <p:spPr>
            <a:xfrm>
              <a:off x="5904041" y="854442"/>
              <a:ext cx="2245660" cy="1095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rgbClr val="00B050"/>
                  </a:solidFill>
                </a:rPr>
                <a:t>Offre de travail par les actifs</a:t>
              </a:r>
              <a:endParaRPr lang="fr-FR" sz="1600" baseline="-25000" dirty="0">
                <a:solidFill>
                  <a:srgbClr val="00B050"/>
                </a:solidFill>
              </a:endParaRPr>
            </a:p>
          </p:txBody>
        </p: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2D1CFB86-2FF5-4696-88FD-F34B306700A0}"/>
                </a:ext>
              </a:extLst>
            </p:cNvPr>
            <p:cNvCxnSpPr>
              <a:cxnSpLocks/>
            </p:cNvCxnSpPr>
            <p:nvPr/>
          </p:nvCxnSpPr>
          <p:spPr>
            <a:xfrm>
              <a:off x="5472112" y="2943225"/>
              <a:ext cx="0" cy="21007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C13594B4-C36B-442D-AE4B-A6F0B71B94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7775" y="2892693"/>
              <a:ext cx="2264337" cy="114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6D67EC4C-26FA-4BC1-B92F-8599B5D997E7}"/>
                </a:ext>
              </a:extLst>
            </p:cNvPr>
            <p:cNvCxnSpPr>
              <a:cxnSpLocks/>
            </p:cNvCxnSpPr>
            <p:nvPr/>
          </p:nvCxnSpPr>
          <p:spPr>
            <a:xfrm>
              <a:off x="3232829" y="3335181"/>
              <a:ext cx="1734473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16B2654E-C59F-44D8-87C9-C552DED9D9F8}"/>
                </a:ext>
              </a:extLst>
            </p:cNvPr>
            <p:cNvCxnSpPr>
              <a:cxnSpLocks/>
            </p:cNvCxnSpPr>
            <p:nvPr/>
          </p:nvCxnSpPr>
          <p:spPr>
            <a:xfrm>
              <a:off x="4985793" y="3335181"/>
              <a:ext cx="0" cy="170876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>
              <a:extLst>
                <a:ext uri="{FF2B5EF4-FFF2-40B4-BE49-F238E27FC236}">
                  <a16:creationId xmlns:a16="http://schemas.microsoft.com/office/drawing/2014/main" id="{FF3DA12E-E503-4151-9299-E37EFC0D175E}"/>
                </a:ext>
              </a:extLst>
            </p:cNvPr>
            <p:cNvCxnSpPr>
              <a:cxnSpLocks/>
            </p:cNvCxnSpPr>
            <p:nvPr/>
          </p:nvCxnSpPr>
          <p:spPr>
            <a:xfrm>
              <a:off x="5033143" y="5316989"/>
              <a:ext cx="410027" cy="1115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avec flèche 72">
              <a:extLst>
                <a:ext uri="{FF2B5EF4-FFF2-40B4-BE49-F238E27FC236}">
                  <a16:creationId xmlns:a16="http://schemas.microsoft.com/office/drawing/2014/main" id="{7F884396-7061-4EA6-9CF2-77578D9747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7124" y="2872776"/>
              <a:ext cx="0" cy="46240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287F1810-4A2F-41E7-8BCC-B121CDCE89CB}"/>
                </a:ext>
              </a:extLst>
            </p:cNvPr>
            <p:cNvSpPr txBox="1"/>
            <p:nvPr/>
          </p:nvSpPr>
          <p:spPr>
            <a:xfrm>
              <a:off x="7315201" y="4479575"/>
              <a:ext cx="672176" cy="486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D</a:t>
              </a:r>
              <a:r>
                <a:rPr lang="fr-FR" baseline="-25000" dirty="0">
                  <a:solidFill>
                    <a:srgbClr val="FF0000"/>
                  </a:solidFill>
                </a:rPr>
                <a:t>2</a:t>
              </a:r>
            </a:p>
          </p:txBody>
        </p: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BE75DDE7-6D00-4159-A8C1-0E237C41E41C}"/>
                </a:ext>
              </a:extLst>
            </p:cNvPr>
            <p:cNvCxnSpPr>
              <a:cxnSpLocks/>
            </p:cNvCxnSpPr>
            <p:nvPr/>
          </p:nvCxnSpPr>
          <p:spPr>
            <a:xfrm>
              <a:off x="3491865" y="1843790"/>
              <a:ext cx="2938903" cy="2863566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avec flèche 75">
              <a:extLst>
                <a:ext uri="{FF2B5EF4-FFF2-40B4-BE49-F238E27FC236}">
                  <a16:creationId xmlns:a16="http://schemas.microsoft.com/office/drawing/2014/main" id="{427A9FD7-3CAE-46D4-8BFB-3C18B66F6C07}"/>
                </a:ext>
              </a:extLst>
            </p:cNvPr>
            <p:cNvCxnSpPr>
              <a:cxnSpLocks/>
            </p:cNvCxnSpPr>
            <p:nvPr/>
          </p:nvCxnSpPr>
          <p:spPr>
            <a:xfrm>
              <a:off x="3613071" y="1825991"/>
              <a:ext cx="1037432" cy="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98638529-363D-4F98-9878-31FBE3B68787}"/>
                </a:ext>
              </a:extLst>
            </p:cNvPr>
            <p:cNvSpPr txBox="1"/>
            <p:nvPr/>
          </p:nvSpPr>
          <p:spPr>
            <a:xfrm>
              <a:off x="5640835" y="4549313"/>
              <a:ext cx="672176" cy="486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D</a:t>
              </a:r>
              <a:r>
                <a:rPr lang="fr-FR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F6FE3F07-9D14-4F96-9E50-EE09D9BA7A64}"/>
                </a:ext>
              </a:extLst>
            </p:cNvPr>
            <p:cNvSpPr txBox="1"/>
            <p:nvPr/>
          </p:nvSpPr>
          <p:spPr>
            <a:xfrm>
              <a:off x="6960242" y="2966359"/>
              <a:ext cx="2259073" cy="1095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rgbClr val="FF0000"/>
                  </a:solidFill>
                </a:rPr>
                <a:t>Demande de travail par les employeurs</a:t>
              </a:r>
              <a:endParaRPr lang="fr-FR" sz="16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F384255B-653D-4888-BCAA-E9518F5141EF}"/>
                </a:ext>
              </a:extLst>
            </p:cNvPr>
            <p:cNvSpPr txBox="1"/>
            <p:nvPr/>
          </p:nvSpPr>
          <p:spPr>
            <a:xfrm rot="16200000">
              <a:off x="2102555" y="2574641"/>
              <a:ext cx="1175486" cy="555149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chemeClr val="bg1"/>
                  </a:solidFill>
                </a:rPr>
                <a:t>Salaires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67D866EF-2199-4281-A305-29E628DBE877}"/>
                </a:ext>
              </a:extLst>
            </p:cNvPr>
            <p:cNvSpPr txBox="1"/>
            <p:nvPr/>
          </p:nvSpPr>
          <p:spPr>
            <a:xfrm>
              <a:off x="5568223" y="5351246"/>
              <a:ext cx="1746976" cy="446241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chemeClr val="bg1"/>
                  </a:solidFill>
                </a:rPr>
                <a:t>Emploi</a:t>
              </a:r>
            </a:p>
          </p:txBody>
        </p:sp>
      </p:grpSp>
      <p:sp>
        <p:nvSpPr>
          <p:cNvPr id="81" name="ZoneTexte 80">
            <a:extLst>
              <a:ext uri="{FF2B5EF4-FFF2-40B4-BE49-F238E27FC236}">
                <a16:creationId xmlns:a16="http://schemas.microsoft.com/office/drawing/2014/main" id="{14863D80-B600-430F-AB62-ABD8E67CB258}"/>
              </a:ext>
            </a:extLst>
          </p:cNvPr>
          <p:cNvSpPr txBox="1"/>
          <p:nvPr/>
        </p:nvSpPr>
        <p:spPr>
          <a:xfrm>
            <a:off x="4768274" y="4291464"/>
            <a:ext cx="46706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Effets des </a:t>
            </a:r>
            <a:r>
              <a:rPr lang="fr-FR" dirty="0">
                <a:solidFill>
                  <a:srgbClr val="0070C0"/>
                </a:solidFill>
              </a:rPr>
              <a:t>……………………………………………………….</a:t>
            </a:r>
          </a:p>
          <a:p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</a:rPr>
              <a:t>……………………………………… </a:t>
            </a:r>
            <a:r>
              <a:rPr lang="fr-FR" dirty="0"/>
              <a:t>d’emplois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70C0"/>
                </a:solidFill>
              </a:rPr>
              <a:t>……………………………………… </a:t>
            </a:r>
            <a:r>
              <a:rPr lang="fr-FR" dirty="0"/>
              <a:t>des salaires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956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567B441-EDCD-4766-98C0-D882E019B181}"/>
              </a:ext>
            </a:extLst>
          </p:cNvPr>
          <p:cNvSpPr txBox="1"/>
          <p:nvPr/>
        </p:nvSpPr>
        <p:spPr>
          <a:xfrm>
            <a:off x="80961" y="1698885"/>
            <a:ext cx="1650373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PLUS DE CROISSANCE ÉCONOMIQUE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144116A-0307-4E71-9A43-FF0984D20F5E}"/>
              </a:ext>
            </a:extLst>
          </p:cNvPr>
          <p:cNvSpPr txBox="1"/>
          <p:nvPr/>
        </p:nvSpPr>
        <p:spPr>
          <a:xfrm>
            <a:off x="2084509" y="402935"/>
            <a:ext cx="203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 DE PRODUCTION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0FEFDDB-F202-48F4-8C17-A4BF6C319DEE}"/>
              </a:ext>
            </a:extLst>
          </p:cNvPr>
          <p:cNvSpPr txBox="1"/>
          <p:nvPr/>
        </p:nvSpPr>
        <p:spPr>
          <a:xfrm>
            <a:off x="4661467" y="1528293"/>
            <a:ext cx="191661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AF151CB-AAA0-408E-A282-61878268E4B3}"/>
              </a:ext>
            </a:extLst>
          </p:cNvPr>
          <p:cNvSpPr txBox="1"/>
          <p:nvPr/>
        </p:nvSpPr>
        <p:spPr>
          <a:xfrm>
            <a:off x="2084509" y="1093449"/>
            <a:ext cx="2038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 DE TRANSPORT DE MARCHANDISES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D1C9781-4C8F-47B8-9FC7-221C310F19B3}"/>
              </a:ext>
            </a:extLst>
          </p:cNvPr>
          <p:cNvSpPr txBox="1"/>
          <p:nvPr/>
        </p:nvSpPr>
        <p:spPr>
          <a:xfrm>
            <a:off x="2084510" y="1991269"/>
            <a:ext cx="2038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 DE TRANSPORT DES PERSONNES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ADB278E-2790-4F7F-A457-E7531B495460}"/>
              </a:ext>
            </a:extLst>
          </p:cNvPr>
          <p:cNvSpPr txBox="1"/>
          <p:nvPr/>
        </p:nvSpPr>
        <p:spPr>
          <a:xfrm>
            <a:off x="2084512" y="2798058"/>
            <a:ext cx="2038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 DE CONFORT DES LOGEMENTS</a:t>
            </a:r>
          </a:p>
        </p:txBody>
      </p: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0E591C7-9AA5-4F39-9C77-87D965E5209C}"/>
              </a:ext>
            </a:extLst>
          </p:cNvPr>
          <p:cNvGrpSpPr/>
          <p:nvPr/>
        </p:nvGrpSpPr>
        <p:grpSpPr>
          <a:xfrm>
            <a:off x="1826220" y="587601"/>
            <a:ext cx="271207" cy="2598352"/>
            <a:chOff x="1826220" y="587601"/>
            <a:chExt cx="271207" cy="2598352"/>
          </a:xfrm>
        </p:grpSpPr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B52BA803-4813-42CB-93D2-487116A56EBC}"/>
                </a:ext>
              </a:extLst>
            </p:cNvPr>
            <p:cNvCxnSpPr/>
            <p:nvPr/>
          </p:nvCxnSpPr>
          <p:spPr>
            <a:xfrm>
              <a:off x="1828797" y="604434"/>
              <a:ext cx="0" cy="25815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avec flèche 38">
              <a:extLst>
                <a:ext uri="{FF2B5EF4-FFF2-40B4-BE49-F238E27FC236}">
                  <a16:creationId xmlns:a16="http://schemas.microsoft.com/office/drawing/2014/main" id="{354D9A71-724F-4B4C-8C5A-1FBB8AF006A7}"/>
                </a:ext>
              </a:extLst>
            </p:cNvPr>
            <p:cNvCxnSpPr>
              <a:endCxn id="3" idx="1"/>
            </p:cNvCxnSpPr>
            <p:nvPr/>
          </p:nvCxnSpPr>
          <p:spPr>
            <a:xfrm flipV="1">
              <a:off x="1828800" y="587601"/>
              <a:ext cx="255709" cy="13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avec flèche 39">
              <a:extLst>
                <a:ext uri="{FF2B5EF4-FFF2-40B4-BE49-F238E27FC236}">
                  <a16:creationId xmlns:a16="http://schemas.microsoft.com/office/drawing/2014/main" id="{337185D8-02CE-428D-93D9-54B2CCC8B517}"/>
                </a:ext>
              </a:extLst>
            </p:cNvPr>
            <p:cNvCxnSpPr/>
            <p:nvPr/>
          </p:nvCxnSpPr>
          <p:spPr>
            <a:xfrm flipV="1">
              <a:off x="1826220" y="1437428"/>
              <a:ext cx="255709" cy="13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avec flèche 40">
              <a:extLst>
                <a:ext uri="{FF2B5EF4-FFF2-40B4-BE49-F238E27FC236}">
                  <a16:creationId xmlns:a16="http://schemas.microsoft.com/office/drawing/2014/main" id="{7FF82F95-9D1E-4C79-B239-61D8F62BDE30}"/>
                </a:ext>
              </a:extLst>
            </p:cNvPr>
            <p:cNvCxnSpPr/>
            <p:nvPr/>
          </p:nvCxnSpPr>
          <p:spPr>
            <a:xfrm flipV="1">
              <a:off x="1841718" y="2305330"/>
              <a:ext cx="255709" cy="13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avec flèche 41">
              <a:extLst>
                <a:ext uri="{FF2B5EF4-FFF2-40B4-BE49-F238E27FC236}">
                  <a16:creationId xmlns:a16="http://schemas.microsoft.com/office/drawing/2014/main" id="{C5596E55-F9C7-4F3A-8C79-3E4C9D331D19}"/>
                </a:ext>
              </a:extLst>
            </p:cNvPr>
            <p:cNvCxnSpPr/>
            <p:nvPr/>
          </p:nvCxnSpPr>
          <p:spPr>
            <a:xfrm flipV="1">
              <a:off x="1831376" y="3180567"/>
              <a:ext cx="255709" cy="13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9BDDA466-FD97-4903-8D80-A93256438A08}"/>
              </a:ext>
            </a:extLst>
          </p:cNvPr>
          <p:cNvCxnSpPr/>
          <p:nvPr/>
        </p:nvCxnSpPr>
        <p:spPr>
          <a:xfrm flipV="1">
            <a:off x="4393399" y="1898290"/>
            <a:ext cx="255709" cy="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ECAF1FC2-22D9-49CB-81A8-87750A21D9F1}"/>
              </a:ext>
            </a:extLst>
          </p:cNvPr>
          <p:cNvCxnSpPr/>
          <p:nvPr/>
        </p:nvCxnSpPr>
        <p:spPr>
          <a:xfrm flipV="1">
            <a:off x="6585987" y="1893858"/>
            <a:ext cx="255709" cy="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B5C65515-9848-4915-A22D-F7FDDAD2E359}"/>
              </a:ext>
            </a:extLst>
          </p:cNvPr>
          <p:cNvCxnSpPr/>
          <p:nvPr/>
        </p:nvCxnSpPr>
        <p:spPr>
          <a:xfrm flipV="1">
            <a:off x="8863315" y="1889875"/>
            <a:ext cx="255709" cy="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04F818AE-3BE5-465C-A3D3-0FF58997085F}"/>
              </a:ext>
            </a:extLst>
          </p:cNvPr>
          <p:cNvGrpSpPr/>
          <p:nvPr/>
        </p:nvGrpSpPr>
        <p:grpSpPr>
          <a:xfrm rot="10800000">
            <a:off x="10696456" y="3997137"/>
            <a:ext cx="258289" cy="2070659"/>
            <a:chOff x="1826220" y="587601"/>
            <a:chExt cx="258289" cy="2070659"/>
          </a:xfrm>
        </p:grpSpPr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EC64AD69-5A06-416E-B29B-58960D75FF2E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1828797" y="604433"/>
              <a:ext cx="0" cy="20519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>
              <a:extLst>
                <a:ext uri="{FF2B5EF4-FFF2-40B4-BE49-F238E27FC236}">
                  <a16:creationId xmlns:a16="http://schemas.microsoft.com/office/drawing/2014/main" id="{333AEE5C-F3B8-4E7A-9B1C-3E417C64E46A}"/>
                </a:ext>
              </a:extLst>
            </p:cNvPr>
            <p:cNvCxnSpPr/>
            <p:nvPr/>
          </p:nvCxnSpPr>
          <p:spPr>
            <a:xfrm flipV="1">
              <a:off x="1828800" y="587601"/>
              <a:ext cx="255709" cy="13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E2D4F6F6-7F97-4348-B0D3-C6E3C3B43CB6}"/>
                </a:ext>
              </a:extLst>
            </p:cNvPr>
            <p:cNvCxnSpPr/>
            <p:nvPr/>
          </p:nvCxnSpPr>
          <p:spPr>
            <a:xfrm flipV="1">
              <a:off x="1826220" y="1530418"/>
              <a:ext cx="255709" cy="13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>
              <a:extLst>
                <a:ext uri="{FF2B5EF4-FFF2-40B4-BE49-F238E27FC236}">
                  <a16:creationId xmlns:a16="http://schemas.microsoft.com/office/drawing/2014/main" id="{79B59383-79CA-4E96-8362-8E43EA91FA2D}"/>
                </a:ext>
              </a:extLst>
            </p:cNvPr>
            <p:cNvCxnSpPr/>
            <p:nvPr/>
          </p:nvCxnSpPr>
          <p:spPr>
            <a:xfrm flipV="1">
              <a:off x="1826220" y="2656925"/>
              <a:ext cx="255709" cy="13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6DCA8E17-4FD4-47D1-939B-3C251049B241}"/>
              </a:ext>
            </a:extLst>
          </p:cNvPr>
          <p:cNvGrpSpPr/>
          <p:nvPr/>
        </p:nvGrpSpPr>
        <p:grpSpPr>
          <a:xfrm>
            <a:off x="10957302" y="1989958"/>
            <a:ext cx="325465" cy="2778662"/>
            <a:chOff x="10957302" y="1989958"/>
            <a:chExt cx="325465" cy="2778662"/>
          </a:xfrm>
        </p:grpSpPr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7AB8CEC8-EA6B-4C85-B15E-567C80115A98}"/>
                </a:ext>
              </a:extLst>
            </p:cNvPr>
            <p:cNvCxnSpPr/>
            <p:nvPr/>
          </p:nvCxnSpPr>
          <p:spPr>
            <a:xfrm>
              <a:off x="11282766" y="1989958"/>
              <a:ext cx="0" cy="2778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>
              <a:extLst>
                <a:ext uri="{FF2B5EF4-FFF2-40B4-BE49-F238E27FC236}">
                  <a16:creationId xmlns:a16="http://schemas.microsoft.com/office/drawing/2014/main" id="{3D428062-4C81-4A4C-855A-70BFC8A15AD5}"/>
                </a:ext>
              </a:extLst>
            </p:cNvPr>
            <p:cNvCxnSpPr/>
            <p:nvPr/>
          </p:nvCxnSpPr>
          <p:spPr>
            <a:xfrm flipH="1">
              <a:off x="10957302" y="4768620"/>
              <a:ext cx="32546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ZoneTexte 71">
            <a:extLst>
              <a:ext uri="{FF2B5EF4-FFF2-40B4-BE49-F238E27FC236}">
                <a16:creationId xmlns:a16="http://schemas.microsoft.com/office/drawing/2014/main" id="{C3F51B3A-941B-4A6F-A3CC-C6A355705904}"/>
              </a:ext>
            </a:extLst>
          </p:cNvPr>
          <p:cNvSpPr txBox="1"/>
          <p:nvPr/>
        </p:nvSpPr>
        <p:spPr>
          <a:xfrm>
            <a:off x="8715297" y="3823103"/>
            <a:ext cx="16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 DE MALADIES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C9A0D2A0-3473-4642-8356-30FDCDAD6D81}"/>
              </a:ext>
            </a:extLst>
          </p:cNvPr>
          <p:cNvSpPr txBox="1"/>
          <p:nvPr/>
        </p:nvSpPr>
        <p:spPr>
          <a:xfrm>
            <a:off x="7372661" y="4714530"/>
            <a:ext cx="3335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 DE DESTRUCTIONS BÂTIMENTS, INFRASTRUCTURES…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283261C2-876A-4DEF-88AA-575D6C6C72D4}"/>
              </a:ext>
            </a:extLst>
          </p:cNvPr>
          <p:cNvSpPr txBox="1"/>
          <p:nvPr/>
        </p:nvSpPr>
        <p:spPr>
          <a:xfrm>
            <a:off x="8646573" y="5727798"/>
            <a:ext cx="2044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DESTRUCTION DES ÉCOSYSTÈMES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0F9CDF39-2B00-4D9C-AE4C-76D224CDC7F9}"/>
              </a:ext>
            </a:extLst>
          </p:cNvPr>
          <p:cNvSpPr txBox="1"/>
          <p:nvPr/>
        </p:nvSpPr>
        <p:spPr>
          <a:xfrm>
            <a:off x="3207356" y="4840306"/>
            <a:ext cx="3870320" cy="35731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42980E23-FA6A-44F0-952C-C0DA7C393980}"/>
              </a:ext>
            </a:extLst>
          </p:cNvPr>
          <p:cNvSpPr txBox="1"/>
          <p:nvPr/>
        </p:nvSpPr>
        <p:spPr>
          <a:xfrm>
            <a:off x="3254148" y="5866297"/>
            <a:ext cx="3523271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C9072879-588D-4BC4-942B-3C89567159D7}"/>
              </a:ext>
            </a:extLst>
          </p:cNvPr>
          <p:cNvCxnSpPr>
            <a:cxnSpLocks/>
          </p:cNvCxnSpPr>
          <p:nvPr/>
        </p:nvCxnSpPr>
        <p:spPr>
          <a:xfrm flipV="1">
            <a:off x="2887023" y="3959268"/>
            <a:ext cx="0" cy="2051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27CE4C75-44BF-4AA3-81BE-EF848ED26E4B}"/>
              </a:ext>
            </a:extLst>
          </p:cNvPr>
          <p:cNvCxnSpPr/>
          <p:nvPr/>
        </p:nvCxnSpPr>
        <p:spPr>
          <a:xfrm rot="10800000" flipV="1">
            <a:off x="2909324" y="6028592"/>
            <a:ext cx="255709" cy="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C9773974-6032-4783-8588-6FC750060BA0}"/>
              </a:ext>
            </a:extLst>
          </p:cNvPr>
          <p:cNvCxnSpPr/>
          <p:nvPr/>
        </p:nvCxnSpPr>
        <p:spPr>
          <a:xfrm rot="10800000" flipV="1">
            <a:off x="2911904" y="3959268"/>
            <a:ext cx="255709" cy="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>
            <a:extLst>
              <a:ext uri="{FF2B5EF4-FFF2-40B4-BE49-F238E27FC236}">
                <a16:creationId xmlns:a16="http://schemas.microsoft.com/office/drawing/2014/main" id="{1484A918-5A10-4140-890F-BB7020E26C09}"/>
              </a:ext>
            </a:extLst>
          </p:cNvPr>
          <p:cNvCxnSpPr>
            <a:cxnSpLocks/>
          </p:cNvCxnSpPr>
          <p:nvPr/>
        </p:nvCxnSpPr>
        <p:spPr>
          <a:xfrm flipH="1" flipV="1">
            <a:off x="2294973" y="5018964"/>
            <a:ext cx="829983" cy="6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>
            <a:extLst>
              <a:ext uri="{FF2B5EF4-FFF2-40B4-BE49-F238E27FC236}">
                <a16:creationId xmlns:a16="http://schemas.microsoft.com/office/drawing/2014/main" id="{CD83FD91-9237-43B3-B356-3DB438C2C032}"/>
              </a:ext>
            </a:extLst>
          </p:cNvPr>
          <p:cNvCxnSpPr>
            <a:cxnSpLocks/>
          </p:cNvCxnSpPr>
          <p:nvPr/>
        </p:nvCxnSpPr>
        <p:spPr>
          <a:xfrm flipH="1" flipV="1">
            <a:off x="7206797" y="4007769"/>
            <a:ext cx="1166494" cy="7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>
            <a:extLst>
              <a:ext uri="{FF2B5EF4-FFF2-40B4-BE49-F238E27FC236}">
                <a16:creationId xmlns:a16="http://schemas.microsoft.com/office/drawing/2014/main" id="{D3A01C68-9E57-410F-A10B-4C32F1061EEA}"/>
              </a:ext>
            </a:extLst>
          </p:cNvPr>
          <p:cNvCxnSpPr>
            <a:cxnSpLocks/>
          </p:cNvCxnSpPr>
          <p:nvPr/>
        </p:nvCxnSpPr>
        <p:spPr>
          <a:xfrm flipH="1">
            <a:off x="7082808" y="5024972"/>
            <a:ext cx="2479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>
            <a:extLst>
              <a:ext uri="{FF2B5EF4-FFF2-40B4-BE49-F238E27FC236}">
                <a16:creationId xmlns:a16="http://schemas.microsoft.com/office/drawing/2014/main" id="{29C71A53-14A9-402A-A782-766AA3CD3D9B}"/>
              </a:ext>
            </a:extLst>
          </p:cNvPr>
          <p:cNvCxnSpPr>
            <a:cxnSpLocks/>
          </p:cNvCxnSpPr>
          <p:nvPr/>
        </p:nvCxnSpPr>
        <p:spPr>
          <a:xfrm flipH="1">
            <a:off x="6834752" y="6042345"/>
            <a:ext cx="14937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>
            <a:extLst>
              <a:ext uri="{FF2B5EF4-FFF2-40B4-BE49-F238E27FC236}">
                <a16:creationId xmlns:a16="http://schemas.microsoft.com/office/drawing/2014/main" id="{E4B90D72-CE99-409E-8A99-BB8D186A8B28}"/>
              </a:ext>
            </a:extLst>
          </p:cNvPr>
          <p:cNvCxnSpPr/>
          <p:nvPr/>
        </p:nvCxnSpPr>
        <p:spPr>
          <a:xfrm>
            <a:off x="4393399" y="539692"/>
            <a:ext cx="0" cy="2581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avec flèche 110">
            <a:extLst>
              <a:ext uri="{FF2B5EF4-FFF2-40B4-BE49-F238E27FC236}">
                <a16:creationId xmlns:a16="http://schemas.microsoft.com/office/drawing/2014/main" id="{9F0735A4-10F8-45DB-8A08-C0A027499A6A}"/>
              </a:ext>
            </a:extLst>
          </p:cNvPr>
          <p:cNvCxnSpPr>
            <a:cxnSpLocks/>
          </p:cNvCxnSpPr>
          <p:nvPr/>
        </p:nvCxnSpPr>
        <p:spPr>
          <a:xfrm flipH="1">
            <a:off x="826617" y="2511712"/>
            <a:ext cx="7946" cy="1886906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44B9E433-8FB4-4EAB-8A39-717E47E1C797}"/>
              </a:ext>
            </a:extLst>
          </p:cNvPr>
          <p:cNvSpPr txBox="1"/>
          <p:nvPr/>
        </p:nvSpPr>
        <p:spPr>
          <a:xfrm>
            <a:off x="6909760" y="1533680"/>
            <a:ext cx="191661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DA4DBD0-BEA5-4BEE-A929-05F440939803}"/>
              </a:ext>
            </a:extLst>
          </p:cNvPr>
          <p:cNvSpPr txBox="1"/>
          <p:nvPr/>
        </p:nvSpPr>
        <p:spPr>
          <a:xfrm>
            <a:off x="3248605" y="3822172"/>
            <a:ext cx="3870320" cy="35731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BE0D080-E44B-40DA-9306-9D05D04B7CDD}"/>
              </a:ext>
            </a:extLst>
          </p:cNvPr>
          <p:cNvSpPr txBox="1"/>
          <p:nvPr/>
        </p:nvSpPr>
        <p:spPr>
          <a:xfrm>
            <a:off x="9149183" y="1537149"/>
            <a:ext cx="191661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A67A68E-D290-468F-B1B1-78599E5C52EC}"/>
              </a:ext>
            </a:extLst>
          </p:cNvPr>
          <p:cNvSpPr txBox="1"/>
          <p:nvPr/>
        </p:nvSpPr>
        <p:spPr>
          <a:xfrm>
            <a:off x="214400" y="4446675"/>
            <a:ext cx="191661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fr-FR" dirty="0"/>
          </a:p>
        </p:txBody>
      </p: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5BDD20F0-5F86-4BCD-8FD0-2D6F1DEE9BC8}"/>
              </a:ext>
            </a:extLst>
          </p:cNvPr>
          <p:cNvCxnSpPr>
            <a:cxnSpLocks/>
          </p:cNvCxnSpPr>
          <p:nvPr/>
        </p:nvCxnSpPr>
        <p:spPr>
          <a:xfrm>
            <a:off x="11087024" y="1999483"/>
            <a:ext cx="195742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CC09F309-E6B7-4737-847E-88DE041A99C7}"/>
              </a:ext>
            </a:extLst>
          </p:cNvPr>
          <p:cNvSpPr txBox="1"/>
          <p:nvPr/>
        </p:nvSpPr>
        <p:spPr>
          <a:xfrm>
            <a:off x="4649108" y="230067"/>
            <a:ext cx="7106824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bg1"/>
                </a:solidFill>
              </a:rPr>
              <a:t>La soutenabilité de la croissance est limitée par le changement climatique</a:t>
            </a:r>
          </a:p>
        </p:txBody>
      </p:sp>
    </p:spTree>
    <p:extLst>
      <p:ext uri="{BB962C8B-B14F-4D97-AF65-F5344CB8AC3E}">
        <p14:creationId xmlns:p14="http://schemas.microsoft.com/office/powerpoint/2010/main" val="358486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941792" y="1228591"/>
            <a:ext cx="3245135" cy="38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dirty="0">
                <a:solidFill>
                  <a:prstClr val="black"/>
                </a:solidFill>
                <a:latin typeface="Calibri"/>
              </a:rPr>
              <a:t>Croissance économique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66293" y="1959578"/>
            <a:ext cx="2120293" cy="17770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dirty="0">
                <a:solidFill>
                  <a:prstClr val="black"/>
                </a:solidFill>
                <a:latin typeface="Calibri"/>
              </a:rPr>
              <a:t>……………………………… de la demande en ressources non renouvelables comme .................................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0476" y="4071410"/>
            <a:ext cx="2120293" cy="13024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>
                <a:solidFill>
                  <a:prstClr val="black"/>
                </a:solidFill>
                <a:latin typeface="Calibri"/>
              </a:rPr>
              <a:t>Exploitation de gisements de plus en plus </a:t>
            </a:r>
          </a:p>
          <a:p>
            <a:pPr algn="ctr"/>
            <a:r>
              <a:rPr lang="fr-FR">
                <a:solidFill>
                  <a:prstClr val="black"/>
                </a:solidFill>
                <a:latin typeface="Calibri"/>
              </a:rPr>
              <a:t>……………………..  </a:t>
            </a:r>
            <a:endParaRPr lang="fr-F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79119" y="2155770"/>
            <a:ext cx="1656183" cy="15808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dirty="0">
                <a:solidFill>
                  <a:prstClr val="black"/>
                </a:solidFill>
                <a:latin typeface="Calibri"/>
              </a:rPr>
              <a:t>……………………….</a:t>
            </a:r>
          </a:p>
          <a:p>
            <a:pPr algn="ctr"/>
            <a:r>
              <a:rPr lang="fr-FR" dirty="0">
                <a:solidFill>
                  <a:prstClr val="black"/>
                </a:solidFill>
                <a:latin typeface="Calibri"/>
              </a:rPr>
              <a:t> inexorable du stock disponible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639976" y="4071410"/>
            <a:ext cx="1656184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dirty="0">
                <a:solidFill>
                  <a:prstClr val="black"/>
                </a:solidFill>
                <a:latin typeface="Calibri"/>
              </a:rPr>
              <a:t>Augmentation du </a:t>
            </a:r>
          </a:p>
          <a:p>
            <a:pPr algn="ctr"/>
            <a:r>
              <a:rPr lang="fr-FR" dirty="0">
                <a:solidFill>
                  <a:prstClr val="black"/>
                </a:solidFill>
                <a:latin typeface="Calibri"/>
              </a:rPr>
              <a:t>……………………...</a:t>
            </a:r>
          </a:p>
          <a:p>
            <a:pPr algn="ctr"/>
            <a:r>
              <a:rPr lang="fr-FR" dirty="0">
                <a:solidFill>
                  <a:prstClr val="black"/>
                </a:solidFill>
                <a:latin typeface="Calibri"/>
              </a:rPr>
              <a:t> de la ressource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675368" y="4071410"/>
            <a:ext cx="2785999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dirty="0">
                <a:solidFill>
                  <a:prstClr val="black"/>
                </a:solidFill>
                <a:latin typeface="Calibri"/>
              </a:rPr>
              <a:t>Obstacle à la poursuite de la croissance économique : la croissance n’est pas ……………………………………..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675368" y="1996905"/>
            <a:ext cx="2785999" cy="17770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dirty="0">
                <a:solidFill>
                  <a:prstClr val="black"/>
                </a:solidFill>
                <a:latin typeface="Calibri"/>
              </a:rPr>
              <a:t>Augmentation de la demande de ressources renouvelables &gt; capacité de renouvellement comme </a:t>
            </a:r>
          </a:p>
          <a:p>
            <a:r>
              <a:rPr lang="fr-FR" dirty="0">
                <a:solidFill>
                  <a:prstClr val="black"/>
                </a:solidFill>
                <a:latin typeface="Calibri"/>
              </a:rPr>
              <a:t>………………………………………….</a:t>
            </a:r>
          </a:p>
        </p:txBody>
      </p:sp>
      <p:cxnSp>
        <p:nvCxnSpPr>
          <p:cNvPr id="11" name="Connecteur droit 10"/>
          <p:cNvCxnSpPr>
            <a:stCxn id="3" idx="1"/>
          </p:cNvCxnSpPr>
          <p:nvPr/>
        </p:nvCxnSpPr>
        <p:spPr>
          <a:xfrm flipH="1">
            <a:off x="1074967" y="1422627"/>
            <a:ext cx="86682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stCxn id="3" idx="3"/>
          </p:cNvCxnSpPr>
          <p:nvPr/>
        </p:nvCxnSpPr>
        <p:spPr>
          <a:xfrm>
            <a:off x="5186926" y="1422627"/>
            <a:ext cx="964606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cxnSpLocks/>
          </p:cNvCxnSpPr>
          <p:nvPr/>
        </p:nvCxnSpPr>
        <p:spPr>
          <a:xfrm>
            <a:off x="1074967" y="1422628"/>
            <a:ext cx="0" cy="5369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cxnSpLocks/>
          </p:cNvCxnSpPr>
          <p:nvPr/>
        </p:nvCxnSpPr>
        <p:spPr>
          <a:xfrm>
            <a:off x="6151532" y="1422627"/>
            <a:ext cx="0" cy="5369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2272759" y="2998363"/>
            <a:ext cx="4183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>
            <a:off x="4335301" y="2998363"/>
            <a:ext cx="34006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1074967" y="3736639"/>
            <a:ext cx="0" cy="3061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2233619" y="4575466"/>
            <a:ext cx="4183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3379223" y="3773966"/>
            <a:ext cx="0" cy="3061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354887" y="5655586"/>
            <a:ext cx="7272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prstClr val="black"/>
                </a:solidFill>
                <a:latin typeface="Calibri"/>
              </a:rPr>
              <a:t>La croissance se heurte à l’épuisement du stock de capital naturel</a:t>
            </a:r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4271851" y="4708047"/>
            <a:ext cx="4183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2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27780" y="769180"/>
            <a:ext cx="5754290" cy="10207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b="1" dirty="0"/>
              <a:t>Réduction du stock de…………………………………………………..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64139" y="1213882"/>
            <a:ext cx="1669747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sz="1400" b="1" dirty="0"/>
              <a:t>Le pétrole se raréfie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04910" y="1919673"/>
            <a:ext cx="1668556" cy="786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sz="1400" b="1" dirty="0"/>
              <a:t>Augmentation du</a:t>
            </a:r>
          </a:p>
          <a:p>
            <a:r>
              <a:rPr lang="fr-FR" sz="1400" b="1" dirty="0"/>
              <a:t>…………………………….</a:t>
            </a:r>
          </a:p>
          <a:p>
            <a:r>
              <a:rPr lang="fr-FR" sz="1400" b="1" dirty="0"/>
              <a:t>du pétrole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56786" y="2931509"/>
            <a:ext cx="1716682" cy="12564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sz="1400" b="1" dirty="0"/>
              <a:t>Il devient rentable d’investir dans de </a:t>
            </a:r>
          </a:p>
          <a:p>
            <a:r>
              <a:rPr lang="fr-FR" sz="1400" b="1" dirty="0"/>
              <a:t>…………………………………………………………………………………………….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767015" y="3029511"/>
            <a:ext cx="1034963" cy="9372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sz="1600" b="1" dirty="0"/>
              <a:t>……………………………………….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03719" y="5269668"/>
            <a:ext cx="5778351" cy="405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b" anchorCtr="0">
            <a:noAutofit/>
          </a:bodyPr>
          <a:lstStyle/>
          <a:p>
            <a:pPr algn="ctr"/>
            <a:r>
              <a:rPr lang="fr-FR" b="1" dirty="0"/>
              <a:t>Maintien du stock total de capital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03718" y="5976822"/>
            <a:ext cx="5778351" cy="4277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b" anchorCtr="0">
            <a:noAutofit/>
          </a:bodyPr>
          <a:lstStyle/>
          <a:p>
            <a:pPr algn="ctr"/>
            <a:r>
              <a:rPr lang="fr-FR" b="1" dirty="0"/>
              <a:t>……………………………………………………………………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153821" y="1097337"/>
            <a:ext cx="2132020" cy="5485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sz="1400" b="1" dirty="0"/>
              <a:t>Sécheresses (changement climatique)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129504" y="1958556"/>
            <a:ext cx="3252570" cy="609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sz="1400" b="1" dirty="0"/>
              <a:t>Augmentation du prix </a:t>
            </a:r>
          </a:p>
          <a:p>
            <a:r>
              <a:rPr lang="fr-FR" sz="1400" b="1" dirty="0"/>
              <a:t>des ………………………………………………………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203797" y="2796334"/>
            <a:ext cx="2162254" cy="13681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sz="1400" b="1" dirty="0"/>
              <a:t>Il devient rentable d’investir dans la ……………………………………………………………………………………………………………………</a:t>
            </a: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1347319" y="1645930"/>
            <a:ext cx="0" cy="2737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5125185" y="1684812"/>
            <a:ext cx="0" cy="2737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1318025" y="2706451"/>
            <a:ext cx="0" cy="2737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125185" y="2546031"/>
            <a:ext cx="0" cy="2737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cxnSpLocks/>
          </p:cNvCxnSpPr>
          <p:nvPr/>
        </p:nvCxnSpPr>
        <p:spPr>
          <a:xfrm>
            <a:off x="3305767" y="4027614"/>
            <a:ext cx="0" cy="3029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3316631" y="4995923"/>
            <a:ext cx="0" cy="2737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3305767" y="5703076"/>
            <a:ext cx="0" cy="2737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cxnSpLocks/>
          </p:cNvCxnSpPr>
          <p:nvPr/>
        </p:nvCxnSpPr>
        <p:spPr>
          <a:xfrm>
            <a:off x="2321594" y="3503851"/>
            <a:ext cx="442365" cy="120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cxnSpLocks/>
          </p:cNvCxnSpPr>
          <p:nvPr/>
        </p:nvCxnSpPr>
        <p:spPr>
          <a:xfrm flipH="1">
            <a:off x="3818021" y="3498152"/>
            <a:ext cx="34916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B2306BC6-9827-49E4-9728-11F320BA3346}"/>
              </a:ext>
            </a:extLst>
          </p:cNvPr>
          <p:cNvSpPr txBox="1"/>
          <p:nvPr/>
        </p:nvSpPr>
        <p:spPr>
          <a:xfrm>
            <a:off x="627779" y="4330557"/>
            <a:ext cx="5754293" cy="6091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b" anchorCtr="0">
            <a:noAutofit/>
          </a:bodyPr>
          <a:lstStyle/>
          <a:p>
            <a:pPr algn="ctr"/>
            <a:r>
              <a:rPr lang="fr-FR" b="1" dirty="0"/>
              <a:t>Le capital produit par l’homme ……………………………….. </a:t>
            </a:r>
          </a:p>
          <a:p>
            <a:pPr algn="ctr"/>
            <a:r>
              <a:rPr lang="fr-FR" b="1" dirty="0"/>
              <a:t>au capital naturel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18F38F0-736B-4202-9C4F-ECADBB85FE73}"/>
              </a:ext>
            </a:extLst>
          </p:cNvPr>
          <p:cNvSpPr txBox="1"/>
          <p:nvPr/>
        </p:nvSpPr>
        <p:spPr>
          <a:xfrm>
            <a:off x="427455" y="126679"/>
            <a:ext cx="5938592" cy="405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b" anchorCtr="0">
            <a:noAutofit/>
          </a:bodyPr>
          <a:lstStyle/>
          <a:p>
            <a:pPr algn="ctr"/>
            <a:r>
              <a:rPr lang="fr-FR" b="1" dirty="0"/>
              <a:t>Croissance économique</a:t>
            </a: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15CDFA93-8618-49E4-A83E-A788F7156AE3}"/>
              </a:ext>
            </a:extLst>
          </p:cNvPr>
          <p:cNvCxnSpPr/>
          <p:nvPr/>
        </p:nvCxnSpPr>
        <p:spPr>
          <a:xfrm>
            <a:off x="3129503" y="560087"/>
            <a:ext cx="0" cy="2737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82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4122</TotalTime>
  <Words>366</Words>
  <Application>Microsoft Office PowerPoint</Application>
  <PresentationFormat>Grand écran</PresentationFormat>
  <Paragraphs>89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Joachim GANACHAUD</dc:creator>
  <cp:lastModifiedBy>François Debesson</cp:lastModifiedBy>
  <cp:revision>61</cp:revision>
  <dcterms:created xsi:type="dcterms:W3CDTF">2020-06-17T14:35:43Z</dcterms:created>
  <dcterms:modified xsi:type="dcterms:W3CDTF">2021-01-04T11:09:50Z</dcterms:modified>
</cp:coreProperties>
</file>