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894A5A-8869-580C-042E-63230DB2E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8999B8-5A5B-0796-9828-5050A6953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87D6A4-66B2-502F-E6E4-97D5C56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856B5D-A388-9B5A-701D-889F4666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A5A29E-20E1-5213-03C6-6EB4B794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08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FC360A-6DFD-5251-6EA7-DC342A0B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5238F5-106D-0FE2-AFF1-E33E080B9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CBABE5-3622-FE0B-1A2A-0F93D082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0628A0-2B55-EAB5-5CC6-3FA5AA41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D21198-D156-A0ED-A3C3-1535126F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34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71E204-AE4C-3164-8E65-DEA532B82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A74A27-2A53-DA7F-6D49-80FA17A80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0145C0-E14A-B627-78E7-5DE93867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928566-ECD0-0DF5-8F74-BED6956F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A4167-D2C3-8289-D9B8-6AFC88A5D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3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B8EEF-2CA7-D5DF-4848-FAE3CE0DF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B488A8-3C8E-E821-C100-A7751C4CE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7AA454-0ACD-C16B-8AE1-704C3C1A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69E1FF-CE38-FCFF-3496-B38A4588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1818B-A805-7AA7-16F4-7218EE8BE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6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0A42B-820D-0737-9A3A-A8D577BB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03776B-8BDC-382C-382E-95EE20A97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585BF7-7520-3D67-7364-D3193E1E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7D3B4A-8C1D-F335-1944-A955954B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37A6BF-2FB8-AF7E-136D-A85584A2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3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83E97-9C20-2079-0A2E-7ADEDC13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2F6F13-E4FC-11D0-1AC3-E6239E2BF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9B24EC-5111-F216-8DFA-2ADB1D602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6B3B7D-5DF4-E0B1-7741-C15075B2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1DE1AB-24FC-010A-8FFD-41202336B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908F25-8609-79D7-450E-5DA8D461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57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34A0F-8AD4-762D-A58B-18B19D5D2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E04C24-BB2E-69E4-D326-5338A7CD4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093F68-F358-14FE-6D93-BD3A5AD4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2093D8-4014-34B8-7305-A2065322D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D66453-30A6-0700-8CC5-58A4FB0F1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CD788-F483-1623-B732-8AB5E96E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835731-B581-AE8D-671B-9D79890A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EA29F1-30B1-AA65-67DC-F579162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91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7B2D23-A940-DEEA-5341-1EDB07B11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734EE3-0709-9F4A-109A-BBD36703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0C0F48-9C9F-66BD-FD26-11B66E89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3F8CEEC-C085-4ACC-5113-51E32F24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28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926E2A-8EEF-0E99-D427-669FB5E4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2DA319-86B8-52C6-C55A-83960B160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867344-5B30-FD51-20AF-50DAC8EE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40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358802-1465-28E0-D18C-973A9275A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0C2E42-B76A-AAD5-2952-239C22B7B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6E610F-F442-8ADF-7989-29CDCCD75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CCD275-C3BE-6E88-A1F7-896270C58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03504F-80F3-2EF1-0B9A-4E603152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456F80-CFFB-2C82-EA11-51821A70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42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BBA33-7E27-5F51-1BA4-FCA517F1A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323B471-DBE9-4B7E-0499-0D42CD6C32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67D0A2-A994-4D2B-4616-C8F026949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BD789F-5D83-8023-F65B-9C2CFBFB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1C0971-66E2-9373-8E78-B68C271C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864085-4B3C-B0E5-0CD8-472CA2EF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90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686302-B9D0-AB1A-FF20-B182A193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3217C9-EAFE-77BD-3849-D3527528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DBF4EB-92E1-3C10-C239-40BE0188F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E862-C579-416B-AE0E-A228147D1BC0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C21839-5E4F-B1CA-1B4E-1CD4BD6E8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D85BA5-A520-0422-1CB0-930B00E57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A40DE-A95F-46BC-A9AA-4DFC9F7DA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5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AF1C486-B2A4-9A60-47F6-D06BD9677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50" y="177407"/>
            <a:ext cx="2649069" cy="172396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DABFB64-92A4-1766-84F1-4118B0728FCF}"/>
              </a:ext>
            </a:extLst>
          </p:cNvPr>
          <p:cNvSpPr txBox="1"/>
          <p:nvPr/>
        </p:nvSpPr>
        <p:spPr>
          <a:xfrm>
            <a:off x="1335314" y="2182505"/>
            <a:ext cx="101890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BACCALAUREAT PROFESSIONNEL ASSP</a:t>
            </a:r>
          </a:p>
          <a:p>
            <a:pPr algn="ctr"/>
            <a:endParaRPr lang="fr-FR" sz="2800" b="1" dirty="0"/>
          </a:p>
          <a:p>
            <a:pPr algn="ctr"/>
            <a:r>
              <a:rPr lang="fr-FR" sz="3200" b="1" dirty="0"/>
              <a:t>PRECONISATIONS PEDAGOGIQUES </a:t>
            </a:r>
          </a:p>
          <a:p>
            <a:pPr algn="ctr"/>
            <a:r>
              <a:rPr lang="fr-FR" sz="2800" b="1" dirty="0"/>
              <a:t>EPREUVE CERTIFICATIVE </a:t>
            </a:r>
          </a:p>
          <a:p>
            <a:pPr algn="ctr"/>
            <a:r>
              <a:rPr lang="fr-FR" sz="2800" b="1" dirty="0"/>
              <a:t>E33 - Travail et communication en équipe pluri professionnelle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C1A6A72-F7C1-E695-AFC9-7AF274E92947}"/>
              </a:ext>
            </a:extLst>
          </p:cNvPr>
          <p:cNvSpPr txBox="1"/>
          <p:nvPr/>
        </p:nvSpPr>
        <p:spPr>
          <a:xfrm>
            <a:off x="957943" y="6122183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Anita VAN DEN BULCK, IEN SBSSA – Académie Orléans-Tours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6D9572D-91CB-6AD3-08EB-5370AD056094}"/>
              </a:ext>
            </a:extLst>
          </p:cNvPr>
          <p:cNvSpPr txBox="1"/>
          <p:nvPr/>
        </p:nvSpPr>
        <p:spPr>
          <a:xfrm>
            <a:off x="8780779" y="854723"/>
            <a:ext cx="359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JANVIER 2024</a:t>
            </a:r>
          </a:p>
        </p:txBody>
      </p:sp>
    </p:spTree>
    <p:extLst>
      <p:ext uri="{BB962C8B-B14F-4D97-AF65-F5344CB8AC3E}">
        <p14:creationId xmlns:p14="http://schemas.microsoft.com/office/powerpoint/2010/main" val="416601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A66DB28E-71D1-B0E3-1EE4-44911D9C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50" y="177407"/>
            <a:ext cx="1945279" cy="126595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E8C158B-DB92-ACF8-5F74-6F9830F30C51}"/>
              </a:ext>
            </a:extLst>
          </p:cNvPr>
          <p:cNvSpPr txBox="1"/>
          <p:nvPr/>
        </p:nvSpPr>
        <p:spPr>
          <a:xfrm>
            <a:off x="3018653" y="420492"/>
            <a:ext cx="863599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/>
              <a:t>Sous épreuve E33 : Travail et communication en équipe pluri professionnelle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72C9094-7DEC-B031-0B92-9C529C34B4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28" y="1420259"/>
            <a:ext cx="2333172" cy="1749879"/>
          </a:xfrm>
          <a:prstGeom prst="rect">
            <a:avLst/>
          </a:prstGeom>
        </p:spPr>
      </p:pic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93AF7F0C-9438-D63E-6ECF-0E37B3E68799}"/>
              </a:ext>
            </a:extLst>
          </p:cNvPr>
          <p:cNvCxnSpPr>
            <a:cxnSpLocks/>
          </p:cNvCxnSpPr>
          <p:nvPr/>
        </p:nvCxnSpPr>
        <p:spPr>
          <a:xfrm flipV="1">
            <a:off x="3266035" y="1654902"/>
            <a:ext cx="4927439" cy="4068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0E67C8F-90B6-54C8-BACF-B0016E49D56B}"/>
              </a:ext>
            </a:extLst>
          </p:cNvPr>
          <p:cNvSpPr/>
          <p:nvPr/>
        </p:nvSpPr>
        <p:spPr>
          <a:xfrm>
            <a:off x="8396309" y="1221691"/>
            <a:ext cx="2627086" cy="8853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 situations d’évaluation dépendantes et dissociées dans le temps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911A3A1-A43E-61A7-E919-A7258C149565}"/>
              </a:ext>
            </a:extLst>
          </p:cNvPr>
          <p:cNvSpPr/>
          <p:nvPr/>
        </p:nvSpPr>
        <p:spPr>
          <a:xfrm>
            <a:off x="8115727" y="2460853"/>
            <a:ext cx="3579986" cy="8853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PFMP : immersions régulières au sein de l’équipe de bio nettoyage (équivalent d’une semaine environ)</a:t>
            </a:r>
          </a:p>
        </p:txBody>
      </p:sp>
      <p:sp>
        <p:nvSpPr>
          <p:cNvPr id="15" name="Légende : flèche vers la droite 14">
            <a:extLst>
              <a:ext uri="{FF2B5EF4-FFF2-40B4-BE49-F238E27FC236}">
                <a16:creationId xmlns:a16="http://schemas.microsoft.com/office/drawing/2014/main" id="{B7792ED1-7CDC-A53B-E979-BB3B043B1380}"/>
              </a:ext>
            </a:extLst>
          </p:cNvPr>
          <p:cNvSpPr/>
          <p:nvPr/>
        </p:nvSpPr>
        <p:spPr>
          <a:xfrm>
            <a:off x="496287" y="3243185"/>
            <a:ext cx="6255292" cy="3234657"/>
          </a:xfrm>
          <a:prstGeom prst="righ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Compétences évaluées (tout ou partie) :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r>
              <a:rPr lang="fr-FR" sz="1400" dirty="0"/>
              <a:t>- 3.1. Gérer ses activités en inter agissant avec</a:t>
            </a:r>
          </a:p>
          <a:p>
            <a:r>
              <a:rPr lang="fr-FR" sz="1400" dirty="0"/>
              <a:t>l’équipe pluri professionnelle, dans une</a:t>
            </a:r>
          </a:p>
          <a:p>
            <a:r>
              <a:rPr lang="fr-FR" sz="1400" dirty="0"/>
              <a:t>posture professionnelle adaptée</a:t>
            </a:r>
          </a:p>
          <a:p>
            <a:r>
              <a:rPr lang="fr-FR" sz="1400" dirty="0"/>
              <a:t>- 3.2. Traiter et transmettre des informations en</a:t>
            </a:r>
          </a:p>
          <a:p>
            <a:r>
              <a:rPr lang="fr-FR" sz="1400" dirty="0"/>
              <a:t>intégrant les différents outils numériques</a:t>
            </a:r>
          </a:p>
          <a:p>
            <a:r>
              <a:rPr lang="fr-FR" sz="1400" dirty="0"/>
              <a:t>- 3.3. Participer à la démarche qualité et à la</a:t>
            </a:r>
          </a:p>
          <a:p>
            <a:r>
              <a:rPr lang="fr-FR" sz="1400" dirty="0"/>
              <a:t>prévention des risques professionnels</a:t>
            </a:r>
          </a:p>
          <a:p>
            <a:r>
              <a:rPr lang="fr-FR" sz="1400" dirty="0"/>
              <a:t>- 3.4. Coordonner et conduire une équipe de</a:t>
            </a:r>
          </a:p>
          <a:p>
            <a:r>
              <a:rPr lang="fr-FR" sz="1400" dirty="0"/>
              <a:t>bio nettoyage</a:t>
            </a:r>
          </a:p>
          <a:p>
            <a:r>
              <a:rPr lang="fr-FR" sz="1400" dirty="0"/>
              <a:t>- 3.5. Participer à l’accueil, à l’encadrement et à</a:t>
            </a:r>
          </a:p>
          <a:p>
            <a:r>
              <a:rPr lang="fr-FR" sz="1400" dirty="0"/>
              <a:t>la formation des nouveaux agents, bénévoles</a:t>
            </a:r>
          </a:p>
        </p:txBody>
      </p:sp>
      <p:sp>
        <p:nvSpPr>
          <p:cNvPr id="16" name="Rectangle : avec coin arrondi et coin rogné en haut 15">
            <a:extLst>
              <a:ext uri="{FF2B5EF4-FFF2-40B4-BE49-F238E27FC236}">
                <a16:creationId xmlns:a16="http://schemas.microsoft.com/office/drawing/2014/main" id="{073A7C63-4722-C0D3-7872-8419B20825CE}"/>
              </a:ext>
            </a:extLst>
          </p:cNvPr>
          <p:cNvSpPr/>
          <p:nvPr/>
        </p:nvSpPr>
        <p:spPr>
          <a:xfrm>
            <a:off x="6943526" y="3809911"/>
            <a:ext cx="5042081" cy="2561815"/>
          </a:xfrm>
          <a:prstGeom prst="snip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Les compétences visées ciblent la </a:t>
            </a:r>
          </a:p>
          <a:p>
            <a:r>
              <a:rPr lang="fr-FR" b="1" dirty="0">
                <a:solidFill>
                  <a:schemeClr val="tx1"/>
                </a:solidFill>
              </a:rPr>
              <a:t>« démarche qualité – Prévention des risques » .</a:t>
            </a:r>
          </a:p>
          <a:p>
            <a:r>
              <a:rPr lang="fr-FR" dirty="0">
                <a:solidFill>
                  <a:schemeClr val="tx1"/>
                </a:solidFill>
              </a:rPr>
              <a:t>Si la qualité peut se décliner au travers de toutes les activités en lien avec les compétences du baccalauréat (accompagnement, soins,</a:t>
            </a:r>
          </a:p>
          <a:p>
            <a:r>
              <a:rPr lang="fr-FR" dirty="0">
                <a:solidFill>
                  <a:schemeClr val="tx1"/>
                </a:solidFill>
              </a:rPr>
              <a:t>entretien…), </a:t>
            </a:r>
            <a:r>
              <a:rPr lang="fr-FR" b="1" dirty="0">
                <a:solidFill>
                  <a:schemeClr val="tx1"/>
                </a:solidFill>
              </a:rPr>
              <a:t>il faut cependant une implication</a:t>
            </a:r>
          </a:p>
          <a:p>
            <a:r>
              <a:rPr lang="fr-FR" b="1" dirty="0">
                <a:solidFill>
                  <a:schemeClr val="tx1"/>
                </a:solidFill>
              </a:rPr>
              <a:t>dans l’équipe de bio nettoyage.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3FE0325-9C16-7D9B-20D8-8184A303853A}"/>
              </a:ext>
            </a:extLst>
          </p:cNvPr>
          <p:cNvCxnSpPr>
            <a:cxnSpLocks/>
          </p:cNvCxnSpPr>
          <p:nvPr/>
        </p:nvCxnSpPr>
        <p:spPr>
          <a:xfrm>
            <a:off x="3266035" y="2508991"/>
            <a:ext cx="4689949" cy="3945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086634A2-6BD0-4BAD-F669-DF87A758D6B6}"/>
              </a:ext>
            </a:extLst>
          </p:cNvPr>
          <p:cNvSpPr/>
          <p:nvPr/>
        </p:nvSpPr>
        <p:spPr>
          <a:xfrm>
            <a:off x="2727433" y="3268284"/>
            <a:ext cx="2032318" cy="6980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A8B4DFBF-C7D8-287F-E4A2-03A714D8F59B}"/>
              </a:ext>
            </a:extLst>
          </p:cNvPr>
          <p:cNvSpPr/>
          <p:nvPr/>
        </p:nvSpPr>
        <p:spPr>
          <a:xfrm>
            <a:off x="7173492" y="4426857"/>
            <a:ext cx="4481160" cy="3918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24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D666DE2-F0A4-71CF-4EB1-50B4DF150731}"/>
              </a:ext>
            </a:extLst>
          </p:cNvPr>
          <p:cNvSpPr txBox="1"/>
          <p:nvPr/>
        </p:nvSpPr>
        <p:spPr>
          <a:xfrm>
            <a:off x="2384117" y="325590"/>
            <a:ext cx="4698854" cy="46166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QUESAKO un dysfonctionnement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48277BC-02FA-3983-B885-7984F35FF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13" y="75365"/>
            <a:ext cx="1865376" cy="186537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0443BDF-0308-F392-28C9-E1D628751156}"/>
              </a:ext>
            </a:extLst>
          </p:cNvPr>
          <p:cNvSpPr txBox="1"/>
          <p:nvPr/>
        </p:nvSpPr>
        <p:spPr>
          <a:xfrm>
            <a:off x="3592285" y="973001"/>
            <a:ext cx="754742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Il s’agit d’un </a:t>
            </a:r>
            <a:r>
              <a:rPr lang="fr-FR" b="1" dirty="0"/>
              <a:t>dysfonctionnement ou une anomalie d’ordre matériel </a:t>
            </a:r>
            <a:r>
              <a:rPr lang="fr-FR" dirty="0"/>
              <a:t>pouvant</a:t>
            </a:r>
          </a:p>
          <a:p>
            <a:r>
              <a:rPr lang="fr-FR" dirty="0"/>
              <a:t>impacter l’ensemble des activités professionnelles (accompagnement,</a:t>
            </a:r>
          </a:p>
          <a:p>
            <a:r>
              <a:rPr lang="fr-FR" dirty="0"/>
              <a:t>soins, alimentation, entretien des locaux …)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0459748-E39E-BF22-2ABC-9AB0E658D958}"/>
              </a:ext>
            </a:extLst>
          </p:cNvPr>
          <p:cNvSpPr/>
          <p:nvPr/>
        </p:nvSpPr>
        <p:spPr>
          <a:xfrm>
            <a:off x="377370" y="2160125"/>
            <a:ext cx="5428343" cy="42698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Rédaction du dossier par le candidat, à l’aide d’un</a:t>
            </a:r>
          </a:p>
          <a:p>
            <a:r>
              <a:rPr lang="fr-FR" b="1" dirty="0"/>
              <a:t>traitement de texte </a:t>
            </a:r>
          </a:p>
          <a:p>
            <a:r>
              <a:rPr lang="fr-FR" b="1" dirty="0"/>
              <a:t>( 6 à 8 pages, annexes non comprises</a:t>
            </a:r>
            <a:r>
              <a:rPr lang="fr-FR" dirty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600" dirty="0"/>
              <a:t>Présentation d’un dysfonctionnement / anomalie</a:t>
            </a:r>
          </a:p>
          <a:p>
            <a:pPr algn="just"/>
            <a:r>
              <a:rPr lang="fr-FR" sz="1600" dirty="0"/>
              <a:t>identifiée par l’équipe de bio nettoyage et/ou l’élève</a:t>
            </a:r>
          </a:p>
          <a:p>
            <a:pPr algn="just"/>
            <a:r>
              <a:rPr lang="fr-FR" sz="1600" dirty="0"/>
              <a:t>(origine, modalités de signalement, conséquences</a:t>
            </a:r>
          </a:p>
          <a:p>
            <a:pPr algn="just"/>
            <a:r>
              <a:rPr lang="fr-FR" sz="1600" dirty="0"/>
              <a:t>possibles, proposition d’actions correctives) ou actions</a:t>
            </a:r>
          </a:p>
          <a:p>
            <a:pPr algn="just"/>
            <a:r>
              <a:rPr lang="fr-FR" sz="1600" dirty="0"/>
              <a:t>mises en œuvre dans le cadre de la prévention des</a:t>
            </a:r>
          </a:p>
          <a:p>
            <a:pPr algn="just"/>
            <a:r>
              <a:rPr lang="fr-FR" sz="1600" dirty="0"/>
              <a:t>risques.</a:t>
            </a:r>
          </a:p>
          <a:p>
            <a:pPr algn="just"/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600" dirty="0"/>
              <a:t>Présentation de l’équipe de bio nettoyage </a:t>
            </a:r>
            <a:r>
              <a:rPr lang="fr-FR" sz="1600" b="1" dirty="0"/>
              <a:t>observée</a:t>
            </a:r>
            <a:endParaRPr lang="fr-FR" sz="1600" dirty="0"/>
          </a:p>
          <a:p>
            <a:pPr algn="just"/>
            <a:r>
              <a:rPr lang="fr-FR" sz="1600" dirty="0"/>
              <a:t>(organigramme, rôles, compétences de chacun, planning</a:t>
            </a:r>
          </a:p>
          <a:p>
            <a:pPr algn="just"/>
            <a:r>
              <a:rPr lang="fr-FR" sz="1600" dirty="0"/>
              <a:t>d’activités, les outils de communication et de</a:t>
            </a:r>
          </a:p>
          <a:p>
            <a:pPr algn="just"/>
            <a:r>
              <a:rPr lang="fr-FR" sz="1600" dirty="0"/>
              <a:t>signalement d’incidents, exemples d’actions dans un</a:t>
            </a:r>
          </a:p>
          <a:p>
            <a:pPr algn="just"/>
            <a:r>
              <a:rPr lang="fr-FR" sz="1600" dirty="0"/>
              <a:t>plan de formation…)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7742695B-A6F1-AFF8-63A8-87EB9A2B4B29}"/>
              </a:ext>
            </a:extLst>
          </p:cNvPr>
          <p:cNvCxnSpPr/>
          <p:nvPr/>
        </p:nvCxnSpPr>
        <p:spPr>
          <a:xfrm flipV="1">
            <a:off x="2173659" y="1380817"/>
            <a:ext cx="1229940" cy="6474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F5E578E-3D29-31F1-8E1F-65FB45E0F11F}"/>
              </a:ext>
            </a:extLst>
          </p:cNvPr>
          <p:cNvSpPr/>
          <p:nvPr/>
        </p:nvSpPr>
        <p:spPr>
          <a:xfrm>
            <a:off x="7082971" y="2082076"/>
            <a:ext cx="4651829" cy="21270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Exemples de dysfonctionnements / anomalies: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tx1"/>
                </a:solidFill>
              </a:rPr>
              <a:t>Evacuations de douches ou WC défaillantes,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tx1"/>
                </a:solidFill>
              </a:rPr>
              <a:t>Rupture de stocks de produits d’entretien,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tx1"/>
                </a:solidFill>
              </a:rPr>
              <a:t>Problématique liée à un produit d’entretien du sol</a:t>
            </a:r>
          </a:p>
          <a:p>
            <a:r>
              <a:rPr lang="fr-FR" sz="1600" dirty="0">
                <a:solidFill>
                  <a:schemeClr val="tx1"/>
                </a:solidFill>
              </a:rPr>
              <a:t>particulièrement glissant (risque de chutes),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tx1"/>
                </a:solidFill>
              </a:rPr>
              <a:t>Besoin en formation sur l’utilisation de nouveaux</a:t>
            </a:r>
          </a:p>
          <a:p>
            <a:r>
              <a:rPr lang="fr-FR" sz="1600" dirty="0">
                <a:solidFill>
                  <a:schemeClr val="tx1"/>
                </a:solidFill>
              </a:rPr>
              <a:t>produits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</a:rPr>
              <a:t>Panne sur un lit médicalisé …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4566A7C-311B-6465-1C84-EC855131A864}"/>
              </a:ext>
            </a:extLst>
          </p:cNvPr>
          <p:cNvCxnSpPr>
            <a:cxnSpLocks/>
          </p:cNvCxnSpPr>
          <p:nvPr/>
        </p:nvCxnSpPr>
        <p:spPr>
          <a:xfrm>
            <a:off x="5771318" y="3256646"/>
            <a:ext cx="128988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62957CF1-6571-16A9-7CF8-1A49CE60F2E5}"/>
              </a:ext>
            </a:extLst>
          </p:cNvPr>
          <p:cNvCxnSpPr>
            <a:cxnSpLocks/>
          </p:cNvCxnSpPr>
          <p:nvPr/>
        </p:nvCxnSpPr>
        <p:spPr>
          <a:xfrm>
            <a:off x="5805714" y="5148327"/>
            <a:ext cx="125548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F4EC2D7-B829-0042-F4A6-186A7F2F0F45}"/>
              </a:ext>
            </a:extLst>
          </p:cNvPr>
          <p:cNvSpPr/>
          <p:nvPr/>
        </p:nvSpPr>
        <p:spPr>
          <a:xfrm>
            <a:off x="7082971" y="4483882"/>
            <a:ext cx="4927603" cy="17997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Axes à développer / outils mobilisables par</a:t>
            </a:r>
          </a:p>
          <a:p>
            <a:r>
              <a:rPr lang="fr-FR" b="1" dirty="0">
                <a:solidFill>
                  <a:schemeClr val="tx1"/>
                </a:solidFill>
              </a:rPr>
              <a:t>le candidat :</a:t>
            </a:r>
          </a:p>
          <a:p>
            <a:r>
              <a:rPr lang="fr-FR" sz="1600" dirty="0">
                <a:solidFill>
                  <a:schemeClr val="tx1"/>
                </a:solidFill>
              </a:rPr>
              <a:t>- Fiches incidents, protocoles, outils de traçabilité,</a:t>
            </a:r>
          </a:p>
          <a:p>
            <a:r>
              <a:rPr lang="fr-FR" sz="1600" dirty="0">
                <a:solidFill>
                  <a:schemeClr val="tx1"/>
                </a:solidFill>
              </a:rPr>
              <a:t>- Identification des outils de communication internes à l’équipe, fiches de postes de référents, réunion de régulations…</a:t>
            </a:r>
          </a:p>
        </p:txBody>
      </p:sp>
    </p:spTree>
    <p:extLst>
      <p:ext uri="{BB962C8B-B14F-4D97-AF65-F5344CB8AC3E}">
        <p14:creationId xmlns:p14="http://schemas.microsoft.com/office/powerpoint/2010/main" val="51125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641FF09-C5D1-8D12-2935-B4BE51BBD715}"/>
              </a:ext>
            </a:extLst>
          </p:cNvPr>
          <p:cNvSpPr txBox="1"/>
          <p:nvPr/>
        </p:nvSpPr>
        <p:spPr>
          <a:xfrm>
            <a:off x="3649700" y="254143"/>
            <a:ext cx="531404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Quelle démarche pour l’élève 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C01B8BD-0A33-C92B-BDE2-774247F20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095" y="1032216"/>
            <a:ext cx="1186730" cy="201744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DC47676-06F3-C07B-4E54-672838A7C505}"/>
              </a:ext>
            </a:extLst>
          </p:cNvPr>
          <p:cNvSpPr/>
          <p:nvPr/>
        </p:nvSpPr>
        <p:spPr>
          <a:xfrm>
            <a:off x="488617" y="1594841"/>
            <a:ext cx="3851154" cy="14386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Description d’un </a:t>
            </a:r>
            <a:r>
              <a:rPr lang="fr-FR" b="1" dirty="0">
                <a:solidFill>
                  <a:schemeClr val="tx1"/>
                </a:solidFill>
              </a:rPr>
              <a:t>dysfonctionnement</a:t>
            </a:r>
            <a:r>
              <a:rPr lang="fr-FR" dirty="0">
                <a:solidFill>
                  <a:schemeClr val="tx1"/>
                </a:solidFill>
              </a:rPr>
              <a:t>, une </a:t>
            </a:r>
            <a:r>
              <a:rPr lang="fr-FR" b="1" dirty="0">
                <a:solidFill>
                  <a:schemeClr val="tx1"/>
                </a:solidFill>
              </a:rPr>
              <a:t>anomalie</a:t>
            </a:r>
            <a:r>
              <a:rPr lang="fr-FR" dirty="0">
                <a:solidFill>
                  <a:schemeClr val="tx1"/>
                </a:solidFill>
              </a:rPr>
              <a:t> ou un </a:t>
            </a:r>
            <a:r>
              <a:rPr lang="fr-FR" b="1" dirty="0">
                <a:solidFill>
                  <a:schemeClr val="tx1"/>
                </a:solidFill>
              </a:rPr>
              <a:t>évènement indésirable </a:t>
            </a:r>
            <a:r>
              <a:rPr lang="fr-FR" dirty="0">
                <a:solidFill>
                  <a:schemeClr val="tx1"/>
                </a:solidFill>
              </a:rPr>
              <a:t>observés.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Quelle en est l’origine ?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70876260-7FAB-5C77-C4DF-B60AA70FE25B}"/>
              </a:ext>
            </a:extLst>
          </p:cNvPr>
          <p:cNvSpPr/>
          <p:nvPr/>
        </p:nvSpPr>
        <p:spPr>
          <a:xfrm>
            <a:off x="781957" y="3255181"/>
            <a:ext cx="2976335" cy="1766761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Outils de</a:t>
            </a:r>
          </a:p>
          <a:p>
            <a:pPr algn="ctr"/>
            <a:r>
              <a:rPr lang="fr-FR" b="1" dirty="0"/>
              <a:t>communication et</a:t>
            </a:r>
          </a:p>
          <a:p>
            <a:pPr algn="ctr"/>
            <a:r>
              <a:rPr lang="fr-FR" b="1" dirty="0"/>
              <a:t>de signalement </a:t>
            </a:r>
            <a:r>
              <a:rPr lang="fr-FR" dirty="0"/>
              <a:t>:</a:t>
            </a:r>
          </a:p>
          <a:p>
            <a:pPr algn="ctr"/>
            <a:r>
              <a:rPr lang="fr-FR" dirty="0"/>
              <a:t>livrets de rapports</a:t>
            </a:r>
          </a:p>
          <a:p>
            <a:pPr algn="ctr"/>
            <a:r>
              <a:rPr lang="fr-FR" dirty="0"/>
              <a:t>d’incidents, </a:t>
            </a:r>
            <a:r>
              <a:rPr lang="fr-FR" dirty="0" err="1"/>
              <a:t>etc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CFB6B7E-51AF-094F-F7A1-C2F1F1D2E7BA}"/>
              </a:ext>
            </a:extLst>
          </p:cNvPr>
          <p:cNvSpPr txBox="1"/>
          <p:nvPr/>
        </p:nvSpPr>
        <p:spPr>
          <a:xfrm>
            <a:off x="1891680" y="1071621"/>
            <a:ext cx="522514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290BC34-0C16-E961-61CE-94B20F678A88}"/>
              </a:ext>
            </a:extLst>
          </p:cNvPr>
          <p:cNvSpPr txBox="1"/>
          <p:nvPr/>
        </p:nvSpPr>
        <p:spPr>
          <a:xfrm>
            <a:off x="5739946" y="3734935"/>
            <a:ext cx="522514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E6417D2-7EAA-3D37-81A4-D3ECB6026A45}"/>
              </a:ext>
            </a:extLst>
          </p:cNvPr>
          <p:cNvSpPr txBox="1"/>
          <p:nvPr/>
        </p:nvSpPr>
        <p:spPr>
          <a:xfrm>
            <a:off x="10039063" y="1091821"/>
            <a:ext cx="522514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3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6A2BE34B-13CA-4201-3916-22EF139AEB79}"/>
              </a:ext>
            </a:extLst>
          </p:cNvPr>
          <p:cNvSpPr/>
          <p:nvPr/>
        </p:nvSpPr>
        <p:spPr>
          <a:xfrm>
            <a:off x="4421126" y="4414350"/>
            <a:ext cx="3349747" cy="19008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Quelles </a:t>
            </a:r>
            <a:r>
              <a:rPr lang="fr-FR" b="1" dirty="0">
                <a:solidFill>
                  <a:schemeClr val="tx1"/>
                </a:solidFill>
              </a:rPr>
              <a:t>conséquences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réelles ou potentielles ?</a:t>
            </a:r>
          </a:p>
          <a:p>
            <a:pPr algn="ctr"/>
            <a:endParaRPr lang="fr-FR" sz="1600" b="1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- pour l’usager, pour la famille, pour les visiteurs, pour le personnel …</a:t>
            </a:r>
          </a:p>
          <a:p>
            <a:r>
              <a:rPr lang="fr-FR" sz="1600" dirty="0">
                <a:solidFill>
                  <a:schemeClr val="tx1"/>
                </a:solidFill>
              </a:rPr>
              <a:t>- impact sur l’organisation du travail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9CE12472-CBE8-5919-D14E-43C9123694B0}"/>
              </a:ext>
            </a:extLst>
          </p:cNvPr>
          <p:cNvSpPr/>
          <p:nvPr/>
        </p:nvSpPr>
        <p:spPr>
          <a:xfrm>
            <a:off x="8512895" y="1853767"/>
            <a:ext cx="3349747" cy="14386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Quelles </a:t>
            </a:r>
            <a:r>
              <a:rPr lang="fr-FR" b="1" dirty="0">
                <a:solidFill>
                  <a:schemeClr val="tx1"/>
                </a:solidFill>
              </a:rPr>
              <a:t>actions correctives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envisagées ou mises en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œuvre par l’équipe ?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595B25C-144B-AAFD-F16F-F1967571F8D6}"/>
              </a:ext>
            </a:extLst>
          </p:cNvPr>
          <p:cNvSpPr/>
          <p:nvPr/>
        </p:nvSpPr>
        <p:spPr>
          <a:xfrm>
            <a:off x="8011886" y="3565588"/>
            <a:ext cx="4078513" cy="271909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Outils de communication internes à l’équipe / aide à la décision </a:t>
            </a:r>
            <a:r>
              <a:rPr lang="fr-FR" sz="1400" dirty="0"/>
              <a:t>:</a:t>
            </a:r>
          </a:p>
          <a:p>
            <a:pPr algn="ctr"/>
            <a:r>
              <a:rPr lang="fr-FR" sz="1400" dirty="0"/>
              <a:t>cahier de transmissions – réunions d’équipes / compte-rendu – recueil des bonnes pratiques – recueil de protocoles – classeur des modes d’emploi du matériel spécifique - appel à expert - formation</a:t>
            </a:r>
          </a:p>
        </p:txBody>
      </p:sp>
      <p:sp>
        <p:nvSpPr>
          <p:cNvPr id="24" name="Flèche : courbe vers la droite 23">
            <a:extLst>
              <a:ext uri="{FF2B5EF4-FFF2-40B4-BE49-F238E27FC236}">
                <a16:creationId xmlns:a16="http://schemas.microsoft.com/office/drawing/2014/main" id="{56C28997-2D52-0663-6B50-088E463612B2}"/>
              </a:ext>
            </a:extLst>
          </p:cNvPr>
          <p:cNvSpPr/>
          <p:nvPr/>
        </p:nvSpPr>
        <p:spPr>
          <a:xfrm rot="19266370">
            <a:off x="4005586" y="3254387"/>
            <a:ext cx="668370" cy="1309233"/>
          </a:xfrm>
          <a:prstGeom prst="curvedRightArrow">
            <a:avLst>
              <a:gd name="adj1" fmla="val 25000"/>
              <a:gd name="adj2" fmla="val 50000"/>
              <a:gd name="adj3" fmla="val 6284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Flèche : courbe vers la droite 25">
            <a:extLst>
              <a:ext uri="{FF2B5EF4-FFF2-40B4-BE49-F238E27FC236}">
                <a16:creationId xmlns:a16="http://schemas.microsoft.com/office/drawing/2014/main" id="{8023E355-AB17-26C4-97D3-A1A30B933A41}"/>
              </a:ext>
            </a:extLst>
          </p:cNvPr>
          <p:cNvSpPr/>
          <p:nvPr/>
        </p:nvSpPr>
        <p:spPr>
          <a:xfrm rot="12105645" flipH="1">
            <a:off x="7233723" y="2617150"/>
            <a:ext cx="735852" cy="1752955"/>
          </a:xfrm>
          <a:prstGeom prst="curvedRightArrow">
            <a:avLst>
              <a:gd name="adj1" fmla="val 25000"/>
              <a:gd name="adj2" fmla="val 34839"/>
              <a:gd name="adj3" fmla="val 676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2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BA89D-81B5-17EA-693D-7C2681723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164" y="106067"/>
            <a:ext cx="10393180" cy="6073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400" b="1" dirty="0"/>
              <a:t>Exemple – Contexte SSR (espaces collectifs: couloirs et salle de restaurant)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A4C090-475B-8190-E7E4-E6E6C54F12AF}"/>
              </a:ext>
            </a:extLst>
          </p:cNvPr>
          <p:cNvSpPr/>
          <p:nvPr/>
        </p:nvSpPr>
        <p:spPr>
          <a:xfrm>
            <a:off x="389744" y="993230"/>
            <a:ext cx="2383436" cy="7389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DYSFONCTIONNEENT –ANOMALIE-EVENEMENT INDESIRABLE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A391A3-C71A-5C45-90C2-AAB980CD60A3}"/>
              </a:ext>
            </a:extLst>
          </p:cNvPr>
          <p:cNvSpPr/>
          <p:nvPr/>
        </p:nvSpPr>
        <p:spPr>
          <a:xfrm>
            <a:off x="4245597" y="950543"/>
            <a:ext cx="2383436" cy="7389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CONSEQUENCES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5C6C7C-ED4E-B8A6-AC8C-F6443441F5FE}"/>
              </a:ext>
            </a:extLst>
          </p:cNvPr>
          <p:cNvSpPr/>
          <p:nvPr/>
        </p:nvSpPr>
        <p:spPr>
          <a:xfrm>
            <a:off x="8576872" y="987061"/>
            <a:ext cx="2383436" cy="7389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ACTIONS CORRECTIVES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92C2E942-5DBA-2F06-B15A-34C650C8085C}"/>
              </a:ext>
            </a:extLst>
          </p:cNvPr>
          <p:cNvSpPr/>
          <p:nvPr/>
        </p:nvSpPr>
        <p:spPr>
          <a:xfrm>
            <a:off x="224852" y="2053568"/>
            <a:ext cx="2713221" cy="21727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Sols rendus glissants.</a:t>
            </a:r>
          </a:p>
          <a:p>
            <a:pPr algn="ctr"/>
            <a:r>
              <a:rPr lang="fr-FR" dirty="0"/>
              <a:t>Origine: utilisation</a:t>
            </a:r>
          </a:p>
          <a:p>
            <a:pPr algn="ctr"/>
            <a:r>
              <a:rPr lang="fr-FR" dirty="0"/>
              <a:t>inappropriée d’un produit</a:t>
            </a:r>
          </a:p>
          <a:p>
            <a:pPr algn="ctr"/>
            <a:r>
              <a:rPr lang="fr-FR" dirty="0"/>
              <a:t>détergent nouvellement en</a:t>
            </a:r>
          </a:p>
          <a:p>
            <a:pPr algn="ctr"/>
            <a:r>
              <a:rPr lang="fr-FR" dirty="0"/>
              <a:t>stock dans l’unité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9C3F100-1AEB-3507-14E8-99275C4E118F}"/>
              </a:ext>
            </a:extLst>
          </p:cNvPr>
          <p:cNvSpPr/>
          <p:nvPr/>
        </p:nvSpPr>
        <p:spPr>
          <a:xfrm>
            <a:off x="3828996" y="1926598"/>
            <a:ext cx="3216639" cy="26648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Conséquence avérée </a:t>
            </a:r>
            <a:r>
              <a:rPr lang="fr-FR" dirty="0"/>
              <a:t>: </a:t>
            </a:r>
          </a:p>
          <a:p>
            <a:r>
              <a:rPr lang="fr-FR" dirty="0"/>
              <a:t>chute, sans gravité, d’une aide- soignante, ce jour.</a:t>
            </a:r>
          </a:p>
          <a:p>
            <a:endParaRPr lang="fr-FR" b="1" dirty="0"/>
          </a:p>
          <a:p>
            <a:r>
              <a:rPr lang="fr-FR" b="1" dirty="0"/>
              <a:t>Conséquences potentielles </a:t>
            </a:r>
            <a:r>
              <a:rPr lang="fr-FR" dirty="0"/>
              <a:t>:</a:t>
            </a:r>
          </a:p>
          <a:p>
            <a:r>
              <a:rPr lang="fr-FR" dirty="0"/>
              <a:t>risque de chutes de résidents, visiteurs et autres</a:t>
            </a:r>
          </a:p>
          <a:p>
            <a:r>
              <a:rPr lang="fr-FR" dirty="0"/>
              <a:t>professionnels …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6410823-3702-8F76-E0F6-0C5619055D9C}"/>
              </a:ext>
            </a:extLst>
          </p:cNvPr>
          <p:cNvSpPr/>
          <p:nvPr/>
        </p:nvSpPr>
        <p:spPr>
          <a:xfrm>
            <a:off x="7629993" y="1929735"/>
            <a:ext cx="4037351" cy="32850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Intervention immédiate </a:t>
            </a:r>
            <a:r>
              <a:rPr lang="fr-FR" sz="1600" dirty="0"/>
              <a:t>du Cadre de</a:t>
            </a:r>
          </a:p>
          <a:p>
            <a:pPr algn="ctr"/>
            <a:r>
              <a:rPr lang="fr-FR" sz="1600" dirty="0"/>
              <a:t>Santé, de l’infirmière hygiéniste et de</a:t>
            </a:r>
          </a:p>
          <a:p>
            <a:pPr algn="ctr"/>
            <a:r>
              <a:rPr lang="fr-FR" sz="1600" dirty="0"/>
              <a:t>l’aide- soignant référent auprès de</a:t>
            </a:r>
          </a:p>
          <a:p>
            <a:pPr algn="ctr"/>
            <a:r>
              <a:rPr lang="fr-FR" sz="1600" dirty="0"/>
              <a:t>l’équipe de bio-nettoyage en poste ce</a:t>
            </a:r>
          </a:p>
          <a:p>
            <a:pPr algn="ctr"/>
            <a:r>
              <a:rPr lang="fr-FR" sz="1600" dirty="0"/>
              <a:t>jour.</a:t>
            </a:r>
          </a:p>
          <a:p>
            <a:pPr algn="ctr"/>
            <a:endParaRPr lang="fr-FR" sz="1600" dirty="0"/>
          </a:p>
          <a:p>
            <a:r>
              <a:rPr lang="fr-FR" sz="1600" dirty="0"/>
              <a:t>La </a:t>
            </a:r>
            <a:r>
              <a:rPr lang="fr-FR" sz="1600" b="1" dirty="0"/>
              <a:t>réunion</a:t>
            </a:r>
            <a:r>
              <a:rPr lang="fr-FR" sz="1600" dirty="0"/>
              <a:t> a pour objet : </a:t>
            </a:r>
          </a:p>
          <a:p>
            <a:r>
              <a:rPr lang="fr-FR" sz="1600" dirty="0"/>
              <a:t>l’analyse de la situation, la consultation collective de la « fiche produit » et du protocole de dilution, l’élaboration de transmissions en direction de l’équipe de bio-nettoyage intervenant les jours suivants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F8A0899-C047-4369-1537-1BCA03F87FE7}"/>
              </a:ext>
            </a:extLst>
          </p:cNvPr>
          <p:cNvSpPr/>
          <p:nvPr/>
        </p:nvSpPr>
        <p:spPr>
          <a:xfrm rot="19517356">
            <a:off x="5840283" y="5208322"/>
            <a:ext cx="2033219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Réunion d’équipe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D4FBB120-D845-A59F-8117-F0B665D35EF3}"/>
              </a:ext>
            </a:extLst>
          </p:cNvPr>
          <p:cNvSpPr/>
          <p:nvPr/>
        </p:nvSpPr>
        <p:spPr>
          <a:xfrm rot="2597365">
            <a:off x="9238547" y="5627924"/>
            <a:ext cx="2033219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Fiche produit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79F20BB-6AAE-98F1-C13B-9FE5B72531D6}"/>
              </a:ext>
            </a:extLst>
          </p:cNvPr>
          <p:cNvSpPr/>
          <p:nvPr/>
        </p:nvSpPr>
        <p:spPr>
          <a:xfrm rot="19517356">
            <a:off x="7102945" y="5529118"/>
            <a:ext cx="2033219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Protocole de dilution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48D9E0B-534E-81EB-8AFA-4041AE87734B}"/>
              </a:ext>
            </a:extLst>
          </p:cNvPr>
          <p:cNvSpPr/>
          <p:nvPr/>
        </p:nvSpPr>
        <p:spPr>
          <a:xfrm rot="2208855">
            <a:off x="10209442" y="5241566"/>
            <a:ext cx="2033219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Cahier de transmission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DBC651E1-0AC5-E05E-CFCB-778D9C0299FF}"/>
              </a:ext>
            </a:extLst>
          </p:cNvPr>
          <p:cNvSpPr/>
          <p:nvPr/>
        </p:nvSpPr>
        <p:spPr>
          <a:xfrm>
            <a:off x="3137940" y="2477200"/>
            <a:ext cx="629587" cy="475938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E51CC322-6B13-98F8-0912-819B34D5B5DC}"/>
              </a:ext>
            </a:extLst>
          </p:cNvPr>
          <p:cNvSpPr/>
          <p:nvPr/>
        </p:nvSpPr>
        <p:spPr>
          <a:xfrm>
            <a:off x="7041513" y="3102203"/>
            <a:ext cx="629587" cy="475938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F358CCCD-4D38-04AB-CDB8-30807EBD4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52" y="4535495"/>
            <a:ext cx="1586560" cy="2052470"/>
          </a:xfrm>
          <a:prstGeom prst="rect">
            <a:avLst/>
          </a:prstGeom>
        </p:spPr>
      </p:pic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F135486E-C786-C204-9C7B-E26BC5699A22}"/>
              </a:ext>
            </a:extLst>
          </p:cNvPr>
          <p:cNvSpPr/>
          <p:nvPr/>
        </p:nvSpPr>
        <p:spPr>
          <a:xfrm rot="8894428" flipV="1">
            <a:off x="2091310" y="4729899"/>
            <a:ext cx="1833775" cy="156549"/>
          </a:xfrm>
          <a:prstGeom prst="rightArrow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78B7EE6F-5B35-1229-CC10-DD64A6B92C79}"/>
              </a:ext>
            </a:extLst>
          </p:cNvPr>
          <p:cNvSpPr/>
          <p:nvPr/>
        </p:nvSpPr>
        <p:spPr>
          <a:xfrm rot="7663334">
            <a:off x="1724718" y="4363690"/>
            <a:ext cx="774499" cy="207206"/>
          </a:xfrm>
          <a:prstGeom prst="rightArrow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8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BA89D-81B5-17EA-693D-7C2681723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381" y="67251"/>
            <a:ext cx="10393180" cy="6073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400" b="1" dirty="0"/>
              <a:t>Exemple – Contexte: EHPAD (matériels de soins et d’aide aux transferts)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A4C090-475B-8190-E7E4-E6E6C54F12AF}"/>
              </a:ext>
            </a:extLst>
          </p:cNvPr>
          <p:cNvSpPr/>
          <p:nvPr/>
        </p:nvSpPr>
        <p:spPr>
          <a:xfrm>
            <a:off x="389744" y="993230"/>
            <a:ext cx="2383436" cy="7389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DYSFONCTIONNEENT –ANOMALIE-EVENEMENT INDESIRABLE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A391A3-C71A-5C45-90C2-AAB980CD60A3}"/>
              </a:ext>
            </a:extLst>
          </p:cNvPr>
          <p:cNvSpPr/>
          <p:nvPr/>
        </p:nvSpPr>
        <p:spPr>
          <a:xfrm>
            <a:off x="4245597" y="950543"/>
            <a:ext cx="2383436" cy="7389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CONSEQUENCES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5C6C7C-ED4E-B8A6-AC8C-F6443441F5FE}"/>
              </a:ext>
            </a:extLst>
          </p:cNvPr>
          <p:cNvSpPr/>
          <p:nvPr/>
        </p:nvSpPr>
        <p:spPr>
          <a:xfrm>
            <a:off x="8576872" y="987061"/>
            <a:ext cx="2383436" cy="7389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ACTIONS CORRECTIVES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92C2E942-5DBA-2F06-B15A-34C650C8085C}"/>
              </a:ext>
            </a:extLst>
          </p:cNvPr>
          <p:cNvSpPr/>
          <p:nvPr/>
        </p:nvSpPr>
        <p:spPr>
          <a:xfrm>
            <a:off x="224852" y="2053568"/>
            <a:ext cx="2713221" cy="21727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/>
              <a:t>Défaillance de la télécommande </a:t>
            </a:r>
            <a:r>
              <a:rPr lang="fr-FR" sz="1400" dirty="0"/>
              <a:t>du lit à hauteur variable – Fonction hors service.</a:t>
            </a:r>
          </a:p>
          <a:p>
            <a:endParaRPr lang="fr-FR" sz="1400" dirty="0"/>
          </a:p>
          <a:p>
            <a:r>
              <a:rPr lang="fr-FR" sz="1400" dirty="0"/>
              <a:t>Origine: lors du nettoyage du</a:t>
            </a:r>
          </a:p>
          <a:p>
            <a:r>
              <a:rPr lang="fr-FR" sz="1400" dirty="0"/>
              <a:t>cadre de lit, l’ASH constate</a:t>
            </a:r>
          </a:p>
          <a:p>
            <a:r>
              <a:rPr lang="fr-FR" sz="1400" dirty="0"/>
              <a:t>une défaillance de la télécommande et présence de</a:t>
            </a:r>
          </a:p>
          <a:p>
            <a:r>
              <a:rPr lang="fr-FR" sz="1400" dirty="0"/>
              <a:t>fils électriques dénudés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9C3F100-1AEB-3507-14E8-99275C4E118F}"/>
              </a:ext>
            </a:extLst>
          </p:cNvPr>
          <p:cNvSpPr/>
          <p:nvPr/>
        </p:nvSpPr>
        <p:spPr>
          <a:xfrm>
            <a:off x="3828996" y="1926598"/>
            <a:ext cx="3216639" cy="26648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Conséquences potentielles :</a:t>
            </a:r>
          </a:p>
          <a:p>
            <a:endParaRPr lang="fr-FR" sz="1600" b="1" dirty="0"/>
          </a:p>
          <a:p>
            <a:r>
              <a:rPr lang="fr-FR" sz="1600" b="1" dirty="0"/>
              <a:t>- </a:t>
            </a:r>
            <a:r>
              <a:rPr lang="fr-FR" sz="1600" dirty="0"/>
              <a:t>Risques d’électrisation de</a:t>
            </a:r>
          </a:p>
          <a:p>
            <a:r>
              <a:rPr lang="fr-FR" sz="1600" dirty="0"/>
              <a:t>l’usager, du personnel, des</a:t>
            </a:r>
          </a:p>
          <a:p>
            <a:r>
              <a:rPr lang="fr-FR" sz="1600" dirty="0"/>
              <a:t>visiteurs</a:t>
            </a:r>
          </a:p>
          <a:p>
            <a:r>
              <a:rPr lang="fr-FR" sz="1600" dirty="0"/>
              <a:t>- Risques d’accidents</a:t>
            </a:r>
          </a:p>
          <a:p>
            <a:r>
              <a:rPr lang="fr-FR" sz="1600" dirty="0"/>
              <a:t>professionnels (ergonomie)</a:t>
            </a:r>
          </a:p>
          <a:p>
            <a:r>
              <a:rPr lang="fr-FR" sz="1600" dirty="0"/>
              <a:t>- Inconfort pour l’usager lors</a:t>
            </a:r>
          </a:p>
          <a:p>
            <a:r>
              <a:rPr lang="fr-FR" sz="1600" dirty="0"/>
              <a:t>des transferts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6410823-3702-8F76-E0F6-0C5619055D9C}"/>
              </a:ext>
            </a:extLst>
          </p:cNvPr>
          <p:cNvSpPr/>
          <p:nvPr/>
        </p:nvSpPr>
        <p:spPr>
          <a:xfrm>
            <a:off x="7629993" y="1929735"/>
            <a:ext cx="4037351" cy="24417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Intervention immédiate de l’ASH :</a:t>
            </a:r>
          </a:p>
          <a:p>
            <a:endParaRPr lang="fr-FR" sz="1600" b="1" dirty="0"/>
          </a:p>
          <a:p>
            <a:r>
              <a:rPr lang="fr-FR" sz="1600" dirty="0"/>
              <a:t>- neutralisation de la télécommande</a:t>
            </a:r>
          </a:p>
          <a:p>
            <a:r>
              <a:rPr lang="fr-FR" sz="1600" dirty="0"/>
              <a:t>- Rédaction du rapport d’incident</a:t>
            </a:r>
          </a:p>
          <a:p>
            <a:r>
              <a:rPr lang="fr-FR" sz="1600" dirty="0"/>
              <a:t>- Transmission orale à l’équipe soignante</a:t>
            </a:r>
          </a:p>
          <a:p>
            <a:r>
              <a:rPr lang="fr-FR" sz="1600" dirty="0"/>
              <a:t>- Contact avec le service dépannage bio médical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F8A0899-C047-4369-1537-1BCA03F87FE7}"/>
              </a:ext>
            </a:extLst>
          </p:cNvPr>
          <p:cNvSpPr/>
          <p:nvPr/>
        </p:nvSpPr>
        <p:spPr>
          <a:xfrm rot="19821243">
            <a:off x="5541696" y="4810940"/>
            <a:ext cx="2657941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Fiche demande d’intervention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79F20BB-6AAE-98F1-C13B-9FE5B72531D6}"/>
              </a:ext>
            </a:extLst>
          </p:cNvPr>
          <p:cNvSpPr/>
          <p:nvPr/>
        </p:nvSpPr>
        <p:spPr>
          <a:xfrm>
            <a:off x="7645744" y="4815107"/>
            <a:ext cx="3551286" cy="11278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Fichier annuaire –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contacts téléphoniques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– réparations urgentes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48D9E0B-534E-81EB-8AFA-4041AE87734B}"/>
              </a:ext>
            </a:extLst>
          </p:cNvPr>
          <p:cNvSpPr/>
          <p:nvPr/>
        </p:nvSpPr>
        <p:spPr>
          <a:xfrm rot="1914913">
            <a:off x="10209443" y="4316213"/>
            <a:ext cx="2033219" cy="7068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Cahier de transmission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DBC651E1-0AC5-E05E-CFCB-778D9C0299FF}"/>
              </a:ext>
            </a:extLst>
          </p:cNvPr>
          <p:cNvSpPr/>
          <p:nvPr/>
        </p:nvSpPr>
        <p:spPr>
          <a:xfrm>
            <a:off x="3137940" y="2477200"/>
            <a:ext cx="629587" cy="475938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E51CC322-6B13-98F8-0912-819B34D5B5DC}"/>
              </a:ext>
            </a:extLst>
          </p:cNvPr>
          <p:cNvSpPr/>
          <p:nvPr/>
        </p:nvSpPr>
        <p:spPr>
          <a:xfrm>
            <a:off x="7041513" y="3102203"/>
            <a:ext cx="629587" cy="475938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F358CCCD-4D38-04AB-CDB8-30807EBD4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52" y="4535495"/>
            <a:ext cx="1586560" cy="2052470"/>
          </a:xfrm>
          <a:prstGeom prst="rect">
            <a:avLst/>
          </a:prstGeom>
        </p:spPr>
      </p:pic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F135486E-C786-C204-9C7B-E26BC5699A22}"/>
              </a:ext>
            </a:extLst>
          </p:cNvPr>
          <p:cNvSpPr/>
          <p:nvPr/>
        </p:nvSpPr>
        <p:spPr>
          <a:xfrm rot="8894428" flipV="1">
            <a:off x="2091310" y="4729899"/>
            <a:ext cx="1833775" cy="156549"/>
          </a:xfrm>
          <a:prstGeom prst="rightArrow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78B7EE6F-5B35-1229-CC10-DD64A6B92C79}"/>
              </a:ext>
            </a:extLst>
          </p:cNvPr>
          <p:cNvSpPr/>
          <p:nvPr/>
        </p:nvSpPr>
        <p:spPr>
          <a:xfrm rot="7663334">
            <a:off x="1724718" y="4363690"/>
            <a:ext cx="774499" cy="207206"/>
          </a:xfrm>
          <a:prstGeom prst="rightArrow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15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CB2AA-1651-2B28-6B13-B3BBB197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476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/>
              <a:t>Recommandations IEN : </a:t>
            </a:r>
            <a:br>
              <a:rPr lang="fr-FR" b="1" dirty="0"/>
            </a:br>
            <a:br>
              <a:rPr lang="fr-FR" b="1" dirty="0"/>
            </a:br>
            <a:r>
              <a:rPr lang="fr-FR" b="1" dirty="0"/>
              <a:t>Pour l’épreuve E33:</a:t>
            </a:r>
            <a:br>
              <a:rPr lang="fr-FR" b="1" dirty="0"/>
            </a:br>
            <a:r>
              <a:rPr lang="fr-FR" b="1" dirty="0"/>
              <a:t>	- Délai de remise du dossier par le candidat : </a:t>
            </a:r>
            <a:br>
              <a:rPr lang="fr-FR" b="1" dirty="0"/>
            </a:br>
            <a:r>
              <a:rPr lang="fr-FR" b="1" dirty="0">
                <a:solidFill>
                  <a:srgbClr val="FF0000"/>
                </a:solidFill>
              </a:rPr>
              <a:t>1 semaine </a:t>
            </a:r>
            <a:r>
              <a:rPr lang="fr-FR" b="1" dirty="0"/>
              <a:t>après le dernier jour de PFMP. (équité de traitement des candidats de l’Académie) </a:t>
            </a:r>
            <a:br>
              <a:rPr lang="fr-FR" b="1" dirty="0"/>
            </a:br>
            <a:r>
              <a:rPr lang="fr-FR" b="1" dirty="0"/>
              <a:t>	- Interrogation écrite possible en </a:t>
            </a:r>
            <a:r>
              <a:rPr lang="fr-FR" b="1" dirty="0">
                <a:solidFill>
                  <a:srgbClr val="FF0000"/>
                </a:solidFill>
              </a:rPr>
              <a:t>fin de classe de 1ère </a:t>
            </a:r>
            <a:r>
              <a:rPr lang="fr-FR" b="1" dirty="0"/>
              <a:t>ou </a:t>
            </a:r>
            <a:r>
              <a:rPr lang="fr-FR" b="1" dirty="0">
                <a:solidFill>
                  <a:srgbClr val="FF0000"/>
                </a:solidFill>
              </a:rPr>
              <a:t>début de classe de Terminale </a:t>
            </a:r>
            <a:r>
              <a:rPr lang="fr-FR" b="1" dirty="0"/>
              <a:t>(courant septembre)</a:t>
            </a:r>
          </a:p>
        </p:txBody>
      </p:sp>
    </p:spTree>
    <p:extLst>
      <p:ext uri="{BB962C8B-B14F-4D97-AF65-F5344CB8AC3E}">
        <p14:creationId xmlns:p14="http://schemas.microsoft.com/office/powerpoint/2010/main" val="22482324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873</Words>
  <Application>Microsoft Office PowerPoint</Application>
  <PresentationFormat>Grand écran</PresentationFormat>
  <Paragraphs>138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Exemple – Contexte SSR (espaces collectifs: couloirs et salle de restaurant)</vt:lpstr>
      <vt:lpstr>Exemple – Contexte: EHPAD (matériels de soins et d’aide aux transferts)</vt:lpstr>
      <vt:lpstr>Recommandations IEN :   Pour l’épreuve E33:  - Délai de remise du dossier par le candidat :  1 semaine après le dernier jour de PFMP. (équité de traitement des candidats de l’Académie)   - Interrogation écrite possible en fin de classe de 1ère ou début de classe de Terminale (courant septembre)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Anita Van-Den-Bulck</dc:creator>
  <cp:lastModifiedBy>Anita Van-Den-Bulck</cp:lastModifiedBy>
  <cp:revision>1</cp:revision>
  <dcterms:created xsi:type="dcterms:W3CDTF">2024-01-28T11:17:16Z</dcterms:created>
  <dcterms:modified xsi:type="dcterms:W3CDTF">2024-01-28T11:35:00Z</dcterms:modified>
</cp:coreProperties>
</file>