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8D6"/>
    <a:srgbClr val="248F94"/>
    <a:srgbClr val="32C1C8"/>
    <a:srgbClr val="5DE1A2"/>
    <a:srgbClr val="26CC7D"/>
    <a:srgbClr val="47DD96"/>
    <a:srgbClr val="27D381"/>
    <a:srgbClr val="8EEABE"/>
    <a:srgbClr val="7AE6B3"/>
    <a:srgbClr val="4DDD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4DCC-FD55-4055-9A3E-5ECA11DEC7D3}" type="datetimeFigureOut">
              <a:rPr lang="fr-FR" smtClean="0"/>
              <a:pPr/>
              <a:t>05/07/2023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009F-DCA1-492B-AB3C-CDB282D142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 : coins arrondis 5"/>
          <p:cNvSpPr/>
          <p:nvPr/>
        </p:nvSpPr>
        <p:spPr>
          <a:xfrm>
            <a:off x="214282" y="857232"/>
            <a:ext cx="2025540" cy="983880"/>
          </a:xfrm>
          <a:prstGeom prst="roundRect">
            <a:avLst>
              <a:gd name="adj" fmla="val 16667"/>
            </a:avLst>
          </a:prstGeom>
          <a:solidFill>
            <a:srgbClr val="B8D0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3040" tIns="68040" rIns="113040" bIns="68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Arial Black"/>
                <a:ea typeface="DejaVu Sans"/>
              </a:rPr>
              <a:t>But : 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S’engager dans une activité ludique et en sélectionner des mouvements à s’approprier-détourner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186" name="Rectangle : coins arrondis 6_18"/>
          <p:cNvSpPr/>
          <p:nvPr/>
        </p:nvSpPr>
        <p:spPr>
          <a:xfrm>
            <a:off x="5748399" y="146843"/>
            <a:ext cx="3236220" cy="3598920"/>
          </a:xfrm>
          <a:prstGeom prst="roundRect">
            <a:avLst>
              <a:gd name="adj" fmla="val 16667"/>
            </a:avLst>
          </a:prstGeom>
          <a:solidFill>
            <a:srgbClr val="8EEAB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5040" tIns="50040" rIns="95040" bIns="500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 smtClean="0">
                <a:solidFill>
                  <a:srgbClr val="000000"/>
                </a:solidFill>
                <a:latin typeface="Arial Black"/>
                <a:ea typeface="DejaVu Sans"/>
              </a:rPr>
              <a:t>Contenus </a:t>
            </a:r>
            <a:r>
              <a:rPr lang="fr-FR" sz="1800" b="1" strike="noStrike" spc="-1" dirty="0">
                <a:solidFill>
                  <a:srgbClr val="000000"/>
                </a:solidFill>
                <a:latin typeface="Arial Black"/>
                <a:ea typeface="DejaVu Sans"/>
              </a:rPr>
              <a:t>d’enseignement : </a:t>
            </a:r>
            <a:endParaRPr lang="fr-FR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Maîtriser son </a:t>
            </a: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corps.</a:t>
            </a:r>
            <a:endParaRPr lang="fr-FR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Mémoriser et reproduire</a:t>
            </a:r>
            <a:endParaRPr lang="fr-FR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des formes corporelles justes, lisibles </a:t>
            </a: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à partir de verbes d’actions communs</a:t>
            </a:r>
          </a:p>
          <a:p>
            <a:pPr algn="ctr">
              <a:lnSpc>
                <a:spcPct val="100000"/>
              </a:lnSpc>
            </a:pPr>
            <a:r>
              <a:rPr lang="fr-FR" sz="11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-Définir des paramètres du mouvement (Temps espace énergie) à partir </a:t>
            </a:r>
            <a:r>
              <a:rPr lang="fr-FR" sz="1100" b="1" spc="-1" smtClean="0">
                <a:solidFill>
                  <a:srgbClr val="000000"/>
                </a:solidFill>
                <a:latin typeface="Calibri"/>
                <a:ea typeface="DejaVu Sans"/>
              </a:rPr>
              <a:t>de </a:t>
            </a:r>
            <a:r>
              <a:rPr lang="fr-FR" sz="1100" b="1" spc="-1" smtClean="0">
                <a:solidFill>
                  <a:srgbClr val="000000"/>
                </a:solidFill>
                <a:latin typeface="Calibri"/>
                <a:ea typeface="DejaVu Sans"/>
              </a:rPr>
              <a:t>l’observation, </a:t>
            </a:r>
            <a:r>
              <a:rPr lang="fr-FR" sz="11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associés à des verbes d’action.</a:t>
            </a:r>
            <a:endParaRPr lang="fr-FR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FontTx/>
              <a:buChar char="-"/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Reproduire </a:t>
            </a:r>
            <a:r>
              <a:rPr lang="fr-FR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des trajets moteurs </a:t>
            </a: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définis à trois</a:t>
            </a:r>
            <a:endParaRPr lang="fr-FR" sz="11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endParaRPr lang="fr-FR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Etre à l’écoute des danseurs de son groupe</a:t>
            </a:r>
            <a:r>
              <a:rPr lang="fr-FR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:</a:t>
            </a:r>
            <a:endParaRPr lang="fr-FR" sz="11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-Connaître et respecter les différents temps attribués aux mouvements.</a:t>
            </a: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-Etre attentif aux autres membres du groupe.</a:t>
            </a:r>
            <a:endParaRPr lang="fr-FR" sz="11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S’engager dans une activités physique</a:t>
            </a: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Echanger et contribuer à la définition de blocs de mouvements.</a:t>
            </a:r>
            <a:endParaRPr lang="fr-FR" sz="11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r>
              <a:rPr lang="fr-FR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Identifier les mouvements sur lesquels réaliser les changements d’orientation et de niveau.</a:t>
            </a:r>
            <a:endParaRPr lang="fr-FR" sz="11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355680" algn="l"/>
                <a:tab pos="711360" algn="l"/>
                <a:tab pos="1066680" algn="l"/>
                <a:tab pos="1422360" algn="l"/>
                <a:tab pos="1778040" algn="l"/>
                <a:tab pos="2133720" algn="l"/>
                <a:tab pos="2489040" algn="l"/>
                <a:tab pos="2844720" algn="l"/>
                <a:tab pos="3200400" algn="l"/>
                <a:tab pos="3556080" algn="l"/>
                <a:tab pos="3911760" algn="l"/>
                <a:tab pos="4267080" algn="l"/>
              </a:tabLst>
            </a:pPr>
            <a:endParaRPr lang="fr-FR" sz="1200" b="0" strike="noStrike" spc="-1" dirty="0">
              <a:latin typeface="Arial"/>
            </a:endParaRPr>
          </a:p>
        </p:txBody>
      </p:sp>
      <p:sp>
        <p:nvSpPr>
          <p:cNvPr id="187" name="Rectangle : coins arrondis 7_9"/>
          <p:cNvSpPr/>
          <p:nvPr/>
        </p:nvSpPr>
        <p:spPr>
          <a:xfrm>
            <a:off x="285720" y="2000240"/>
            <a:ext cx="2214578" cy="2118266"/>
          </a:xfrm>
          <a:prstGeom prst="roundRect">
            <a:avLst>
              <a:gd name="adj" fmla="val 16667"/>
            </a:avLst>
          </a:prstGeom>
          <a:solidFill>
            <a:srgbClr val="7DA9D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5040" tIns="50040" rIns="95040" bIns="50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u="sng" spc="-1" dirty="0" smtClean="0">
                <a:solidFill>
                  <a:srgbClr val="000000"/>
                </a:solidFill>
                <a:ea typeface="DejaVu Sans"/>
              </a:rPr>
              <a:t>Consignes – Phase 1 </a:t>
            </a:r>
          </a:p>
          <a:p>
            <a:pPr algn="ctr">
              <a:lnSpc>
                <a:spcPct val="100000"/>
              </a:lnSpc>
            </a:pPr>
            <a:r>
              <a:rPr lang="fr-FR" sz="1400" b="1" u="sng" spc="-1" dirty="0" smtClean="0">
                <a:solidFill>
                  <a:srgbClr val="000000"/>
                </a:solidFill>
                <a:ea typeface="DejaVu Sans"/>
              </a:rPr>
              <a:t>le jeu</a:t>
            </a:r>
            <a:endParaRPr lang="fr-FR" sz="1400" b="1" spc="-1" dirty="0" smtClean="0">
              <a:latin typeface="Arial"/>
            </a:endParaRPr>
          </a:p>
          <a:p>
            <a:r>
              <a:rPr lang="fr-FR" sz="1000" dirty="0" smtClean="0">
                <a:solidFill>
                  <a:schemeClr val="tx1"/>
                </a:solidFill>
              </a:rPr>
              <a:t>Un requin mange les sardines.</a:t>
            </a:r>
          </a:p>
          <a:p>
            <a:r>
              <a:rPr lang="fr-FR" sz="1000" dirty="0" smtClean="0">
                <a:solidFill>
                  <a:schemeClr val="tx1"/>
                </a:solidFill>
              </a:rPr>
              <a:t>Pour « se cacher » les sardines doivent se regrouper par 3, allongées au sol, ou courir. </a:t>
            </a:r>
          </a:p>
          <a:p>
            <a:r>
              <a:rPr lang="fr-FR" sz="1000" dirty="0" smtClean="0">
                <a:solidFill>
                  <a:schemeClr val="tx1"/>
                </a:solidFill>
              </a:rPr>
              <a:t>Une sardine esseulée peut se coller à un groupe de sardine déjà existant, la sardine à l’opposé doit « sortir » du groupe.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sz="1000" i="1" u="sng" dirty="0" smtClean="0">
                <a:solidFill>
                  <a:schemeClr val="tx1"/>
                </a:solidFill>
              </a:rPr>
              <a:t>Sécurité : </a:t>
            </a:r>
            <a:r>
              <a:rPr lang="fr-FR" sz="1000" dirty="0" smtClean="0">
                <a:solidFill>
                  <a:schemeClr val="tx1"/>
                </a:solidFill>
              </a:rPr>
              <a:t>Ne pas toucher le mur, accepter d'être touché.</a:t>
            </a:r>
          </a:p>
        </p:txBody>
      </p:sp>
      <p:sp>
        <p:nvSpPr>
          <p:cNvPr id="188" name="Triangle 10_9"/>
          <p:cNvSpPr/>
          <p:nvPr/>
        </p:nvSpPr>
        <p:spPr>
          <a:xfrm>
            <a:off x="5909607" y="5090281"/>
            <a:ext cx="1625130" cy="1624291"/>
          </a:xfrm>
          <a:prstGeom prst="triangle">
            <a:avLst>
              <a:gd name="adj" fmla="val 50579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89" name="Triangle 11_9"/>
          <p:cNvSpPr/>
          <p:nvPr/>
        </p:nvSpPr>
        <p:spPr>
          <a:xfrm rot="10800000">
            <a:off x="6994467" y="5089921"/>
            <a:ext cx="1750140" cy="1703161"/>
          </a:xfrm>
          <a:prstGeom prst="triangle">
            <a:avLst>
              <a:gd name="adj" fmla="val 49604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90" name="Dodécagone 12_9"/>
          <p:cNvSpPr/>
          <p:nvPr/>
        </p:nvSpPr>
        <p:spPr>
          <a:xfrm>
            <a:off x="3071802" y="285728"/>
            <a:ext cx="1829520" cy="1370520"/>
          </a:xfrm>
          <a:prstGeom prst="dodecagon">
            <a:avLst/>
          </a:prstGeom>
          <a:solidFill>
            <a:srgbClr val="70D8D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3040" tIns="68040" rIns="113040" bIns="68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spc="-1" dirty="0" smtClean="0">
                <a:solidFill>
                  <a:srgbClr val="000000"/>
                </a:solidFill>
                <a:latin typeface="Arial Black"/>
                <a:ea typeface="DejaVu Sans"/>
              </a:rPr>
              <a:t>La sardine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191" name="Rectangle 169_4"/>
          <p:cNvSpPr/>
          <p:nvPr/>
        </p:nvSpPr>
        <p:spPr>
          <a:xfrm>
            <a:off x="7286644" y="4643446"/>
            <a:ext cx="1210950" cy="5000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endParaRPr lang="fr-FR" sz="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-Diminuer le nombre de blocs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Calibri"/>
                <a:ea typeface="DejaVu Sans"/>
              </a:rPr>
              <a:t>-Définir certains éléments, à partir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Calibri"/>
                <a:ea typeface="DejaVu Sans"/>
              </a:rPr>
              <a:t>de ce que 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Calibri"/>
                <a:ea typeface="DejaVu Sans"/>
              </a:rPr>
              <a:t>les élèves 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Calibri"/>
                <a:ea typeface="DejaVu Sans"/>
              </a:rPr>
              <a:t>font.</a:t>
            </a:r>
            <a:endParaRPr lang="fr-FR" sz="9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</p:txBody>
      </p:sp>
      <p:sp>
        <p:nvSpPr>
          <p:cNvPr id="192" name="Ellipse 3_9"/>
          <p:cNvSpPr/>
          <p:nvPr/>
        </p:nvSpPr>
        <p:spPr>
          <a:xfrm>
            <a:off x="2571736" y="1976496"/>
            <a:ext cx="2857520" cy="2809826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3040" tIns="68040" rIns="113040" bIns="68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 smtClean="0">
                <a:solidFill>
                  <a:srgbClr val="000000"/>
                </a:solidFill>
                <a:latin typeface="Arial Black"/>
                <a:ea typeface="DejaVu Sans"/>
              </a:rPr>
              <a:t>OBJECTIF</a:t>
            </a:r>
            <a:endParaRPr lang="fr-F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5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Engager </a:t>
            </a:r>
            <a:r>
              <a:rPr lang="fr-FR" sz="15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TOUS les élèves dans une activité ludique</a:t>
            </a:r>
          </a:p>
          <a:p>
            <a:pPr algn="ctr">
              <a:lnSpc>
                <a:spcPct val="100000"/>
              </a:lnSpc>
            </a:pPr>
            <a:r>
              <a:rPr lang="fr-FR" sz="15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Explorer différents paramètres du mouvement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193" name="Rectangle : coins arrondis 8_9"/>
          <p:cNvSpPr/>
          <p:nvPr/>
        </p:nvSpPr>
        <p:spPr>
          <a:xfrm>
            <a:off x="5686502" y="3908442"/>
            <a:ext cx="2886026" cy="10184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5040" tIns="50040" rIns="95040" bIns="500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100" b="1" strike="noStrike" spc="-1" dirty="0">
                <a:solidFill>
                  <a:srgbClr val="000000"/>
                </a:solidFill>
                <a:latin typeface="Arial Black"/>
                <a:ea typeface="DejaVu Sans"/>
              </a:rPr>
              <a:t>Critères de réussite :</a:t>
            </a:r>
            <a:r>
              <a:rPr lang="fr-FR" sz="1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Réaliser trois blocs de mouvements différents avec « Se déplacer -descendre-se relever ».</a:t>
            </a:r>
          </a:p>
          <a:p>
            <a:pPr algn="ctr">
              <a:lnSpc>
                <a:spcPct val="100000"/>
              </a:lnSpc>
            </a:pPr>
            <a:r>
              <a:rPr lang="fr-FR" sz="1100" spc="-1" dirty="0" smtClean="0">
                <a:solidFill>
                  <a:srgbClr val="000000"/>
                </a:solidFill>
                <a:latin typeface="Calibri"/>
                <a:ea typeface="DejaVu Sans"/>
              </a:rPr>
              <a:t>Etre capable de répéter ces deux blocs deux fois à l’identique.</a:t>
            </a:r>
            <a:endParaRPr lang="fr-FR" sz="1100" b="0" strike="noStrike" spc="-1" dirty="0">
              <a:latin typeface="Arial"/>
            </a:endParaRPr>
          </a:p>
        </p:txBody>
      </p:sp>
      <p:sp>
        <p:nvSpPr>
          <p:cNvPr id="194" name="Rectangle 173_4"/>
          <p:cNvSpPr/>
          <p:nvPr/>
        </p:nvSpPr>
        <p:spPr>
          <a:xfrm>
            <a:off x="6072198" y="5000636"/>
            <a:ext cx="1345950" cy="7641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+</a:t>
            </a:r>
          </a:p>
          <a:p>
            <a:pPr algn="ctr">
              <a:lnSpc>
                <a:spcPct val="100000"/>
              </a:lnSpc>
            </a:pPr>
            <a:endParaRPr lang="fr-F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-Se déplacer </a:t>
            </a:r>
          </a:p>
          <a:p>
            <a:pPr algn="ctr">
              <a:lnSpc>
                <a:spcPct val="100000"/>
              </a:lnSpc>
            </a:pPr>
            <a:r>
              <a:rPr lang="fr-FR" sz="9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dans différentes directions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Calibri"/>
                <a:ea typeface="DejaVu Sans"/>
              </a:rPr>
              <a:t>-Intégrer des cascades, des canons…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 smtClean="0">
                <a:solidFill>
                  <a:srgbClr val="000000"/>
                </a:solidFill>
                <a:latin typeface="Calibri"/>
                <a:ea typeface="DejaVu Sans"/>
              </a:rPr>
              <a:t>-Intégrer des notions d’amplitudes, de temps.</a:t>
            </a: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Arial"/>
            </a:endParaRPr>
          </a:p>
        </p:txBody>
      </p:sp>
      <p:sp>
        <p:nvSpPr>
          <p:cNvPr id="196" name="Rectangle 116"/>
          <p:cNvSpPr/>
          <p:nvPr/>
        </p:nvSpPr>
        <p:spPr>
          <a:xfrm>
            <a:off x="8156268" y="6325836"/>
            <a:ext cx="942300" cy="46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5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Sardine </a:t>
            </a:r>
            <a:endParaRPr lang="fr-FR" sz="1500" b="0" strike="noStrike" spc="-1" dirty="0">
              <a:latin typeface="Arial"/>
            </a:endParaRPr>
          </a:p>
        </p:txBody>
      </p:sp>
      <p:sp>
        <p:nvSpPr>
          <p:cNvPr id="197" name="Rectangle : coins arrondis 6_19"/>
          <p:cNvSpPr/>
          <p:nvPr/>
        </p:nvSpPr>
        <p:spPr>
          <a:xfrm>
            <a:off x="2643174" y="4857760"/>
            <a:ext cx="3214710" cy="178595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5040" tIns="50040" rIns="95040" bIns="500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200" b="1" u="sng" strike="noStrike" spc="-1" dirty="0" smtClean="0">
              <a:solidFill>
                <a:srgbClr val="000000"/>
              </a:solidFill>
              <a:uFillTx/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fr-FR" sz="1200" b="1" u="sng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fr-FR" sz="1200" b="1" u="sng" strike="noStrike" spc="-1" dirty="0" smtClean="0">
              <a:solidFill>
                <a:srgbClr val="000000"/>
              </a:solidFill>
              <a:uFillTx/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fr-FR" sz="1200" b="1" u="sng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1200" b="1" u="sng" strike="noStrike" spc="-1" dirty="0" smtClean="0">
                <a:solidFill>
                  <a:srgbClr val="000000"/>
                </a:solidFill>
                <a:uFillTx/>
                <a:latin typeface="Calibri"/>
                <a:ea typeface="DejaVu Sans"/>
              </a:rPr>
              <a:t>Consignes - Phase exploration - répétition</a:t>
            </a:r>
            <a:endParaRPr lang="fr-FR" sz="1200" b="1" strike="noStrike" spc="-1" dirty="0">
              <a:latin typeface="Arial"/>
            </a:endParaRPr>
          </a:p>
          <a:p>
            <a:r>
              <a:rPr lang="fr-FR" sz="1000" dirty="0" smtClean="0">
                <a:solidFill>
                  <a:schemeClr val="tx1"/>
                </a:solidFill>
              </a:rPr>
              <a:t>Par groupe de trois, explorer la réalisation de  « bloc de trois mouvements » sur les verbes </a:t>
            </a:r>
            <a:r>
              <a:rPr lang="fr-FR" sz="1000" b="1" dirty="0" smtClean="0">
                <a:solidFill>
                  <a:schemeClr val="tx1"/>
                </a:solidFill>
              </a:rPr>
              <a:t>se déplacer, descendre au sol, se relever.</a:t>
            </a:r>
          </a:p>
          <a:p>
            <a:endParaRPr lang="fr-FR" sz="1000" b="1" dirty="0" smtClean="0">
              <a:solidFill>
                <a:schemeClr val="tx1"/>
              </a:solidFill>
            </a:endParaRPr>
          </a:p>
          <a:p>
            <a:r>
              <a:rPr lang="fr-FR" sz="1000" dirty="0" smtClean="0">
                <a:solidFill>
                  <a:schemeClr val="tx1"/>
                </a:solidFill>
              </a:rPr>
              <a:t>Puis, toujours par groupe de trois, définir trois blocs différents, les répéter plus précisément.</a:t>
            </a:r>
          </a:p>
          <a:p>
            <a:endParaRPr lang="fr-FR" sz="1000" dirty="0" smtClean="0">
              <a:solidFill>
                <a:schemeClr val="tx1"/>
              </a:solidFill>
            </a:endParaRPr>
          </a:p>
          <a:p>
            <a:r>
              <a:rPr lang="fr-FR" sz="1000" dirty="0" smtClean="0">
                <a:solidFill>
                  <a:schemeClr val="tx1"/>
                </a:solidFill>
              </a:rPr>
              <a:t>Repères pour les mouvements à définir : Position bras? Orientation regard?  Position les uns par rapport aux autres?</a:t>
            </a: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</p:txBody>
      </p:sp>
      <p:sp>
        <p:nvSpPr>
          <p:cNvPr id="199" name="Nuage 4_9"/>
          <p:cNvSpPr/>
          <p:nvPr/>
        </p:nvSpPr>
        <p:spPr>
          <a:xfrm>
            <a:off x="0" y="4214818"/>
            <a:ext cx="2571768" cy="1928826"/>
          </a:xfrm>
          <a:prstGeom prst="cloud">
            <a:avLst/>
          </a:prstGeom>
          <a:solidFill>
            <a:srgbClr val="248F94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5040" tIns="50040" rIns="95040" bIns="500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200" b="1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fr-FR" sz="1200" b="1" spc="-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fr-FR" sz="1200" b="1" spc="-1" dirty="0">
                <a:solidFill>
                  <a:srgbClr val="000000"/>
                </a:solidFill>
                <a:latin typeface="Calibri"/>
              </a:rPr>
              <a:t>    </a:t>
            </a:r>
            <a:endParaRPr lang="fr-FR" sz="1200" b="1" spc="-1" dirty="0" smtClean="0">
              <a:solidFill>
                <a:srgbClr val="000000"/>
              </a:solidFill>
              <a:latin typeface="Calibri"/>
            </a:endParaRPr>
          </a:p>
          <a:p>
            <a:pPr algn="ctr"/>
            <a:endParaRPr lang="fr-FR" sz="1200" b="1" u="sng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/>
            <a:r>
              <a:rPr lang="fr-FR" sz="1200" b="1" u="sng" spc="-1" dirty="0" smtClean="0">
                <a:solidFill>
                  <a:srgbClr val="000000"/>
                </a:solidFill>
                <a:ea typeface="DejaVu Sans"/>
              </a:rPr>
              <a:t>Observation du jeu par des élèves, puis retour sur ce qu’ils ont trouvé intéressant, ce qui a attiré leur attention :</a:t>
            </a:r>
          </a:p>
          <a:p>
            <a:pPr algn="ctr"/>
            <a:r>
              <a:rPr lang="fr-FR" sz="1200" b="1" u="sng" spc="-1" dirty="0" smtClean="0">
                <a:solidFill>
                  <a:srgbClr val="000000"/>
                </a:solidFill>
                <a:ea typeface="DejaVu Sans"/>
              </a:rPr>
              <a:t>Vite/lent, Saut, Course, panique, narratif</a:t>
            </a:r>
          </a:p>
          <a:p>
            <a:pPr algn="ctr"/>
            <a:r>
              <a:rPr lang="fr-FR" sz="2000" b="1" spc="-1" dirty="0">
                <a:solidFill>
                  <a:srgbClr val="000000"/>
                </a:solidFill>
                <a:latin typeface="Calibri"/>
              </a:rPr>
              <a:t> </a:t>
            </a:r>
            <a:endParaRPr lang="fr-FR" sz="2000" b="1" spc="-1" dirty="0"/>
          </a:p>
          <a:p>
            <a:pPr algn="ctr">
              <a:lnSpc>
                <a:spcPct val="100000"/>
              </a:lnSpc>
            </a:pPr>
            <a:endParaRPr lang="fr-F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600" b="1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Flèche droite 14"/>
          <p:cNvSpPr/>
          <p:nvPr/>
        </p:nvSpPr>
        <p:spPr>
          <a:xfrm rot="2421169">
            <a:off x="2207859" y="4081041"/>
            <a:ext cx="1299258" cy="4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824" t="24414" r="35212" b="38476"/>
          <a:stretch>
            <a:fillRect/>
          </a:stretch>
        </p:blipFill>
        <p:spPr bwMode="auto">
          <a:xfrm>
            <a:off x="1000100" y="1071546"/>
            <a:ext cx="6429420" cy="26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lipse 2"/>
          <p:cNvSpPr/>
          <p:nvPr/>
        </p:nvSpPr>
        <p:spPr>
          <a:xfrm>
            <a:off x="1428728" y="1357298"/>
            <a:ext cx="1571636" cy="135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 rot="10800000">
            <a:off x="3643306" y="2000240"/>
            <a:ext cx="2928958" cy="2857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4861" t="26562" r="35725" b="37305"/>
          <a:stretch>
            <a:fillRect/>
          </a:stretch>
        </p:blipFill>
        <p:spPr bwMode="auto">
          <a:xfrm>
            <a:off x="1000100" y="4000504"/>
            <a:ext cx="6429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1357290" y="4286256"/>
            <a:ext cx="1571636" cy="135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0800000">
            <a:off x="3071802" y="4786322"/>
            <a:ext cx="1571636" cy="2857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1000100" y="4429132"/>
            <a:ext cx="357190" cy="78581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429488" y="2285992"/>
            <a:ext cx="1714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requin cherche à « manger » les sardines, pour se protéger les sardines peuvent se regrouper en banc de trois, collées au sol.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643174" y="142852"/>
            <a:ext cx="32861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Situation de jeu : La sardine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119" t="29297" r="44546" b="48242"/>
          <a:stretch>
            <a:fillRect/>
          </a:stretch>
        </p:blipFill>
        <p:spPr bwMode="auto">
          <a:xfrm>
            <a:off x="642910" y="285728"/>
            <a:ext cx="3929090" cy="212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1881" t="31445" r="44510" b="48047"/>
          <a:stretch>
            <a:fillRect/>
          </a:stretch>
        </p:blipFill>
        <p:spPr bwMode="auto">
          <a:xfrm>
            <a:off x="1214414" y="2071678"/>
            <a:ext cx="43883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31332" t="30469" r="45608" b="48047"/>
          <a:stretch>
            <a:fillRect/>
          </a:stretch>
        </p:blipFill>
        <p:spPr bwMode="auto">
          <a:xfrm>
            <a:off x="3286116" y="3429000"/>
            <a:ext cx="422783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l="32430" t="29492" r="45608" b="53147"/>
          <a:stretch>
            <a:fillRect/>
          </a:stretch>
        </p:blipFill>
        <p:spPr bwMode="auto">
          <a:xfrm>
            <a:off x="4643406" y="4857760"/>
            <a:ext cx="450059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èche droite 7"/>
          <p:cNvSpPr/>
          <p:nvPr/>
        </p:nvSpPr>
        <p:spPr>
          <a:xfrm rot="1287645">
            <a:off x="1928794" y="2857496"/>
            <a:ext cx="714380" cy="357190"/>
          </a:xfrm>
          <a:prstGeom prst="rightArrow">
            <a:avLst>
              <a:gd name="adj1" fmla="val 31034"/>
              <a:gd name="adj2" fmla="val 6530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1777761">
            <a:off x="1087210" y="1376354"/>
            <a:ext cx="1714512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8 branches 9"/>
          <p:cNvSpPr/>
          <p:nvPr/>
        </p:nvSpPr>
        <p:spPr>
          <a:xfrm>
            <a:off x="5786446" y="6429372"/>
            <a:ext cx="428628" cy="428628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1" name="Étoile à 8 branches 10"/>
          <p:cNvSpPr/>
          <p:nvPr/>
        </p:nvSpPr>
        <p:spPr>
          <a:xfrm>
            <a:off x="6215074" y="6429372"/>
            <a:ext cx="428628" cy="428628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</a:t>
            </a:r>
            <a:endParaRPr lang="fr-FR" b="1" dirty="0"/>
          </a:p>
        </p:txBody>
      </p:sp>
      <p:sp>
        <p:nvSpPr>
          <p:cNvPr id="12" name="Étoile à 8 branches 11"/>
          <p:cNvSpPr/>
          <p:nvPr/>
        </p:nvSpPr>
        <p:spPr>
          <a:xfrm>
            <a:off x="6643702" y="6429372"/>
            <a:ext cx="428628" cy="428628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13" name="Flèche droite 12"/>
          <p:cNvSpPr/>
          <p:nvPr/>
        </p:nvSpPr>
        <p:spPr>
          <a:xfrm rot="16200000">
            <a:off x="5607851" y="4250537"/>
            <a:ext cx="678661" cy="17859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21361281">
            <a:off x="7363459" y="5809783"/>
            <a:ext cx="678661" cy="17859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072198" y="571480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 requin cherche à « manger » une sardine isolée, pour se protéger la sardine se « colle » à un banc de sardine.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71472" y="4786322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La sardine la plus éloignée de la sardine qui « rentre » doit sortir du banc pour conserver un banc de trois sardines.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6715140" y="714356"/>
            <a:ext cx="2214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Les </a:t>
            </a:r>
            <a:r>
              <a:rPr lang="fr-FR" dirty="0" smtClean="0"/>
              <a:t>élèves sont </a:t>
            </a:r>
            <a:r>
              <a:rPr lang="fr-FR" dirty="0" smtClean="0"/>
              <a:t>par 3, et explorent la situation, pour définir trois </a:t>
            </a:r>
            <a:r>
              <a:rPr lang="fr-FR" dirty="0" smtClean="0"/>
              <a:t>successions </a:t>
            </a:r>
            <a:r>
              <a:rPr lang="fr-FR" dirty="0" smtClean="0"/>
              <a:t>de la phrase </a:t>
            </a:r>
            <a:r>
              <a:rPr lang="fr-FR" dirty="0" smtClean="0"/>
              <a:t>: «</a:t>
            </a:r>
            <a:r>
              <a:rPr lang="fr-FR" dirty="0" smtClean="0"/>
              <a:t> je me déplace » – « je vais au sol » - « je me relève </a:t>
            </a:r>
            <a:r>
              <a:rPr lang="fr-FR" dirty="0" smtClean="0"/>
              <a:t>».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500298" y="142852"/>
            <a:ext cx="35719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Situation d’exploration : </a:t>
            </a:r>
          </a:p>
          <a:p>
            <a:pPr algn="ctr"/>
            <a:r>
              <a:rPr lang="fr-FR" dirty="0" smtClean="0"/>
              <a:t>se déplacer, aller au sol, se relever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0513" t="48828" r="35212" b="36523"/>
          <a:stretch>
            <a:fillRect/>
          </a:stretch>
        </p:blipFill>
        <p:spPr bwMode="auto">
          <a:xfrm>
            <a:off x="642910" y="1142983"/>
            <a:ext cx="2928958" cy="168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1332" t="39258" r="52745" b="43164"/>
          <a:stretch>
            <a:fillRect/>
          </a:stretch>
        </p:blipFill>
        <p:spPr bwMode="auto">
          <a:xfrm>
            <a:off x="3786181" y="1142984"/>
            <a:ext cx="276226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8272" t="20703" r="35176" b="24609"/>
          <a:stretch>
            <a:fillRect/>
          </a:stretch>
        </p:blipFill>
        <p:spPr bwMode="auto">
          <a:xfrm>
            <a:off x="642910" y="3143248"/>
            <a:ext cx="38104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12664" t="29492" r="39568" b="25586"/>
          <a:stretch>
            <a:fillRect/>
          </a:stretch>
        </p:blipFill>
        <p:spPr bwMode="auto">
          <a:xfrm>
            <a:off x="4571999" y="3071810"/>
            <a:ext cx="418844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ZoneTexte 20"/>
          <p:cNvSpPr txBox="1"/>
          <p:nvPr/>
        </p:nvSpPr>
        <p:spPr>
          <a:xfrm>
            <a:off x="1857356" y="5572140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C’est l’occasion après avoir défini les mouvements de donner des conseils vis-à-vis de l’organisation temporelle / spatiale.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6502</TotalTime>
  <Words>177</Words>
  <Application>Microsoft Office PowerPoint</Application>
  <PresentationFormat>Affichage à l'écran (4:3)</PresentationFormat>
  <Paragraphs>72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</dc:creator>
  <cp:lastModifiedBy>Ma</cp:lastModifiedBy>
  <cp:revision>70</cp:revision>
  <dcterms:created xsi:type="dcterms:W3CDTF">2022-06-14T13:33:51Z</dcterms:created>
  <dcterms:modified xsi:type="dcterms:W3CDTF">2023-07-05T17:26:55Z</dcterms:modified>
</cp:coreProperties>
</file>