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70D8D6"/>
    <a:srgbClr val="248F94"/>
    <a:srgbClr val="32C1C8"/>
    <a:srgbClr val="5DE1A2"/>
    <a:srgbClr val="26CC7D"/>
    <a:srgbClr val="47DD96"/>
    <a:srgbClr val="27D381"/>
    <a:srgbClr val="8EEABE"/>
    <a:srgbClr val="7AE6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FE4DCC-FD55-4055-9A3E-5ECA11DEC7D3}" type="datetimeFigureOut">
              <a:rPr lang="fr-FR" smtClean="0"/>
              <a:pPr/>
              <a:t>08/06/2023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1E009F-DCA1-492B-AB3C-CDB282D142D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E4DCC-FD55-4055-9A3E-5ECA11DEC7D3}" type="datetimeFigureOut">
              <a:rPr lang="fr-FR" smtClean="0"/>
              <a:pPr/>
              <a:t>08/06/2023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E009F-DCA1-492B-AB3C-CDB282D142D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85" name="Rectangle : coins arrondis 5"/>
          <p:cNvSpPr/>
          <p:nvPr/>
        </p:nvSpPr>
        <p:spPr>
          <a:xfrm>
            <a:off x="214282" y="785794"/>
            <a:ext cx="2025540" cy="1055318"/>
          </a:xfrm>
          <a:prstGeom prst="roundRect">
            <a:avLst>
              <a:gd name="adj" fmla="val 16667"/>
            </a:avLst>
          </a:prstGeom>
          <a:solidFill>
            <a:srgbClr val="B8D0EE"/>
          </a:solidFill>
          <a:ln>
            <a:solidFill>
              <a:schemeClr val="tx2">
                <a:lumMod val="40000"/>
                <a:lumOff val="60000"/>
              </a:schemeClr>
            </a:solidFill>
          </a:ln>
        </p:spPr>
        <p:style>
          <a:lnRef idx="0">
            <a:schemeClr val="accent5"/>
          </a:lnRef>
          <a:fillRef idx="1003">
            <a:schemeClr val="lt1"/>
          </a:fillRef>
          <a:effectRef idx="3">
            <a:schemeClr val="accent5"/>
          </a:effectRef>
          <a:fontRef idx="minor">
            <a:schemeClr val="lt1"/>
          </a:fontRef>
        </p:style>
        <p:txBody>
          <a:bodyPr lIns="113040" tIns="68040" rIns="113040" bIns="68040" anchor="ctr">
            <a:noAutofit/>
          </a:bodyPr>
          <a:lstStyle/>
          <a:p>
            <a:pPr algn="ctr">
              <a:lnSpc>
                <a:spcPct val="100000"/>
              </a:lnSpc>
            </a:pPr>
            <a:r>
              <a:rPr lang="fr-FR" sz="1800" b="1" strike="noStrike" spc="-1" dirty="0">
                <a:solidFill>
                  <a:srgbClr val="000000"/>
                </a:solidFill>
                <a:latin typeface="Arial Black"/>
                <a:ea typeface="DejaVu Sans"/>
              </a:rPr>
              <a:t>But : </a:t>
            </a:r>
            <a:endParaRPr lang="fr-FR" sz="1800" b="0" strike="noStrike" spc="-1" dirty="0">
              <a:latin typeface="Arial"/>
            </a:endParaRPr>
          </a:p>
          <a:p>
            <a:pPr algn="ctr">
              <a:lnSpc>
                <a:spcPct val="100000"/>
              </a:lnSpc>
            </a:pPr>
            <a:r>
              <a:rPr lang="fr-FR" sz="1200" b="0" strike="noStrike" spc="-1" dirty="0" smtClean="0">
                <a:solidFill>
                  <a:srgbClr val="000000"/>
                </a:solidFill>
                <a:latin typeface="Calibri"/>
                <a:ea typeface="DejaVu Sans"/>
              </a:rPr>
              <a:t>S’engager dans une activité ludique et en sélectionner des mouvements à s’approprier-détourner</a:t>
            </a:r>
            <a:endParaRPr lang="fr-FR" sz="1200" b="0" strike="noStrike" spc="-1" dirty="0">
              <a:latin typeface="Arial"/>
            </a:endParaRPr>
          </a:p>
        </p:txBody>
      </p:sp>
      <p:sp>
        <p:nvSpPr>
          <p:cNvPr id="186" name="Rectangle : coins arrondis 6_18"/>
          <p:cNvSpPr/>
          <p:nvPr/>
        </p:nvSpPr>
        <p:spPr>
          <a:xfrm>
            <a:off x="5748399" y="146843"/>
            <a:ext cx="3236220" cy="3598920"/>
          </a:xfrm>
          <a:prstGeom prst="roundRect">
            <a:avLst>
              <a:gd name="adj" fmla="val 16667"/>
            </a:avLst>
          </a:prstGeom>
          <a:solidFill>
            <a:srgbClr val="8EEABE"/>
          </a:solidFill>
          <a:ln/>
        </p:spPr>
        <p:style>
          <a:lnRef idx="0">
            <a:schemeClr val="accent4"/>
          </a:lnRef>
          <a:fillRef idx="3">
            <a:schemeClr val="accent4"/>
          </a:fillRef>
          <a:effectRef idx="3">
            <a:schemeClr val="accent4"/>
          </a:effectRef>
          <a:fontRef idx="minor">
            <a:schemeClr val="lt1"/>
          </a:fontRef>
        </p:style>
        <p:txBody>
          <a:bodyPr lIns="95040" tIns="50040" rIns="95040" bIns="50040" anchor="ctr">
            <a:noAutofit/>
          </a:bodyPr>
          <a:lstStyle/>
          <a:p>
            <a:pPr algn="ctr">
              <a:lnSpc>
                <a:spcPct val="100000"/>
              </a:lnSpc>
            </a:pPr>
            <a:endParaRPr lang="fr-FR" sz="1800" b="0" strike="noStrike" spc="-1" dirty="0">
              <a:latin typeface="Arial"/>
            </a:endParaRPr>
          </a:p>
          <a:p>
            <a:pPr algn="ctr">
              <a:lnSpc>
                <a:spcPct val="100000"/>
              </a:lnSpc>
            </a:pPr>
            <a:r>
              <a:rPr lang="fr-FR" sz="1800" b="1" strike="noStrike" spc="-1" dirty="0" smtClean="0">
                <a:solidFill>
                  <a:srgbClr val="000000"/>
                </a:solidFill>
                <a:latin typeface="Arial Black"/>
                <a:ea typeface="DejaVu Sans"/>
              </a:rPr>
              <a:t>Contenus </a:t>
            </a:r>
            <a:r>
              <a:rPr lang="fr-FR" sz="1800" b="1" strike="noStrike" spc="-1" dirty="0">
                <a:solidFill>
                  <a:srgbClr val="000000"/>
                </a:solidFill>
                <a:latin typeface="Arial Black"/>
                <a:ea typeface="DejaVu Sans"/>
              </a:rPr>
              <a:t>d’enseignement : </a:t>
            </a:r>
            <a:endParaRPr lang="fr-FR" sz="1800" b="1" strike="noStrike" spc="-1" dirty="0" smtClean="0">
              <a:solidFill>
                <a:srgbClr val="000000"/>
              </a:solidFill>
              <a:latin typeface="Arial Black"/>
              <a:ea typeface="DejaVu Sans"/>
            </a:endParaRPr>
          </a:p>
          <a:p>
            <a:pPr algn="ctr">
              <a:lnSpc>
                <a:spcPct val="100000"/>
              </a:lnSpc>
            </a:pPr>
            <a:endParaRPr lang="fr-FR" sz="1100" b="0" strike="noStrike" spc="-1" dirty="0">
              <a:latin typeface="Arial"/>
            </a:endParaRPr>
          </a:p>
          <a:p>
            <a:pPr algn="ctr">
              <a:lnSpc>
                <a:spcPct val="100000"/>
              </a:lnSpc>
            </a:pPr>
            <a:r>
              <a:rPr lang="fr-FR" sz="1100" b="1" strike="noStrike" spc="-1" dirty="0" smtClean="0">
                <a:solidFill>
                  <a:srgbClr val="000000"/>
                </a:solidFill>
                <a:latin typeface="Calibri"/>
                <a:ea typeface="DejaVu Sans"/>
              </a:rPr>
              <a:t>Accepter de partager son espace intime</a:t>
            </a:r>
            <a:endParaRPr lang="fr-FR" sz="1100" b="0" strike="noStrike" spc="-1" dirty="0">
              <a:latin typeface="Arial"/>
            </a:endParaRPr>
          </a:p>
          <a:p>
            <a:pPr algn="ctr">
              <a:lnSpc>
                <a:spcPct val="100000"/>
              </a:lnSpc>
            </a:pPr>
            <a:r>
              <a:rPr lang="fr-FR" sz="1100" b="1" strike="noStrike" spc="-1" dirty="0" smtClean="0">
                <a:solidFill>
                  <a:srgbClr val="000000"/>
                </a:solidFill>
                <a:latin typeface="Calibri"/>
                <a:ea typeface="DejaVu Sans"/>
              </a:rPr>
              <a:t>Ajuster la position de son corps pour tenir un équilibre, une position.</a:t>
            </a:r>
          </a:p>
          <a:p>
            <a:pPr algn="ctr">
              <a:lnSpc>
                <a:spcPct val="100000"/>
              </a:lnSpc>
            </a:pPr>
            <a:r>
              <a:rPr lang="fr-FR" sz="1100" b="1" spc="-1" dirty="0" smtClean="0">
                <a:solidFill>
                  <a:srgbClr val="000000"/>
                </a:solidFill>
                <a:latin typeface="Calibri"/>
                <a:ea typeface="DejaVu Sans"/>
              </a:rPr>
              <a:t>Adapter la position de son corps en cours de déplacement pour contourner le fromage.</a:t>
            </a:r>
            <a:endParaRPr lang="fr-FR" sz="1100" b="0"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endParaRPr lang="fr-FR" sz="1100" b="0"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trike="noStrike" spc="-1" dirty="0" smtClean="0">
                <a:solidFill>
                  <a:srgbClr val="000000"/>
                </a:solidFill>
                <a:latin typeface="Calibri"/>
                <a:ea typeface="DejaVu Sans"/>
              </a:rPr>
              <a:t>-Définir un mouvement qui va ralentir pour finalement se figer</a:t>
            </a: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pc="-1" dirty="0" smtClean="0">
                <a:solidFill>
                  <a:srgbClr val="000000"/>
                </a:solidFill>
                <a:latin typeface="Calibri"/>
                <a:ea typeface="DejaVu Sans"/>
              </a:rPr>
              <a:t>-Anticiper ses appuis au sol pour réaliser le passage du fromage sans arrêt au milieu, chercher la fluidité du mouvement.</a:t>
            </a:r>
            <a:endParaRPr lang="fr-FR" sz="1100" b="1"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trike="noStrike" spc="-1" dirty="0" smtClean="0">
                <a:solidFill>
                  <a:srgbClr val="000000"/>
                </a:solidFill>
                <a:latin typeface="Calibri"/>
                <a:ea typeface="DejaVu Sans"/>
              </a:rPr>
              <a:t>S’engager dans une activités physique</a:t>
            </a: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r>
              <a:rPr lang="fr-FR" sz="1100" b="1" spc="-1" dirty="0" smtClean="0">
                <a:solidFill>
                  <a:srgbClr val="000000"/>
                </a:solidFill>
                <a:latin typeface="Calibri"/>
                <a:ea typeface="DejaVu Sans"/>
              </a:rPr>
              <a:t>Echanger et contribuer à la définition de blocs de mouvements.</a:t>
            </a:r>
            <a:endParaRPr lang="fr-FR" sz="1100" b="1"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endParaRPr lang="fr-FR" sz="1200" b="0" strike="noStrike" spc="-1" dirty="0">
              <a:latin typeface="Arial"/>
            </a:endParaRPr>
          </a:p>
          <a:p>
            <a:pPr algn="ctr">
              <a:lnSpc>
                <a:spcPct val="100000"/>
              </a:lnSpc>
              <a:tabLst>
                <a:tab pos="355680" algn="l"/>
                <a:tab pos="711360" algn="l"/>
                <a:tab pos="1066680" algn="l"/>
                <a:tab pos="1422360" algn="l"/>
                <a:tab pos="1778040" algn="l"/>
                <a:tab pos="2133720" algn="l"/>
                <a:tab pos="2489040" algn="l"/>
                <a:tab pos="2844720" algn="l"/>
                <a:tab pos="3200400" algn="l"/>
                <a:tab pos="3556080" algn="l"/>
                <a:tab pos="3911760" algn="l"/>
                <a:tab pos="4267080" algn="l"/>
              </a:tabLst>
            </a:pPr>
            <a:endParaRPr lang="fr-FR" sz="1200" b="0" strike="noStrike" spc="-1" dirty="0">
              <a:latin typeface="Arial"/>
            </a:endParaRPr>
          </a:p>
        </p:txBody>
      </p:sp>
      <p:sp>
        <p:nvSpPr>
          <p:cNvPr id="187" name="Rectangle : coins arrondis 7_9"/>
          <p:cNvSpPr/>
          <p:nvPr/>
        </p:nvSpPr>
        <p:spPr>
          <a:xfrm>
            <a:off x="285720" y="2000240"/>
            <a:ext cx="2214578" cy="2643206"/>
          </a:xfrm>
          <a:prstGeom prst="roundRect">
            <a:avLst>
              <a:gd name="adj" fmla="val 16667"/>
            </a:avLst>
          </a:prstGeom>
          <a:solidFill>
            <a:srgbClr val="7DA9DF"/>
          </a:solidFill>
          <a:ln>
            <a:solidFill>
              <a:schemeClr val="tx2">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95040" tIns="50040" rIns="95040" bIns="50040" anchor="ctr">
            <a:noAutofit/>
          </a:bodyPr>
          <a:lstStyle/>
          <a:p>
            <a:pPr algn="ctr">
              <a:lnSpc>
                <a:spcPct val="100000"/>
              </a:lnSpc>
            </a:pPr>
            <a:r>
              <a:rPr lang="fr-FR" sz="1400" b="1" u="sng" spc="-1" dirty="0" smtClean="0">
                <a:solidFill>
                  <a:srgbClr val="000000"/>
                </a:solidFill>
                <a:ea typeface="DejaVu Sans"/>
              </a:rPr>
              <a:t>Consignes – Phase 1 </a:t>
            </a:r>
          </a:p>
          <a:p>
            <a:pPr algn="ctr">
              <a:lnSpc>
                <a:spcPct val="100000"/>
              </a:lnSpc>
            </a:pPr>
            <a:r>
              <a:rPr lang="fr-FR" sz="1400" b="1" u="sng" spc="-1" dirty="0" smtClean="0">
                <a:solidFill>
                  <a:srgbClr val="000000"/>
                </a:solidFill>
                <a:ea typeface="DejaVu Sans"/>
              </a:rPr>
              <a:t>le jeu – « loup gelé »</a:t>
            </a:r>
            <a:endParaRPr lang="fr-FR" sz="1400" b="1" spc="-1" dirty="0" smtClean="0">
              <a:latin typeface="Arial"/>
            </a:endParaRPr>
          </a:p>
          <a:p>
            <a:r>
              <a:rPr lang="fr-FR" sz="1000" dirty="0" smtClean="0">
                <a:solidFill>
                  <a:schemeClr val="tx1"/>
                </a:solidFill>
              </a:rPr>
              <a:t>Deux loups doivent « geler » les moutons en les touchant. Une fois gelé, un mouton se tient debout jambe écart, pour pouvoir être libéré un autre mouton doit passer entre ses jambes. Faire évoluer la situation en variant les manières de libérer (ex : sauter par-dessus, tourner autour, reposer sur le mouton gelé, alterner les positions pour le mouton gelé –debout, au sol-).</a:t>
            </a:r>
            <a:endParaRPr lang="fr-FR" dirty="0" smtClean="0">
              <a:solidFill>
                <a:schemeClr val="tx1"/>
              </a:solidFill>
            </a:endParaRPr>
          </a:p>
          <a:p>
            <a:r>
              <a:rPr lang="fr-FR" sz="1000" i="1" u="sng" dirty="0" smtClean="0">
                <a:solidFill>
                  <a:schemeClr val="tx1"/>
                </a:solidFill>
              </a:rPr>
              <a:t>Sécurité : </a:t>
            </a:r>
            <a:r>
              <a:rPr lang="fr-FR" sz="1000" dirty="0" smtClean="0">
                <a:solidFill>
                  <a:schemeClr val="tx1"/>
                </a:solidFill>
              </a:rPr>
              <a:t>Imposer un sens pour libérer</a:t>
            </a:r>
          </a:p>
        </p:txBody>
      </p:sp>
      <p:sp>
        <p:nvSpPr>
          <p:cNvPr id="188" name="Triangle 10_9"/>
          <p:cNvSpPr/>
          <p:nvPr/>
        </p:nvSpPr>
        <p:spPr>
          <a:xfrm>
            <a:off x="5909607" y="5090281"/>
            <a:ext cx="1625130" cy="1624291"/>
          </a:xfrm>
          <a:prstGeom prst="triangle">
            <a:avLst>
              <a:gd name="adj" fmla="val 50579"/>
            </a:avLst>
          </a:prstGeom>
          <a:solidFill>
            <a:schemeClr val="accent6">
              <a:lumMod val="75000"/>
            </a:schemeClr>
          </a:solidFill>
          <a:ln/>
        </p:spPr>
        <p:style>
          <a:lnRef idx="0">
            <a:schemeClr val="accent4"/>
          </a:lnRef>
          <a:fillRef idx="3">
            <a:schemeClr val="accent4"/>
          </a:fillRef>
          <a:effectRef idx="3">
            <a:schemeClr val="accent4"/>
          </a:effectRef>
          <a:fontRef idx="minor">
            <a:schemeClr val="lt1"/>
          </a:fontRef>
        </p:style>
      </p:sp>
      <p:sp>
        <p:nvSpPr>
          <p:cNvPr id="189" name="Triangle 11_9"/>
          <p:cNvSpPr/>
          <p:nvPr/>
        </p:nvSpPr>
        <p:spPr>
          <a:xfrm rot="10800000">
            <a:off x="6994467" y="5089921"/>
            <a:ext cx="1750140" cy="1703161"/>
          </a:xfrm>
          <a:prstGeom prst="triangle">
            <a:avLst>
              <a:gd name="adj" fmla="val 49604"/>
            </a:avLst>
          </a:prstGeom>
          <a:solidFill>
            <a:schemeClr val="accent6">
              <a:lumMod val="75000"/>
            </a:schemeClr>
          </a:solidFill>
          <a:ln/>
        </p:spPr>
        <p:style>
          <a:lnRef idx="0">
            <a:schemeClr val="accent4"/>
          </a:lnRef>
          <a:fillRef idx="3">
            <a:schemeClr val="accent4"/>
          </a:fillRef>
          <a:effectRef idx="3">
            <a:schemeClr val="accent4"/>
          </a:effectRef>
          <a:fontRef idx="minor">
            <a:schemeClr val="lt1"/>
          </a:fontRef>
        </p:style>
      </p:sp>
      <p:sp>
        <p:nvSpPr>
          <p:cNvPr id="190" name="Dodécagone 12_9"/>
          <p:cNvSpPr/>
          <p:nvPr/>
        </p:nvSpPr>
        <p:spPr>
          <a:xfrm>
            <a:off x="2643174" y="142852"/>
            <a:ext cx="2857520" cy="1071570"/>
          </a:xfrm>
          <a:prstGeom prst="dodecagon">
            <a:avLst/>
          </a:prstGeom>
          <a:solidFill>
            <a:srgbClr val="70D8D6"/>
          </a:solidFill>
          <a:ln/>
        </p:spPr>
        <p:style>
          <a:lnRef idx="0">
            <a:schemeClr val="accent2"/>
          </a:lnRef>
          <a:fillRef idx="3">
            <a:schemeClr val="accent2"/>
          </a:fillRef>
          <a:effectRef idx="3">
            <a:schemeClr val="accent2"/>
          </a:effectRef>
          <a:fontRef idx="minor">
            <a:schemeClr val="lt1"/>
          </a:fontRef>
        </p:style>
        <p:txBody>
          <a:bodyPr lIns="113040" tIns="68040" rIns="113040" bIns="68040" anchor="t">
            <a:noAutofit/>
          </a:bodyPr>
          <a:lstStyle/>
          <a:p>
            <a:pPr algn="ctr">
              <a:lnSpc>
                <a:spcPct val="100000"/>
              </a:lnSpc>
            </a:pPr>
            <a:r>
              <a:rPr lang="fr-FR" sz="2000" b="1" spc="-1" dirty="0" smtClean="0">
                <a:solidFill>
                  <a:srgbClr val="000000"/>
                </a:solidFill>
                <a:latin typeface="Arial Black"/>
                <a:ea typeface="DejaVu Sans"/>
              </a:rPr>
              <a:t>Le fromage et les souris</a:t>
            </a:r>
            <a:endParaRPr lang="fr-FR" sz="2000" b="0" strike="noStrike" spc="-1" dirty="0">
              <a:latin typeface="Arial"/>
            </a:endParaRPr>
          </a:p>
          <a:p>
            <a:pPr algn="ctr">
              <a:lnSpc>
                <a:spcPct val="100000"/>
              </a:lnSpc>
            </a:pPr>
            <a:endParaRPr lang="fr-FR" sz="2000" b="0" strike="noStrike" spc="-1" dirty="0">
              <a:latin typeface="Arial"/>
            </a:endParaRPr>
          </a:p>
        </p:txBody>
      </p:sp>
      <p:sp>
        <p:nvSpPr>
          <p:cNvPr id="191" name="Rectangle 169_4"/>
          <p:cNvSpPr/>
          <p:nvPr/>
        </p:nvSpPr>
        <p:spPr>
          <a:xfrm>
            <a:off x="7286644" y="4643446"/>
            <a:ext cx="1210950" cy="5000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4800" b="1" strike="noStrike" spc="-1" dirty="0" smtClean="0">
                <a:solidFill>
                  <a:srgbClr val="000000"/>
                </a:solidFill>
                <a:latin typeface="Calibri"/>
                <a:ea typeface="DejaVu Sans"/>
              </a:rPr>
              <a:t>-</a:t>
            </a:r>
            <a:endParaRPr lang="fr-FR" sz="800" b="0" strike="noStrike" spc="-1" dirty="0">
              <a:latin typeface="Arial"/>
            </a:endParaRPr>
          </a:p>
          <a:p>
            <a:pPr algn="ctr">
              <a:lnSpc>
                <a:spcPct val="100000"/>
              </a:lnSpc>
            </a:pPr>
            <a:r>
              <a:rPr lang="fr-FR" sz="900" b="0" strike="noStrike" spc="-1" dirty="0" smtClean="0">
                <a:solidFill>
                  <a:srgbClr val="000000"/>
                </a:solidFill>
                <a:latin typeface="Calibri"/>
                <a:ea typeface="DejaVu Sans"/>
              </a:rPr>
              <a:t>-Reprendre positions simples.</a:t>
            </a:r>
          </a:p>
          <a:p>
            <a:pPr algn="ctr">
              <a:lnSpc>
                <a:spcPct val="100000"/>
              </a:lnSpc>
            </a:pPr>
            <a:r>
              <a:rPr lang="fr-FR" sz="900" spc="-1" dirty="0" smtClean="0">
                <a:solidFill>
                  <a:srgbClr val="000000"/>
                </a:solidFill>
                <a:latin typeface="Calibri"/>
                <a:ea typeface="DejaVu Sans"/>
              </a:rPr>
              <a:t>-Donner des verbes d’actions pour </a:t>
            </a:r>
          </a:p>
          <a:p>
            <a:pPr algn="ctr">
              <a:lnSpc>
                <a:spcPct val="100000"/>
              </a:lnSpc>
            </a:pPr>
            <a:r>
              <a:rPr lang="fr-FR" sz="900" spc="-1" dirty="0" smtClean="0">
                <a:solidFill>
                  <a:srgbClr val="000000"/>
                </a:solidFill>
                <a:latin typeface="Calibri"/>
                <a:ea typeface="DejaVu Sans"/>
              </a:rPr>
              <a:t>définir les transformations</a:t>
            </a:r>
            <a:endParaRPr lang="fr-FR" sz="900" b="0" strike="noStrike" spc="-1" dirty="0" smtClean="0">
              <a:solidFill>
                <a:srgbClr val="000000"/>
              </a:solidFill>
              <a:latin typeface="Calibri"/>
              <a:ea typeface="DejaVu Sans"/>
            </a:endParaRPr>
          </a:p>
          <a:p>
            <a:pPr algn="ctr">
              <a:lnSpc>
                <a:spcPct val="100000"/>
              </a:lnSpc>
            </a:pPr>
            <a:endParaRPr lang="fr-FR" sz="900" b="0" strike="noStrike" spc="-1" dirty="0">
              <a:latin typeface="Arial"/>
            </a:endParaRPr>
          </a:p>
          <a:p>
            <a:pPr algn="ctr">
              <a:lnSpc>
                <a:spcPct val="100000"/>
              </a:lnSpc>
            </a:pPr>
            <a:endParaRPr lang="fr-FR" sz="900" b="0" strike="noStrike" spc="-1" dirty="0">
              <a:latin typeface="Arial"/>
            </a:endParaRPr>
          </a:p>
        </p:txBody>
      </p:sp>
      <p:sp>
        <p:nvSpPr>
          <p:cNvPr id="192" name="Ellipse 3_9"/>
          <p:cNvSpPr/>
          <p:nvPr/>
        </p:nvSpPr>
        <p:spPr>
          <a:xfrm>
            <a:off x="3071802" y="1428736"/>
            <a:ext cx="2143140" cy="2071702"/>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lIns="113040" tIns="68040" rIns="113040" bIns="68040" anchor="ctr">
            <a:noAutofit/>
          </a:bodyPr>
          <a:lstStyle/>
          <a:p>
            <a:pPr algn="ctr">
              <a:lnSpc>
                <a:spcPct val="100000"/>
              </a:lnSpc>
            </a:pPr>
            <a:r>
              <a:rPr lang="fr-FR" b="1" strike="noStrike" spc="-1" dirty="0" smtClean="0">
                <a:solidFill>
                  <a:srgbClr val="000000"/>
                </a:solidFill>
                <a:latin typeface="Arial Black"/>
                <a:ea typeface="DejaVu Sans"/>
              </a:rPr>
              <a:t>OBJECTIF</a:t>
            </a:r>
            <a:endParaRPr lang="fr-FR" b="0" strike="noStrike" spc="-1" dirty="0">
              <a:latin typeface="Arial"/>
            </a:endParaRPr>
          </a:p>
          <a:p>
            <a:pPr algn="ctr">
              <a:lnSpc>
                <a:spcPct val="100000"/>
              </a:lnSpc>
            </a:pPr>
            <a:r>
              <a:rPr lang="fr-FR" sz="1500" b="1" strike="noStrike" spc="-1" dirty="0" smtClean="0">
                <a:solidFill>
                  <a:srgbClr val="000000"/>
                </a:solidFill>
                <a:latin typeface="Calibri"/>
                <a:ea typeface="DejaVu Sans"/>
              </a:rPr>
              <a:t>Engager TOUS les élèves dans une activité ludique</a:t>
            </a:r>
            <a:r>
              <a:rPr lang="fr-FR" sz="1200" spc="-1" dirty="0" smtClean="0">
                <a:solidFill>
                  <a:srgbClr val="000000"/>
                </a:solidFill>
                <a:latin typeface="Arial"/>
                <a:ea typeface="DejaVu Sans"/>
              </a:rPr>
              <a:t>. </a:t>
            </a:r>
          </a:p>
          <a:p>
            <a:pPr algn="ctr">
              <a:lnSpc>
                <a:spcPct val="100000"/>
              </a:lnSpc>
            </a:pPr>
            <a:r>
              <a:rPr lang="fr-FR" sz="1200" b="1" spc="-1" dirty="0" smtClean="0">
                <a:solidFill>
                  <a:srgbClr val="000000"/>
                </a:solidFill>
                <a:latin typeface="Arial"/>
                <a:ea typeface="DejaVu Sans"/>
              </a:rPr>
              <a:t>Construire une relation entre danseurs.</a:t>
            </a:r>
            <a:endParaRPr lang="fr-FR" sz="1500" b="1" strike="noStrike" spc="-1" dirty="0" smtClean="0">
              <a:solidFill>
                <a:srgbClr val="000000"/>
              </a:solidFill>
              <a:latin typeface="Calibri"/>
              <a:ea typeface="DejaVu Sans"/>
            </a:endParaRPr>
          </a:p>
        </p:txBody>
      </p:sp>
      <p:sp>
        <p:nvSpPr>
          <p:cNvPr id="193" name="Rectangle : coins arrondis 8_9"/>
          <p:cNvSpPr/>
          <p:nvPr/>
        </p:nvSpPr>
        <p:spPr>
          <a:xfrm>
            <a:off x="6072198" y="3929066"/>
            <a:ext cx="2886026" cy="1018440"/>
          </a:xfrm>
          <a:prstGeom prst="roundRect">
            <a:avLst>
              <a:gd name="adj" fmla="val 16667"/>
            </a:avLst>
          </a:prstGeom>
          <a:solidFill>
            <a:srgbClr val="FFC000"/>
          </a:solidFill>
          <a:ln/>
        </p:spPr>
        <p:style>
          <a:lnRef idx="0">
            <a:schemeClr val="accent4"/>
          </a:lnRef>
          <a:fillRef idx="3">
            <a:schemeClr val="accent4"/>
          </a:fillRef>
          <a:effectRef idx="3">
            <a:schemeClr val="accent4"/>
          </a:effectRef>
          <a:fontRef idx="minor">
            <a:schemeClr val="lt1"/>
          </a:fontRef>
        </p:style>
        <p:txBody>
          <a:bodyPr lIns="95040" tIns="50040" rIns="95040" bIns="50040" anchor="ctr">
            <a:noAutofit/>
          </a:bodyPr>
          <a:lstStyle/>
          <a:p>
            <a:pPr algn="ctr">
              <a:lnSpc>
                <a:spcPct val="100000"/>
              </a:lnSpc>
            </a:pPr>
            <a:r>
              <a:rPr lang="fr-FR" sz="1100" b="1" strike="noStrike" spc="-1" dirty="0">
                <a:solidFill>
                  <a:srgbClr val="000000"/>
                </a:solidFill>
                <a:latin typeface="Arial Black"/>
                <a:ea typeface="DejaVu Sans"/>
              </a:rPr>
              <a:t>Critères de réussite :</a:t>
            </a:r>
            <a:r>
              <a:rPr lang="fr-FR" sz="1100" b="1" strike="noStrike" spc="-1" dirty="0">
                <a:solidFill>
                  <a:srgbClr val="000000"/>
                </a:solidFill>
                <a:latin typeface="Calibri"/>
                <a:ea typeface="DejaVu Sans"/>
              </a:rPr>
              <a:t> </a:t>
            </a:r>
            <a:endParaRPr lang="fr-FR" sz="1100" b="0" strike="noStrike" spc="-1" dirty="0">
              <a:latin typeface="Arial"/>
            </a:endParaRPr>
          </a:p>
          <a:p>
            <a:pPr algn="ctr">
              <a:lnSpc>
                <a:spcPct val="100000"/>
              </a:lnSpc>
            </a:pPr>
            <a:r>
              <a:rPr lang="fr-FR" sz="1100" b="0" strike="noStrike" spc="-1" dirty="0" smtClean="0">
                <a:solidFill>
                  <a:srgbClr val="000000"/>
                </a:solidFill>
                <a:latin typeface="Calibri"/>
                <a:ea typeface="DejaVu Sans"/>
              </a:rPr>
              <a:t>Réaliser trois blocs de mouvements différents avec « passage de souris à fromage puis l’inverse».</a:t>
            </a:r>
          </a:p>
          <a:p>
            <a:pPr algn="ctr">
              <a:lnSpc>
                <a:spcPct val="100000"/>
              </a:lnSpc>
            </a:pPr>
            <a:r>
              <a:rPr lang="fr-FR" sz="1100" spc="-1" dirty="0" smtClean="0">
                <a:solidFill>
                  <a:srgbClr val="000000"/>
                </a:solidFill>
                <a:latin typeface="Calibri"/>
                <a:ea typeface="DejaVu Sans"/>
              </a:rPr>
              <a:t>Etre capable de répéter ces deux blocs deux fois à l’identique.</a:t>
            </a:r>
            <a:endParaRPr lang="fr-FR" sz="1100" b="0" strike="noStrike" spc="-1" dirty="0">
              <a:latin typeface="Arial"/>
            </a:endParaRPr>
          </a:p>
        </p:txBody>
      </p:sp>
      <p:sp>
        <p:nvSpPr>
          <p:cNvPr id="194" name="Rectangle 173_4"/>
          <p:cNvSpPr/>
          <p:nvPr/>
        </p:nvSpPr>
        <p:spPr>
          <a:xfrm>
            <a:off x="6072198" y="5000636"/>
            <a:ext cx="1345950" cy="7641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3600" b="1" strike="noStrike" spc="-1" dirty="0" smtClean="0">
                <a:solidFill>
                  <a:srgbClr val="000000"/>
                </a:solidFill>
                <a:latin typeface="Calibri"/>
                <a:ea typeface="DejaVu Sans"/>
              </a:rPr>
              <a:t>+</a:t>
            </a:r>
          </a:p>
          <a:p>
            <a:pPr algn="ctr">
              <a:lnSpc>
                <a:spcPct val="100000"/>
              </a:lnSpc>
            </a:pPr>
            <a:endParaRPr lang="fr-FR" sz="1000" b="0" strike="noStrike" spc="-1" dirty="0">
              <a:latin typeface="Arial"/>
            </a:endParaRPr>
          </a:p>
          <a:p>
            <a:pPr algn="ctr">
              <a:lnSpc>
                <a:spcPct val="100000"/>
              </a:lnSpc>
            </a:pPr>
            <a:r>
              <a:rPr lang="fr-FR" sz="900" b="0" strike="noStrike" spc="-1" dirty="0" smtClean="0">
                <a:solidFill>
                  <a:srgbClr val="000000"/>
                </a:solidFill>
                <a:latin typeface="Calibri"/>
                <a:ea typeface="DejaVu Sans"/>
              </a:rPr>
              <a:t>-Intégrer des mouvements </a:t>
            </a:r>
          </a:p>
          <a:p>
            <a:pPr algn="ctr">
              <a:lnSpc>
                <a:spcPct val="100000"/>
              </a:lnSpc>
            </a:pPr>
            <a:r>
              <a:rPr lang="fr-FR" sz="900" b="0" strike="noStrike" spc="-1" dirty="0" smtClean="0">
                <a:solidFill>
                  <a:srgbClr val="000000"/>
                </a:solidFill>
                <a:latin typeface="Calibri"/>
                <a:ea typeface="DejaVu Sans"/>
              </a:rPr>
              <a:t>originaux pour passer d’un état à un autre.</a:t>
            </a:r>
            <a:endParaRPr lang="fr-FR" sz="900" spc="-1" dirty="0" smtClean="0">
              <a:solidFill>
                <a:srgbClr val="000000"/>
              </a:solidFill>
              <a:latin typeface="Calibri"/>
              <a:ea typeface="DejaVu Sans"/>
            </a:endParaRPr>
          </a:p>
          <a:p>
            <a:pPr algn="ctr">
              <a:lnSpc>
                <a:spcPct val="100000"/>
              </a:lnSpc>
            </a:pPr>
            <a:r>
              <a:rPr lang="fr-FR" sz="900" b="0" strike="noStrike" spc="-1" dirty="0" smtClean="0">
                <a:latin typeface="Arial"/>
              </a:rPr>
              <a:t>-Explorer des positions originales</a:t>
            </a:r>
            <a:endParaRPr lang="fr-FR" sz="900" b="0" strike="noStrike" spc="-1" dirty="0">
              <a:latin typeface="Arial"/>
            </a:endParaRPr>
          </a:p>
          <a:p>
            <a:pPr algn="ctr">
              <a:lnSpc>
                <a:spcPct val="100000"/>
              </a:lnSpc>
            </a:pPr>
            <a:endParaRPr lang="fr-FR" sz="900" b="0" strike="noStrike" spc="-1" dirty="0">
              <a:latin typeface="Arial"/>
            </a:endParaRPr>
          </a:p>
        </p:txBody>
      </p:sp>
      <p:sp>
        <p:nvSpPr>
          <p:cNvPr id="196" name="Rectangle 116"/>
          <p:cNvSpPr/>
          <p:nvPr/>
        </p:nvSpPr>
        <p:spPr>
          <a:xfrm>
            <a:off x="8156268" y="6325836"/>
            <a:ext cx="942300" cy="46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500" b="1" strike="noStrike" spc="-1" dirty="0" smtClean="0">
                <a:solidFill>
                  <a:srgbClr val="000000"/>
                </a:solidFill>
                <a:latin typeface="Calibri"/>
                <a:ea typeface="DejaVu Sans"/>
              </a:rPr>
              <a:t>Souris et fromage</a:t>
            </a:r>
            <a:endParaRPr lang="fr-FR" sz="1500" b="0" strike="noStrike" spc="-1" dirty="0">
              <a:latin typeface="Arial"/>
            </a:endParaRPr>
          </a:p>
        </p:txBody>
      </p:sp>
      <p:sp>
        <p:nvSpPr>
          <p:cNvPr id="197" name="Rectangle : coins arrondis 6_19"/>
          <p:cNvSpPr/>
          <p:nvPr/>
        </p:nvSpPr>
        <p:spPr>
          <a:xfrm>
            <a:off x="2571736" y="3786190"/>
            <a:ext cx="3429024" cy="2928958"/>
          </a:xfrm>
          <a:prstGeom prst="roundRect">
            <a:avLst>
              <a:gd name="adj" fmla="val 16667"/>
            </a:avLst>
          </a:prstGeom>
          <a:solidFill>
            <a:schemeClr val="accent1">
              <a:lumMod val="75000"/>
            </a:schemeClr>
          </a:solidFill>
          <a:ln/>
        </p:spPr>
        <p:style>
          <a:lnRef idx="0">
            <a:schemeClr val="accent5"/>
          </a:lnRef>
          <a:fillRef idx="3">
            <a:schemeClr val="accent5"/>
          </a:fillRef>
          <a:effectRef idx="3">
            <a:schemeClr val="accent5"/>
          </a:effectRef>
          <a:fontRef idx="minor">
            <a:schemeClr val="lt1"/>
          </a:fontRef>
        </p:style>
        <p:txBody>
          <a:bodyPr lIns="95040" tIns="50040" rIns="95040" bIns="50040" anchor="ctr">
            <a:noAutofit/>
          </a:bodyPr>
          <a:lstStyle/>
          <a:p>
            <a:pPr algn="ctr">
              <a:lnSpc>
                <a:spcPct val="100000"/>
              </a:lnSpc>
            </a:pPr>
            <a:endParaRPr lang="fr-FR" sz="1200" b="1" u="sng" strike="noStrike" spc="-1" dirty="0" smtClean="0">
              <a:solidFill>
                <a:srgbClr val="000000"/>
              </a:solidFill>
              <a:uFillTx/>
              <a:latin typeface="Calibri"/>
              <a:ea typeface="DejaVu Sans"/>
            </a:endParaRPr>
          </a:p>
          <a:p>
            <a:pPr algn="ctr">
              <a:lnSpc>
                <a:spcPct val="100000"/>
              </a:lnSpc>
            </a:pPr>
            <a:endParaRPr lang="fr-FR" sz="1200" b="1" u="sng" spc="-1" dirty="0" smtClean="0">
              <a:solidFill>
                <a:srgbClr val="000000"/>
              </a:solidFill>
              <a:latin typeface="Calibri"/>
              <a:ea typeface="DejaVu Sans"/>
            </a:endParaRPr>
          </a:p>
          <a:p>
            <a:pPr algn="ctr">
              <a:lnSpc>
                <a:spcPct val="100000"/>
              </a:lnSpc>
            </a:pPr>
            <a:endParaRPr lang="fr-FR" sz="1200" b="1" u="sng" strike="noStrike" spc="-1" dirty="0" smtClean="0">
              <a:solidFill>
                <a:srgbClr val="000000"/>
              </a:solidFill>
              <a:uFillTx/>
              <a:latin typeface="Calibri"/>
              <a:ea typeface="DejaVu Sans"/>
            </a:endParaRPr>
          </a:p>
          <a:p>
            <a:pPr algn="ctr">
              <a:lnSpc>
                <a:spcPct val="100000"/>
              </a:lnSpc>
            </a:pPr>
            <a:endParaRPr lang="fr-FR" sz="1200" b="1" u="sng" spc="-1" dirty="0" smtClean="0">
              <a:solidFill>
                <a:srgbClr val="000000"/>
              </a:solidFill>
              <a:latin typeface="Calibri"/>
              <a:ea typeface="DejaVu Sans"/>
            </a:endParaRPr>
          </a:p>
          <a:p>
            <a:r>
              <a:rPr lang="fr-FR" sz="1200" b="1" dirty="0" smtClean="0">
                <a:solidFill>
                  <a:schemeClr val="tx1"/>
                </a:solidFill>
              </a:rPr>
              <a:t>Trois phases  : affective-exploratoire-écriture</a:t>
            </a:r>
          </a:p>
          <a:p>
            <a:pPr algn="just"/>
            <a:r>
              <a:rPr lang="fr-FR" sz="1000" b="1" u="sng" dirty="0" smtClean="0">
                <a:solidFill>
                  <a:schemeClr val="tx1"/>
                </a:solidFill>
              </a:rPr>
              <a:t>Phase affective : </a:t>
            </a:r>
            <a:r>
              <a:rPr lang="fr-FR" sz="1000" dirty="0" smtClean="0">
                <a:solidFill>
                  <a:schemeClr val="tx1"/>
                </a:solidFill>
              </a:rPr>
              <a:t>Par groupe de six, trois souris et trois « fromages ».Les fromages forment des « trous ». Les souris ont 30 secondes pour passer dans le maximum de trous. Les élèves passent dans les deux rôles. Puis faire évoluer en demandant aux « fromages » de proposer des formes qui évoluent. </a:t>
            </a:r>
          </a:p>
          <a:p>
            <a:r>
              <a:rPr lang="fr-FR" sz="1000" b="1" u="sng" dirty="0" smtClean="0">
                <a:solidFill>
                  <a:schemeClr val="tx1"/>
                </a:solidFill>
              </a:rPr>
              <a:t>Phase exploratoire : </a:t>
            </a:r>
            <a:r>
              <a:rPr lang="fr-FR" sz="1000" dirty="0" smtClean="0">
                <a:solidFill>
                  <a:schemeClr val="tx1"/>
                </a:solidFill>
              </a:rPr>
              <a:t>Par deux, une souris et un « fromage ». La souris passe dans un « trou », et elle devient fromage. Le fromage à son tour devient souris et passe dans un trou du fromage. </a:t>
            </a:r>
          </a:p>
          <a:p>
            <a:r>
              <a:rPr lang="fr-FR" sz="1000" b="1" u="sng" dirty="0" smtClean="0">
                <a:solidFill>
                  <a:schemeClr val="tx1"/>
                </a:solidFill>
              </a:rPr>
              <a:t>Phase d’écriture </a:t>
            </a:r>
            <a:r>
              <a:rPr lang="fr-FR" sz="1000" b="1" dirty="0" smtClean="0">
                <a:solidFill>
                  <a:schemeClr val="tx1"/>
                </a:solidFill>
              </a:rPr>
              <a:t>: </a:t>
            </a:r>
            <a:r>
              <a:rPr lang="fr-FR" sz="1000" dirty="0" smtClean="0">
                <a:solidFill>
                  <a:schemeClr val="tx1"/>
                </a:solidFill>
              </a:rPr>
              <a:t>Toujours par deux, définir trois passages de souris à fromage. (30 secondes)</a:t>
            </a:r>
          </a:p>
          <a:p>
            <a:endParaRPr lang="fr-FR" sz="1000" b="1" dirty="0" smtClean="0">
              <a:solidFill>
                <a:schemeClr val="tx1"/>
              </a:solidFill>
            </a:endParaRPr>
          </a:p>
          <a:p>
            <a:pPr algn="just"/>
            <a:r>
              <a:rPr lang="fr-FR" sz="1000" b="1" dirty="0" smtClean="0">
                <a:solidFill>
                  <a:schemeClr val="tx1"/>
                </a:solidFill>
              </a:rPr>
              <a:t>Repères pour les mouvements à définir : comment passer par le trou du fromage? Comment se transformer de souris à une position de fromage?  Comment réaliser le passage d’une position statique à mobile?</a:t>
            </a:r>
          </a:p>
          <a:p>
            <a:pPr algn="ctr">
              <a:lnSpc>
                <a:spcPct val="100000"/>
              </a:lnSpc>
            </a:pPr>
            <a:endParaRPr lang="fr-FR" sz="1200" b="0" strike="noStrike" spc="-1" dirty="0">
              <a:latin typeface="Arial"/>
            </a:endParaRPr>
          </a:p>
          <a:p>
            <a:pPr algn="ctr">
              <a:lnSpc>
                <a:spcPct val="100000"/>
              </a:lnSpc>
            </a:pPr>
            <a:endParaRPr lang="fr-FR" sz="1200" b="0" strike="noStrike" spc="-1" dirty="0">
              <a:latin typeface="Arial"/>
            </a:endParaRPr>
          </a:p>
          <a:p>
            <a:pPr algn="ctr">
              <a:lnSpc>
                <a:spcPct val="100000"/>
              </a:lnSpc>
            </a:pPr>
            <a:endParaRPr lang="fr-FR" sz="1200" b="0" strike="noStrike" spc="-1" dirty="0">
              <a:latin typeface="Arial"/>
            </a:endParaRPr>
          </a:p>
          <a:p>
            <a:pPr algn="ctr">
              <a:lnSpc>
                <a:spcPct val="100000"/>
              </a:lnSpc>
            </a:pPr>
            <a:endParaRPr lang="fr-FR" sz="1200" b="0" strike="noStrike" spc="-1" dirty="0">
              <a:latin typeface="Arial"/>
            </a:endParaRPr>
          </a:p>
        </p:txBody>
      </p:sp>
      <p:sp>
        <p:nvSpPr>
          <p:cNvPr id="199" name="Nuage 4_9"/>
          <p:cNvSpPr/>
          <p:nvPr/>
        </p:nvSpPr>
        <p:spPr>
          <a:xfrm>
            <a:off x="0" y="4786322"/>
            <a:ext cx="2571768" cy="1928826"/>
          </a:xfrm>
          <a:prstGeom prst="cloud">
            <a:avLst/>
          </a:prstGeom>
          <a:solidFill>
            <a:srgbClr val="248F94"/>
          </a:solidFill>
          <a:ln/>
        </p:spPr>
        <p:style>
          <a:lnRef idx="0">
            <a:schemeClr val="accent6"/>
          </a:lnRef>
          <a:fillRef idx="3">
            <a:schemeClr val="accent6"/>
          </a:fillRef>
          <a:effectRef idx="3">
            <a:schemeClr val="accent6"/>
          </a:effectRef>
          <a:fontRef idx="minor">
            <a:schemeClr val="lt1"/>
          </a:fontRef>
        </p:style>
        <p:txBody>
          <a:bodyPr lIns="95040" tIns="50040" rIns="95040" bIns="50040" anchor="ctr">
            <a:noAutofit/>
          </a:bodyPr>
          <a:lstStyle/>
          <a:p>
            <a:pPr algn="ctr">
              <a:lnSpc>
                <a:spcPct val="100000"/>
              </a:lnSpc>
            </a:pPr>
            <a:endParaRPr lang="fr-FR" sz="1200" b="1" spc="-1" dirty="0">
              <a:solidFill>
                <a:srgbClr val="000000"/>
              </a:solidFill>
              <a:latin typeface="Calibri"/>
            </a:endParaRPr>
          </a:p>
          <a:p>
            <a:pPr algn="ctr">
              <a:lnSpc>
                <a:spcPct val="100000"/>
              </a:lnSpc>
            </a:pPr>
            <a:endParaRPr lang="fr-FR" sz="1200" b="1" spc="-1" dirty="0">
              <a:solidFill>
                <a:srgbClr val="000000"/>
              </a:solidFill>
              <a:latin typeface="Calibri"/>
            </a:endParaRPr>
          </a:p>
          <a:p>
            <a:pPr algn="ctr"/>
            <a:r>
              <a:rPr lang="fr-FR" sz="1200" b="1" spc="-1" dirty="0">
                <a:solidFill>
                  <a:srgbClr val="000000"/>
                </a:solidFill>
                <a:latin typeface="Calibri"/>
              </a:rPr>
              <a:t>    </a:t>
            </a:r>
            <a:endParaRPr lang="fr-FR" sz="1200" b="1" spc="-1" dirty="0" smtClean="0">
              <a:solidFill>
                <a:srgbClr val="000000"/>
              </a:solidFill>
              <a:latin typeface="Calibri"/>
            </a:endParaRPr>
          </a:p>
          <a:p>
            <a:pPr algn="ctr"/>
            <a:endParaRPr lang="fr-FR" sz="1200" b="1" u="sng" spc="-1" dirty="0" smtClean="0">
              <a:solidFill>
                <a:srgbClr val="000000"/>
              </a:solidFill>
              <a:latin typeface="Calibri"/>
              <a:ea typeface="DejaVu Sans"/>
            </a:endParaRPr>
          </a:p>
          <a:p>
            <a:pPr algn="ctr"/>
            <a:r>
              <a:rPr lang="fr-FR" sz="1200" b="1" u="sng" spc="-1" dirty="0" smtClean="0">
                <a:solidFill>
                  <a:srgbClr val="000000"/>
                </a:solidFill>
                <a:ea typeface="DejaVu Sans"/>
              </a:rPr>
              <a:t>Observation du jeu par des élèves, puis retour sur ce qu’ils ont trouvé intéressant, ce qui a attiré leur attention :</a:t>
            </a:r>
          </a:p>
          <a:p>
            <a:pPr algn="ctr"/>
            <a:r>
              <a:rPr lang="fr-FR" sz="1200" b="1" u="sng" spc="-1" dirty="0" smtClean="0">
                <a:solidFill>
                  <a:srgbClr val="000000"/>
                </a:solidFill>
                <a:ea typeface="DejaVu Sans"/>
              </a:rPr>
              <a:t>Relation entre danseurs, narration, lien/contact</a:t>
            </a:r>
          </a:p>
          <a:p>
            <a:pPr algn="ctr"/>
            <a:r>
              <a:rPr lang="fr-FR" sz="2000" b="1" spc="-1" dirty="0">
                <a:solidFill>
                  <a:srgbClr val="000000"/>
                </a:solidFill>
                <a:latin typeface="Calibri"/>
              </a:rPr>
              <a:t> </a:t>
            </a:r>
            <a:endParaRPr lang="fr-FR" sz="2000" b="1" spc="-1" dirty="0"/>
          </a:p>
          <a:p>
            <a:pPr algn="ctr">
              <a:lnSpc>
                <a:spcPct val="100000"/>
              </a:lnSpc>
            </a:pPr>
            <a:endParaRPr lang="fr-FR" sz="1200" b="0" strike="noStrike" spc="-1" dirty="0">
              <a:latin typeface="Arial"/>
            </a:endParaRPr>
          </a:p>
          <a:p>
            <a:pPr algn="ctr">
              <a:lnSpc>
                <a:spcPct val="100000"/>
              </a:lnSpc>
            </a:pPr>
            <a:endParaRPr lang="fr-FR" sz="1600" b="1" spc="-1" dirty="0">
              <a:solidFill>
                <a:srgbClr val="000000"/>
              </a:solidFill>
              <a:latin typeface="Calibri"/>
            </a:endParaRPr>
          </a:p>
        </p:txBody>
      </p:sp>
      <p:sp>
        <p:nvSpPr>
          <p:cNvPr id="15" name="Flèche droite 14"/>
          <p:cNvSpPr/>
          <p:nvPr/>
        </p:nvSpPr>
        <p:spPr>
          <a:xfrm rot="2421169">
            <a:off x="1985626" y="4551128"/>
            <a:ext cx="765331" cy="456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ZoneTexte 9"/>
          <p:cNvSpPr txBox="1"/>
          <p:nvPr/>
        </p:nvSpPr>
        <p:spPr>
          <a:xfrm>
            <a:off x="6858016" y="642918"/>
            <a:ext cx="1714512" cy="2862322"/>
          </a:xfrm>
          <a:prstGeom prst="rect">
            <a:avLst/>
          </a:prstGeom>
          <a:noFill/>
        </p:spPr>
        <p:txBody>
          <a:bodyPr wrap="square" rtlCol="0">
            <a:spAutoFit/>
          </a:bodyPr>
          <a:lstStyle/>
          <a:p>
            <a:pPr algn="ctr"/>
            <a:r>
              <a:rPr lang="fr-FR" dirty="0" smtClean="0"/>
              <a:t>S</a:t>
            </a:r>
            <a:r>
              <a:rPr lang="fr-FR" dirty="0" smtClean="0"/>
              <a:t>i un élève est touché il doit s’arrêter et former un espace vide avec le sol. Si un autre élève passe dans cet espace il est délivré.</a:t>
            </a:r>
            <a:endParaRPr lang="fr-FR" dirty="0"/>
          </a:p>
        </p:txBody>
      </p:sp>
      <p:pic>
        <p:nvPicPr>
          <p:cNvPr id="11" name="Picture 4"/>
          <p:cNvPicPr>
            <a:picLocks noChangeAspect="1" noChangeArrowheads="1"/>
          </p:cNvPicPr>
          <p:nvPr/>
        </p:nvPicPr>
        <p:blipFill>
          <a:blip r:embed="rId2"/>
          <a:srcRect l="15959" t="27539" r="43960" b="36328"/>
          <a:stretch>
            <a:fillRect/>
          </a:stretch>
        </p:blipFill>
        <p:spPr bwMode="auto">
          <a:xfrm>
            <a:off x="2714612" y="785794"/>
            <a:ext cx="3241741" cy="1643074"/>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l="27453" t="30274" r="35212" b="31640"/>
          <a:stretch>
            <a:fillRect/>
          </a:stretch>
        </p:blipFill>
        <p:spPr bwMode="auto">
          <a:xfrm>
            <a:off x="2143108" y="2195643"/>
            <a:ext cx="4143404" cy="2376364"/>
          </a:xfrm>
          <a:prstGeom prst="rect">
            <a:avLst/>
          </a:prstGeom>
          <a:noFill/>
          <a:ln w="9525">
            <a:noFill/>
            <a:miter lim="800000"/>
            <a:headEnd/>
            <a:tailEnd/>
          </a:ln>
          <a:effectLst/>
        </p:spPr>
      </p:pic>
      <p:pic>
        <p:nvPicPr>
          <p:cNvPr id="13" name="Picture 3"/>
          <p:cNvPicPr>
            <a:picLocks noChangeAspect="1" noChangeArrowheads="1"/>
          </p:cNvPicPr>
          <p:nvPr/>
        </p:nvPicPr>
        <p:blipFill>
          <a:blip r:embed="rId4"/>
          <a:srcRect l="34591" t="29297" r="40153" b="40429"/>
          <a:stretch>
            <a:fillRect/>
          </a:stretch>
        </p:blipFill>
        <p:spPr bwMode="auto">
          <a:xfrm>
            <a:off x="285720" y="3786190"/>
            <a:ext cx="3205162" cy="2160000"/>
          </a:xfrm>
          <a:prstGeom prst="rect">
            <a:avLst/>
          </a:prstGeom>
          <a:noFill/>
          <a:ln w="9525">
            <a:noFill/>
            <a:miter lim="800000"/>
            <a:headEnd/>
            <a:tailEnd/>
          </a:ln>
          <a:effectLst/>
        </p:spPr>
      </p:pic>
      <p:pic>
        <p:nvPicPr>
          <p:cNvPr id="2" name="Picture 2"/>
          <p:cNvPicPr>
            <a:picLocks noChangeAspect="1" noChangeArrowheads="1"/>
          </p:cNvPicPr>
          <p:nvPr/>
        </p:nvPicPr>
        <p:blipFill>
          <a:blip r:embed="rId5"/>
          <a:srcRect l="40081" t="33203" r="35212" b="38476"/>
          <a:stretch>
            <a:fillRect/>
          </a:stretch>
        </p:blipFill>
        <p:spPr bwMode="auto">
          <a:xfrm>
            <a:off x="3857620" y="4000504"/>
            <a:ext cx="3351724" cy="2160000"/>
          </a:xfrm>
          <a:prstGeom prst="rect">
            <a:avLst/>
          </a:prstGeom>
          <a:noFill/>
          <a:ln w="38100">
            <a:solidFill>
              <a:srgbClr val="FFC000"/>
            </a:solidFill>
            <a:miter lim="800000"/>
            <a:headEnd/>
            <a:tailEnd/>
          </a:ln>
          <a:effectLst/>
        </p:spPr>
      </p:pic>
      <p:sp>
        <p:nvSpPr>
          <p:cNvPr id="16" name="ZoneTexte 15"/>
          <p:cNvSpPr txBox="1"/>
          <p:nvPr/>
        </p:nvSpPr>
        <p:spPr>
          <a:xfrm>
            <a:off x="7286644" y="4643446"/>
            <a:ext cx="1714512" cy="1200329"/>
          </a:xfrm>
          <a:prstGeom prst="rect">
            <a:avLst/>
          </a:prstGeom>
          <a:noFill/>
        </p:spPr>
        <p:txBody>
          <a:bodyPr wrap="square" rtlCol="0">
            <a:spAutoFit/>
          </a:bodyPr>
          <a:lstStyle/>
          <a:p>
            <a:pPr algn="ctr"/>
            <a:r>
              <a:rPr lang="fr-FR" dirty="0" smtClean="0"/>
              <a:t>Remarque : Demander aux élèves de varier les formes</a:t>
            </a:r>
            <a:endParaRPr lang="fr-FR" dirty="0"/>
          </a:p>
        </p:txBody>
      </p:sp>
      <p:sp>
        <p:nvSpPr>
          <p:cNvPr id="17" name="Flèche droite 16"/>
          <p:cNvSpPr/>
          <p:nvPr/>
        </p:nvSpPr>
        <p:spPr>
          <a:xfrm rot="9416282">
            <a:off x="2708060" y="3158236"/>
            <a:ext cx="1214446" cy="2143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3640740">
            <a:off x="4641317" y="4046626"/>
            <a:ext cx="1214446" cy="2143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3071802" y="1"/>
            <a:ext cx="2928958" cy="646331"/>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smtClean="0"/>
              <a:t>Situation du loup gelé</a:t>
            </a:r>
          </a:p>
          <a:p>
            <a:pPr algn="ct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 name="ZoneTexte 14"/>
          <p:cNvSpPr txBox="1"/>
          <p:nvPr/>
        </p:nvSpPr>
        <p:spPr>
          <a:xfrm>
            <a:off x="2357422" y="0"/>
            <a:ext cx="4786346"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smtClean="0"/>
              <a:t>Situation des souris et des fromages</a:t>
            </a:r>
          </a:p>
          <a:p>
            <a:pPr algn="ctr"/>
            <a:endParaRPr lang="fr-FR" dirty="0"/>
          </a:p>
        </p:txBody>
      </p:sp>
      <p:pic>
        <p:nvPicPr>
          <p:cNvPr id="2" name="Picture 2"/>
          <p:cNvPicPr>
            <a:picLocks noChangeAspect="1" noChangeArrowheads="1"/>
          </p:cNvPicPr>
          <p:nvPr/>
        </p:nvPicPr>
        <p:blipFill>
          <a:blip r:embed="rId2"/>
          <a:srcRect l="6588" t="19531" r="35212" b="25781"/>
          <a:stretch>
            <a:fillRect/>
          </a:stretch>
        </p:blipFill>
        <p:spPr bwMode="auto">
          <a:xfrm>
            <a:off x="1071538" y="1857364"/>
            <a:ext cx="6572296" cy="3472156"/>
          </a:xfrm>
          <a:prstGeom prst="rect">
            <a:avLst/>
          </a:prstGeom>
          <a:noFill/>
          <a:ln w="9525">
            <a:noFill/>
            <a:miter lim="800000"/>
            <a:headEnd/>
            <a:tailEnd/>
          </a:ln>
          <a:effectLst/>
        </p:spPr>
      </p:pic>
      <p:sp>
        <p:nvSpPr>
          <p:cNvPr id="17" name="ZoneTexte 16"/>
          <p:cNvSpPr txBox="1"/>
          <p:nvPr/>
        </p:nvSpPr>
        <p:spPr>
          <a:xfrm>
            <a:off x="785786" y="785794"/>
            <a:ext cx="4929222" cy="1354217"/>
          </a:xfrm>
          <a:prstGeom prst="rect">
            <a:avLst/>
          </a:prstGeom>
          <a:noFill/>
        </p:spPr>
        <p:txBody>
          <a:bodyPr wrap="square" rtlCol="0">
            <a:spAutoFit/>
          </a:bodyPr>
          <a:lstStyle/>
          <a:p>
            <a:pPr algn="ctr"/>
            <a:r>
              <a:rPr lang="fr-FR" sz="1600" dirty="0" smtClean="0"/>
              <a:t>Les souris partent du mur et ont chacune 30 secondes pour se glisser dans le maximum de trous du « gruyère »</a:t>
            </a:r>
          </a:p>
          <a:p>
            <a:pPr algn="ctr"/>
            <a:r>
              <a:rPr lang="fr-FR" sz="1600" dirty="0" smtClean="0"/>
              <a:t>A chaque nouveau passage les souris doivent modifier leur manière de se faufiler</a:t>
            </a:r>
            <a:endParaRPr lang="fr-FR" sz="1600" dirty="0" smtClean="0"/>
          </a:p>
          <a:p>
            <a:pPr algn="ctr"/>
            <a:endParaRPr lang="fr-FR" dirty="0"/>
          </a:p>
        </p:txBody>
      </p:sp>
      <p:sp>
        <p:nvSpPr>
          <p:cNvPr id="18" name="ZoneTexte 17"/>
          <p:cNvSpPr txBox="1"/>
          <p:nvPr/>
        </p:nvSpPr>
        <p:spPr>
          <a:xfrm>
            <a:off x="3143240" y="5429264"/>
            <a:ext cx="4929222" cy="1107996"/>
          </a:xfrm>
          <a:prstGeom prst="rect">
            <a:avLst/>
          </a:prstGeom>
          <a:noFill/>
        </p:spPr>
        <p:txBody>
          <a:bodyPr wrap="square" rtlCol="0">
            <a:spAutoFit/>
          </a:bodyPr>
          <a:lstStyle/>
          <a:p>
            <a:pPr algn="ctr"/>
            <a:r>
              <a:rPr lang="fr-FR" sz="1600" dirty="0" smtClean="0"/>
              <a:t>Ici les élèves constituent « le gruyère », avec de nombreux espaces, au bout de 10 secondes obligation de changer de position</a:t>
            </a:r>
          </a:p>
          <a:p>
            <a:pPr algn="ctr"/>
            <a:endParaRPr lang="fr-FR" dirty="0"/>
          </a:p>
        </p:txBody>
      </p:sp>
      <p:sp>
        <p:nvSpPr>
          <p:cNvPr id="19" name="Ellipse 18"/>
          <p:cNvSpPr/>
          <p:nvPr/>
        </p:nvSpPr>
        <p:spPr>
          <a:xfrm>
            <a:off x="4500562" y="3357562"/>
            <a:ext cx="928694" cy="857256"/>
          </a:xfrm>
          <a:prstGeom prst="ellipse">
            <a:avLst/>
          </a:prstGeom>
          <a:solidFill>
            <a:srgbClr val="FFC000">
              <a:alpha val="3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357950" y="3571876"/>
            <a:ext cx="571504" cy="714380"/>
          </a:xfrm>
          <a:prstGeom prst="ellipse">
            <a:avLst/>
          </a:prstGeom>
          <a:solidFill>
            <a:srgbClr val="FFC000">
              <a:alpha val="3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7000892" y="3571876"/>
            <a:ext cx="571504" cy="714380"/>
          </a:xfrm>
          <a:prstGeom prst="ellipse">
            <a:avLst/>
          </a:prstGeom>
          <a:solidFill>
            <a:srgbClr val="FFC000">
              <a:alpha val="3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3500430" y="2357430"/>
            <a:ext cx="1143008" cy="1071570"/>
          </a:xfrm>
          <a:prstGeom prst="ellipse">
            <a:avLst/>
          </a:prstGeom>
          <a:solidFill>
            <a:srgbClr val="FFC000">
              <a:alpha val="3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3286116" y="3643314"/>
            <a:ext cx="428628" cy="571504"/>
          </a:xfrm>
          <a:prstGeom prst="ellipse">
            <a:avLst/>
          </a:prstGeom>
          <a:solidFill>
            <a:srgbClr val="FFC000">
              <a:alpha val="34118"/>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 name="ZoneTexte 14"/>
          <p:cNvSpPr txBox="1"/>
          <p:nvPr/>
        </p:nvSpPr>
        <p:spPr>
          <a:xfrm>
            <a:off x="1285852" y="0"/>
            <a:ext cx="607223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dirty="0" smtClean="0"/>
              <a:t>Situation de la souris qui devient fromage</a:t>
            </a:r>
          </a:p>
          <a:p>
            <a:pPr algn="ctr"/>
            <a:endParaRPr lang="fr-FR" dirty="0"/>
          </a:p>
        </p:txBody>
      </p:sp>
      <p:sp>
        <p:nvSpPr>
          <p:cNvPr id="17" name="ZoneTexte 16"/>
          <p:cNvSpPr txBox="1"/>
          <p:nvPr/>
        </p:nvSpPr>
        <p:spPr>
          <a:xfrm>
            <a:off x="285720" y="642918"/>
            <a:ext cx="2357454" cy="861774"/>
          </a:xfrm>
          <a:prstGeom prst="rect">
            <a:avLst/>
          </a:prstGeom>
          <a:noFill/>
        </p:spPr>
        <p:txBody>
          <a:bodyPr wrap="square" rtlCol="0">
            <a:spAutoFit/>
          </a:bodyPr>
          <a:lstStyle/>
          <a:p>
            <a:pPr algn="ctr"/>
            <a:r>
              <a:rPr lang="fr-FR" sz="1600" dirty="0" smtClean="0"/>
              <a:t>La souris se glisse dans le fromage</a:t>
            </a:r>
          </a:p>
          <a:p>
            <a:pPr algn="ctr"/>
            <a:endParaRPr lang="fr-FR" dirty="0"/>
          </a:p>
        </p:txBody>
      </p:sp>
      <p:sp>
        <p:nvSpPr>
          <p:cNvPr id="18" name="ZoneTexte 17"/>
          <p:cNvSpPr txBox="1"/>
          <p:nvPr/>
        </p:nvSpPr>
        <p:spPr>
          <a:xfrm>
            <a:off x="5572132" y="4214818"/>
            <a:ext cx="3071866" cy="2092881"/>
          </a:xfrm>
          <a:prstGeom prst="rect">
            <a:avLst/>
          </a:prstGeom>
          <a:noFill/>
        </p:spPr>
        <p:txBody>
          <a:bodyPr wrap="square" rtlCol="0">
            <a:spAutoFit/>
          </a:bodyPr>
          <a:lstStyle/>
          <a:p>
            <a:pPr algn="ctr"/>
            <a:r>
              <a:rPr lang="fr-FR" sz="1600" dirty="0" smtClean="0"/>
              <a:t>Chaque élève joue à tour de rôle la souris puis le fromage.</a:t>
            </a:r>
          </a:p>
          <a:p>
            <a:pPr algn="ctr"/>
            <a:endParaRPr lang="fr-FR" sz="1600" dirty="0" smtClean="0"/>
          </a:p>
          <a:p>
            <a:pPr algn="ctr"/>
            <a:r>
              <a:rPr lang="fr-FR" sz="1600" dirty="0" smtClean="0"/>
              <a:t>Remarque :</a:t>
            </a:r>
          </a:p>
          <a:p>
            <a:pPr algn="ctr"/>
            <a:r>
              <a:rPr lang="fr-FR" sz="1600" dirty="0" smtClean="0"/>
              <a:t>Demander aux élèves de définir le chemin emprunter pour passer d’un rôle à l’autre.</a:t>
            </a:r>
            <a:endParaRPr lang="fr-FR" sz="1600" dirty="0" smtClean="0"/>
          </a:p>
          <a:p>
            <a:pPr algn="ctr"/>
            <a:endParaRPr lang="fr-FR" dirty="0"/>
          </a:p>
        </p:txBody>
      </p:sp>
      <p:pic>
        <p:nvPicPr>
          <p:cNvPr id="3074" name="Picture 2"/>
          <p:cNvPicPr>
            <a:picLocks noChangeAspect="1" noChangeArrowheads="1"/>
          </p:cNvPicPr>
          <p:nvPr/>
        </p:nvPicPr>
        <p:blipFill>
          <a:blip r:embed="rId2"/>
          <a:srcRect l="29100" t="37109" r="45095" b="29687"/>
          <a:stretch>
            <a:fillRect/>
          </a:stretch>
        </p:blipFill>
        <p:spPr bwMode="auto">
          <a:xfrm>
            <a:off x="928662" y="1225930"/>
            <a:ext cx="3071834" cy="222217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21413" t="28320" r="43997" b="26758"/>
          <a:stretch>
            <a:fillRect/>
          </a:stretch>
        </p:blipFill>
        <p:spPr bwMode="auto">
          <a:xfrm>
            <a:off x="5429256" y="1205182"/>
            <a:ext cx="3071834" cy="2242926"/>
          </a:xfrm>
          <a:prstGeom prst="rect">
            <a:avLst/>
          </a:prstGeom>
          <a:noFill/>
          <a:ln w="9525">
            <a:noFill/>
            <a:miter lim="800000"/>
            <a:headEnd/>
            <a:tailEnd/>
          </a:ln>
          <a:effectLst/>
        </p:spPr>
      </p:pic>
      <p:sp>
        <p:nvSpPr>
          <p:cNvPr id="13" name="ZoneTexte 12"/>
          <p:cNvSpPr txBox="1"/>
          <p:nvPr/>
        </p:nvSpPr>
        <p:spPr>
          <a:xfrm>
            <a:off x="5643570" y="571480"/>
            <a:ext cx="2928958" cy="861774"/>
          </a:xfrm>
          <a:prstGeom prst="rect">
            <a:avLst/>
          </a:prstGeom>
          <a:noFill/>
        </p:spPr>
        <p:txBody>
          <a:bodyPr wrap="square" rtlCol="0">
            <a:spAutoFit/>
          </a:bodyPr>
          <a:lstStyle/>
          <a:p>
            <a:pPr algn="ctr"/>
            <a:r>
              <a:rPr lang="fr-FR" sz="1600" dirty="0" smtClean="0"/>
              <a:t>La souris se transforme en fromage, et le fromage en souris</a:t>
            </a:r>
          </a:p>
          <a:p>
            <a:pPr algn="ctr"/>
            <a:endParaRPr lang="fr-FR" dirty="0"/>
          </a:p>
        </p:txBody>
      </p:sp>
      <p:pic>
        <p:nvPicPr>
          <p:cNvPr id="3076" name="Picture 4"/>
          <p:cNvPicPr>
            <a:picLocks noChangeAspect="1" noChangeArrowheads="1"/>
          </p:cNvPicPr>
          <p:nvPr/>
        </p:nvPicPr>
        <p:blipFill>
          <a:blip r:embed="rId4"/>
          <a:srcRect l="8821" t="24609" r="59883" b="30469"/>
          <a:stretch>
            <a:fillRect/>
          </a:stretch>
        </p:blipFill>
        <p:spPr bwMode="auto">
          <a:xfrm>
            <a:off x="1813871" y="3857628"/>
            <a:ext cx="3186756" cy="2571768"/>
          </a:xfrm>
          <a:prstGeom prst="rect">
            <a:avLst/>
          </a:prstGeom>
          <a:noFill/>
          <a:ln w="9525">
            <a:noFill/>
            <a:miter lim="800000"/>
            <a:headEnd/>
            <a:tailEnd/>
          </a:ln>
          <a:effectLst/>
        </p:spPr>
      </p:pic>
      <p:sp>
        <p:nvSpPr>
          <p:cNvPr id="16" name="Flèche droite 15"/>
          <p:cNvSpPr/>
          <p:nvPr/>
        </p:nvSpPr>
        <p:spPr>
          <a:xfrm rot="8285601">
            <a:off x="5131207" y="3950044"/>
            <a:ext cx="1214446" cy="2143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4429124" y="2357430"/>
            <a:ext cx="785818" cy="28575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6509</TotalTime>
  <Words>218</Words>
  <Application>Microsoft Office PowerPoint</Application>
  <PresentationFormat>Affichage à l'écran (4:3)</PresentationFormat>
  <Paragraphs>67</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Diapositive 1</vt:lpstr>
      <vt:lpstr>Diapositive 2</vt:lpstr>
      <vt:lpstr>Diapositive 3</vt:lpstr>
      <vt:lpstr>Diapositive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dc:creator>
  <cp:lastModifiedBy>Ma</cp:lastModifiedBy>
  <cp:revision>119</cp:revision>
  <dcterms:created xsi:type="dcterms:W3CDTF">2022-06-14T13:33:51Z</dcterms:created>
  <dcterms:modified xsi:type="dcterms:W3CDTF">2023-06-09T22:26:13Z</dcterms:modified>
</cp:coreProperties>
</file>