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D8D6"/>
    <a:srgbClr val="248F94"/>
    <a:srgbClr val="32C1C8"/>
    <a:srgbClr val="5DE1A2"/>
    <a:srgbClr val="26CC7D"/>
    <a:srgbClr val="47DD96"/>
    <a:srgbClr val="27D381"/>
    <a:srgbClr val="8EEABE"/>
    <a:srgbClr val="7AE6B3"/>
    <a:srgbClr val="4DDD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4DCC-FD55-4055-9A3E-5ECA11DEC7D3}" type="datetimeFigureOut">
              <a:rPr lang="fr-FR" smtClean="0"/>
              <a:pPr/>
              <a:t>05/07/2023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009F-DCA1-492B-AB3C-CDB282D142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4DCC-FD55-4055-9A3E-5ECA11DEC7D3}" type="datetimeFigureOut">
              <a:rPr lang="fr-FR" smtClean="0"/>
              <a:pPr/>
              <a:t>05/07/2023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009F-DCA1-492B-AB3C-CDB282D142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4DCC-FD55-4055-9A3E-5ECA11DEC7D3}" type="datetimeFigureOut">
              <a:rPr lang="fr-FR" smtClean="0"/>
              <a:pPr/>
              <a:t>05/07/2023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009F-DCA1-492B-AB3C-CDB282D142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4DCC-FD55-4055-9A3E-5ECA11DEC7D3}" type="datetimeFigureOut">
              <a:rPr lang="fr-FR" smtClean="0"/>
              <a:pPr/>
              <a:t>05/07/2023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009F-DCA1-492B-AB3C-CDB282D142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4DCC-FD55-4055-9A3E-5ECA11DEC7D3}" type="datetimeFigureOut">
              <a:rPr lang="fr-FR" smtClean="0"/>
              <a:pPr/>
              <a:t>05/07/2023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009F-DCA1-492B-AB3C-CDB282D142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4DCC-FD55-4055-9A3E-5ECA11DEC7D3}" type="datetimeFigureOut">
              <a:rPr lang="fr-FR" smtClean="0"/>
              <a:pPr/>
              <a:t>05/07/2023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009F-DCA1-492B-AB3C-CDB282D142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4DCC-FD55-4055-9A3E-5ECA11DEC7D3}" type="datetimeFigureOut">
              <a:rPr lang="fr-FR" smtClean="0"/>
              <a:pPr/>
              <a:t>05/07/2023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009F-DCA1-492B-AB3C-CDB282D142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4DCC-FD55-4055-9A3E-5ECA11DEC7D3}" type="datetimeFigureOut">
              <a:rPr lang="fr-FR" smtClean="0"/>
              <a:pPr/>
              <a:t>05/07/2023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009F-DCA1-492B-AB3C-CDB282D142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4DCC-FD55-4055-9A3E-5ECA11DEC7D3}" type="datetimeFigureOut">
              <a:rPr lang="fr-FR" smtClean="0"/>
              <a:pPr/>
              <a:t>05/07/2023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009F-DCA1-492B-AB3C-CDB282D142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4DCC-FD55-4055-9A3E-5ECA11DEC7D3}" type="datetimeFigureOut">
              <a:rPr lang="fr-FR" smtClean="0"/>
              <a:pPr/>
              <a:t>05/07/2023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009F-DCA1-492B-AB3C-CDB282D142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4DCC-FD55-4055-9A3E-5ECA11DEC7D3}" type="datetimeFigureOut">
              <a:rPr lang="fr-FR" smtClean="0"/>
              <a:pPr/>
              <a:t>05/07/2023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009F-DCA1-492B-AB3C-CDB282D142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E4DCC-FD55-4055-9A3E-5ECA11DEC7D3}" type="datetimeFigureOut">
              <a:rPr lang="fr-FR" smtClean="0"/>
              <a:pPr/>
              <a:t>05/07/2023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E009F-DCA1-492B-AB3C-CDB282D142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 : coins arrondis 5"/>
          <p:cNvSpPr/>
          <p:nvPr/>
        </p:nvSpPr>
        <p:spPr>
          <a:xfrm>
            <a:off x="214282" y="642918"/>
            <a:ext cx="2214578" cy="1198194"/>
          </a:xfrm>
          <a:prstGeom prst="roundRect">
            <a:avLst>
              <a:gd name="adj" fmla="val 16667"/>
            </a:avLst>
          </a:prstGeom>
          <a:solidFill>
            <a:srgbClr val="B8D0EE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13040" tIns="68040" rIns="113040" bIns="680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000000"/>
                </a:solidFill>
                <a:latin typeface="Arial Black"/>
                <a:ea typeface="DejaVu Sans"/>
              </a:rPr>
              <a:t>But : </a:t>
            </a: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S’engager dans une activité ludique et en sélectionner des mouvements</a:t>
            </a:r>
            <a:r>
              <a:rPr lang="fr-FR" sz="1200" b="1" u="sng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collectifs </a:t>
            </a:r>
            <a:r>
              <a:rPr lang="fr-FR" sz="1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à s’approprier-détourner</a:t>
            </a:r>
            <a:endParaRPr lang="fr-FR" sz="1200" b="0" strike="noStrike" spc="-1" dirty="0">
              <a:latin typeface="Arial"/>
            </a:endParaRPr>
          </a:p>
        </p:txBody>
      </p:sp>
      <p:sp>
        <p:nvSpPr>
          <p:cNvPr id="186" name="Rectangle : coins arrondis 6_18"/>
          <p:cNvSpPr/>
          <p:nvPr/>
        </p:nvSpPr>
        <p:spPr>
          <a:xfrm>
            <a:off x="5572132" y="146843"/>
            <a:ext cx="3412487" cy="3598920"/>
          </a:xfrm>
          <a:prstGeom prst="roundRect">
            <a:avLst>
              <a:gd name="adj" fmla="val 16667"/>
            </a:avLst>
          </a:prstGeom>
          <a:solidFill>
            <a:srgbClr val="8EEABE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5040" tIns="50040" rIns="95040" bIns="5004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 dirty="0" smtClean="0">
                <a:solidFill>
                  <a:srgbClr val="000000"/>
                </a:solidFill>
                <a:latin typeface="Arial Black"/>
                <a:ea typeface="DejaVu Sans"/>
              </a:rPr>
              <a:t>Contenus </a:t>
            </a:r>
            <a:r>
              <a:rPr lang="fr-FR" sz="1800" b="1" strike="noStrike" spc="-1" dirty="0">
                <a:solidFill>
                  <a:srgbClr val="000000"/>
                </a:solidFill>
                <a:latin typeface="Arial Black"/>
                <a:ea typeface="DejaVu Sans"/>
              </a:rPr>
              <a:t>d’enseignement : </a:t>
            </a:r>
            <a:endParaRPr lang="fr-FR" sz="11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1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Etre présent, tout en étant lucide sur ses actions.</a:t>
            </a:r>
            <a:endParaRPr lang="fr-FR" sz="11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Mémoriser et reproduire</a:t>
            </a:r>
            <a:endParaRPr lang="fr-FR" sz="11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des formes corporelles justes, lisibles </a:t>
            </a:r>
            <a:r>
              <a:rPr lang="fr-FR" sz="11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à partir de verbes d’actions communs</a:t>
            </a:r>
          </a:p>
          <a:p>
            <a:pPr algn="ctr">
              <a:lnSpc>
                <a:spcPct val="100000"/>
              </a:lnSpc>
            </a:pPr>
            <a:r>
              <a:rPr lang="fr-FR" sz="11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-Définir collectivement un ordre, un scénario, possibilité d’y associer une histoire</a:t>
            </a:r>
            <a:endParaRPr lang="fr-FR" sz="11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FontTx/>
              <a:buChar char="-"/>
              <a:tabLst>
                <a:tab pos="355680" algn="l"/>
                <a:tab pos="711360" algn="l"/>
                <a:tab pos="1066680" algn="l"/>
                <a:tab pos="1422360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fr-FR" sz="11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Reproduire </a:t>
            </a:r>
            <a:r>
              <a:rPr lang="fr-FR" sz="1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des trajets moteurs </a:t>
            </a:r>
            <a:r>
              <a:rPr lang="fr-FR" sz="11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définis à six</a:t>
            </a:r>
            <a:endParaRPr lang="fr-FR" sz="1100" b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355680" algn="l"/>
                <a:tab pos="711360" algn="l"/>
                <a:tab pos="1066680" algn="l"/>
                <a:tab pos="1422360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endParaRPr lang="fr-FR" sz="11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355680" algn="l"/>
                <a:tab pos="711360" algn="l"/>
                <a:tab pos="1066680" algn="l"/>
                <a:tab pos="1422360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fr-FR" sz="11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Etre à l’écoute des danseurs de son groupe</a:t>
            </a:r>
            <a:r>
              <a:rPr lang="fr-FR" sz="1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 :</a:t>
            </a:r>
            <a:endParaRPr lang="fr-FR" sz="1100" b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355680" algn="l"/>
                <a:tab pos="711360" algn="l"/>
                <a:tab pos="1066680" algn="l"/>
                <a:tab pos="1422360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fr-FR" sz="11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-Connaître le scénario défini, et connaître son rôle au sein du groupe.</a:t>
            </a:r>
          </a:p>
          <a:p>
            <a:pPr algn="ctr">
              <a:lnSpc>
                <a:spcPct val="100000"/>
              </a:lnSpc>
              <a:tabLst>
                <a:tab pos="355680" algn="l"/>
                <a:tab pos="711360" algn="l"/>
                <a:tab pos="1066680" algn="l"/>
                <a:tab pos="1422360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fr-FR" sz="11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-Etre attentif aux autres membres du groupe.</a:t>
            </a:r>
            <a:endParaRPr lang="fr-FR" sz="1100" b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355680" algn="l"/>
                <a:tab pos="711360" algn="l"/>
                <a:tab pos="1066680" algn="l"/>
                <a:tab pos="1422360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fr-FR" sz="11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S’engager dans une </a:t>
            </a:r>
            <a:r>
              <a:rPr lang="fr-FR" sz="11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activité physique</a:t>
            </a:r>
            <a:endParaRPr lang="fr-FR" sz="1100" b="1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  <a:tabLst>
                <a:tab pos="355680" algn="l"/>
                <a:tab pos="711360" algn="l"/>
                <a:tab pos="1066680" algn="l"/>
                <a:tab pos="1422360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fr-FR" sz="11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Echanger et contribuer à la définition de blocs de mouvements, pour dépasser la forme.</a:t>
            </a:r>
            <a:endParaRPr lang="fr-FR" sz="1100" b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355680" algn="l"/>
                <a:tab pos="711360" algn="l"/>
                <a:tab pos="1066680" algn="l"/>
                <a:tab pos="1422360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fr-FR" sz="11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Détourner des mouvements choisis en y associant des verbes </a:t>
            </a:r>
            <a:r>
              <a:rPr lang="fr-FR" sz="11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d’actions </a:t>
            </a:r>
            <a:r>
              <a:rPr lang="fr-FR" sz="11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(aller au sol en chutant, en tournant…)</a:t>
            </a:r>
            <a:endParaRPr lang="fr-FR" sz="1100" b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355680" algn="l"/>
                <a:tab pos="711360" algn="l"/>
                <a:tab pos="1066680" algn="l"/>
                <a:tab pos="1422360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endParaRPr lang="fr-FR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355680" algn="l"/>
                <a:tab pos="711360" algn="l"/>
                <a:tab pos="1066680" algn="l"/>
                <a:tab pos="1422360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endParaRPr lang="fr-FR" sz="1200" b="0" strike="noStrike" spc="-1" dirty="0">
              <a:latin typeface="Arial"/>
            </a:endParaRPr>
          </a:p>
        </p:txBody>
      </p:sp>
      <p:sp>
        <p:nvSpPr>
          <p:cNvPr id="187" name="Rectangle : coins arrondis 7_9"/>
          <p:cNvSpPr/>
          <p:nvPr/>
        </p:nvSpPr>
        <p:spPr>
          <a:xfrm>
            <a:off x="285720" y="2000240"/>
            <a:ext cx="2214578" cy="2118266"/>
          </a:xfrm>
          <a:prstGeom prst="roundRect">
            <a:avLst>
              <a:gd name="adj" fmla="val 16667"/>
            </a:avLst>
          </a:prstGeom>
          <a:solidFill>
            <a:srgbClr val="7DA9D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5040" tIns="50040" rIns="95040" bIns="500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u="sng" spc="-1" dirty="0" smtClean="0">
                <a:solidFill>
                  <a:srgbClr val="000000"/>
                </a:solidFill>
                <a:ea typeface="DejaVu Sans"/>
              </a:rPr>
              <a:t>Consignes – Phase 1 </a:t>
            </a:r>
          </a:p>
          <a:p>
            <a:pPr algn="ctr">
              <a:lnSpc>
                <a:spcPct val="100000"/>
              </a:lnSpc>
            </a:pPr>
            <a:r>
              <a:rPr lang="fr-FR" sz="1400" b="1" u="sng" spc="-1" dirty="0" smtClean="0">
                <a:solidFill>
                  <a:srgbClr val="000000"/>
                </a:solidFill>
                <a:ea typeface="DejaVu Sans"/>
              </a:rPr>
              <a:t>le jeu</a:t>
            </a:r>
            <a:endParaRPr lang="fr-FR" sz="1400" b="1" spc="-1" dirty="0" smtClean="0">
              <a:latin typeface="Arial"/>
            </a:endParaRPr>
          </a:p>
          <a:p>
            <a:r>
              <a:rPr lang="fr-FR" sz="1000" dirty="0" smtClean="0">
                <a:solidFill>
                  <a:schemeClr val="tx1"/>
                </a:solidFill>
              </a:rPr>
              <a:t>Un épervier annonce « en chasse ». C’est l’ordre pour les souris de vite rejoindre l’autre côté du terrain. </a:t>
            </a:r>
          </a:p>
          <a:p>
            <a:r>
              <a:rPr lang="fr-FR" sz="1000" dirty="0" smtClean="0">
                <a:solidFill>
                  <a:schemeClr val="tx1"/>
                </a:solidFill>
              </a:rPr>
              <a:t>Une souris touchée, rejoint les autres </a:t>
            </a:r>
            <a:r>
              <a:rPr lang="fr-FR" sz="1000" dirty="0" smtClean="0">
                <a:solidFill>
                  <a:schemeClr val="tx1"/>
                </a:solidFill>
              </a:rPr>
              <a:t>éperviers </a:t>
            </a:r>
            <a:r>
              <a:rPr lang="fr-FR" sz="1000" dirty="0" smtClean="0">
                <a:solidFill>
                  <a:schemeClr val="tx1"/>
                </a:solidFill>
              </a:rPr>
              <a:t>qui se </a:t>
            </a:r>
            <a:r>
              <a:rPr lang="fr-FR" sz="1000" dirty="0" smtClean="0">
                <a:solidFill>
                  <a:schemeClr val="tx1"/>
                </a:solidFill>
              </a:rPr>
              <a:t>donnent </a:t>
            </a:r>
            <a:r>
              <a:rPr lang="fr-FR" sz="1000" dirty="0" smtClean="0">
                <a:solidFill>
                  <a:schemeClr val="tx1"/>
                </a:solidFill>
              </a:rPr>
              <a:t>tous la main. Une souris ne peut être touchée que par une extrémité de la « chaîne ».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sz="1000" i="1" u="sng" dirty="0" smtClean="0">
                <a:solidFill>
                  <a:schemeClr val="tx1"/>
                </a:solidFill>
              </a:rPr>
              <a:t>Sécurité : </a:t>
            </a:r>
            <a:r>
              <a:rPr lang="fr-FR" sz="1000" dirty="0" smtClean="0">
                <a:solidFill>
                  <a:schemeClr val="tx1"/>
                </a:solidFill>
              </a:rPr>
              <a:t>Ne pas « casser » les barrières</a:t>
            </a:r>
          </a:p>
        </p:txBody>
      </p:sp>
      <p:sp>
        <p:nvSpPr>
          <p:cNvPr id="188" name="Triangle 10_9"/>
          <p:cNvSpPr/>
          <p:nvPr/>
        </p:nvSpPr>
        <p:spPr>
          <a:xfrm>
            <a:off x="5909607" y="5090281"/>
            <a:ext cx="1625130" cy="1624291"/>
          </a:xfrm>
          <a:prstGeom prst="triangle">
            <a:avLst>
              <a:gd name="adj" fmla="val 50579"/>
            </a:avLst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189" name="Triangle 11_9"/>
          <p:cNvSpPr/>
          <p:nvPr/>
        </p:nvSpPr>
        <p:spPr>
          <a:xfrm rot="10800000">
            <a:off x="6994467" y="5089921"/>
            <a:ext cx="1750140" cy="1703161"/>
          </a:xfrm>
          <a:prstGeom prst="triangle">
            <a:avLst>
              <a:gd name="adj" fmla="val 49604"/>
            </a:avLst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190" name="Dodécagone 12_9"/>
          <p:cNvSpPr/>
          <p:nvPr/>
        </p:nvSpPr>
        <p:spPr>
          <a:xfrm>
            <a:off x="3071802" y="285728"/>
            <a:ext cx="2357454" cy="1370520"/>
          </a:xfrm>
          <a:prstGeom prst="dodecagon">
            <a:avLst/>
          </a:prstGeom>
          <a:solidFill>
            <a:srgbClr val="70D8D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3040" tIns="68040" rIns="113040" bIns="680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b="1" spc="-1" dirty="0" smtClean="0">
                <a:solidFill>
                  <a:srgbClr val="000000"/>
                </a:solidFill>
                <a:latin typeface="Arial Black"/>
                <a:ea typeface="DejaVu Sans"/>
              </a:rPr>
              <a:t>L’épervier</a:t>
            </a:r>
            <a:endParaRPr lang="fr-FR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</p:txBody>
      </p:sp>
      <p:sp>
        <p:nvSpPr>
          <p:cNvPr id="191" name="Rectangle 169_4"/>
          <p:cNvSpPr/>
          <p:nvPr/>
        </p:nvSpPr>
        <p:spPr>
          <a:xfrm>
            <a:off x="7286644" y="4643446"/>
            <a:ext cx="1210950" cy="5000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-</a:t>
            </a:r>
            <a:endParaRPr lang="fr-FR" sz="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-Diminuer le nombre de blocs</a:t>
            </a:r>
          </a:p>
          <a:p>
            <a:pPr algn="ctr">
              <a:lnSpc>
                <a:spcPct val="100000"/>
              </a:lnSpc>
            </a:pPr>
            <a:r>
              <a:rPr lang="fr-FR" sz="900" spc="-1" dirty="0" smtClean="0">
                <a:solidFill>
                  <a:srgbClr val="000000"/>
                </a:solidFill>
                <a:latin typeface="Calibri"/>
                <a:ea typeface="DejaVu Sans"/>
              </a:rPr>
              <a:t>-Le professeur défini l’ordre  des </a:t>
            </a:r>
          </a:p>
          <a:p>
            <a:pPr algn="ctr">
              <a:lnSpc>
                <a:spcPct val="100000"/>
              </a:lnSpc>
            </a:pPr>
            <a:r>
              <a:rPr lang="fr-FR" sz="900" spc="-1" dirty="0" smtClean="0">
                <a:solidFill>
                  <a:srgbClr val="000000"/>
                </a:solidFill>
                <a:latin typeface="Calibri"/>
                <a:ea typeface="DejaVu Sans"/>
              </a:rPr>
              <a:t>situations</a:t>
            </a:r>
            <a:endParaRPr lang="fr-FR" sz="900" b="0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</p:txBody>
      </p:sp>
      <p:sp>
        <p:nvSpPr>
          <p:cNvPr id="192" name="Ellipse 3_9"/>
          <p:cNvSpPr/>
          <p:nvPr/>
        </p:nvSpPr>
        <p:spPr>
          <a:xfrm>
            <a:off x="2571736" y="1976496"/>
            <a:ext cx="2857520" cy="2809826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3040" tIns="68040" rIns="113040" bIns="680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b="1" strike="noStrike" spc="-1" dirty="0" smtClean="0">
                <a:solidFill>
                  <a:srgbClr val="000000"/>
                </a:solidFill>
                <a:latin typeface="Arial Black"/>
                <a:ea typeface="DejaVu Sans"/>
              </a:rPr>
              <a:t>OBJECTIF</a:t>
            </a:r>
            <a:endParaRPr lang="fr-F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5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Engager TOUS les élèves dans une activité ludique</a:t>
            </a:r>
          </a:p>
          <a:p>
            <a:pPr algn="ctr">
              <a:lnSpc>
                <a:spcPct val="100000"/>
              </a:lnSpc>
            </a:pPr>
            <a:r>
              <a:rPr lang="fr-FR" sz="15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Explorer différents mouvements de groupes</a:t>
            </a:r>
            <a:endParaRPr lang="fr-FR" sz="1200" b="0" strike="noStrike" spc="-1" dirty="0">
              <a:latin typeface="Arial"/>
            </a:endParaRPr>
          </a:p>
        </p:txBody>
      </p:sp>
      <p:sp>
        <p:nvSpPr>
          <p:cNvPr id="193" name="Rectangle : coins arrondis 8_9"/>
          <p:cNvSpPr/>
          <p:nvPr/>
        </p:nvSpPr>
        <p:spPr>
          <a:xfrm>
            <a:off x="5686502" y="3908442"/>
            <a:ext cx="2886026" cy="10184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5040" tIns="50040" rIns="95040" bIns="500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100" b="1" strike="noStrike" spc="-1" dirty="0">
                <a:solidFill>
                  <a:srgbClr val="000000"/>
                </a:solidFill>
                <a:latin typeface="Arial Black"/>
                <a:ea typeface="DejaVu Sans"/>
              </a:rPr>
              <a:t>Critères de réussite :</a:t>
            </a:r>
            <a:r>
              <a:rPr lang="fr-FR" sz="1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fr-FR" sz="11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Réaliser trois blocs de mouvements  collectifs différents une fois attachés.</a:t>
            </a:r>
          </a:p>
          <a:p>
            <a:pPr algn="ctr">
              <a:lnSpc>
                <a:spcPct val="100000"/>
              </a:lnSpc>
            </a:pPr>
            <a:r>
              <a:rPr lang="fr-FR" sz="1100" spc="-1" dirty="0" smtClean="0">
                <a:solidFill>
                  <a:srgbClr val="000000"/>
                </a:solidFill>
                <a:latin typeface="Calibri"/>
                <a:ea typeface="DejaVu Sans"/>
              </a:rPr>
              <a:t>Etre capable de répéter ces deux blocs deux fois à l’identique.</a:t>
            </a:r>
            <a:endParaRPr lang="fr-FR" sz="1100" b="0" strike="noStrike" spc="-1" dirty="0">
              <a:latin typeface="Arial"/>
            </a:endParaRPr>
          </a:p>
        </p:txBody>
      </p:sp>
      <p:sp>
        <p:nvSpPr>
          <p:cNvPr id="194" name="Rectangle 173_4"/>
          <p:cNvSpPr/>
          <p:nvPr/>
        </p:nvSpPr>
        <p:spPr>
          <a:xfrm>
            <a:off x="6072198" y="5000636"/>
            <a:ext cx="1345950" cy="7641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6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+</a:t>
            </a:r>
          </a:p>
          <a:p>
            <a:pPr algn="ctr">
              <a:lnSpc>
                <a:spcPct val="100000"/>
              </a:lnSpc>
            </a:pP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-Recherche de </a:t>
            </a: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prise de </a:t>
            </a: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risque relative</a:t>
            </a:r>
          </a:p>
          <a:p>
            <a:pPr algn="ctr">
              <a:lnSpc>
                <a:spcPct val="100000"/>
              </a:lnSpc>
            </a:pPr>
            <a:r>
              <a:rPr lang="fr-FR" sz="900" spc="-1" dirty="0" smtClean="0">
                <a:solidFill>
                  <a:srgbClr val="000000"/>
                </a:solidFill>
                <a:latin typeface="Calibri"/>
                <a:ea typeface="DejaVu Sans"/>
              </a:rPr>
              <a:t>-Intégrer des cascades, des unissons…</a:t>
            </a:r>
          </a:p>
          <a:p>
            <a:pPr algn="ctr">
              <a:lnSpc>
                <a:spcPct val="100000"/>
              </a:lnSpc>
            </a:pPr>
            <a:r>
              <a:rPr lang="fr-FR" sz="900" spc="-1" dirty="0" smtClean="0">
                <a:solidFill>
                  <a:srgbClr val="000000"/>
                </a:solidFill>
                <a:latin typeface="Calibri"/>
                <a:ea typeface="DejaVu Sans"/>
              </a:rPr>
              <a:t>-Intégrer des notions d’amplitudes, de temps.</a:t>
            </a: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</p:txBody>
      </p:sp>
      <p:sp>
        <p:nvSpPr>
          <p:cNvPr id="196" name="Rectangle 116"/>
          <p:cNvSpPr/>
          <p:nvPr/>
        </p:nvSpPr>
        <p:spPr>
          <a:xfrm>
            <a:off x="8156268" y="6325836"/>
            <a:ext cx="942300" cy="46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5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Epervier </a:t>
            </a:r>
            <a:endParaRPr lang="fr-FR" sz="1500" b="0" strike="noStrike" spc="-1" dirty="0">
              <a:latin typeface="Arial"/>
            </a:endParaRPr>
          </a:p>
        </p:txBody>
      </p:sp>
      <p:sp>
        <p:nvSpPr>
          <p:cNvPr id="197" name="Rectangle : coins arrondis 6_19"/>
          <p:cNvSpPr/>
          <p:nvPr/>
        </p:nvSpPr>
        <p:spPr>
          <a:xfrm>
            <a:off x="2643174" y="4857760"/>
            <a:ext cx="3214710" cy="178595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5040" tIns="50040" rIns="95040" bIns="5004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200" b="1" u="sng" strike="noStrike" spc="-1" dirty="0" smtClean="0">
              <a:solidFill>
                <a:srgbClr val="000000"/>
              </a:solidFill>
              <a:uFillTx/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fr-FR" sz="1200" b="1" u="sng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fr-FR" sz="1200" b="1" u="sng" strike="noStrike" spc="-1" dirty="0" smtClean="0">
              <a:solidFill>
                <a:srgbClr val="000000"/>
              </a:solidFill>
              <a:uFillTx/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fr-FR" sz="1200" b="1" u="sng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fr-FR" sz="1200" b="1" u="sng" strike="noStrike" spc="-1" dirty="0" smtClean="0">
                <a:solidFill>
                  <a:srgbClr val="000000"/>
                </a:solidFill>
                <a:uFillTx/>
                <a:latin typeface="Calibri"/>
                <a:ea typeface="DejaVu Sans"/>
              </a:rPr>
              <a:t>Consignes - Phase exploration - répétition</a:t>
            </a:r>
            <a:endParaRPr lang="fr-FR" sz="1200" b="1" strike="noStrike" spc="-1" dirty="0">
              <a:latin typeface="Arial"/>
            </a:endParaRPr>
          </a:p>
          <a:p>
            <a:r>
              <a:rPr lang="fr-FR" sz="1000" dirty="0" smtClean="0">
                <a:solidFill>
                  <a:schemeClr val="tx1"/>
                </a:solidFill>
              </a:rPr>
              <a:t>Par groupe de six, explorer le jeu, en définissant </a:t>
            </a:r>
            <a:r>
              <a:rPr lang="fr-FR" sz="1000" b="1" dirty="0" smtClean="0">
                <a:solidFill>
                  <a:schemeClr val="tx1"/>
                </a:solidFill>
              </a:rPr>
              <a:t>l’ordre </a:t>
            </a:r>
            <a:r>
              <a:rPr lang="fr-FR" sz="1000" dirty="0" smtClean="0">
                <a:solidFill>
                  <a:schemeClr val="tx1"/>
                </a:solidFill>
              </a:rPr>
              <a:t>dans lequel les souris seront touchées et la </a:t>
            </a:r>
            <a:r>
              <a:rPr lang="fr-FR" sz="1000" b="1" dirty="0" smtClean="0">
                <a:solidFill>
                  <a:schemeClr val="tx1"/>
                </a:solidFill>
              </a:rPr>
              <a:t>manière. </a:t>
            </a:r>
            <a:r>
              <a:rPr lang="fr-FR" sz="1000" i="1" dirty="0" smtClean="0">
                <a:solidFill>
                  <a:schemeClr val="tx1"/>
                </a:solidFill>
              </a:rPr>
              <a:t>(au sol, après être passé sous les jambes, reformer un ligne d’épervier, déplacement…)</a:t>
            </a:r>
          </a:p>
          <a:p>
            <a:endParaRPr lang="fr-FR" sz="1000" b="1" dirty="0" smtClean="0">
              <a:solidFill>
                <a:schemeClr val="tx1"/>
              </a:solidFill>
            </a:endParaRPr>
          </a:p>
          <a:p>
            <a:r>
              <a:rPr lang="fr-FR" sz="1000" dirty="0" smtClean="0">
                <a:solidFill>
                  <a:schemeClr val="tx1"/>
                </a:solidFill>
              </a:rPr>
              <a:t>Puis, une fois l’ordre et la manière définie, déterminer collectivement trois </a:t>
            </a:r>
            <a:r>
              <a:rPr lang="fr-FR" sz="1000" dirty="0" smtClean="0">
                <a:solidFill>
                  <a:schemeClr val="tx1"/>
                </a:solidFill>
              </a:rPr>
              <a:t>mouvements pour le groupe.</a:t>
            </a:r>
            <a:endParaRPr lang="fr-FR" sz="1000" dirty="0" smtClean="0">
              <a:solidFill>
                <a:schemeClr val="tx1"/>
              </a:solidFill>
            </a:endParaRPr>
          </a:p>
          <a:p>
            <a:endParaRPr lang="fr-FR" sz="1000" dirty="0" smtClean="0">
              <a:solidFill>
                <a:schemeClr val="tx1"/>
              </a:solidFill>
            </a:endParaRPr>
          </a:p>
          <a:p>
            <a:r>
              <a:rPr lang="fr-FR" sz="1000" dirty="0" smtClean="0">
                <a:solidFill>
                  <a:schemeClr val="tx1"/>
                </a:solidFill>
              </a:rPr>
              <a:t>Repères pour les mouvements à définir : formes </a:t>
            </a:r>
            <a:r>
              <a:rPr lang="fr-FR" sz="1000" dirty="0" smtClean="0">
                <a:solidFill>
                  <a:schemeClr val="tx1"/>
                </a:solidFill>
              </a:rPr>
              <a:t>collectives? Positions des </a:t>
            </a:r>
            <a:r>
              <a:rPr lang="fr-FR" sz="1000" dirty="0" smtClean="0">
                <a:solidFill>
                  <a:schemeClr val="tx1"/>
                </a:solidFill>
              </a:rPr>
              <a:t>uns par rapport aux autres? Comment passer d’une forme à l’autre?</a:t>
            </a:r>
          </a:p>
          <a:p>
            <a:pPr algn="ctr">
              <a:lnSpc>
                <a:spcPct val="100000"/>
              </a:lnSpc>
            </a:pPr>
            <a:endParaRPr lang="fr-FR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200" b="0" strike="noStrike" spc="-1" dirty="0">
              <a:latin typeface="Arial"/>
            </a:endParaRPr>
          </a:p>
        </p:txBody>
      </p:sp>
      <p:sp>
        <p:nvSpPr>
          <p:cNvPr id="199" name="Nuage 4_9"/>
          <p:cNvSpPr/>
          <p:nvPr/>
        </p:nvSpPr>
        <p:spPr>
          <a:xfrm>
            <a:off x="0" y="4214818"/>
            <a:ext cx="2571768" cy="1928826"/>
          </a:xfrm>
          <a:prstGeom prst="cloud">
            <a:avLst/>
          </a:prstGeom>
          <a:solidFill>
            <a:srgbClr val="248F94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5040" tIns="50040" rIns="95040" bIns="5004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200" b="1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fr-FR" sz="1200" b="1" spc="-1" dirty="0"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fr-FR" sz="1200" b="1" spc="-1" dirty="0">
                <a:solidFill>
                  <a:srgbClr val="000000"/>
                </a:solidFill>
                <a:latin typeface="Calibri"/>
              </a:rPr>
              <a:t>    </a:t>
            </a:r>
            <a:endParaRPr lang="fr-FR" sz="1200" b="1" spc="-1" dirty="0" smtClean="0">
              <a:solidFill>
                <a:srgbClr val="000000"/>
              </a:solidFill>
              <a:latin typeface="Calibri"/>
            </a:endParaRPr>
          </a:p>
          <a:p>
            <a:pPr algn="ctr"/>
            <a:endParaRPr lang="fr-FR" sz="1200" b="1" u="sng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/>
            <a:r>
              <a:rPr lang="fr-FR" sz="1200" b="1" u="sng" spc="-1" dirty="0" smtClean="0">
                <a:solidFill>
                  <a:srgbClr val="000000"/>
                </a:solidFill>
                <a:ea typeface="DejaVu Sans"/>
              </a:rPr>
              <a:t>Observation du jeu par des élèves, puis retour sur ce qu’ils ont trouvé intéressant, ce qui a attiré leur attention :</a:t>
            </a:r>
          </a:p>
          <a:p>
            <a:pPr algn="ctr"/>
            <a:r>
              <a:rPr lang="fr-FR" sz="1200" b="1" u="sng" spc="-1" dirty="0" smtClean="0">
                <a:solidFill>
                  <a:srgbClr val="000000"/>
                </a:solidFill>
                <a:ea typeface="DejaVu Sans"/>
              </a:rPr>
              <a:t>Vite/lent, Saut, Course, panique, narratif</a:t>
            </a:r>
          </a:p>
          <a:p>
            <a:pPr algn="ctr"/>
            <a:r>
              <a:rPr lang="fr-FR" sz="2000" b="1" spc="-1" dirty="0">
                <a:solidFill>
                  <a:srgbClr val="000000"/>
                </a:solidFill>
                <a:latin typeface="Calibri"/>
              </a:rPr>
              <a:t> </a:t>
            </a:r>
            <a:endParaRPr lang="fr-FR" sz="2000" b="1" spc="-1" dirty="0"/>
          </a:p>
          <a:p>
            <a:pPr algn="ctr">
              <a:lnSpc>
                <a:spcPct val="100000"/>
              </a:lnSpc>
            </a:pPr>
            <a:endParaRPr lang="fr-FR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600" b="1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Flèche droite 14"/>
          <p:cNvSpPr/>
          <p:nvPr/>
        </p:nvSpPr>
        <p:spPr>
          <a:xfrm rot="2421169">
            <a:off x="2207859" y="4081041"/>
            <a:ext cx="1299258" cy="456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èche droite 6"/>
          <p:cNvSpPr/>
          <p:nvPr/>
        </p:nvSpPr>
        <p:spPr>
          <a:xfrm rot="10800000">
            <a:off x="3071802" y="4214818"/>
            <a:ext cx="1571636" cy="28575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786578" y="2571744"/>
            <a:ext cx="17145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éperviers attrapent une souris qui doit maintenant se lier à eux et devient épervier. Comment se déplacer? Comment se réorganiser ?</a:t>
            </a:r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12079" t="37109" r="43997" b="29687"/>
          <a:stretch>
            <a:fillRect/>
          </a:stretch>
        </p:blipFill>
        <p:spPr bwMode="auto">
          <a:xfrm>
            <a:off x="1071538" y="714356"/>
            <a:ext cx="571504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llipse 2"/>
          <p:cNvSpPr/>
          <p:nvPr/>
        </p:nvSpPr>
        <p:spPr>
          <a:xfrm>
            <a:off x="1214414" y="1071546"/>
            <a:ext cx="1571636" cy="1357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droite 3"/>
          <p:cNvSpPr/>
          <p:nvPr/>
        </p:nvSpPr>
        <p:spPr>
          <a:xfrm rot="21355142">
            <a:off x="2792589" y="1359016"/>
            <a:ext cx="2065078" cy="25734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l="28587" t="35352" r="35176" b="31445"/>
          <a:stretch>
            <a:fillRect/>
          </a:stretch>
        </p:blipFill>
        <p:spPr bwMode="auto">
          <a:xfrm>
            <a:off x="642910" y="2714620"/>
            <a:ext cx="402153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 l="20900" t="27539" r="43412" b="40234"/>
          <a:stretch>
            <a:fillRect/>
          </a:stretch>
        </p:blipFill>
        <p:spPr bwMode="auto">
          <a:xfrm>
            <a:off x="2714612" y="4500570"/>
            <a:ext cx="4071966" cy="206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3000364" y="142852"/>
            <a:ext cx="242889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Situation de l’épervier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6286512" y="1928802"/>
            <a:ext cx="2571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Les souris peuvent glisser dans les espaces disponibles pour se </a:t>
            </a:r>
            <a:r>
              <a:rPr lang="fr-FR" dirty="0" smtClean="0"/>
              <a:t>faufiler et échapper aux éperviers.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71472" y="4786322"/>
            <a:ext cx="3214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Au de-là du jeu, les retours sont l’occasion de mettre en avant des mouvements collectifs qui attirent l’attention, ici un épervier chute et entraîne le reste des éperviers avec lui.</a:t>
            </a:r>
            <a:endParaRPr lang="fr-FR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 l="21962" t="39062" r="36859" b="32617"/>
          <a:stretch>
            <a:fillRect/>
          </a:stretch>
        </p:blipFill>
        <p:spPr bwMode="auto">
          <a:xfrm>
            <a:off x="357158" y="285728"/>
            <a:ext cx="535785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 l="9370" t="32422" r="49451" b="30469"/>
          <a:stretch>
            <a:fillRect/>
          </a:stretch>
        </p:blipFill>
        <p:spPr bwMode="auto">
          <a:xfrm>
            <a:off x="857224" y="1928802"/>
            <a:ext cx="535785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rcRect l="21449" t="33398" r="40666" b="33398"/>
          <a:stretch>
            <a:fillRect/>
          </a:stretch>
        </p:blipFill>
        <p:spPr bwMode="auto">
          <a:xfrm>
            <a:off x="3857620" y="4214818"/>
            <a:ext cx="492922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Flèche droite 19"/>
          <p:cNvSpPr/>
          <p:nvPr/>
        </p:nvSpPr>
        <p:spPr>
          <a:xfrm rot="20815372">
            <a:off x="2378379" y="3951278"/>
            <a:ext cx="1500198" cy="3571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 rot="4306805">
            <a:off x="3793935" y="5703101"/>
            <a:ext cx="778173" cy="27858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6572264" y="1071546"/>
            <a:ext cx="22860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Les élèves </a:t>
            </a:r>
            <a:r>
              <a:rPr lang="fr-FR" dirty="0" smtClean="0"/>
              <a:t>se regroupent et </a:t>
            </a:r>
            <a:r>
              <a:rPr lang="fr-FR" dirty="0" smtClean="0"/>
              <a:t>doivent trouver des mouvements collectifs : le jeu « cesse », les élèves entrent en phase </a:t>
            </a:r>
            <a:r>
              <a:rPr lang="fr-FR" dirty="0" smtClean="0"/>
              <a:t>d’exploration.</a:t>
            </a:r>
            <a:endParaRPr lang="fr-FR" dirty="0" smtClean="0"/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Remarque : Important de nommer, et de noter au tableau les </a:t>
            </a:r>
            <a:r>
              <a:rPr lang="fr-FR" dirty="0" smtClean="0"/>
              <a:t>formes explorées, et garder la trace de l’expérience.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71472" y="5214950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Les élèves vont ensuite sélectionner 4 à 5 formes pour leur groupe qui constitueront leur présentation.</a:t>
            </a:r>
          </a:p>
          <a:p>
            <a:pPr algn="just"/>
            <a:r>
              <a:rPr lang="fr-FR" dirty="0" smtClean="0"/>
              <a:t>Puis ils travailleront les liaisons entre ces </a:t>
            </a:r>
            <a:r>
              <a:rPr lang="fr-FR" dirty="0" smtClean="0"/>
              <a:t>formes.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786050" y="142852"/>
            <a:ext cx="307183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Situation d’exploration : Les formes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7452" t="34180" r="40703" b="30664"/>
          <a:stretch>
            <a:fillRect/>
          </a:stretch>
        </p:blipFill>
        <p:spPr bwMode="auto">
          <a:xfrm>
            <a:off x="500034" y="1142984"/>
            <a:ext cx="2897208" cy="179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4744" t="37305" r="49451" b="33398"/>
          <a:stretch>
            <a:fillRect/>
          </a:stretch>
        </p:blipFill>
        <p:spPr bwMode="auto">
          <a:xfrm>
            <a:off x="3643306" y="1142984"/>
            <a:ext cx="27979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16508" t="35839" r="67020" b="46094"/>
          <a:stretch>
            <a:fillRect/>
          </a:stretch>
        </p:blipFill>
        <p:spPr bwMode="auto">
          <a:xfrm>
            <a:off x="500034" y="3000372"/>
            <a:ext cx="2919304" cy="18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 l="9919" t="20703" r="42313" b="24609"/>
          <a:stretch>
            <a:fillRect/>
          </a:stretch>
        </p:blipFill>
        <p:spPr bwMode="auto">
          <a:xfrm>
            <a:off x="3643306" y="3000372"/>
            <a:ext cx="2814147" cy="181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6521</TotalTime>
  <Words>281</Words>
  <Application>Microsoft Office PowerPoint</Application>
  <PresentationFormat>Affichage à l'écran (4:3)</PresentationFormat>
  <Paragraphs>69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Diapositive 1</vt:lpstr>
      <vt:lpstr>Diapositive 2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</dc:creator>
  <cp:lastModifiedBy>Ma</cp:lastModifiedBy>
  <cp:revision>129</cp:revision>
  <dcterms:created xsi:type="dcterms:W3CDTF">2022-06-14T13:33:51Z</dcterms:created>
  <dcterms:modified xsi:type="dcterms:W3CDTF">2023-07-05T17:37:09Z</dcterms:modified>
</cp:coreProperties>
</file>