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D8D6"/>
    <a:srgbClr val="248F94"/>
    <a:srgbClr val="32C1C8"/>
    <a:srgbClr val="5DE1A2"/>
    <a:srgbClr val="26CC7D"/>
    <a:srgbClr val="47DD96"/>
    <a:srgbClr val="27D381"/>
    <a:srgbClr val="8EEABE"/>
    <a:srgbClr val="7AE6B3"/>
    <a:srgbClr val="4DDD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FE4DCC-FD55-4055-9A3E-5ECA11DEC7D3}" type="datetimeFigureOut">
              <a:rPr lang="fr-FR" smtClean="0"/>
              <a:pPr/>
              <a:t>05/07/2023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E4DCC-FD55-4055-9A3E-5ECA11DEC7D3}" type="datetimeFigureOut">
              <a:rPr lang="fr-FR" smtClean="0"/>
              <a:pPr/>
              <a:t>05/07/2023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E009F-DCA1-492B-AB3C-CDB282D142D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85" name="Rectangle : coins arrondis 5"/>
          <p:cNvSpPr/>
          <p:nvPr/>
        </p:nvSpPr>
        <p:spPr>
          <a:xfrm>
            <a:off x="214282" y="0"/>
            <a:ext cx="2025540" cy="1055318"/>
          </a:xfrm>
          <a:prstGeom prst="roundRect">
            <a:avLst>
              <a:gd name="adj" fmla="val 16667"/>
            </a:avLst>
          </a:prstGeom>
          <a:solidFill>
            <a:srgbClr val="B8D0EE"/>
          </a:solidFill>
          <a:ln>
            <a:solidFill>
              <a:schemeClr val="tx2">
                <a:lumMod val="40000"/>
                <a:lumOff val="60000"/>
              </a:schemeClr>
            </a:solidFill>
          </a:ln>
        </p:spPr>
        <p:style>
          <a:lnRef idx="0">
            <a:schemeClr val="accent5"/>
          </a:lnRef>
          <a:fillRef idx="1003">
            <a:schemeClr val="lt1"/>
          </a:fillRef>
          <a:effectRef idx="3">
            <a:schemeClr val="accent5"/>
          </a:effectRef>
          <a:fontRef idx="minor">
            <a:schemeClr val="lt1"/>
          </a:fontRef>
        </p:style>
        <p:txBody>
          <a:bodyPr lIns="113040" tIns="68040" rIns="113040" bIns="68040" anchor="ctr">
            <a:noAutofit/>
          </a:bodyPr>
          <a:lstStyle/>
          <a:p>
            <a:pPr algn="ctr">
              <a:lnSpc>
                <a:spcPct val="100000"/>
              </a:lnSpc>
            </a:pPr>
            <a:r>
              <a:rPr lang="fr-FR" sz="1800" b="1" strike="noStrike" spc="-1" dirty="0">
                <a:solidFill>
                  <a:srgbClr val="000000"/>
                </a:solidFill>
                <a:latin typeface="Arial Black"/>
                <a:ea typeface="DejaVu Sans"/>
              </a:rPr>
              <a:t>But : </a:t>
            </a:r>
            <a:endParaRPr lang="fr-FR" sz="1800" b="0" strike="noStrike" spc="-1" dirty="0">
              <a:latin typeface="Arial"/>
            </a:endParaRPr>
          </a:p>
          <a:p>
            <a:pPr algn="ctr">
              <a:lnSpc>
                <a:spcPct val="100000"/>
              </a:lnSpc>
            </a:pPr>
            <a:r>
              <a:rPr lang="fr-FR" sz="1200" b="0" strike="noStrike" spc="-1" dirty="0" smtClean="0">
                <a:solidFill>
                  <a:srgbClr val="000000"/>
                </a:solidFill>
                <a:latin typeface="Calibri"/>
                <a:ea typeface="DejaVu Sans"/>
              </a:rPr>
              <a:t>S’engager dans une activité ludique et en sélectionner des mouvements à s’approprier-détourner</a:t>
            </a:r>
            <a:endParaRPr lang="fr-FR" sz="1200" b="0" strike="noStrike" spc="-1" dirty="0">
              <a:latin typeface="Arial"/>
            </a:endParaRPr>
          </a:p>
        </p:txBody>
      </p:sp>
      <p:sp>
        <p:nvSpPr>
          <p:cNvPr id="186" name="Rectangle : coins arrondis 6_18"/>
          <p:cNvSpPr/>
          <p:nvPr/>
        </p:nvSpPr>
        <p:spPr>
          <a:xfrm>
            <a:off x="5748399" y="146843"/>
            <a:ext cx="3236220" cy="3598920"/>
          </a:xfrm>
          <a:prstGeom prst="roundRect">
            <a:avLst>
              <a:gd name="adj" fmla="val 16667"/>
            </a:avLst>
          </a:prstGeom>
          <a:solidFill>
            <a:srgbClr val="8EEABE"/>
          </a:solidFill>
          <a:ln/>
        </p:spPr>
        <p:style>
          <a:lnRef idx="0">
            <a:schemeClr val="accent4"/>
          </a:lnRef>
          <a:fillRef idx="3">
            <a:schemeClr val="accent4"/>
          </a:fillRef>
          <a:effectRef idx="3">
            <a:schemeClr val="accent4"/>
          </a:effectRef>
          <a:fontRef idx="minor">
            <a:schemeClr val="lt1"/>
          </a:fontRef>
        </p:style>
        <p:txBody>
          <a:bodyPr lIns="95040" tIns="50040" rIns="95040" bIns="50040" anchor="ctr">
            <a:noAutofit/>
          </a:bodyPr>
          <a:lstStyle/>
          <a:p>
            <a:pPr algn="ctr">
              <a:lnSpc>
                <a:spcPct val="100000"/>
              </a:lnSpc>
            </a:pPr>
            <a:endParaRPr lang="fr-FR" sz="1800" b="0" strike="noStrike" spc="-1" dirty="0">
              <a:latin typeface="Arial"/>
            </a:endParaRPr>
          </a:p>
          <a:p>
            <a:pPr algn="ctr">
              <a:lnSpc>
                <a:spcPct val="100000"/>
              </a:lnSpc>
            </a:pPr>
            <a:r>
              <a:rPr lang="fr-FR" sz="1800" b="1" strike="noStrike" spc="-1" dirty="0" smtClean="0">
                <a:solidFill>
                  <a:srgbClr val="000000"/>
                </a:solidFill>
                <a:latin typeface="Arial Black"/>
                <a:ea typeface="DejaVu Sans"/>
              </a:rPr>
              <a:t>Contenus </a:t>
            </a:r>
            <a:r>
              <a:rPr lang="fr-FR" sz="1800" b="1" strike="noStrike" spc="-1" dirty="0">
                <a:solidFill>
                  <a:srgbClr val="000000"/>
                </a:solidFill>
                <a:latin typeface="Arial Black"/>
                <a:ea typeface="DejaVu Sans"/>
              </a:rPr>
              <a:t>d’enseignement : </a:t>
            </a:r>
            <a:endParaRPr lang="fr-FR" sz="1800" b="1" strike="noStrike" spc="-1" dirty="0" smtClean="0">
              <a:solidFill>
                <a:srgbClr val="000000"/>
              </a:solidFill>
              <a:latin typeface="Arial Black"/>
              <a:ea typeface="DejaVu Sans"/>
            </a:endParaRPr>
          </a:p>
          <a:p>
            <a:pPr algn="ctr">
              <a:lnSpc>
                <a:spcPct val="100000"/>
              </a:lnSpc>
            </a:pPr>
            <a:endParaRPr lang="fr-FR" sz="1100" b="0" strike="noStrike" spc="-1" dirty="0">
              <a:latin typeface="Arial"/>
            </a:endParaRPr>
          </a:p>
          <a:p>
            <a:pPr algn="ctr">
              <a:lnSpc>
                <a:spcPct val="100000"/>
              </a:lnSpc>
            </a:pPr>
            <a:r>
              <a:rPr lang="fr-FR" sz="1100" b="1" strike="noStrike" spc="-1" dirty="0" smtClean="0">
                <a:solidFill>
                  <a:srgbClr val="000000"/>
                </a:solidFill>
                <a:latin typeface="Calibri"/>
                <a:ea typeface="DejaVu Sans"/>
              </a:rPr>
              <a:t>Accepter de partager son espace intime</a:t>
            </a:r>
            <a:endParaRPr lang="fr-FR" sz="1100" b="0" strike="noStrike" spc="-1" dirty="0">
              <a:latin typeface="Arial"/>
            </a:endParaRPr>
          </a:p>
          <a:p>
            <a:pPr algn="ctr">
              <a:lnSpc>
                <a:spcPct val="100000"/>
              </a:lnSpc>
            </a:pPr>
            <a:r>
              <a:rPr lang="fr-FR" sz="1100" b="1" strike="noStrike" spc="-1" dirty="0" smtClean="0">
                <a:solidFill>
                  <a:srgbClr val="000000"/>
                </a:solidFill>
                <a:latin typeface="Calibri"/>
                <a:ea typeface="DejaVu Sans"/>
              </a:rPr>
              <a:t>Ajuster la position de son corps pour tenir un équilibre, une position.</a:t>
            </a:r>
          </a:p>
          <a:p>
            <a:pPr algn="ctr">
              <a:lnSpc>
                <a:spcPct val="100000"/>
              </a:lnSpc>
            </a:pPr>
            <a:r>
              <a:rPr lang="fr-FR" sz="1100" b="1" spc="-1" dirty="0" smtClean="0">
                <a:solidFill>
                  <a:srgbClr val="000000"/>
                </a:solidFill>
                <a:latin typeface="Calibri"/>
                <a:ea typeface="DejaVu Sans"/>
              </a:rPr>
              <a:t>Adapter la position de son corps en fonction de celle de son partenaire.</a:t>
            </a:r>
            <a:endParaRPr lang="fr-FR" sz="1100" b="0"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endParaRPr lang="fr-FR" sz="1100" b="0"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trike="noStrike" spc="-1" dirty="0" smtClean="0">
                <a:solidFill>
                  <a:srgbClr val="000000"/>
                </a:solidFill>
                <a:latin typeface="Calibri"/>
                <a:ea typeface="DejaVu Sans"/>
              </a:rPr>
              <a:t>-Définir un mouvement qui va ralentir pour finalement se figer</a:t>
            </a: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pc="-1" dirty="0" smtClean="0">
                <a:solidFill>
                  <a:srgbClr val="000000"/>
                </a:solidFill>
                <a:latin typeface="Calibri"/>
                <a:ea typeface="DejaVu Sans"/>
              </a:rPr>
              <a:t>Construire des formes « en tension », rechercher l’étirement /contraction musculaire</a:t>
            </a:r>
            <a:endParaRPr lang="fr-FR" sz="1100" b="1" strike="noStrike" spc="-1" dirty="0" smtClean="0">
              <a:solidFill>
                <a:srgbClr val="000000"/>
              </a:solidFill>
              <a:latin typeface="Calibri"/>
              <a:ea typeface="DejaVu Sans"/>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pc="-1" dirty="0" smtClean="0">
                <a:solidFill>
                  <a:srgbClr val="000000"/>
                </a:solidFill>
                <a:latin typeface="Calibri"/>
                <a:ea typeface="DejaVu Sans"/>
              </a:rPr>
              <a:t>-Définir un point du corps qui va être à l’origine de la déconstruction des statues.</a:t>
            </a:r>
            <a:endParaRPr lang="fr-FR" sz="1100" b="1"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pc="-1" dirty="0" smtClean="0">
                <a:solidFill>
                  <a:srgbClr val="000000"/>
                </a:solidFill>
                <a:latin typeface="Calibri"/>
                <a:ea typeface="DejaVu Sans"/>
              </a:rPr>
              <a:t>Echanger et contribuer à la définition de blocs de mouvements.</a:t>
            </a:r>
            <a:endParaRPr lang="fr-FR" sz="1100" b="1"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endParaRPr lang="fr-FR" sz="1200" b="0"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endParaRPr lang="fr-FR" sz="1200" b="0" strike="noStrike" spc="-1" dirty="0">
              <a:latin typeface="Arial"/>
            </a:endParaRPr>
          </a:p>
        </p:txBody>
      </p:sp>
      <p:sp>
        <p:nvSpPr>
          <p:cNvPr id="187" name="Rectangle : coins arrondis 7_9"/>
          <p:cNvSpPr/>
          <p:nvPr/>
        </p:nvSpPr>
        <p:spPr>
          <a:xfrm>
            <a:off x="142844" y="1214422"/>
            <a:ext cx="2428892" cy="3643338"/>
          </a:xfrm>
          <a:prstGeom prst="roundRect">
            <a:avLst>
              <a:gd name="adj" fmla="val 16667"/>
            </a:avLst>
          </a:prstGeom>
          <a:solidFill>
            <a:srgbClr val="7DA9DF"/>
          </a:solidFill>
          <a:ln>
            <a:solidFill>
              <a:schemeClr val="tx2">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95040" tIns="50040" rIns="95040" bIns="50040" anchor="ctr">
            <a:noAutofit/>
          </a:bodyPr>
          <a:lstStyle/>
          <a:p>
            <a:pPr algn="ctr">
              <a:lnSpc>
                <a:spcPct val="100000"/>
              </a:lnSpc>
            </a:pPr>
            <a:r>
              <a:rPr lang="fr-FR" sz="1400" b="1" u="sng" spc="-1" dirty="0" smtClean="0">
                <a:solidFill>
                  <a:srgbClr val="000000"/>
                </a:solidFill>
                <a:ea typeface="DejaVu Sans"/>
              </a:rPr>
              <a:t>Consignes – Phase 1 </a:t>
            </a:r>
          </a:p>
          <a:p>
            <a:pPr algn="ctr">
              <a:lnSpc>
                <a:spcPct val="100000"/>
              </a:lnSpc>
            </a:pPr>
            <a:r>
              <a:rPr lang="fr-FR" sz="1400" b="1" u="sng" spc="-1" dirty="0" smtClean="0">
                <a:solidFill>
                  <a:srgbClr val="000000"/>
                </a:solidFill>
                <a:ea typeface="DejaVu Sans"/>
              </a:rPr>
              <a:t>le jeu – « 1, 2, 3, Soleil »</a:t>
            </a:r>
            <a:endParaRPr lang="fr-FR" sz="1400" b="1" spc="-1" dirty="0" smtClean="0">
              <a:latin typeface="Arial"/>
            </a:endParaRPr>
          </a:p>
          <a:p>
            <a:r>
              <a:rPr lang="fr-FR" sz="1000" dirty="0" smtClean="0">
                <a:solidFill>
                  <a:schemeClr val="tx1"/>
                </a:solidFill>
              </a:rPr>
              <a:t>Un « soleil », dos au groupe  réalise 3 statues rapidement avant de pouvoir se retourner. Pendant ce temps les autres élèves ont le droit d’avancer, ils doivent se figer lorsque le soleil se retourne. On change de soleil lorsque 5 élèves ont franchi une ligne marquée au sol.</a:t>
            </a:r>
          </a:p>
          <a:p>
            <a:r>
              <a:rPr lang="fr-FR" sz="1000" dirty="0" smtClean="0">
                <a:solidFill>
                  <a:schemeClr val="tx1"/>
                </a:solidFill>
              </a:rPr>
              <a:t>Puis faire évoluer en demandant de se figer en alternant statue debout/statue au sol (au moins genoux).</a:t>
            </a:r>
          </a:p>
          <a:p>
            <a:r>
              <a:rPr lang="fr-FR" sz="1000" dirty="0" smtClean="0">
                <a:solidFill>
                  <a:schemeClr val="tx1"/>
                </a:solidFill>
              </a:rPr>
              <a:t>Puis faire évoluer en demandant aux statues de changer d’orientation</a:t>
            </a:r>
          </a:p>
          <a:p>
            <a:r>
              <a:rPr lang="fr-FR" sz="1000" dirty="0" smtClean="0">
                <a:solidFill>
                  <a:schemeClr val="tx1"/>
                </a:solidFill>
              </a:rPr>
              <a:t>Puis faire évoluer en demandant aux statues de créer un « lien » entre elles (contact entre les statues ou regard)</a:t>
            </a:r>
          </a:p>
          <a:p>
            <a:endParaRPr lang="fr-FR" dirty="0" smtClean="0">
              <a:solidFill>
                <a:schemeClr val="tx1"/>
              </a:solidFill>
            </a:endParaRPr>
          </a:p>
          <a:p>
            <a:r>
              <a:rPr lang="fr-FR" sz="1000" i="1" u="sng" dirty="0" smtClean="0">
                <a:solidFill>
                  <a:schemeClr val="tx1"/>
                </a:solidFill>
              </a:rPr>
              <a:t>Sécurité : Obliger les élèves à marcher pour se déplacer vers le soleil</a:t>
            </a:r>
            <a:endParaRPr lang="fr-FR" sz="1000" dirty="0" smtClean="0">
              <a:solidFill>
                <a:schemeClr val="tx1"/>
              </a:solidFill>
            </a:endParaRPr>
          </a:p>
        </p:txBody>
      </p:sp>
      <p:sp>
        <p:nvSpPr>
          <p:cNvPr id="188" name="Triangle 10_9"/>
          <p:cNvSpPr/>
          <p:nvPr/>
        </p:nvSpPr>
        <p:spPr>
          <a:xfrm>
            <a:off x="5909607" y="5090281"/>
            <a:ext cx="1625130" cy="1624291"/>
          </a:xfrm>
          <a:prstGeom prst="triangle">
            <a:avLst>
              <a:gd name="adj" fmla="val 50579"/>
            </a:avLst>
          </a:prstGeom>
          <a:solidFill>
            <a:schemeClr val="accent6">
              <a:lumMod val="75000"/>
            </a:schemeClr>
          </a:solidFill>
          <a:ln/>
        </p:spPr>
        <p:style>
          <a:lnRef idx="0">
            <a:schemeClr val="accent4"/>
          </a:lnRef>
          <a:fillRef idx="3">
            <a:schemeClr val="accent4"/>
          </a:fillRef>
          <a:effectRef idx="3">
            <a:schemeClr val="accent4"/>
          </a:effectRef>
          <a:fontRef idx="minor">
            <a:schemeClr val="lt1"/>
          </a:fontRef>
        </p:style>
      </p:sp>
      <p:sp>
        <p:nvSpPr>
          <p:cNvPr id="189" name="Triangle 11_9"/>
          <p:cNvSpPr/>
          <p:nvPr/>
        </p:nvSpPr>
        <p:spPr>
          <a:xfrm rot="10800000">
            <a:off x="6994467" y="5089921"/>
            <a:ext cx="1750140" cy="1703161"/>
          </a:xfrm>
          <a:prstGeom prst="triangle">
            <a:avLst>
              <a:gd name="adj" fmla="val 49604"/>
            </a:avLst>
          </a:prstGeom>
          <a:solidFill>
            <a:schemeClr val="accent6">
              <a:lumMod val="75000"/>
            </a:schemeClr>
          </a:solidFill>
          <a:ln/>
        </p:spPr>
        <p:style>
          <a:lnRef idx="0">
            <a:schemeClr val="accent4"/>
          </a:lnRef>
          <a:fillRef idx="3">
            <a:schemeClr val="accent4"/>
          </a:fillRef>
          <a:effectRef idx="3">
            <a:schemeClr val="accent4"/>
          </a:effectRef>
          <a:fontRef idx="minor">
            <a:schemeClr val="lt1"/>
          </a:fontRef>
        </p:style>
      </p:sp>
      <p:sp>
        <p:nvSpPr>
          <p:cNvPr id="190" name="Dodécagone 12_9"/>
          <p:cNvSpPr/>
          <p:nvPr/>
        </p:nvSpPr>
        <p:spPr>
          <a:xfrm>
            <a:off x="2643174" y="142852"/>
            <a:ext cx="2857520" cy="857256"/>
          </a:xfrm>
          <a:prstGeom prst="dodecagon">
            <a:avLst/>
          </a:prstGeom>
          <a:solidFill>
            <a:srgbClr val="70D8D6"/>
          </a:solidFill>
          <a:ln/>
        </p:spPr>
        <p:style>
          <a:lnRef idx="0">
            <a:schemeClr val="accent2"/>
          </a:lnRef>
          <a:fillRef idx="3">
            <a:schemeClr val="accent2"/>
          </a:fillRef>
          <a:effectRef idx="3">
            <a:schemeClr val="accent2"/>
          </a:effectRef>
          <a:fontRef idx="minor">
            <a:schemeClr val="lt1"/>
          </a:fontRef>
        </p:style>
        <p:txBody>
          <a:bodyPr lIns="113040" tIns="68040" rIns="113040" bIns="68040" anchor="ctr">
            <a:noAutofit/>
          </a:bodyPr>
          <a:lstStyle/>
          <a:p>
            <a:pPr algn="ctr">
              <a:lnSpc>
                <a:spcPct val="100000"/>
              </a:lnSpc>
            </a:pPr>
            <a:endParaRPr lang="fr-FR" sz="2000" b="1" spc="-1" dirty="0" smtClean="0">
              <a:solidFill>
                <a:srgbClr val="000000"/>
              </a:solidFill>
              <a:latin typeface="Arial Black"/>
              <a:ea typeface="DejaVu Sans"/>
            </a:endParaRPr>
          </a:p>
          <a:p>
            <a:pPr algn="ctr">
              <a:lnSpc>
                <a:spcPct val="100000"/>
              </a:lnSpc>
            </a:pPr>
            <a:r>
              <a:rPr lang="fr-FR" sz="2000" b="1" spc="-1" dirty="0" smtClean="0">
                <a:solidFill>
                  <a:srgbClr val="000000"/>
                </a:solidFill>
                <a:latin typeface="Arial Black"/>
                <a:ea typeface="DejaVu Sans"/>
              </a:rPr>
              <a:t>1, 2, 3, Soleil</a:t>
            </a:r>
            <a:endParaRPr lang="fr-FR" sz="2000" b="0" strike="noStrike" spc="-1" dirty="0">
              <a:latin typeface="Arial"/>
            </a:endParaRPr>
          </a:p>
          <a:p>
            <a:pPr algn="ctr">
              <a:lnSpc>
                <a:spcPct val="100000"/>
              </a:lnSpc>
            </a:pPr>
            <a:endParaRPr lang="fr-FR" sz="2000" b="0" strike="noStrike" spc="-1" dirty="0">
              <a:latin typeface="Arial"/>
            </a:endParaRPr>
          </a:p>
        </p:txBody>
      </p:sp>
      <p:sp>
        <p:nvSpPr>
          <p:cNvPr id="191" name="Rectangle 169_4"/>
          <p:cNvSpPr/>
          <p:nvPr/>
        </p:nvSpPr>
        <p:spPr>
          <a:xfrm>
            <a:off x="7286644" y="4643446"/>
            <a:ext cx="1210950" cy="5000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4800" b="1" strike="noStrike" spc="-1" dirty="0" smtClean="0">
                <a:solidFill>
                  <a:srgbClr val="000000"/>
                </a:solidFill>
                <a:latin typeface="Calibri"/>
                <a:ea typeface="DejaVu Sans"/>
              </a:rPr>
              <a:t>-</a:t>
            </a:r>
            <a:endParaRPr lang="fr-FR" sz="800" b="0" strike="noStrike" spc="-1" dirty="0">
              <a:latin typeface="Arial"/>
            </a:endParaRPr>
          </a:p>
          <a:p>
            <a:pPr algn="ctr">
              <a:lnSpc>
                <a:spcPct val="100000"/>
              </a:lnSpc>
            </a:pPr>
            <a:r>
              <a:rPr lang="fr-FR" sz="900" b="0" strike="noStrike" spc="-1" dirty="0" smtClean="0">
                <a:solidFill>
                  <a:srgbClr val="000000"/>
                </a:solidFill>
                <a:latin typeface="Calibri"/>
                <a:ea typeface="DejaVu Sans"/>
              </a:rPr>
              <a:t>-Donner des photographies pour les statues</a:t>
            </a:r>
          </a:p>
          <a:p>
            <a:pPr algn="ctr">
              <a:lnSpc>
                <a:spcPct val="100000"/>
              </a:lnSpc>
            </a:pPr>
            <a:r>
              <a:rPr lang="fr-FR" sz="900" spc="-1" dirty="0" smtClean="0">
                <a:solidFill>
                  <a:srgbClr val="000000"/>
                </a:solidFill>
                <a:latin typeface="Calibri"/>
                <a:ea typeface="DejaVu Sans"/>
              </a:rPr>
              <a:t>-Donner des verbes d’actions pour </a:t>
            </a:r>
          </a:p>
          <a:p>
            <a:pPr algn="ctr">
              <a:lnSpc>
                <a:spcPct val="100000"/>
              </a:lnSpc>
            </a:pPr>
            <a:r>
              <a:rPr lang="fr-FR" sz="900" spc="-1" dirty="0" smtClean="0">
                <a:solidFill>
                  <a:srgbClr val="000000"/>
                </a:solidFill>
                <a:latin typeface="Calibri"/>
                <a:ea typeface="DejaVu Sans"/>
              </a:rPr>
              <a:t>définir les constructions</a:t>
            </a:r>
            <a:endParaRPr lang="fr-FR" sz="900" b="0" strike="noStrike" spc="-1" dirty="0" smtClean="0">
              <a:solidFill>
                <a:srgbClr val="000000"/>
              </a:solidFill>
              <a:latin typeface="Calibri"/>
              <a:ea typeface="DejaVu Sans"/>
            </a:endParaRPr>
          </a:p>
          <a:p>
            <a:pPr algn="ctr">
              <a:lnSpc>
                <a:spcPct val="100000"/>
              </a:lnSpc>
            </a:pPr>
            <a:endParaRPr lang="fr-FR" sz="900" b="0" strike="noStrike" spc="-1" dirty="0">
              <a:latin typeface="Arial"/>
            </a:endParaRPr>
          </a:p>
          <a:p>
            <a:pPr algn="ctr">
              <a:lnSpc>
                <a:spcPct val="100000"/>
              </a:lnSpc>
            </a:pPr>
            <a:endParaRPr lang="fr-FR" sz="900" b="0" strike="noStrike" spc="-1" dirty="0">
              <a:latin typeface="Arial"/>
            </a:endParaRPr>
          </a:p>
        </p:txBody>
      </p:sp>
      <p:sp>
        <p:nvSpPr>
          <p:cNvPr id="192" name="Ellipse 3_9"/>
          <p:cNvSpPr/>
          <p:nvPr/>
        </p:nvSpPr>
        <p:spPr>
          <a:xfrm>
            <a:off x="3071802" y="1428736"/>
            <a:ext cx="2143140" cy="2071702"/>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lIns="113040" tIns="68040" rIns="113040" bIns="68040" anchor="ctr">
            <a:noAutofit/>
          </a:bodyPr>
          <a:lstStyle/>
          <a:p>
            <a:pPr algn="ctr">
              <a:lnSpc>
                <a:spcPct val="100000"/>
              </a:lnSpc>
            </a:pPr>
            <a:r>
              <a:rPr lang="fr-FR" b="1" strike="noStrike" spc="-1" dirty="0" smtClean="0">
                <a:solidFill>
                  <a:srgbClr val="000000"/>
                </a:solidFill>
                <a:latin typeface="Arial Black"/>
                <a:ea typeface="DejaVu Sans"/>
              </a:rPr>
              <a:t>OBJECTIF</a:t>
            </a:r>
            <a:endParaRPr lang="fr-FR" b="0" strike="noStrike" spc="-1" dirty="0">
              <a:latin typeface="Arial"/>
            </a:endParaRPr>
          </a:p>
          <a:p>
            <a:pPr algn="ctr">
              <a:lnSpc>
                <a:spcPct val="100000"/>
              </a:lnSpc>
            </a:pPr>
            <a:r>
              <a:rPr lang="fr-FR" sz="1500" b="1" strike="noStrike" spc="-1" dirty="0" smtClean="0">
                <a:solidFill>
                  <a:srgbClr val="000000"/>
                </a:solidFill>
                <a:latin typeface="Calibri"/>
                <a:ea typeface="DejaVu Sans"/>
              </a:rPr>
              <a:t>Engager TOUS les élèves dans une activité ludique</a:t>
            </a:r>
            <a:r>
              <a:rPr lang="fr-FR" sz="1200" spc="-1" dirty="0" smtClean="0">
                <a:solidFill>
                  <a:srgbClr val="000000"/>
                </a:solidFill>
                <a:latin typeface="Arial"/>
                <a:ea typeface="DejaVu Sans"/>
              </a:rPr>
              <a:t>. </a:t>
            </a:r>
          </a:p>
          <a:p>
            <a:pPr algn="ctr">
              <a:lnSpc>
                <a:spcPct val="100000"/>
              </a:lnSpc>
            </a:pPr>
            <a:r>
              <a:rPr lang="fr-FR" sz="1200" b="1" spc="-1" dirty="0" smtClean="0">
                <a:solidFill>
                  <a:srgbClr val="000000"/>
                </a:solidFill>
                <a:latin typeface="Arial"/>
                <a:ea typeface="DejaVu Sans"/>
              </a:rPr>
              <a:t>Construire une relation entre danseurs.</a:t>
            </a:r>
            <a:endParaRPr lang="fr-FR" sz="1500" b="1" strike="noStrike" spc="-1" dirty="0" smtClean="0">
              <a:solidFill>
                <a:srgbClr val="000000"/>
              </a:solidFill>
              <a:latin typeface="Calibri"/>
              <a:ea typeface="DejaVu Sans"/>
            </a:endParaRPr>
          </a:p>
        </p:txBody>
      </p:sp>
      <p:sp>
        <p:nvSpPr>
          <p:cNvPr id="193" name="Rectangle : coins arrondis 8_9"/>
          <p:cNvSpPr/>
          <p:nvPr/>
        </p:nvSpPr>
        <p:spPr>
          <a:xfrm>
            <a:off x="6072198" y="3929066"/>
            <a:ext cx="2886026" cy="1018440"/>
          </a:xfrm>
          <a:prstGeom prst="roundRect">
            <a:avLst>
              <a:gd name="adj" fmla="val 16667"/>
            </a:avLst>
          </a:prstGeom>
          <a:solidFill>
            <a:srgbClr val="FFC000"/>
          </a:solidFill>
          <a:ln/>
        </p:spPr>
        <p:style>
          <a:lnRef idx="0">
            <a:schemeClr val="accent4"/>
          </a:lnRef>
          <a:fillRef idx="3">
            <a:schemeClr val="accent4"/>
          </a:fillRef>
          <a:effectRef idx="3">
            <a:schemeClr val="accent4"/>
          </a:effectRef>
          <a:fontRef idx="minor">
            <a:schemeClr val="lt1"/>
          </a:fontRef>
        </p:style>
        <p:txBody>
          <a:bodyPr lIns="95040" tIns="50040" rIns="95040" bIns="50040" anchor="ctr">
            <a:noAutofit/>
          </a:bodyPr>
          <a:lstStyle/>
          <a:p>
            <a:pPr algn="ctr">
              <a:lnSpc>
                <a:spcPct val="100000"/>
              </a:lnSpc>
            </a:pPr>
            <a:r>
              <a:rPr lang="fr-FR" sz="1100" b="1" strike="noStrike" spc="-1" dirty="0">
                <a:solidFill>
                  <a:srgbClr val="000000"/>
                </a:solidFill>
                <a:latin typeface="Arial Black"/>
                <a:ea typeface="DejaVu Sans"/>
              </a:rPr>
              <a:t>Critères de réussite :</a:t>
            </a:r>
            <a:r>
              <a:rPr lang="fr-FR" sz="1100" b="1" strike="noStrike" spc="-1" dirty="0">
                <a:solidFill>
                  <a:srgbClr val="000000"/>
                </a:solidFill>
                <a:latin typeface="Calibri"/>
                <a:ea typeface="DejaVu Sans"/>
              </a:rPr>
              <a:t> </a:t>
            </a:r>
            <a:endParaRPr lang="fr-FR" sz="1100" b="0" strike="noStrike" spc="-1" dirty="0">
              <a:latin typeface="Arial"/>
            </a:endParaRPr>
          </a:p>
          <a:p>
            <a:pPr algn="ctr">
              <a:lnSpc>
                <a:spcPct val="100000"/>
              </a:lnSpc>
            </a:pPr>
            <a:r>
              <a:rPr lang="fr-FR" sz="1100" b="0" strike="noStrike" spc="-1" dirty="0" smtClean="0">
                <a:solidFill>
                  <a:srgbClr val="000000"/>
                </a:solidFill>
                <a:latin typeface="Calibri"/>
                <a:ea typeface="DejaVu Sans"/>
              </a:rPr>
              <a:t>Réaliser trois blocs de mouvements différents avec « construction-statue-déconstruction».</a:t>
            </a:r>
          </a:p>
          <a:p>
            <a:pPr algn="ctr">
              <a:lnSpc>
                <a:spcPct val="100000"/>
              </a:lnSpc>
            </a:pPr>
            <a:r>
              <a:rPr lang="fr-FR" sz="1100" spc="-1" dirty="0" smtClean="0">
                <a:solidFill>
                  <a:srgbClr val="000000"/>
                </a:solidFill>
                <a:latin typeface="Calibri"/>
                <a:ea typeface="DejaVu Sans"/>
              </a:rPr>
              <a:t>Etre capable de répéter ces trois blocs deux fois à l’identique.</a:t>
            </a:r>
            <a:endParaRPr lang="fr-FR" sz="1100" b="0" strike="noStrike" spc="-1" dirty="0">
              <a:latin typeface="Arial"/>
            </a:endParaRPr>
          </a:p>
        </p:txBody>
      </p:sp>
      <p:sp>
        <p:nvSpPr>
          <p:cNvPr id="194" name="Rectangle 173_4"/>
          <p:cNvSpPr/>
          <p:nvPr/>
        </p:nvSpPr>
        <p:spPr>
          <a:xfrm>
            <a:off x="6072198" y="5000636"/>
            <a:ext cx="1345950" cy="7641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600" b="1" strike="noStrike" spc="-1" dirty="0" smtClean="0">
                <a:solidFill>
                  <a:srgbClr val="000000"/>
                </a:solidFill>
                <a:latin typeface="Calibri"/>
                <a:ea typeface="DejaVu Sans"/>
              </a:rPr>
              <a:t>+</a:t>
            </a:r>
          </a:p>
          <a:p>
            <a:pPr algn="ctr">
              <a:lnSpc>
                <a:spcPct val="100000"/>
              </a:lnSpc>
            </a:pPr>
            <a:endParaRPr lang="fr-FR" sz="1000" b="0" strike="noStrike" spc="-1" dirty="0">
              <a:latin typeface="Arial"/>
            </a:endParaRPr>
          </a:p>
          <a:p>
            <a:pPr algn="ctr">
              <a:lnSpc>
                <a:spcPct val="100000"/>
              </a:lnSpc>
            </a:pPr>
            <a:r>
              <a:rPr lang="fr-FR" sz="900" b="0" strike="noStrike" spc="-1" dirty="0" smtClean="0">
                <a:solidFill>
                  <a:srgbClr val="000000"/>
                </a:solidFill>
                <a:latin typeface="Calibri"/>
                <a:ea typeface="DejaVu Sans"/>
              </a:rPr>
              <a:t>-Varier les </a:t>
            </a:r>
          </a:p>
          <a:p>
            <a:pPr algn="ctr">
              <a:lnSpc>
                <a:spcPct val="100000"/>
              </a:lnSpc>
            </a:pPr>
            <a:r>
              <a:rPr lang="fr-FR" sz="900" b="0" strike="noStrike" spc="-1" dirty="0" smtClean="0">
                <a:solidFill>
                  <a:srgbClr val="000000"/>
                </a:solidFill>
                <a:latin typeface="Calibri"/>
                <a:ea typeface="DejaVu Sans"/>
              </a:rPr>
              <a:t>formes de</a:t>
            </a:r>
          </a:p>
          <a:p>
            <a:pPr algn="ctr">
              <a:lnSpc>
                <a:spcPct val="100000"/>
              </a:lnSpc>
            </a:pPr>
            <a:r>
              <a:rPr lang="fr-FR" sz="900" b="0" strike="noStrike" spc="-1" dirty="0" smtClean="0">
                <a:solidFill>
                  <a:srgbClr val="000000"/>
                </a:solidFill>
                <a:latin typeface="Calibri"/>
                <a:ea typeface="DejaVu Sans"/>
              </a:rPr>
              <a:t> construction (canon/cascade</a:t>
            </a:r>
          </a:p>
          <a:p>
            <a:pPr algn="ctr">
              <a:lnSpc>
                <a:spcPct val="100000"/>
              </a:lnSpc>
            </a:pPr>
            <a:r>
              <a:rPr lang="fr-FR" sz="900" b="0" strike="noStrike" spc="-1" dirty="0" smtClean="0">
                <a:solidFill>
                  <a:srgbClr val="000000"/>
                </a:solidFill>
                <a:latin typeface="Calibri"/>
                <a:ea typeface="DejaVu Sans"/>
              </a:rPr>
              <a:t>/leitmotiv)</a:t>
            </a:r>
            <a:endParaRPr lang="fr-FR" sz="900" spc="-1" dirty="0" smtClean="0">
              <a:solidFill>
                <a:srgbClr val="000000"/>
              </a:solidFill>
              <a:latin typeface="Calibri"/>
              <a:ea typeface="DejaVu Sans"/>
            </a:endParaRPr>
          </a:p>
          <a:p>
            <a:pPr algn="ctr">
              <a:lnSpc>
                <a:spcPct val="100000"/>
              </a:lnSpc>
            </a:pPr>
            <a:r>
              <a:rPr lang="fr-FR" sz="900" b="0" strike="noStrike" spc="-1" dirty="0" smtClean="0">
                <a:latin typeface="Arial"/>
              </a:rPr>
              <a:t>-Explorer des positions originales</a:t>
            </a:r>
            <a:endParaRPr lang="fr-FR" sz="900" b="0" strike="noStrike" spc="-1" dirty="0">
              <a:latin typeface="Arial"/>
            </a:endParaRPr>
          </a:p>
          <a:p>
            <a:pPr algn="ctr">
              <a:lnSpc>
                <a:spcPct val="100000"/>
              </a:lnSpc>
            </a:pPr>
            <a:endParaRPr lang="fr-FR" sz="900" b="0" strike="noStrike" spc="-1" dirty="0">
              <a:latin typeface="Arial"/>
            </a:endParaRPr>
          </a:p>
        </p:txBody>
      </p:sp>
      <p:sp>
        <p:nvSpPr>
          <p:cNvPr id="196" name="Rectangle 116"/>
          <p:cNvSpPr/>
          <p:nvPr/>
        </p:nvSpPr>
        <p:spPr>
          <a:xfrm>
            <a:off x="8156268" y="6325836"/>
            <a:ext cx="942300" cy="46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500" b="1" strike="noStrike" spc="-1" dirty="0" smtClean="0">
                <a:solidFill>
                  <a:srgbClr val="000000"/>
                </a:solidFill>
                <a:latin typeface="Calibri"/>
                <a:ea typeface="DejaVu Sans"/>
              </a:rPr>
              <a:t>1,2,3</a:t>
            </a:r>
            <a:r>
              <a:rPr lang="fr-FR" sz="1500" b="1" strike="noStrike" spc="-1" smtClean="0">
                <a:solidFill>
                  <a:srgbClr val="000000"/>
                </a:solidFill>
                <a:latin typeface="Calibri"/>
                <a:ea typeface="DejaVu Sans"/>
              </a:rPr>
              <a:t>, Soleil</a:t>
            </a:r>
            <a:endParaRPr lang="fr-FR" sz="1500" b="0" strike="noStrike" spc="-1" dirty="0">
              <a:latin typeface="Arial"/>
            </a:endParaRPr>
          </a:p>
        </p:txBody>
      </p:sp>
      <p:sp>
        <p:nvSpPr>
          <p:cNvPr id="197" name="Rectangle : coins arrondis 6_19"/>
          <p:cNvSpPr/>
          <p:nvPr/>
        </p:nvSpPr>
        <p:spPr>
          <a:xfrm>
            <a:off x="2714612" y="3929066"/>
            <a:ext cx="3286148" cy="2786082"/>
          </a:xfrm>
          <a:prstGeom prst="roundRect">
            <a:avLst>
              <a:gd name="adj" fmla="val 16667"/>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5040" tIns="50040" rIns="95040" bIns="50040" anchor="ctr">
            <a:noAutofit/>
          </a:bodyPr>
          <a:lstStyle/>
          <a:p>
            <a:pPr algn="ctr">
              <a:lnSpc>
                <a:spcPct val="100000"/>
              </a:lnSpc>
            </a:pPr>
            <a:endParaRPr lang="fr-FR" sz="1200" b="1" u="sng" strike="noStrike" spc="-1" dirty="0" smtClean="0">
              <a:solidFill>
                <a:srgbClr val="000000"/>
              </a:solidFill>
              <a:uFillTx/>
              <a:latin typeface="Calibri"/>
              <a:ea typeface="DejaVu Sans"/>
            </a:endParaRPr>
          </a:p>
          <a:p>
            <a:pPr algn="ctr">
              <a:lnSpc>
                <a:spcPct val="100000"/>
              </a:lnSpc>
            </a:pPr>
            <a:endParaRPr lang="fr-FR" sz="1200" b="1" u="sng" spc="-1" dirty="0" smtClean="0">
              <a:solidFill>
                <a:srgbClr val="000000"/>
              </a:solidFill>
              <a:latin typeface="Calibri"/>
              <a:ea typeface="DejaVu Sans"/>
            </a:endParaRPr>
          </a:p>
          <a:p>
            <a:pPr algn="ctr">
              <a:lnSpc>
                <a:spcPct val="100000"/>
              </a:lnSpc>
            </a:pPr>
            <a:endParaRPr lang="fr-FR" sz="1200" b="1" u="sng" strike="noStrike" spc="-1" dirty="0" smtClean="0">
              <a:solidFill>
                <a:srgbClr val="000000"/>
              </a:solidFill>
              <a:uFillTx/>
              <a:latin typeface="Calibri"/>
              <a:ea typeface="DejaVu Sans"/>
            </a:endParaRPr>
          </a:p>
          <a:p>
            <a:pPr algn="ctr">
              <a:lnSpc>
                <a:spcPct val="100000"/>
              </a:lnSpc>
            </a:pPr>
            <a:endParaRPr lang="fr-FR" sz="1200" b="1" u="sng" spc="-1" dirty="0" smtClean="0">
              <a:solidFill>
                <a:srgbClr val="000000"/>
              </a:solidFill>
              <a:latin typeface="Calibri"/>
              <a:ea typeface="DejaVu Sans"/>
            </a:endParaRPr>
          </a:p>
          <a:p>
            <a:r>
              <a:rPr lang="fr-FR" sz="1200" b="1" dirty="0" smtClean="0">
                <a:solidFill>
                  <a:schemeClr val="tx1"/>
                </a:solidFill>
              </a:rPr>
              <a:t>Phases exploratoire et phase d’écriture</a:t>
            </a:r>
          </a:p>
          <a:p>
            <a:pPr algn="just"/>
            <a:r>
              <a:rPr lang="fr-FR" sz="1000" dirty="0" smtClean="0">
                <a:solidFill>
                  <a:schemeClr val="tx1"/>
                </a:solidFill>
              </a:rPr>
              <a:t>. </a:t>
            </a:r>
          </a:p>
          <a:p>
            <a:r>
              <a:rPr lang="fr-FR" sz="1000" b="1" u="sng" dirty="0" smtClean="0">
                <a:solidFill>
                  <a:schemeClr val="tx1"/>
                </a:solidFill>
              </a:rPr>
              <a:t>Phase exploratoire (10 minutes): </a:t>
            </a:r>
            <a:r>
              <a:rPr lang="fr-FR" sz="1000" dirty="0" smtClean="0">
                <a:solidFill>
                  <a:schemeClr val="tx1"/>
                </a:solidFill>
              </a:rPr>
              <a:t>Par deux, chercher à alterner mouvements , puis statue. L’idée  est d’explorer des statues originales pour dépasser les statues basiques (combat, un debout-un au sol) et mettre en valeur  des positions originales ou évocatrices. Valoriser également les « constructions de statues » qui prennent le temps</a:t>
            </a:r>
          </a:p>
          <a:p>
            <a:r>
              <a:rPr lang="fr-FR" sz="1000" b="1" u="sng" dirty="0" smtClean="0">
                <a:solidFill>
                  <a:schemeClr val="tx1"/>
                </a:solidFill>
              </a:rPr>
              <a:t>Phase d’écriture </a:t>
            </a:r>
            <a:r>
              <a:rPr lang="fr-FR" sz="1000" b="1" dirty="0" smtClean="0">
                <a:solidFill>
                  <a:schemeClr val="tx1"/>
                </a:solidFill>
              </a:rPr>
              <a:t>: </a:t>
            </a:r>
            <a:r>
              <a:rPr lang="fr-FR" sz="1000" dirty="0" smtClean="0">
                <a:solidFill>
                  <a:schemeClr val="tx1"/>
                </a:solidFill>
              </a:rPr>
              <a:t>Définir trois statues construites à deux, et définir les  constructions. Chercher à définir l’origine du mouvement qui va déconstruire la statue, et l’origine du mouvement va en construire une nouvelle.</a:t>
            </a:r>
          </a:p>
          <a:p>
            <a:endParaRPr lang="fr-FR" sz="1000" b="1" dirty="0" smtClean="0">
              <a:solidFill>
                <a:schemeClr val="tx1"/>
              </a:solidFill>
            </a:endParaRPr>
          </a:p>
          <a:p>
            <a:pPr algn="just"/>
            <a:r>
              <a:rPr lang="fr-FR" sz="1000" b="1" dirty="0" smtClean="0">
                <a:solidFill>
                  <a:schemeClr val="tx1"/>
                </a:solidFill>
              </a:rPr>
              <a:t>Repères pour les mouvements à définir : Comment mettre en valeur la statue? Comment définir les phases de construction?</a:t>
            </a:r>
          </a:p>
          <a:p>
            <a:pPr algn="ctr">
              <a:lnSpc>
                <a:spcPct val="100000"/>
              </a:lnSpc>
            </a:pPr>
            <a:endParaRPr lang="fr-FR" sz="1200" b="0" strike="noStrike" spc="-1" dirty="0">
              <a:latin typeface="Arial"/>
            </a:endParaRPr>
          </a:p>
          <a:p>
            <a:pPr algn="ctr">
              <a:lnSpc>
                <a:spcPct val="100000"/>
              </a:lnSpc>
            </a:pPr>
            <a:endParaRPr lang="fr-FR" sz="1200" b="0" strike="noStrike" spc="-1" dirty="0">
              <a:latin typeface="Arial"/>
            </a:endParaRPr>
          </a:p>
          <a:p>
            <a:pPr algn="ctr">
              <a:lnSpc>
                <a:spcPct val="100000"/>
              </a:lnSpc>
            </a:pPr>
            <a:endParaRPr lang="fr-FR" sz="1200" b="0" strike="noStrike" spc="-1" dirty="0">
              <a:latin typeface="Arial"/>
            </a:endParaRPr>
          </a:p>
          <a:p>
            <a:pPr algn="ctr">
              <a:lnSpc>
                <a:spcPct val="100000"/>
              </a:lnSpc>
            </a:pPr>
            <a:endParaRPr lang="fr-FR" sz="1200" b="0" strike="noStrike" spc="-1" dirty="0">
              <a:latin typeface="Arial"/>
            </a:endParaRPr>
          </a:p>
        </p:txBody>
      </p:sp>
      <p:sp>
        <p:nvSpPr>
          <p:cNvPr id="199" name="Nuage 4_9"/>
          <p:cNvSpPr/>
          <p:nvPr/>
        </p:nvSpPr>
        <p:spPr>
          <a:xfrm>
            <a:off x="0" y="5143464"/>
            <a:ext cx="2571768" cy="1714536"/>
          </a:xfrm>
          <a:prstGeom prst="cloud">
            <a:avLst/>
          </a:prstGeom>
          <a:solidFill>
            <a:srgbClr val="248F94"/>
          </a:solidFill>
          <a:ln/>
        </p:spPr>
        <p:style>
          <a:lnRef idx="0">
            <a:schemeClr val="accent6"/>
          </a:lnRef>
          <a:fillRef idx="3">
            <a:schemeClr val="accent6"/>
          </a:fillRef>
          <a:effectRef idx="3">
            <a:schemeClr val="accent6"/>
          </a:effectRef>
          <a:fontRef idx="minor">
            <a:schemeClr val="lt1"/>
          </a:fontRef>
        </p:style>
        <p:txBody>
          <a:bodyPr lIns="95040" tIns="50040" rIns="95040" bIns="50040" anchor="ctr">
            <a:noAutofit/>
          </a:bodyPr>
          <a:lstStyle/>
          <a:p>
            <a:pPr algn="ctr">
              <a:lnSpc>
                <a:spcPct val="100000"/>
              </a:lnSpc>
            </a:pPr>
            <a:endParaRPr lang="fr-FR" sz="1200" b="1" spc="-1" dirty="0">
              <a:solidFill>
                <a:srgbClr val="000000"/>
              </a:solidFill>
              <a:latin typeface="Calibri"/>
            </a:endParaRPr>
          </a:p>
          <a:p>
            <a:pPr algn="ctr">
              <a:lnSpc>
                <a:spcPct val="100000"/>
              </a:lnSpc>
            </a:pPr>
            <a:endParaRPr lang="fr-FR" sz="1200" b="1" spc="-1" dirty="0">
              <a:solidFill>
                <a:srgbClr val="000000"/>
              </a:solidFill>
              <a:latin typeface="Calibri"/>
            </a:endParaRPr>
          </a:p>
          <a:p>
            <a:pPr algn="ctr"/>
            <a:r>
              <a:rPr lang="fr-FR" sz="1200" b="1" spc="-1" dirty="0">
                <a:solidFill>
                  <a:srgbClr val="000000"/>
                </a:solidFill>
                <a:latin typeface="Calibri"/>
              </a:rPr>
              <a:t>    </a:t>
            </a:r>
            <a:endParaRPr lang="fr-FR" sz="1200" b="1" spc="-1" dirty="0" smtClean="0">
              <a:solidFill>
                <a:srgbClr val="000000"/>
              </a:solidFill>
              <a:latin typeface="Calibri"/>
            </a:endParaRPr>
          </a:p>
          <a:p>
            <a:pPr algn="ctr"/>
            <a:endParaRPr lang="fr-FR" sz="1200" b="1" u="sng" spc="-1" dirty="0" smtClean="0">
              <a:solidFill>
                <a:srgbClr val="000000"/>
              </a:solidFill>
              <a:latin typeface="Calibri"/>
              <a:ea typeface="DejaVu Sans"/>
            </a:endParaRPr>
          </a:p>
          <a:p>
            <a:pPr algn="ctr"/>
            <a:r>
              <a:rPr lang="fr-FR" sz="1200" b="1" u="sng" spc="-1" dirty="0" smtClean="0">
                <a:solidFill>
                  <a:srgbClr val="000000"/>
                </a:solidFill>
                <a:ea typeface="DejaVu Sans"/>
              </a:rPr>
              <a:t>Observation du jeu par des élèves, puis retour sur ce qu’ils ont trouvé intéressant, ce qui a attiré leur attention :</a:t>
            </a:r>
          </a:p>
          <a:p>
            <a:pPr algn="ctr"/>
            <a:r>
              <a:rPr lang="fr-FR" sz="1200" b="1" u="sng" spc="-1" dirty="0" smtClean="0">
                <a:solidFill>
                  <a:srgbClr val="000000"/>
                </a:solidFill>
                <a:ea typeface="DejaVu Sans"/>
              </a:rPr>
              <a:t>Statues originales, narration, lien/contact</a:t>
            </a:r>
          </a:p>
          <a:p>
            <a:pPr algn="ctr"/>
            <a:r>
              <a:rPr lang="fr-FR" sz="2000" b="1" spc="-1" dirty="0">
                <a:solidFill>
                  <a:srgbClr val="000000"/>
                </a:solidFill>
                <a:latin typeface="Calibri"/>
              </a:rPr>
              <a:t> </a:t>
            </a:r>
            <a:endParaRPr lang="fr-FR" sz="2000" b="1" spc="-1" dirty="0"/>
          </a:p>
          <a:p>
            <a:pPr algn="ctr">
              <a:lnSpc>
                <a:spcPct val="100000"/>
              </a:lnSpc>
            </a:pPr>
            <a:endParaRPr lang="fr-FR" sz="1200" b="0" strike="noStrike" spc="-1" dirty="0">
              <a:latin typeface="Arial"/>
            </a:endParaRPr>
          </a:p>
          <a:p>
            <a:pPr algn="ctr">
              <a:lnSpc>
                <a:spcPct val="100000"/>
              </a:lnSpc>
            </a:pPr>
            <a:endParaRPr lang="fr-FR" sz="1600" b="1" spc="-1" dirty="0">
              <a:solidFill>
                <a:srgbClr val="000000"/>
              </a:solidFill>
              <a:latin typeface="Calibri"/>
            </a:endParaRPr>
          </a:p>
        </p:txBody>
      </p:sp>
      <p:sp>
        <p:nvSpPr>
          <p:cNvPr id="15" name="Flèche droite 14"/>
          <p:cNvSpPr/>
          <p:nvPr/>
        </p:nvSpPr>
        <p:spPr>
          <a:xfrm rot="2421169">
            <a:off x="2199940" y="4336815"/>
            <a:ext cx="765331" cy="456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l="7686" t="33203" r="35212" b="27734"/>
          <a:stretch>
            <a:fillRect/>
          </a:stretch>
        </p:blipFill>
        <p:spPr bwMode="auto">
          <a:xfrm>
            <a:off x="285720" y="928670"/>
            <a:ext cx="6315119" cy="2428892"/>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l="23097" t="38281" r="52745" b="38281"/>
          <a:stretch>
            <a:fillRect/>
          </a:stretch>
        </p:blipFill>
        <p:spPr bwMode="auto">
          <a:xfrm>
            <a:off x="3786182" y="3786190"/>
            <a:ext cx="4452969" cy="2428892"/>
          </a:xfrm>
          <a:prstGeom prst="rect">
            <a:avLst/>
          </a:prstGeom>
          <a:noFill/>
          <a:ln w="9525">
            <a:noFill/>
            <a:miter lim="800000"/>
            <a:headEnd/>
            <a:tailEnd/>
          </a:ln>
          <a:effectLst/>
        </p:spPr>
      </p:pic>
      <p:sp>
        <p:nvSpPr>
          <p:cNvPr id="15" name="ZoneTexte 14"/>
          <p:cNvSpPr txBox="1"/>
          <p:nvPr/>
        </p:nvSpPr>
        <p:spPr>
          <a:xfrm>
            <a:off x="571472" y="3571876"/>
            <a:ext cx="2714644" cy="3108543"/>
          </a:xfrm>
          <a:prstGeom prst="rect">
            <a:avLst/>
          </a:prstGeom>
          <a:noFill/>
        </p:spPr>
        <p:txBody>
          <a:bodyPr wrap="square" rtlCol="0">
            <a:spAutoFit/>
          </a:bodyPr>
          <a:lstStyle/>
          <a:p>
            <a:pPr algn="ctr"/>
            <a:r>
              <a:rPr lang="fr-FR" sz="1400" dirty="0" smtClean="0"/>
              <a:t>Demander ensuite aux élèves de varier leur position sur les statues en cumulant les variations :</a:t>
            </a:r>
          </a:p>
          <a:p>
            <a:pPr algn="ctr"/>
            <a:endParaRPr lang="fr-FR" sz="1400" dirty="0" smtClean="0"/>
          </a:p>
          <a:p>
            <a:pPr algn="ctr">
              <a:buFontTx/>
              <a:buChar char="-"/>
            </a:pPr>
            <a:r>
              <a:rPr lang="fr-FR" sz="1400" dirty="0" smtClean="0"/>
              <a:t>Espace (bas/haut)</a:t>
            </a:r>
          </a:p>
          <a:p>
            <a:pPr algn="ctr">
              <a:buFontTx/>
              <a:buChar char="-"/>
            </a:pPr>
            <a:endParaRPr lang="fr-FR" sz="1400" dirty="0" smtClean="0"/>
          </a:p>
          <a:p>
            <a:pPr algn="ctr">
              <a:buFontTx/>
              <a:buChar char="-"/>
            </a:pPr>
            <a:r>
              <a:rPr lang="fr-FR" sz="1400" dirty="0" smtClean="0"/>
              <a:t>Orientation (cour/jardin/lointain/diagonale)</a:t>
            </a:r>
          </a:p>
          <a:p>
            <a:pPr algn="ctr">
              <a:buFontTx/>
              <a:buChar char="-"/>
            </a:pPr>
            <a:endParaRPr lang="fr-FR" sz="1400" dirty="0" smtClean="0"/>
          </a:p>
          <a:p>
            <a:pPr algn="ctr">
              <a:buFontTx/>
              <a:buChar char="-"/>
            </a:pPr>
            <a:r>
              <a:rPr lang="fr-FR" sz="1400" dirty="0" smtClean="0"/>
              <a:t>Forme (position des bras, jambes…)</a:t>
            </a:r>
          </a:p>
          <a:p>
            <a:pPr algn="ctr">
              <a:buFontTx/>
              <a:buChar char="-"/>
            </a:pPr>
            <a:endParaRPr lang="fr-FR" sz="1400" dirty="0" smtClean="0"/>
          </a:p>
          <a:p>
            <a:pPr algn="ctr">
              <a:buFontTx/>
              <a:buChar char="-"/>
            </a:pPr>
            <a:r>
              <a:rPr lang="fr-FR" sz="1400" dirty="0" smtClean="0"/>
              <a:t>Possibilité d’ajouter des liens entre les statues (regard/contact)</a:t>
            </a:r>
          </a:p>
        </p:txBody>
      </p:sp>
      <p:sp>
        <p:nvSpPr>
          <p:cNvPr id="16" name="ZoneTexte 15"/>
          <p:cNvSpPr txBox="1"/>
          <p:nvPr/>
        </p:nvSpPr>
        <p:spPr>
          <a:xfrm>
            <a:off x="6786578" y="1428736"/>
            <a:ext cx="2143140" cy="2031325"/>
          </a:xfrm>
          <a:prstGeom prst="rect">
            <a:avLst/>
          </a:prstGeom>
          <a:noFill/>
        </p:spPr>
        <p:txBody>
          <a:bodyPr wrap="square" rtlCol="0">
            <a:spAutoFit/>
          </a:bodyPr>
          <a:lstStyle/>
          <a:p>
            <a:pPr algn="ctr"/>
            <a:r>
              <a:rPr lang="fr-FR" sz="1400" dirty="0" smtClean="0"/>
              <a:t>Jeu du soleil, Les élèves doivent rapidement franchir la ligne. Interdiction de bouger face au soleil</a:t>
            </a:r>
          </a:p>
          <a:p>
            <a:pPr algn="ctr"/>
            <a:endParaRPr lang="fr-FR" sz="1400" dirty="0" smtClean="0"/>
          </a:p>
          <a:p>
            <a:pPr algn="ctr"/>
            <a:r>
              <a:rPr lang="fr-FR" sz="1400" dirty="0" smtClean="0"/>
              <a:t>Remarque : On change de soleil lorsque cinq élèves ont franchi la ligne</a:t>
            </a:r>
          </a:p>
        </p:txBody>
      </p:sp>
      <p:sp>
        <p:nvSpPr>
          <p:cNvPr id="17" name="ZoneTexte 16"/>
          <p:cNvSpPr txBox="1"/>
          <p:nvPr/>
        </p:nvSpPr>
        <p:spPr>
          <a:xfrm>
            <a:off x="2857488" y="142852"/>
            <a:ext cx="342902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smtClean="0"/>
              <a:t>Situation de jeu : 1, 2, 3, soleil</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 name="ZoneTexte 14"/>
          <p:cNvSpPr txBox="1"/>
          <p:nvPr/>
        </p:nvSpPr>
        <p:spPr>
          <a:xfrm>
            <a:off x="3571868" y="857233"/>
            <a:ext cx="2428892" cy="2031325"/>
          </a:xfrm>
          <a:prstGeom prst="rect">
            <a:avLst/>
          </a:prstGeom>
          <a:noFill/>
        </p:spPr>
        <p:txBody>
          <a:bodyPr wrap="square" rtlCol="0">
            <a:spAutoFit/>
          </a:bodyPr>
          <a:lstStyle/>
          <a:p>
            <a:pPr algn="ctr"/>
            <a:r>
              <a:rPr lang="fr-FR" dirty="0" smtClean="0"/>
              <a:t>Le duo va ensuite chercher à réaliser des statues, avec un ralentissement des mouvements avant chaque statue : « le temps s’arrête ». </a:t>
            </a:r>
          </a:p>
        </p:txBody>
      </p:sp>
      <p:sp>
        <p:nvSpPr>
          <p:cNvPr id="16" name="ZoneTexte 15"/>
          <p:cNvSpPr txBox="1"/>
          <p:nvPr/>
        </p:nvSpPr>
        <p:spPr>
          <a:xfrm>
            <a:off x="214282" y="3143248"/>
            <a:ext cx="4214842" cy="3139321"/>
          </a:xfrm>
          <a:prstGeom prst="rect">
            <a:avLst/>
          </a:prstGeom>
          <a:noFill/>
        </p:spPr>
        <p:txBody>
          <a:bodyPr wrap="square" rtlCol="0">
            <a:spAutoFit/>
          </a:bodyPr>
          <a:lstStyle/>
          <a:p>
            <a:pPr algn="ctr"/>
            <a:r>
              <a:rPr lang="fr-FR" dirty="0" smtClean="0"/>
              <a:t>Ensuite les duos vont définir/choisir les statues retenues tout en définissant le chemin à emprunter pour passer d’une statue à l’autre.</a:t>
            </a:r>
          </a:p>
          <a:p>
            <a:pPr algn="ctr"/>
            <a:endParaRPr lang="fr-FR" dirty="0" smtClean="0"/>
          </a:p>
          <a:p>
            <a:pPr algn="ctr"/>
            <a:r>
              <a:rPr lang="fr-FR" dirty="0" smtClean="0"/>
              <a:t>Remarque : </a:t>
            </a:r>
            <a:r>
              <a:rPr lang="fr-FR" dirty="0" smtClean="0"/>
              <a:t>L’enseignant peut indiquer aux élèves de focaliser leur attention sur le ralentissement du mouvement </a:t>
            </a:r>
            <a:r>
              <a:rPr lang="fr-FR" dirty="0" smtClean="0"/>
              <a:t>à l’approche de </a:t>
            </a:r>
            <a:r>
              <a:rPr lang="fr-FR" dirty="0" smtClean="0"/>
              <a:t>la pétrification, afin de préciser </a:t>
            </a:r>
            <a:r>
              <a:rPr lang="fr-FR" dirty="0" smtClean="0"/>
              <a:t>l</a:t>
            </a:r>
            <a:r>
              <a:rPr lang="fr-FR" dirty="0" smtClean="0"/>
              <a:t>es positions relatives des différentes parties du corps.</a:t>
            </a:r>
            <a:endParaRPr lang="fr-FR" dirty="0"/>
          </a:p>
        </p:txBody>
      </p:sp>
      <p:pic>
        <p:nvPicPr>
          <p:cNvPr id="2" name="Picture 2"/>
          <p:cNvPicPr>
            <a:picLocks noChangeAspect="1" noChangeArrowheads="1"/>
          </p:cNvPicPr>
          <p:nvPr/>
        </p:nvPicPr>
        <p:blipFill>
          <a:blip r:embed="rId2"/>
          <a:srcRect l="15373" t="30273" r="51135" b="26758"/>
          <a:stretch>
            <a:fillRect/>
          </a:stretch>
        </p:blipFill>
        <p:spPr bwMode="auto">
          <a:xfrm>
            <a:off x="500034" y="1000108"/>
            <a:ext cx="2735751" cy="1973328"/>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l="23096" t="30469" r="50549" b="36328"/>
          <a:stretch>
            <a:fillRect/>
          </a:stretch>
        </p:blipFill>
        <p:spPr bwMode="auto">
          <a:xfrm>
            <a:off x="6215074" y="928670"/>
            <a:ext cx="2571768" cy="1821669"/>
          </a:xfrm>
          <a:prstGeom prst="rect">
            <a:avLst/>
          </a:prstGeom>
          <a:noFill/>
          <a:ln w="9525">
            <a:noFill/>
            <a:miter lim="800000"/>
            <a:headEnd/>
            <a:tailEnd/>
          </a:ln>
          <a:effectLst/>
        </p:spPr>
      </p:pic>
      <p:pic>
        <p:nvPicPr>
          <p:cNvPr id="4" name="Picture 4"/>
          <p:cNvPicPr>
            <a:picLocks noChangeAspect="1" noChangeArrowheads="1"/>
          </p:cNvPicPr>
          <p:nvPr/>
        </p:nvPicPr>
        <p:blipFill>
          <a:blip r:embed="rId4"/>
          <a:srcRect l="20900" t="20703" r="42313" b="32422"/>
          <a:stretch>
            <a:fillRect/>
          </a:stretch>
        </p:blipFill>
        <p:spPr bwMode="auto">
          <a:xfrm>
            <a:off x="4714876" y="3214686"/>
            <a:ext cx="3888906" cy="2786082"/>
          </a:xfrm>
          <a:prstGeom prst="rect">
            <a:avLst/>
          </a:prstGeom>
          <a:noFill/>
          <a:ln w="9525">
            <a:noFill/>
            <a:miter lim="800000"/>
            <a:headEnd/>
            <a:tailEnd/>
          </a:ln>
          <a:effectLst/>
        </p:spPr>
      </p:pic>
      <p:sp>
        <p:nvSpPr>
          <p:cNvPr id="18" name="ZoneTexte 17"/>
          <p:cNvSpPr txBox="1"/>
          <p:nvPr/>
        </p:nvSpPr>
        <p:spPr>
          <a:xfrm>
            <a:off x="2500298" y="142852"/>
            <a:ext cx="392909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smtClean="0"/>
              <a:t>Situation d’exploration : </a:t>
            </a:r>
            <a:endParaRPr lang="fr-FR" dirty="0" smtClean="0"/>
          </a:p>
          <a:p>
            <a:pPr algn="ctr"/>
            <a:r>
              <a:rPr lang="fr-FR" dirty="0" smtClean="0"/>
              <a:t>Les </a:t>
            </a:r>
            <a:r>
              <a:rPr lang="fr-FR" dirty="0" smtClean="0"/>
              <a:t>mouvements </a:t>
            </a:r>
            <a:r>
              <a:rPr lang="fr-FR" dirty="0" smtClean="0"/>
              <a:t>figés </a:t>
            </a:r>
            <a:r>
              <a:rPr lang="fr-FR" dirty="0" smtClean="0"/>
              <a:t>ou Ralenti-Stop</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6606</TotalTime>
  <Words>299</Words>
  <Application>Microsoft Office PowerPoint</Application>
  <PresentationFormat>Affichage à l'écran (4:3)</PresentationFormat>
  <Paragraphs>79</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Diapositive 1</vt:lpstr>
      <vt:lpstr>Diapositive 2</vt:lpstr>
      <vt:lpstr>Diapositive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dc:creator>
  <cp:lastModifiedBy>Ma</cp:lastModifiedBy>
  <cp:revision>133</cp:revision>
  <dcterms:created xsi:type="dcterms:W3CDTF">2022-06-14T13:33:51Z</dcterms:created>
  <dcterms:modified xsi:type="dcterms:W3CDTF">2023-07-05T17:48:26Z</dcterms:modified>
</cp:coreProperties>
</file>