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6" r:id="rId5"/>
    <p:sldId id="258" r:id="rId6"/>
    <p:sldId id="264" r:id="rId7"/>
    <p:sldId id="265" r:id="rId8"/>
    <p:sldId id="260" r:id="rId9"/>
    <p:sldId id="267" r:id="rId10"/>
    <p:sldId id="268"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3/19/2020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3/19/2020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6EDB17-6FEC-4DF0-A7E7-52E74C2F4095}"/>
              </a:ext>
            </a:extLst>
          </p:cNvPr>
          <p:cNvSpPr>
            <a:spLocks noGrp="1"/>
          </p:cNvSpPr>
          <p:nvPr>
            <p:ph type="ctrTitle"/>
          </p:nvPr>
        </p:nvSpPr>
        <p:spPr>
          <a:xfrm>
            <a:off x="2417779" y="1219199"/>
            <a:ext cx="8637073" cy="824729"/>
          </a:xfrm>
        </p:spPr>
        <p:txBody>
          <a:bodyPr>
            <a:normAutofit/>
          </a:bodyPr>
          <a:lstStyle/>
          <a:p>
            <a:pPr algn="ctr"/>
            <a:r>
              <a:rPr lang="fr-FR" sz="4800" b="1" i="1" dirty="0"/>
              <a:t>Sommeil </a:t>
            </a:r>
          </a:p>
        </p:txBody>
      </p:sp>
      <p:sp>
        <p:nvSpPr>
          <p:cNvPr id="3" name="Sous-titre 2">
            <a:extLst>
              <a:ext uri="{FF2B5EF4-FFF2-40B4-BE49-F238E27FC236}">
                <a16:creationId xmlns:a16="http://schemas.microsoft.com/office/drawing/2014/main" id="{A1F60D83-3AA3-4BAF-B2DF-4C41AF88F7F3}"/>
              </a:ext>
            </a:extLst>
          </p:cNvPr>
          <p:cNvSpPr>
            <a:spLocks noGrp="1"/>
          </p:cNvSpPr>
          <p:nvPr>
            <p:ph type="subTitle" idx="1"/>
          </p:nvPr>
        </p:nvSpPr>
        <p:spPr>
          <a:xfrm>
            <a:off x="2417780" y="3605670"/>
            <a:ext cx="8637072" cy="977621"/>
          </a:xfrm>
        </p:spPr>
        <p:txBody>
          <a:bodyPr/>
          <a:lstStyle/>
          <a:p>
            <a:pPr algn="r"/>
            <a:r>
              <a:rPr lang="fr-FR" dirty="0"/>
              <a:t>Sylvain Vaukan, lycée M de </a:t>
            </a:r>
            <a:r>
              <a:rPr lang="fr-FR" dirty="0" err="1"/>
              <a:t>navarre</a:t>
            </a:r>
            <a:endParaRPr lang="fr-FR" dirty="0"/>
          </a:p>
        </p:txBody>
      </p:sp>
      <p:pic>
        <p:nvPicPr>
          <p:cNvPr id="6" name="Image 5" descr="Une image contenant objet, horloge&#10;&#10;Description générée automatiquement">
            <a:extLst>
              <a:ext uri="{FF2B5EF4-FFF2-40B4-BE49-F238E27FC236}">
                <a16:creationId xmlns:a16="http://schemas.microsoft.com/office/drawing/2014/main" id="{E0143CC4-4FF8-4790-B9EA-F3D772C339A7}"/>
              </a:ext>
            </a:extLst>
          </p:cNvPr>
          <p:cNvPicPr>
            <a:picLocks noChangeAspect="1"/>
          </p:cNvPicPr>
          <p:nvPr/>
        </p:nvPicPr>
        <p:blipFill>
          <a:blip r:embed="rId2"/>
          <a:stretch>
            <a:fillRect/>
          </a:stretch>
        </p:blipFill>
        <p:spPr>
          <a:xfrm>
            <a:off x="302535" y="3605670"/>
            <a:ext cx="3095350" cy="2539363"/>
          </a:xfrm>
          <a:prstGeom prst="rect">
            <a:avLst/>
          </a:prstGeom>
          <a:effectLst>
            <a:softEdge rad="546100"/>
          </a:effectLst>
        </p:spPr>
      </p:pic>
    </p:spTree>
    <p:extLst>
      <p:ext uri="{BB962C8B-B14F-4D97-AF65-F5344CB8AC3E}">
        <p14:creationId xmlns:p14="http://schemas.microsoft.com/office/powerpoint/2010/main" val="2623052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251484-6D1F-4C16-BB35-4863EF231FB1}"/>
              </a:ext>
            </a:extLst>
          </p:cNvPr>
          <p:cNvSpPr>
            <a:spLocks noGrp="1"/>
          </p:cNvSpPr>
          <p:nvPr>
            <p:ph type="title"/>
          </p:nvPr>
        </p:nvSpPr>
        <p:spPr/>
        <p:txBody>
          <a:bodyPr/>
          <a:lstStyle/>
          <a:p>
            <a:pPr algn="ctr"/>
            <a:r>
              <a:rPr lang="fr-FR" b="1" i="1" u="sng" dirty="0"/>
              <a:t>Conseils pour bien dormir</a:t>
            </a:r>
          </a:p>
        </p:txBody>
      </p:sp>
      <p:pic>
        <p:nvPicPr>
          <p:cNvPr id="5" name="Espace réservé du contenu 4" descr="Une image contenant capture d’écran&#10;&#10;Description générée automatiquement">
            <a:extLst>
              <a:ext uri="{FF2B5EF4-FFF2-40B4-BE49-F238E27FC236}">
                <a16:creationId xmlns:a16="http://schemas.microsoft.com/office/drawing/2014/main" id="{529E4C29-B914-4D01-9A45-AF427FF53BAC}"/>
              </a:ext>
            </a:extLst>
          </p:cNvPr>
          <p:cNvPicPr>
            <a:picLocks noGrp="1" noChangeAspect="1"/>
          </p:cNvPicPr>
          <p:nvPr>
            <p:ph idx="1"/>
          </p:nvPr>
        </p:nvPicPr>
        <p:blipFill>
          <a:blip r:embed="rId2"/>
          <a:stretch>
            <a:fillRect/>
          </a:stretch>
        </p:blipFill>
        <p:spPr>
          <a:xfrm>
            <a:off x="112541" y="2048586"/>
            <a:ext cx="6107598" cy="2955662"/>
          </a:xfrm>
        </p:spPr>
      </p:pic>
      <p:pic>
        <p:nvPicPr>
          <p:cNvPr id="7" name="Image 6" descr="Une image contenant capture d’écran&#10;&#10;Description générée automatiquement">
            <a:extLst>
              <a:ext uri="{FF2B5EF4-FFF2-40B4-BE49-F238E27FC236}">
                <a16:creationId xmlns:a16="http://schemas.microsoft.com/office/drawing/2014/main" id="{61C6C04B-0339-4466-A507-71AEEBB2445D}"/>
              </a:ext>
            </a:extLst>
          </p:cNvPr>
          <p:cNvPicPr>
            <a:picLocks noChangeAspect="1"/>
          </p:cNvPicPr>
          <p:nvPr/>
        </p:nvPicPr>
        <p:blipFill>
          <a:blip r:embed="rId3"/>
          <a:stretch>
            <a:fillRect/>
          </a:stretch>
        </p:blipFill>
        <p:spPr>
          <a:xfrm>
            <a:off x="6220139" y="2048586"/>
            <a:ext cx="5959381" cy="2955661"/>
          </a:xfrm>
          <a:prstGeom prst="rect">
            <a:avLst/>
          </a:prstGeom>
        </p:spPr>
      </p:pic>
      <p:sp>
        <p:nvSpPr>
          <p:cNvPr id="8" name="Rectangle 7">
            <a:extLst>
              <a:ext uri="{FF2B5EF4-FFF2-40B4-BE49-F238E27FC236}">
                <a16:creationId xmlns:a16="http://schemas.microsoft.com/office/drawing/2014/main" id="{D4F3D7BE-10A6-4964-90AE-DEFE89BFBB38}"/>
              </a:ext>
            </a:extLst>
          </p:cNvPr>
          <p:cNvSpPr/>
          <p:nvPr/>
        </p:nvSpPr>
        <p:spPr>
          <a:xfrm>
            <a:off x="9339172" y="5597009"/>
            <a:ext cx="2448106" cy="369332"/>
          </a:xfrm>
          <a:prstGeom prst="rect">
            <a:avLst/>
          </a:prstGeom>
        </p:spPr>
        <p:txBody>
          <a:bodyPr wrap="none">
            <a:spAutoFit/>
          </a:bodyPr>
          <a:lstStyle/>
          <a:p>
            <a:r>
              <a:rPr lang="fr-FR" dirty="0"/>
              <a:t>Source: réseau morphée</a:t>
            </a:r>
          </a:p>
        </p:txBody>
      </p:sp>
    </p:spTree>
    <p:extLst>
      <p:ext uri="{BB962C8B-B14F-4D97-AF65-F5344CB8AC3E}">
        <p14:creationId xmlns:p14="http://schemas.microsoft.com/office/powerpoint/2010/main" val="43640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0584DE-B8E6-45FF-A046-347933625664}"/>
              </a:ext>
            </a:extLst>
          </p:cNvPr>
          <p:cNvSpPr>
            <a:spLocks noGrp="1"/>
          </p:cNvSpPr>
          <p:nvPr>
            <p:ph type="title"/>
          </p:nvPr>
        </p:nvSpPr>
        <p:spPr/>
        <p:txBody>
          <a:bodyPr/>
          <a:lstStyle/>
          <a:p>
            <a:r>
              <a:rPr lang="fr-FR" dirty="0"/>
              <a:t>Infos diverses:</a:t>
            </a:r>
            <a:br>
              <a:rPr lang="fr-FR" dirty="0"/>
            </a:br>
            <a:endParaRPr lang="fr-FR" dirty="0"/>
          </a:p>
        </p:txBody>
      </p:sp>
      <p:sp>
        <p:nvSpPr>
          <p:cNvPr id="3" name="Espace réservé du contenu 2">
            <a:extLst>
              <a:ext uri="{FF2B5EF4-FFF2-40B4-BE49-F238E27FC236}">
                <a16:creationId xmlns:a16="http://schemas.microsoft.com/office/drawing/2014/main" id="{33278F39-9DA3-4618-9DB0-06E2D19B9F54}"/>
              </a:ext>
            </a:extLst>
          </p:cNvPr>
          <p:cNvSpPr>
            <a:spLocks noGrp="1"/>
          </p:cNvSpPr>
          <p:nvPr>
            <p:ph idx="1"/>
          </p:nvPr>
        </p:nvSpPr>
        <p:spPr/>
        <p:txBody>
          <a:bodyPr>
            <a:normAutofit fontScale="92500" lnSpcReduction="10000"/>
          </a:bodyPr>
          <a:lstStyle/>
          <a:p>
            <a:r>
              <a:rPr lang="fr-FR" dirty="0"/>
              <a:t>Nous passons en moyenne 8 heures par jour à dormir, ce qui sur l’ensemble d’une vie représente environ 25 années au lit (source: </a:t>
            </a:r>
            <a:r>
              <a:rPr lang="fr-FR" dirty="0" err="1"/>
              <a:t>inserm</a:t>
            </a:r>
            <a:r>
              <a:rPr lang="fr-FR" dirty="0"/>
              <a:t>)</a:t>
            </a:r>
          </a:p>
          <a:p>
            <a:r>
              <a:rPr lang="fr-FR" dirty="0"/>
              <a:t>La température corporelle s'abaisse autour de 36°C durant la nuit. (source: </a:t>
            </a:r>
            <a:r>
              <a:rPr lang="fr-FR" dirty="0" err="1"/>
              <a:t>inserm</a:t>
            </a:r>
            <a:r>
              <a:rPr lang="fr-FR" dirty="0"/>
              <a:t>)</a:t>
            </a:r>
          </a:p>
          <a:p>
            <a:r>
              <a:rPr lang="fr-FR" dirty="0"/>
              <a:t>Grâce aux travaux étudiant l'altération de l'état de santé des personnes souffrant de troubles du sommeil, il a été possible de mettre en exergue qu</a:t>
            </a:r>
            <a:r>
              <a:rPr lang="fr-FR" b="1" dirty="0"/>
              <a:t>'une mauvaise qualité/quantité de sommeil accentue le risque d'irritabilité, de symptômes dépressifs, mais aussi de prise de poids, d'hypertension ou d'infection </a:t>
            </a:r>
            <a:r>
              <a:rPr lang="fr-FR" dirty="0"/>
              <a:t>(source: </a:t>
            </a:r>
            <a:r>
              <a:rPr lang="fr-FR" dirty="0" err="1"/>
              <a:t>inserm</a:t>
            </a:r>
            <a:r>
              <a:rPr lang="fr-FR" dirty="0"/>
              <a:t>)</a:t>
            </a:r>
          </a:p>
          <a:p>
            <a:r>
              <a:rPr lang="fr-FR" b="1" dirty="0"/>
              <a:t>L’adolescent a besoin de davantage de sommeil, d’un minimum de 8 heures chaque nuit et au mieux de 10 heures (source: réseau morphée)</a:t>
            </a:r>
          </a:p>
          <a:p>
            <a:endParaRPr lang="fr-FR" dirty="0"/>
          </a:p>
        </p:txBody>
      </p:sp>
    </p:spTree>
    <p:extLst>
      <p:ext uri="{BB962C8B-B14F-4D97-AF65-F5344CB8AC3E}">
        <p14:creationId xmlns:p14="http://schemas.microsoft.com/office/powerpoint/2010/main" val="248122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808B1A-12C4-4F15-880E-DDBC3571FC8D}"/>
              </a:ext>
            </a:extLst>
          </p:cNvPr>
          <p:cNvSpPr>
            <a:spLocks noGrp="1"/>
          </p:cNvSpPr>
          <p:nvPr>
            <p:ph type="title"/>
          </p:nvPr>
        </p:nvSpPr>
        <p:spPr>
          <a:xfrm>
            <a:off x="1451579" y="804519"/>
            <a:ext cx="9603275" cy="890931"/>
          </a:xfrm>
        </p:spPr>
        <p:txBody>
          <a:bodyPr/>
          <a:lstStyle/>
          <a:p>
            <a:pPr algn="ctr"/>
            <a:r>
              <a:rPr lang="fr-FR" b="1" i="1" u="sng" dirty="0"/>
              <a:t>Sommaire interactif</a:t>
            </a:r>
          </a:p>
        </p:txBody>
      </p:sp>
      <p:sp>
        <p:nvSpPr>
          <p:cNvPr id="3" name="Espace réservé du contenu 2">
            <a:extLst>
              <a:ext uri="{FF2B5EF4-FFF2-40B4-BE49-F238E27FC236}">
                <a16:creationId xmlns:a16="http://schemas.microsoft.com/office/drawing/2014/main" id="{C4FEB4B0-13FF-4508-B603-F67CFCB863B6}"/>
              </a:ext>
            </a:extLst>
          </p:cNvPr>
          <p:cNvSpPr>
            <a:spLocks noGrp="1"/>
          </p:cNvSpPr>
          <p:nvPr>
            <p:ph idx="1"/>
          </p:nvPr>
        </p:nvSpPr>
        <p:spPr>
          <a:xfrm>
            <a:off x="1451579" y="2015732"/>
            <a:ext cx="9603275" cy="4037749"/>
          </a:xfrm>
        </p:spPr>
        <p:txBody>
          <a:bodyPr>
            <a:normAutofit fontScale="85000" lnSpcReduction="20000"/>
          </a:bodyPr>
          <a:lstStyle/>
          <a:p>
            <a:r>
              <a:rPr lang="fr-FR" b="1" i="1" dirty="0">
                <a:hlinkClick r:id="rId2" action="ppaction://hlinksldjump">
                  <a:extLst>
                    <a:ext uri="{A12FA001-AC4F-418D-AE19-62706E023703}">
                      <ahyp:hlinkClr xmlns:ahyp="http://schemas.microsoft.com/office/drawing/2018/hyperlinkcolor" val="tx"/>
                    </a:ext>
                  </a:extLst>
                </a:hlinkClick>
              </a:rPr>
              <a:t>Le sommeil</a:t>
            </a:r>
            <a:endParaRPr lang="fr-FR" b="1" i="1" dirty="0"/>
          </a:p>
          <a:p>
            <a:r>
              <a:rPr lang="fr-FR" b="1" i="1" dirty="0">
                <a:hlinkClick r:id="rId3" action="ppaction://hlinksldjump">
                  <a:extLst>
                    <a:ext uri="{A12FA001-AC4F-418D-AE19-62706E023703}">
                      <ahyp:hlinkClr xmlns:ahyp="http://schemas.microsoft.com/office/drawing/2018/hyperlinkcolor" val="tx"/>
                    </a:ext>
                  </a:extLst>
                </a:hlinkClick>
              </a:rPr>
              <a:t>Sommeil et âge</a:t>
            </a:r>
            <a:endParaRPr lang="fr-FR" b="1" i="1" dirty="0"/>
          </a:p>
          <a:p>
            <a:r>
              <a:rPr lang="fr-FR" b="1" i="1" dirty="0">
                <a:hlinkClick r:id="rId4" action="ppaction://hlinksldjump">
                  <a:extLst>
                    <a:ext uri="{A12FA001-AC4F-418D-AE19-62706E023703}">
                      <ahyp:hlinkClr xmlns:ahyp="http://schemas.microsoft.com/office/drawing/2018/hyperlinkcolor" val="tx"/>
                    </a:ext>
                  </a:extLst>
                </a:hlinkClick>
              </a:rPr>
              <a:t>Les différentes phases du sommeil</a:t>
            </a:r>
            <a:endParaRPr lang="fr-FR" b="1" i="1" dirty="0"/>
          </a:p>
          <a:p>
            <a:r>
              <a:rPr lang="fr-FR" b="1" i="1" dirty="0">
                <a:hlinkClick r:id="rId5" action="ppaction://hlinksldjump">
                  <a:extLst>
                    <a:ext uri="{A12FA001-AC4F-418D-AE19-62706E023703}">
                      <ahyp:hlinkClr xmlns:ahyp="http://schemas.microsoft.com/office/drawing/2018/hyperlinkcolor" val="tx"/>
                    </a:ext>
                  </a:extLst>
                </a:hlinkClick>
              </a:rPr>
              <a:t>Le sommeil lent et profond</a:t>
            </a:r>
            <a:endParaRPr lang="fr-FR" b="1" i="1" dirty="0"/>
          </a:p>
          <a:p>
            <a:r>
              <a:rPr lang="fr-FR" b="1" i="1" dirty="0">
                <a:hlinkClick r:id="rId6" action="ppaction://hlinksldjump">
                  <a:extLst>
                    <a:ext uri="{A12FA001-AC4F-418D-AE19-62706E023703}">
                      <ahyp:hlinkClr xmlns:ahyp="http://schemas.microsoft.com/office/drawing/2018/hyperlinkcolor" val="tx"/>
                    </a:ext>
                  </a:extLst>
                </a:hlinkClick>
              </a:rPr>
              <a:t>Le sommeil paradoxal</a:t>
            </a:r>
            <a:endParaRPr lang="fr-FR" b="1" i="1" dirty="0"/>
          </a:p>
          <a:p>
            <a:r>
              <a:rPr lang="fr-FR" b="1" i="1" dirty="0">
                <a:hlinkClick r:id="rId7" action="ppaction://hlinksldjump">
                  <a:extLst>
                    <a:ext uri="{A12FA001-AC4F-418D-AE19-62706E023703}">
                      <ahyp:hlinkClr xmlns:ahyp="http://schemas.microsoft.com/office/drawing/2018/hyperlinkcolor" val="tx"/>
                    </a:ext>
                  </a:extLst>
                </a:hlinkClick>
              </a:rPr>
              <a:t>Bien dormir</a:t>
            </a:r>
            <a:endParaRPr lang="fr-FR" b="1" i="1" dirty="0"/>
          </a:p>
          <a:p>
            <a:r>
              <a:rPr lang="fr-FR" b="1" i="1" dirty="0">
                <a:hlinkClick r:id="rId7" action="ppaction://hlinksldjump">
                  <a:extLst>
                    <a:ext uri="{A12FA001-AC4F-418D-AE19-62706E023703}">
                      <ahyp:hlinkClr xmlns:ahyp="http://schemas.microsoft.com/office/drawing/2018/hyperlinkcolor" val="tx"/>
                    </a:ext>
                  </a:extLst>
                </a:hlinkClick>
              </a:rPr>
              <a:t>Les risques liés au manque de sommeil</a:t>
            </a:r>
            <a:endParaRPr lang="fr-FR" b="1" i="1" dirty="0"/>
          </a:p>
          <a:p>
            <a:r>
              <a:rPr lang="fr-FR" b="1" i="1" dirty="0">
                <a:hlinkClick r:id="rId8" action="ppaction://hlinksldjump">
                  <a:extLst>
                    <a:ext uri="{A12FA001-AC4F-418D-AE19-62706E023703}">
                      <ahyp:hlinkClr xmlns:ahyp="http://schemas.microsoft.com/office/drawing/2018/hyperlinkcolor" val="tx"/>
                    </a:ext>
                  </a:extLst>
                </a:hlinkClick>
              </a:rPr>
              <a:t>A éviter avant de se coucher</a:t>
            </a:r>
            <a:endParaRPr lang="fr-FR" b="1" i="1" dirty="0"/>
          </a:p>
          <a:p>
            <a:r>
              <a:rPr lang="fr-FR" b="1" i="1" dirty="0">
                <a:hlinkClick r:id="rId9" action="ppaction://hlinksldjump">
                  <a:extLst>
                    <a:ext uri="{A12FA001-AC4F-418D-AE19-62706E023703}">
                      <ahyp:hlinkClr xmlns:ahyp="http://schemas.microsoft.com/office/drawing/2018/hyperlinkcolor" val="tx"/>
                    </a:ext>
                  </a:extLst>
                </a:hlinkClick>
              </a:rPr>
              <a:t>Conseils pour bien dormir</a:t>
            </a:r>
            <a:endParaRPr lang="fr-FR" b="1" i="1" dirty="0"/>
          </a:p>
          <a:p>
            <a:r>
              <a:rPr lang="fr-FR" b="1" i="1" dirty="0">
                <a:hlinkClick r:id="rId10" action="ppaction://hlinksldjump">
                  <a:extLst>
                    <a:ext uri="{A12FA001-AC4F-418D-AE19-62706E023703}">
                      <ahyp:hlinkClr xmlns:ahyp="http://schemas.microsoft.com/office/drawing/2018/hyperlinkcolor" val="tx"/>
                    </a:ext>
                  </a:extLst>
                </a:hlinkClick>
              </a:rPr>
              <a:t>Informations diverses</a:t>
            </a:r>
            <a:endParaRPr lang="fr-FR" b="1" i="1" dirty="0"/>
          </a:p>
        </p:txBody>
      </p:sp>
    </p:spTree>
    <p:extLst>
      <p:ext uri="{BB962C8B-B14F-4D97-AF65-F5344CB8AC3E}">
        <p14:creationId xmlns:p14="http://schemas.microsoft.com/office/powerpoint/2010/main" val="195956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71442D-CD4E-4B1A-8197-1457461B7D64}"/>
              </a:ext>
            </a:extLst>
          </p:cNvPr>
          <p:cNvSpPr>
            <a:spLocks noGrp="1"/>
          </p:cNvSpPr>
          <p:nvPr>
            <p:ph type="title"/>
          </p:nvPr>
        </p:nvSpPr>
        <p:spPr/>
        <p:txBody>
          <a:bodyPr/>
          <a:lstStyle/>
          <a:p>
            <a:pPr algn="ctr"/>
            <a:r>
              <a:rPr lang="fr-FR" b="1" i="1" u="sng" dirty="0"/>
              <a:t>Le sommeil</a:t>
            </a:r>
          </a:p>
        </p:txBody>
      </p:sp>
      <p:sp>
        <p:nvSpPr>
          <p:cNvPr id="3" name="Espace réservé du contenu 2">
            <a:extLst>
              <a:ext uri="{FF2B5EF4-FFF2-40B4-BE49-F238E27FC236}">
                <a16:creationId xmlns:a16="http://schemas.microsoft.com/office/drawing/2014/main" id="{68B0A647-115D-4133-8F30-F60069B4118B}"/>
              </a:ext>
            </a:extLst>
          </p:cNvPr>
          <p:cNvSpPr>
            <a:spLocks noGrp="1"/>
          </p:cNvSpPr>
          <p:nvPr>
            <p:ph idx="1"/>
          </p:nvPr>
        </p:nvSpPr>
        <p:spPr/>
        <p:txBody>
          <a:bodyPr/>
          <a:lstStyle/>
          <a:p>
            <a:r>
              <a:rPr lang="fr-FR" dirty="0"/>
              <a:t>La nuit est une succession de 5 à 6 cycles de sommeil, d’environ 90 minutes, qui contiennent tous du </a:t>
            </a:r>
            <a:r>
              <a:rPr lang="fr-FR" i="1" u="sng" dirty="0"/>
              <a:t>sommeil lent léger</a:t>
            </a:r>
            <a:r>
              <a:rPr lang="fr-FR" dirty="0"/>
              <a:t> (endormissement), </a:t>
            </a:r>
            <a:r>
              <a:rPr lang="fr-FR" i="1" u="sng" dirty="0"/>
              <a:t>du sommeil lent profond </a:t>
            </a:r>
            <a:r>
              <a:rPr lang="fr-FR" dirty="0"/>
              <a:t>et du </a:t>
            </a:r>
            <a:r>
              <a:rPr lang="fr-FR" i="1" u="sng" dirty="0"/>
              <a:t>sommeil paradoxal</a:t>
            </a:r>
            <a:r>
              <a:rPr lang="fr-FR" dirty="0"/>
              <a:t>, en quantité variable selon l’avancée de la nuit (source: réseau morphée).</a:t>
            </a:r>
          </a:p>
        </p:txBody>
      </p:sp>
      <p:pic>
        <p:nvPicPr>
          <p:cNvPr id="4" name="Espace réservé du contenu 4">
            <a:hlinkClick r:id="rId2" action="ppaction://hlinksldjump"/>
            <a:extLst>
              <a:ext uri="{FF2B5EF4-FFF2-40B4-BE49-F238E27FC236}">
                <a16:creationId xmlns:a16="http://schemas.microsoft.com/office/drawing/2014/main" id="{DCE60F99-23CE-4A96-857A-92AD3A732FC3}"/>
              </a:ext>
            </a:extLst>
          </p:cNvPr>
          <p:cNvPicPr>
            <a:picLocks noChangeAspect="1"/>
          </p:cNvPicPr>
          <p:nvPr/>
        </p:nvPicPr>
        <p:blipFill>
          <a:blip r:embed="rId3"/>
          <a:stretch>
            <a:fillRect/>
          </a:stretch>
        </p:blipFill>
        <p:spPr>
          <a:xfrm>
            <a:off x="1543049" y="4066053"/>
            <a:ext cx="2962276" cy="2091017"/>
          </a:xfrm>
          <a:prstGeom prst="rect">
            <a:avLst/>
          </a:prstGeom>
        </p:spPr>
      </p:pic>
      <p:sp>
        <p:nvSpPr>
          <p:cNvPr id="5" name="Phylactère : pensées 4">
            <a:extLst>
              <a:ext uri="{FF2B5EF4-FFF2-40B4-BE49-F238E27FC236}">
                <a16:creationId xmlns:a16="http://schemas.microsoft.com/office/drawing/2014/main" id="{92516726-2096-43C2-A7F8-47B6919DF9BF}"/>
              </a:ext>
            </a:extLst>
          </p:cNvPr>
          <p:cNvSpPr/>
          <p:nvPr/>
        </p:nvSpPr>
        <p:spPr>
          <a:xfrm>
            <a:off x="4971415" y="3429000"/>
            <a:ext cx="3366770" cy="1498680"/>
          </a:xfrm>
          <a:prstGeom prst="cloudCallout">
            <a:avLst>
              <a:gd name="adj1" fmla="val -56658"/>
              <a:gd name="adj2" fmla="val 105401"/>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D68D0CE1-A3C0-4270-BA27-8F93DA500B5D}"/>
              </a:ext>
            </a:extLst>
          </p:cNvPr>
          <p:cNvSpPr txBox="1"/>
          <p:nvPr/>
        </p:nvSpPr>
        <p:spPr>
          <a:xfrm>
            <a:off x="5750560" y="3759745"/>
            <a:ext cx="1747520" cy="923330"/>
          </a:xfrm>
          <a:prstGeom prst="rect">
            <a:avLst/>
          </a:prstGeom>
          <a:noFill/>
        </p:spPr>
        <p:txBody>
          <a:bodyPr wrap="square" rtlCol="0">
            <a:spAutoFit/>
          </a:bodyPr>
          <a:lstStyle/>
          <a:p>
            <a:r>
              <a:rPr lang="fr-FR" b="1" i="1" u="sng" dirty="0">
                <a:hlinkClick r:id="rId2" action="ppaction://hlinksldjump">
                  <a:extLst>
                    <a:ext uri="{A12FA001-AC4F-418D-AE19-62706E023703}">
                      <ahyp:hlinkClr xmlns:ahyp="http://schemas.microsoft.com/office/drawing/2018/hyperlinkcolor" val="tx"/>
                    </a:ext>
                  </a:extLst>
                </a:hlinkClick>
              </a:rPr>
              <a:t>Cliquez pour voir l’infographie</a:t>
            </a:r>
            <a:endParaRPr lang="fr-FR" b="1" i="1" u="sng" dirty="0"/>
          </a:p>
        </p:txBody>
      </p:sp>
      <p:sp>
        <p:nvSpPr>
          <p:cNvPr id="7" name="ZoneTexte 6">
            <a:extLst>
              <a:ext uri="{FF2B5EF4-FFF2-40B4-BE49-F238E27FC236}">
                <a16:creationId xmlns:a16="http://schemas.microsoft.com/office/drawing/2014/main" id="{283A336C-958B-43CD-8029-B0A2ABBAD72C}"/>
              </a:ext>
            </a:extLst>
          </p:cNvPr>
          <p:cNvSpPr txBox="1"/>
          <p:nvPr/>
        </p:nvSpPr>
        <p:spPr>
          <a:xfrm>
            <a:off x="10363199" y="5627041"/>
            <a:ext cx="1733551" cy="369332"/>
          </a:xfrm>
          <a:prstGeom prst="rect">
            <a:avLst/>
          </a:prstGeom>
          <a:noFill/>
        </p:spPr>
        <p:txBody>
          <a:bodyPr wrap="square" rtlCol="0">
            <a:spAutoFit/>
          </a:bodyPr>
          <a:lstStyle/>
          <a:p>
            <a:r>
              <a:rPr lang="fr-FR" dirty="0"/>
              <a:t>Source: Inserm</a:t>
            </a:r>
          </a:p>
        </p:txBody>
      </p:sp>
    </p:spTree>
    <p:extLst>
      <p:ext uri="{BB962C8B-B14F-4D97-AF65-F5344CB8AC3E}">
        <p14:creationId xmlns:p14="http://schemas.microsoft.com/office/powerpoint/2010/main" val="827975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925BE2-31E2-481A-80B1-980AC069177A}"/>
              </a:ext>
            </a:extLst>
          </p:cNvPr>
          <p:cNvSpPr>
            <a:spLocks noGrp="1"/>
          </p:cNvSpPr>
          <p:nvPr>
            <p:ph type="title"/>
          </p:nvPr>
        </p:nvSpPr>
        <p:spPr/>
        <p:txBody>
          <a:bodyPr/>
          <a:lstStyle/>
          <a:p>
            <a:pPr algn="ctr"/>
            <a:r>
              <a:rPr lang="fr-FR" b="1" i="1" u="sng" dirty="0"/>
              <a:t>Sommeil et âge</a:t>
            </a:r>
          </a:p>
        </p:txBody>
      </p:sp>
      <p:pic>
        <p:nvPicPr>
          <p:cNvPr id="5" name="Espace réservé du contenu 4">
            <a:extLst>
              <a:ext uri="{FF2B5EF4-FFF2-40B4-BE49-F238E27FC236}">
                <a16:creationId xmlns:a16="http://schemas.microsoft.com/office/drawing/2014/main" id="{261CF6CE-1DFB-4661-B280-F96818AA6900}"/>
              </a:ext>
            </a:extLst>
          </p:cNvPr>
          <p:cNvPicPr>
            <a:picLocks noGrp="1" noChangeAspect="1"/>
          </p:cNvPicPr>
          <p:nvPr>
            <p:ph idx="1"/>
          </p:nvPr>
        </p:nvPicPr>
        <p:blipFill>
          <a:blip r:embed="rId2"/>
          <a:stretch>
            <a:fillRect/>
          </a:stretch>
        </p:blipFill>
        <p:spPr>
          <a:xfrm>
            <a:off x="409124" y="2005964"/>
            <a:ext cx="7714750" cy="4333875"/>
          </a:xfrm>
        </p:spPr>
      </p:pic>
      <p:sp>
        <p:nvSpPr>
          <p:cNvPr id="6" name="Phylactère : pensées 5">
            <a:extLst>
              <a:ext uri="{FF2B5EF4-FFF2-40B4-BE49-F238E27FC236}">
                <a16:creationId xmlns:a16="http://schemas.microsoft.com/office/drawing/2014/main" id="{D650CFEB-287E-4F4E-BBF7-B8B78FA03C86}"/>
              </a:ext>
            </a:extLst>
          </p:cNvPr>
          <p:cNvSpPr/>
          <p:nvPr/>
        </p:nvSpPr>
        <p:spPr>
          <a:xfrm>
            <a:off x="8649335" y="2674221"/>
            <a:ext cx="3366770" cy="1498680"/>
          </a:xfrm>
          <a:prstGeom prst="cloudCallout">
            <a:avLst>
              <a:gd name="adj1" fmla="val -56658"/>
              <a:gd name="adj2" fmla="val 105401"/>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03F17B62-ADE0-4594-AC28-A969D0472F23}"/>
              </a:ext>
            </a:extLst>
          </p:cNvPr>
          <p:cNvSpPr txBox="1"/>
          <p:nvPr/>
        </p:nvSpPr>
        <p:spPr>
          <a:xfrm>
            <a:off x="9398000" y="2915920"/>
            <a:ext cx="1838960" cy="1200329"/>
          </a:xfrm>
          <a:prstGeom prst="rect">
            <a:avLst/>
          </a:prstGeom>
          <a:noFill/>
        </p:spPr>
        <p:txBody>
          <a:bodyPr wrap="square" rtlCol="0">
            <a:spAutoFit/>
          </a:bodyPr>
          <a:lstStyle/>
          <a:p>
            <a:pPr algn="ctr"/>
            <a:r>
              <a:rPr lang="fr-FR" b="1" i="1" dirty="0"/>
              <a:t>La durée de sommeil diminue avec l’âge.</a:t>
            </a:r>
          </a:p>
        </p:txBody>
      </p:sp>
      <p:sp>
        <p:nvSpPr>
          <p:cNvPr id="8" name="ZoneTexte 7">
            <a:extLst>
              <a:ext uri="{FF2B5EF4-FFF2-40B4-BE49-F238E27FC236}">
                <a16:creationId xmlns:a16="http://schemas.microsoft.com/office/drawing/2014/main" id="{DEDD899F-EE00-4300-8C33-79E330CB9EF0}"/>
              </a:ext>
            </a:extLst>
          </p:cNvPr>
          <p:cNvSpPr txBox="1"/>
          <p:nvPr/>
        </p:nvSpPr>
        <p:spPr>
          <a:xfrm>
            <a:off x="9283065" y="5684149"/>
            <a:ext cx="2733040" cy="369332"/>
          </a:xfrm>
          <a:prstGeom prst="rect">
            <a:avLst/>
          </a:prstGeom>
          <a:noFill/>
        </p:spPr>
        <p:txBody>
          <a:bodyPr wrap="square" rtlCol="0">
            <a:spAutoFit/>
          </a:bodyPr>
          <a:lstStyle/>
          <a:p>
            <a:r>
              <a:rPr lang="fr-FR" dirty="0"/>
              <a:t>Source: Le Figaro Santé</a:t>
            </a:r>
          </a:p>
        </p:txBody>
      </p:sp>
    </p:spTree>
    <p:extLst>
      <p:ext uri="{BB962C8B-B14F-4D97-AF65-F5344CB8AC3E}">
        <p14:creationId xmlns:p14="http://schemas.microsoft.com/office/powerpoint/2010/main" val="2541173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2AFD0D-698E-4FE7-8508-2FC5C7DDE985}"/>
              </a:ext>
            </a:extLst>
          </p:cNvPr>
          <p:cNvSpPr>
            <a:spLocks noGrp="1"/>
          </p:cNvSpPr>
          <p:nvPr>
            <p:ph type="title"/>
          </p:nvPr>
        </p:nvSpPr>
        <p:spPr>
          <a:xfrm>
            <a:off x="1451579" y="804520"/>
            <a:ext cx="9603275" cy="519456"/>
          </a:xfrm>
        </p:spPr>
        <p:txBody>
          <a:bodyPr>
            <a:normAutofit fontScale="90000"/>
          </a:bodyPr>
          <a:lstStyle/>
          <a:p>
            <a:pPr algn="ctr"/>
            <a:r>
              <a:rPr lang="fr-FR" b="1" i="1" dirty="0"/>
              <a:t>Les différentes phases du sommeil</a:t>
            </a:r>
          </a:p>
        </p:txBody>
      </p:sp>
      <p:pic>
        <p:nvPicPr>
          <p:cNvPr id="5" name="Espace réservé du contenu 4">
            <a:extLst>
              <a:ext uri="{FF2B5EF4-FFF2-40B4-BE49-F238E27FC236}">
                <a16:creationId xmlns:a16="http://schemas.microsoft.com/office/drawing/2014/main" id="{269006D1-1FEC-48C2-889C-444CD6399B53}"/>
              </a:ext>
            </a:extLst>
          </p:cNvPr>
          <p:cNvPicPr>
            <a:picLocks noGrp="1" noChangeAspect="1"/>
          </p:cNvPicPr>
          <p:nvPr>
            <p:ph idx="1"/>
          </p:nvPr>
        </p:nvPicPr>
        <p:blipFill>
          <a:blip r:embed="rId2"/>
          <a:stretch>
            <a:fillRect/>
          </a:stretch>
        </p:blipFill>
        <p:spPr>
          <a:xfrm>
            <a:off x="662939" y="1957758"/>
            <a:ext cx="6143626" cy="4336676"/>
          </a:xfrm>
        </p:spPr>
      </p:pic>
      <p:sp>
        <p:nvSpPr>
          <p:cNvPr id="6" name="ZoneTexte 5">
            <a:extLst>
              <a:ext uri="{FF2B5EF4-FFF2-40B4-BE49-F238E27FC236}">
                <a16:creationId xmlns:a16="http://schemas.microsoft.com/office/drawing/2014/main" id="{913FB62B-0755-4039-A8E1-73D2784986E2}"/>
              </a:ext>
            </a:extLst>
          </p:cNvPr>
          <p:cNvSpPr txBox="1"/>
          <p:nvPr/>
        </p:nvSpPr>
        <p:spPr>
          <a:xfrm>
            <a:off x="7315200" y="2194560"/>
            <a:ext cx="4213861" cy="2554545"/>
          </a:xfrm>
          <a:prstGeom prst="rect">
            <a:avLst/>
          </a:prstGeom>
          <a:noFill/>
        </p:spPr>
        <p:txBody>
          <a:bodyPr wrap="square" rtlCol="0">
            <a:spAutoFit/>
          </a:bodyPr>
          <a:lstStyle/>
          <a:p>
            <a:r>
              <a:rPr lang="fr-FR" sz="2000" b="1" i="1" u="sng" dirty="0"/>
              <a:t>Pour de plus amples informations, cliquez:</a:t>
            </a:r>
          </a:p>
          <a:p>
            <a:endParaRPr lang="fr-FR" sz="2000" dirty="0"/>
          </a:p>
          <a:p>
            <a:pPr algn="ctr"/>
            <a:r>
              <a:rPr lang="fr-FR" sz="2000" dirty="0"/>
              <a:t>-</a:t>
            </a:r>
            <a:r>
              <a:rPr lang="fr-FR" sz="2000" dirty="0">
                <a:hlinkClick r:id="rId3" action="ppaction://hlinksldjump">
                  <a:extLst>
                    <a:ext uri="{A12FA001-AC4F-418D-AE19-62706E023703}">
                      <ahyp:hlinkClr xmlns:ahyp="http://schemas.microsoft.com/office/drawing/2018/hyperlinkcolor" val="tx"/>
                    </a:ext>
                  </a:extLst>
                </a:hlinkClick>
              </a:rPr>
              <a:t>sommeil paradoxal</a:t>
            </a:r>
            <a:endParaRPr lang="fr-FR" sz="2000" dirty="0"/>
          </a:p>
          <a:p>
            <a:pPr algn="ctr"/>
            <a:endParaRPr lang="fr-FR" sz="2000" dirty="0"/>
          </a:p>
          <a:p>
            <a:pPr algn="ctr"/>
            <a:r>
              <a:rPr lang="fr-FR" sz="2000" dirty="0"/>
              <a:t>-sommeil léger</a:t>
            </a:r>
          </a:p>
          <a:p>
            <a:pPr algn="ctr"/>
            <a:endParaRPr lang="fr-FR" sz="2000" dirty="0"/>
          </a:p>
          <a:p>
            <a:pPr algn="ctr"/>
            <a:r>
              <a:rPr lang="fr-FR" sz="2000" dirty="0"/>
              <a:t>-</a:t>
            </a:r>
            <a:r>
              <a:rPr lang="fr-FR" sz="2000" dirty="0">
                <a:hlinkClick r:id="rId4" action="ppaction://hlinksldjump">
                  <a:extLst>
                    <a:ext uri="{A12FA001-AC4F-418D-AE19-62706E023703}">
                      <ahyp:hlinkClr xmlns:ahyp="http://schemas.microsoft.com/office/drawing/2018/hyperlinkcolor" val="tx"/>
                    </a:ext>
                  </a:extLst>
                </a:hlinkClick>
              </a:rPr>
              <a:t>sommeil lent et profond</a:t>
            </a:r>
            <a:endParaRPr lang="fr-FR" sz="2000" dirty="0"/>
          </a:p>
        </p:txBody>
      </p:sp>
      <p:sp>
        <p:nvSpPr>
          <p:cNvPr id="7" name="Rectangle 6">
            <a:extLst>
              <a:ext uri="{FF2B5EF4-FFF2-40B4-BE49-F238E27FC236}">
                <a16:creationId xmlns:a16="http://schemas.microsoft.com/office/drawing/2014/main" id="{DEBDFEF2-BA58-4F95-95E6-8A37C4BF7A45}"/>
              </a:ext>
            </a:extLst>
          </p:cNvPr>
          <p:cNvSpPr/>
          <p:nvPr/>
        </p:nvSpPr>
        <p:spPr>
          <a:xfrm>
            <a:off x="10273230" y="5619689"/>
            <a:ext cx="1563248" cy="369332"/>
          </a:xfrm>
          <a:prstGeom prst="rect">
            <a:avLst/>
          </a:prstGeom>
        </p:spPr>
        <p:txBody>
          <a:bodyPr wrap="none">
            <a:spAutoFit/>
          </a:bodyPr>
          <a:lstStyle/>
          <a:p>
            <a:r>
              <a:rPr lang="fr-FR" dirty="0"/>
              <a:t>Source: Inserm</a:t>
            </a:r>
          </a:p>
        </p:txBody>
      </p:sp>
    </p:spTree>
    <p:extLst>
      <p:ext uri="{BB962C8B-B14F-4D97-AF65-F5344CB8AC3E}">
        <p14:creationId xmlns:p14="http://schemas.microsoft.com/office/powerpoint/2010/main" val="165202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A5B44B-A877-4AAA-876C-36B9B91FFBCA}"/>
              </a:ext>
            </a:extLst>
          </p:cNvPr>
          <p:cNvSpPr>
            <a:spLocks noGrp="1"/>
          </p:cNvSpPr>
          <p:nvPr>
            <p:ph type="title"/>
          </p:nvPr>
        </p:nvSpPr>
        <p:spPr>
          <a:xfrm>
            <a:off x="1451579" y="804519"/>
            <a:ext cx="9603275" cy="617881"/>
          </a:xfrm>
        </p:spPr>
        <p:txBody>
          <a:bodyPr/>
          <a:lstStyle/>
          <a:p>
            <a:pPr algn="ctr"/>
            <a:r>
              <a:rPr lang="fr-FR" b="1" i="1" u="sng" dirty="0"/>
              <a:t>Le sommeil lent profond</a:t>
            </a:r>
          </a:p>
        </p:txBody>
      </p:sp>
      <p:sp>
        <p:nvSpPr>
          <p:cNvPr id="3" name="Espace réservé du contenu 2">
            <a:extLst>
              <a:ext uri="{FF2B5EF4-FFF2-40B4-BE49-F238E27FC236}">
                <a16:creationId xmlns:a16="http://schemas.microsoft.com/office/drawing/2014/main" id="{AFD9CABA-D929-4267-A452-1BB5A58E480C}"/>
              </a:ext>
            </a:extLst>
          </p:cNvPr>
          <p:cNvSpPr>
            <a:spLocks noGrp="1"/>
          </p:cNvSpPr>
          <p:nvPr>
            <p:ph idx="1"/>
          </p:nvPr>
        </p:nvSpPr>
        <p:spPr>
          <a:xfrm>
            <a:off x="1451579" y="2076692"/>
            <a:ext cx="9603275" cy="3450613"/>
          </a:xfrm>
        </p:spPr>
        <p:txBody>
          <a:bodyPr>
            <a:normAutofit lnSpcReduction="10000"/>
          </a:bodyPr>
          <a:lstStyle/>
          <a:p>
            <a:r>
              <a:rPr lang="fr-FR" b="1" dirty="0"/>
              <a:t>Le sommeil lent profond</a:t>
            </a:r>
            <a:r>
              <a:rPr lang="fr-FR" dirty="0"/>
              <a:t> </a:t>
            </a:r>
            <a:r>
              <a:rPr lang="fr-FR" b="1" dirty="0"/>
              <a:t>a un rôle majeur dans la récupération physique</a:t>
            </a:r>
            <a:r>
              <a:rPr lang="fr-FR" dirty="0"/>
              <a:t>, la restauration de l’énergie, l’adaptation à l’environnement et les sécrétions hormonales (ces dernières augmentent la nuit et permettent ainsi au corps de grandir, d’augmenter la masse musculaire…). </a:t>
            </a:r>
          </a:p>
          <a:p>
            <a:r>
              <a:rPr lang="fr-FR" dirty="0"/>
              <a:t>C’est durant ce stade de sommeil que sont sécrétées notamment l’hormone de croissance qui participe à la régénération et à la croissance de l’organisme, et l’insuline qui permet de réguler le taux de sucre dans le sang, permettant l’optimisation du métabolisme. Le système immunitaire lui aussi est très actif, déchets et toxines sont éliminés du corps au cours du sommeil.</a:t>
            </a:r>
          </a:p>
          <a:p>
            <a:endParaRPr lang="fr-FR" dirty="0"/>
          </a:p>
        </p:txBody>
      </p:sp>
      <p:sp>
        <p:nvSpPr>
          <p:cNvPr id="4" name="ZoneTexte 3">
            <a:extLst>
              <a:ext uri="{FF2B5EF4-FFF2-40B4-BE49-F238E27FC236}">
                <a16:creationId xmlns:a16="http://schemas.microsoft.com/office/drawing/2014/main" id="{54341D28-E9F9-4D01-8686-661160A54ACA}"/>
              </a:ext>
            </a:extLst>
          </p:cNvPr>
          <p:cNvSpPr txBox="1"/>
          <p:nvPr/>
        </p:nvSpPr>
        <p:spPr>
          <a:xfrm>
            <a:off x="8707120" y="5770880"/>
            <a:ext cx="2865120" cy="369332"/>
          </a:xfrm>
          <a:prstGeom prst="rect">
            <a:avLst/>
          </a:prstGeom>
          <a:noFill/>
        </p:spPr>
        <p:txBody>
          <a:bodyPr wrap="square" rtlCol="0">
            <a:spAutoFit/>
          </a:bodyPr>
          <a:lstStyle/>
          <a:p>
            <a:r>
              <a:rPr lang="fr-FR" dirty="0"/>
              <a:t>Source: réseau morphée</a:t>
            </a:r>
          </a:p>
        </p:txBody>
      </p:sp>
    </p:spTree>
    <p:extLst>
      <p:ext uri="{BB962C8B-B14F-4D97-AF65-F5344CB8AC3E}">
        <p14:creationId xmlns:p14="http://schemas.microsoft.com/office/powerpoint/2010/main" val="1631677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E48F4B-7612-4C6F-A4BB-D7E65DA32C5C}"/>
              </a:ext>
            </a:extLst>
          </p:cNvPr>
          <p:cNvSpPr>
            <a:spLocks noGrp="1"/>
          </p:cNvSpPr>
          <p:nvPr>
            <p:ph type="title"/>
          </p:nvPr>
        </p:nvSpPr>
        <p:spPr/>
        <p:txBody>
          <a:bodyPr/>
          <a:lstStyle/>
          <a:p>
            <a:pPr algn="ctr"/>
            <a:r>
              <a:rPr lang="fr-FR" b="1" i="1" u="sng" dirty="0"/>
              <a:t>Le sommeil paradoxal</a:t>
            </a:r>
          </a:p>
        </p:txBody>
      </p:sp>
      <p:sp>
        <p:nvSpPr>
          <p:cNvPr id="3" name="Espace réservé du contenu 2">
            <a:extLst>
              <a:ext uri="{FF2B5EF4-FFF2-40B4-BE49-F238E27FC236}">
                <a16:creationId xmlns:a16="http://schemas.microsoft.com/office/drawing/2014/main" id="{D14949D4-BAE3-4EC0-88F7-F091035DF892}"/>
              </a:ext>
            </a:extLst>
          </p:cNvPr>
          <p:cNvSpPr>
            <a:spLocks noGrp="1"/>
          </p:cNvSpPr>
          <p:nvPr>
            <p:ph idx="1"/>
          </p:nvPr>
        </p:nvSpPr>
        <p:spPr>
          <a:xfrm>
            <a:off x="1451579" y="1853754"/>
            <a:ext cx="9603275" cy="4282886"/>
          </a:xfrm>
        </p:spPr>
        <p:txBody>
          <a:bodyPr>
            <a:normAutofit fontScale="92500" lnSpcReduction="10000"/>
          </a:bodyPr>
          <a:lstStyle/>
          <a:p>
            <a:r>
              <a:rPr lang="fr-FR" b="1" dirty="0"/>
              <a:t>Le sommeil paradoxal est plus orienté vers les processus psychologiques et cognitifs</a:t>
            </a:r>
            <a:r>
              <a:rPr lang="fr-FR" dirty="0"/>
              <a:t>. C’est dans ce stade de sommeil que les rêves aux scénarios les plus élaborés surviennent. Le rêve est présent dans les autres stades de sommeil mais ce sont des rêves plus simples, un peu comme des pensées dont on garde peu le souvenir. </a:t>
            </a:r>
          </a:p>
          <a:p>
            <a:r>
              <a:rPr lang="fr-FR" dirty="0"/>
              <a:t>Ce sommeil paradoxal représente environ un quart du temps de sommeil, tout comme le sommeil lent profond. L’activité mentale ne s’arrête jamais ! Le cerveau trie, ordonne, et supprime les informations nocives accumulées pendant la journée. Il consolide la mémoire, ce qui favorise les apprentissages et aide à réguler les émotions, par les rêves notamment. L’activité cérébrale est intense, mais paradoxalement (d’où ce nom de sommeil paradoxal), le corps est complétement inerte. </a:t>
            </a:r>
          </a:p>
          <a:p>
            <a:r>
              <a:rPr lang="fr-FR" b="1" dirty="0"/>
              <a:t>Le sommeil permet aussi de restaurer la vigilance ce qui évite coups de pompe et baisse de régime dans la journée.</a:t>
            </a:r>
            <a:r>
              <a:rPr lang="fr-FR" dirty="0"/>
              <a:t> </a:t>
            </a:r>
          </a:p>
          <a:p>
            <a:endParaRPr lang="fr-FR" dirty="0"/>
          </a:p>
          <a:p>
            <a:endParaRPr lang="fr-FR" dirty="0"/>
          </a:p>
        </p:txBody>
      </p:sp>
      <p:sp>
        <p:nvSpPr>
          <p:cNvPr id="4" name="ZoneTexte 3">
            <a:extLst>
              <a:ext uri="{FF2B5EF4-FFF2-40B4-BE49-F238E27FC236}">
                <a16:creationId xmlns:a16="http://schemas.microsoft.com/office/drawing/2014/main" id="{3508A077-A4AD-4BE5-9BFB-12FC062E0922}"/>
              </a:ext>
            </a:extLst>
          </p:cNvPr>
          <p:cNvSpPr txBox="1"/>
          <p:nvPr/>
        </p:nvSpPr>
        <p:spPr>
          <a:xfrm>
            <a:off x="9123680" y="5791200"/>
            <a:ext cx="2611120" cy="369332"/>
          </a:xfrm>
          <a:prstGeom prst="rect">
            <a:avLst/>
          </a:prstGeom>
          <a:noFill/>
        </p:spPr>
        <p:txBody>
          <a:bodyPr wrap="square" rtlCol="0">
            <a:spAutoFit/>
          </a:bodyPr>
          <a:lstStyle/>
          <a:p>
            <a:r>
              <a:rPr lang="fr-FR" dirty="0"/>
              <a:t>Source: réseau morphée</a:t>
            </a:r>
          </a:p>
        </p:txBody>
      </p:sp>
    </p:spTree>
    <p:extLst>
      <p:ext uri="{BB962C8B-B14F-4D97-AF65-F5344CB8AC3E}">
        <p14:creationId xmlns:p14="http://schemas.microsoft.com/office/powerpoint/2010/main" val="1547446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800DF9-06FB-476F-A935-F2D2834806DE}"/>
              </a:ext>
            </a:extLst>
          </p:cNvPr>
          <p:cNvSpPr>
            <a:spLocks noGrp="1"/>
          </p:cNvSpPr>
          <p:nvPr>
            <p:ph type="title"/>
          </p:nvPr>
        </p:nvSpPr>
        <p:spPr/>
        <p:txBody>
          <a:bodyPr/>
          <a:lstStyle/>
          <a:p>
            <a:pPr algn="ctr"/>
            <a:r>
              <a:rPr lang="fr-FR" b="1" i="1" u="sng" dirty="0"/>
              <a:t>Les risques liés au manque de sommeil</a:t>
            </a:r>
          </a:p>
        </p:txBody>
      </p:sp>
      <p:sp>
        <p:nvSpPr>
          <p:cNvPr id="3" name="Espace réservé du contenu 2">
            <a:extLst>
              <a:ext uri="{FF2B5EF4-FFF2-40B4-BE49-F238E27FC236}">
                <a16:creationId xmlns:a16="http://schemas.microsoft.com/office/drawing/2014/main" id="{49C871DF-F271-4D5D-B55A-178E64500D97}"/>
              </a:ext>
            </a:extLst>
          </p:cNvPr>
          <p:cNvSpPr>
            <a:spLocks noGrp="1"/>
          </p:cNvSpPr>
          <p:nvPr>
            <p:ph idx="1"/>
          </p:nvPr>
        </p:nvSpPr>
        <p:spPr>
          <a:xfrm>
            <a:off x="1371600" y="4505325"/>
            <a:ext cx="9603274" cy="1329461"/>
          </a:xfrm>
        </p:spPr>
        <p:txBody>
          <a:bodyPr/>
          <a:lstStyle/>
          <a:p>
            <a:pPr marL="0" indent="0">
              <a:buNone/>
            </a:pPr>
            <a:endParaRPr lang="fr-FR" dirty="0"/>
          </a:p>
        </p:txBody>
      </p:sp>
      <p:sp>
        <p:nvSpPr>
          <p:cNvPr id="4" name="Rectangle 1">
            <a:extLst>
              <a:ext uri="{FF2B5EF4-FFF2-40B4-BE49-F238E27FC236}">
                <a16:creationId xmlns:a16="http://schemas.microsoft.com/office/drawing/2014/main" id="{64035166-9ADB-48D5-B80E-1551B1D85B7A}"/>
              </a:ext>
            </a:extLst>
          </p:cNvPr>
          <p:cNvSpPr>
            <a:spLocks noChangeArrowheads="1"/>
          </p:cNvSpPr>
          <p:nvPr/>
        </p:nvSpPr>
        <p:spPr bwMode="auto">
          <a:xfrm>
            <a:off x="3373682" y="1419132"/>
            <a:ext cx="9294568" cy="3801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700" b="0" i="0" u="none" strike="noStrike" cap="none" normalizeH="0" baseline="0" dirty="0">
                <a:ln>
                  <a:noFill/>
                </a:ln>
                <a:solidFill>
                  <a:srgbClr val="333333"/>
                </a:solidFill>
                <a:effectLst/>
                <a:latin typeface="&amp;quot"/>
              </a:rPr>
              <a:t>        </a:t>
            </a:r>
            <a:r>
              <a:rPr kumimoji="0" lang="fr-FR" altLang="fr-FR" sz="600" b="0" i="0" u="none" strike="noStrike" cap="none" normalizeH="0" baseline="0" dirty="0">
                <a:ln>
                  <a:noFill/>
                </a:ln>
                <a:solidFill>
                  <a:srgbClr val="333333"/>
                </a:solidFill>
                <a:effectLst/>
                <a:latin typeface="&amp;quot"/>
              </a:rPr>
              <a:t> AS </a:t>
            </a:r>
            <a:r>
              <a:rPr kumimoji="0" lang="fr-FR" altLang="fr-FR" sz="600" b="0" i="0" u="none" strike="noStrike" cap="none" normalizeH="0" baseline="0" dirty="0" err="1">
                <a:ln>
                  <a:noFill/>
                </a:ln>
                <a:solidFill>
                  <a:srgbClr val="333333"/>
                </a:solidFill>
                <a:effectLst/>
                <a:latin typeface="&amp;quot"/>
              </a:rPr>
              <a:t>Urrila</a:t>
            </a:r>
            <a:r>
              <a:rPr kumimoji="0" lang="fr-FR" altLang="fr-FR" sz="600" b="0" i="0" u="none" strike="noStrike" cap="none" normalizeH="0" baseline="0" dirty="0">
                <a:ln>
                  <a:noFill/>
                </a:ln>
                <a:solidFill>
                  <a:srgbClr val="333333"/>
                </a:solidFill>
                <a:effectLst/>
                <a:latin typeface="&amp;quot"/>
              </a:rPr>
              <a:t> et coll. </a:t>
            </a:r>
            <a:r>
              <a:rPr kumimoji="0" lang="fr-FR" altLang="fr-FR" sz="600" b="0" i="0" u="none" strike="noStrike" cap="none" normalizeH="0" baseline="0" dirty="0" err="1">
                <a:ln>
                  <a:noFill/>
                </a:ln>
                <a:solidFill>
                  <a:srgbClr val="333333"/>
                </a:solidFill>
                <a:effectLst/>
                <a:latin typeface="&amp;quot"/>
              </a:rPr>
              <a:t>Sci</a:t>
            </a:r>
            <a:r>
              <a:rPr kumimoji="0" lang="fr-FR" altLang="fr-FR" sz="600" b="0" i="0" u="none" strike="noStrike" cap="none" normalizeH="0" baseline="0" dirty="0">
                <a:ln>
                  <a:noFill/>
                </a:ln>
                <a:solidFill>
                  <a:srgbClr val="333333"/>
                </a:solidFill>
                <a:effectLst/>
                <a:latin typeface="&amp;quot"/>
              </a:rPr>
              <a:t> Rep, 2017   </a:t>
            </a:r>
            <a:r>
              <a:rPr kumimoji="0" lang="fr-FR" altLang="fr-FR" sz="11700" b="0" i="0" u="none" strike="noStrike" cap="none" normalizeH="0" baseline="0" dirty="0">
                <a:ln>
                  <a:noFill/>
                </a:ln>
                <a:solidFill>
                  <a:srgbClr val="333333"/>
                </a:solidFill>
                <a:effectLst/>
                <a:latin typeface="&amp;quot"/>
              </a:rPr>
              <a:t>        </a:t>
            </a:r>
            <a:r>
              <a:rPr kumimoji="0" lang="fr-FR" altLang="fr-FR" sz="600" b="0" i="0" u="none" strike="noStrike" cap="none" normalizeH="0" baseline="0" dirty="0">
                <a:ln>
                  <a:noFill/>
                </a:ln>
                <a:solidFill>
                  <a:srgbClr val="333333"/>
                </a:solidFill>
                <a:effectLst/>
                <a:latin typeface="&amp;quot"/>
              </a:rPr>
              <a:t> FP </a:t>
            </a:r>
            <a:r>
              <a:rPr kumimoji="0" lang="fr-FR" altLang="fr-FR" sz="600" b="0" i="0" u="none" strike="noStrike" cap="none" normalizeH="0" baseline="0" dirty="0" err="1">
                <a:ln>
                  <a:noFill/>
                </a:ln>
                <a:solidFill>
                  <a:srgbClr val="333333"/>
                </a:solidFill>
                <a:effectLst/>
                <a:latin typeface="&amp;quot"/>
              </a:rPr>
              <a:t>Cappuccio</a:t>
            </a:r>
            <a:r>
              <a:rPr kumimoji="0" lang="fr-FR" altLang="fr-FR" sz="600" b="0" i="0" u="none" strike="noStrike" cap="none" normalizeH="0" baseline="0" dirty="0">
                <a:ln>
                  <a:noFill/>
                </a:ln>
                <a:solidFill>
                  <a:srgbClr val="333333"/>
                </a:solidFill>
                <a:effectLst/>
                <a:latin typeface="&amp;quot"/>
              </a:rPr>
              <a:t> et coll. </a:t>
            </a:r>
            <a:r>
              <a:rPr kumimoji="0" lang="fr-FR" altLang="fr-FR" sz="600" b="0" i="0" u="none" strike="noStrike" cap="none" normalizeH="0" baseline="0" dirty="0" err="1">
                <a:ln>
                  <a:noFill/>
                </a:ln>
                <a:solidFill>
                  <a:srgbClr val="333333"/>
                </a:solidFill>
                <a:effectLst/>
                <a:latin typeface="&amp;quot"/>
              </a:rPr>
              <a:t>Diabetes</a:t>
            </a:r>
            <a:r>
              <a:rPr kumimoji="0" lang="fr-FR" altLang="fr-FR" sz="600" b="0" i="0" u="none" strike="noStrike" cap="none" normalizeH="0" baseline="0" dirty="0">
                <a:ln>
                  <a:noFill/>
                </a:ln>
                <a:solidFill>
                  <a:srgbClr val="333333"/>
                </a:solidFill>
                <a:effectLst/>
                <a:latin typeface="&amp;quot"/>
              </a:rPr>
              <a:t> Care, 2010   </a:t>
            </a:r>
            <a:r>
              <a:rPr kumimoji="0" lang="fr-FR" altLang="fr-FR" sz="11700" b="0" i="0" u="none" strike="noStrike" cap="none" normalizeH="0" baseline="0" dirty="0">
                <a:ln>
                  <a:noFill/>
                </a:ln>
                <a:solidFill>
                  <a:srgbClr val="333333"/>
                </a:solidFill>
                <a:effectLst/>
                <a:latin typeface="&amp;quot"/>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Chez les ados, un sommeil insuffisant est corrélé à un plus petit volume de matière grise">
            <a:extLst>
              <a:ext uri="{FF2B5EF4-FFF2-40B4-BE49-F238E27FC236}">
                <a16:creationId xmlns:a16="http://schemas.microsoft.com/office/drawing/2014/main" id="{484282E5-9720-4B52-8DE2-C1503C97FC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075" y="1984998"/>
            <a:ext cx="3063126" cy="220409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es nuits de moins de 6h augmentent le risque de diabète de type 2 de 28%">
            <a:extLst>
              <a:ext uri="{FF2B5EF4-FFF2-40B4-BE49-F238E27FC236}">
                <a16:creationId xmlns:a16="http://schemas.microsoft.com/office/drawing/2014/main" id="{8611B688-984A-46C2-9E08-B940B3E76F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437" y="1948807"/>
            <a:ext cx="3131763" cy="225348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nquer de sommeil multiplie par 4 le risque d'attraper un rhume">
            <a:extLst>
              <a:ext uri="{FF2B5EF4-FFF2-40B4-BE49-F238E27FC236}">
                <a16:creationId xmlns:a16="http://schemas.microsoft.com/office/drawing/2014/main" id="{4E57E39F-C504-4617-B3FE-655E42DBB9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16343" y="1948807"/>
            <a:ext cx="3063126" cy="220409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EB530F44-0C74-4A9C-A40B-80CE37D1804C}"/>
              </a:ext>
            </a:extLst>
          </p:cNvPr>
          <p:cNvSpPr/>
          <p:nvPr/>
        </p:nvSpPr>
        <p:spPr>
          <a:xfrm>
            <a:off x="10193250" y="5817878"/>
            <a:ext cx="1563248" cy="369332"/>
          </a:xfrm>
          <a:prstGeom prst="rect">
            <a:avLst/>
          </a:prstGeom>
        </p:spPr>
        <p:txBody>
          <a:bodyPr wrap="none">
            <a:spAutoFit/>
          </a:bodyPr>
          <a:lstStyle/>
          <a:p>
            <a:r>
              <a:rPr lang="fr-FR" dirty="0"/>
              <a:t>Source: Inserm</a:t>
            </a:r>
          </a:p>
        </p:txBody>
      </p:sp>
    </p:spTree>
    <p:extLst>
      <p:ext uri="{BB962C8B-B14F-4D97-AF65-F5344CB8AC3E}">
        <p14:creationId xmlns:p14="http://schemas.microsoft.com/office/powerpoint/2010/main" val="2890191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EAD8EE-F8AD-4EE1-89C5-0912040CD837}"/>
              </a:ext>
            </a:extLst>
          </p:cNvPr>
          <p:cNvSpPr>
            <a:spLocks noGrp="1"/>
          </p:cNvSpPr>
          <p:nvPr>
            <p:ph type="title"/>
          </p:nvPr>
        </p:nvSpPr>
        <p:spPr/>
        <p:txBody>
          <a:bodyPr/>
          <a:lstStyle/>
          <a:p>
            <a:pPr algn="ctr"/>
            <a:r>
              <a:rPr lang="fr-FR" b="1" i="1" u="sng" dirty="0"/>
              <a:t>A éviter avant de se coucher</a:t>
            </a:r>
          </a:p>
        </p:txBody>
      </p:sp>
      <p:pic>
        <p:nvPicPr>
          <p:cNvPr id="5" name="Espace réservé du contenu 4" descr="Une image contenant capture d’écran&#10;&#10;Description générée automatiquement">
            <a:extLst>
              <a:ext uri="{FF2B5EF4-FFF2-40B4-BE49-F238E27FC236}">
                <a16:creationId xmlns:a16="http://schemas.microsoft.com/office/drawing/2014/main" id="{EE1A9BC1-6F5A-4E35-BFFF-011AE604914D}"/>
              </a:ext>
            </a:extLst>
          </p:cNvPr>
          <p:cNvPicPr>
            <a:picLocks noGrp="1" noChangeAspect="1"/>
          </p:cNvPicPr>
          <p:nvPr>
            <p:ph idx="1"/>
          </p:nvPr>
        </p:nvPicPr>
        <p:blipFill>
          <a:blip r:embed="rId2"/>
          <a:stretch>
            <a:fillRect/>
          </a:stretch>
        </p:blipFill>
        <p:spPr>
          <a:xfrm>
            <a:off x="85724" y="2360370"/>
            <a:ext cx="5876925" cy="2949852"/>
          </a:xfrm>
        </p:spPr>
      </p:pic>
      <p:pic>
        <p:nvPicPr>
          <p:cNvPr id="7" name="Image 6" descr="Une image contenant capture d’écran, oiseau&#10;&#10;Description générée automatiquement">
            <a:extLst>
              <a:ext uri="{FF2B5EF4-FFF2-40B4-BE49-F238E27FC236}">
                <a16:creationId xmlns:a16="http://schemas.microsoft.com/office/drawing/2014/main" id="{00E7C0AD-42E9-4C8E-AF80-5382F38ABD53}"/>
              </a:ext>
            </a:extLst>
          </p:cNvPr>
          <p:cNvPicPr>
            <a:picLocks noChangeAspect="1"/>
          </p:cNvPicPr>
          <p:nvPr/>
        </p:nvPicPr>
        <p:blipFill>
          <a:blip r:embed="rId3"/>
          <a:stretch>
            <a:fillRect/>
          </a:stretch>
        </p:blipFill>
        <p:spPr>
          <a:xfrm>
            <a:off x="5879345" y="2360370"/>
            <a:ext cx="6128660" cy="2967562"/>
          </a:xfrm>
          <a:prstGeom prst="rect">
            <a:avLst/>
          </a:prstGeom>
        </p:spPr>
      </p:pic>
      <p:sp>
        <p:nvSpPr>
          <p:cNvPr id="8" name="ZoneTexte 7">
            <a:extLst>
              <a:ext uri="{FF2B5EF4-FFF2-40B4-BE49-F238E27FC236}">
                <a16:creationId xmlns:a16="http://schemas.microsoft.com/office/drawing/2014/main" id="{12DE688D-09C4-4838-A282-EE24E67A9BE6}"/>
              </a:ext>
            </a:extLst>
          </p:cNvPr>
          <p:cNvSpPr txBox="1"/>
          <p:nvPr/>
        </p:nvSpPr>
        <p:spPr>
          <a:xfrm>
            <a:off x="8496300" y="5591175"/>
            <a:ext cx="3038475" cy="369332"/>
          </a:xfrm>
          <a:prstGeom prst="rect">
            <a:avLst/>
          </a:prstGeom>
          <a:noFill/>
        </p:spPr>
        <p:txBody>
          <a:bodyPr wrap="square" rtlCol="0">
            <a:spAutoFit/>
          </a:bodyPr>
          <a:lstStyle/>
          <a:p>
            <a:r>
              <a:rPr lang="fr-FR" dirty="0"/>
              <a:t>Source: réseau morphée</a:t>
            </a:r>
          </a:p>
        </p:txBody>
      </p:sp>
    </p:spTree>
    <p:extLst>
      <p:ext uri="{BB962C8B-B14F-4D97-AF65-F5344CB8AC3E}">
        <p14:creationId xmlns:p14="http://schemas.microsoft.com/office/powerpoint/2010/main" val="2599518038"/>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TM10001114[[fn=Galerie]]</Template>
  <TotalTime>78</TotalTime>
  <Words>628</Words>
  <Application>Microsoft Office PowerPoint</Application>
  <PresentationFormat>Grand écran</PresentationFormat>
  <Paragraphs>50</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&amp;quot</vt:lpstr>
      <vt:lpstr>Arial</vt:lpstr>
      <vt:lpstr>Gill Sans MT</vt:lpstr>
      <vt:lpstr>Galerie</vt:lpstr>
      <vt:lpstr>Sommeil </vt:lpstr>
      <vt:lpstr>Sommaire interactif</vt:lpstr>
      <vt:lpstr>Le sommeil</vt:lpstr>
      <vt:lpstr>Sommeil et âge</vt:lpstr>
      <vt:lpstr>Les différentes phases du sommeil</vt:lpstr>
      <vt:lpstr>Le sommeil lent profond</vt:lpstr>
      <vt:lpstr>Le sommeil paradoxal</vt:lpstr>
      <vt:lpstr>Les risques liés au manque de sommeil</vt:lpstr>
      <vt:lpstr>A éviter avant de se coucher</vt:lpstr>
      <vt:lpstr>Conseils pour bien dormir</vt:lpstr>
      <vt:lpstr>Infos diverses: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Sommeil / récupération</dc:title>
  <dc:creator>sylvain vaukan</dc:creator>
  <cp:lastModifiedBy>sylvain vaukan</cp:lastModifiedBy>
  <cp:revision>21</cp:revision>
  <dcterms:created xsi:type="dcterms:W3CDTF">2020-03-18T14:11:01Z</dcterms:created>
  <dcterms:modified xsi:type="dcterms:W3CDTF">2020-03-19T14:07:05Z</dcterms:modified>
</cp:coreProperties>
</file>