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300" r:id="rId3"/>
    <p:sldId id="301" r:id="rId4"/>
    <p:sldId id="302" r:id="rId5"/>
    <p:sldId id="303" r:id="rId6"/>
    <p:sldId id="257" r:id="rId7"/>
    <p:sldId id="296" r:id="rId8"/>
    <p:sldId id="258" r:id="rId9"/>
    <p:sldId id="259" r:id="rId10"/>
    <p:sldId id="260" r:id="rId11"/>
    <p:sldId id="261" r:id="rId12"/>
    <p:sldId id="292" r:id="rId13"/>
    <p:sldId id="263" r:id="rId14"/>
    <p:sldId id="262" r:id="rId15"/>
    <p:sldId id="291" r:id="rId16"/>
    <p:sldId id="270" r:id="rId17"/>
    <p:sldId id="299" r:id="rId18"/>
    <p:sldId id="264" r:id="rId19"/>
    <p:sldId id="265" r:id="rId20"/>
    <p:sldId id="269" r:id="rId21"/>
    <p:sldId id="282" r:id="rId22"/>
    <p:sldId id="275" r:id="rId23"/>
    <p:sldId id="276" r:id="rId24"/>
    <p:sldId id="289" r:id="rId25"/>
    <p:sldId id="274" r:id="rId26"/>
    <p:sldId id="271" r:id="rId27"/>
    <p:sldId id="290" r:id="rId28"/>
    <p:sldId id="295" r:id="rId29"/>
    <p:sldId id="272" r:id="rId30"/>
    <p:sldId id="273" r:id="rId31"/>
    <p:sldId id="297" r:id="rId32"/>
    <p:sldId id="298" r:id="rId33"/>
    <p:sldId id="279" r:id="rId34"/>
    <p:sldId id="280" r:id="rId35"/>
    <p:sldId id="293" r:id="rId36"/>
    <p:sldId id="294" r:id="rId37"/>
    <p:sldId id="2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36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2733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75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1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895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75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26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7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2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389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27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166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4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18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9844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57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444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879287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hyperlink" Target="https://www.familinparis.fr/le-loup-est-revenu/"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Bestiaire"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hyperlink" Target="https://fr.wikipedia.org/wiki/XIIe_si%C3%A8c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rt.rmngp.fr/fr/library/artworks?authors=Gustave%20Moreau" TargetMode="Externa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hyperlink" Target="https://transmettrelecinema.com/genre/documentaire-animalier/" TargetMode="External"/><Relationship Id="rId2" Type="http://schemas.openxmlformats.org/officeDocument/2006/relationships/hyperlink" Target="https://transmettrelecinema.com/film/vallee-des-loups-la/#outil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www.dargaud.com/bd-en-ligne/le-loup-en-slip-tome-2/5263/fc754fc0a61285f3b8420fce1aa3adc4" TargetMode="Externa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itesecoles.ac-poitiers.fr/rom/spip.php?article494" TargetMode="External"/><Relationship Id="rId2" Type="http://schemas.openxmlformats.org/officeDocument/2006/relationships/hyperlink" Target="http://sitesecoles.ac-poitiers.fr/rom/sites/rom/IMG/mp3/66-petit_loup_gris_de_siberie-2.mp3" TargetMode="External"/><Relationship Id="rId1" Type="http://schemas.openxmlformats.org/officeDocument/2006/relationships/slideLayout" Target="../slideLayouts/slideLayout7.xml"/><Relationship Id="rId4" Type="http://schemas.openxmlformats.org/officeDocument/2006/relationships/hyperlink" Target="http://sitesecoles.ac-poitiers.fr/rom/sites/rom/IMG/mp3/le_grand_mechant_loup_les_3_petits_cochons_-_en_chanson_-_lucienne_vernay.mp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4576B-0D20-4641-962F-2DA1AD88F327}"/>
              </a:ext>
            </a:extLst>
          </p:cNvPr>
          <p:cNvSpPr>
            <a:spLocks noGrp="1"/>
          </p:cNvSpPr>
          <p:nvPr>
            <p:ph type="ctrTitle"/>
          </p:nvPr>
        </p:nvSpPr>
        <p:spPr/>
        <p:txBody>
          <a:bodyPr/>
          <a:lstStyle/>
          <a:p>
            <a:r>
              <a:rPr lang="fr-FR" dirty="0"/>
              <a:t>La vallée des loups</a:t>
            </a:r>
          </a:p>
        </p:txBody>
      </p:sp>
      <p:sp>
        <p:nvSpPr>
          <p:cNvPr id="3" name="Sous-titre 2">
            <a:extLst>
              <a:ext uri="{FF2B5EF4-FFF2-40B4-BE49-F238E27FC236}">
                <a16:creationId xmlns:a16="http://schemas.microsoft.com/office/drawing/2014/main" id="{296CD049-B868-4F1D-B556-F45DF5E4BF41}"/>
              </a:ext>
            </a:extLst>
          </p:cNvPr>
          <p:cNvSpPr>
            <a:spLocks noGrp="1"/>
          </p:cNvSpPr>
          <p:nvPr>
            <p:ph type="subTitle" idx="1"/>
          </p:nvPr>
        </p:nvSpPr>
        <p:spPr/>
        <p:txBody>
          <a:bodyPr/>
          <a:lstStyle/>
          <a:p>
            <a:r>
              <a:rPr lang="fr-FR" dirty="0"/>
              <a:t>Exploiter un film du répertoire « Ecole et cinéma »</a:t>
            </a:r>
          </a:p>
          <a:p>
            <a:r>
              <a:rPr lang="fr-FR" dirty="0"/>
              <a:t>Art et pédagogie de projet</a:t>
            </a:r>
          </a:p>
        </p:txBody>
      </p:sp>
    </p:spTree>
    <p:extLst>
      <p:ext uri="{BB962C8B-B14F-4D97-AF65-F5344CB8AC3E}">
        <p14:creationId xmlns:p14="http://schemas.microsoft.com/office/powerpoint/2010/main" val="219746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547752-6803-4F1A-8AD4-56C831609F2F}"/>
              </a:ext>
            </a:extLst>
          </p:cNvPr>
          <p:cNvSpPr>
            <a:spLocks noGrp="1"/>
          </p:cNvSpPr>
          <p:nvPr>
            <p:ph idx="1"/>
          </p:nvPr>
        </p:nvSpPr>
        <p:spPr/>
        <p:txBody>
          <a:bodyPr>
            <a:normAutofit fontScale="62500" lnSpcReduction="20000"/>
          </a:bodyPr>
          <a:lstStyle/>
          <a:p>
            <a:r>
              <a:rPr lang="fr-FR" sz="3200" u="sng" dirty="0"/>
              <a:t>La fonction de dynamisation</a:t>
            </a:r>
          </a:p>
          <a:p>
            <a:pPr marL="0" indent="0">
              <a:buNone/>
            </a:pPr>
            <a:r>
              <a:rPr lang="fr-FR" sz="2900" dirty="0"/>
              <a:t>Le projet est vu comme :</a:t>
            </a:r>
          </a:p>
          <a:p>
            <a:pPr marL="0" indent="0">
              <a:buNone/>
            </a:pPr>
            <a:r>
              <a:rPr lang="fr-FR" sz="2900" dirty="0"/>
              <a:t>- une occasion de créer collectivement, d’innover</a:t>
            </a:r>
          </a:p>
          <a:p>
            <a:pPr marL="0" indent="0">
              <a:buNone/>
            </a:pPr>
            <a:r>
              <a:rPr lang="fr-FR" sz="2900" dirty="0"/>
              <a:t>- une façon de mobiliser les énergies, de motiver en donnant un but à atteindre et en proposant des modes d’organisation nouveaux. </a:t>
            </a:r>
          </a:p>
          <a:p>
            <a:pPr marL="0" indent="0">
              <a:buNone/>
            </a:pPr>
            <a:r>
              <a:rPr lang="fr-FR" sz="2900" dirty="0"/>
              <a:t> - l’occasion d’une redistribution des rôles ou fonctions. </a:t>
            </a:r>
          </a:p>
          <a:p>
            <a:pPr marL="0" indent="0" algn="r">
              <a:buNone/>
            </a:pPr>
            <a:r>
              <a:rPr lang="fr-FR" sz="1000" dirty="0"/>
              <a:t>Xavier </a:t>
            </a:r>
            <a:r>
              <a:rPr lang="fr-FR" sz="1000" dirty="0" err="1"/>
              <a:t>Roegiers</a:t>
            </a:r>
            <a:endParaRPr lang="fr-FR" sz="1000" dirty="0"/>
          </a:p>
          <a:p>
            <a:pPr marL="0" indent="0" algn="r">
              <a:buNone/>
            </a:pPr>
            <a:endParaRPr lang="fr-FR" sz="1000" dirty="0"/>
          </a:p>
          <a:p>
            <a:pPr marL="0" indent="0" algn="just">
              <a:buNone/>
            </a:pPr>
            <a:r>
              <a:rPr lang="fr-FR" sz="2900" dirty="0"/>
              <a:t>Cette part d’autodétermination des élèves permet de les motiver, c’est donner du sens à leurs apprentissages en les finalisant autrement que par une motivation extrinsèque. </a:t>
            </a:r>
          </a:p>
          <a:p>
            <a:pPr marL="0" indent="0" algn="r">
              <a:buNone/>
            </a:pPr>
            <a:r>
              <a:rPr lang="fr-FR" sz="1100" dirty="0"/>
              <a:t>Lieury A. et Fenouillet F. </a:t>
            </a:r>
          </a:p>
          <a:p>
            <a:pPr marL="0" indent="0" algn="r">
              <a:buNone/>
            </a:pPr>
            <a:endParaRPr lang="fr-FR" sz="1000" dirty="0"/>
          </a:p>
          <a:p>
            <a:pPr marL="0" indent="0">
              <a:buNone/>
            </a:pPr>
            <a:endParaRPr lang="fr-FR" dirty="0"/>
          </a:p>
        </p:txBody>
      </p:sp>
      <p:sp>
        <p:nvSpPr>
          <p:cNvPr id="4" name="Titre 1">
            <a:extLst>
              <a:ext uri="{FF2B5EF4-FFF2-40B4-BE49-F238E27FC236}">
                <a16:creationId xmlns:a16="http://schemas.microsoft.com/office/drawing/2014/main" id="{B0C9950E-F084-4273-AD58-C8AE6082CC41}"/>
              </a:ext>
            </a:extLst>
          </p:cNvPr>
          <p:cNvSpPr>
            <a:spLocks noGrp="1"/>
          </p:cNvSpPr>
          <p:nvPr>
            <p:ph type="title"/>
          </p:nvPr>
        </p:nvSpPr>
        <p:spPr>
          <a:xfrm>
            <a:off x="1295400" y="982663"/>
            <a:ext cx="9601200" cy="1303337"/>
          </a:xfrm>
        </p:spPr>
        <p:txBody>
          <a:bodyPr>
            <a:normAutofit fontScale="90000"/>
          </a:bodyPr>
          <a:lstStyle/>
          <a:p>
            <a:r>
              <a:rPr lang="fr-FR" dirty="0"/>
              <a:t>Les différentes fonctions </a:t>
            </a:r>
            <a:br>
              <a:rPr lang="fr-FR" dirty="0"/>
            </a:br>
            <a:r>
              <a:rPr lang="fr-FR" dirty="0"/>
              <a:t>de la pédagogie de projet</a:t>
            </a:r>
          </a:p>
        </p:txBody>
      </p:sp>
    </p:spTree>
    <p:extLst>
      <p:ext uri="{BB962C8B-B14F-4D97-AF65-F5344CB8AC3E}">
        <p14:creationId xmlns:p14="http://schemas.microsoft.com/office/powerpoint/2010/main" val="143186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A2A842-18E0-4E59-97C4-71E07D176819}"/>
              </a:ext>
            </a:extLst>
          </p:cNvPr>
          <p:cNvSpPr>
            <a:spLocks noGrp="1"/>
          </p:cNvSpPr>
          <p:nvPr>
            <p:ph idx="1"/>
          </p:nvPr>
        </p:nvSpPr>
        <p:spPr/>
        <p:txBody>
          <a:bodyPr>
            <a:normAutofit fontScale="92500" lnSpcReduction="20000"/>
          </a:bodyPr>
          <a:lstStyle/>
          <a:p>
            <a:r>
              <a:rPr lang="fr-FR" u="sng" dirty="0"/>
              <a:t>La fonction sociale</a:t>
            </a:r>
          </a:p>
          <a:p>
            <a:pPr marL="0" indent="0">
              <a:buNone/>
            </a:pPr>
            <a:r>
              <a:rPr lang="fr-FR" dirty="0"/>
              <a:t>Plus ou moins importante selon la façon dont sont envisagées l’élaboration et la réalisation du projet. </a:t>
            </a:r>
          </a:p>
          <a:p>
            <a:pPr marL="0" indent="0">
              <a:buNone/>
            </a:pPr>
            <a:r>
              <a:rPr lang="fr-FR" dirty="0"/>
              <a:t>Permet de développer l’identité d’un groupe de personnes s’il y a adhésion au départ des personnes concernées. </a:t>
            </a:r>
          </a:p>
          <a:p>
            <a:pPr marL="0" indent="0">
              <a:buNone/>
            </a:pPr>
            <a:r>
              <a:rPr lang="fr-FR" dirty="0"/>
              <a:t>Projet élaboré en concertation avec les acteurs et non pour eux. </a:t>
            </a:r>
          </a:p>
          <a:p>
            <a:pPr marL="0" indent="0" algn="r">
              <a:buNone/>
            </a:pPr>
            <a:r>
              <a:rPr lang="fr-FR" sz="1000" dirty="0"/>
              <a:t>Xavier </a:t>
            </a:r>
            <a:r>
              <a:rPr lang="fr-FR" sz="1000" dirty="0" err="1"/>
              <a:t>Roegiers</a:t>
            </a:r>
            <a:endParaRPr lang="fr-FR" sz="1000" dirty="0"/>
          </a:p>
          <a:p>
            <a:pPr marL="0" indent="0">
              <a:buNone/>
            </a:pPr>
            <a:r>
              <a:rPr lang="fr-FR" dirty="0"/>
              <a:t>Le partenariat véritable, c’est quand chacun travaille aux objectifs de l’autre ! </a:t>
            </a:r>
          </a:p>
          <a:p>
            <a:pPr marL="0" indent="0" algn="r">
              <a:buNone/>
            </a:pPr>
            <a:r>
              <a:rPr lang="fr-FR" sz="1100" dirty="0"/>
              <a:t>Jean-Claude </a:t>
            </a:r>
            <a:r>
              <a:rPr lang="fr-FR" sz="1100" dirty="0" err="1"/>
              <a:t>Lallias</a:t>
            </a:r>
            <a:r>
              <a:rPr lang="fr-FR" sz="1100" dirty="0"/>
              <a:t> et Jean-Louis Cabet </a:t>
            </a:r>
          </a:p>
          <a:p>
            <a:pPr marL="0" indent="0">
              <a:buNone/>
            </a:pPr>
            <a:endParaRPr lang="fr-FR" dirty="0"/>
          </a:p>
          <a:p>
            <a:pPr marL="0" indent="0">
              <a:buNone/>
            </a:pPr>
            <a:endParaRPr lang="fr-FR" dirty="0"/>
          </a:p>
        </p:txBody>
      </p:sp>
      <p:sp>
        <p:nvSpPr>
          <p:cNvPr id="4" name="Titre 1">
            <a:extLst>
              <a:ext uri="{FF2B5EF4-FFF2-40B4-BE49-F238E27FC236}">
                <a16:creationId xmlns:a16="http://schemas.microsoft.com/office/drawing/2014/main" id="{C3A810D0-D5EA-4029-9F2F-3F0D6CE5667D}"/>
              </a:ext>
            </a:extLst>
          </p:cNvPr>
          <p:cNvSpPr>
            <a:spLocks noGrp="1"/>
          </p:cNvSpPr>
          <p:nvPr>
            <p:ph type="title"/>
          </p:nvPr>
        </p:nvSpPr>
        <p:spPr>
          <a:xfrm>
            <a:off x="1295400" y="982663"/>
            <a:ext cx="9601200" cy="1303337"/>
          </a:xfrm>
        </p:spPr>
        <p:txBody>
          <a:bodyPr>
            <a:normAutofit fontScale="90000"/>
          </a:bodyPr>
          <a:lstStyle/>
          <a:p>
            <a:r>
              <a:rPr lang="fr-FR" dirty="0"/>
              <a:t>Les différentes fonctions </a:t>
            </a:r>
            <a:br>
              <a:rPr lang="fr-FR" dirty="0"/>
            </a:br>
            <a:r>
              <a:rPr lang="fr-FR" dirty="0"/>
              <a:t>de la pédagogie de projet</a:t>
            </a:r>
          </a:p>
        </p:txBody>
      </p:sp>
    </p:spTree>
    <p:extLst>
      <p:ext uri="{BB962C8B-B14F-4D97-AF65-F5344CB8AC3E}">
        <p14:creationId xmlns:p14="http://schemas.microsoft.com/office/powerpoint/2010/main" val="5063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B1EEC-E0D6-486D-ADC0-A7D91D250FE1}"/>
              </a:ext>
            </a:extLst>
          </p:cNvPr>
          <p:cNvSpPr/>
          <p:nvPr/>
        </p:nvSpPr>
        <p:spPr>
          <a:xfrm>
            <a:off x="834887" y="1286777"/>
            <a:ext cx="10601740" cy="4166012"/>
          </a:xfrm>
          <a:prstGeom prst="rect">
            <a:avLst/>
          </a:prstGeom>
        </p:spPr>
        <p:txBody>
          <a:bodyPr wrap="square">
            <a:spAutoFit/>
          </a:bodyPr>
          <a:lstStyle/>
          <a:p>
            <a:pPr indent="228600" algn="just">
              <a:lnSpc>
                <a:spcPct val="150000"/>
              </a:lnSpc>
              <a:spcAft>
                <a:spcPts val="1000"/>
              </a:spcAft>
            </a:pPr>
            <a:r>
              <a:rPr lang="fr-FR" dirty="0">
                <a:latin typeface="+mj-lt"/>
                <a:ea typeface="Calibri" panose="020F0502020204030204" pitchFamily="34" charset="0"/>
                <a:cs typeface="Times New Roman" panose="02020603050405020304" pitchFamily="18" charset="0"/>
              </a:rPr>
              <a:t>« Aussi engagés soient-ils, aussi formés soient-ils à des pratiques élémentaires d’un art, les enseignants ne peuvent couvrir seuls le champ complet de l’éducation artistique et culturelle de leurs élèves. Plusieurs partenaires sont indispensables et, parmi eux, l’artiste lui-même. […] Leur présence au sein de la classe ne remplace pas celle de l’enseignant. Elle vient en complément, apporter un savoir-faire, une compétence, une exigence particulière mais, surtout, un surcroît de sensibilité, une vision singulière du monde, irremplaçables. La présence physique des artistes auprès des jeunes permet, en outre, une démystification salutaire de la représentation dominante de leur statut. L’auteur qui pousse la porte de la classe démontre que, quoi qu’en dise la tradition scolaire, un auteur n’est pas forcement mort ! […] C’est une autre image, réelle, concrète, simplement humaine de l’engagement artistique qui est donnée. » </a:t>
            </a:r>
          </a:p>
          <a:p>
            <a:pPr indent="228600" algn="r">
              <a:lnSpc>
                <a:spcPct val="150000"/>
              </a:lnSpc>
              <a:spcAft>
                <a:spcPts val="1000"/>
              </a:spcAft>
            </a:pPr>
            <a:r>
              <a:rPr lang="fr-FR" sz="1000" dirty="0">
                <a:latin typeface="Arial" panose="020B0604020202020204" pitchFamily="34" charset="0"/>
                <a:ea typeface="Calibri" panose="020F0502020204030204" pitchFamily="34" charset="0"/>
                <a:cs typeface="Times New Roman" panose="02020603050405020304" pitchFamily="18" charset="0"/>
              </a:rPr>
              <a:t>(J-G. </a:t>
            </a:r>
            <a:r>
              <a:rPr lang="fr-FR" sz="1000" dirty="0" err="1">
                <a:latin typeface="Arial" panose="020B0604020202020204" pitchFamily="34" charset="0"/>
                <a:ea typeface="Calibri" panose="020F0502020204030204" pitchFamily="34" charset="0"/>
                <a:cs typeface="Times New Roman" panose="02020603050405020304" pitchFamily="18" charset="0"/>
              </a:rPr>
              <a:t>Carasso</a:t>
            </a:r>
            <a:r>
              <a:rPr lang="fr-FR" sz="1000" dirty="0">
                <a:latin typeface="Arial" panose="020B0604020202020204" pitchFamily="34" charset="0"/>
                <a:ea typeface="Calibri" panose="020F0502020204030204" pitchFamily="34"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97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A2A842-18E0-4E59-97C4-71E07D176819}"/>
              </a:ext>
            </a:extLst>
          </p:cNvPr>
          <p:cNvSpPr>
            <a:spLocks noGrp="1"/>
          </p:cNvSpPr>
          <p:nvPr>
            <p:ph idx="1"/>
          </p:nvPr>
        </p:nvSpPr>
        <p:spPr/>
        <p:txBody>
          <a:bodyPr>
            <a:normAutofit lnSpcReduction="10000"/>
          </a:bodyPr>
          <a:lstStyle/>
          <a:p>
            <a:pPr marL="0" indent="0">
              <a:buNone/>
            </a:pPr>
            <a:r>
              <a:rPr lang="fr-FR" dirty="0"/>
              <a:t>Le tout participe au développement de la culture de l’élève.</a:t>
            </a:r>
          </a:p>
          <a:p>
            <a:pPr marL="0" indent="0">
              <a:buNone/>
            </a:pPr>
            <a:r>
              <a:rPr lang="fr-FR" dirty="0"/>
              <a:t>Le modèle développe :</a:t>
            </a:r>
          </a:p>
          <a:p>
            <a:pPr>
              <a:buFontTx/>
              <a:buChar char="-"/>
            </a:pPr>
            <a:r>
              <a:rPr lang="fr-FR" dirty="0"/>
              <a:t>l’autonomie et l’initiative, </a:t>
            </a:r>
          </a:p>
          <a:p>
            <a:pPr>
              <a:buFontTx/>
              <a:buChar char="-"/>
            </a:pPr>
            <a:r>
              <a:rPr lang="fr-FR" dirty="0"/>
              <a:t>la persévérance dans les activités  </a:t>
            </a:r>
          </a:p>
          <a:p>
            <a:pPr>
              <a:buFontTx/>
              <a:buChar char="-"/>
            </a:pPr>
            <a:r>
              <a:rPr lang="fr-FR" dirty="0"/>
              <a:t>favorise l’acquisition des compétences sociales et civiques (respect des autres et des règles de vie collective, la coopération, la prise de parole devant les autres)</a:t>
            </a:r>
          </a:p>
          <a:p>
            <a:pPr marL="0" indent="0">
              <a:buNone/>
            </a:pPr>
            <a:endParaRPr lang="fr-FR" dirty="0"/>
          </a:p>
        </p:txBody>
      </p:sp>
      <p:sp>
        <p:nvSpPr>
          <p:cNvPr id="4" name="Titre 1">
            <a:extLst>
              <a:ext uri="{FF2B5EF4-FFF2-40B4-BE49-F238E27FC236}">
                <a16:creationId xmlns:a16="http://schemas.microsoft.com/office/drawing/2014/main" id="{C3A810D0-D5EA-4029-9F2F-3F0D6CE5667D}"/>
              </a:ext>
            </a:extLst>
          </p:cNvPr>
          <p:cNvSpPr>
            <a:spLocks noGrp="1"/>
          </p:cNvSpPr>
          <p:nvPr>
            <p:ph type="title"/>
          </p:nvPr>
        </p:nvSpPr>
        <p:spPr>
          <a:xfrm>
            <a:off x="1295400" y="982663"/>
            <a:ext cx="9601200" cy="1303337"/>
          </a:xfrm>
        </p:spPr>
        <p:txBody>
          <a:bodyPr>
            <a:normAutofit fontScale="90000"/>
          </a:bodyPr>
          <a:lstStyle/>
          <a:p>
            <a:r>
              <a:rPr lang="fr-FR" dirty="0"/>
              <a:t>Les différentes fonctions </a:t>
            </a:r>
            <a:br>
              <a:rPr lang="fr-FR" dirty="0"/>
            </a:br>
            <a:r>
              <a:rPr lang="fr-FR" dirty="0"/>
              <a:t>de la pédagogie de projet</a:t>
            </a:r>
          </a:p>
        </p:txBody>
      </p:sp>
    </p:spTree>
    <p:extLst>
      <p:ext uri="{BB962C8B-B14F-4D97-AF65-F5344CB8AC3E}">
        <p14:creationId xmlns:p14="http://schemas.microsoft.com/office/powerpoint/2010/main" val="169940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E3E99-4516-4957-B4BB-893B6E09E34B}"/>
              </a:ext>
            </a:extLst>
          </p:cNvPr>
          <p:cNvSpPr>
            <a:spLocks noGrp="1"/>
          </p:cNvSpPr>
          <p:nvPr>
            <p:ph type="title"/>
          </p:nvPr>
        </p:nvSpPr>
        <p:spPr>
          <a:xfrm>
            <a:off x="878541" y="982132"/>
            <a:ext cx="10470777" cy="1303867"/>
          </a:xfrm>
        </p:spPr>
        <p:txBody>
          <a:bodyPr>
            <a:normAutofit fontScale="90000"/>
          </a:bodyPr>
          <a:lstStyle/>
          <a:p>
            <a:r>
              <a:rPr lang="fr-FR" dirty="0"/>
              <a:t>Jogging d’écriture à partir d’une œuvre de référence</a:t>
            </a:r>
          </a:p>
        </p:txBody>
      </p:sp>
      <p:sp>
        <p:nvSpPr>
          <p:cNvPr id="3" name="Espace réservé du contenu 2">
            <a:extLst>
              <a:ext uri="{FF2B5EF4-FFF2-40B4-BE49-F238E27FC236}">
                <a16:creationId xmlns:a16="http://schemas.microsoft.com/office/drawing/2014/main" id="{F208B96F-FA38-42F7-9033-7891978FD57E}"/>
              </a:ext>
            </a:extLst>
          </p:cNvPr>
          <p:cNvSpPr>
            <a:spLocks noGrp="1"/>
          </p:cNvSpPr>
          <p:nvPr>
            <p:ph idx="1"/>
          </p:nvPr>
        </p:nvSpPr>
        <p:spPr/>
        <p:txBody>
          <a:bodyPr/>
          <a:lstStyle/>
          <a:p>
            <a:r>
              <a:rPr lang="fr-FR" dirty="0"/>
              <a:t>Proposez une présentation de cette œuvre (page suivante) par écrit – 3 min</a:t>
            </a:r>
          </a:p>
          <a:p>
            <a:r>
              <a:rPr lang="fr-FR" dirty="0"/>
              <a:t>Description de ce que vous voyez/ressenti face à cette installation</a:t>
            </a:r>
          </a:p>
          <a:p>
            <a:r>
              <a:rPr lang="fr-FR" dirty="0"/>
              <a:t>Attention : Ne montrez aux élèves que la vignette suivante le temps du jogging. Les suivantes seront dévoilées ensuite.</a:t>
            </a:r>
          </a:p>
        </p:txBody>
      </p:sp>
    </p:spTree>
    <p:extLst>
      <p:ext uri="{BB962C8B-B14F-4D97-AF65-F5344CB8AC3E}">
        <p14:creationId xmlns:p14="http://schemas.microsoft.com/office/powerpoint/2010/main" val="300482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4E0AD84-A608-4388-99C9-8B5A9BED48DA}"/>
              </a:ext>
            </a:extLst>
          </p:cNvPr>
          <p:cNvPicPr>
            <a:picLocks noChangeAspect="1"/>
          </p:cNvPicPr>
          <p:nvPr/>
        </p:nvPicPr>
        <p:blipFill>
          <a:blip r:embed="rId2"/>
          <a:stretch>
            <a:fillRect/>
          </a:stretch>
        </p:blipFill>
        <p:spPr>
          <a:xfrm>
            <a:off x="3768034" y="342900"/>
            <a:ext cx="4114800" cy="6172200"/>
          </a:xfrm>
          <a:prstGeom prst="rect">
            <a:avLst/>
          </a:prstGeom>
        </p:spPr>
      </p:pic>
    </p:spTree>
    <p:extLst>
      <p:ext uri="{BB962C8B-B14F-4D97-AF65-F5344CB8AC3E}">
        <p14:creationId xmlns:p14="http://schemas.microsoft.com/office/powerpoint/2010/main" val="350001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D22C437-CFA7-491A-91FC-E66309B67E40}"/>
              </a:ext>
            </a:extLst>
          </p:cNvPr>
          <p:cNvPicPr>
            <a:picLocks noChangeAspect="1"/>
          </p:cNvPicPr>
          <p:nvPr/>
        </p:nvPicPr>
        <p:blipFill>
          <a:blip r:embed="rId2"/>
          <a:stretch>
            <a:fillRect/>
          </a:stretch>
        </p:blipFill>
        <p:spPr>
          <a:xfrm>
            <a:off x="7885044" y="1603513"/>
            <a:ext cx="3056835" cy="2292626"/>
          </a:xfrm>
          <a:prstGeom prst="rect">
            <a:avLst/>
          </a:prstGeom>
        </p:spPr>
      </p:pic>
      <p:pic>
        <p:nvPicPr>
          <p:cNvPr id="5" name="Image 4">
            <a:extLst>
              <a:ext uri="{FF2B5EF4-FFF2-40B4-BE49-F238E27FC236}">
                <a16:creationId xmlns:a16="http://schemas.microsoft.com/office/drawing/2014/main" id="{9B886F25-25E1-4374-998E-76CE5413EA70}"/>
              </a:ext>
            </a:extLst>
          </p:cNvPr>
          <p:cNvPicPr>
            <a:picLocks noChangeAspect="1"/>
          </p:cNvPicPr>
          <p:nvPr/>
        </p:nvPicPr>
        <p:blipFill>
          <a:blip r:embed="rId3"/>
          <a:stretch>
            <a:fillRect/>
          </a:stretch>
        </p:blipFill>
        <p:spPr>
          <a:xfrm>
            <a:off x="309217" y="291547"/>
            <a:ext cx="4114800" cy="6172200"/>
          </a:xfrm>
          <a:prstGeom prst="rect">
            <a:avLst/>
          </a:prstGeom>
        </p:spPr>
      </p:pic>
      <p:sp>
        <p:nvSpPr>
          <p:cNvPr id="6" name="Rectangle 5">
            <a:extLst>
              <a:ext uri="{FF2B5EF4-FFF2-40B4-BE49-F238E27FC236}">
                <a16:creationId xmlns:a16="http://schemas.microsoft.com/office/drawing/2014/main" id="{CA831541-CFB6-41A1-9405-C230535E6495}"/>
              </a:ext>
            </a:extLst>
          </p:cNvPr>
          <p:cNvSpPr/>
          <p:nvPr/>
        </p:nvSpPr>
        <p:spPr>
          <a:xfrm>
            <a:off x="4666976" y="5042454"/>
            <a:ext cx="6796154" cy="923330"/>
          </a:xfrm>
          <a:prstGeom prst="rect">
            <a:avLst/>
          </a:prstGeom>
        </p:spPr>
        <p:txBody>
          <a:bodyPr wrap="square">
            <a:spAutoFit/>
          </a:bodyPr>
          <a:lstStyle/>
          <a:p>
            <a:pPr algn="ctr"/>
            <a:r>
              <a:rPr lang="fr-FR" dirty="0"/>
              <a:t>«Le renard», 2008 Bérénice Merlet, au palais Jacques-</a:t>
            </a:r>
            <a:r>
              <a:rPr lang="fr-FR" dirty="0" err="1"/>
              <a:t>Coeur</a:t>
            </a:r>
            <a:r>
              <a:rPr lang="fr-FR" dirty="0"/>
              <a:t>, à Bourges. Sculpture, 96x200x100cm</a:t>
            </a:r>
            <a:br>
              <a:rPr lang="fr-FR" dirty="0"/>
            </a:br>
            <a:r>
              <a:rPr lang="fr-FR" dirty="0"/>
              <a:t>tubes fluos, structure métallique, renard empaillé, planche à roulettes</a:t>
            </a:r>
          </a:p>
        </p:txBody>
      </p:sp>
      <p:pic>
        <p:nvPicPr>
          <p:cNvPr id="7" name="Image 6">
            <a:extLst>
              <a:ext uri="{FF2B5EF4-FFF2-40B4-BE49-F238E27FC236}">
                <a16:creationId xmlns:a16="http://schemas.microsoft.com/office/drawing/2014/main" id="{4DCE8A3A-26F2-4036-B123-966ACD36A67D}"/>
              </a:ext>
            </a:extLst>
          </p:cNvPr>
          <p:cNvPicPr>
            <a:picLocks noChangeAspect="1"/>
          </p:cNvPicPr>
          <p:nvPr/>
        </p:nvPicPr>
        <p:blipFill>
          <a:blip r:embed="rId4"/>
          <a:stretch>
            <a:fillRect/>
          </a:stretch>
        </p:blipFill>
        <p:spPr>
          <a:xfrm>
            <a:off x="4666976" y="735286"/>
            <a:ext cx="3643313" cy="2505075"/>
          </a:xfrm>
          <a:prstGeom prst="rect">
            <a:avLst/>
          </a:prstGeom>
        </p:spPr>
      </p:pic>
    </p:spTree>
    <p:extLst>
      <p:ext uri="{BB962C8B-B14F-4D97-AF65-F5344CB8AC3E}">
        <p14:creationId xmlns:p14="http://schemas.microsoft.com/office/powerpoint/2010/main" val="326271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6032BA-733E-4813-8F82-B25ED340F8A9}"/>
              </a:ext>
            </a:extLst>
          </p:cNvPr>
          <p:cNvSpPr txBox="1"/>
          <p:nvPr/>
        </p:nvSpPr>
        <p:spPr>
          <a:xfrm>
            <a:off x="1470212" y="1721224"/>
            <a:ext cx="8310282" cy="1200329"/>
          </a:xfrm>
          <a:prstGeom prst="rect">
            <a:avLst/>
          </a:prstGeom>
          <a:noFill/>
        </p:spPr>
        <p:txBody>
          <a:bodyPr wrap="square" rtlCol="0">
            <a:spAutoFit/>
          </a:bodyPr>
          <a:lstStyle/>
          <a:p>
            <a:r>
              <a:rPr lang="fr-FR" dirty="0"/>
              <a:t>Qu’est-ce que ces informations apportent à votre compréhension de l’installation? </a:t>
            </a:r>
          </a:p>
          <a:p>
            <a:r>
              <a:rPr lang="fr-FR" dirty="0"/>
              <a:t>Par rapport à votre ressenti ?</a:t>
            </a:r>
          </a:p>
          <a:p>
            <a:r>
              <a:rPr lang="fr-FR" dirty="0"/>
              <a:t>Vous pouvez compléter votre jogging d’écriture en y ajoutant vos réflexions/ remarques/ nouveau ressenti éventuel</a:t>
            </a:r>
          </a:p>
        </p:txBody>
      </p:sp>
      <p:sp>
        <p:nvSpPr>
          <p:cNvPr id="3" name="ZoneTexte 2">
            <a:extLst>
              <a:ext uri="{FF2B5EF4-FFF2-40B4-BE49-F238E27FC236}">
                <a16:creationId xmlns:a16="http://schemas.microsoft.com/office/drawing/2014/main" id="{A70F0494-8271-485D-BBBD-E8384DA6D4CB}"/>
              </a:ext>
            </a:extLst>
          </p:cNvPr>
          <p:cNvSpPr txBox="1"/>
          <p:nvPr/>
        </p:nvSpPr>
        <p:spPr>
          <a:xfrm>
            <a:off x="3182470" y="860612"/>
            <a:ext cx="5827059" cy="707886"/>
          </a:xfrm>
          <a:prstGeom prst="rect">
            <a:avLst/>
          </a:prstGeom>
          <a:noFill/>
        </p:spPr>
        <p:txBody>
          <a:bodyPr wrap="square" rtlCol="0">
            <a:spAutoFit/>
          </a:bodyPr>
          <a:lstStyle/>
          <a:p>
            <a:r>
              <a:rPr lang="fr-FR" sz="4000" dirty="0"/>
              <a:t>Production écrite - suite</a:t>
            </a:r>
          </a:p>
        </p:txBody>
      </p:sp>
    </p:spTree>
    <p:extLst>
      <p:ext uri="{BB962C8B-B14F-4D97-AF65-F5344CB8AC3E}">
        <p14:creationId xmlns:p14="http://schemas.microsoft.com/office/powerpoint/2010/main" val="489609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DAE9D-940A-47BC-B564-023E9612E97B}"/>
              </a:ext>
            </a:extLst>
          </p:cNvPr>
          <p:cNvSpPr>
            <a:spLocks noGrp="1"/>
          </p:cNvSpPr>
          <p:nvPr>
            <p:ph type="title"/>
          </p:nvPr>
        </p:nvSpPr>
        <p:spPr/>
        <p:txBody>
          <a:bodyPr/>
          <a:lstStyle/>
          <a:p>
            <a:r>
              <a:rPr lang="fr-FR" dirty="0"/>
              <a:t>Mise en situation</a:t>
            </a:r>
          </a:p>
        </p:txBody>
      </p:sp>
      <p:sp>
        <p:nvSpPr>
          <p:cNvPr id="3" name="Espace réservé du contenu 2">
            <a:extLst>
              <a:ext uri="{FF2B5EF4-FFF2-40B4-BE49-F238E27FC236}">
                <a16:creationId xmlns:a16="http://schemas.microsoft.com/office/drawing/2014/main" id="{1F860BFF-2C90-46D0-AD99-2B55D18767A8}"/>
              </a:ext>
            </a:extLst>
          </p:cNvPr>
          <p:cNvSpPr>
            <a:spLocks noGrp="1"/>
          </p:cNvSpPr>
          <p:nvPr>
            <p:ph idx="1"/>
          </p:nvPr>
        </p:nvSpPr>
        <p:spPr/>
        <p:txBody>
          <a:bodyPr/>
          <a:lstStyle/>
          <a:p>
            <a:r>
              <a:rPr lang="fr-FR" dirty="0"/>
              <a:t>Consigne : A partir de vos œuvres, que pourriez-vous proposer comme activités - artistiques ou autres - à vos élèves ? </a:t>
            </a:r>
          </a:p>
          <a:p>
            <a:r>
              <a:rPr lang="fr-FR" dirty="0"/>
              <a:t>Précisez le cycle pour chacune.</a:t>
            </a:r>
          </a:p>
          <a:p>
            <a:r>
              <a:rPr lang="fr-FR" dirty="0"/>
              <a:t>Présenter vos propositions sous forme de carte mentale.</a:t>
            </a:r>
          </a:p>
        </p:txBody>
      </p:sp>
    </p:spTree>
    <p:extLst>
      <p:ext uri="{BB962C8B-B14F-4D97-AF65-F5344CB8AC3E}">
        <p14:creationId xmlns:p14="http://schemas.microsoft.com/office/powerpoint/2010/main" val="67703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5EDA4-755C-40FC-9A9F-1E8EF3E91A39}"/>
              </a:ext>
            </a:extLst>
          </p:cNvPr>
          <p:cNvSpPr>
            <a:spLocks noGrp="1"/>
          </p:cNvSpPr>
          <p:nvPr>
            <p:ph type="title"/>
          </p:nvPr>
        </p:nvSpPr>
        <p:spPr/>
        <p:txBody>
          <a:bodyPr/>
          <a:lstStyle/>
          <a:p>
            <a:r>
              <a:rPr lang="fr-FR" dirty="0"/>
              <a:t>Des productions en lien avec le loup</a:t>
            </a:r>
          </a:p>
        </p:txBody>
      </p:sp>
      <p:sp>
        <p:nvSpPr>
          <p:cNvPr id="3" name="Espace réservé du contenu 2">
            <a:extLst>
              <a:ext uri="{FF2B5EF4-FFF2-40B4-BE49-F238E27FC236}">
                <a16:creationId xmlns:a16="http://schemas.microsoft.com/office/drawing/2014/main" id="{3EDD585B-0746-4FF4-8475-3583E269F6B1}"/>
              </a:ext>
            </a:extLst>
          </p:cNvPr>
          <p:cNvSpPr>
            <a:spLocks noGrp="1"/>
          </p:cNvSpPr>
          <p:nvPr>
            <p:ph idx="1"/>
          </p:nvPr>
        </p:nvSpPr>
        <p:spPr/>
        <p:txBody>
          <a:bodyPr>
            <a:normAutofit fontScale="92500" lnSpcReduction="10000"/>
          </a:bodyPr>
          <a:lstStyle/>
          <a:p>
            <a:r>
              <a:rPr lang="fr-FR" dirty="0"/>
              <a:t>Découvrez cet extrait sonore en cliquant sur l’icone.</a:t>
            </a:r>
          </a:p>
          <a:p>
            <a:endParaRPr lang="fr-FR" dirty="0"/>
          </a:p>
          <a:p>
            <a:r>
              <a:rPr lang="fr-FR" dirty="0"/>
              <a:t>Essayez de prendre un maximum d’indices et imaginez qui est là/où se déroule la scène/quand a lieu cette scène/la relation entre les personnages</a:t>
            </a:r>
          </a:p>
          <a:p>
            <a:r>
              <a:rPr lang="fr-FR" dirty="0"/>
              <a:t>Que ressentez-vous en écoutant cet extrait ?</a:t>
            </a:r>
          </a:p>
          <a:p>
            <a:r>
              <a:rPr lang="fr-FR" dirty="0"/>
              <a:t>Noter les hypothèses/justifier les réponses/échanger sur les diverses propositions</a:t>
            </a:r>
          </a:p>
          <a:p>
            <a:r>
              <a:rPr lang="fr-FR" dirty="0"/>
              <a:t>Découvrir l’extrait avec les images : qu’est-ce que vous aviez perçu ? Pas perçu ? Que ressentez-vous maintenant que vous avez toutes les informations ?</a:t>
            </a:r>
          </a:p>
          <a:p>
            <a:endParaRPr lang="fr-FR" dirty="0"/>
          </a:p>
          <a:p>
            <a:endParaRPr lang="fr-FR" dirty="0"/>
          </a:p>
        </p:txBody>
      </p:sp>
      <p:pic>
        <p:nvPicPr>
          <p:cNvPr id="4" name="Extrait sonore animation">
            <a:hlinkClick r:id="" action="ppaction://media"/>
            <a:extLst>
              <a:ext uri="{FF2B5EF4-FFF2-40B4-BE49-F238E27FC236}">
                <a16:creationId xmlns:a16="http://schemas.microsoft.com/office/drawing/2014/main" id="{37C75E33-7A9A-45F5-B182-33AE8858E4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704" y="2556932"/>
            <a:ext cx="609600" cy="609600"/>
          </a:xfrm>
          <a:prstGeom prst="rect">
            <a:avLst/>
          </a:prstGeom>
          <a:ln w="12700">
            <a:solidFill>
              <a:schemeClr val="tx1"/>
            </a:solidFill>
          </a:ln>
        </p:spPr>
      </p:pic>
    </p:spTree>
    <p:extLst>
      <p:ext uri="{BB962C8B-B14F-4D97-AF65-F5344CB8AC3E}">
        <p14:creationId xmlns:p14="http://schemas.microsoft.com/office/powerpoint/2010/main" val="5906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118D2-3CFA-4CBB-82AD-EE61537F5CC5}"/>
              </a:ext>
            </a:extLst>
          </p:cNvPr>
          <p:cNvSpPr>
            <a:spLocks noGrp="1"/>
          </p:cNvSpPr>
          <p:nvPr>
            <p:ph type="title"/>
          </p:nvPr>
        </p:nvSpPr>
        <p:spPr/>
        <p:txBody>
          <a:bodyPr/>
          <a:lstStyle/>
          <a:p>
            <a:r>
              <a:rPr lang="fr-FR" dirty="0"/>
              <a:t>Secrets de tournage</a:t>
            </a:r>
          </a:p>
        </p:txBody>
      </p:sp>
      <p:sp>
        <p:nvSpPr>
          <p:cNvPr id="3" name="Espace réservé du contenu 2">
            <a:extLst>
              <a:ext uri="{FF2B5EF4-FFF2-40B4-BE49-F238E27FC236}">
                <a16:creationId xmlns:a16="http://schemas.microsoft.com/office/drawing/2014/main" id="{14D050E9-669F-4953-8B60-3FA8526FAA75}"/>
              </a:ext>
            </a:extLst>
          </p:cNvPr>
          <p:cNvSpPr>
            <a:spLocks noGrp="1"/>
          </p:cNvSpPr>
          <p:nvPr>
            <p:ph idx="1"/>
          </p:nvPr>
        </p:nvSpPr>
        <p:spPr/>
        <p:txBody>
          <a:bodyPr>
            <a:normAutofit lnSpcReduction="10000"/>
          </a:bodyPr>
          <a:lstStyle/>
          <a:p>
            <a:pPr marL="0" indent="0" algn="just">
              <a:buNone/>
            </a:pPr>
            <a:r>
              <a:rPr lang="fr-FR" dirty="0"/>
              <a:t>Cette « vallée des loups » restera secrète. Le film contient toutes les prises de vue et séquences filmées réalisées par l’auteur sur le terrain au cours de ces trois années de recherches. Pour le montage du film une cameraman est venue le filmer pour reconstituer des moments précis de son vécu. Ces moments de quête ont donc été « reconstruits » de toute pièce mais dans des lieux autres que ceux où il a campé pour rencontrer le loup, et ce afin que personne de par les images puisse retrouver cette vallée secrète. Un preneur de son est aussi parti avec lui dans différents lieux du Champsaur pour enregistrer les sons de la vie sauvage et les dialogues du documentaire.</a:t>
            </a:r>
          </a:p>
        </p:txBody>
      </p:sp>
    </p:spTree>
    <p:extLst>
      <p:ext uri="{BB962C8B-B14F-4D97-AF65-F5344CB8AC3E}">
        <p14:creationId xmlns:p14="http://schemas.microsoft.com/office/powerpoint/2010/main" val="339508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E38DB8C-BF99-4CC2-B95B-25FCAA7D4156}"/>
              </a:ext>
            </a:extLst>
          </p:cNvPr>
          <p:cNvPicPr>
            <a:picLocks noChangeAspect="1"/>
          </p:cNvPicPr>
          <p:nvPr/>
        </p:nvPicPr>
        <p:blipFill>
          <a:blip r:embed="rId2"/>
          <a:stretch>
            <a:fillRect/>
          </a:stretch>
        </p:blipFill>
        <p:spPr>
          <a:xfrm>
            <a:off x="6493567" y="829443"/>
            <a:ext cx="5009320" cy="5300868"/>
          </a:xfrm>
          <a:prstGeom prst="rect">
            <a:avLst/>
          </a:prstGeom>
        </p:spPr>
      </p:pic>
      <p:sp>
        <p:nvSpPr>
          <p:cNvPr id="4" name="Rectangle 3">
            <a:extLst>
              <a:ext uri="{FF2B5EF4-FFF2-40B4-BE49-F238E27FC236}">
                <a16:creationId xmlns:a16="http://schemas.microsoft.com/office/drawing/2014/main" id="{5208DE75-1BBA-4CB0-9E3E-885F043A4C6B}"/>
              </a:ext>
            </a:extLst>
          </p:cNvPr>
          <p:cNvSpPr/>
          <p:nvPr/>
        </p:nvSpPr>
        <p:spPr>
          <a:xfrm>
            <a:off x="689113" y="721739"/>
            <a:ext cx="5009322" cy="3539430"/>
          </a:xfrm>
          <a:prstGeom prst="rect">
            <a:avLst/>
          </a:prstGeom>
        </p:spPr>
        <p:txBody>
          <a:bodyPr wrap="square">
            <a:spAutoFit/>
          </a:bodyPr>
          <a:lstStyle/>
          <a:p>
            <a:pPr algn="just"/>
            <a:r>
              <a:rPr lang="fr-FR" sz="2800" dirty="0"/>
              <a:t>En échappant au contrôle des hommes, le loup a entraîné leur peur irrationnelle. Archétype de l’animal sauvage, épris de liberté. Richard </a:t>
            </a:r>
            <a:r>
              <a:rPr lang="fr-FR" sz="2800" dirty="0" err="1"/>
              <a:t>Orlinski</a:t>
            </a:r>
            <a:r>
              <a:rPr lang="fr-FR" sz="2800" dirty="0"/>
              <a:t> le sculpte, hurlant à la lune, redressant fièrement la tête, les yeux mi-clos, la gueule ouverte sur des dents acérées.</a:t>
            </a:r>
          </a:p>
        </p:txBody>
      </p:sp>
      <p:pic>
        <p:nvPicPr>
          <p:cNvPr id="6" name="Image 5">
            <a:extLst>
              <a:ext uri="{FF2B5EF4-FFF2-40B4-BE49-F238E27FC236}">
                <a16:creationId xmlns:a16="http://schemas.microsoft.com/office/drawing/2014/main" id="{43F02608-633C-4FBB-90AB-C68FCAF8F564}"/>
              </a:ext>
            </a:extLst>
          </p:cNvPr>
          <p:cNvPicPr>
            <a:picLocks noChangeAspect="1"/>
          </p:cNvPicPr>
          <p:nvPr/>
        </p:nvPicPr>
        <p:blipFill>
          <a:blip r:embed="rId3"/>
          <a:stretch>
            <a:fillRect/>
          </a:stretch>
        </p:blipFill>
        <p:spPr>
          <a:xfrm>
            <a:off x="4423342" y="4426226"/>
            <a:ext cx="1593182" cy="1710035"/>
          </a:xfrm>
          <a:prstGeom prst="rect">
            <a:avLst/>
          </a:prstGeom>
        </p:spPr>
      </p:pic>
      <p:pic>
        <p:nvPicPr>
          <p:cNvPr id="8" name="Image 7">
            <a:extLst>
              <a:ext uri="{FF2B5EF4-FFF2-40B4-BE49-F238E27FC236}">
                <a16:creationId xmlns:a16="http://schemas.microsoft.com/office/drawing/2014/main" id="{B6A87296-BD85-4254-8BA7-464AFCCB75DF}"/>
              </a:ext>
            </a:extLst>
          </p:cNvPr>
          <p:cNvPicPr>
            <a:picLocks noChangeAspect="1"/>
          </p:cNvPicPr>
          <p:nvPr/>
        </p:nvPicPr>
        <p:blipFill>
          <a:blip r:embed="rId4"/>
          <a:stretch>
            <a:fillRect/>
          </a:stretch>
        </p:blipFill>
        <p:spPr>
          <a:xfrm>
            <a:off x="2578907" y="4545747"/>
            <a:ext cx="1473876" cy="1590514"/>
          </a:xfrm>
          <a:prstGeom prst="rect">
            <a:avLst/>
          </a:prstGeom>
        </p:spPr>
      </p:pic>
      <p:pic>
        <p:nvPicPr>
          <p:cNvPr id="10" name="Image 9">
            <a:extLst>
              <a:ext uri="{FF2B5EF4-FFF2-40B4-BE49-F238E27FC236}">
                <a16:creationId xmlns:a16="http://schemas.microsoft.com/office/drawing/2014/main" id="{92BA576C-0844-43DF-B585-5F44CA66B205}"/>
              </a:ext>
            </a:extLst>
          </p:cNvPr>
          <p:cNvPicPr>
            <a:picLocks noChangeAspect="1"/>
          </p:cNvPicPr>
          <p:nvPr/>
        </p:nvPicPr>
        <p:blipFill>
          <a:blip r:embed="rId5"/>
          <a:stretch>
            <a:fillRect/>
          </a:stretch>
        </p:blipFill>
        <p:spPr>
          <a:xfrm>
            <a:off x="774302" y="4574504"/>
            <a:ext cx="1473876" cy="1581978"/>
          </a:xfrm>
          <a:prstGeom prst="rect">
            <a:avLst/>
          </a:prstGeom>
        </p:spPr>
      </p:pic>
    </p:spTree>
    <p:extLst>
      <p:ext uri="{BB962C8B-B14F-4D97-AF65-F5344CB8AC3E}">
        <p14:creationId xmlns:p14="http://schemas.microsoft.com/office/powerpoint/2010/main" val="316708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5EC2D7-0252-4E0E-AC50-24D0D2BF4926}"/>
              </a:ext>
            </a:extLst>
          </p:cNvPr>
          <p:cNvPicPr>
            <a:picLocks noChangeAspect="1"/>
          </p:cNvPicPr>
          <p:nvPr/>
        </p:nvPicPr>
        <p:blipFill>
          <a:blip r:embed="rId2"/>
          <a:stretch>
            <a:fillRect/>
          </a:stretch>
        </p:blipFill>
        <p:spPr>
          <a:xfrm>
            <a:off x="238540" y="198376"/>
            <a:ext cx="4328287" cy="6461247"/>
          </a:xfrm>
          <a:prstGeom prst="rect">
            <a:avLst/>
          </a:prstGeom>
        </p:spPr>
      </p:pic>
      <p:sp>
        <p:nvSpPr>
          <p:cNvPr id="3" name="ZoneTexte 2">
            <a:extLst>
              <a:ext uri="{FF2B5EF4-FFF2-40B4-BE49-F238E27FC236}">
                <a16:creationId xmlns:a16="http://schemas.microsoft.com/office/drawing/2014/main" id="{1593CA4E-270E-4EA7-9CDA-60B490F451B0}"/>
              </a:ext>
            </a:extLst>
          </p:cNvPr>
          <p:cNvSpPr txBox="1"/>
          <p:nvPr/>
        </p:nvSpPr>
        <p:spPr>
          <a:xfrm>
            <a:off x="4750904" y="5155095"/>
            <a:ext cx="3776870" cy="646331"/>
          </a:xfrm>
          <a:prstGeom prst="rect">
            <a:avLst/>
          </a:prstGeom>
          <a:noFill/>
        </p:spPr>
        <p:txBody>
          <a:bodyPr wrap="square" rtlCol="0">
            <a:spAutoFit/>
          </a:bodyPr>
          <a:lstStyle/>
          <a:p>
            <a:r>
              <a:rPr lang="fr-FR" dirty="0"/>
              <a:t>Pour découvrir la bande annonce du spectacle, </a:t>
            </a:r>
            <a:r>
              <a:rPr lang="fr-FR" dirty="0">
                <a:solidFill>
                  <a:schemeClr val="accent3">
                    <a:lumMod val="50000"/>
                  </a:schemeClr>
                </a:solidFill>
                <a:hlinkClick r:id="rId3">
                  <a:extLst>
                    <a:ext uri="{A12FA001-AC4F-418D-AE19-62706E023703}">
                      <ahyp:hlinkClr xmlns:ahyp="http://schemas.microsoft.com/office/drawing/2018/hyperlinkcolor" val="tx"/>
                    </a:ext>
                  </a:extLst>
                </a:hlinkClick>
              </a:rPr>
              <a:t>cliquez ici.</a:t>
            </a:r>
            <a:r>
              <a:rPr lang="fr-FR" dirty="0">
                <a:solidFill>
                  <a:schemeClr val="accent3">
                    <a:lumMod val="50000"/>
                  </a:schemeClr>
                </a:solidFill>
              </a:rPr>
              <a:t> </a:t>
            </a:r>
          </a:p>
        </p:txBody>
      </p:sp>
      <p:sp>
        <p:nvSpPr>
          <p:cNvPr id="4" name="ZoneTexte 3">
            <a:extLst>
              <a:ext uri="{FF2B5EF4-FFF2-40B4-BE49-F238E27FC236}">
                <a16:creationId xmlns:a16="http://schemas.microsoft.com/office/drawing/2014/main" id="{19A01371-3B14-49BC-AF0F-D8CFA2B819C0}"/>
              </a:ext>
            </a:extLst>
          </p:cNvPr>
          <p:cNvSpPr txBox="1"/>
          <p:nvPr/>
        </p:nvSpPr>
        <p:spPr>
          <a:xfrm>
            <a:off x="4750904" y="779575"/>
            <a:ext cx="6924261" cy="4247317"/>
          </a:xfrm>
          <a:prstGeom prst="rect">
            <a:avLst/>
          </a:prstGeom>
          <a:noFill/>
        </p:spPr>
        <p:txBody>
          <a:bodyPr wrap="square" rtlCol="0">
            <a:spAutoFit/>
          </a:bodyPr>
          <a:lstStyle/>
          <a:p>
            <a:r>
              <a:rPr lang="fr-FR" b="1" dirty="0"/>
              <a:t>Le Loup est revenu : la pièce de théâtre à voir absolument avec des petits</a:t>
            </a:r>
          </a:p>
          <a:p>
            <a:r>
              <a:rPr lang="fr-FR" dirty="0"/>
              <a:t>7ème saison consécutive de succès pour « Le loup est revenu », le spectacle adapté des célèbres albums de Geoffroy de </a:t>
            </a:r>
            <a:r>
              <a:rPr lang="fr-FR" dirty="0" err="1"/>
              <a:t>Pennart</a:t>
            </a:r>
            <a:r>
              <a:rPr lang="fr-FR" dirty="0"/>
              <a:t>.</a:t>
            </a:r>
          </a:p>
          <a:p>
            <a:endParaRPr lang="fr-FR" dirty="0"/>
          </a:p>
          <a:p>
            <a:r>
              <a:rPr lang="fr-FR" dirty="0"/>
              <a:t>Monsieur Lapin apprend dans le journal que le Loup est revenu !</a:t>
            </a:r>
          </a:p>
          <a:p>
            <a:r>
              <a:rPr lang="fr-FR" dirty="0"/>
              <a:t>Il craint le pire quand on frappe à sa porte… Toc, toc, toc, qui est là ? Les Trois Petits Cochons, Pierre, Le Petit Chaperon Rouge, Madame Chèvre… Viennent tour à tour se réfugier dans sa maison en espérant échapper à la menace du Loup. </a:t>
            </a:r>
          </a:p>
          <a:p>
            <a:endParaRPr lang="fr-FR" dirty="0"/>
          </a:p>
          <a:p>
            <a:r>
              <a:rPr lang="fr-FR" b="1" dirty="0"/>
              <a:t>Une comédie déjantée à voir absolument. </a:t>
            </a:r>
          </a:p>
          <a:p>
            <a:r>
              <a:rPr lang="fr-FR" dirty="0"/>
              <a:t>Les enfants … comme les adultes vont adorer !</a:t>
            </a:r>
          </a:p>
          <a:p>
            <a:r>
              <a:rPr lang="fr-FR" dirty="0"/>
              <a:t>Un spectacle de 55 minutes</a:t>
            </a:r>
          </a:p>
          <a:p>
            <a:endParaRPr lang="fr-FR" dirty="0"/>
          </a:p>
        </p:txBody>
      </p:sp>
    </p:spTree>
    <p:extLst>
      <p:ext uri="{BB962C8B-B14F-4D97-AF65-F5344CB8AC3E}">
        <p14:creationId xmlns:p14="http://schemas.microsoft.com/office/powerpoint/2010/main" val="28090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C2FCF-8B53-429E-BB21-2A7294CC82C0}"/>
              </a:ext>
            </a:extLst>
          </p:cNvPr>
          <p:cNvSpPr/>
          <p:nvPr/>
        </p:nvSpPr>
        <p:spPr>
          <a:xfrm>
            <a:off x="659101" y="612844"/>
            <a:ext cx="10999304" cy="5232202"/>
          </a:xfrm>
          <a:prstGeom prst="rect">
            <a:avLst/>
          </a:prstGeom>
        </p:spPr>
        <p:txBody>
          <a:bodyPr wrap="square">
            <a:spAutoFit/>
          </a:bodyPr>
          <a:lstStyle/>
          <a:p>
            <a:pPr algn="ctr"/>
            <a:r>
              <a:rPr lang="fr-FR" sz="2800" b="1" dirty="0"/>
              <a:t>La symbolique du loup dans l’Histoire</a:t>
            </a:r>
          </a:p>
          <a:p>
            <a:r>
              <a:rPr lang="fr-FR" dirty="0"/>
              <a:t>Le loup symbolise à la fois la protection et la destruction. </a:t>
            </a:r>
          </a:p>
          <a:p>
            <a:r>
              <a:rPr lang="fr-FR" dirty="0"/>
              <a:t>Il occupe une place dans toutes les religions d'Europe même monothéistes, il est respecté, vénéré ou craint. </a:t>
            </a:r>
          </a:p>
          <a:p>
            <a:r>
              <a:rPr lang="fr-FR" dirty="0"/>
              <a:t>Avant le développement de l'agriculture et de l'élevage, de nombreux peuples d'Europe se disaient descendants des loups et vouaient ainsi un culte au dieu-loup ancêtre. D'autres peuples pratiquent la chasse au loup dès le Néolithique. </a:t>
            </a:r>
          </a:p>
          <a:p>
            <a:r>
              <a:rPr lang="fr-FR" dirty="0"/>
              <a:t>Dans l'Antiquité, voir un loup avant le début d'une bataille était aussi présage de victoire, le loup étant l'animal symbolique du chasseur et du guerrier. </a:t>
            </a:r>
          </a:p>
          <a:p>
            <a:r>
              <a:rPr lang="fr-FR" dirty="0"/>
              <a:t>Dans la Rome antique, on retrouve cette ambivalence : Louve de Romulus et Rémus protectrice, louve attaquant l'élevage ou occasionnellement l'homme. Ainsi, on engage des </a:t>
            </a:r>
            <a:r>
              <a:rPr lang="fr-FR" i="1" dirty="0" err="1"/>
              <a:t>luparii</a:t>
            </a:r>
            <a:r>
              <a:rPr lang="fr-FR" dirty="0"/>
              <a:t> (chasseurs de loups) pour tuer ceux qui s'approchent des grands domaines impériaux. Cependant, jusqu'au Moyen Âge, le loup n'a pas encore en Europe de réputation d'animal cruel et sanguinaire, et ni les Grecs ni les Romains ne le craignent. </a:t>
            </a:r>
          </a:p>
          <a:p>
            <a:r>
              <a:rPr lang="fr-FR" dirty="0"/>
              <a:t>L'image du loup change à l'occasion des grandes crises de la fin du Moyen Âge, où les famines dépeuplent les forêts de leur gibier, obligeant les loups à se rapprocher des villages pour chercher de la nourriture, et attaquent ponctuellement des enfants ou des adultes affaiblis. Alors que dans le </a:t>
            </a:r>
            <a:r>
              <a:rPr lang="fr-FR" i="1" dirty="0"/>
              <a:t>Roman de Renart</a:t>
            </a:r>
            <a:r>
              <a:rPr lang="fr-FR" dirty="0"/>
              <a:t> le loup est encore un animal relativement sympathique, il est diabolisé à partir de la Renaissance, qui y voit l'incarnation du mal, du vice et de la cruauté. </a:t>
            </a:r>
          </a:p>
          <a:p>
            <a:r>
              <a:rPr lang="fr-FR" dirty="0"/>
              <a:t>Durant l'Ancien Régime, des histoires de loup anthropophage (comme la Bête du Gévaudan) font naître des peurs collectives. Le loup devient alors le « méchant » des contes pour enfant, du Petit chaperon rouge aux fables de La Fontaine. </a:t>
            </a:r>
          </a:p>
        </p:txBody>
      </p:sp>
    </p:spTree>
    <p:extLst>
      <p:ext uri="{BB962C8B-B14F-4D97-AF65-F5344CB8AC3E}">
        <p14:creationId xmlns:p14="http://schemas.microsoft.com/office/powerpoint/2010/main" val="220967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C4EDDD-9F6A-4D23-93B5-5E88DC2F9F51}"/>
              </a:ext>
            </a:extLst>
          </p:cNvPr>
          <p:cNvPicPr>
            <a:picLocks noChangeAspect="1"/>
          </p:cNvPicPr>
          <p:nvPr/>
        </p:nvPicPr>
        <p:blipFill rotWithShape="1">
          <a:blip r:embed="rId2"/>
          <a:srcRect l="23462" r="26554" b="4836"/>
          <a:stretch/>
        </p:blipFill>
        <p:spPr>
          <a:xfrm>
            <a:off x="7103165" y="329648"/>
            <a:ext cx="4598504" cy="6355535"/>
          </a:xfrm>
          <a:prstGeom prst="rect">
            <a:avLst/>
          </a:prstGeom>
        </p:spPr>
      </p:pic>
      <p:sp>
        <p:nvSpPr>
          <p:cNvPr id="4" name="Rectangle 3">
            <a:extLst>
              <a:ext uri="{FF2B5EF4-FFF2-40B4-BE49-F238E27FC236}">
                <a16:creationId xmlns:a16="http://schemas.microsoft.com/office/drawing/2014/main" id="{C8496736-8E3D-4CA6-8949-B71C916227CA}"/>
              </a:ext>
            </a:extLst>
          </p:cNvPr>
          <p:cNvSpPr/>
          <p:nvPr/>
        </p:nvSpPr>
        <p:spPr>
          <a:xfrm>
            <a:off x="755374" y="1079549"/>
            <a:ext cx="6096000" cy="646331"/>
          </a:xfrm>
          <a:prstGeom prst="rect">
            <a:avLst/>
          </a:prstGeom>
        </p:spPr>
        <p:txBody>
          <a:bodyPr>
            <a:spAutoFit/>
          </a:bodyPr>
          <a:lstStyle/>
          <a:p>
            <a:r>
              <a:rPr lang="fr-FR" b="1" dirty="0"/>
              <a:t>Elément de décor : Chapiteau aux loups</a:t>
            </a:r>
          </a:p>
          <a:p>
            <a:r>
              <a:rPr lang="fr-FR" dirty="0"/>
              <a:t>Château de Fontainebleau / Gérard Blot</a:t>
            </a:r>
          </a:p>
        </p:txBody>
      </p:sp>
    </p:spTree>
    <p:extLst>
      <p:ext uri="{BB962C8B-B14F-4D97-AF65-F5344CB8AC3E}">
        <p14:creationId xmlns:p14="http://schemas.microsoft.com/office/powerpoint/2010/main" val="1082225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B76B9C-DEB9-41F5-ACD5-3025C70B812A}"/>
              </a:ext>
            </a:extLst>
          </p:cNvPr>
          <p:cNvPicPr>
            <a:picLocks noChangeAspect="1"/>
          </p:cNvPicPr>
          <p:nvPr/>
        </p:nvPicPr>
        <p:blipFill>
          <a:blip r:embed="rId2"/>
          <a:stretch>
            <a:fillRect/>
          </a:stretch>
        </p:blipFill>
        <p:spPr>
          <a:xfrm>
            <a:off x="242680" y="247856"/>
            <a:ext cx="4726092" cy="6364979"/>
          </a:xfrm>
          <a:prstGeom prst="rect">
            <a:avLst/>
          </a:prstGeom>
        </p:spPr>
      </p:pic>
      <p:sp>
        <p:nvSpPr>
          <p:cNvPr id="3" name="ZoneTexte 2">
            <a:extLst>
              <a:ext uri="{FF2B5EF4-FFF2-40B4-BE49-F238E27FC236}">
                <a16:creationId xmlns:a16="http://schemas.microsoft.com/office/drawing/2014/main" id="{85BB6AA8-892D-4F05-9212-7D0E89432CC0}"/>
              </a:ext>
            </a:extLst>
          </p:cNvPr>
          <p:cNvSpPr txBox="1"/>
          <p:nvPr/>
        </p:nvSpPr>
        <p:spPr>
          <a:xfrm>
            <a:off x="5597351" y="5605669"/>
            <a:ext cx="3697357" cy="646331"/>
          </a:xfrm>
          <a:prstGeom prst="rect">
            <a:avLst/>
          </a:prstGeom>
          <a:noFill/>
        </p:spPr>
        <p:txBody>
          <a:bodyPr wrap="square" rtlCol="0">
            <a:spAutoFit/>
          </a:bodyPr>
          <a:lstStyle/>
          <a:p>
            <a:r>
              <a:rPr lang="fr-FR" dirty="0"/>
              <a:t>Sans titre, Keith </a:t>
            </a:r>
            <a:r>
              <a:rPr lang="fr-FR" dirty="0" err="1"/>
              <a:t>Haring</a:t>
            </a:r>
            <a:r>
              <a:rPr lang="fr-FR" dirty="0"/>
              <a:t>, 1985</a:t>
            </a:r>
          </a:p>
          <a:p>
            <a:r>
              <a:rPr lang="fr-FR" dirty="0"/>
              <a:t>Acier peint 48,26 x 132, 08 x 76, 2 cm</a:t>
            </a:r>
          </a:p>
        </p:txBody>
      </p:sp>
    </p:spTree>
    <p:extLst>
      <p:ext uri="{BB962C8B-B14F-4D97-AF65-F5344CB8AC3E}">
        <p14:creationId xmlns:p14="http://schemas.microsoft.com/office/powerpoint/2010/main" val="230836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1B0B07-0310-46CF-8E67-57525E9B548E}"/>
              </a:ext>
            </a:extLst>
          </p:cNvPr>
          <p:cNvPicPr>
            <a:picLocks noChangeAspect="1"/>
          </p:cNvPicPr>
          <p:nvPr/>
        </p:nvPicPr>
        <p:blipFill>
          <a:blip r:embed="rId2"/>
          <a:stretch>
            <a:fillRect/>
          </a:stretch>
        </p:blipFill>
        <p:spPr>
          <a:xfrm>
            <a:off x="3767392" y="660952"/>
            <a:ext cx="8174474" cy="5350565"/>
          </a:xfrm>
          <a:prstGeom prst="rect">
            <a:avLst/>
          </a:prstGeom>
        </p:spPr>
      </p:pic>
      <p:sp>
        <p:nvSpPr>
          <p:cNvPr id="5" name="Rectangle 1">
            <a:extLst>
              <a:ext uri="{FF2B5EF4-FFF2-40B4-BE49-F238E27FC236}">
                <a16:creationId xmlns:a16="http://schemas.microsoft.com/office/drawing/2014/main" id="{6669CEE5-E7B7-4589-B6D4-5A0B9993EDB9}"/>
              </a:ext>
            </a:extLst>
          </p:cNvPr>
          <p:cNvSpPr>
            <a:spLocks noChangeArrowheads="1"/>
          </p:cNvSpPr>
          <p:nvPr/>
        </p:nvSpPr>
        <p:spPr bwMode="auto">
          <a:xfrm>
            <a:off x="863048" y="4683779"/>
            <a:ext cx="270178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Le </a:t>
            </a:r>
            <a:r>
              <a:rPr kumimoji="0" lang="fr-FR" altLang="fr-FR" sz="1800" b="1" i="1" u="none" strike="noStrike" cap="none" normalizeH="0" baseline="0" dirty="0">
                <a:ln>
                  <a:noFill/>
                </a:ln>
                <a:solidFill>
                  <a:schemeClr val="tx1"/>
                </a:solidFill>
                <a:effectLst/>
                <a:latin typeface="Arial" panose="020B0604020202020204" pitchFamily="34" charset="0"/>
              </a:rPr>
              <a:t>Bestiaire d'Aberdeen</a:t>
            </a:r>
            <a:r>
              <a:rPr kumimoji="0" lang="fr-FR" altLang="fr-FR" sz="1800" b="0" i="0" u="none" strike="noStrike" cap="none" normalizeH="0" baseline="0" dirty="0">
                <a:ln>
                  <a:noFill/>
                </a:ln>
                <a:solidFill>
                  <a:schemeClr val="tx1"/>
                </a:solidFill>
                <a:effectLst/>
                <a:latin typeface="Arial" panose="020B0604020202020204" pitchFamily="34" charset="0"/>
              </a:rPr>
              <a:t> est un </a:t>
            </a:r>
            <a:r>
              <a:rPr kumimoji="0" lang="fr-FR" altLang="fr-FR" sz="1800" b="0" i="0" u="none" strike="noStrike" cap="none" normalizeH="0" baseline="0" dirty="0">
                <a:ln>
                  <a:noFill/>
                </a:ln>
                <a:solidFill>
                  <a:schemeClr val="tx1"/>
                </a:solidFill>
                <a:effectLst/>
                <a:latin typeface="Arial" panose="020B0604020202020204" pitchFamily="34" charset="0"/>
                <a:hlinkClick r:id="rId3" tooltip="Bestiaire"/>
              </a:rPr>
              <a:t>bestiaire</a:t>
            </a:r>
            <a:r>
              <a:rPr kumimoji="0" lang="fr-FR" altLang="fr-FR" sz="1800" b="0" i="0" u="none" strike="noStrike" cap="none" normalizeH="0" baseline="0" dirty="0">
                <a:ln>
                  <a:noFill/>
                </a:ln>
                <a:solidFill>
                  <a:schemeClr val="tx1"/>
                </a:solidFill>
                <a:effectLst/>
                <a:latin typeface="Arial" panose="020B0604020202020204" pitchFamily="34" charset="0"/>
              </a:rPr>
              <a:t> du </a:t>
            </a:r>
            <a:r>
              <a:rPr kumimoji="0" lang="fr-FR" altLang="fr-FR" sz="1800" b="0" i="0" u="none" strike="noStrike" cap="none" normalizeH="0" baseline="0" dirty="0">
                <a:ln>
                  <a:noFill/>
                </a:ln>
                <a:solidFill>
                  <a:schemeClr val="tx1"/>
                </a:solidFill>
                <a:effectLst/>
                <a:latin typeface="Arial" panose="020B0604020202020204" pitchFamily="34" charset="0"/>
                <a:hlinkClick r:id="rId4" tooltip="XIIe siècle"/>
              </a:rPr>
              <a:t>XII</a:t>
            </a:r>
            <a:r>
              <a:rPr kumimoji="0" lang="fr-FR" altLang="fr-FR" sz="800" b="0" i="0" u="none" strike="noStrike" cap="none" normalizeH="0" baseline="30000" dirty="0">
                <a:ln>
                  <a:noFill/>
                </a:ln>
                <a:solidFill>
                  <a:schemeClr val="tx1"/>
                </a:solidFill>
                <a:effectLst/>
                <a:latin typeface="Arial" panose="020B0604020202020204" pitchFamily="34" charset="0"/>
                <a:hlinkClick r:id="rId4" tooltip="XIIe siècle"/>
              </a:rPr>
              <a:t>e</a:t>
            </a:r>
            <a:r>
              <a:rPr kumimoji="0" lang="fr-FR" altLang="fr-FR" sz="1100" b="0" i="0" u="none" strike="noStrike" cap="none" normalizeH="0" baseline="0" dirty="0">
                <a:ln>
                  <a:noFill/>
                </a:ln>
                <a:solidFill>
                  <a:schemeClr val="tx1"/>
                </a:solidFill>
                <a:effectLst/>
                <a:latin typeface="Arial" panose="020B0604020202020204" pitchFamily="34" charset="0"/>
                <a:hlinkClick r:id="rId4" tooltip="XIIe siècle"/>
              </a:rPr>
              <a:t> siècle</a:t>
            </a:r>
            <a:r>
              <a:rPr kumimoji="0" lang="fr-FR" altLang="fr-FR" sz="1100" b="0" i="0" u="none" strike="noStrike" cap="none" normalizeH="0" baseline="0" dirty="0">
                <a:ln>
                  <a:noFill/>
                </a:ln>
                <a:solidFill>
                  <a:schemeClr val="tx1"/>
                </a:solidFill>
                <a:effectLst/>
                <a:latin typeface="Arial" panose="020B0604020202020204" pitchFamily="34" charset="0"/>
              </a:rPr>
              <a:t>.</a:t>
            </a:r>
          </a:p>
          <a:p>
            <a:pPr defTabSz="914400" eaLnBrk="0" fontAlgn="base" hangingPunct="0">
              <a:spcBef>
                <a:spcPct val="0"/>
              </a:spcBef>
              <a:spcAft>
                <a:spcPct val="0"/>
              </a:spcAft>
            </a:pPr>
            <a:r>
              <a:rPr lang="fr-FR" dirty="0"/>
              <a:t>Les folios 7 à 18 détaillent les bêtes sauvages (</a:t>
            </a:r>
            <a:r>
              <a:rPr lang="fr-FR" i="1" dirty="0" err="1"/>
              <a:t>bestiae</a:t>
            </a:r>
            <a:r>
              <a:rPr lang="fr-FR"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385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B46BC0-24D1-4002-9558-2ED1D158807F}"/>
              </a:ext>
            </a:extLst>
          </p:cNvPr>
          <p:cNvPicPr>
            <a:picLocks noChangeAspect="1"/>
          </p:cNvPicPr>
          <p:nvPr/>
        </p:nvPicPr>
        <p:blipFill>
          <a:blip r:embed="rId2"/>
          <a:stretch>
            <a:fillRect/>
          </a:stretch>
        </p:blipFill>
        <p:spPr>
          <a:xfrm>
            <a:off x="5061513" y="67717"/>
            <a:ext cx="7030278" cy="4774731"/>
          </a:xfrm>
          <a:prstGeom prst="rect">
            <a:avLst/>
          </a:prstGeom>
        </p:spPr>
      </p:pic>
      <p:pic>
        <p:nvPicPr>
          <p:cNvPr id="5" name="Image 4">
            <a:extLst>
              <a:ext uri="{FF2B5EF4-FFF2-40B4-BE49-F238E27FC236}">
                <a16:creationId xmlns:a16="http://schemas.microsoft.com/office/drawing/2014/main" id="{DED38D86-57E0-47D2-8C2B-3AB333A5FEF0}"/>
              </a:ext>
            </a:extLst>
          </p:cNvPr>
          <p:cNvPicPr>
            <a:picLocks noChangeAspect="1"/>
          </p:cNvPicPr>
          <p:nvPr/>
        </p:nvPicPr>
        <p:blipFill>
          <a:blip r:embed="rId3"/>
          <a:stretch>
            <a:fillRect/>
          </a:stretch>
        </p:blipFill>
        <p:spPr>
          <a:xfrm>
            <a:off x="2874493" y="4102863"/>
            <a:ext cx="2407336" cy="2560580"/>
          </a:xfrm>
          <a:prstGeom prst="rect">
            <a:avLst/>
          </a:prstGeom>
        </p:spPr>
      </p:pic>
      <p:sp>
        <p:nvSpPr>
          <p:cNvPr id="6" name="Rectangle 5">
            <a:extLst>
              <a:ext uri="{FF2B5EF4-FFF2-40B4-BE49-F238E27FC236}">
                <a16:creationId xmlns:a16="http://schemas.microsoft.com/office/drawing/2014/main" id="{26B89770-65AA-4E8C-B1C5-B804B4E79841}"/>
              </a:ext>
            </a:extLst>
          </p:cNvPr>
          <p:cNvSpPr/>
          <p:nvPr/>
        </p:nvSpPr>
        <p:spPr>
          <a:xfrm>
            <a:off x="687473" y="608422"/>
            <a:ext cx="4374040" cy="3693319"/>
          </a:xfrm>
          <a:prstGeom prst="rect">
            <a:avLst/>
          </a:prstGeom>
        </p:spPr>
        <p:txBody>
          <a:bodyPr wrap="square">
            <a:spAutoFit/>
          </a:bodyPr>
          <a:lstStyle/>
          <a:p>
            <a:r>
              <a:rPr lang="fr-FR" b="1" dirty="0"/>
              <a:t>Monnaie romaine représentant Romulus et Rémus</a:t>
            </a:r>
          </a:p>
          <a:p>
            <a:pPr algn="just"/>
            <a:r>
              <a:rPr lang="fr-FR" dirty="0"/>
              <a:t>La ville de Rome est fondée sur le Capitole en 753 avant J.-C. C’est à cette date que, d’après la légende, deux frères élevés par une louve, Romulus et Remus, consultent les dieux pour savoir qui donnera son nom à la ville qu’ils souhaitent fonder. Romulus gagne. Alors qu’il trace à la charrue les fondations de la future ville, son frère saute par-dessus le sillon pour se moquer. Fou de colère, Romulus le tue. La civilisation romaine débute donc par un meurtre entre frères.</a:t>
            </a:r>
          </a:p>
        </p:txBody>
      </p:sp>
      <p:sp>
        <p:nvSpPr>
          <p:cNvPr id="7" name="Rectangle 6">
            <a:extLst>
              <a:ext uri="{FF2B5EF4-FFF2-40B4-BE49-F238E27FC236}">
                <a16:creationId xmlns:a16="http://schemas.microsoft.com/office/drawing/2014/main" id="{154E48A8-F91E-453B-8A96-74E7BDEDF134}"/>
              </a:ext>
            </a:extLst>
          </p:cNvPr>
          <p:cNvSpPr/>
          <p:nvPr/>
        </p:nvSpPr>
        <p:spPr>
          <a:xfrm>
            <a:off x="5724939" y="5119721"/>
            <a:ext cx="6096000" cy="1200329"/>
          </a:xfrm>
          <a:prstGeom prst="rect">
            <a:avLst/>
          </a:prstGeom>
        </p:spPr>
        <p:txBody>
          <a:bodyPr>
            <a:spAutoFit/>
          </a:bodyPr>
          <a:lstStyle/>
          <a:p>
            <a:r>
              <a:rPr lang="fr-FR" dirty="0"/>
              <a:t>La sculpture, offerte au peuple romain en 1471, devint le </a:t>
            </a:r>
            <a:r>
              <a:rPr lang="fr-FR" b="1" dirty="0"/>
              <a:t>symbole de Rome</a:t>
            </a:r>
            <a:r>
              <a:rPr lang="fr-FR" dirty="0"/>
              <a:t> lorsque, déplacée au Capitole, au bronze ancien furent ajoutés les jumeaux Romulus et Remus, les légendaires fondateurs de la ville. Depuis lors, l'œuvre est gardée dans ce Palais.</a:t>
            </a:r>
          </a:p>
        </p:txBody>
      </p:sp>
    </p:spTree>
    <p:extLst>
      <p:ext uri="{BB962C8B-B14F-4D97-AF65-F5344CB8AC3E}">
        <p14:creationId xmlns:p14="http://schemas.microsoft.com/office/powerpoint/2010/main" val="158279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4A9EC9D-D447-4B4C-9805-EC686BB05EB6}"/>
              </a:ext>
            </a:extLst>
          </p:cNvPr>
          <p:cNvPicPr>
            <a:picLocks noChangeAspect="1"/>
          </p:cNvPicPr>
          <p:nvPr/>
        </p:nvPicPr>
        <p:blipFill>
          <a:blip r:embed="rId2"/>
          <a:stretch>
            <a:fillRect/>
          </a:stretch>
        </p:blipFill>
        <p:spPr>
          <a:xfrm>
            <a:off x="678967" y="681244"/>
            <a:ext cx="10863676" cy="4237691"/>
          </a:xfrm>
          <a:prstGeom prst="rect">
            <a:avLst/>
          </a:prstGeom>
        </p:spPr>
      </p:pic>
      <p:sp>
        <p:nvSpPr>
          <p:cNvPr id="3" name="ZoneTexte 2">
            <a:extLst>
              <a:ext uri="{FF2B5EF4-FFF2-40B4-BE49-F238E27FC236}">
                <a16:creationId xmlns:a16="http://schemas.microsoft.com/office/drawing/2014/main" id="{E3A4187B-FF70-42DF-8897-DB9F898938BB}"/>
              </a:ext>
            </a:extLst>
          </p:cNvPr>
          <p:cNvSpPr txBox="1"/>
          <p:nvPr/>
        </p:nvSpPr>
        <p:spPr>
          <a:xfrm>
            <a:off x="1828799" y="5247861"/>
            <a:ext cx="8030818" cy="369332"/>
          </a:xfrm>
          <a:prstGeom prst="rect">
            <a:avLst/>
          </a:prstGeom>
          <a:noFill/>
        </p:spPr>
        <p:txBody>
          <a:bodyPr wrap="square" rtlCol="0">
            <a:spAutoFit/>
          </a:bodyPr>
          <a:lstStyle/>
          <a:p>
            <a:r>
              <a:rPr lang="fr-FR" dirty="0"/>
              <a:t>Loups affrontés, os gravé- Grotte de la vache , Ariège entre -17 000 et -14 000 avant JC </a:t>
            </a:r>
          </a:p>
        </p:txBody>
      </p:sp>
    </p:spTree>
    <p:extLst>
      <p:ext uri="{BB962C8B-B14F-4D97-AF65-F5344CB8AC3E}">
        <p14:creationId xmlns:p14="http://schemas.microsoft.com/office/powerpoint/2010/main" val="7387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94D36-E010-4615-BBD8-C6FB536D323F}"/>
              </a:ext>
            </a:extLst>
          </p:cNvPr>
          <p:cNvSpPr>
            <a:spLocks noGrp="1"/>
          </p:cNvSpPr>
          <p:nvPr>
            <p:ph type="title"/>
          </p:nvPr>
        </p:nvSpPr>
        <p:spPr/>
        <p:txBody>
          <a:bodyPr/>
          <a:lstStyle/>
          <a:p>
            <a:r>
              <a:rPr lang="fr-FR" dirty="0"/>
              <a:t>La grande faim du loup, d’Alain Crozon</a:t>
            </a:r>
          </a:p>
        </p:txBody>
      </p:sp>
      <p:pic>
        <p:nvPicPr>
          <p:cNvPr id="4" name="Image 3">
            <a:extLst>
              <a:ext uri="{FF2B5EF4-FFF2-40B4-BE49-F238E27FC236}">
                <a16:creationId xmlns:a16="http://schemas.microsoft.com/office/drawing/2014/main" id="{E67E949F-9279-41F9-ADF1-3FF50F51EED6}"/>
              </a:ext>
            </a:extLst>
          </p:cNvPr>
          <p:cNvPicPr>
            <a:picLocks noChangeAspect="1"/>
          </p:cNvPicPr>
          <p:nvPr/>
        </p:nvPicPr>
        <p:blipFill>
          <a:blip r:embed="rId2"/>
          <a:stretch>
            <a:fillRect/>
          </a:stretch>
        </p:blipFill>
        <p:spPr>
          <a:xfrm>
            <a:off x="952844" y="2214281"/>
            <a:ext cx="3538473" cy="3744998"/>
          </a:xfrm>
          <a:prstGeom prst="rect">
            <a:avLst/>
          </a:prstGeom>
        </p:spPr>
      </p:pic>
    </p:spTree>
    <p:extLst>
      <p:ext uri="{BB962C8B-B14F-4D97-AF65-F5344CB8AC3E}">
        <p14:creationId xmlns:p14="http://schemas.microsoft.com/office/powerpoint/2010/main" val="1151525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543CD5-7E8A-4BF7-9376-0001AD960671}"/>
              </a:ext>
            </a:extLst>
          </p:cNvPr>
          <p:cNvPicPr>
            <a:picLocks noChangeAspect="1"/>
          </p:cNvPicPr>
          <p:nvPr/>
        </p:nvPicPr>
        <p:blipFill>
          <a:blip r:embed="rId2"/>
          <a:stretch>
            <a:fillRect/>
          </a:stretch>
        </p:blipFill>
        <p:spPr>
          <a:xfrm>
            <a:off x="6500855" y="81831"/>
            <a:ext cx="4564321" cy="6694338"/>
          </a:xfrm>
          <a:prstGeom prst="rect">
            <a:avLst/>
          </a:prstGeom>
        </p:spPr>
      </p:pic>
      <p:sp>
        <p:nvSpPr>
          <p:cNvPr id="4" name="Rectangle 3">
            <a:extLst>
              <a:ext uri="{FF2B5EF4-FFF2-40B4-BE49-F238E27FC236}">
                <a16:creationId xmlns:a16="http://schemas.microsoft.com/office/drawing/2014/main" id="{8521D929-59B3-4CD8-B3AB-1C47C0F64FE3}"/>
              </a:ext>
            </a:extLst>
          </p:cNvPr>
          <p:cNvSpPr/>
          <p:nvPr/>
        </p:nvSpPr>
        <p:spPr>
          <a:xfrm>
            <a:off x="662609" y="687961"/>
            <a:ext cx="6096000" cy="923330"/>
          </a:xfrm>
          <a:prstGeom prst="rect">
            <a:avLst/>
          </a:prstGeom>
        </p:spPr>
        <p:txBody>
          <a:bodyPr>
            <a:spAutoFit/>
          </a:bodyPr>
          <a:lstStyle/>
          <a:p>
            <a:r>
              <a:rPr lang="fr-FR" dirty="0">
                <a:hlinkClick r:id="rId3"/>
              </a:rPr>
              <a:t>Gustave Moreau</a:t>
            </a:r>
            <a:r>
              <a:rPr lang="fr-FR" dirty="0"/>
              <a:t> ( 6 avril 1826 - 18 avril 1898)</a:t>
            </a:r>
          </a:p>
          <a:p>
            <a:r>
              <a:rPr lang="fr-FR" b="1" dirty="0"/>
              <a:t>Le Loup et l'Agneau. Esquisse pour les "Fables de La Fontaine"</a:t>
            </a:r>
          </a:p>
        </p:txBody>
      </p:sp>
      <p:sp>
        <p:nvSpPr>
          <p:cNvPr id="5" name="Rectangle 4">
            <a:extLst>
              <a:ext uri="{FF2B5EF4-FFF2-40B4-BE49-F238E27FC236}">
                <a16:creationId xmlns:a16="http://schemas.microsoft.com/office/drawing/2014/main" id="{3F2D943B-D01C-4478-A0C4-D71BB539543F}"/>
              </a:ext>
            </a:extLst>
          </p:cNvPr>
          <p:cNvSpPr/>
          <p:nvPr/>
        </p:nvSpPr>
        <p:spPr>
          <a:xfrm>
            <a:off x="755374" y="5345452"/>
            <a:ext cx="1484243" cy="646331"/>
          </a:xfrm>
          <a:prstGeom prst="rect">
            <a:avLst/>
          </a:prstGeom>
        </p:spPr>
        <p:txBody>
          <a:bodyPr wrap="square">
            <a:spAutoFit/>
          </a:bodyPr>
          <a:lstStyle/>
          <a:p>
            <a:r>
              <a:rPr lang="fr-FR" b="1" dirty="0"/>
              <a:t>Autoportrait</a:t>
            </a:r>
          </a:p>
          <a:p>
            <a:r>
              <a:rPr lang="fr-FR" dirty="0"/>
              <a:t>1850</a:t>
            </a:r>
          </a:p>
        </p:txBody>
      </p:sp>
      <p:pic>
        <p:nvPicPr>
          <p:cNvPr id="7" name="Image 6">
            <a:extLst>
              <a:ext uri="{FF2B5EF4-FFF2-40B4-BE49-F238E27FC236}">
                <a16:creationId xmlns:a16="http://schemas.microsoft.com/office/drawing/2014/main" id="{CEE559E2-D86C-4F6B-A6C9-61B3FE78CA7F}"/>
              </a:ext>
            </a:extLst>
          </p:cNvPr>
          <p:cNvPicPr>
            <a:picLocks noChangeAspect="1"/>
          </p:cNvPicPr>
          <p:nvPr/>
        </p:nvPicPr>
        <p:blipFill>
          <a:blip r:embed="rId4"/>
          <a:stretch>
            <a:fillRect/>
          </a:stretch>
        </p:blipFill>
        <p:spPr>
          <a:xfrm>
            <a:off x="874572" y="3604590"/>
            <a:ext cx="1245846" cy="1559615"/>
          </a:xfrm>
          <a:prstGeom prst="rect">
            <a:avLst/>
          </a:prstGeom>
        </p:spPr>
      </p:pic>
    </p:spTree>
    <p:extLst>
      <p:ext uri="{BB962C8B-B14F-4D97-AF65-F5344CB8AC3E}">
        <p14:creationId xmlns:p14="http://schemas.microsoft.com/office/powerpoint/2010/main" val="382514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31433-E3B5-496D-8304-A8CA2CB4ED37}"/>
              </a:ext>
            </a:extLst>
          </p:cNvPr>
          <p:cNvSpPr>
            <a:spLocks noGrp="1"/>
          </p:cNvSpPr>
          <p:nvPr>
            <p:ph type="title"/>
          </p:nvPr>
        </p:nvSpPr>
        <p:spPr/>
        <p:txBody>
          <a:bodyPr/>
          <a:lstStyle/>
          <a:p>
            <a:r>
              <a:rPr lang="fr-FR" dirty="0"/>
              <a:t>Entretien avec Jean-Michel Bertrand</a:t>
            </a:r>
          </a:p>
        </p:txBody>
      </p:sp>
      <p:sp>
        <p:nvSpPr>
          <p:cNvPr id="3" name="Espace réservé du contenu 2">
            <a:extLst>
              <a:ext uri="{FF2B5EF4-FFF2-40B4-BE49-F238E27FC236}">
                <a16:creationId xmlns:a16="http://schemas.microsoft.com/office/drawing/2014/main" id="{70A7D53C-5C1E-455D-B95D-B81B7AEDAACF}"/>
              </a:ext>
            </a:extLst>
          </p:cNvPr>
          <p:cNvSpPr>
            <a:spLocks noGrp="1"/>
          </p:cNvSpPr>
          <p:nvPr>
            <p:ph idx="1"/>
          </p:nvPr>
        </p:nvSpPr>
        <p:spPr/>
        <p:txBody>
          <a:bodyPr>
            <a:normAutofit fontScale="70000" lnSpcReduction="20000"/>
          </a:bodyPr>
          <a:lstStyle/>
          <a:p>
            <a:r>
              <a:rPr lang="fr-FR" dirty="0">
                <a:hlinkClick r:id="rId2"/>
              </a:rPr>
              <a:t>Le lien vers la vidéo</a:t>
            </a:r>
            <a:endParaRPr lang="fr-FR" dirty="0"/>
          </a:p>
          <a:p>
            <a:r>
              <a:rPr lang="fr-FR" dirty="0"/>
              <a:t>France (2017) </a:t>
            </a:r>
          </a:p>
          <a:p>
            <a:r>
              <a:rPr lang="fr-FR" dirty="0"/>
              <a:t>Genre : </a:t>
            </a:r>
            <a:r>
              <a:rPr lang="fr-FR" dirty="0">
                <a:hlinkClick r:id="rId3"/>
              </a:rPr>
              <a:t>Documentaire animalier</a:t>
            </a:r>
            <a:r>
              <a:rPr lang="fr-FR" dirty="0"/>
              <a:t> </a:t>
            </a:r>
          </a:p>
          <a:p>
            <a:endParaRPr lang="fr-FR"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r>
              <a:rPr lang="fr-FR" sz="800" dirty="0"/>
              <a:t>Introduction au film LA VALLÉE DES LOUPS par Jean-Michel Bertrand, réalisateur.</a:t>
            </a:r>
            <a:br>
              <a:rPr lang="fr-FR" sz="800" dirty="0"/>
            </a:br>
            <a:r>
              <a:rPr lang="fr-FR" sz="800" dirty="0"/>
              <a:t>Pastille produite par LUX Scène nationale dans le cadre du dispositif école et Cinéma, avec le soutien du CNC.</a:t>
            </a:r>
          </a:p>
        </p:txBody>
      </p:sp>
      <p:pic>
        <p:nvPicPr>
          <p:cNvPr id="4" name="Image 3">
            <a:extLst>
              <a:ext uri="{FF2B5EF4-FFF2-40B4-BE49-F238E27FC236}">
                <a16:creationId xmlns:a16="http://schemas.microsoft.com/office/drawing/2014/main" id="{57519D6D-E260-4D3E-B79E-F33C806832FB}"/>
              </a:ext>
            </a:extLst>
          </p:cNvPr>
          <p:cNvPicPr>
            <a:picLocks noChangeAspect="1"/>
          </p:cNvPicPr>
          <p:nvPr/>
        </p:nvPicPr>
        <p:blipFill>
          <a:blip r:embed="rId4"/>
          <a:stretch>
            <a:fillRect/>
          </a:stretch>
        </p:blipFill>
        <p:spPr>
          <a:xfrm>
            <a:off x="4679296" y="2482009"/>
            <a:ext cx="5343525" cy="3038475"/>
          </a:xfrm>
          <a:prstGeom prst="rect">
            <a:avLst/>
          </a:prstGeom>
        </p:spPr>
      </p:pic>
    </p:spTree>
    <p:extLst>
      <p:ext uri="{BB962C8B-B14F-4D97-AF65-F5344CB8AC3E}">
        <p14:creationId xmlns:p14="http://schemas.microsoft.com/office/powerpoint/2010/main" val="226952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0F0EDF-6AE7-4234-ABBA-78D8D40D5909}"/>
              </a:ext>
            </a:extLst>
          </p:cNvPr>
          <p:cNvPicPr>
            <a:picLocks noChangeAspect="1"/>
          </p:cNvPicPr>
          <p:nvPr/>
        </p:nvPicPr>
        <p:blipFill>
          <a:blip r:embed="rId2"/>
          <a:stretch>
            <a:fillRect/>
          </a:stretch>
        </p:blipFill>
        <p:spPr>
          <a:xfrm>
            <a:off x="7036904" y="212033"/>
            <a:ext cx="4915494" cy="6512059"/>
          </a:xfrm>
          <a:prstGeom prst="rect">
            <a:avLst/>
          </a:prstGeom>
        </p:spPr>
      </p:pic>
      <p:sp>
        <p:nvSpPr>
          <p:cNvPr id="5" name="ZoneTexte 4">
            <a:extLst>
              <a:ext uri="{FF2B5EF4-FFF2-40B4-BE49-F238E27FC236}">
                <a16:creationId xmlns:a16="http://schemas.microsoft.com/office/drawing/2014/main" id="{3B294C6B-222D-4DA6-B3B1-DEA7E43371FC}"/>
              </a:ext>
            </a:extLst>
          </p:cNvPr>
          <p:cNvSpPr txBox="1"/>
          <p:nvPr/>
        </p:nvSpPr>
        <p:spPr>
          <a:xfrm>
            <a:off x="874643" y="876372"/>
            <a:ext cx="5102087" cy="523220"/>
          </a:xfrm>
          <a:prstGeom prst="rect">
            <a:avLst/>
          </a:prstGeom>
          <a:noFill/>
        </p:spPr>
        <p:txBody>
          <a:bodyPr wrap="square" rtlCol="0">
            <a:spAutoFit/>
          </a:bodyPr>
          <a:lstStyle/>
          <a:p>
            <a:r>
              <a:rPr lang="fr-FR" sz="2800" dirty="0">
                <a:hlinkClick r:id="rId3"/>
              </a:rPr>
              <a:t>Pour découvrir un extrait </a:t>
            </a:r>
            <a:endParaRPr lang="fr-FR" sz="2800" dirty="0"/>
          </a:p>
        </p:txBody>
      </p:sp>
    </p:spTree>
    <p:extLst>
      <p:ext uri="{BB962C8B-B14F-4D97-AF65-F5344CB8AC3E}">
        <p14:creationId xmlns:p14="http://schemas.microsoft.com/office/powerpoint/2010/main" val="157365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93BFC-2FC6-4834-924A-3B917270DAE8}"/>
              </a:ext>
            </a:extLst>
          </p:cNvPr>
          <p:cNvSpPr>
            <a:spLocks noGrp="1"/>
          </p:cNvSpPr>
          <p:nvPr>
            <p:ph type="title"/>
          </p:nvPr>
        </p:nvSpPr>
        <p:spPr/>
        <p:txBody>
          <a:bodyPr/>
          <a:lstStyle/>
          <a:p>
            <a:r>
              <a:rPr lang="fr-FR" dirty="0"/>
              <a:t>Encore loupé !</a:t>
            </a:r>
          </a:p>
        </p:txBody>
      </p:sp>
      <p:pic>
        <p:nvPicPr>
          <p:cNvPr id="4" name="01 Encore loupé PB">
            <a:hlinkClick r:id="" action="ppaction://media"/>
            <a:extLst>
              <a:ext uri="{FF2B5EF4-FFF2-40B4-BE49-F238E27FC236}">
                <a16:creationId xmlns:a16="http://schemas.microsoft.com/office/drawing/2014/main" id="{0CA371A8-3CBF-4FF8-A65B-8CB8543E8B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2965173"/>
            <a:ext cx="609600" cy="609600"/>
          </a:xfrm>
          <a:prstGeom prst="rect">
            <a:avLst/>
          </a:prstGeom>
        </p:spPr>
      </p:pic>
      <p:pic>
        <p:nvPicPr>
          <p:cNvPr id="5" name="Encore loupé">
            <a:hlinkClick r:id="" action="ppaction://media"/>
            <a:extLst>
              <a:ext uri="{FF2B5EF4-FFF2-40B4-BE49-F238E27FC236}">
                <a16:creationId xmlns:a16="http://schemas.microsoft.com/office/drawing/2014/main" id="{8DE8A14B-3705-4984-9808-73AA9993AF3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242852" y="4369904"/>
            <a:ext cx="609600" cy="609600"/>
          </a:xfrm>
          <a:prstGeom prst="rect">
            <a:avLst/>
          </a:prstGeom>
        </p:spPr>
      </p:pic>
      <p:sp>
        <p:nvSpPr>
          <p:cNvPr id="6" name="ZoneTexte 5">
            <a:extLst>
              <a:ext uri="{FF2B5EF4-FFF2-40B4-BE49-F238E27FC236}">
                <a16:creationId xmlns:a16="http://schemas.microsoft.com/office/drawing/2014/main" id="{8A750429-B8F8-4D14-BC79-C81923BD925C}"/>
              </a:ext>
            </a:extLst>
          </p:cNvPr>
          <p:cNvSpPr txBox="1"/>
          <p:nvPr/>
        </p:nvSpPr>
        <p:spPr>
          <a:xfrm>
            <a:off x="1683025" y="3114261"/>
            <a:ext cx="3896139" cy="369332"/>
          </a:xfrm>
          <a:prstGeom prst="rect">
            <a:avLst/>
          </a:prstGeom>
          <a:noFill/>
        </p:spPr>
        <p:txBody>
          <a:bodyPr wrap="square" rtlCol="0">
            <a:spAutoFit/>
          </a:bodyPr>
          <a:lstStyle/>
          <a:p>
            <a:r>
              <a:rPr lang="fr-FR" dirty="0"/>
              <a:t>Encore loupé ! Version instrumentale</a:t>
            </a:r>
          </a:p>
        </p:txBody>
      </p:sp>
      <p:sp>
        <p:nvSpPr>
          <p:cNvPr id="7" name="ZoneTexte 6">
            <a:extLst>
              <a:ext uri="{FF2B5EF4-FFF2-40B4-BE49-F238E27FC236}">
                <a16:creationId xmlns:a16="http://schemas.microsoft.com/office/drawing/2014/main" id="{F891481A-2216-4F1C-A2D1-B99E530B479A}"/>
              </a:ext>
            </a:extLst>
          </p:cNvPr>
          <p:cNvSpPr txBox="1"/>
          <p:nvPr/>
        </p:nvSpPr>
        <p:spPr>
          <a:xfrm>
            <a:off x="1683026" y="4065392"/>
            <a:ext cx="4412974" cy="369332"/>
          </a:xfrm>
          <a:prstGeom prst="rect">
            <a:avLst/>
          </a:prstGeom>
          <a:noFill/>
        </p:spPr>
        <p:txBody>
          <a:bodyPr wrap="square" rtlCol="0">
            <a:spAutoFit/>
          </a:bodyPr>
          <a:lstStyle/>
          <a:p>
            <a:r>
              <a:rPr lang="fr-FR" dirty="0"/>
              <a:t>Encore loupé ! Version chantée</a:t>
            </a:r>
          </a:p>
        </p:txBody>
      </p:sp>
    </p:spTree>
    <p:extLst>
      <p:ext uri="{BB962C8B-B14F-4D97-AF65-F5344CB8AC3E}">
        <p14:creationId xmlns:p14="http://schemas.microsoft.com/office/powerpoint/2010/main" val="12890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53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64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FAD7C-9010-4563-B516-AED97CA65B07}"/>
              </a:ext>
            </a:extLst>
          </p:cNvPr>
          <p:cNvSpPr>
            <a:spLocks noGrp="1"/>
          </p:cNvSpPr>
          <p:nvPr>
            <p:ph type="title"/>
          </p:nvPr>
        </p:nvSpPr>
        <p:spPr/>
        <p:txBody>
          <a:bodyPr/>
          <a:lstStyle/>
          <a:p>
            <a:pPr algn="r"/>
            <a:r>
              <a:rPr lang="fr-FR" dirty="0"/>
              <a:t>Encore loupé !</a:t>
            </a:r>
          </a:p>
        </p:txBody>
      </p:sp>
      <p:graphicFrame>
        <p:nvGraphicFramePr>
          <p:cNvPr id="4" name="Objet 3">
            <a:extLst>
              <a:ext uri="{FF2B5EF4-FFF2-40B4-BE49-F238E27FC236}">
                <a16:creationId xmlns:a16="http://schemas.microsoft.com/office/drawing/2014/main" id="{9B895901-7252-4EF1-817A-D70141036864}"/>
              </a:ext>
            </a:extLst>
          </p:cNvPr>
          <p:cNvGraphicFramePr>
            <a:graphicFrameLocks noChangeAspect="1"/>
          </p:cNvGraphicFramePr>
          <p:nvPr>
            <p:extLst>
              <p:ext uri="{D42A27DB-BD31-4B8C-83A1-F6EECF244321}">
                <p14:modId xmlns:p14="http://schemas.microsoft.com/office/powerpoint/2010/main" val="780566493"/>
              </p:ext>
            </p:extLst>
          </p:nvPr>
        </p:nvGraphicFramePr>
        <p:xfrm>
          <a:off x="940215" y="849611"/>
          <a:ext cx="3829050" cy="5418138"/>
        </p:xfrm>
        <a:graphic>
          <a:graphicData uri="http://schemas.openxmlformats.org/presentationml/2006/ole">
            <mc:AlternateContent xmlns:mc="http://schemas.openxmlformats.org/markup-compatibility/2006">
              <mc:Choice xmlns:v="urn:schemas-microsoft-com:vml" Requires="v">
                <p:oleObj spid="_x0000_s1037" name="Acrobat Document" r:id="rId3" imgW="5667177" imgH="8019676" progId="AcroExch.Document.DC">
                  <p:embed/>
                </p:oleObj>
              </mc:Choice>
              <mc:Fallback>
                <p:oleObj name="Acrobat Document" r:id="rId3" imgW="5667177" imgH="8019676" progId="AcroExch.Document.DC">
                  <p:embed/>
                  <p:pic>
                    <p:nvPicPr>
                      <p:cNvPr id="0" name=""/>
                      <p:cNvPicPr/>
                      <p:nvPr/>
                    </p:nvPicPr>
                    <p:blipFill>
                      <a:blip r:embed="rId4"/>
                      <a:stretch>
                        <a:fillRect/>
                      </a:stretch>
                    </p:blipFill>
                    <p:spPr>
                      <a:xfrm>
                        <a:off x="940215" y="849611"/>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276457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0C109-01B6-4AFD-A1B8-18255FEE5472}"/>
              </a:ext>
            </a:extLst>
          </p:cNvPr>
          <p:cNvSpPr>
            <a:spLocks noGrp="1"/>
          </p:cNvSpPr>
          <p:nvPr>
            <p:ph type="title"/>
          </p:nvPr>
        </p:nvSpPr>
        <p:spPr/>
        <p:txBody>
          <a:bodyPr>
            <a:normAutofit fontScale="90000"/>
          </a:bodyPr>
          <a:lstStyle/>
          <a:p>
            <a:r>
              <a:rPr lang="fr-FR" dirty="0"/>
              <a:t>Reprise de la production écrite </a:t>
            </a:r>
            <a:br>
              <a:rPr lang="fr-FR" dirty="0"/>
            </a:br>
            <a:r>
              <a:rPr lang="fr-FR" dirty="0"/>
              <a:t>de l’œuvre de référence</a:t>
            </a:r>
          </a:p>
        </p:txBody>
      </p:sp>
      <p:sp>
        <p:nvSpPr>
          <p:cNvPr id="3" name="Espace réservé du contenu 2">
            <a:extLst>
              <a:ext uri="{FF2B5EF4-FFF2-40B4-BE49-F238E27FC236}">
                <a16:creationId xmlns:a16="http://schemas.microsoft.com/office/drawing/2014/main" id="{B12D3F4F-7FB8-48C0-B088-DAFEA9862ACA}"/>
              </a:ext>
            </a:extLst>
          </p:cNvPr>
          <p:cNvSpPr>
            <a:spLocks noGrp="1"/>
          </p:cNvSpPr>
          <p:nvPr>
            <p:ph idx="1"/>
          </p:nvPr>
        </p:nvSpPr>
        <p:spPr/>
        <p:txBody>
          <a:bodyPr/>
          <a:lstStyle/>
          <a:p>
            <a:pPr marL="0" indent="0" algn="just">
              <a:buNone/>
            </a:pPr>
            <a:r>
              <a:rPr lang="fr-FR" dirty="0"/>
              <a:t>Consigne : Au regard de ce que vous avez appris lors de la découverte de ces œuvres et du film « La vallée des loups », complétez votre présentation de l’œuvre de référence en changeant de couleur de stylo ou en délimitant les 2 parties. Lire à voix haute les textes en précisant ce qui a été rajouté.</a:t>
            </a:r>
          </a:p>
        </p:txBody>
      </p:sp>
    </p:spTree>
    <p:extLst>
      <p:ext uri="{BB962C8B-B14F-4D97-AF65-F5344CB8AC3E}">
        <p14:creationId xmlns:p14="http://schemas.microsoft.com/office/powerpoint/2010/main" val="4085020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21589-601E-40DF-98CE-DB02ACE7C645}"/>
              </a:ext>
            </a:extLst>
          </p:cNvPr>
          <p:cNvSpPr>
            <a:spLocks noGrp="1"/>
          </p:cNvSpPr>
          <p:nvPr>
            <p:ph type="title"/>
          </p:nvPr>
        </p:nvSpPr>
        <p:spPr/>
        <p:txBody>
          <a:bodyPr/>
          <a:lstStyle/>
          <a:p>
            <a:r>
              <a:rPr lang="fr-FR" dirty="0"/>
              <a:t>Conclusions</a:t>
            </a:r>
          </a:p>
        </p:txBody>
      </p:sp>
      <p:sp>
        <p:nvSpPr>
          <p:cNvPr id="3" name="Espace réservé du contenu 2">
            <a:extLst>
              <a:ext uri="{FF2B5EF4-FFF2-40B4-BE49-F238E27FC236}">
                <a16:creationId xmlns:a16="http://schemas.microsoft.com/office/drawing/2014/main" id="{FAA9B429-7C4C-4CC9-AC22-F676F40FD32C}"/>
              </a:ext>
            </a:extLst>
          </p:cNvPr>
          <p:cNvSpPr>
            <a:spLocks noGrp="1"/>
          </p:cNvSpPr>
          <p:nvPr>
            <p:ph idx="1"/>
          </p:nvPr>
        </p:nvSpPr>
        <p:spPr/>
        <p:txBody>
          <a:bodyPr/>
          <a:lstStyle/>
          <a:p>
            <a:pPr lvl="0"/>
            <a:r>
              <a:rPr lang="fr-FR" dirty="0"/>
              <a:t>La péda de projet permet de développer la culture personnelle de l’élève.</a:t>
            </a:r>
          </a:p>
          <a:p>
            <a:pPr lvl="0"/>
            <a:r>
              <a:rPr lang="fr-FR" dirty="0"/>
              <a:t>Un savoir théorique : connaissance des théories artistiques</a:t>
            </a:r>
          </a:p>
          <a:p>
            <a:pPr lvl="0"/>
            <a:r>
              <a:rPr lang="fr-FR" dirty="0"/>
              <a:t>Un savoir technique : les outils, connaissance pour la mise en œuvre d’une pratique déterminée</a:t>
            </a:r>
          </a:p>
          <a:p>
            <a:pPr lvl="0"/>
            <a:r>
              <a:rPr lang="fr-FR" dirty="0"/>
              <a:t>Un savoir culturel : connaissance des œuvres en résonnance avec les autres disciplines</a:t>
            </a:r>
          </a:p>
          <a:p>
            <a:endParaRPr lang="fr-FR" dirty="0"/>
          </a:p>
        </p:txBody>
      </p:sp>
    </p:spTree>
    <p:extLst>
      <p:ext uri="{BB962C8B-B14F-4D97-AF65-F5344CB8AC3E}">
        <p14:creationId xmlns:p14="http://schemas.microsoft.com/office/powerpoint/2010/main" val="372868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690A5-CD9C-4671-A992-A5103905F2F8}"/>
              </a:ext>
            </a:extLst>
          </p:cNvPr>
          <p:cNvSpPr/>
          <p:nvPr/>
        </p:nvSpPr>
        <p:spPr>
          <a:xfrm>
            <a:off x="1338470" y="1364766"/>
            <a:ext cx="9488555" cy="3749809"/>
          </a:xfrm>
          <a:prstGeom prst="rect">
            <a:avLst/>
          </a:prstGeom>
        </p:spPr>
        <p:txBody>
          <a:bodyPr wrap="square">
            <a:spAutoFit/>
          </a:bodyPr>
          <a:lstStyle/>
          <a:p>
            <a:pPr indent="449580" algn="ctr">
              <a:lnSpc>
                <a:spcPct val="115000"/>
              </a:lnSpc>
              <a:spcAft>
                <a:spcPts val="1000"/>
              </a:spcAft>
            </a:pPr>
            <a:r>
              <a:rPr lang="fr-FR" sz="3600" i="1" dirty="0">
                <a:latin typeface="Arial" panose="020B0604020202020204" pitchFamily="34" charset="0"/>
                <a:ea typeface="Calibri" panose="020F0502020204030204" pitchFamily="34" charset="0"/>
                <a:cs typeface="Times New Roman" panose="02020603050405020304" pitchFamily="18" charset="0"/>
              </a:rPr>
              <a:t>« Il y a une chose plus importante </a:t>
            </a:r>
          </a:p>
          <a:p>
            <a:pPr indent="449580" algn="ctr">
              <a:lnSpc>
                <a:spcPct val="115000"/>
              </a:lnSpc>
              <a:spcAft>
                <a:spcPts val="1000"/>
              </a:spcAft>
            </a:pPr>
            <a:r>
              <a:rPr lang="fr-FR" sz="3600" i="1" dirty="0">
                <a:latin typeface="Arial" panose="020B0604020202020204" pitchFamily="34" charset="0"/>
                <a:ea typeface="Calibri" panose="020F0502020204030204" pitchFamily="34" charset="0"/>
                <a:cs typeface="Times New Roman" panose="02020603050405020304" pitchFamily="18" charset="0"/>
              </a:rPr>
              <a:t>que les plus belles découvertes, </a:t>
            </a:r>
          </a:p>
          <a:p>
            <a:pPr indent="449580" algn="ctr">
              <a:lnSpc>
                <a:spcPct val="115000"/>
              </a:lnSpc>
              <a:spcAft>
                <a:spcPts val="1000"/>
              </a:spcAft>
            </a:pPr>
            <a:r>
              <a:rPr lang="fr-FR" sz="3600" i="1" dirty="0">
                <a:latin typeface="Arial" panose="020B0604020202020204" pitchFamily="34" charset="0"/>
                <a:ea typeface="Calibri" panose="020F0502020204030204" pitchFamily="34" charset="0"/>
                <a:cs typeface="Times New Roman" panose="02020603050405020304" pitchFamily="18" charset="0"/>
              </a:rPr>
              <a:t>c’est la connaissance de la méthode </a:t>
            </a:r>
          </a:p>
          <a:p>
            <a:pPr indent="449580" algn="ctr">
              <a:lnSpc>
                <a:spcPct val="115000"/>
              </a:lnSpc>
              <a:spcAft>
                <a:spcPts val="1000"/>
              </a:spcAft>
            </a:pPr>
            <a:r>
              <a:rPr lang="fr-FR" sz="3600" i="1" dirty="0">
                <a:latin typeface="Arial" panose="020B0604020202020204" pitchFamily="34" charset="0"/>
                <a:ea typeface="Calibri" panose="020F0502020204030204" pitchFamily="34" charset="0"/>
                <a:cs typeface="Times New Roman" panose="02020603050405020304" pitchFamily="18" charset="0"/>
              </a:rPr>
              <a:t>par laquelle on les a faites. » </a:t>
            </a:r>
          </a:p>
          <a:p>
            <a:pPr indent="449580" algn="r">
              <a:lnSpc>
                <a:spcPct val="115000"/>
              </a:lnSpc>
              <a:spcAft>
                <a:spcPts val="1000"/>
              </a:spcAft>
            </a:pPr>
            <a:r>
              <a:rPr lang="fr-FR" sz="3600" dirty="0">
                <a:latin typeface="Arial" panose="020B0604020202020204" pitchFamily="34" charset="0"/>
                <a:ea typeface="Calibri" panose="020F0502020204030204" pitchFamily="34" charset="0"/>
                <a:cs typeface="Times New Roman" panose="02020603050405020304" pitchFamily="18" charset="0"/>
              </a:rPr>
              <a:t>Joseph Leif</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26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684C93-AF11-4674-9029-DCFAC476B278}"/>
              </a:ext>
            </a:extLst>
          </p:cNvPr>
          <p:cNvSpPr/>
          <p:nvPr/>
        </p:nvSpPr>
        <p:spPr>
          <a:xfrm>
            <a:off x="1669773" y="1245704"/>
            <a:ext cx="8931965" cy="3477875"/>
          </a:xfrm>
          <a:prstGeom prst="rect">
            <a:avLst/>
          </a:prstGeom>
        </p:spPr>
        <p:txBody>
          <a:bodyPr wrap="square">
            <a:spAutoFit/>
          </a:bodyPr>
          <a:lstStyle/>
          <a:p>
            <a:pPr algn="just"/>
            <a:r>
              <a:rPr lang="fr-FR" b="1" i="1" dirty="0"/>
              <a:t> </a:t>
            </a:r>
            <a:r>
              <a:rPr lang="fr-FR" sz="3600" i="1" dirty="0"/>
              <a:t>« La culture n’est pas autre chose que cette capacité de relier le tableau ou le film que l’on est en train de voir, le livre qu’on est en train de lire, à d’autres tableaux, à d’autres films, d’autres livres. »</a:t>
            </a:r>
            <a:r>
              <a:rPr lang="fr-FR" sz="3600" dirty="0"/>
              <a:t> </a:t>
            </a:r>
          </a:p>
          <a:p>
            <a:endParaRPr lang="fr-FR" sz="3600" dirty="0"/>
          </a:p>
          <a:p>
            <a:pPr algn="r"/>
            <a:r>
              <a:rPr lang="fr-FR" sz="2000" i="1" dirty="0"/>
              <a:t>L’hypothèse cinéma, Petit traité de transmission du cinéma à l’école et ailleurs</a:t>
            </a:r>
            <a:r>
              <a:rPr lang="fr-FR" sz="2000" dirty="0"/>
              <a:t>, </a:t>
            </a:r>
          </a:p>
          <a:p>
            <a:pPr algn="r"/>
            <a:r>
              <a:rPr lang="fr-FR" sz="2000" dirty="0"/>
              <a:t>Alain </a:t>
            </a:r>
            <a:r>
              <a:rPr lang="fr-FR" sz="2000" dirty="0" err="1"/>
              <a:t>Bergala</a:t>
            </a:r>
            <a:r>
              <a:rPr lang="fr-FR" sz="2000" dirty="0"/>
              <a:t>, Petite bibliothèque des Cahiers du cinéma, 2002</a:t>
            </a:r>
          </a:p>
        </p:txBody>
      </p:sp>
    </p:spTree>
    <p:extLst>
      <p:ext uri="{BB962C8B-B14F-4D97-AF65-F5344CB8AC3E}">
        <p14:creationId xmlns:p14="http://schemas.microsoft.com/office/powerpoint/2010/main" val="403535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91C4642-28EA-42E8-8D4D-BDAF79A5EF53}"/>
              </a:ext>
            </a:extLst>
          </p:cNvPr>
          <p:cNvSpPr txBox="1"/>
          <p:nvPr/>
        </p:nvSpPr>
        <p:spPr>
          <a:xfrm>
            <a:off x="1550504" y="4293704"/>
            <a:ext cx="5618922" cy="369332"/>
          </a:xfrm>
          <a:prstGeom prst="rect">
            <a:avLst/>
          </a:prstGeom>
          <a:noFill/>
        </p:spPr>
        <p:txBody>
          <a:bodyPr wrap="square" rtlCol="0">
            <a:spAutoFit/>
          </a:bodyPr>
          <a:lstStyle/>
          <a:p>
            <a:r>
              <a:rPr lang="fr-FR" dirty="0">
                <a:hlinkClick r:id="rId2"/>
              </a:rPr>
              <a:t>Petit loup gris de Sibérie</a:t>
            </a:r>
            <a:endParaRPr lang="fr-FR" dirty="0"/>
          </a:p>
        </p:txBody>
      </p:sp>
      <p:sp>
        <p:nvSpPr>
          <p:cNvPr id="5" name="ZoneTexte 4">
            <a:extLst>
              <a:ext uri="{FF2B5EF4-FFF2-40B4-BE49-F238E27FC236}">
                <a16:creationId xmlns:a16="http://schemas.microsoft.com/office/drawing/2014/main" id="{47D6C80E-7289-45DB-8B88-4413F47A0446}"/>
              </a:ext>
            </a:extLst>
          </p:cNvPr>
          <p:cNvSpPr txBox="1"/>
          <p:nvPr/>
        </p:nvSpPr>
        <p:spPr>
          <a:xfrm>
            <a:off x="3313043" y="1364974"/>
            <a:ext cx="3962400" cy="369332"/>
          </a:xfrm>
          <a:prstGeom prst="rect">
            <a:avLst/>
          </a:prstGeom>
          <a:noFill/>
        </p:spPr>
        <p:txBody>
          <a:bodyPr wrap="square" rtlCol="0">
            <a:spAutoFit/>
          </a:bodyPr>
          <a:lstStyle/>
          <a:p>
            <a:r>
              <a:rPr lang="fr-FR" dirty="0">
                <a:hlinkClick r:id="rId2"/>
              </a:rPr>
              <a:t>Qui a peur du loup ?</a:t>
            </a:r>
            <a:endParaRPr lang="fr-FR" dirty="0"/>
          </a:p>
        </p:txBody>
      </p:sp>
      <p:sp>
        <p:nvSpPr>
          <p:cNvPr id="6" name="ZoneTexte 5">
            <a:extLst>
              <a:ext uri="{FF2B5EF4-FFF2-40B4-BE49-F238E27FC236}">
                <a16:creationId xmlns:a16="http://schemas.microsoft.com/office/drawing/2014/main" id="{CE5B79EC-E940-4A40-9C6E-0A73C48C20B7}"/>
              </a:ext>
            </a:extLst>
          </p:cNvPr>
          <p:cNvSpPr txBox="1"/>
          <p:nvPr/>
        </p:nvSpPr>
        <p:spPr>
          <a:xfrm>
            <a:off x="6096000" y="3008243"/>
            <a:ext cx="4412974" cy="369332"/>
          </a:xfrm>
          <a:prstGeom prst="rect">
            <a:avLst/>
          </a:prstGeom>
          <a:noFill/>
        </p:spPr>
        <p:txBody>
          <a:bodyPr wrap="square" rtlCol="0">
            <a:spAutoFit/>
          </a:bodyPr>
          <a:lstStyle/>
          <a:p>
            <a:r>
              <a:rPr lang="fr-FR" dirty="0"/>
              <a:t>Promenons-nous !</a:t>
            </a:r>
          </a:p>
        </p:txBody>
      </p:sp>
      <p:sp>
        <p:nvSpPr>
          <p:cNvPr id="7" name="ZoneTexte 6">
            <a:extLst>
              <a:ext uri="{FF2B5EF4-FFF2-40B4-BE49-F238E27FC236}">
                <a16:creationId xmlns:a16="http://schemas.microsoft.com/office/drawing/2014/main" id="{D51EE66D-E628-46C8-A005-31195A01E927}"/>
              </a:ext>
            </a:extLst>
          </p:cNvPr>
          <p:cNvSpPr txBox="1"/>
          <p:nvPr/>
        </p:nvSpPr>
        <p:spPr>
          <a:xfrm>
            <a:off x="6732104" y="4426226"/>
            <a:ext cx="2623931" cy="369332"/>
          </a:xfrm>
          <a:prstGeom prst="rect">
            <a:avLst/>
          </a:prstGeom>
          <a:noFill/>
        </p:spPr>
        <p:txBody>
          <a:bodyPr wrap="square" rtlCol="0">
            <a:spAutoFit/>
          </a:bodyPr>
          <a:lstStyle/>
          <a:p>
            <a:r>
              <a:rPr lang="fr-FR" dirty="0">
                <a:hlinkClick r:id="rId3"/>
              </a:rPr>
              <a:t>La fillette et le loup</a:t>
            </a:r>
            <a:endParaRPr lang="fr-FR" dirty="0"/>
          </a:p>
        </p:txBody>
      </p:sp>
      <p:sp>
        <p:nvSpPr>
          <p:cNvPr id="8" name="ZoneTexte 7">
            <a:extLst>
              <a:ext uri="{FF2B5EF4-FFF2-40B4-BE49-F238E27FC236}">
                <a16:creationId xmlns:a16="http://schemas.microsoft.com/office/drawing/2014/main" id="{C50E7BA7-96B4-45A9-821C-DC8ADDB6CC0C}"/>
              </a:ext>
            </a:extLst>
          </p:cNvPr>
          <p:cNvSpPr txBox="1"/>
          <p:nvPr/>
        </p:nvSpPr>
        <p:spPr>
          <a:xfrm>
            <a:off x="1550504" y="2367673"/>
            <a:ext cx="2213113" cy="646331"/>
          </a:xfrm>
          <a:prstGeom prst="rect">
            <a:avLst/>
          </a:prstGeom>
          <a:noFill/>
        </p:spPr>
        <p:txBody>
          <a:bodyPr wrap="square" rtlCol="0">
            <a:spAutoFit/>
          </a:bodyPr>
          <a:lstStyle/>
          <a:p>
            <a:r>
              <a:rPr lang="fr-FR" dirty="0">
                <a:hlinkClick r:id="rId4"/>
              </a:rPr>
              <a:t>Qui a peur du grand méchant loup ?</a:t>
            </a:r>
            <a:endParaRPr lang="fr-FR" dirty="0"/>
          </a:p>
        </p:txBody>
      </p:sp>
    </p:spTree>
    <p:extLst>
      <p:ext uri="{BB962C8B-B14F-4D97-AF65-F5344CB8AC3E}">
        <p14:creationId xmlns:p14="http://schemas.microsoft.com/office/powerpoint/2010/main" val="373566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94D19-E99B-440B-A100-ADCC42526044}"/>
              </a:ext>
            </a:extLst>
          </p:cNvPr>
          <p:cNvSpPr>
            <a:spLocks noGrp="1"/>
          </p:cNvSpPr>
          <p:nvPr>
            <p:ph type="title"/>
          </p:nvPr>
        </p:nvSpPr>
        <p:spPr/>
        <p:txBody>
          <a:bodyPr/>
          <a:lstStyle/>
          <a:p>
            <a:r>
              <a:rPr lang="fr-FR" dirty="0" err="1"/>
              <a:t>Nanouk</a:t>
            </a:r>
            <a:endParaRPr lang="fr-FR" dirty="0"/>
          </a:p>
        </p:txBody>
      </p:sp>
      <p:pic>
        <p:nvPicPr>
          <p:cNvPr id="4" name="Espace réservé du contenu 3">
            <a:extLst>
              <a:ext uri="{FF2B5EF4-FFF2-40B4-BE49-F238E27FC236}">
                <a16:creationId xmlns:a16="http://schemas.microsoft.com/office/drawing/2014/main" id="{74CFB5E0-F8AD-4448-B1AA-2992C2A49468}"/>
              </a:ext>
            </a:extLst>
          </p:cNvPr>
          <p:cNvPicPr>
            <a:picLocks noGrp="1" noChangeAspect="1"/>
          </p:cNvPicPr>
          <p:nvPr>
            <p:ph idx="1"/>
          </p:nvPr>
        </p:nvPicPr>
        <p:blipFill>
          <a:blip r:embed="rId2"/>
          <a:stretch>
            <a:fillRect/>
          </a:stretch>
        </p:blipFill>
        <p:spPr>
          <a:xfrm>
            <a:off x="6237196" y="2992023"/>
            <a:ext cx="4914900" cy="2686050"/>
          </a:xfrm>
          <a:prstGeom prst="rect">
            <a:avLst/>
          </a:prstGeom>
        </p:spPr>
      </p:pic>
      <p:sp>
        <p:nvSpPr>
          <p:cNvPr id="5" name="ZoneTexte 4">
            <a:extLst>
              <a:ext uri="{FF2B5EF4-FFF2-40B4-BE49-F238E27FC236}">
                <a16:creationId xmlns:a16="http://schemas.microsoft.com/office/drawing/2014/main" id="{4A174A91-165C-4327-892C-C891682F98C7}"/>
              </a:ext>
            </a:extLst>
          </p:cNvPr>
          <p:cNvSpPr txBox="1"/>
          <p:nvPr/>
        </p:nvSpPr>
        <p:spPr>
          <a:xfrm>
            <a:off x="1039905" y="2501374"/>
            <a:ext cx="4589929" cy="369332"/>
          </a:xfrm>
          <a:prstGeom prst="rect">
            <a:avLst/>
          </a:prstGeom>
          <a:noFill/>
        </p:spPr>
        <p:txBody>
          <a:bodyPr wrap="square" rtlCol="0">
            <a:spAutoFit/>
          </a:bodyPr>
          <a:lstStyle/>
          <a:p>
            <a:r>
              <a:rPr lang="fr-FR" dirty="0"/>
              <a:t>Autres extraits sur </a:t>
            </a:r>
            <a:r>
              <a:rPr lang="fr-FR" dirty="0" err="1"/>
              <a:t>Nanouk</a:t>
            </a:r>
            <a:r>
              <a:rPr lang="fr-FR" dirty="0"/>
              <a:t>  :</a:t>
            </a:r>
          </a:p>
        </p:txBody>
      </p:sp>
      <p:sp>
        <p:nvSpPr>
          <p:cNvPr id="6" name="ZoneTexte 5">
            <a:extLst>
              <a:ext uri="{FF2B5EF4-FFF2-40B4-BE49-F238E27FC236}">
                <a16:creationId xmlns:a16="http://schemas.microsoft.com/office/drawing/2014/main" id="{DF1717FF-DE97-4B26-8AE4-DA7ABF40D209}"/>
              </a:ext>
            </a:extLst>
          </p:cNvPr>
          <p:cNvSpPr txBox="1"/>
          <p:nvPr/>
        </p:nvSpPr>
        <p:spPr>
          <a:xfrm>
            <a:off x="1039904" y="2992023"/>
            <a:ext cx="4823013" cy="3046988"/>
          </a:xfrm>
          <a:prstGeom prst="rect">
            <a:avLst/>
          </a:prstGeom>
          <a:noFill/>
        </p:spPr>
        <p:txBody>
          <a:bodyPr wrap="square" rtlCol="0">
            <a:spAutoFit/>
          </a:bodyPr>
          <a:lstStyle/>
          <a:p>
            <a:r>
              <a:rPr lang="fr-FR" sz="1600" dirty="0"/>
              <a:t>Le cinéma nous permet de vivre des choses que nous ne pourrions pas vivre dans la réalité et quel plaisir quand cela arrive ! Plonger au fond des océans, vivre avec des pirates, comprendre les sentiments de personnages qui ne nous ressemblent pas. Et s’envoler !</a:t>
            </a:r>
            <a:br>
              <a:rPr lang="fr-FR" sz="1600" dirty="0"/>
            </a:br>
            <a:r>
              <a:rPr lang="fr-FR" sz="1600" dirty="0"/>
              <a:t>L’envol est une émotion toute particulière, un événement qui ne laisse jamais indifférent.</a:t>
            </a:r>
            <a:br>
              <a:rPr lang="fr-FR" sz="1600" dirty="0"/>
            </a:br>
            <a:r>
              <a:rPr lang="fr-FR" sz="1600" dirty="0"/>
              <a:t>Comment mettre en scène l’envol ? Où placer la caméra ? Comment permettre au spectateur de ressentir pleinement cet envol ? Et que ressent-on d’ailleurs, en voyant ces personnages s’envoler ? Comment la bande-son accompagne-t-elle cet envol ? </a:t>
            </a:r>
          </a:p>
        </p:txBody>
      </p:sp>
    </p:spTree>
    <p:extLst>
      <p:ext uri="{BB962C8B-B14F-4D97-AF65-F5344CB8AC3E}">
        <p14:creationId xmlns:p14="http://schemas.microsoft.com/office/powerpoint/2010/main" val="215076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72F1E-5508-43EA-89FC-B975DD68734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3F69C9-80FE-4EBB-84C8-00D3F9D74F3E}"/>
              </a:ext>
            </a:extLst>
          </p:cNvPr>
          <p:cNvSpPr>
            <a:spLocks noGrp="1"/>
          </p:cNvSpPr>
          <p:nvPr>
            <p:ph idx="1"/>
          </p:nvPr>
        </p:nvSpPr>
        <p:spPr/>
        <p:txBody>
          <a:bodyPr/>
          <a:lstStyle/>
          <a:p>
            <a:r>
              <a:rPr lang="fr-FR" dirty="0"/>
              <a:t>Il arrive que le cinéaste nous montre les personnages de très loin, ils ne sont plus que des petits points perdus dans le décor. Pourquoi faire ce choix là ? Qu’est-ce que cela provoque comme impression ? Comment mettre en scène des personnages qui semblent si loin de nous ? Quelle place joue alors le décor ?</a:t>
            </a:r>
          </a:p>
          <a:p>
            <a:endParaRPr lang="fr-FR" dirty="0"/>
          </a:p>
        </p:txBody>
      </p:sp>
      <p:pic>
        <p:nvPicPr>
          <p:cNvPr id="5" name="Image 4">
            <a:extLst>
              <a:ext uri="{FF2B5EF4-FFF2-40B4-BE49-F238E27FC236}">
                <a16:creationId xmlns:a16="http://schemas.microsoft.com/office/drawing/2014/main" id="{66DAE888-B822-41AA-901A-7DF190656688}"/>
              </a:ext>
            </a:extLst>
          </p:cNvPr>
          <p:cNvPicPr>
            <a:picLocks noChangeAspect="1"/>
          </p:cNvPicPr>
          <p:nvPr/>
        </p:nvPicPr>
        <p:blipFill>
          <a:blip r:embed="rId2"/>
          <a:stretch>
            <a:fillRect/>
          </a:stretch>
        </p:blipFill>
        <p:spPr>
          <a:xfrm>
            <a:off x="8024532" y="4285193"/>
            <a:ext cx="3009900" cy="1590675"/>
          </a:xfrm>
          <a:prstGeom prst="rect">
            <a:avLst/>
          </a:prstGeom>
        </p:spPr>
      </p:pic>
    </p:spTree>
    <p:extLst>
      <p:ext uri="{BB962C8B-B14F-4D97-AF65-F5344CB8AC3E}">
        <p14:creationId xmlns:p14="http://schemas.microsoft.com/office/powerpoint/2010/main" val="104765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F42FD-B21C-4FF9-BF53-3C7B4235CD65}"/>
              </a:ext>
            </a:extLst>
          </p:cNvPr>
          <p:cNvSpPr>
            <a:spLocks noGrp="1"/>
          </p:cNvSpPr>
          <p:nvPr>
            <p:ph type="title"/>
          </p:nvPr>
        </p:nvSpPr>
        <p:spPr/>
        <p:txBody>
          <a:bodyPr/>
          <a:lstStyle/>
          <a:p>
            <a:r>
              <a:rPr lang="fr-FR" dirty="0"/>
              <a:t>Qu’est-ce qu’une pédagogie de projet ?</a:t>
            </a:r>
          </a:p>
        </p:txBody>
      </p:sp>
      <p:sp>
        <p:nvSpPr>
          <p:cNvPr id="3" name="Espace réservé du contenu 2">
            <a:extLst>
              <a:ext uri="{FF2B5EF4-FFF2-40B4-BE49-F238E27FC236}">
                <a16:creationId xmlns:a16="http://schemas.microsoft.com/office/drawing/2014/main" id="{DB698877-96F4-4C56-8F0F-8FF5137C72F9}"/>
              </a:ext>
            </a:extLst>
          </p:cNvPr>
          <p:cNvSpPr>
            <a:spLocks noGrp="1"/>
          </p:cNvSpPr>
          <p:nvPr>
            <p:ph idx="1"/>
          </p:nvPr>
        </p:nvSpPr>
        <p:spPr/>
        <p:txBody>
          <a:bodyPr/>
          <a:lstStyle/>
          <a:p>
            <a:r>
              <a:rPr lang="fr-FR" dirty="0"/>
              <a:t>Lister les avantages d’une pédagogie de projet.</a:t>
            </a:r>
          </a:p>
          <a:p>
            <a:endParaRPr lang="fr-FR" dirty="0"/>
          </a:p>
        </p:txBody>
      </p:sp>
    </p:spTree>
    <p:extLst>
      <p:ext uri="{BB962C8B-B14F-4D97-AF65-F5344CB8AC3E}">
        <p14:creationId xmlns:p14="http://schemas.microsoft.com/office/powerpoint/2010/main" val="367647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E46A3-27AF-4412-9922-189785C7B4CD}"/>
              </a:ext>
            </a:extLst>
          </p:cNvPr>
          <p:cNvSpPr>
            <a:spLocks noGrp="1"/>
          </p:cNvSpPr>
          <p:nvPr>
            <p:ph type="title"/>
          </p:nvPr>
        </p:nvSpPr>
        <p:spPr/>
        <p:txBody>
          <a:bodyPr/>
          <a:lstStyle/>
          <a:p>
            <a:r>
              <a:rPr lang="fr-FR" dirty="0"/>
              <a:t>Qu’est-ce qu’une démarche de projet ?</a:t>
            </a:r>
          </a:p>
        </p:txBody>
      </p:sp>
      <p:sp>
        <p:nvSpPr>
          <p:cNvPr id="3" name="Espace réservé du contenu 2">
            <a:extLst>
              <a:ext uri="{FF2B5EF4-FFF2-40B4-BE49-F238E27FC236}">
                <a16:creationId xmlns:a16="http://schemas.microsoft.com/office/drawing/2014/main" id="{9A3CD748-D249-41F0-A0F0-BDC8780118E9}"/>
              </a:ext>
            </a:extLst>
          </p:cNvPr>
          <p:cNvSpPr>
            <a:spLocks noGrp="1"/>
          </p:cNvSpPr>
          <p:nvPr>
            <p:ph idx="1"/>
          </p:nvPr>
        </p:nvSpPr>
        <p:spPr/>
        <p:txBody>
          <a:bodyPr>
            <a:normAutofit fontScale="85000" lnSpcReduction="10000"/>
          </a:bodyPr>
          <a:lstStyle/>
          <a:p>
            <a:r>
              <a:rPr lang="fr-FR" dirty="0"/>
              <a:t>C’est </a:t>
            </a:r>
            <a:r>
              <a:rPr lang="fr-FR" b="1" dirty="0"/>
              <a:t>une entreprise collective</a:t>
            </a:r>
            <a:r>
              <a:rPr lang="fr-FR" dirty="0"/>
              <a:t> gérée par le groupe-classe ; </a:t>
            </a:r>
          </a:p>
          <a:p>
            <a:r>
              <a:rPr lang="fr-FR" dirty="0"/>
              <a:t>Elle s’oriente vers une </a:t>
            </a:r>
            <a:r>
              <a:rPr lang="fr-FR" b="1" dirty="0"/>
              <a:t>production concrète</a:t>
            </a:r>
            <a:r>
              <a:rPr lang="fr-FR" dirty="0"/>
              <a:t> [au sens large] ; </a:t>
            </a:r>
          </a:p>
          <a:p>
            <a:r>
              <a:rPr lang="fr-FR" dirty="0"/>
              <a:t>Elle induit un ensemble de tâches dans lesquelles </a:t>
            </a:r>
            <a:r>
              <a:rPr lang="fr-FR" b="1" dirty="0"/>
              <a:t>tous les élèves peuvent s’impliquer et jouer un rôle actif</a:t>
            </a:r>
            <a:r>
              <a:rPr lang="fr-FR" dirty="0"/>
              <a:t>, qui peut varier en fonction de leurs moyens et intérêts ; </a:t>
            </a:r>
          </a:p>
          <a:p>
            <a:r>
              <a:rPr lang="fr-FR" dirty="0"/>
              <a:t>Elle </a:t>
            </a:r>
            <a:r>
              <a:rPr lang="fr-FR" b="1" dirty="0"/>
              <a:t>suscite l’apprentissage de savoirs et de savoir-faire de gestion de projet</a:t>
            </a:r>
            <a:r>
              <a:rPr lang="fr-FR" dirty="0"/>
              <a:t> (décider, planifier, coordonner, etc.) ; </a:t>
            </a:r>
          </a:p>
          <a:p>
            <a:r>
              <a:rPr lang="fr-FR" dirty="0"/>
              <a:t>Elle favorise </a:t>
            </a:r>
            <a:r>
              <a:rPr lang="fr-FR" b="1" dirty="0"/>
              <a:t>en même temps des apprentissages identifiables</a:t>
            </a:r>
            <a:r>
              <a:rPr lang="fr-FR" dirty="0"/>
              <a:t> figurant au programme d’une ou plusieurs disciplines ». </a:t>
            </a:r>
          </a:p>
          <a:p>
            <a:pPr marL="0" indent="0" algn="r">
              <a:buNone/>
            </a:pPr>
            <a:r>
              <a:rPr lang="fr-FR" sz="1200" dirty="0"/>
              <a:t>(Perrenoud Philippe, 2002. «Apprendre à l’école à travers des projets : Pourquoi ? Comment ? ». </a:t>
            </a:r>
            <a:r>
              <a:rPr lang="fr-FR" sz="1200" i="1" dirty="0"/>
              <a:t>Éducateur</a:t>
            </a:r>
            <a:r>
              <a:rPr lang="fr-FR" sz="1200" dirty="0"/>
              <a:t>, n° 14, décembre, p. 6–11)</a:t>
            </a:r>
          </a:p>
          <a:p>
            <a:endParaRPr lang="fr-FR" dirty="0"/>
          </a:p>
        </p:txBody>
      </p:sp>
    </p:spTree>
    <p:extLst>
      <p:ext uri="{BB962C8B-B14F-4D97-AF65-F5344CB8AC3E}">
        <p14:creationId xmlns:p14="http://schemas.microsoft.com/office/powerpoint/2010/main" val="46474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EC9EC-9A15-4D80-9AD3-E36D46489BAE}"/>
              </a:ext>
            </a:extLst>
          </p:cNvPr>
          <p:cNvSpPr>
            <a:spLocks noGrp="1"/>
          </p:cNvSpPr>
          <p:nvPr>
            <p:ph type="title"/>
          </p:nvPr>
        </p:nvSpPr>
        <p:spPr/>
        <p:txBody>
          <a:bodyPr>
            <a:normAutofit fontScale="90000"/>
          </a:bodyPr>
          <a:lstStyle/>
          <a:p>
            <a:r>
              <a:rPr lang="fr-FR" dirty="0"/>
              <a:t>Les différentes fonctions </a:t>
            </a:r>
            <a:br>
              <a:rPr lang="fr-FR" dirty="0"/>
            </a:br>
            <a:r>
              <a:rPr lang="fr-FR" dirty="0"/>
              <a:t>de la pédagogie de projet</a:t>
            </a:r>
          </a:p>
        </p:txBody>
      </p:sp>
      <p:sp>
        <p:nvSpPr>
          <p:cNvPr id="3" name="Espace réservé du contenu 2">
            <a:extLst>
              <a:ext uri="{FF2B5EF4-FFF2-40B4-BE49-F238E27FC236}">
                <a16:creationId xmlns:a16="http://schemas.microsoft.com/office/drawing/2014/main" id="{74688F05-E09B-45C4-9E2E-25EB5585ED65}"/>
              </a:ext>
            </a:extLst>
          </p:cNvPr>
          <p:cNvSpPr>
            <a:spLocks noGrp="1"/>
          </p:cNvSpPr>
          <p:nvPr>
            <p:ph idx="1"/>
          </p:nvPr>
        </p:nvSpPr>
        <p:spPr/>
        <p:txBody>
          <a:bodyPr>
            <a:normAutofit fontScale="62500" lnSpcReduction="20000"/>
          </a:bodyPr>
          <a:lstStyle/>
          <a:p>
            <a:r>
              <a:rPr lang="fr-FR" sz="2900" u="sng" dirty="0"/>
              <a:t>La fonction opérationnelle :</a:t>
            </a:r>
          </a:p>
          <a:p>
            <a:pPr marL="0" indent="0">
              <a:buNone/>
            </a:pPr>
            <a:r>
              <a:rPr lang="fr-FR" sz="2900" dirty="0"/>
              <a:t>Extrêmement motivant pour les élèves comme pour l’équipe enseignante.</a:t>
            </a:r>
          </a:p>
          <a:p>
            <a:pPr marL="0" indent="0">
              <a:buNone/>
            </a:pPr>
            <a:r>
              <a:rPr lang="fr-FR" sz="2900" dirty="0"/>
              <a:t>Demande d’être :</a:t>
            </a:r>
          </a:p>
          <a:p>
            <a:pPr marL="0" indent="0">
              <a:buNone/>
            </a:pPr>
            <a:r>
              <a:rPr lang="fr-FR" sz="2900" dirty="0"/>
              <a:t>- imaginatifs et disponibles ;</a:t>
            </a:r>
          </a:p>
          <a:p>
            <a:pPr marL="0" indent="0">
              <a:buNone/>
            </a:pPr>
            <a:r>
              <a:rPr lang="fr-FR" sz="2900" dirty="0"/>
              <a:t>- capables de différencier, en situation, la logique de l’apprentissage de la logique du projet lui-même.</a:t>
            </a:r>
          </a:p>
          <a:p>
            <a:pPr marL="0" indent="0" algn="just">
              <a:buNone/>
            </a:pPr>
            <a:r>
              <a:rPr lang="fr-FR" sz="2900" dirty="0"/>
              <a:t>« Il faut bien convenir que les objectifs ne se présentent pas selon l’ordre de complexité croissant qui permettrait leur assimilation. Des objectifs très complexes peuvent survenir très vite, requis par la tâche, bien avant les objectifs plus simples nécessaires néanmoins pour leur compréhension. » </a:t>
            </a:r>
          </a:p>
          <a:p>
            <a:pPr marL="0" indent="0" algn="r">
              <a:buNone/>
            </a:pPr>
            <a:r>
              <a:rPr lang="fr-FR" sz="1200" dirty="0"/>
              <a:t>(Meirieu Ph.)</a:t>
            </a:r>
          </a:p>
          <a:p>
            <a:pPr marL="0" indent="0">
              <a:buNone/>
            </a:pPr>
            <a:endParaRPr lang="fr-FR" dirty="0"/>
          </a:p>
        </p:txBody>
      </p:sp>
    </p:spTree>
    <p:extLst>
      <p:ext uri="{BB962C8B-B14F-4D97-AF65-F5344CB8AC3E}">
        <p14:creationId xmlns:p14="http://schemas.microsoft.com/office/powerpoint/2010/main" val="423362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3FCCCF-5DD6-4D72-B1E0-35AA6C041A05}"/>
              </a:ext>
            </a:extLst>
          </p:cNvPr>
          <p:cNvSpPr>
            <a:spLocks noGrp="1"/>
          </p:cNvSpPr>
          <p:nvPr>
            <p:ph idx="1"/>
          </p:nvPr>
        </p:nvSpPr>
        <p:spPr/>
        <p:txBody>
          <a:bodyPr>
            <a:normAutofit fontScale="92500"/>
          </a:bodyPr>
          <a:lstStyle/>
          <a:p>
            <a:r>
              <a:rPr lang="fr-FR" u="sng" dirty="0"/>
              <a:t>La fonction de production de sens</a:t>
            </a:r>
          </a:p>
          <a:p>
            <a:pPr marL="0" indent="0" algn="just">
              <a:buNone/>
            </a:pPr>
            <a:r>
              <a:rPr lang="fr-FR" dirty="0"/>
              <a:t>Si on part d’une tâche à réaliser avec un système interrelationnel complexe, l’élève assimile les connaissances selon une démarche propre liée à la globalité de son projet et non selon un comportement coopérant stéréotypé établi par le maître ou l’institution.          </a:t>
            </a:r>
          </a:p>
          <a:p>
            <a:pPr marL="0" indent="0" algn="r">
              <a:buNone/>
            </a:pPr>
            <a:r>
              <a:rPr lang="fr-FR" sz="1200" dirty="0"/>
              <a:t>(Bernard-André Gaillot)</a:t>
            </a:r>
            <a:endParaRPr lang="fr-FR" sz="1200" u="sng" dirty="0"/>
          </a:p>
          <a:p>
            <a:pPr marL="0" indent="0" algn="just">
              <a:buNone/>
            </a:pPr>
            <a:r>
              <a:rPr lang="fr-FR" dirty="0"/>
              <a:t>Quel que soit le produit final, la réalisation ouvre sur la nouveauté, développe l’ouverture culturelle et permet l’émotion partagée lors de sa présentation entre ceux qui l’ont réalisée et ceux qui la reçoivent. </a:t>
            </a:r>
          </a:p>
          <a:p>
            <a:endParaRPr lang="fr-FR" dirty="0"/>
          </a:p>
        </p:txBody>
      </p:sp>
      <p:sp>
        <p:nvSpPr>
          <p:cNvPr id="4" name="Titre 1">
            <a:extLst>
              <a:ext uri="{FF2B5EF4-FFF2-40B4-BE49-F238E27FC236}">
                <a16:creationId xmlns:a16="http://schemas.microsoft.com/office/drawing/2014/main" id="{6A408332-91ED-4211-8A52-D7D662BBB7C1}"/>
              </a:ext>
            </a:extLst>
          </p:cNvPr>
          <p:cNvSpPr>
            <a:spLocks noGrp="1"/>
          </p:cNvSpPr>
          <p:nvPr>
            <p:ph type="title"/>
          </p:nvPr>
        </p:nvSpPr>
        <p:spPr>
          <a:xfrm>
            <a:off x="1295400" y="982663"/>
            <a:ext cx="9601200" cy="1303337"/>
          </a:xfrm>
        </p:spPr>
        <p:txBody>
          <a:bodyPr>
            <a:normAutofit fontScale="90000"/>
          </a:bodyPr>
          <a:lstStyle/>
          <a:p>
            <a:r>
              <a:rPr lang="fr-FR" dirty="0"/>
              <a:t>Les différentes fonctions </a:t>
            </a:r>
            <a:br>
              <a:rPr lang="fr-FR" dirty="0"/>
            </a:br>
            <a:r>
              <a:rPr lang="fr-FR" dirty="0"/>
              <a:t>de la pédagogie de projet</a:t>
            </a:r>
          </a:p>
        </p:txBody>
      </p:sp>
    </p:spTree>
    <p:extLst>
      <p:ext uri="{BB962C8B-B14F-4D97-AF65-F5344CB8AC3E}">
        <p14:creationId xmlns:p14="http://schemas.microsoft.com/office/powerpoint/2010/main" val="1643178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1512</TotalTime>
  <Words>2437</Words>
  <Application>Microsoft Office PowerPoint</Application>
  <PresentationFormat>Grand écran</PresentationFormat>
  <Paragraphs>153</Paragraphs>
  <Slides>37</Slides>
  <Notes>0</Notes>
  <HiddenSlides>0</HiddenSlides>
  <MMClips>3</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3" baseType="lpstr">
      <vt:lpstr>Arial</vt:lpstr>
      <vt:lpstr>Calibri</vt:lpstr>
      <vt:lpstr>Garamond</vt:lpstr>
      <vt:lpstr>Times New Roman</vt:lpstr>
      <vt:lpstr>Organique</vt:lpstr>
      <vt:lpstr>Acrobat Document</vt:lpstr>
      <vt:lpstr>La vallée des loups</vt:lpstr>
      <vt:lpstr>Secrets de tournage</vt:lpstr>
      <vt:lpstr>Entretien avec Jean-Michel Bertrand</vt:lpstr>
      <vt:lpstr>Nanouk</vt:lpstr>
      <vt:lpstr>Présentation PowerPoint</vt:lpstr>
      <vt:lpstr>Qu’est-ce qu’une pédagogie de projet ?</vt:lpstr>
      <vt:lpstr>Qu’est-ce qu’une démarche de projet ?</vt:lpstr>
      <vt:lpstr>Les différentes fonctions  de la pédagogie de projet</vt:lpstr>
      <vt:lpstr>Les différentes fonctions  de la pédagogie de projet</vt:lpstr>
      <vt:lpstr>Les différentes fonctions  de la pédagogie de projet</vt:lpstr>
      <vt:lpstr>Les différentes fonctions  de la pédagogie de projet</vt:lpstr>
      <vt:lpstr>Présentation PowerPoint</vt:lpstr>
      <vt:lpstr>Les différentes fonctions  de la pédagogie de projet</vt:lpstr>
      <vt:lpstr>Jogging d’écriture à partir d’une œuvre de référence</vt:lpstr>
      <vt:lpstr>Présentation PowerPoint</vt:lpstr>
      <vt:lpstr>Présentation PowerPoint</vt:lpstr>
      <vt:lpstr>Présentation PowerPoint</vt:lpstr>
      <vt:lpstr>Mise en situation</vt:lpstr>
      <vt:lpstr>Des productions en lien avec le loup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grande faim du loup, d’Alain Crozon</vt:lpstr>
      <vt:lpstr>Présentation PowerPoint</vt:lpstr>
      <vt:lpstr>Présentation PowerPoint</vt:lpstr>
      <vt:lpstr>Encore loupé !</vt:lpstr>
      <vt:lpstr>Encore loupé !</vt:lpstr>
      <vt:lpstr>Reprise de la production écrite  de l’œuvre de référence</vt:lpstr>
      <vt:lpstr>Conclusions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et pédagogie de projet</dc:title>
  <dc:creator>Marie-Pierre HEBRARD</dc:creator>
  <cp:lastModifiedBy>Marie-Pierre HEBRARD</cp:lastModifiedBy>
  <cp:revision>65</cp:revision>
  <dcterms:created xsi:type="dcterms:W3CDTF">2023-03-14T10:59:58Z</dcterms:created>
  <dcterms:modified xsi:type="dcterms:W3CDTF">2025-03-04T16:04:57Z</dcterms:modified>
</cp:coreProperties>
</file>