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5" r:id="rId9"/>
    <p:sldId id="270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vaukan" initials="sv" lastIdx="1" clrIdx="0">
    <p:extLst>
      <p:ext uri="{19B8F6BF-5375-455C-9EA6-DF929625EA0E}">
        <p15:presenceInfo xmlns:p15="http://schemas.microsoft.com/office/powerpoint/2012/main" userId="ec9d0093512ba0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6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3.jpeg"/><Relationship Id="rId18" Type="http://schemas.openxmlformats.org/officeDocument/2006/relationships/image" Target="../media/image17.jpg"/><Relationship Id="rId3" Type="http://schemas.openxmlformats.org/officeDocument/2006/relationships/slide" Target="slide10.xml"/><Relationship Id="rId21" Type="http://schemas.openxmlformats.org/officeDocument/2006/relationships/image" Target="../media/image19.png"/><Relationship Id="rId7" Type="http://schemas.openxmlformats.org/officeDocument/2006/relationships/slide" Target="slide11.xml"/><Relationship Id="rId12" Type="http://schemas.openxmlformats.org/officeDocument/2006/relationships/slide" Target="slide12.xml"/><Relationship Id="rId17" Type="http://schemas.openxmlformats.org/officeDocument/2006/relationships/image" Target="../media/image16.jpeg"/><Relationship Id="rId2" Type="http://schemas.openxmlformats.org/officeDocument/2006/relationships/image" Target="../media/image5.jpg"/><Relationship Id="rId16" Type="http://schemas.openxmlformats.org/officeDocument/2006/relationships/slide" Target="slide13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5" Type="http://schemas.openxmlformats.org/officeDocument/2006/relationships/image" Target="../media/image15.jpg"/><Relationship Id="rId23" Type="http://schemas.openxmlformats.org/officeDocument/2006/relationships/slide" Target="slide2.xml"/><Relationship Id="rId10" Type="http://schemas.openxmlformats.org/officeDocument/2006/relationships/image" Target="../media/image11.jpg"/><Relationship Id="rId19" Type="http://schemas.openxmlformats.org/officeDocument/2006/relationships/image" Target="../media/image18.jpg"/><Relationship Id="rId4" Type="http://schemas.openxmlformats.org/officeDocument/2006/relationships/image" Target="../media/image6.jpg"/><Relationship Id="rId9" Type="http://schemas.openxmlformats.org/officeDocument/2006/relationships/image" Target="../media/image10.jpg"/><Relationship Id="rId14" Type="http://schemas.openxmlformats.org/officeDocument/2006/relationships/image" Target="../media/image14.jpg"/><Relationship Id="rId22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2382C-6D1D-421D-B91E-2C6430474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28725"/>
            <a:ext cx="8689976" cy="2371725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AR BLANCA" panose="02000000000000000000" pitchFamily="2" charset="0"/>
              </a:rPr>
              <a:t>«Que ton aliment soit ton médicament» </a:t>
            </a:r>
            <a:r>
              <a:rPr lang="fr-FR" sz="2000" dirty="0"/>
              <a:t>(</a:t>
            </a:r>
            <a:r>
              <a:rPr lang="fr-FR" sz="2000" dirty="0" err="1"/>
              <a:t>hippocrate</a:t>
            </a:r>
            <a:r>
              <a:rPr lang="fr-FR" sz="2000" dirty="0"/>
              <a:t>)</a:t>
            </a:r>
            <a:endParaRPr lang="fr-FR" sz="2000" b="1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576DE4-9712-46CD-BF6A-5218A3204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12" y="4871415"/>
            <a:ext cx="8689976" cy="1371599"/>
          </a:xfrm>
        </p:spPr>
        <p:txBody>
          <a:bodyPr/>
          <a:lstStyle/>
          <a:p>
            <a:r>
              <a:rPr lang="fr-FR" dirty="0"/>
              <a:t>Sylvain vaukan                                   lycée Marguerite de </a:t>
            </a:r>
            <a:r>
              <a:rPr lang="fr-FR" dirty="0" err="1"/>
              <a:t>navarre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75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9A73B-D118-4471-AA87-A3A0F703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>
                <a:solidFill>
                  <a:srgbClr val="0070C0"/>
                </a:solidFill>
              </a:rPr>
              <a:t>Fruits, légumes, légumineuses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C2BE6-0750-49A2-B71F-FC47295612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>
            <a:normAutofit fontScale="92500"/>
          </a:bodyPr>
          <a:lstStyle/>
          <a:p>
            <a:r>
              <a:rPr lang="fr-FR" sz="2400" b="1" cap="none" dirty="0"/>
              <a:t>Fruits et légumes</a:t>
            </a:r>
            <a:r>
              <a:rPr lang="fr-FR" sz="2400" cap="none" dirty="0"/>
              <a:t> : au moins 5 portions de 80 à 100 g par jour, quel que soit le mode de préparation (crus, cuits, frais, surgelés ou en conserve). Limiter la consommation sous forme de jus de fruit et de fruits secs.</a:t>
            </a:r>
          </a:p>
          <a:p>
            <a:r>
              <a:rPr lang="fr-FR" sz="2400" b="1" cap="none" dirty="0"/>
              <a:t>Fruits à coque sans sel ajouté</a:t>
            </a:r>
            <a:r>
              <a:rPr lang="fr-FR" sz="2400" cap="none" dirty="0"/>
              <a:t> : une petite poignée par jour pour les personnes ne présentant pas d’allergie à ces aliments (amandes, noix, noisettes, pistaches…).</a:t>
            </a:r>
          </a:p>
          <a:p>
            <a:r>
              <a:rPr lang="fr-FR" sz="2400" b="1" cap="none" dirty="0"/>
              <a:t>Légumineuses </a:t>
            </a:r>
            <a:r>
              <a:rPr lang="fr-FR" sz="2400" cap="none" dirty="0"/>
              <a:t>: au moins 2 fois par semaine : les lentilles, fèves, pois chiches, haricots secs… représentent d’excellentes sources de fibres et de protéines, pouvant aider à limiter les apports en viande.</a:t>
            </a:r>
          </a:p>
          <a:p>
            <a:endParaRPr lang="fr-FR" dirty="0"/>
          </a:p>
        </p:txBody>
      </p:sp>
      <p:pic>
        <p:nvPicPr>
          <p:cNvPr id="5" name="Graphique 4" descr="Fourchette et couteau">
            <a:hlinkClick r:id="rId2" action="ppaction://hlinksldjump"/>
            <a:extLst>
              <a:ext uri="{FF2B5EF4-FFF2-40B4-BE49-F238E27FC236}">
                <a16:creationId xmlns:a16="http://schemas.microsoft.com/office/drawing/2014/main" id="{0A5DC07F-D876-446D-B31C-FB9C5208E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560" y="1173480"/>
            <a:ext cx="914400" cy="939800"/>
          </a:xfrm>
          <a:prstGeom prst="rect">
            <a:avLst/>
          </a:prstGeom>
        </p:spPr>
      </p:pic>
      <p:sp>
        <p:nvSpPr>
          <p:cNvPr id="7" name="Bouton d’action : accueil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BB744A9-4ADF-4CB1-B4F9-9106D4E91818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8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B4B4E-DA1A-4BAB-9908-FCF63FDE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0363"/>
          </a:xfrm>
        </p:spPr>
        <p:txBody>
          <a:bodyPr>
            <a:normAutofit/>
          </a:bodyPr>
          <a:lstStyle/>
          <a:p>
            <a:r>
              <a:rPr lang="fr-FR" sz="2800" b="1" i="1" u="sng" dirty="0">
                <a:solidFill>
                  <a:srgbClr val="0070C0"/>
                </a:solidFill>
              </a:rPr>
              <a:t>Produits céréaliers, laitiers, viandes, poissons / fruits de 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4CF72-C6DA-49CB-8265-B7CF57D1AC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98880"/>
            <a:ext cx="10363826" cy="5040603"/>
          </a:xfrm>
        </p:spPr>
        <p:txBody>
          <a:bodyPr>
            <a:noAutofit/>
          </a:bodyPr>
          <a:lstStyle/>
          <a:p>
            <a:r>
              <a:rPr lang="fr-FR" sz="2400" b="1" cap="none" dirty="0"/>
              <a:t>Produits céréaliers</a:t>
            </a:r>
            <a:r>
              <a:rPr lang="fr-FR" sz="2400" cap="none" dirty="0"/>
              <a:t> : tous les jours, en privilégiant les produits complets ou peu raffinés (riz, pâtes ou pain complets…).</a:t>
            </a:r>
          </a:p>
          <a:p>
            <a:r>
              <a:rPr lang="fr-FR" sz="2400" b="1" cap="none" dirty="0"/>
              <a:t>Produits laitiers</a:t>
            </a:r>
            <a:r>
              <a:rPr lang="fr-FR" sz="2400" cap="none" dirty="0"/>
              <a:t> : 2 portions par jour, une portion correspondant à 150 ml de lait, 125 g de yaourt ou 30 g de fromage.</a:t>
            </a:r>
          </a:p>
          <a:p>
            <a:r>
              <a:rPr lang="fr-FR" sz="2400" b="1" cap="none" dirty="0"/>
              <a:t>Viande</a:t>
            </a:r>
            <a:r>
              <a:rPr lang="fr-FR" sz="2400" cap="none" dirty="0"/>
              <a:t> : privilégier la volaille et limiter la consommation de viande rouge (bœuf, porc, veau, mouton, chèvre, cheval, sanglier, biche) à 500 g par semaine maximum</a:t>
            </a:r>
            <a:r>
              <a:rPr lang="fr-FR" sz="2400" dirty="0"/>
              <a:t>.</a:t>
            </a:r>
          </a:p>
          <a:p>
            <a:r>
              <a:rPr lang="fr-FR" sz="2400" b="1" cap="none" dirty="0"/>
              <a:t>Poisson et fruits de mer</a:t>
            </a:r>
            <a:r>
              <a:rPr lang="fr-FR" sz="2400" cap="none" dirty="0"/>
              <a:t> : 2 portions par semaine, dont une de poisson gras (sardine, maquereau, thon, saumon). Varier les espèces et les lieux d’approvisionnement pour limiter l’exposition aux contaminants.</a:t>
            </a:r>
          </a:p>
        </p:txBody>
      </p:sp>
      <p:pic>
        <p:nvPicPr>
          <p:cNvPr id="5" name="Graphique 4" descr="Fourchette et couteau">
            <a:hlinkClick r:id="rId2" action="ppaction://hlinksldjump"/>
            <a:extLst>
              <a:ext uri="{FF2B5EF4-FFF2-40B4-BE49-F238E27FC236}">
                <a16:creationId xmlns:a16="http://schemas.microsoft.com/office/drawing/2014/main" id="{3FC1650B-3FB2-4198-802E-AB8A6F7D9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0400" y="1122680"/>
            <a:ext cx="914400" cy="939800"/>
          </a:xfrm>
          <a:prstGeom prst="rect">
            <a:avLst/>
          </a:prstGeom>
        </p:spPr>
      </p:pic>
      <p:sp>
        <p:nvSpPr>
          <p:cNvPr id="7" name="Bouton d’action : accueil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EA7DEEB-F8DB-44CC-BA85-745294A17D12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6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5637B-581E-4C3B-841D-8CCE0BBE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>
                <a:solidFill>
                  <a:srgbClr val="0070C0"/>
                </a:solidFill>
              </a:rPr>
              <a:t>Charcuterie, matières grasses et produits sucrés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D5392A-1A1A-43B0-9FE9-3ED5BBB4D6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400" b="1" cap="none" dirty="0"/>
              <a:t>Charcuterie </a:t>
            </a:r>
            <a:r>
              <a:rPr lang="fr-FR" sz="2400" cap="none" dirty="0"/>
              <a:t>: limiter la consommation à 150 g par semaine maximum.</a:t>
            </a:r>
          </a:p>
          <a:p>
            <a:r>
              <a:rPr lang="fr-FR" sz="2400" b="1" cap="none" dirty="0"/>
              <a:t>Matières grasses ajoutées</a:t>
            </a:r>
            <a:r>
              <a:rPr lang="fr-FR" sz="2400" cap="none" dirty="0"/>
              <a:t> : à limiter. Privilégier les matières grasses végétales, et notamment les huiles de colza, noix et olive.</a:t>
            </a:r>
          </a:p>
          <a:p>
            <a:r>
              <a:rPr lang="fr-FR" sz="2400" b="1" cap="none" dirty="0"/>
              <a:t>Produits sucrés</a:t>
            </a:r>
            <a:r>
              <a:rPr lang="fr-FR" sz="2400" cap="none" dirty="0"/>
              <a:t> : à limiter, en particulier les produits à la fois sucrés et gras, comme de nombreuses « céréales de petit-déjeuner » ou desserts (pâtisseries, desserts lactés, crèmes glacées).</a:t>
            </a:r>
          </a:p>
          <a:p>
            <a:endParaRPr lang="fr-FR" dirty="0"/>
          </a:p>
        </p:txBody>
      </p:sp>
      <p:pic>
        <p:nvPicPr>
          <p:cNvPr id="4" name="Graphique 3" descr="Fourchette et couteau">
            <a:hlinkClick r:id="rId2" action="ppaction://hlinksldjump"/>
            <a:extLst>
              <a:ext uri="{FF2B5EF4-FFF2-40B4-BE49-F238E27FC236}">
                <a16:creationId xmlns:a16="http://schemas.microsoft.com/office/drawing/2014/main" id="{FD39B670-C8F2-4195-9D5E-DBE18089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1520" y="1744794"/>
            <a:ext cx="914400" cy="939800"/>
          </a:xfrm>
          <a:prstGeom prst="rect">
            <a:avLst/>
          </a:prstGeom>
        </p:spPr>
      </p:pic>
      <p:sp>
        <p:nvSpPr>
          <p:cNvPr id="5" name="Bouton d’action : accueil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75E8E64-F53B-44E5-A979-FFB4D5855084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33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48134-1E8D-49D9-A22B-417119DA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88363"/>
          </a:xfrm>
        </p:spPr>
        <p:txBody>
          <a:bodyPr/>
          <a:lstStyle/>
          <a:p>
            <a:r>
              <a:rPr lang="fr-FR" b="1" i="1" u="sng" dirty="0">
                <a:solidFill>
                  <a:srgbClr val="0070C0"/>
                </a:solidFill>
              </a:rPr>
              <a:t>Boisson, sel et activité physique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5A6D0-E435-4440-9C53-D928535B26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16292"/>
            <a:ext cx="10363826" cy="3424107"/>
          </a:xfrm>
        </p:spPr>
        <p:txBody>
          <a:bodyPr>
            <a:normAutofit fontScale="85000" lnSpcReduction="10000"/>
          </a:bodyPr>
          <a:lstStyle/>
          <a:p>
            <a:r>
              <a:rPr lang="fr-FR" sz="2400" b="1" cap="none" dirty="0"/>
              <a:t>Boisson </a:t>
            </a:r>
            <a:r>
              <a:rPr lang="fr-FR" sz="2400" cap="none" dirty="0"/>
              <a:t>: favoriser l’eau (au minimum 1.5 / 2l par jour pour un sédentaire) et limiter les boissons sucrées ou édulcorées, ainsi que l’alcool. Le thé, le café et les infusions peuvent contribuer à l’apport en eau s’ils ne sont pas sucrés.</a:t>
            </a:r>
          </a:p>
          <a:p>
            <a:r>
              <a:rPr lang="fr-FR" sz="2400" b="1" cap="none" dirty="0"/>
              <a:t>Sel</a:t>
            </a:r>
            <a:r>
              <a:rPr lang="fr-FR" sz="2400" cap="none" dirty="0"/>
              <a:t> : A réduire. Attention au sel "caché" dans le pain, les plats préparés, les charcuteries, les biscuits apéritifs… Concernant le sel "ajouté", mieux vaut privilégier le sel iodé.</a:t>
            </a:r>
          </a:p>
          <a:p>
            <a:r>
              <a:rPr lang="fr-FR" sz="3000" b="1" i="1" cap="none" dirty="0">
                <a:solidFill>
                  <a:srgbClr val="FF0000"/>
                </a:solidFill>
              </a:rPr>
              <a:t>Activité physique : au moins 30 minutes par jour, 5 jours par semaine. Il est recommandé de pratiquer différents types d’activité physique pour développer l’endurance, le renforcement musculaire, la souplesse et l’équilibre.</a:t>
            </a:r>
          </a:p>
          <a:p>
            <a:endParaRPr lang="fr-FR" dirty="0"/>
          </a:p>
        </p:txBody>
      </p:sp>
      <p:pic>
        <p:nvPicPr>
          <p:cNvPr id="4" name="Graphique 3" descr="Fourchette et couteau">
            <a:hlinkClick r:id="rId2" action="ppaction://hlinksldjump"/>
            <a:extLst>
              <a:ext uri="{FF2B5EF4-FFF2-40B4-BE49-F238E27FC236}">
                <a16:creationId xmlns:a16="http://schemas.microsoft.com/office/drawing/2014/main" id="{A8F6B9E5-8380-4723-9365-025BA46C4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3201" y="1162698"/>
            <a:ext cx="914400" cy="939800"/>
          </a:xfrm>
          <a:prstGeom prst="rect">
            <a:avLst/>
          </a:prstGeom>
        </p:spPr>
      </p:pic>
      <p:sp>
        <p:nvSpPr>
          <p:cNvPr id="5" name="Bouton d’action : accueil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9241B1C-E924-4AB6-AF47-7A40A10D7167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7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1D56A-1D25-493A-A391-A687996239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b="1" i="1" u="sng" dirty="0"/>
              <a:t>FIN</a:t>
            </a:r>
          </a:p>
        </p:txBody>
      </p:sp>
      <p:pic>
        <p:nvPicPr>
          <p:cNvPr id="5" name="Image 4" descr="Une image contenant alimentation, table, fruit, assiette&#10;&#10;Description générée automatiquement">
            <a:extLst>
              <a:ext uri="{FF2B5EF4-FFF2-40B4-BE49-F238E27FC236}">
                <a16:creationId xmlns:a16="http://schemas.microsoft.com/office/drawing/2014/main" id="{310B8063-E443-44AD-88AC-BEB31631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0" y="751840"/>
            <a:ext cx="10301660" cy="535432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D89835-753F-432A-96EF-81358B5B784C}"/>
              </a:ext>
            </a:extLst>
          </p:cNvPr>
          <p:cNvSpPr txBox="1"/>
          <p:nvPr/>
        </p:nvSpPr>
        <p:spPr>
          <a:xfrm>
            <a:off x="5537200" y="4079145"/>
            <a:ext cx="1767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i="1" u="sng" dirty="0"/>
              <a:t>FIN</a:t>
            </a:r>
          </a:p>
        </p:txBody>
      </p:sp>
      <p:sp>
        <p:nvSpPr>
          <p:cNvPr id="8" name="Bouton d’action : accueil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BEA2605-3E40-4B21-B284-8850BCC4E3F4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1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3F825-2746-477C-B47E-677DBA70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6433"/>
          </a:xfrm>
        </p:spPr>
        <p:txBody>
          <a:bodyPr/>
          <a:lstStyle/>
          <a:p>
            <a:r>
              <a:rPr lang="fr-FR" b="1" i="1" u="sng" dirty="0"/>
              <a:t>Sommaire interactif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EB250-DF91-44BF-BCB7-CA845F690B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105024"/>
            <a:ext cx="10363826" cy="4010025"/>
          </a:xfrm>
        </p:spPr>
        <p:txBody>
          <a:bodyPr numCol="2">
            <a:normAutofit fontScale="55000" lnSpcReduction="20000"/>
          </a:bodyPr>
          <a:lstStyle/>
          <a:p>
            <a:r>
              <a:rPr lang="fr-FR" sz="3800" cap="none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 Définition de la nutrition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 Les aliments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 Le nutri-score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 Les régimes amaigrissants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 Prise de poids et régimes amaigrissants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6- L’hydratation du sportif et du sédentaire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7- La pyramide alimentaire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8- Fruits, légumes et légumineuses</a:t>
            </a:r>
            <a:endParaRPr lang="fr-FR" sz="3800" cap="none" dirty="0">
              <a:solidFill>
                <a:srgbClr val="0070C0"/>
              </a:solidFill>
            </a:endParaRPr>
          </a:p>
          <a:p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 Produits céréaliers, laitiers, viandes, poissons / fruits de mer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 Charcuterie, matières grasses et produits sucrés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 Boisson, sel et activité physique</a:t>
            </a:r>
            <a:endParaRPr lang="fr-FR" sz="3800" cap="none" dirty="0">
              <a:solidFill>
                <a:srgbClr val="0070C0"/>
              </a:solidFill>
            </a:endParaRPr>
          </a:p>
          <a:p>
            <a:r>
              <a:rPr lang="fr-FR" sz="3800" cap="none" dirty="0">
                <a:solidFill>
                  <a:srgbClr val="0070C0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12- Fin</a:t>
            </a:r>
            <a:endParaRPr lang="fr-FR" sz="3800" cap="none" dirty="0">
              <a:solidFill>
                <a:srgbClr val="0070C0"/>
              </a:solidFill>
            </a:endParaRP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4" name="Bouton d’action : accueil 3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FAEA8B0-48E5-42B0-BAA6-B4BAF2856F06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4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04D96-ECAC-412C-9B92-B1F9C162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47775"/>
            <a:ext cx="10364451" cy="966919"/>
          </a:xfrm>
        </p:spPr>
        <p:txBody>
          <a:bodyPr>
            <a:normAutofit fontScale="90000"/>
          </a:bodyPr>
          <a:lstStyle/>
          <a:p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Définition de la nutrition par l’OMS</a:t>
            </a:r>
            <a:b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200" b="1" i="1" dirty="0"/>
              <a:t>(</a:t>
            </a:r>
            <a:r>
              <a:rPr lang="fr-FR" sz="2200" b="1" i="1" cap="none" dirty="0"/>
              <a:t>Organisation Mondial de la Santé)</a:t>
            </a:r>
            <a:br>
              <a:rPr lang="fr-FR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5F2AC-C22E-42AB-ABA2-BB5CD239A7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3322508"/>
          </a:xfrm>
        </p:spPr>
        <p:txBody>
          <a:bodyPr/>
          <a:lstStyle/>
          <a:p>
            <a:pPr fontAlgn="base"/>
            <a:r>
              <a:rPr lang="fr-FR" sz="2400" cap="none" dirty="0"/>
              <a:t>La nutrition c’est l’apport alimentaire répondant aux besoins de l’organisme. </a:t>
            </a:r>
          </a:p>
          <a:p>
            <a:pPr fontAlgn="base"/>
            <a:r>
              <a:rPr lang="fr-FR" sz="2400" cap="none" dirty="0"/>
              <a:t>Une </a:t>
            </a:r>
            <a:r>
              <a:rPr lang="fr-FR" sz="2400" b="1" i="1" cap="none" dirty="0"/>
              <a:t>bonne nutrition </a:t>
            </a:r>
            <a:r>
              <a:rPr lang="fr-FR" sz="2400" cap="none" dirty="0"/>
              <a:t>– c’est-à-dire un régime adapté et équilibré – et la </a:t>
            </a:r>
            <a:r>
              <a:rPr lang="fr-FR" sz="2400" b="1" i="1" cap="none" dirty="0"/>
              <a:t>pratique régulière d’exercice physique </a:t>
            </a:r>
            <a:r>
              <a:rPr lang="fr-FR" sz="2400" cap="none" dirty="0"/>
              <a:t>sont autant de gages de bonne santé. </a:t>
            </a:r>
          </a:p>
          <a:p>
            <a:pPr fontAlgn="base"/>
            <a:r>
              <a:rPr lang="fr-FR" sz="2400" cap="none" dirty="0"/>
              <a:t>Une mauvaise nutrition peut entraîner </a:t>
            </a:r>
            <a:r>
              <a:rPr lang="fr-FR" sz="2400" i="1" u="sng" cap="none" dirty="0"/>
              <a:t>un affaiblissement de l’immunité, une sensibilité accrue aux maladies, un retard de développement physique et mental et une baisse de productivité</a:t>
            </a:r>
            <a:r>
              <a:rPr lang="fr-FR" sz="2400" cap="none" dirty="0"/>
              <a:t>.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39E37C-28CA-46E2-97EB-91C30AEA0FC1}"/>
              </a:ext>
            </a:extLst>
          </p:cNvPr>
          <p:cNvSpPr txBox="1"/>
          <p:nvPr/>
        </p:nvSpPr>
        <p:spPr>
          <a:xfrm>
            <a:off x="9555797" y="5242560"/>
            <a:ext cx="985520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</p:txBody>
      </p:sp>
      <p:pic>
        <p:nvPicPr>
          <p:cNvPr id="1028" name="Picture 4" descr="Résultat de recherche d'images pour &quot;oms&quot;">
            <a:extLst>
              <a:ext uri="{FF2B5EF4-FFF2-40B4-BE49-F238E27FC236}">
                <a16:creationId xmlns:a16="http://schemas.microsoft.com/office/drawing/2014/main" id="{161D8FF0-109C-49BD-9E82-C500C899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754284"/>
            <a:ext cx="1345883" cy="1345883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uton d’action : accuei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74E3F75-E58D-4E62-A8DC-BAC6E6674E7E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EDBBC-7C88-4700-A234-FCD5ED03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>
                <a:solidFill>
                  <a:srgbClr val="0070C0"/>
                </a:solidFill>
              </a:rPr>
              <a:t>Les aliments:</a:t>
            </a:r>
            <a:br>
              <a:rPr lang="fr-FR" b="1" i="1" u="sng" dirty="0">
                <a:solidFill>
                  <a:srgbClr val="0070C0"/>
                </a:solidFill>
              </a:rPr>
            </a:br>
            <a:r>
              <a:rPr lang="fr-FR" sz="2000" b="1" i="1" dirty="0"/>
              <a:t>cliquez sur l’image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A8DEB-2FBC-4542-ACAE-DF8327EE1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643425"/>
            <a:ext cx="10363826" cy="3424107"/>
          </a:xfrm>
        </p:spPr>
        <p:txBody>
          <a:bodyPr numCol="2"/>
          <a:lstStyle/>
          <a:p>
            <a:r>
              <a:rPr lang="fr-FR" b="1" dirty="0"/>
              <a:t>Fruits et légumes</a:t>
            </a:r>
            <a:r>
              <a:rPr lang="fr-FR" dirty="0"/>
              <a:t> </a:t>
            </a:r>
          </a:p>
          <a:p>
            <a:r>
              <a:rPr lang="fr-FR" b="1" dirty="0"/>
              <a:t>Fruits à coque sans sel ajouté</a:t>
            </a:r>
          </a:p>
          <a:p>
            <a:r>
              <a:rPr lang="fr-FR" b="1" dirty="0"/>
              <a:t>Légumineuses</a:t>
            </a:r>
          </a:p>
          <a:p>
            <a:r>
              <a:rPr lang="fr-FR" b="1" dirty="0"/>
              <a:t>Produits céréaliers</a:t>
            </a:r>
            <a:r>
              <a:rPr lang="fr-FR" dirty="0"/>
              <a:t> </a:t>
            </a:r>
          </a:p>
          <a:p>
            <a:r>
              <a:rPr lang="fr-FR" b="1" dirty="0"/>
              <a:t>Produits laitiers</a:t>
            </a:r>
          </a:p>
          <a:p>
            <a:r>
              <a:rPr lang="fr-FR" b="1" dirty="0"/>
              <a:t>Viande</a:t>
            </a:r>
            <a:r>
              <a:rPr lang="fr-FR" dirty="0"/>
              <a:t> </a:t>
            </a:r>
          </a:p>
          <a:p>
            <a:r>
              <a:rPr lang="fr-FR" b="1" dirty="0"/>
              <a:t>Poisson et fruits de mer</a:t>
            </a:r>
          </a:p>
          <a:p>
            <a:r>
              <a:rPr lang="fr-FR" b="1" dirty="0"/>
              <a:t>Charcuterie</a:t>
            </a:r>
          </a:p>
          <a:p>
            <a:r>
              <a:rPr lang="fr-FR" b="1" dirty="0"/>
              <a:t>Matières grasses ajoutées </a:t>
            </a:r>
          </a:p>
          <a:p>
            <a:r>
              <a:rPr lang="fr-FR" b="1" dirty="0"/>
              <a:t>Produits sucrés</a:t>
            </a:r>
            <a:r>
              <a:rPr lang="fr-FR" dirty="0"/>
              <a:t> </a:t>
            </a:r>
          </a:p>
          <a:p>
            <a:r>
              <a:rPr lang="fr-FR" b="1" dirty="0"/>
              <a:t>Boisson</a:t>
            </a:r>
          </a:p>
          <a:p>
            <a:r>
              <a:rPr lang="fr-FR" b="1" dirty="0"/>
              <a:t>Sel </a:t>
            </a:r>
          </a:p>
          <a:p>
            <a:r>
              <a:rPr lang="fr-FR" b="1" dirty="0"/>
              <a:t>Activité physique</a:t>
            </a:r>
            <a:endParaRPr lang="fr-FR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032E85-A02D-4BD6-8A4A-5FC25EF1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080" y="6075726"/>
            <a:ext cx="1534160" cy="63207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Image 6" descr="Une image contenant alimentation, table, assiette, herb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697D2A4E-B80D-47EB-AEB8-1794F0E6D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501" y="2517064"/>
            <a:ext cx="1054465" cy="5940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 8" descr="Une image contenant fruit, noix, alimentation, tabl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4A83F061-24AC-4F62-AA75-0AA4AD7B7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737" y="3175675"/>
            <a:ext cx="672014" cy="42331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Image 10" descr="Une image contenant alimentation, table, assiette, fruit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B00C2AD8-312D-4CF6-81AD-00E8DFDB7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649" y="3590533"/>
            <a:ext cx="776852" cy="51816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Image 12" descr="Une image contenant alimentation, table, assiette, pain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7EA56152-6813-4099-84A1-E5B10441E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0205" y="4077743"/>
            <a:ext cx="778656" cy="5181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age 14" descr="Une image contenant table, intérieur, alimentation, assis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FC3BCA4F-DD7C-4D15-8C82-9EA75B40DE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6901" y="4595903"/>
            <a:ext cx="740229" cy="51816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7" name="Image 16" descr="Une image contenant vache, animal, mammifère, debout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566530A5-E794-4711-B07B-DD87108870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921" y="5110174"/>
            <a:ext cx="1096496" cy="43838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9" name="Image 18" descr="Une image contenant animal, poisson, bocal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94B6972C-7BC0-422F-8E68-808B51B04B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337" y="5581717"/>
            <a:ext cx="914400" cy="5143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054" name="Picture 6" descr="Résultat de recherche d'images pour &quot;charcuterie&quot;">
            <a:hlinkClick r:id="rId12" action="ppaction://hlinksldjump"/>
            <a:extLst>
              <a:ext uri="{FF2B5EF4-FFF2-40B4-BE49-F238E27FC236}">
                <a16:creationId xmlns:a16="http://schemas.microsoft.com/office/drawing/2014/main" id="{79A849BE-A6A1-4F11-9C65-F55A9AB7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85" y="2606131"/>
            <a:ext cx="778656" cy="51816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 descr="Une image contenant table, intérieur, tasse, assis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DB3D9BA1-DFFD-4E40-BE08-5B08538CEB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636954" y="3063922"/>
            <a:ext cx="778119" cy="51435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4" name="Image 23" descr="Une image contenant alimentation, bâtiment, brique&#10;&#10;Description générée automatiquement">
            <a:hlinkClick r:id="rId12" action="ppaction://hlinksldjump"/>
            <a:extLst>
              <a:ext uri="{FF2B5EF4-FFF2-40B4-BE49-F238E27FC236}">
                <a16:creationId xmlns:a16="http://schemas.microsoft.com/office/drawing/2014/main" id="{6A3BBC37-2C7A-483E-B508-21B2FDC657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421796" y="3590533"/>
            <a:ext cx="690048" cy="63182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058" name="Picture 10" descr="Résultat de recherche d'images pour &quot;sel&quot;">
            <a:hlinkClick r:id="rId16" action="ppaction://hlinksldjump"/>
            <a:extLst>
              <a:ext uri="{FF2B5EF4-FFF2-40B4-BE49-F238E27FC236}">
                <a16:creationId xmlns:a16="http://schemas.microsoft.com/office/drawing/2014/main" id="{2F6129F1-F3E7-46BD-8774-328A0DD1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81" y="4595903"/>
            <a:ext cx="778656" cy="5181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Une image contenant intérieur, jeu, boule, table&#10;&#10;Description générée automatiquement">
            <a:hlinkClick r:id="rId16" action="ppaction://hlinksldjump"/>
            <a:extLst>
              <a:ext uri="{FF2B5EF4-FFF2-40B4-BE49-F238E27FC236}">
                <a16:creationId xmlns:a16="http://schemas.microsoft.com/office/drawing/2014/main" id="{7DC03635-207F-41E8-B324-C166C93E6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9843" y="5086833"/>
            <a:ext cx="985520" cy="48506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8" name="Image 27" descr="Une image contenant bouteille, réfrigérateur, ouvrir, table&#10;&#10;Description générée automatiquement">
            <a:hlinkClick r:id="rId16" action="ppaction://hlinksldjump"/>
            <a:extLst>
              <a:ext uri="{FF2B5EF4-FFF2-40B4-BE49-F238E27FC236}">
                <a16:creationId xmlns:a16="http://schemas.microsoft.com/office/drawing/2014/main" id="{C6BA3F13-F063-4F76-9EB1-F9F3F4FFF0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3226" y="4116476"/>
            <a:ext cx="933929" cy="51816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139C2F9-4836-4009-9EB2-FE9828358250}"/>
              </a:ext>
            </a:extLst>
          </p:cNvPr>
          <p:cNvSpPr txBox="1"/>
          <p:nvPr/>
        </p:nvSpPr>
        <p:spPr>
          <a:xfrm>
            <a:off x="9444621" y="6207097"/>
            <a:ext cx="110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</p:txBody>
      </p:sp>
      <p:pic>
        <p:nvPicPr>
          <p:cNvPr id="20" name="Graphique 19" descr="Fourchette et couteau">
            <a:hlinkClick r:id="rId20" action="ppaction://hlinksldjump"/>
            <a:extLst>
              <a:ext uri="{FF2B5EF4-FFF2-40B4-BE49-F238E27FC236}">
                <a16:creationId xmlns:a16="http://schemas.microsoft.com/office/drawing/2014/main" id="{326098BC-6A11-4538-A13E-8A59E08825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44621" y="1572254"/>
            <a:ext cx="914400" cy="939800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50C2F6AD-1FF9-4FE2-B5D9-5CBAC083AC52}"/>
              </a:ext>
            </a:extLst>
          </p:cNvPr>
          <p:cNvSpPr/>
          <p:nvPr/>
        </p:nvSpPr>
        <p:spPr>
          <a:xfrm>
            <a:off x="9524539" y="71120"/>
            <a:ext cx="2426971" cy="142493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0F6804-E8A2-4F26-98D8-F87E2A2535C0}"/>
              </a:ext>
            </a:extLst>
          </p:cNvPr>
          <p:cNvSpPr txBox="1"/>
          <p:nvPr/>
        </p:nvSpPr>
        <p:spPr>
          <a:xfrm>
            <a:off x="9885681" y="294485"/>
            <a:ext cx="2065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faudra cliquer sur l’icône pour revenir sur cette page</a:t>
            </a:r>
          </a:p>
        </p:txBody>
      </p:sp>
      <p:sp>
        <p:nvSpPr>
          <p:cNvPr id="23" name="Bouton d’action : accueil 22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6B9E9529-6389-419D-85E7-B5BD61F255A9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3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EC559-5109-467C-ABB9-F50567F7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u="sng" dirty="0">
                <a:solidFill>
                  <a:srgbClr val="0070C0"/>
                </a:solidFill>
              </a:rPr>
              <a:t>Le nutri-score, une aide pour choisir ses produits alimentaires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09DAB9A-0ACF-405A-92B9-500DABBEE2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012" y="3501177"/>
            <a:ext cx="7771428" cy="3371429"/>
          </a:xfrm>
          <a:effectLst>
            <a:softEdge rad="279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A014EF-FEC5-4B31-90AB-48952EB17970}"/>
              </a:ext>
            </a:extLst>
          </p:cNvPr>
          <p:cNvSpPr txBox="1"/>
          <p:nvPr/>
        </p:nvSpPr>
        <p:spPr>
          <a:xfrm>
            <a:off x="1285240" y="2310765"/>
            <a:ext cx="9621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Ce logo classe de manière fiable les aliments selon leur qualité nutritionnelle dans une des 5 catégories identifiées par une couleur, il concerne tous les produits transformés.</a:t>
            </a:r>
            <a:endParaRPr lang="fr-FR" sz="2800" dirty="0"/>
          </a:p>
          <a:p>
            <a:endParaRPr lang="fr-FR" sz="24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AA5702-134C-4A66-8DC3-078D1FED7E89}"/>
              </a:ext>
            </a:extLst>
          </p:cNvPr>
          <p:cNvSpPr txBox="1"/>
          <p:nvPr/>
        </p:nvSpPr>
        <p:spPr>
          <a:xfrm>
            <a:off x="8117840" y="4413905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(arrêté interministériel du ministère de la Santé, de l’Agriculture et de l’Economie et des finances - octobre 2017)</a:t>
            </a:r>
            <a:endParaRPr lang="fr-FR" sz="2400" i="1" dirty="0"/>
          </a:p>
        </p:txBody>
      </p:sp>
      <p:sp>
        <p:nvSpPr>
          <p:cNvPr id="8" name="Bouton d’action : accueil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194F07-6EB4-4A93-BC6B-07A58468EE64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4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8AB46-EC66-415F-BA38-257EDD0A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>
                <a:solidFill>
                  <a:srgbClr val="00B0F0"/>
                </a:solidFill>
              </a:rPr>
              <a:t>Les régimes amaigrissants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6DAA0-66D4-4FFD-99E8-9246556DF0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05050"/>
            <a:ext cx="10363826" cy="3486149"/>
          </a:xfrm>
        </p:spPr>
        <p:txBody>
          <a:bodyPr>
            <a:normAutofit/>
          </a:bodyPr>
          <a:lstStyle/>
          <a:p>
            <a:r>
              <a:rPr lang="fr-FR" sz="2400" cap="none" dirty="0"/>
              <a:t>Un des inconvénients majeurs des régimes amaigrissants semble être… </a:t>
            </a:r>
            <a:r>
              <a:rPr lang="fr-FR" sz="2400" b="1" i="1" cap="none" dirty="0">
                <a:solidFill>
                  <a:srgbClr val="FF0000"/>
                </a:solidFill>
              </a:rPr>
              <a:t>la prise de poids </a:t>
            </a:r>
            <a:r>
              <a:rPr lang="fr-FR" sz="2400" cap="none" dirty="0"/>
              <a:t>! Une expertise scientifique de l’ANSES</a:t>
            </a:r>
            <a:r>
              <a:rPr lang="fr-FR" sz="2400" cap="none" dirty="0">
                <a:solidFill>
                  <a:srgbClr val="00B0F0"/>
                </a:solidFill>
              </a:rPr>
              <a:t> </a:t>
            </a:r>
            <a:r>
              <a:rPr lang="fr-FR" sz="2400" cap="none" dirty="0"/>
              <a:t>montre que la restriction calorique et les déséquilibres alimentaires entraînés par au moins quinze régimes populaires et très diffusés auprès du grand public, sont associés à une reprise de poids. </a:t>
            </a:r>
          </a:p>
        </p:txBody>
      </p:sp>
      <p:pic>
        <p:nvPicPr>
          <p:cNvPr id="5" name="Image 4" descr="Une image contenant table, alimentation, fruit&#10;&#10;Description générée automatiquement">
            <a:extLst>
              <a:ext uri="{FF2B5EF4-FFF2-40B4-BE49-F238E27FC236}">
                <a16:creationId xmlns:a16="http://schemas.microsoft.com/office/drawing/2014/main" id="{19CF0EA2-FD79-4E00-98C0-BD778FA6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4521200"/>
            <a:ext cx="3086100" cy="205740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D75CD4-05D6-41C7-BCEE-8B462D1D2F54}"/>
              </a:ext>
            </a:extLst>
          </p:cNvPr>
          <p:cNvSpPr txBox="1"/>
          <p:nvPr/>
        </p:nvSpPr>
        <p:spPr>
          <a:xfrm>
            <a:off x="9337040" y="4521200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Source: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FD8359-650E-4814-B0EB-F2E6BBBA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080" y="4700419"/>
            <a:ext cx="1554480" cy="64044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Bouton d’action : accueil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3171923-A9A1-4B29-AD7F-149B9F004A4F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7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6C727-EDB7-4D65-8210-AC5FEE55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prise de poids et régimes amaigrissants: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43A9A-5700-49CB-8FF3-B2A9669E88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cap="none" dirty="0"/>
              <a:t>-</a:t>
            </a:r>
            <a:r>
              <a:rPr lang="fr-FR" sz="2400" cap="none" dirty="0"/>
              <a:t>Des modifications du métabolisme énergétique et la diminution de la masse corporelle métaboliquement active (masse maigre). </a:t>
            </a:r>
          </a:p>
          <a:p>
            <a:pPr marL="0" indent="0">
              <a:buNone/>
            </a:pPr>
            <a:r>
              <a:rPr lang="fr-FR" sz="2400" cap="none" dirty="0"/>
              <a:t>-En outre, l’expertise pointe du doigt des risques pour la santé osseuse, le système cardiovasculaire et les reins, ainsi que la possibilité de perturbations psychologiques de type anorexie/boulimie en cas de régime très strict. </a:t>
            </a:r>
          </a:p>
          <a:p>
            <a:pPr marL="0" indent="0">
              <a:buNone/>
            </a:pPr>
            <a:r>
              <a:rPr lang="fr-FR" sz="2400" cap="none" dirty="0"/>
              <a:t>-</a:t>
            </a:r>
            <a:r>
              <a:rPr lang="fr-FR" sz="2400" b="1" i="1" u="sng" cap="none" dirty="0">
                <a:solidFill>
                  <a:srgbClr val="FF0000"/>
                </a:solidFill>
              </a:rPr>
              <a:t>En conséquence un régime amaigrissant n’est pas anodin </a:t>
            </a:r>
            <a:r>
              <a:rPr lang="fr-FR" sz="2400" cap="none" dirty="0"/>
              <a:t>et doit faire l'objet d'une prise en charge par un spécialiste en nutrition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18DB40-B33E-432F-8B06-45DA4CDD25DA}"/>
              </a:ext>
            </a:extLst>
          </p:cNvPr>
          <p:cNvSpPr txBox="1"/>
          <p:nvPr/>
        </p:nvSpPr>
        <p:spPr>
          <a:xfrm>
            <a:off x="9733280" y="579119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13E21C5-C317-4B5D-984A-A510B907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6058931"/>
            <a:ext cx="1268590" cy="5226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Bouton d’action : accuei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5DDB455-1331-4F07-AAE8-F7679704F5AC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4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84711-21D6-4923-95E9-3122E1A4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32492"/>
            <a:ext cx="10364451" cy="635408"/>
          </a:xfrm>
        </p:spPr>
        <p:txBody>
          <a:bodyPr/>
          <a:lstStyle/>
          <a:p>
            <a:r>
              <a:rPr lang="fr-FR" b="1" i="1" u="sng" dirty="0">
                <a:solidFill>
                  <a:srgbClr val="0070C0"/>
                </a:solidFill>
              </a:rPr>
              <a:t>L’hydratation du sportif et du sédentaire 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B8C1167-3DAC-4208-98EA-B2C398CD98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6219" y="867900"/>
            <a:ext cx="8559561" cy="5792574"/>
          </a:xfrm>
        </p:spPr>
      </p:pic>
      <p:pic>
        <p:nvPicPr>
          <p:cNvPr id="1026" name="Picture 2" descr="Résultat de recherche d'images pour &quot;insep&quot;">
            <a:extLst>
              <a:ext uri="{FF2B5EF4-FFF2-40B4-BE49-F238E27FC236}">
                <a16:creationId xmlns:a16="http://schemas.microsoft.com/office/drawing/2014/main" id="{85AE5EBB-727A-41ED-BF96-7D634ED0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4" y="4393009"/>
            <a:ext cx="995363" cy="9953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6C129F-F021-4B83-95EB-F505BC184323}"/>
              </a:ext>
            </a:extLst>
          </p:cNvPr>
          <p:cNvSpPr txBox="1"/>
          <p:nvPr/>
        </p:nvSpPr>
        <p:spPr>
          <a:xfrm>
            <a:off x="369633" y="4208343"/>
            <a:ext cx="99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</p:txBody>
      </p:sp>
      <p:sp>
        <p:nvSpPr>
          <p:cNvPr id="8" name="Bouton d’action : accueil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6D640B5-22A0-4F22-9FAA-1122FA09550C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8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12CC6-B229-4CDA-8DC6-06E732E3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A83CEFE9-BE69-492E-9044-2D242187A2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8280" y="161962"/>
            <a:ext cx="9235440" cy="65340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7F0F37-2FD2-4195-82FC-8512985B6BF1}"/>
              </a:ext>
            </a:extLst>
          </p:cNvPr>
          <p:cNvSpPr txBox="1"/>
          <p:nvPr/>
        </p:nvSpPr>
        <p:spPr>
          <a:xfrm>
            <a:off x="9174480" y="433851"/>
            <a:ext cx="9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</a:t>
            </a:r>
          </a:p>
        </p:txBody>
      </p:sp>
      <p:sp>
        <p:nvSpPr>
          <p:cNvPr id="7" name="Bouton d’action : accueil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C5942FD-DBD1-440A-8089-CC4E2A525C51}"/>
              </a:ext>
            </a:extLst>
          </p:cNvPr>
          <p:cNvSpPr/>
          <p:nvPr/>
        </p:nvSpPr>
        <p:spPr>
          <a:xfrm>
            <a:off x="436880" y="6248400"/>
            <a:ext cx="548640" cy="457200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776014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150</TotalTime>
  <Words>909</Words>
  <Application>Microsoft Office PowerPoint</Application>
  <PresentationFormat>Grand écran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 BLANCA</vt:lpstr>
      <vt:lpstr>Arial</vt:lpstr>
      <vt:lpstr>Tw Cen MT</vt:lpstr>
      <vt:lpstr>Ronds dans l’eau</vt:lpstr>
      <vt:lpstr>«Que ton aliment soit ton médicament» (hippocrate)</vt:lpstr>
      <vt:lpstr>Sommaire interactif</vt:lpstr>
      <vt:lpstr>Définition de la nutrition par l’OMS (Organisation Mondial de la Santé)  </vt:lpstr>
      <vt:lpstr>Les aliments: cliquez sur l’image </vt:lpstr>
      <vt:lpstr>Le nutri-score, une aide pour choisir ses produits alimentaires</vt:lpstr>
      <vt:lpstr>Les régimes amaigrissants</vt:lpstr>
      <vt:lpstr>prise de poids et régimes amaigrissants:</vt:lpstr>
      <vt:lpstr>L’hydratation du sportif et du sédentaire </vt:lpstr>
      <vt:lpstr>Présentation PowerPoint</vt:lpstr>
      <vt:lpstr>Fruits, légumes, légumineuses</vt:lpstr>
      <vt:lpstr>Produits céréaliers, laitiers, viandes, poissons / fruits de mer</vt:lpstr>
      <vt:lpstr>Charcuterie, matières grasses et produits sucrés</vt:lpstr>
      <vt:lpstr>Boisson, sel et activité physique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«Que ton aliment soit ton médicament» (hippocrate)</dc:title>
  <dc:creator>sylvain vaukan</dc:creator>
  <cp:lastModifiedBy>sylvain vaukan</cp:lastModifiedBy>
  <cp:revision>35</cp:revision>
  <dcterms:created xsi:type="dcterms:W3CDTF">2020-03-20T13:12:53Z</dcterms:created>
  <dcterms:modified xsi:type="dcterms:W3CDTF">2020-03-22T14:38:33Z</dcterms:modified>
</cp:coreProperties>
</file>