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61" r:id="rId4"/>
    <p:sldId id="262" r:id="rId5"/>
    <p:sldId id="271" r:id="rId6"/>
    <p:sldId id="272" r:id="rId7"/>
    <p:sldId id="257" r:id="rId8"/>
    <p:sldId id="266" r:id="rId9"/>
    <p:sldId id="267" r:id="rId10"/>
    <p:sldId id="270" r:id="rId11"/>
    <p:sldId id="274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1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FD2DC2-D77E-40C4-A612-955FCE31A5CC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BB2E91-A1F9-456E-96A9-8D58707D882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4FD2DC2-D77E-40C4-A612-955FCE31A5CC}" type="datetimeFigureOut">
              <a:rPr lang="fr-FR" smtClean="0">
                <a:solidFill>
                  <a:srgbClr val="073E87"/>
                </a:solidFill>
              </a:rPr>
              <a:pPr/>
              <a:t>23/03/2020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BB2E91-A1F9-456E-96A9-8D58707D8827}" type="slidenum">
              <a:rPr lang="fr-FR" smtClean="0">
                <a:solidFill>
                  <a:srgbClr val="073E87"/>
                </a:solidFill>
              </a:rPr>
              <a:pPr/>
              <a:t>‹N°›</a:t>
            </a:fld>
            <a:endParaRPr lang="fr-F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</a:t>
            </a:r>
            <a:endParaRPr lang="fr-FR" dirty="0"/>
          </a:p>
        </p:txBody>
      </p:sp>
      <p:pic>
        <p:nvPicPr>
          <p:cNvPr id="4" name="Vidéo Prévention santé  les bienfaits de l'activité physiqu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7757" y="1916832"/>
            <a:ext cx="7914208" cy="44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fr-FR" sz="7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Présentation des tests</a:t>
            </a:r>
            <a:endParaRPr lang="fr-FR" sz="7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76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539552" y="1988840"/>
            <a:ext cx="8136904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smtClean="0"/>
              <a:t>Vous devrez à partir de votre fiche individuelle, réaliser les tests suivants :</a:t>
            </a:r>
          </a:p>
          <a:p>
            <a:pPr lvl="1"/>
            <a:r>
              <a:rPr lang="fr-FR" sz="3600" dirty="0" smtClean="0"/>
              <a:t>Composition corporelle : IMC et IMG ;</a:t>
            </a:r>
          </a:p>
          <a:p>
            <a:pPr lvl="1"/>
            <a:r>
              <a:rPr lang="fr-FR" sz="3600" dirty="0" smtClean="0"/>
              <a:t>Adaptation cardio-respiratoire à l’effort :  test de </a:t>
            </a:r>
            <a:r>
              <a:rPr lang="fr-FR" sz="3600" dirty="0" err="1" smtClean="0"/>
              <a:t>Ruffier</a:t>
            </a:r>
            <a:r>
              <a:rPr lang="fr-FR" sz="3600" dirty="0" smtClean="0"/>
              <a:t> ;</a:t>
            </a:r>
          </a:p>
        </p:txBody>
      </p:sp>
    </p:spTree>
    <p:extLst>
      <p:ext uri="{BB962C8B-B14F-4D97-AF65-F5344CB8AC3E}">
        <p14:creationId xmlns:p14="http://schemas.microsoft.com/office/powerpoint/2010/main" val="260465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cap="small" dirty="0"/>
              <a:t>Indice de Masse </a:t>
            </a:r>
            <a:r>
              <a:rPr lang="fr-FR" b="1" cap="small" dirty="0" smtClean="0"/>
              <a:t>Corporelle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683779"/>
              </p:ext>
            </p:extLst>
          </p:nvPr>
        </p:nvGraphicFramePr>
        <p:xfrm>
          <a:off x="611560" y="2420889"/>
          <a:ext cx="8064897" cy="3242405"/>
        </p:xfrm>
        <a:graphic>
          <a:graphicData uri="http://schemas.openxmlformats.org/drawingml/2006/table">
            <a:tbl>
              <a:tblPr firstRow="1" firstCol="1" bandRow="1"/>
              <a:tblGrid>
                <a:gridCol w="1293615"/>
                <a:gridCol w="1128547"/>
                <a:gridCol w="1128547"/>
                <a:gridCol w="1128547"/>
                <a:gridCol w="1128547"/>
                <a:gridCol w="1128547"/>
                <a:gridCol w="1128547"/>
              </a:tblGrid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Homme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Âge (années)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15-19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20-29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30-39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40-49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50-59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60-69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maigre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&lt;20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&lt;21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&lt;23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mince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20-21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21-22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23-24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24-25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24-25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24-25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normal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21-22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23-24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24-26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25-27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25-27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26-27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Embonpoint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22-23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25-26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26-28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27-28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27-28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27-28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Obèse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&gt;27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61"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Femme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600">
                        <a:effectLst/>
                        <a:latin typeface="Calibri"/>
                      </a:endParaRPr>
                    </a:p>
                  </a:txBody>
                  <a:tcPr marL="40486" marR="4048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Âge (années)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15-19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20-29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30-39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40-49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50-59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60-69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maigre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&lt;19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&lt;19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&lt;20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&lt;21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&lt;22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mince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19-20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19-20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21-22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21-22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22-23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23-24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normal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20-22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21-22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22-23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23-25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24-26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24-26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Embonpoint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22-23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22-23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24-25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25-27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26-28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27-28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92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cap="small" spc="25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Obèse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&gt;24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&gt;26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&gt;28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&gt;29</a:t>
                      </a:r>
                      <a:endParaRPr lang="fr-FR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i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&gt;29</a:t>
                      </a:r>
                      <a:endParaRPr lang="fr-FR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486" marR="404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contenu 1"/>
          <p:cNvSpPr>
            <a:spLocks noGrp="1"/>
          </p:cNvSpPr>
          <p:nvPr>
            <p:ph idx="1"/>
          </p:nvPr>
        </p:nvSpPr>
        <p:spPr>
          <a:xfrm>
            <a:off x="395536" y="5877272"/>
            <a:ext cx="8424936" cy="576064"/>
          </a:xfrm>
        </p:spPr>
        <p:txBody>
          <a:bodyPr>
            <a:noAutofit/>
          </a:bodyPr>
          <a:lstStyle/>
          <a:p>
            <a:r>
              <a:rPr lang="fr-FR" sz="1800" dirty="0"/>
              <a:t>L’indice de Masse Corporelle ou </a:t>
            </a:r>
            <a:r>
              <a:rPr lang="fr-FR" sz="1800" dirty="0" smtClean="0"/>
              <a:t>IMC </a:t>
            </a:r>
            <a:r>
              <a:rPr lang="fr-FR" sz="1800" dirty="0"/>
              <a:t>est une référence international permettant de diagnostiquer un déséquilibre par rapport au poids.</a:t>
            </a:r>
          </a:p>
        </p:txBody>
      </p:sp>
    </p:spTree>
    <p:extLst>
      <p:ext uri="{BB962C8B-B14F-4D97-AF65-F5344CB8AC3E}">
        <p14:creationId xmlns:p14="http://schemas.microsoft.com/office/powerpoint/2010/main" val="17712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5085184"/>
            <a:ext cx="7992888" cy="132901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Des études indiquent qu’une augmentation du ratio de 0,1 augmente le risque de décès de 34% chez les hommes et 24% chez la femmes.</a:t>
            </a:r>
          </a:p>
          <a:p>
            <a:endParaRPr lang="fr-FR" sz="900" dirty="0"/>
          </a:p>
          <a:p>
            <a:r>
              <a:rPr lang="fr-FR" dirty="0"/>
              <a:t>A votre mètre à ruban pour connaitre votre Rapport taille hanche ou RTH et savoir si vous devez modifier vos habitudes alimentaires!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 de Masse Graisseuse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6048672" cy="175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2"/>
            <a:ext cx="3409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6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2924944"/>
            <a:ext cx="8424935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	indice </a:t>
            </a:r>
            <a:r>
              <a:rPr lang="fr-FR" sz="2800" dirty="0"/>
              <a:t>&lt; </a:t>
            </a:r>
            <a:r>
              <a:rPr lang="fr-FR" sz="2800" dirty="0" smtClean="0"/>
              <a:t>0	       Très </a:t>
            </a:r>
            <a:r>
              <a:rPr lang="fr-FR" sz="2800" dirty="0"/>
              <a:t>bonne adaptation à l' effort</a:t>
            </a:r>
          </a:p>
          <a:p>
            <a:pPr marL="0" indent="0">
              <a:buNone/>
            </a:pPr>
            <a:r>
              <a:rPr lang="fr-FR" sz="2800" dirty="0" smtClean="0"/>
              <a:t>     0 </a:t>
            </a:r>
            <a:r>
              <a:rPr lang="fr-FR" sz="2800" dirty="0"/>
              <a:t>&lt; indice &lt; 5 </a:t>
            </a:r>
            <a:r>
              <a:rPr lang="fr-FR" sz="2800" dirty="0" smtClean="0"/>
              <a:t> 	       Bonne </a:t>
            </a:r>
            <a:r>
              <a:rPr lang="fr-FR" sz="2800" dirty="0"/>
              <a:t>adaptation à l' effort</a:t>
            </a:r>
          </a:p>
          <a:p>
            <a:pPr marL="0" indent="0">
              <a:buNone/>
            </a:pPr>
            <a:r>
              <a:rPr lang="fr-FR" sz="2800" dirty="0" smtClean="0"/>
              <a:t>     5 </a:t>
            </a:r>
            <a:r>
              <a:rPr lang="fr-FR" sz="2800" dirty="0"/>
              <a:t>&lt; indice &lt; 10 </a:t>
            </a:r>
            <a:r>
              <a:rPr lang="fr-FR" sz="2800" dirty="0" smtClean="0"/>
              <a:t>          Adaptation </a:t>
            </a:r>
            <a:r>
              <a:rPr lang="fr-FR" sz="2800" dirty="0"/>
              <a:t>à l' effort moyenne</a:t>
            </a:r>
          </a:p>
          <a:p>
            <a:pPr marL="0" indent="0">
              <a:buNone/>
            </a:pPr>
            <a:r>
              <a:rPr lang="fr-FR" sz="2800" dirty="0" smtClean="0"/>
              <a:t>   10 </a:t>
            </a:r>
            <a:r>
              <a:rPr lang="fr-FR" sz="2800" dirty="0"/>
              <a:t>&lt; indice &lt; 15 </a:t>
            </a:r>
            <a:r>
              <a:rPr lang="fr-FR" sz="2800" dirty="0" smtClean="0"/>
              <a:t>          Adaptation </a:t>
            </a:r>
            <a:r>
              <a:rPr lang="fr-FR" sz="2800" dirty="0"/>
              <a:t>à l' effort insuffisante</a:t>
            </a:r>
          </a:p>
          <a:p>
            <a:pPr marL="0" indent="0">
              <a:buNone/>
            </a:pPr>
            <a:r>
              <a:rPr lang="fr-FR" sz="2800" dirty="0" smtClean="0"/>
              <a:t>   15 </a:t>
            </a:r>
            <a:r>
              <a:rPr lang="fr-FR" sz="2800" dirty="0"/>
              <a:t>&lt; indice 	</a:t>
            </a:r>
            <a:r>
              <a:rPr lang="fr-FR" sz="2800" dirty="0" smtClean="0"/>
              <a:t>      Mauvaise </a:t>
            </a:r>
            <a:r>
              <a:rPr lang="fr-FR" sz="2800" dirty="0"/>
              <a:t>adaptation à l'effort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</a:t>
            </a:r>
            <a:r>
              <a:rPr lang="fr-FR" dirty="0"/>
              <a:t>de </a:t>
            </a:r>
            <a:r>
              <a:rPr lang="fr-FR" dirty="0" err="1"/>
              <a:t>Ruffier</a:t>
            </a:r>
            <a:r>
              <a:rPr lang="fr-FR" dirty="0"/>
              <a:t>-Dickson</a:t>
            </a:r>
          </a:p>
        </p:txBody>
      </p:sp>
    </p:spTree>
    <p:extLst>
      <p:ext uri="{BB962C8B-B14F-4D97-AF65-F5344CB8AC3E}">
        <p14:creationId xmlns:p14="http://schemas.microsoft.com/office/powerpoint/2010/main" val="36198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fr-FR" sz="6000" b="1" dirty="0" smtClean="0"/>
              <a:t>A vos stylos  et </a:t>
            </a:r>
            <a:br>
              <a:rPr lang="fr-FR" sz="6000" b="1" dirty="0" smtClean="0"/>
            </a:br>
            <a:r>
              <a:rPr lang="fr-FR" sz="6000" b="1" dirty="0" smtClean="0"/>
              <a:t>vos baskets !</a:t>
            </a:r>
            <a:endParaRPr lang="fr-FR" sz="6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112568" cy="404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4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/>
          <a:lstStyle/>
          <a:p>
            <a:r>
              <a:rPr lang="fr-FR" sz="3200" dirty="0" smtClean="0"/>
              <a:t>Définition : « Niveau </a:t>
            </a:r>
            <a:r>
              <a:rPr lang="fr-FR" sz="3200" dirty="0"/>
              <a:t>d’entraînement physique et psychologique </a:t>
            </a:r>
            <a:r>
              <a:rPr lang="fr-FR" sz="3200" dirty="0" smtClean="0"/>
              <a:t>minimum nécessaire </a:t>
            </a:r>
            <a:r>
              <a:rPr lang="fr-FR" sz="3200" dirty="0"/>
              <a:t>pour satisfaire aux exigences d’une activité </a:t>
            </a:r>
            <a:r>
              <a:rPr lang="fr-FR" sz="3200" dirty="0" smtClean="0"/>
              <a:t>physique donnée. »</a:t>
            </a:r>
          </a:p>
          <a:p>
            <a:pPr marL="0" indent="0">
              <a:buNone/>
            </a:pPr>
            <a:endParaRPr lang="fr-FR" sz="800" dirty="0" smtClean="0"/>
          </a:p>
          <a:p>
            <a:pPr marL="0" indent="0">
              <a:buNone/>
            </a:pPr>
            <a:endParaRPr lang="fr-FR" sz="800" dirty="0" smtClean="0"/>
          </a:p>
          <a:p>
            <a:pPr marL="0" indent="0" algn="r">
              <a:buNone/>
            </a:pPr>
            <a:r>
              <a:rPr lang="fr-FR" sz="1600" i="1" dirty="0"/>
              <a:t>Powerpoint, « Activités physiques et santé », Ministère de la Santé et </a:t>
            </a:r>
            <a:endParaRPr lang="fr-FR" sz="1600" i="1" dirty="0" smtClean="0"/>
          </a:p>
          <a:p>
            <a:pPr marL="0" indent="0" algn="r">
              <a:buNone/>
            </a:pPr>
            <a:r>
              <a:rPr lang="fr-FR" sz="1600" i="1" dirty="0" smtClean="0"/>
              <a:t>des </a:t>
            </a:r>
            <a:r>
              <a:rPr lang="fr-FR" sz="1600" i="1" dirty="0"/>
              <a:t>Solidarités.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1600" i="1" dirty="0"/>
          </a:p>
          <a:p>
            <a:pPr marL="0" indent="0">
              <a:buNone/>
            </a:pPr>
            <a:endParaRPr lang="fr-FR" sz="1600" i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Qu’est-ce que la condition physique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2675466"/>
            <a:ext cx="8496943" cy="3705861"/>
          </a:xfrm>
        </p:spPr>
        <p:txBody>
          <a:bodyPr/>
          <a:lstStyle/>
          <a:p>
            <a:r>
              <a:rPr lang="fr-FR" sz="2000" dirty="0" smtClean="0"/>
              <a:t>Votre </a:t>
            </a:r>
            <a:r>
              <a:rPr lang="fr-FR" sz="2000" dirty="0"/>
              <a:t>condition physique </a:t>
            </a:r>
            <a:r>
              <a:rPr lang="fr-FR" sz="2000" dirty="0" smtClean="0"/>
              <a:t>vous permet de vous mouvoir. Elle conditionne votre activité physique et répond à vos besoins de tous les jours.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u="sng" dirty="0" smtClean="0"/>
              <a:t>Qu’est-ce que l’activité physique ?</a:t>
            </a:r>
            <a:endParaRPr lang="fr-FR" sz="2000" u="sng" dirty="0"/>
          </a:p>
          <a:p>
            <a:r>
              <a:rPr lang="fr-FR" sz="1800" dirty="0" smtClean="0"/>
              <a:t>Définition : « Tout </a:t>
            </a:r>
            <a:r>
              <a:rPr lang="fr-FR" sz="1800" dirty="0"/>
              <a:t>mouvement corporel produit par la contraction des </a:t>
            </a:r>
            <a:r>
              <a:rPr lang="fr-FR" sz="1800" dirty="0" smtClean="0"/>
              <a:t>muscles squelettiques </a:t>
            </a:r>
            <a:r>
              <a:rPr lang="fr-FR" sz="1800" dirty="0"/>
              <a:t>entraînant une augmentation de la </a:t>
            </a:r>
            <a:r>
              <a:rPr lang="fr-FR" sz="1800" dirty="0" smtClean="0"/>
              <a:t>dépense d’énergie </a:t>
            </a:r>
            <a:r>
              <a:rPr lang="fr-FR" sz="1800" dirty="0"/>
              <a:t>au dessus de la dépense de repos</a:t>
            </a:r>
            <a:r>
              <a:rPr lang="fr-FR" dirty="0" smtClean="0"/>
              <a:t>. »</a:t>
            </a:r>
          </a:p>
          <a:p>
            <a:pPr marL="0" indent="0">
              <a:buNone/>
            </a:pPr>
            <a:endParaRPr lang="fr-FR" sz="700" dirty="0" smtClean="0"/>
          </a:p>
          <a:p>
            <a:pPr marL="0" indent="0" algn="r">
              <a:buNone/>
            </a:pPr>
            <a:r>
              <a:rPr lang="fr-FR" sz="1600" i="1" dirty="0"/>
              <a:t>Powerpoint, « Activités physiques et santé », Ministère de la Santé et des Solidarités.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faut-il entretenir sa condition physique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3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Bénéfices de l’activité physique </a:t>
            </a:r>
            <a:br>
              <a:rPr lang="fr-FR" dirty="0" smtClean="0"/>
            </a:br>
            <a:r>
              <a:rPr lang="fr-FR" dirty="0" smtClean="0"/>
              <a:t>pour </a:t>
            </a:r>
            <a:r>
              <a:rPr lang="fr-FR" dirty="0"/>
              <a:t>la santé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2708920"/>
            <a:ext cx="8640959" cy="3960440"/>
          </a:xfrm>
        </p:spPr>
        <p:txBody>
          <a:bodyPr>
            <a:normAutofit/>
          </a:bodyPr>
          <a:lstStyle/>
          <a:p>
            <a:r>
              <a:rPr lang="fr-FR" sz="2200" dirty="0" smtClean="0"/>
              <a:t>Une </a:t>
            </a:r>
            <a:r>
              <a:rPr lang="fr-FR" sz="2200" b="1" dirty="0"/>
              <a:t>activité </a:t>
            </a:r>
            <a:r>
              <a:rPr lang="fr-FR" sz="2200" b="1" dirty="0" smtClean="0"/>
              <a:t>physique </a:t>
            </a:r>
            <a:r>
              <a:rPr lang="fr-FR" sz="2200" dirty="0" smtClean="0"/>
              <a:t>correspondant </a:t>
            </a:r>
            <a:r>
              <a:rPr lang="fr-FR" sz="2200" dirty="0"/>
              <a:t>à une </a:t>
            </a:r>
            <a:r>
              <a:rPr lang="fr-FR" sz="2200" b="1" dirty="0"/>
              <a:t>dépense </a:t>
            </a:r>
            <a:r>
              <a:rPr lang="fr-FR" sz="2200" b="1" dirty="0" smtClean="0"/>
              <a:t>énergétique de  </a:t>
            </a:r>
            <a:r>
              <a:rPr lang="fr-FR" sz="2200" b="1" dirty="0"/>
              <a:t>1 000 kcal</a:t>
            </a:r>
            <a:r>
              <a:rPr lang="fr-FR" sz="2200" dirty="0"/>
              <a:t> par semaine (soit la </a:t>
            </a:r>
            <a:r>
              <a:rPr lang="fr-FR" sz="2200" dirty="0" smtClean="0"/>
              <a:t>dépense énergétique </a:t>
            </a:r>
            <a:r>
              <a:rPr lang="fr-FR" sz="2200" dirty="0"/>
              <a:t>moyenne obtenue par </a:t>
            </a:r>
            <a:r>
              <a:rPr lang="fr-FR" sz="2200" dirty="0" smtClean="0"/>
              <a:t>30 minutes </a:t>
            </a:r>
            <a:r>
              <a:rPr lang="fr-FR" sz="2200" dirty="0"/>
              <a:t>quotidiennes d’activité </a:t>
            </a:r>
            <a:r>
              <a:rPr lang="fr-FR" sz="2200" dirty="0" smtClean="0"/>
              <a:t>physique modérée</a:t>
            </a:r>
            <a:r>
              <a:rPr lang="fr-FR" sz="2200" dirty="0"/>
              <a:t>) est associée à une </a:t>
            </a:r>
            <a:r>
              <a:rPr lang="fr-FR" sz="2200" b="1" dirty="0" smtClean="0"/>
              <a:t>diminution</a:t>
            </a:r>
            <a:r>
              <a:rPr lang="fr-FR" sz="2200" dirty="0" smtClean="0"/>
              <a:t> de </a:t>
            </a:r>
            <a:r>
              <a:rPr lang="fr-FR" sz="2200" b="1" dirty="0"/>
              <a:t>30 % de la </a:t>
            </a:r>
            <a:r>
              <a:rPr lang="fr-FR" sz="2200" b="1" dirty="0" smtClean="0"/>
              <a:t>mortalité</a:t>
            </a:r>
            <a:r>
              <a:rPr lang="fr-FR" sz="2200" dirty="0" smtClean="0"/>
              <a:t>.</a:t>
            </a:r>
          </a:p>
          <a:p>
            <a:r>
              <a:rPr lang="fr-FR" sz="2200" dirty="0" smtClean="0"/>
              <a:t>Une </a:t>
            </a:r>
            <a:r>
              <a:rPr lang="fr-FR" sz="2200" b="1" dirty="0" smtClean="0"/>
              <a:t>activité physique régulière </a:t>
            </a:r>
            <a:r>
              <a:rPr lang="fr-FR" sz="2200" dirty="0"/>
              <a:t>chez les sujets </a:t>
            </a:r>
            <a:r>
              <a:rPr lang="fr-FR" sz="2200" dirty="0" smtClean="0"/>
              <a:t>ayant présenté un </a:t>
            </a:r>
            <a:r>
              <a:rPr lang="fr-FR" sz="2200" b="1" dirty="0"/>
              <a:t>infarctus du myocarde</a:t>
            </a:r>
            <a:r>
              <a:rPr lang="fr-FR" sz="2200" dirty="0"/>
              <a:t> est </a:t>
            </a:r>
            <a:r>
              <a:rPr lang="fr-FR" sz="2200" dirty="0" smtClean="0"/>
              <a:t>associée à </a:t>
            </a:r>
            <a:r>
              <a:rPr lang="fr-FR" sz="2200" dirty="0"/>
              <a:t>une </a:t>
            </a:r>
            <a:r>
              <a:rPr lang="fr-FR" sz="2200" b="1" dirty="0"/>
              <a:t>diminution de la mortalité de 25 </a:t>
            </a:r>
            <a:r>
              <a:rPr lang="fr-FR" sz="2200" b="1" dirty="0" smtClean="0"/>
              <a:t>%.</a:t>
            </a:r>
          </a:p>
          <a:p>
            <a:r>
              <a:rPr lang="fr-FR" sz="2200" dirty="0" smtClean="0"/>
              <a:t>L’activité </a:t>
            </a:r>
            <a:r>
              <a:rPr lang="fr-FR" sz="2200" dirty="0"/>
              <a:t>physique peut jouer un </a:t>
            </a:r>
            <a:r>
              <a:rPr lang="fr-FR" sz="2200" b="1" dirty="0" smtClean="0"/>
              <a:t>rôle d’atténuation </a:t>
            </a:r>
            <a:r>
              <a:rPr lang="fr-FR" sz="2200" b="1" dirty="0"/>
              <a:t>du gain de poids </a:t>
            </a:r>
            <a:r>
              <a:rPr lang="fr-FR" sz="2200" dirty="0"/>
              <a:t>au </a:t>
            </a:r>
            <a:r>
              <a:rPr lang="fr-FR" sz="2200" dirty="0" smtClean="0"/>
              <a:t>cours du </a:t>
            </a:r>
            <a:r>
              <a:rPr lang="fr-FR" sz="2200" dirty="0"/>
              <a:t>temps, sans toutefois permettre </a:t>
            </a:r>
            <a:r>
              <a:rPr lang="fr-FR" sz="2200" dirty="0" smtClean="0"/>
              <a:t>de prévenir </a:t>
            </a:r>
            <a:r>
              <a:rPr lang="fr-FR" sz="2200" dirty="0"/>
              <a:t>complètement le </a:t>
            </a:r>
            <a:r>
              <a:rPr lang="fr-FR" sz="2200" dirty="0" smtClean="0"/>
              <a:t>phénomène.</a:t>
            </a:r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33935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Risques de la sédentarité pour </a:t>
            </a:r>
            <a:r>
              <a:rPr lang="fr-FR" dirty="0"/>
              <a:t>la santé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51520" y="2276872"/>
            <a:ext cx="8640959" cy="439248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Qu’est-ce que la sédentarité ?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Elle </a:t>
            </a:r>
            <a:r>
              <a:rPr lang="fr-FR" sz="2000" dirty="0"/>
              <a:t>correspond à une </a:t>
            </a:r>
            <a:r>
              <a:rPr lang="fr-FR" sz="2000" b="1" dirty="0"/>
              <a:t>activité physique faible ou nulle </a:t>
            </a:r>
            <a:r>
              <a:rPr lang="fr-FR" sz="2000" dirty="0"/>
              <a:t>avec une dépense énergétique proche de </a:t>
            </a:r>
            <a:r>
              <a:rPr lang="fr-FR" sz="2000" dirty="0" smtClean="0"/>
              <a:t>zéro. </a:t>
            </a:r>
            <a:r>
              <a:rPr lang="fr-FR" sz="2000" b="1" dirty="0" smtClean="0"/>
              <a:t>La </a:t>
            </a:r>
            <a:r>
              <a:rPr lang="fr-FR" sz="2000" b="1" dirty="0"/>
              <a:t>mesure du temps passé devant un écran </a:t>
            </a:r>
            <a:r>
              <a:rPr lang="fr-FR" sz="2000" dirty="0"/>
              <a:t>que ce soit un </a:t>
            </a:r>
            <a:r>
              <a:rPr lang="fr-FR" sz="2000" dirty="0" smtClean="0"/>
              <a:t>ordinateur </a:t>
            </a:r>
            <a:r>
              <a:rPr lang="fr-FR" sz="2000" dirty="0"/>
              <a:t>ou une télévision est un très bon indicateur de sédentarité</a:t>
            </a:r>
            <a:r>
              <a:rPr lang="fr-FR" sz="2000" dirty="0" smtClean="0"/>
              <a:t>.</a:t>
            </a:r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2000" dirty="0"/>
              <a:t>Au niveau mondial, près de </a:t>
            </a:r>
            <a:r>
              <a:rPr lang="fr-FR" sz="2000" b="1" dirty="0"/>
              <a:t>31% des adultes âgés de 15 ans et plus</a:t>
            </a:r>
            <a:r>
              <a:rPr lang="fr-FR" sz="2000" dirty="0"/>
              <a:t> manquaient d’activité physique en 2008 (hommes 28% et femmes 34%). </a:t>
            </a:r>
            <a:r>
              <a:rPr lang="fr-FR" sz="2000" b="1" dirty="0"/>
              <a:t>Environ 3,2 millions de décès </a:t>
            </a:r>
            <a:r>
              <a:rPr lang="fr-FR" sz="2000" dirty="0"/>
              <a:t>chaque année sont attribuables au </a:t>
            </a:r>
            <a:r>
              <a:rPr lang="fr-FR" sz="2000" b="1" dirty="0"/>
              <a:t>manque d’exercice. </a:t>
            </a:r>
            <a:endParaRPr lang="fr-FR" sz="2000" b="1" dirty="0" smtClean="0"/>
          </a:p>
          <a:p>
            <a:r>
              <a:rPr lang="fr-FR" sz="2000" dirty="0" smtClean="0"/>
              <a:t>La </a:t>
            </a:r>
            <a:r>
              <a:rPr lang="fr-FR" sz="2000" dirty="0"/>
              <a:t>sédentarité pourrait bien figurer parmi </a:t>
            </a:r>
            <a:r>
              <a:rPr lang="fr-FR" sz="2000" b="1" dirty="0"/>
              <a:t>les 10 principales causes </a:t>
            </a:r>
            <a:r>
              <a:rPr lang="fr-FR" sz="2000" dirty="0"/>
              <a:t>de </a:t>
            </a:r>
            <a:r>
              <a:rPr lang="fr-FR" sz="2000" b="1" dirty="0"/>
              <a:t>mortalité</a:t>
            </a:r>
            <a:r>
              <a:rPr lang="fr-FR" sz="2000" dirty="0"/>
              <a:t> et </a:t>
            </a:r>
            <a:r>
              <a:rPr lang="fr-FR" sz="2000" b="1" dirty="0"/>
              <a:t>d’incapacité </a:t>
            </a:r>
            <a:r>
              <a:rPr lang="fr-FR" sz="2000" dirty="0"/>
              <a:t>dans le monde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8200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2564904"/>
            <a:ext cx="8496943" cy="3600400"/>
          </a:xfrm>
        </p:spPr>
        <p:txBody>
          <a:bodyPr>
            <a:normAutofit/>
          </a:bodyPr>
          <a:lstStyle/>
          <a:p>
            <a:r>
              <a:rPr lang="fr-FR" sz="2200" dirty="0"/>
              <a:t>Les principales </a:t>
            </a:r>
            <a:r>
              <a:rPr lang="fr-FR" sz="2200" dirty="0" smtClean="0"/>
              <a:t>caractéristiques d’une </a:t>
            </a:r>
            <a:r>
              <a:rPr lang="fr-FR" sz="2200" dirty="0"/>
              <a:t>activité physique </a:t>
            </a:r>
            <a:r>
              <a:rPr lang="fr-FR" sz="2200" dirty="0" smtClean="0"/>
              <a:t>donnée sont </a:t>
            </a:r>
            <a:r>
              <a:rPr lang="fr-FR" sz="2200" b="1" dirty="0"/>
              <a:t>l’intensité</a:t>
            </a:r>
            <a:r>
              <a:rPr lang="fr-FR" sz="2200" dirty="0"/>
              <a:t>, la </a:t>
            </a:r>
            <a:r>
              <a:rPr lang="fr-FR" sz="2200" b="1" dirty="0"/>
              <a:t>durée</a:t>
            </a:r>
            <a:r>
              <a:rPr lang="fr-FR" sz="2200" dirty="0"/>
              <a:t>, la </a:t>
            </a:r>
            <a:r>
              <a:rPr lang="fr-FR" sz="2200" b="1" dirty="0"/>
              <a:t>fréquence</a:t>
            </a:r>
            <a:r>
              <a:rPr lang="fr-FR" sz="2200" dirty="0"/>
              <a:t> </a:t>
            </a:r>
            <a:r>
              <a:rPr lang="fr-FR" sz="2200" dirty="0" smtClean="0"/>
              <a:t>et le </a:t>
            </a:r>
            <a:r>
              <a:rPr lang="fr-FR" sz="2200" b="1" dirty="0"/>
              <a:t>contexte</a:t>
            </a:r>
            <a:r>
              <a:rPr lang="fr-FR" sz="2200" dirty="0"/>
              <a:t> dans lequel elle est pratiquée</a:t>
            </a:r>
            <a:r>
              <a:rPr lang="fr-FR" sz="2200" dirty="0" smtClean="0"/>
              <a:t>.</a:t>
            </a:r>
          </a:p>
          <a:p>
            <a:pPr marL="0" indent="0">
              <a:buNone/>
            </a:pPr>
            <a:endParaRPr lang="fr-FR" sz="1000" dirty="0" smtClean="0"/>
          </a:p>
          <a:p>
            <a:r>
              <a:rPr lang="fr-FR" sz="2200" dirty="0"/>
              <a:t>En </a:t>
            </a:r>
            <a:r>
              <a:rPr lang="fr-FR" sz="2200" dirty="0" smtClean="0"/>
              <a:t>fonction du </a:t>
            </a:r>
            <a:r>
              <a:rPr lang="fr-FR" sz="2200" dirty="0"/>
              <a:t>contexte, on identifie trois </a:t>
            </a:r>
            <a:r>
              <a:rPr lang="fr-FR" sz="2200" dirty="0" smtClean="0"/>
              <a:t>situations principales </a:t>
            </a:r>
            <a:r>
              <a:rPr lang="fr-FR" sz="2200" dirty="0"/>
              <a:t>:</a:t>
            </a:r>
          </a:p>
          <a:p>
            <a:pPr lvl="1"/>
            <a:r>
              <a:rPr lang="fr-FR" dirty="0"/>
              <a:t>1) l’activité physique lors des </a:t>
            </a:r>
            <a:r>
              <a:rPr lang="fr-FR" dirty="0" smtClean="0"/>
              <a:t>activités professionnelles ;</a:t>
            </a:r>
          </a:p>
          <a:p>
            <a:pPr lvl="1"/>
            <a:r>
              <a:rPr lang="fr-FR" dirty="0" smtClean="0"/>
              <a:t>2</a:t>
            </a:r>
            <a:r>
              <a:rPr lang="fr-FR" dirty="0"/>
              <a:t>) l’activité physique dans le </a:t>
            </a:r>
            <a:r>
              <a:rPr lang="fr-FR" dirty="0" smtClean="0"/>
              <a:t>cadre domestique </a:t>
            </a:r>
            <a:r>
              <a:rPr lang="fr-FR" dirty="0"/>
              <a:t>et de la vie </a:t>
            </a:r>
            <a:r>
              <a:rPr lang="fr-FR" dirty="0" smtClean="0"/>
              <a:t>courante (par </a:t>
            </a:r>
            <a:r>
              <a:rPr lang="fr-FR" dirty="0"/>
              <a:t>ex. transport) </a:t>
            </a:r>
            <a:r>
              <a:rPr lang="fr-FR" dirty="0" smtClean="0"/>
              <a:t>;</a:t>
            </a:r>
          </a:p>
          <a:p>
            <a:pPr lvl="1"/>
            <a:r>
              <a:rPr lang="fr-FR" dirty="0" smtClean="0"/>
              <a:t>3</a:t>
            </a:r>
            <a:r>
              <a:rPr lang="fr-FR" dirty="0"/>
              <a:t>) l’activité physique lors des </a:t>
            </a:r>
            <a:r>
              <a:rPr lang="fr-FR" dirty="0" smtClean="0"/>
              <a:t>activités de </a:t>
            </a:r>
            <a:r>
              <a:rPr lang="fr-FR" dirty="0"/>
              <a:t>loisirs (incluant les activités sportives).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</a:t>
            </a:r>
            <a:r>
              <a:rPr lang="fr-FR" dirty="0" smtClean="0"/>
              <a:t>uand est-ce que je fais une activité physique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28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2708920"/>
            <a:ext cx="8496944" cy="381642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muscles squelettiques </a:t>
            </a:r>
            <a:r>
              <a:rPr lang="fr-FR" dirty="0"/>
              <a:t>sont les muscles sous contrôle volontaire du système nerveux central. Le corps humain comprend environ </a:t>
            </a:r>
            <a:r>
              <a:rPr lang="fr-FR" b="1" dirty="0"/>
              <a:t>600 muscles </a:t>
            </a:r>
            <a:r>
              <a:rPr lang="fr-FR" dirty="0"/>
              <a:t>présents chez tous les individus sains.</a:t>
            </a:r>
            <a:endParaRPr lang="fr-FR" dirty="0" smtClean="0"/>
          </a:p>
          <a:p>
            <a:r>
              <a:rPr lang="fr-FR" dirty="0"/>
              <a:t>On distingue les activités physiques :</a:t>
            </a:r>
          </a:p>
          <a:p>
            <a:pPr lvl="2"/>
            <a:r>
              <a:rPr lang="fr-FR" dirty="0"/>
              <a:t>très </a:t>
            </a:r>
            <a:r>
              <a:rPr lang="fr-FR" b="1" dirty="0"/>
              <a:t>courtes et intenses </a:t>
            </a:r>
            <a:r>
              <a:rPr lang="fr-FR" dirty="0"/>
              <a:t>qui sollicitent principalement le </a:t>
            </a:r>
            <a:r>
              <a:rPr lang="fr-FR" b="1" dirty="0"/>
              <a:t>métabolisme anaérobie </a:t>
            </a:r>
            <a:r>
              <a:rPr lang="fr-FR" dirty="0"/>
              <a:t>(en absence d’oxygène), </a:t>
            </a:r>
          </a:p>
          <a:p>
            <a:pPr lvl="2"/>
            <a:r>
              <a:rPr lang="fr-FR" dirty="0"/>
              <a:t>des </a:t>
            </a:r>
            <a:r>
              <a:rPr lang="fr-FR" b="1" dirty="0"/>
              <a:t>activités prolongées </a:t>
            </a:r>
            <a:r>
              <a:rPr lang="fr-FR" dirty="0"/>
              <a:t>qui mettent en jeu principalement le </a:t>
            </a:r>
            <a:r>
              <a:rPr lang="fr-FR" b="1" dirty="0"/>
              <a:t>métabolisme aérobie </a:t>
            </a:r>
            <a:r>
              <a:rPr lang="fr-FR" dirty="0"/>
              <a:t>(en présence d’oxygène).</a:t>
            </a:r>
          </a:p>
          <a:p>
            <a:r>
              <a:rPr lang="fr-FR" dirty="0"/>
              <a:t>La contraction musculaire est à la base </a:t>
            </a:r>
            <a:r>
              <a:rPr lang="fr-FR" dirty="0" smtClean="0"/>
              <a:t>de toute </a:t>
            </a:r>
            <a:r>
              <a:rPr lang="fr-FR" dirty="0"/>
              <a:t>activité physique.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exercer le corps exerce t-il une activité physique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37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2492896"/>
            <a:ext cx="8784976" cy="4248472"/>
          </a:xfrm>
        </p:spPr>
        <p:txBody>
          <a:bodyPr>
            <a:noAutofit/>
          </a:bodyPr>
          <a:lstStyle/>
          <a:p>
            <a:r>
              <a:rPr lang="fr-FR" sz="1700" dirty="0"/>
              <a:t>La </a:t>
            </a:r>
            <a:r>
              <a:rPr lang="fr-FR" sz="1700" b="1" dirty="0"/>
              <a:t>filière anaérobie </a:t>
            </a:r>
            <a:r>
              <a:rPr lang="fr-FR" sz="1700" b="1" dirty="0" err="1"/>
              <a:t>alactique</a:t>
            </a:r>
            <a:r>
              <a:rPr lang="fr-FR" sz="1700" b="1" dirty="0"/>
              <a:t> </a:t>
            </a:r>
            <a:r>
              <a:rPr lang="fr-FR" sz="1700" dirty="0"/>
              <a:t>(</a:t>
            </a:r>
            <a:r>
              <a:rPr lang="fr-FR" sz="1700" dirty="0" smtClean="0"/>
              <a:t>sans production </a:t>
            </a:r>
            <a:r>
              <a:rPr lang="fr-FR" sz="1700" dirty="0"/>
              <a:t>de lactate), mise en jeu </a:t>
            </a:r>
            <a:r>
              <a:rPr lang="fr-FR" sz="1700" dirty="0" smtClean="0"/>
              <a:t>pour des </a:t>
            </a:r>
            <a:r>
              <a:rPr lang="fr-FR" sz="1700" dirty="0"/>
              <a:t>efforts intenses d’une durée </a:t>
            </a:r>
            <a:r>
              <a:rPr lang="fr-FR" sz="1700" dirty="0" smtClean="0"/>
              <a:t>inférieure à </a:t>
            </a:r>
            <a:r>
              <a:rPr lang="fr-FR" sz="1700" dirty="0"/>
              <a:t>quelques dizaines de secondes. Le </a:t>
            </a:r>
            <a:r>
              <a:rPr lang="fr-FR" sz="1700" dirty="0" smtClean="0"/>
              <a:t>rendement énergétique </a:t>
            </a:r>
            <a:r>
              <a:rPr lang="fr-FR" sz="1700" dirty="0"/>
              <a:t>est ici voisin de 100 </a:t>
            </a:r>
            <a:r>
              <a:rPr lang="fr-FR" sz="1700" dirty="0" smtClean="0"/>
              <a:t>% et développe une puissance considérable.</a:t>
            </a:r>
          </a:p>
          <a:p>
            <a:pPr marL="0" indent="0">
              <a:buNone/>
            </a:pPr>
            <a:r>
              <a:rPr lang="fr-FR" sz="1700" u="sng" dirty="0" smtClean="0"/>
              <a:t>Ex :</a:t>
            </a:r>
            <a:r>
              <a:rPr lang="fr-FR" sz="1700" dirty="0" smtClean="0"/>
              <a:t>  course de 100 m, saut vertical, etc.</a:t>
            </a:r>
          </a:p>
          <a:p>
            <a:pPr marL="0" indent="0">
              <a:buNone/>
            </a:pPr>
            <a:endParaRPr lang="fr-FR" sz="1050" u="sng" dirty="0" smtClean="0"/>
          </a:p>
          <a:p>
            <a:r>
              <a:rPr lang="fr-FR" sz="1700" dirty="0"/>
              <a:t>La </a:t>
            </a:r>
            <a:r>
              <a:rPr lang="fr-FR" sz="1700" b="1" dirty="0"/>
              <a:t>filière anaérobie lactique</a:t>
            </a:r>
            <a:r>
              <a:rPr lang="fr-FR" sz="1700" dirty="0"/>
              <a:t>, mise en </a:t>
            </a:r>
            <a:r>
              <a:rPr lang="fr-FR" sz="1700" dirty="0" smtClean="0"/>
              <a:t>jeu pour </a:t>
            </a:r>
            <a:r>
              <a:rPr lang="fr-FR" sz="1700" dirty="0"/>
              <a:t>des efforts intenses d’une </a:t>
            </a:r>
            <a:r>
              <a:rPr lang="fr-FR" sz="1700" dirty="0" smtClean="0"/>
              <a:t>durée supérieure </a:t>
            </a:r>
            <a:r>
              <a:rPr lang="fr-FR" sz="1700" dirty="0"/>
              <a:t>à 10-15 secondes, utilise </a:t>
            </a:r>
            <a:r>
              <a:rPr lang="fr-FR" sz="1700" dirty="0" smtClean="0"/>
              <a:t>le glycogène musculaire. Cette </a:t>
            </a:r>
            <a:r>
              <a:rPr lang="fr-FR" sz="1700" dirty="0"/>
              <a:t>filière est capable </a:t>
            </a:r>
            <a:r>
              <a:rPr lang="fr-FR" sz="1700" dirty="0" smtClean="0"/>
              <a:t>d’assurer des </a:t>
            </a:r>
            <a:r>
              <a:rPr lang="fr-FR" sz="1700" dirty="0"/>
              <a:t>puissances maximales plus </a:t>
            </a:r>
            <a:r>
              <a:rPr lang="fr-FR" sz="1700" dirty="0" smtClean="0"/>
              <a:t>faibles.</a:t>
            </a:r>
          </a:p>
          <a:p>
            <a:pPr marL="0" indent="0">
              <a:buNone/>
            </a:pPr>
            <a:r>
              <a:rPr lang="fr-FR" sz="1700" u="sng" dirty="0"/>
              <a:t>Ex </a:t>
            </a:r>
            <a:r>
              <a:rPr lang="fr-FR" sz="1700" u="sng" dirty="0" smtClean="0"/>
              <a:t>:</a:t>
            </a:r>
            <a:r>
              <a:rPr lang="fr-FR" sz="1700" dirty="0" smtClean="0"/>
              <a:t> relais sur 30 m, course de 200 m et +, etc.</a:t>
            </a:r>
          </a:p>
          <a:p>
            <a:pPr marL="0" indent="0">
              <a:buNone/>
            </a:pPr>
            <a:endParaRPr lang="fr-FR" sz="900" dirty="0" smtClean="0"/>
          </a:p>
          <a:p>
            <a:r>
              <a:rPr lang="fr-FR" sz="1700" dirty="0"/>
              <a:t>La </a:t>
            </a:r>
            <a:r>
              <a:rPr lang="fr-FR" sz="1700" b="1" dirty="0"/>
              <a:t>filière aérobie</a:t>
            </a:r>
            <a:r>
              <a:rPr lang="fr-FR" sz="1700" dirty="0"/>
              <a:t>, mise en jeu pour </a:t>
            </a:r>
            <a:r>
              <a:rPr lang="fr-FR" sz="1700" dirty="0" smtClean="0"/>
              <a:t>des efforts </a:t>
            </a:r>
            <a:r>
              <a:rPr lang="fr-FR" sz="1700" dirty="0"/>
              <a:t>prolongés au-delà de </a:t>
            </a:r>
            <a:r>
              <a:rPr lang="fr-FR" sz="1700" dirty="0" smtClean="0"/>
              <a:t>quelques minutes</a:t>
            </a:r>
            <a:r>
              <a:rPr lang="fr-FR" sz="1700" dirty="0"/>
              <a:t>, représente le système le plus important. La puissance maximale </a:t>
            </a:r>
            <a:r>
              <a:rPr lang="fr-FR" sz="1700" dirty="0" smtClean="0"/>
              <a:t>est </a:t>
            </a:r>
            <a:r>
              <a:rPr lang="fr-FR" sz="1700" dirty="0"/>
              <a:t>plus </a:t>
            </a:r>
            <a:r>
              <a:rPr lang="fr-FR" sz="1700" dirty="0" smtClean="0"/>
              <a:t>faible. Elle dépend </a:t>
            </a:r>
            <a:r>
              <a:rPr lang="fr-FR" sz="1700" dirty="0"/>
              <a:t>directement de </a:t>
            </a:r>
            <a:r>
              <a:rPr lang="fr-FR" sz="1700" dirty="0" smtClean="0"/>
              <a:t>la capacité </a:t>
            </a:r>
            <a:r>
              <a:rPr lang="fr-FR" sz="1700" dirty="0"/>
              <a:t>de l’organisme à fournir </a:t>
            </a:r>
            <a:r>
              <a:rPr lang="fr-FR" sz="1700" dirty="0" smtClean="0"/>
              <a:t>de l’oxygène </a:t>
            </a:r>
            <a:r>
              <a:rPr lang="fr-FR" sz="1700" dirty="0"/>
              <a:t>aux muscles d’une part </a:t>
            </a:r>
            <a:r>
              <a:rPr lang="fr-FR" sz="1700" dirty="0" smtClean="0"/>
              <a:t>et du </a:t>
            </a:r>
            <a:r>
              <a:rPr lang="fr-FR" sz="1700" dirty="0"/>
              <a:t>rendement musculaire d’autre part</a:t>
            </a:r>
            <a:r>
              <a:rPr lang="fr-FR" sz="1700" dirty="0" smtClean="0"/>
              <a:t>.</a:t>
            </a:r>
          </a:p>
          <a:p>
            <a:pPr marL="0" indent="0">
              <a:buNone/>
            </a:pPr>
            <a:r>
              <a:rPr lang="fr-FR" sz="1700" u="sng" dirty="0"/>
              <a:t>Ex </a:t>
            </a:r>
            <a:r>
              <a:rPr lang="fr-FR" sz="1700" u="sng" dirty="0" smtClean="0"/>
              <a:t>:</a:t>
            </a:r>
            <a:r>
              <a:rPr lang="fr-FR" sz="1700" dirty="0" smtClean="0"/>
              <a:t> course de demi-fond, marche, montée d’escaliers, etc.</a:t>
            </a:r>
            <a:endParaRPr lang="fr-FR" sz="17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contraction musculaire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3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59" cy="4536504"/>
          </a:xfrm>
        </p:spPr>
        <p:txBody>
          <a:bodyPr/>
          <a:lstStyle/>
          <a:p>
            <a:pPr marL="0" indent="0">
              <a:buNone/>
            </a:pPr>
            <a:r>
              <a:rPr lang="fr-FR" i="1" u="sng" dirty="0" smtClean="0"/>
              <a:t>Principaux muscles :</a:t>
            </a:r>
            <a:endParaRPr lang="fr-FR" i="1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Quels muscles interviennent dans la contraction musculaire ?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552728" cy="418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4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6328</TotalTime>
  <Words>849</Words>
  <Application>Microsoft Office PowerPoint</Application>
  <PresentationFormat>Affichage à l'écran (4:3)</PresentationFormat>
  <Paragraphs>154</Paragraphs>
  <Slides>15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Vagues</vt:lpstr>
      <vt:lpstr>1_Vagues</vt:lpstr>
      <vt:lpstr>Présentation </vt:lpstr>
      <vt:lpstr>Qu’est-ce que la condition physique ?</vt:lpstr>
      <vt:lpstr>Pourquoi faut-il entretenir sa condition physique ?</vt:lpstr>
      <vt:lpstr>Bénéfices de l’activité physique  pour la santé</vt:lpstr>
      <vt:lpstr>Risques de la sédentarité pour la santé</vt:lpstr>
      <vt:lpstr>Quand est-ce que je fais une activité physique ?</vt:lpstr>
      <vt:lpstr>Comment exercer le corps exerce t-il une activité physique ?</vt:lpstr>
      <vt:lpstr>La contraction musculaire</vt:lpstr>
      <vt:lpstr>Quels muscles interviennent dans la contraction musculaire ?</vt:lpstr>
      <vt:lpstr>Présentation des tests</vt:lpstr>
      <vt:lpstr>Présentation PowerPoint</vt:lpstr>
      <vt:lpstr>Indice de Masse Corporelle</vt:lpstr>
      <vt:lpstr>Indice de Masse Graisseuse</vt:lpstr>
      <vt:lpstr>Test de Ruffier-Dickson</vt:lpstr>
      <vt:lpstr>A vos stylos  et  vos baskets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Tester votre condition physique</dc:title>
  <dc:creator>John</dc:creator>
  <cp:lastModifiedBy>pc john</cp:lastModifiedBy>
  <cp:revision>50</cp:revision>
  <dcterms:created xsi:type="dcterms:W3CDTF">2016-02-24T14:46:04Z</dcterms:created>
  <dcterms:modified xsi:type="dcterms:W3CDTF">2020-03-23T13:42:35Z</dcterms:modified>
</cp:coreProperties>
</file>