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7"/>
  </p:notesMasterIdLst>
  <p:handoutMasterIdLst>
    <p:handoutMasterId r:id="rId28"/>
  </p:handoutMasterIdLst>
  <p:sldIdLst>
    <p:sldId id="283" r:id="rId2"/>
    <p:sldId id="284" r:id="rId3"/>
    <p:sldId id="257" r:id="rId4"/>
    <p:sldId id="258" r:id="rId5"/>
    <p:sldId id="259" r:id="rId6"/>
    <p:sldId id="260" r:id="rId7"/>
    <p:sldId id="261" r:id="rId8"/>
    <p:sldId id="282" r:id="rId9"/>
    <p:sldId id="276" r:id="rId10"/>
    <p:sldId id="262" r:id="rId11"/>
    <p:sldId id="266" r:id="rId12"/>
    <p:sldId id="267" r:id="rId13"/>
    <p:sldId id="265" r:id="rId14"/>
    <p:sldId id="277" r:id="rId15"/>
    <p:sldId id="278" r:id="rId16"/>
    <p:sldId id="268" r:id="rId17"/>
    <p:sldId id="279" r:id="rId18"/>
    <p:sldId id="280" r:id="rId19"/>
    <p:sldId id="270" r:id="rId20"/>
    <p:sldId id="269" r:id="rId21"/>
    <p:sldId id="271" r:id="rId22"/>
    <p:sldId id="285" r:id="rId23"/>
    <p:sldId id="274" r:id="rId24"/>
    <p:sldId id="286" r:id="rId25"/>
    <p:sldId id="281" r:id="rId26"/>
  </p:sldIdLst>
  <p:sldSz cx="9144000" cy="6858000" type="screen4x3"/>
  <p:notesSz cx="6858000" cy="9723438"/>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00066"/>
    <a:srgbClr val="003399"/>
    <a:srgbClr val="3333CC"/>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37" autoAdjust="0"/>
    <p:restoredTop sz="96062" autoAdjust="0"/>
  </p:normalViewPr>
  <p:slideViewPr>
    <p:cSldViewPr snapToGrid="0" snapToObjects="1">
      <p:cViewPr>
        <p:scale>
          <a:sx n="90" d="100"/>
          <a:sy n="90" d="100"/>
        </p:scale>
        <p:origin x="-2256" y="-6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7" d="100"/>
          <a:sy n="67" d="100"/>
        </p:scale>
        <p:origin x="-1720" y="-128"/>
      </p:cViewPr>
      <p:guideLst>
        <p:guide orient="horz" pos="306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8617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86172"/>
          </a:xfrm>
          <a:prstGeom prst="rect">
            <a:avLst/>
          </a:prstGeom>
        </p:spPr>
        <p:txBody>
          <a:bodyPr vert="horz" lIns="91440" tIns="45720" rIns="91440" bIns="45720" rtlCol="0"/>
          <a:lstStyle>
            <a:lvl1pPr algn="r">
              <a:defRPr sz="1200"/>
            </a:lvl1pPr>
          </a:lstStyle>
          <a:p>
            <a:fld id="{8C2F7966-1E67-4FA5-BED3-E4CE8EEF8A85}" type="datetimeFigureOut">
              <a:rPr lang="fr-FR" smtClean="0"/>
              <a:pPr/>
              <a:t>28/06/2014</a:t>
            </a:fld>
            <a:endParaRPr lang="fr-FR"/>
          </a:p>
        </p:txBody>
      </p:sp>
      <p:sp>
        <p:nvSpPr>
          <p:cNvPr id="4" name="Espace réservé du pied de page 3"/>
          <p:cNvSpPr>
            <a:spLocks noGrp="1"/>
          </p:cNvSpPr>
          <p:nvPr>
            <p:ph type="ftr" sz="quarter" idx="2"/>
          </p:nvPr>
        </p:nvSpPr>
        <p:spPr>
          <a:xfrm>
            <a:off x="0" y="9235578"/>
            <a:ext cx="2971800" cy="48617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9235578"/>
            <a:ext cx="2971800" cy="486172"/>
          </a:xfrm>
          <a:prstGeom prst="rect">
            <a:avLst/>
          </a:prstGeom>
        </p:spPr>
        <p:txBody>
          <a:bodyPr vert="horz" lIns="91440" tIns="45720" rIns="91440" bIns="45720" rtlCol="0" anchor="b"/>
          <a:lstStyle>
            <a:lvl1pPr algn="r">
              <a:defRPr sz="1200"/>
            </a:lvl1pPr>
          </a:lstStyle>
          <a:p>
            <a:fld id="{7F9C3F63-A05A-4196-91BC-D49E9FE4AFEE}" type="slidenum">
              <a:rPr lang="fr-FR" smtClean="0"/>
              <a:pPr/>
              <a:t>‹N°›</a:t>
            </a:fld>
            <a:endParaRPr lang="fr-FR"/>
          </a:p>
        </p:txBody>
      </p:sp>
    </p:spTree>
    <p:extLst>
      <p:ext uri="{BB962C8B-B14F-4D97-AF65-F5344CB8AC3E}">
        <p14:creationId xmlns:p14="http://schemas.microsoft.com/office/powerpoint/2010/main" val="4606542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8617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86172"/>
          </a:xfrm>
          <a:prstGeom prst="rect">
            <a:avLst/>
          </a:prstGeom>
        </p:spPr>
        <p:txBody>
          <a:bodyPr vert="horz" lIns="91440" tIns="45720" rIns="91440" bIns="45720" rtlCol="0"/>
          <a:lstStyle>
            <a:lvl1pPr algn="r">
              <a:defRPr sz="1200"/>
            </a:lvl1pPr>
          </a:lstStyle>
          <a:p>
            <a:fld id="{DBF6A39B-D58F-884B-BF28-061BD112AF96}" type="datetimeFigureOut">
              <a:rPr lang="fr-FR" smtClean="0"/>
              <a:pPr/>
              <a:t>28/06/2014</a:t>
            </a:fld>
            <a:endParaRPr lang="fr-FR"/>
          </a:p>
        </p:txBody>
      </p:sp>
      <p:sp>
        <p:nvSpPr>
          <p:cNvPr id="4" name="Espace réservé de l'image des diapositives 3"/>
          <p:cNvSpPr>
            <a:spLocks noGrp="1" noRot="1" noChangeAspect="1"/>
          </p:cNvSpPr>
          <p:nvPr>
            <p:ph type="sldImg" idx="2"/>
          </p:nvPr>
        </p:nvSpPr>
        <p:spPr>
          <a:xfrm>
            <a:off x="998538" y="728663"/>
            <a:ext cx="4860925" cy="36464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618633"/>
            <a:ext cx="5486400" cy="4375547"/>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235578"/>
            <a:ext cx="2971800" cy="48617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235578"/>
            <a:ext cx="2971800" cy="486172"/>
          </a:xfrm>
          <a:prstGeom prst="rect">
            <a:avLst/>
          </a:prstGeom>
        </p:spPr>
        <p:txBody>
          <a:bodyPr vert="horz" lIns="91440" tIns="45720" rIns="91440" bIns="45720" rtlCol="0" anchor="b"/>
          <a:lstStyle>
            <a:lvl1pPr algn="r">
              <a:defRPr sz="1200"/>
            </a:lvl1pPr>
          </a:lstStyle>
          <a:p>
            <a:fld id="{28843A0A-E4FD-1448-B90B-C3AD6657AE29}" type="slidenum">
              <a:rPr lang="fr-FR" smtClean="0"/>
              <a:pPr/>
              <a:t>‹N°›</a:t>
            </a:fld>
            <a:endParaRPr lang="fr-FR"/>
          </a:p>
        </p:txBody>
      </p:sp>
    </p:spTree>
    <p:extLst>
      <p:ext uri="{BB962C8B-B14F-4D97-AF65-F5344CB8AC3E}">
        <p14:creationId xmlns:p14="http://schemas.microsoft.com/office/powerpoint/2010/main" val="14311144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A0463C8-458E-465F-9074-3DE4B5B63524}" type="slidenum">
              <a:rPr lang="fr-FR" smtClean="0"/>
              <a:t>1</a:t>
            </a:fld>
            <a:endParaRPr lang="fr-FR"/>
          </a:p>
        </p:txBody>
      </p:sp>
    </p:spTree>
    <p:extLst>
      <p:ext uri="{BB962C8B-B14F-4D97-AF65-F5344CB8AC3E}">
        <p14:creationId xmlns:p14="http://schemas.microsoft.com/office/powerpoint/2010/main" val="3190453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10</a:t>
            </a:fld>
            <a:endParaRPr lang="fr-FR"/>
          </a:p>
        </p:txBody>
      </p:sp>
    </p:spTree>
    <p:extLst>
      <p:ext uri="{BB962C8B-B14F-4D97-AF65-F5344CB8AC3E}">
        <p14:creationId xmlns:p14="http://schemas.microsoft.com/office/powerpoint/2010/main" val="1897046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11</a:t>
            </a:fld>
            <a:endParaRPr lang="fr-FR"/>
          </a:p>
        </p:txBody>
      </p:sp>
    </p:spTree>
    <p:extLst>
      <p:ext uri="{BB962C8B-B14F-4D97-AF65-F5344CB8AC3E}">
        <p14:creationId xmlns:p14="http://schemas.microsoft.com/office/powerpoint/2010/main" val="3414394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12</a:t>
            </a:fld>
            <a:endParaRPr lang="fr-FR"/>
          </a:p>
        </p:txBody>
      </p:sp>
    </p:spTree>
    <p:extLst>
      <p:ext uri="{BB962C8B-B14F-4D97-AF65-F5344CB8AC3E}">
        <p14:creationId xmlns:p14="http://schemas.microsoft.com/office/powerpoint/2010/main" val="571922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13</a:t>
            </a:fld>
            <a:endParaRPr lang="fr-FR"/>
          </a:p>
        </p:txBody>
      </p:sp>
    </p:spTree>
    <p:extLst>
      <p:ext uri="{BB962C8B-B14F-4D97-AF65-F5344CB8AC3E}">
        <p14:creationId xmlns:p14="http://schemas.microsoft.com/office/powerpoint/2010/main" val="2625419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14</a:t>
            </a:fld>
            <a:endParaRPr lang="fr-FR"/>
          </a:p>
        </p:txBody>
      </p:sp>
    </p:spTree>
    <p:extLst>
      <p:ext uri="{BB962C8B-B14F-4D97-AF65-F5344CB8AC3E}">
        <p14:creationId xmlns:p14="http://schemas.microsoft.com/office/powerpoint/2010/main" val="3343298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15</a:t>
            </a:fld>
            <a:endParaRPr lang="fr-FR"/>
          </a:p>
        </p:txBody>
      </p:sp>
    </p:spTree>
    <p:extLst>
      <p:ext uri="{BB962C8B-B14F-4D97-AF65-F5344CB8AC3E}">
        <p14:creationId xmlns:p14="http://schemas.microsoft.com/office/powerpoint/2010/main" val="641933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16</a:t>
            </a:fld>
            <a:endParaRPr lang="fr-FR"/>
          </a:p>
        </p:txBody>
      </p:sp>
    </p:spTree>
    <p:extLst>
      <p:ext uri="{BB962C8B-B14F-4D97-AF65-F5344CB8AC3E}">
        <p14:creationId xmlns:p14="http://schemas.microsoft.com/office/powerpoint/2010/main" val="19628016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17</a:t>
            </a:fld>
            <a:endParaRPr lang="fr-FR"/>
          </a:p>
        </p:txBody>
      </p:sp>
    </p:spTree>
    <p:extLst>
      <p:ext uri="{BB962C8B-B14F-4D97-AF65-F5344CB8AC3E}">
        <p14:creationId xmlns:p14="http://schemas.microsoft.com/office/powerpoint/2010/main" val="3779395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18</a:t>
            </a:fld>
            <a:endParaRPr lang="fr-FR"/>
          </a:p>
        </p:txBody>
      </p:sp>
    </p:spTree>
    <p:extLst>
      <p:ext uri="{BB962C8B-B14F-4D97-AF65-F5344CB8AC3E}">
        <p14:creationId xmlns:p14="http://schemas.microsoft.com/office/powerpoint/2010/main" val="158596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19</a:t>
            </a:fld>
            <a:endParaRPr lang="fr-FR"/>
          </a:p>
        </p:txBody>
      </p:sp>
    </p:spTree>
    <p:extLst>
      <p:ext uri="{BB962C8B-B14F-4D97-AF65-F5344CB8AC3E}">
        <p14:creationId xmlns:p14="http://schemas.microsoft.com/office/powerpoint/2010/main" val="3329966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2</a:t>
            </a:fld>
            <a:endParaRPr lang="fr-FR"/>
          </a:p>
        </p:txBody>
      </p:sp>
    </p:spTree>
    <p:extLst>
      <p:ext uri="{BB962C8B-B14F-4D97-AF65-F5344CB8AC3E}">
        <p14:creationId xmlns:p14="http://schemas.microsoft.com/office/powerpoint/2010/main" val="3410124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20</a:t>
            </a:fld>
            <a:endParaRPr lang="fr-FR"/>
          </a:p>
        </p:txBody>
      </p:sp>
    </p:spTree>
    <p:extLst>
      <p:ext uri="{BB962C8B-B14F-4D97-AF65-F5344CB8AC3E}">
        <p14:creationId xmlns:p14="http://schemas.microsoft.com/office/powerpoint/2010/main" val="26459678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21</a:t>
            </a:fld>
            <a:endParaRPr lang="fr-FR"/>
          </a:p>
        </p:txBody>
      </p:sp>
    </p:spTree>
    <p:extLst>
      <p:ext uri="{BB962C8B-B14F-4D97-AF65-F5344CB8AC3E}">
        <p14:creationId xmlns:p14="http://schemas.microsoft.com/office/powerpoint/2010/main" val="24570521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22</a:t>
            </a:fld>
            <a:endParaRPr lang="fr-FR"/>
          </a:p>
        </p:txBody>
      </p:sp>
    </p:spTree>
    <p:extLst>
      <p:ext uri="{BB962C8B-B14F-4D97-AF65-F5344CB8AC3E}">
        <p14:creationId xmlns:p14="http://schemas.microsoft.com/office/powerpoint/2010/main" val="22734463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23</a:t>
            </a:fld>
            <a:endParaRPr lang="fr-FR"/>
          </a:p>
        </p:txBody>
      </p:sp>
    </p:spTree>
    <p:extLst>
      <p:ext uri="{BB962C8B-B14F-4D97-AF65-F5344CB8AC3E}">
        <p14:creationId xmlns:p14="http://schemas.microsoft.com/office/powerpoint/2010/main" val="40476893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24</a:t>
            </a:fld>
            <a:endParaRPr lang="fr-FR"/>
          </a:p>
        </p:txBody>
      </p:sp>
    </p:spTree>
    <p:extLst>
      <p:ext uri="{BB962C8B-B14F-4D97-AF65-F5344CB8AC3E}">
        <p14:creationId xmlns:p14="http://schemas.microsoft.com/office/powerpoint/2010/main" val="17721398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25</a:t>
            </a:fld>
            <a:endParaRPr lang="fr-FR"/>
          </a:p>
        </p:txBody>
      </p:sp>
    </p:spTree>
    <p:extLst>
      <p:ext uri="{BB962C8B-B14F-4D97-AF65-F5344CB8AC3E}">
        <p14:creationId xmlns:p14="http://schemas.microsoft.com/office/powerpoint/2010/main" val="688761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3</a:t>
            </a:fld>
            <a:endParaRPr lang="fr-FR"/>
          </a:p>
        </p:txBody>
      </p:sp>
    </p:spTree>
    <p:extLst>
      <p:ext uri="{BB962C8B-B14F-4D97-AF65-F5344CB8AC3E}">
        <p14:creationId xmlns:p14="http://schemas.microsoft.com/office/powerpoint/2010/main" val="369484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4</a:t>
            </a:fld>
            <a:endParaRPr lang="fr-FR"/>
          </a:p>
        </p:txBody>
      </p:sp>
    </p:spTree>
    <p:extLst>
      <p:ext uri="{BB962C8B-B14F-4D97-AF65-F5344CB8AC3E}">
        <p14:creationId xmlns:p14="http://schemas.microsoft.com/office/powerpoint/2010/main" val="28749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5</a:t>
            </a:fld>
            <a:endParaRPr lang="fr-FR"/>
          </a:p>
        </p:txBody>
      </p:sp>
    </p:spTree>
    <p:extLst>
      <p:ext uri="{BB962C8B-B14F-4D97-AF65-F5344CB8AC3E}">
        <p14:creationId xmlns:p14="http://schemas.microsoft.com/office/powerpoint/2010/main" val="1517859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6</a:t>
            </a:fld>
            <a:endParaRPr lang="fr-FR"/>
          </a:p>
        </p:txBody>
      </p:sp>
    </p:spTree>
    <p:extLst>
      <p:ext uri="{BB962C8B-B14F-4D97-AF65-F5344CB8AC3E}">
        <p14:creationId xmlns:p14="http://schemas.microsoft.com/office/powerpoint/2010/main" val="3723968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7</a:t>
            </a:fld>
            <a:endParaRPr lang="fr-FR"/>
          </a:p>
        </p:txBody>
      </p:sp>
    </p:spTree>
    <p:extLst>
      <p:ext uri="{BB962C8B-B14F-4D97-AF65-F5344CB8AC3E}">
        <p14:creationId xmlns:p14="http://schemas.microsoft.com/office/powerpoint/2010/main" val="1230744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8</a:t>
            </a:fld>
            <a:endParaRPr lang="fr-FR"/>
          </a:p>
        </p:txBody>
      </p:sp>
    </p:spTree>
    <p:extLst>
      <p:ext uri="{BB962C8B-B14F-4D97-AF65-F5344CB8AC3E}">
        <p14:creationId xmlns:p14="http://schemas.microsoft.com/office/powerpoint/2010/main" val="3696315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8843A0A-E4FD-1448-B90B-C3AD6657AE29}" type="slidenum">
              <a:rPr lang="fr-FR" smtClean="0"/>
              <a:pPr/>
              <a:t>9</a:t>
            </a:fld>
            <a:endParaRPr lang="fr-FR"/>
          </a:p>
        </p:txBody>
      </p:sp>
    </p:spTree>
    <p:extLst>
      <p:ext uri="{BB962C8B-B14F-4D97-AF65-F5344CB8AC3E}">
        <p14:creationId xmlns:p14="http://schemas.microsoft.com/office/powerpoint/2010/main" val="4224751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6/28/2014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2333815704"/>
      </p:ext>
    </p:extLst>
  </p:cSld>
  <p:clrMapOvr>
    <a:masterClrMapping/>
  </p:clrMapOvr>
  <p:transition spd="med">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6/28/2014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2661753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6/28/2014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1544411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1"/>
            </a:lvl1pPr>
          </a:lstStyle>
          <a:p>
            <a:r>
              <a:rPr lang="fr-FR" smtClean="0"/>
              <a:t>Modifiez le style du titre</a:t>
            </a:r>
            <a:endParaRPr lang="fr-FR" dirty="0"/>
          </a:p>
        </p:txBody>
      </p:sp>
      <p:sp>
        <p:nvSpPr>
          <p:cNvPr id="3" name="Espace réservé du contenu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6/28/2014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364922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140825E-4A15-4D39-8176-1F07E904CB30}" type="datetimeFigureOut">
              <a:rPr lang="en-US" smtClean="0"/>
              <a:pPr/>
              <a:t>6/28/2014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371495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140825E-4A15-4D39-8176-1F07E904CB30}" type="datetimeFigureOut">
              <a:rPr lang="en-US" smtClean="0"/>
              <a:pPr/>
              <a:t>6/28/2014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1274108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140825E-4A15-4D39-8176-1F07E904CB30}" type="datetimeFigureOut">
              <a:rPr lang="en-US" smtClean="0"/>
              <a:pPr/>
              <a:t>6/28/2014</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3586764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140825E-4A15-4D39-8176-1F07E904CB30}" type="datetimeFigureOut">
              <a:rPr lang="en-US" smtClean="0"/>
              <a:pPr/>
              <a:t>6/28/2014</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38730488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40825E-4A15-4D39-8176-1F07E904CB30}" type="datetimeFigureOut">
              <a:rPr lang="en-US" smtClean="0"/>
              <a:pPr/>
              <a:t>6/28/2014</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227535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140825E-4A15-4D39-8176-1F07E904CB30}" type="datetimeFigureOut">
              <a:rPr lang="en-US" smtClean="0"/>
              <a:pPr/>
              <a:t>6/28/2014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313437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140825E-4A15-4D39-8176-1F07E904CB30}" type="datetimeFigureOut">
              <a:rPr lang="en-US" smtClean="0"/>
              <a:pPr/>
              <a:t>6/28/2014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93E4AAA4-6363-4581-962D-1ACCC2D600C5}" type="slidenum">
              <a:rPr lang="en-US" smtClean="0"/>
              <a:pPr/>
              <a:t>‹N°›</a:t>
            </a:fld>
            <a:endParaRPr lang="en-US"/>
          </a:p>
        </p:txBody>
      </p:sp>
    </p:spTree>
    <p:extLst>
      <p:ext uri="{BB962C8B-B14F-4D97-AF65-F5344CB8AC3E}">
        <p14:creationId xmlns:p14="http://schemas.microsoft.com/office/powerpoint/2010/main" val="1549834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53256" y="1628800"/>
            <a:ext cx="822960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825E-4A15-4D39-8176-1F07E904CB30}" type="datetimeFigureOut">
              <a:rPr lang="en-US" smtClean="0"/>
              <a:pPr/>
              <a:t>6/28/2014</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4AAA4-6363-4581-962D-1ACCC2D600C5}" type="slidenum">
              <a:rPr lang="en-US" smtClean="0"/>
              <a:pPr/>
              <a:t>‹N°›</a:t>
            </a:fld>
            <a:endParaRPr lang="en-US"/>
          </a:p>
        </p:txBody>
      </p:sp>
      <p:pic>
        <p:nvPicPr>
          <p:cNvPr id="7" name="Imag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9468" y="116632"/>
            <a:ext cx="9144000" cy="1377998"/>
          </a:xfrm>
          <a:prstGeom prst="rect">
            <a:avLst/>
          </a:prstGeom>
        </p:spPr>
      </p:pic>
      <p:sp>
        <p:nvSpPr>
          <p:cNvPr id="2" name="Espace réservé du titre 1"/>
          <p:cNvSpPr>
            <a:spLocks noGrp="1"/>
          </p:cNvSpPr>
          <p:nvPr>
            <p:ph type="title"/>
          </p:nvPr>
        </p:nvSpPr>
        <p:spPr>
          <a:xfrm>
            <a:off x="453256" y="234131"/>
            <a:ext cx="8229600" cy="1143000"/>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Tree>
    <p:extLst>
      <p:ext uri="{BB962C8B-B14F-4D97-AF65-F5344CB8AC3E}">
        <p14:creationId xmlns:p14="http://schemas.microsoft.com/office/powerpoint/2010/main" val="349670960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spd="med">
    <p:split orient="vert"/>
  </p:transition>
  <p:timing>
    <p:tnLst>
      <p:par>
        <p:cTn id="1" dur="indefinite" restart="never" nodeType="tmRoot"/>
      </p:par>
    </p:tnLst>
  </p:timing>
  <p:txStyles>
    <p:titleStyle>
      <a:lvl1pPr algn="ctr" defTabSz="914400" rtl="0" eaLnBrk="1" latinLnBrk="0" hangingPunct="1">
        <a:spcBef>
          <a:spcPct val="0"/>
        </a:spcBef>
        <a:buNone/>
        <a:defRPr sz="44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c-orleans-tours.f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orleans-tours.f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Document_Microsoft_Word1.doc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57200" y="2132856"/>
            <a:ext cx="8229600" cy="2376263"/>
          </a:xfrm>
        </p:spPr>
        <p:txBody>
          <a:bodyPr>
            <a:normAutofit/>
          </a:bodyPr>
          <a:lstStyle/>
          <a:p>
            <a:pPr marL="0" indent="0" algn="ctr">
              <a:buNone/>
            </a:pPr>
            <a:r>
              <a:rPr lang="fr-FR" sz="6600" dirty="0" smtClean="0">
                <a:solidFill>
                  <a:schemeClr val="bg1"/>
                </a:solidFill>
              </a:rPr>
              <a:t>TACHE </a:t>
            </a:r>
            <a:r>
              <a:rPr lang="fr-FR" sz="6600" dirty="0">
                <a:solidFill>
                  <a:schemeClr val="bg1"/>
                </a:solidFill>
              </a:rPr>
              <a:t>COMPLEXE</a:t>
            </a:r>
            <a:br>
              <a:rPr lang="fr-FR" sz="6600" dirty="0">
                <a:solidFill>
                  <a:schemeClr val="bg1"/>
                </a:solidFill>
              </a:rPr>
            </a:br>
            <a:r>
              <a:rPr lang="fr-FR" sz="6600" dirty="0">
                <a:solidFill>
                  <a:schemeClr val="bg1"/>
                </a:solidFill>
              </a:rPr>
              <a:t>GRA Orléans-Tours</a:t>
            </a:r>
          </a:p>
        </p:txBody>
      </p:sp>
      <p:pic>
        <p:nvPicPr>
          <p:cNvPr id="3" name="Picture 2" descr="http://eps.ac-orleans-tours.fr/fileadmin/templates/gui/images/peda/logoacademie-home.png">
            <a:hlinkClick r:id="rId3" tooltip="Retour a la page d'accueil de l'espace académique."/>
          </p:cNvPr>
          <p:cNvPicPr>
            <a:picLocks noChangeAspect="1" noChangeArrowheads="1"/>
          </p:cNvPicPr>
          <p:nvPr/>
        </p:nvPicPr>
        <p:blipFill>
          <a:blip r:embed="rId4" cstate="print"/>
          <a:srcRect/>
          <a:stretch>
            <a:fillRect/>
          </a:stretch>
        </p:blipFill>
        <p:spPr bwMode="auto">
          <a:xfrm>
            <a:off x="3833815" y="4941168"/>
            <a:ext cx="1476371" cy="1488182"/>
          </a:xfrm>
          <a:prstGeom prst="rect">
            <a:avLst/>
          </a:prstGeom>
          <a:noFill/>
        </p:spPr>
      </p:pic>
    </p:spTree>
    <p:extLst>
      <p:ext uri="{BB962C8B-B14F-4D97-AF65-F5344CB8AC3E}">
        <p14:creationId xmlns:p14="http://schemas.microsoft.com/office/powerpoint/2010/main" val="3957616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b="1" dirty="0"/>
              <a:t>Description de la tâche </a:t>
            </a:r>
            <a:r>
              <a:rPr lang="fr-FR" b="1" dirty="0" smtClean="0"/>
              <a:t>complexe</a:t>
            </a:r>
            <a:endParaRPr lang="fr-FR" b="1" dirty="0"/>
          </a:p>
        </p:txBody>
      </p:sp>
      <p:sp>
        <p:nvSpPr>
          <p:cNvPr id="5" name="Espace réservé du contenu 4"/>
          <p:cNvSpPr>
            <a:spLocks noGrp="1"/>
          </p:cNvSpPr>
          <p:nvPr>
            <p:ph idx="4294967295"/>
          </p:nvPr>
        </p:nvSpPr>
        <p:spPr>
          <a:xfrm>
            <a:off x="1143000" y="1562986"/>
            <a:ext cx="6544340" cy="570614"/>
          </a:xfrm>
          <a:noFill/>
        </p:spPr>
        <p:txBody>
          <a:bodyPr>
            <a:normAutofit fontScale="92500" lnSpcReduction="10000"/>
          </a:bodyPr>
          <a:lstStyle/>
          <a:p>
            <a:pPr marL="0" indent="0">
              <a:buNone/>
            </a:pPr>
            <a:r>
              <a:rPr lang="fr-FR" altLang="fr-FR" sz="3600" dirty="0">
                <a:solidFill>
                  <a:schemeClr val="bg1"/>
                </a:solidFill>
              </a:rPr>
              <a:t>Scénario</a:t>
            </a:r>
            <a:r>
              <a:rPr lang="fr-FR" altLang="fr-FR" dirty="0">
                <a:solidFill>
                  <a:schemeClr val="bg1"/>
                </a:solidFill>
              </a:rPr>
              <a:t>: Appui sur Référence culturelle</a:t>
            </a:r>
          </a:p>
          <a:p>
            <a:pPr marL="0" indent="0">
              <a:buNone/>
            </a:pPr>
            <a:endParaRPr lang="fr-FR" dirty="0"/>
          </a:p>
        </p:txBody>
      </p:sp>
      <p:sp>
        <p:nvSpPr>
          <p:cNvPr id="6" name="Rectangle 3"/>
          <p:cNvSpPr txBox="1">
            <a:spLocks noChangeArrowheads="1"/>
          </p:cNvSpPr>
          <p:nvPr/>
        </p:nvSpPr>
        <p:spPr bwMode="auto">
          <a:xfrm>
            <a:off x="457200" y="2260497"/>
            <a:ext cx="3672408" cy="2232248"/>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algn="ctr">
              <a:spcAft>
                <a:spcPts val="0"/>
              </a:spcAft>
              <a:buFont typeface="Wingdings" pitchFamily="2" charset="2"/>
              <a:buChar char="à"/>
            </a:pPr>
            <a:r>
              <a:rPr lang="fr-FR" sz="1600" b="1" u="sng" dirty="0" smtClean="0">
                <a:latin typeface="+mj-lt"/>
                <a:ea typeface="Calibri"/>
                <a:cs typeface="Times New Roman"/>
                <a:sym typeface="Wingdings" panose="05000000000000000000" pitchFamily="2" charset="2"/>
              </a:rPr>
              <a:t>Equipe Paris Saint Germain</a:t>
            </a:r>
            <a:r>
              <a:rPr lang="fr-FR" sz="1600" b="1" dirty="0" smtClean="0">
                <a:latin typeface="+mj-lt"/>
                <a:ea typeface="Calibri"/>
                <a:cs typeface="Times New Roman"/>
              </a:rPr>
              <a:t>: </a:t>
            </a:r>
          </a:p>
          <a:p>
            <a:pPr marL="0" indent="0" algn="just">
              <a:spcAft>
                <a:spcPts val="0"/>
              </a:spcAft>
              <a:buNone/>
            </a:pPr>
            <a:endParaRPr lang="fr-FR" sz="1600" dirty="0" smtClean="0">
              <a:latin typeface="+mj-lt"/>
              <a:ea typeface="Calibri"/>
              <a:cs typeface="Times New Roman"/>
            </a:endParaRPr>
          </a:p>
          <a:p>
            <a:pPr>
              <a:buNone/>
            </a:pPr>
            <a:r>
              <a:rPr lang="fr-FR" sz="1600" dirty="0" smtClean="0">
                <a:latin typeface="+mj-lt"/>
              </a:rPr>
              <a:t>Jeu préférentiel en circulation de balle avec des temps forts et faibles  et des ailiers rapides.</a:t>
            </a:r>
          </a:p>
          <a:p>
            <a:pPr>
              <a:buNone/>
            </a:pPr>
            <a:r>
              <a:rPr lang="fr-FR" sz="1600" dirty="0" smtClean="0">
                <a:latin typeface="+mj-lt"/>
              </a:rPr>
              <a:t> Champion de France 2013.</a:t>
            </a:r>
          </a:p>
        </p:txBody>
      </p:sp>
      <p:sp>
        <p:nvSpPr>
          <p:cNvPr id="7" name="Rectangle 3"/>
          <p:cNvSpPr txBox="1">
            <a:spLocks noChangeArrowheads="1"/>
          </p:cNvSpPr>
          <p:nvPr/>
        </p:nvSpPr>
        <p:spPr bwMode="auto">
          <a:xfrm>
            <a:off x="4582344" y="2260497"/>
            <a:ext cx="4114800" cy="2232248"/>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algn="ctr">
              <a:spcAft>
                <a:spcPts val="0"/>
              </a:spcAft>
              <a:buFont typeface="Wingdings" pitchFamily="2" charset="2"/>
              <a:buChar char="à"/>
            </a:pPr>
            <a:r>
              <a:rPr lang="fr-FR" sz="1800" b="1" u="sng" dirty="0" smtClean="0">
                <a:latin typeface="+mj-lt"/>
                <a:ea typeface="Calibri"/>
                <a:cs typeface="Times New Roman"/>
              </a:rPr>
              <a:t>EQUIPE de BARCELONE</a:t>
            </a:r>
            <a:r>
              <a:rPr lang="fr-FR" sz="1800" dirty="0" smtClean="0">
                <a:latin typeface="+mj-lt"/>
                <a:ea typeface="Calibri"/>
                <a:cs typeface="Times New Roman"/>
              </a:rPr>
              <a:t> :</a:t>
            </a:r>
          </a:p>
          <a:p>
            <a:pPr>
              <a:buNone/>
            </a:pPr>
            <a:r>
              <a:rPr lang="fr-FR" sz="1600" dirty="0" smtClean="0">
                <a:latin typeface="+mj-lt"/>
              </a:rPr>
              <a:t>Grosse présence défensive avec un système en 4-1. Leur point fort en attaque est l’utilisation d’un pivot costaud qui trouve souvent les arrières  lancés entre les 6 et 9 mètres à la suite de passe et va.</a:t>
            </a:r>
          </a:p>
          <a:p>
            <a:pPr>
              <a:buNone/>
            </a:pPr>
            <a:r>
              <a:rPr lang="fr-FR" sz="1600" dirty="0" smtClean="0">
                <a:latin typeface="+mj-lt"/>
              </a:rPr>
              <a:t>20 fois champions d’Espagne et 8 titres européen.</a:t>
            </a:r>
          </a:p>
        </p:txBody>
      </p:sp>
      <p:sp>
        <p:nvSpPr>
          <p:cNvPr id="8" name="Rectangle 3"/>
          <p:cNvSpPr txBox="1">
            <a:spLocks noChangeArrowheads="1"/>
          </p:cNvSpPr>
          <p:nvPr/>
        </p:nvSpPr>
        <p:spPr bwMode="auto">
          <a:xfrm>
            <a:off x="467544" y="4708768"/>
            <a:ext cx="8229600" cy="1800200"/>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algn="ctr">
              <a:spcAft>
                <a:spcPts val="0"/>
              </a:spcAft>
              <a:buNone/>
            </a:pPr>
            <a:r>
              <a:rPr lang="fr-FR" sz="1600" b="1" dirty="0" smtClean="0">
                <a:latin typeface="+mj-lt"/>
                <a:ea typeface="Calibri"/>
                <a:cs typeface="Times New Roman"/>
              </a:rPr>
              <a:t>STATISTIQUES HAUT NIVEAU</a:t>
            </a:r>
            <a:r>
              <a:rPr lang="fr-FR" sz="1600" b="1" dirty="0">
                <a:latin typeface="+mj-lt"/>
                <a:ea typeface="Calibri"/>
                <a:cs typeface="Times New Roman"/>
              </a:rPr>
              <a:t> : </a:t>
            </a:r>
          </a:p>
          <a:p>
            <a:pPr algn="just">
              <a:spcAft>
                <a:spcPts val="0"/>
              </a:spcAft>
              <a:buClrTx/>
              <a:buFont typeface="Wingdings" pitchFamily="2" charset="2"/>
              <a:buChar char="§"/>
            </a:pPr>
            <a:r>
              <a:rPr lang="fr-FR" sz="1600" b="1" dirty="0">
                <a:latin typeface="+mj-lt"/>
                <a:ea typeface="Calibri"/>
                <a:cs typeface="Times New Roman"/>
              </a:rPr>
              <a:t>50% des tirs sont réussis.</a:t>
            </a:r>
            <a:endParaRPr lang="fr-FR" sz="1600" dirty="0">
              <a:latin typeface="+mj-lt"/>
              <a:ea typeface="Calibri"/>
              <a:cs typeface="Times New Roman"/>
            </a:endParaRPr>
          </a:p>
          <a:p>
            <a:pPr algn="just">
              <a:spcAft>
                <a:spcPts val="0"/>
              </a:spcAft>
              <a:buClrTx/>
              <a:buFont typeface="Wingdings" pitchFamily="2" charset="2"/>
              <a:buChar char="§"/>
            </a:pPr>
            <a:r>
              <a:rPr lang="fr-FR" sz="1600" b="1" dirty="0">
                <a:latin typeface="+mj-lt"/>
                <a:ea typeface="Calibri"/>
                <a:cs typeface="Times New Roman"/>
              </a:rPr>
              <a:t>1 tir par minute. 1 but toutes les 2 minutes.</a:t>
            </a:r>
            <a:endParaRPr lang="fr-FR" sz="1600" dirty="0">
              <a:latin typeface="+mj-lt"/>
              <a:ea typeface="Calibri"/>
              <a:cs typeface="Times New Roman"/>
            </a:endParaRPr>
          </a:p>
          <a:p>
            <a:pPr algn="just">
              <a:spcAft>
                <a:spcPts val="0"/>
              </a:spcAft>
              <a:buClrTx/>
              <a:buFont typeface="Wingdings" pitchFamily="2" charset="2"/>
              <a:buChar char="§"/>
            </a:pPr>
            <a:r>
              <a:rPr lang="fr-FR" sz="1600" dirty="0">
                <a:latin typeface="+mj-lt"/>
                <a:ea typeface="Calibri"/>
                <a:cs typeface="Times New Roman"/>
              </a:rPr>
              <a:t>Donc sur un match de 8minutes, ces équipes sont capables, à leur niveau, de réaliser au moins 8 Tirs et de marquer au moins 4 buts</a:t>
            </a:r>
            <a:r>
              <a:rPr lang="fr-FR" sz="1600" dirty="0" smtClean="0">
                <a:latin typeface="+mj-lt"/>
                <a:ea typeface="Calibri"/>
                <a:cs typeface="Times New Roman"/>
              </a:rPr>
              <a:t>.</a:t>
            </a:r>
            <a:endParaRPr lang="fr-FR" sz="1600" dirty="0">
              <a:latin typeface="+mj-lt"/>
              <a:ea typeface="Calibri"/>
              <a:cs typeface="Times New Roman"/>
            </a:endParaRPr>
          </a:p>
          <a:p>
            <a:pPr algn="just">
              <a:spcAft>
                <a:spcPts val="0"/>
              </a:spcAft>
              <a:buClrTx/>
              <a:buFont typeface="Wingdings" pitchFamily="2" charset="2"/>
              <a:buChar char="§"/>
            </a:pPr>
            <a:r>
              <a:rPr lang="fr-FR" sz="1600" dirty="0">
                <a:latin typeface="+mj-lt"/>
                <a:ea typeface="Calibri"/>
                <a:cs typeface="Times New Roman"/>
              </a:rPr>
              <a:t>Ces 2 équipes n’ont plus à faire leurs preuves</a:t>
            </a:r>
            <a:r>
              <a:rPr lang="fr-FR" sz="1600" dirty="0" smtClean="0">
                <a:latin typeface="+mj-lt"/>
                <a:ea typeface="Calibri"/>
                <a:cs typeface="Times New Roman"/>
              </a:rPr>
              <a:t>.</a:t>
            </a:r>
            <a:endParaRPr lang="fr-FR" sz="1600" dirty="0">
              <a:latin typeface="+mj-lt"/>
              <a:ea typeface="Calibri"/>
              <a:cs typeface="Times New Roman"/>
            </a:endParaRPr>
          </a:p>
        </p:txBody>
      </p:sp>
    </p:spTree>
    <p:extLst>
      <p:ext uri="{BB962C8B-B14F-4D97-AF65-F5344CB8AC3E}">
        <p14:creationId xmlns:p14="http://schemas.microsoft.com/office/powerpoint/2010/main" val="4217857052"/>
      </p:ext>
    </p:extLst>
  </p:cSld>
  <p:clrMapOvr>
    <a:masterClrMapping/>
  </p:clrMapOvr>
  <p:transition spd="med">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67544" y="1601264"/>
            <a:ext cx="8229600" cy="670560"/>
          </a:xfrm>
        </p:spPr>
        <p:txBody>
          <a:bodyPr>
            <a:normAutofit/>
          </a:bodyPr>
          <a:lstStyle/>
          <a:p>
            <a:pPr marL="0" indent="0">
              <a:buNone/>
            </a:pPr>
            <a:r>
              <a:rPr lang="fr-FR" altLang="fr-FR" kern="0" dirty="0" smtClean="0"/>
              <a:t>Scénario</a:t>
            </a:r>
            <a:r>
              <a:rPr lang="fr-FR" altLang="fr-FR" sz="2800" kern="0" dirty="0"/>
              <a:t>: </a:t>
            </a:r>
            <a:r>
              <a:rPr lang="fr-FR" altLang="fr-FR" b="1" dirty="0" smtClean="0"/>
              <a:t>Coupe d’Europe </a:t>
            </a:r>
            <a:r>
              <a:rPr lang="fr-FR" altLang="fr-FR" b="1" dirty="0"/>
              <a:t>de Handball</a:t>
            </a:r>
          </a:p>
          <a:p>
            <a:pPr marL="0" indent="0">
              <a:buNone/>
            </a:pPr>
            <a:endParaRPr lang="fr-FR" dirty="0"/>
          </a:p>
        </p:txBody>
      </p:sp>
      <p:sp>
        <p:nvSpPr>
          <p:cNvPr id="9" name="Rectangle 3"/>
          <p:cNvSpPr txBox="1">
            <a:spLocks noChangeArrowheads="1"/>
          </p:cNvSpPr>
          <p:nvPr/>
        </p:nvSpPr>
        <p:spPr bwMode="auto">
          <a:xfrm>
            <a:off x="467544" y="2574246"/>
            <a:ext cx="8229600" cy="3375034"/>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algn="just">
              <a:spcAft>
                <a:spcPts val="0"/>
              </a:spcAft>
            </a:pPr>
            <a:r>
              <a:rPr lang="fr-FR" sz="2400" b="1" dirty="0" smtClean="0">
                <a:latin typeface="Cambria"/>
                <a:ea typeface="Calibri"/>
                <a:cs typeface="Times New Roman"/>
              </a:rPr>
              <a:t>Vous </a:t>
            </a:r>
            <a:r>
              <a:rPr lang="fr-FR" sz="2400" b="1" dirty="0">
                <a:latin typeface="Cambria"/>
                <a:ea typeface="Calibri"/>
                <a:cs typeface="Times New Roman"/>
              </a:rPr>
              <a:t>êtes une équipe inconnue de tous, inscrite au championnat du monde de HANBALL</a:t>
            </a:r>
            <a:r>
              <a:rPr lang="fr-FR" sz="2400" b="1" dirty="0" smtClean="0">
                <a:latin typeface="Cambria"/>
                <a:ea typeface="Calibri"/>
                <a:cs typeface="Times New Roman"/>
              </a:rPr>
              <a:t>.</a:t>
            </a:r>
          </a:p>
          <a:p>
            <a:pPr algn="just">
              <a:spcAft>
                <a:spcPts val="0"/>
              </a:spcAft>
            </a:pPr>
            <a:endParaRPr lang="fr-FR" sz="2400" dirty="0">
              <a:latin typeface="Cambria"/>
              <a:ea typeface="Calibri"/>
              <a:cs typeface="Times New Roman"/>
            </a:endParaRPr>
          </a:p>
          <a:p>
            <a:pPr algn="just">
              <a:spcAft>
                <a:spcPts val="0"/>
              </a:spcAft>
            </a:pPr>
            <a:r>
              <a:rPr lang="fr-FR" sz="2400" b="1" dirty="0" smtClean="0">
                <a:latin typeface="Cambria"/>
                <a:ea typeface="Calibri"/>
                <a:cs typeface="Times New Roman"/>
              </a:rPr>
              <a:t>Afin de devenir une équipe championne connue par le milieu du HAND, vous devez gagner le plus de matchs possible. Pour cela, vous devez vous fixer et respecter un système de jeu et atteindre le nombre maximal de tirs comprenant un maximum de TSF.</a:t>
            </a:r>
            <a:endParaRPr lang="fr-FR" sz="2400" dirty="0" smtClean="0">
              <a:latin typeface="Cambria"/>
              <a:ea typeface="Calibri"/>
              <a:cs typeface="Times New Roman"/>
            </a:endParaRPr>
          </a:p>
          <a:p>
            <a:pPr algn="just">
              <a:spcAft>
                <a:spcPts val="0"/>
              </a:spcAft>
            </a:pPr>
            <a:endParaRPr lang="fr-FR" sz="2400" dirty="0">
              <a:latin typeface="Cambria"/>
              <a:ea typeface="Calibri"/>
              <a:cs typeface="Times New Roman"/>
            </a:endParaRPr>
          </a:p>
        </p:txBody>
      </p:sp>
      <p:sp>
        <p:nvSpPr>
          <p:cNvPr id="2" name="Titre 1"/>
          <p:cNvSpPr>
            <a:spLocks noGrp="1"/>
          </p:cNvSpPr>
          <p:nvPr>
            <p:ph type="title"/>
          </p:nvPr>
        </p:nvSpPr>
        <p:spPr/>
        <p:txBody>
          <a:bodyPr/>
          <a:lstStyle/>
          <a:p>
            <a:r>
              <a:rPr lang="fr-FR" dirty="0"/>
              <a:t>Description de la tâche complexe</a:t>
            </a:r>
          </a:p>
        </p:txBody>
      </p:sp>
    </p:spTree>
    <p:extLst>
      <p:ext uri="{BB962C8B-B14F-4D97-AF65-F5344CB8AC3E}">
        <p14:creationId xmlns:p14="http://schemas.microsoft.com/office/powerpoint/2010/main" val="1647524282"/>
      </p:ext>
    </p:extLst>
  </p:cSld>
  <p:clrMapOvr>
    <a:masterClrMapping/>
  </p:clrMapOvr>
  <p:transition spd="med">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556558" y="1633162"/>
            <a:ext cx="8229600" cy="670560"/>
          </a:xfrm>
        </p:spPr>
        <p:txBody>
          <a:bodyPr>
            <a:normAutofit/>
          </a:bodyPr>
          <a:lstStyle/>
          <a:p>
            <a:pPr marL="0" indent="0">
              <a:buNone/>
            </a:pPr>
            <a:r>
              <a:rPr lang="fr-FR" altLang="fr-FR" kern="0" dirty="0" smtClean="0"/>
              <a:t>Scénario</a:t>
            </a:r>
            <a:r>
              <a:rPr lang="fr-FR" altLang="fr-FR" sz="2800" kern="0" dirty="0"/>
              <a:t>: </a:t>
            </a:r>
            <a:r>
              <a:rPr lang="fr-FR" altLang="fr-FR" b="1" dirty="0"/>
              <a:t>Championnat du Monde de Handball</a:t>
            </a:r>
          </a:p>
          <a:p>
            <a:pPr marL="0" indent="0">
              <a:buNone/>
            </a:pPr>
            <a:endParaRPr lang="fr-FR" dirty="0"/>
          </a:p>
        </p:txBody>
      </p:sp>
      <p:sp>
        <p:nvSpPr>
          <p:cNvPr id="6" name="Rectangle 3"/>
          <p:cNvSpPr txBox="1">
            <a:spLocks noChangeArrowheads="1"/>
          </p:cNvSpPr>
          <p:nvPr/>
        </p:nvSpPr>
        <p:spPr bwMode="auto">
          <a:xfrm>
            <a:off x="556558" y="2574246"/>
            <a:ext cx="8229600" cy="3375034"/>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r>
              <a:rPr lang="fr-FR" altLang="fr-FR" sz="2400" dirty="0">
                <a:solidFill>
                  <a:srgbClr val="000000"/>
                </a:solidFill>
              </a:rPr>
              <a:t>4 équipes de 6 à 7 Joueurs, homogènes entre elles et hétérogènes en leur sein</a:t>
            </a:r>
            <a:r>
              <a:rPr lang="fr-FR" altLang="fr-FR" sz="2400" dirty="0" smtClean="0">
                <a:solidFill>
                  <a:srgbClr val="000000"/>
                </a:solidFill>
              </a:rPr>
              <a:t>.</a:t>
            </a:r>
          </a:p>
          <a:p>
            <a:endParaRPr lang="fr-FR" altLang="fr-FR" sz="2400" dirty="0" smtClean="0">
              <a:solidFill>
                <a:srgbClr val="000000"/>
              </a:solidFill>
            </a:endParaRPr>
          </a:p>
          <a:p>
            <a:r>
              <a:rPr lang="fr-FR" altLang="fr-FR" sz="2400" dirty="0" smtClean="0">
                <a:solidFill>
                  <a:srgbClr val="000000"/>
                </a:solidFill>
              </a:rPr>
              <a:t>2 matchs par équipe de 2X4 minutes.</a:t>
            </a:r>
          </a:p>
          <a:p>
            <a:endParaRPr lang="fr-FR" altLang="fr-FR" sz="2400" dirty="0" smtClean="0">
              <a:solidFill>
                <a:srgbClr val="000000"/>
              </a:solidFill>
            </a:endParaRPr>
          </a:p>
          <a:p>
            <a:r>
              <a:rPr lang="fr-FR" altLang="fr-FR" sz="2400" dirty="0" smtClean="0">
                <a:solidFill>
                  <a:srgbClr val="000000"/>
                </a:solidFill>
              </a:rPr>
              <a:t>Se mettre en projet collectif: fixer un niveau de TSF (Nombre de Tirs en Situation Favorable).</a:t>
            </a:r>
            <a:endParaRPr lang="fr-FR" altLang="fr-FR" sz="2400" dirty="0">
              <a:solidFill>
                <a:srgbClr val="000000"/>
              </a:solidFill>
            </a:endParaRPr>
          </a:p>
          <a:p>
            <a:endParaRPr lang="fr-FR" sz="2400" dirty="0" smtClean="0">
              <a:solidFill>
                <a:srgbClr val="000000"/>
              </a:solidFill>
            </a:endParaRPr>
          </a:p>
        </p:txBody>
      </p:sp>
      <p:sp>
        <p:nvSpPr>
          <p:cNvPr id="2" name="Titre 1"/>
          <p:cNvSpPr>
            <a:spLocks noGrp="1"/>
          </p:cNvSpPr>
          <p:nvPr>
            <p:ph type="title"/>
          </p:nvPr>
        </p:nvSpPr>
        <p:spPr/>
        <p:txBody>
          <a:bodyPr/>
          <a:lstStyle/>
          <a:p>
            <a:r>
              <a:rPr lang="fr-FR" dirty="0"/>
              <a:t>Description de la tâche complexe</a:t>
            </a:r>
          </a:p>
        </p:txBody>
      </p:sp>
    </p:spTree>
    <p:extLst>
      <p:ext uri="{BB962C8B-B14F-4D97-AF65-F5344CB8AC3E}">
        <p14:creationId xmlns:p14="http://schemas.microsoft.com/office/powerpoint/2010/main" val="3560291989"/>
      </p:ext>
    </p:extLst>
  </p:cSld>
  <p:clrMapOvr>
    <a:masterClrMapping/>
  </p:clrMapOvr>
  <p:transition spd="med">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Autofit/>
          </a:bodyPr>
          <a:lstStyle/>
          <a:p>
            <a:r>
              <a:rPr lang="fr-FR" altLang="fr-FR" sz="5400" b="1" dirty="0">
                <a:effectLst/>
                <a:latin typeface="+mn-lt"/>
              </a:rPr>
              <a:t>Description </a:t>
            </a:r>
            <a:r>
              <a:rPr lang="fr-FR" altLang="fr-FR" sz="5400" b="1" dirty="0" smtClean="0">
                <a:effectLst/>
                <a:latin typeface="+mn-lt"/>
              </a:rPr>
              <a:t>du dispositif:</a:t>
            </a:r>
            <a:endParaRPr lang="fr-FR" sz="5400" b="1" dirty="0">
              <a:effectLst/>
              <a:latin typeface="+mn-lt"/>
            </a:endParaRPr>
          </a:p>
        </p:txBody>
      </p:sp>
      <p:sp>
        <p:nvSpPr>
          <p:cNvPr id="39" name="ZoneTexte 38"/>
          <p:cNvSpPr txBox="1"/>
          <p:nvPr/>
        </p:nvSpPr>
        <p:spPr>
          <a:xfrm>
            <a:off x="340242" y="5430852"/>
            <a:ext cx="8442251" cy="1015663"/>
          </a:xfrm>
          <a:prstGeom prst="rect">
            <a:avLst/>
          </a:prstGeom>
          <a:noFill/>
        </p:spPr>
        <p:txBody>
          <a:bodyPr wrap="square" rtlCol="0">
            <a:spAutoFit/>
          </a:bodyPr>
          <a:lstStyle/>
          <a:p>
            <a:pPr marL="342900" indent="-342900">
              <a:buFont typeface="Arial" pitchFamily="34" charset="0"/>
              <a:buChar char="•"/>
            </a:pPr>
            <a:r>
              <a:rPr lang="fr-FR" sz="2000" dirty="0" smtClean="0">
                <a:solidFill>
                  <a:srgbClr val="00B050"/>
                </a:solidFill>
              </a:rPr>
              <a:t>Equipe Observateurs avec Fiche: observent les attaques devant leurs clubs.</a:t>
            </a:r>
          </a:p>
          <a:p>
            <a:pPr marL="342900" indent="-342900">
              <a:buFont typeface="Arial" pitchFamily="34" charset="0"/>
              <a:buChar char="•"/>
            </a:pPr>
            <a:r>
              <a:rPr lang="fr-FR" sz="2000" dirty="0" smtClean="0">
                <a:solidFill>
                  <a:srgbClr val="FFFF00"/>
                </a:solidFill>
              </a:rPr>
              <a:t>Equipe Arbitres: 1 ou 2 arbitres par 1/2 Terrain. + table de marque</a:t>
            </a:r>
          </a:p>
          <a:p>
            <a:pPr marL="342900" indent="-342900">
              <a:buFont typeface="Arial" pitchFamily="34" charset="0"/>
              <a:buChar char="•"/>
            </a:pPr>
            <a:r>
              <a:rPr lang="fr-FR" sz="2000" dirty="0" smtClean="0">
                <a:solidFill>
                  <a:schemeClr val="bg1"/>
                </a:solidFill>
              </a:rPr>
              <a:t>2 équipes </a:t>
            </a:r>
            <a:r>
              <a:rPr lang="fr-FR" sz="2000" dirty="0" smtClean="0">
                <a:solidFill>
                  <a:schemeClr val="tx2">
                    <a:lumMod val="20000"/>
                    <a:lumOff val="80000"/>
                  </a:schemeClr>
                </a:solidFill>
              </a:rPr>
              <a:t>Joueurs</a:t>
            </a:r>
            <a:r>
              <a:rPr lang="fr-FR" sz="2000" dirty="0" smtClean="0"/>
              <a:t> </a:t>
            </a:r>
            <a:r>
              <a:rPr lang="fr-FR" sz="2000" dirty="0" smtClean="0">
                <a:solidFill>
                  <a:schemeClr val="bg1"/>
                </a:solidFill>
              </a:rPr>
              <a:t>en</a:t>
            </a:r>
            <a:r>
              <a:rPr lang="fr-FR" sz="2000" dirty="0" smtClean="0"/>
              <a:t> </a:t>
            </a:r>
            <a:r>
              <a:rPr lang="fr-FR" sz="2000" dirty="0" smtClean="0">
                <a:solidFill>
                  <a:srgbClr val="0070C0"/>
                </a:solidFill>
              </a:rPr>
              <a:t>6</a:t>
            </a:r>
            <a:r>
              <a:rPr lang="fr-FR" sz="2000" dirty="0" smtClean="0"/>
              <a:t> </a:t>
            </a:r>
            <a:r>
              <a:rPr lang="fr-FR" sz="2000" dirty="0" smtClean="0">
                <a:solidFill>
                  <a:schemeClr val="bg1"/>
                </a:solidFill>
              </a:rPr>
              <a:t>contre</a:t>
            </a:r>
            <a:r>
              <a:rPr lang="fr-FR" sz="2000" dirty="0" smtClean="0"/>
              <a:t> </a:t>
            </a:r>
            <a:r>
              <a:rPr lang="fr-FR" sz="2000" dirty="0" smtClean="0">
                <a:solidFill>
                  <a:srgbClr val="FF0000"/>
                </a:solidFill>
              </a:rPr>
              <a:t>6</a:t>
            </a:r>
            <a:endParaRPr lang="fr-FR" sz="2000" dirty="0"/>
          </a:p>
        </p:txBody>
      </p:sp>
      <p:grpSp>
        <p:nvGrpSpPr>
          <p:cNvPr id="2" name="Groupe 1"/>
          <p:cNvGrpSpPr/>
          <p:nvPr/>
        </p:nvGrpSpPr>
        <p:grpSpPr>
          <a:xfrm>
            <a:off x="899592" y="1511850"/>
            <a:ext cx="7344816" cy="3801538"/>
            <a:chOff x="899592" y="1218287"/>
            <a:chExt cx="7344816" cy="3801538"/>
          </a:xfrm>
        </p:grpSpPr>
        <p:grpSp>
          <p:nvGrpSpPr>
            <p:cNvPr id="51" name="Groupe 50"/>
            <p:cNvGrpSpPr/>
            <p:nvPr/>
          </p:nvGrpSpPr>
          <p:grpSpPr>
            <a:xfrm>
              <a:off x="899592" y="1688986"/>
              <a:ext cx="7344816" cy="3330839"/>
              <a:chOff x="0" y="182880"/>
              <a:chExt cx="5593080" cy="2392177"/>
            </a:xfrm>
          </p:grpSpPr>
          <p:sp>
            <p:nvSpPr>
              <p:cNvPr id="52" name="Zone de texte 4"/>
              <p:cNvSpPr txBox="1">
                <a:spLocks noChangeArrowheads="1"/>
              </p:cNvSpPr>
              <p:nvPr/>
            </p:nvSpPr>
            <p:spPr bwMode="auto">
              <a:xfrm>
                <a:off x="329005" y="258577"/>
                <a:ext cx="4873037" cy="231648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fr-FR" sz="1100">
                    <a:effectLst/>
                    <a:latin typeface="Calibri"/>
                    <a:ea typeface="Calibri"/>
                    <a:cs typeface="Times New Roman"/>
                  </a:rPr>
                  <a:t> </a:t>
                </a:r>
              </a:p>
            </p:txBody>
          </p:sp>
          <p:grpSp>
            <p:nvGrpSpPr>
              <p:cNvPr id="53" name="Groupe 99"/>
              <p:cNvGrpSpPr/>
              <p:nvPr/>
            </p:nvGrpSpPr>
            <p:grpSpPr>
              <a:xfrm>
                <a:off x="0" y="182880"/>
                <a:ext cx="5593080" cy="2392177"/>
                <a:chOff x="0" y="182880"/>
                <a:chExt cx="5593080" cy="2392177"/>
              </a:xfrm>
            </p:grpSpPr>
            <p:sp>
              <p:nvSpPr>
                <p:cNvPr id="54" name="Organigramme : Délai 53"/>
                <p:cNvSpPr/>
                <p:nvPr/>
              </p:nvSpPr>
              <p:spPr>
                <a:xfrm>
                  <a:off x="358140" y="594360"/>
                  <a:ext cx="755728" cy="1534903"/>
                </a:xfrm>
                <a:prstGeom prst="flowChartDelay">
                  <a:avLst/>
                </a:prstGeom>
                <a:ln w="317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cxnSp>
              <p:nvCxnSpPr>
                <p:cNvPr id="55" name="Connecteur droit 54"/>
                <p:cNvCxnSpPr>
                  <a:endCxn id="52" idx="2"/>
                </p:cNvCxnSpPr>
                <p:nvPr/>
              </p:nvCxnSpPr>
              <p:spPr>
                <a:xfrm flipH="1">
                  <a:off x="2765523" y="182880"/>
                  <a:ext cx="23396" cy="2392177"/>
                </a:xfrm>
                <a:prstGeom prst="line">
                  <a:avLst/>
                </a:prstGeom>
              </p:spPr>
              <p:style>
                <a:lnRef idx="1">
                  <a:schemeClr val="dk1"/>
                </a:lnRef>
                <a:fillRef idx="0">
                  <a:schemeClr val="dk1"/>
                </a:fillRef>
                <a:effectRef idx="0">
                  <a:schemeClr val="dk1"/>
                </a:effectRef>
                <a:fontRef idx="minor">
                  <a:schemeClr val="tx1"/>
                </a:fontRef>
              </p:style>
            </p:cxnSp>
            <p:sp>
              <p:nvSpPr>
                <p:cNvPr id="56" name="Organigramme : Délai 55"/>
                <p:cNvSpPr/>
                <p:nvPr/>
              </p:nvSpPr>
              <p:spPr>
                <a:xfrm rot="10800000">
                  <a:off x="4480560" y="594360"/>
                  <a:ext cx="756356" cy="1534903"/>
                </a:xfrm>
                <a:prstGeom prst="flowChartDelay">
                  <a:avLst/>
                </a:prstGeom>
                <a:ln w="317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grpSp>
              <p:nvGrpSpPr>
                <p:cNvPr id="57" name="Groupe 103"/>
                <p:cNvGrpSpPr/>
                <p:nvPr/>
              </p:nvGrpSpPr>
              <p:grpSpPr>
                <a:xfrm>
                  <a:off x="0" y="1089660"/>
                  <a:ext cx="5593080" cy="487680"/>
                  <a:chOff x="0" y="1089660"/>
                  <a:chExt cx="5593080" cy="487680"/>
                </a:xfrm>
              </p:grpSpPr>
              <p:sp>
                <p:nvSpPr>
                  <p:cNvPr id="60" name="Rectangle 59"/>
                  <p:cNvSpPr/>
                  <p:nvPr/>
                </p:nvSpPr>
                <p:spPr>
                  <a:xfrm>
                    <a:off x="0" y="1089660"/>
                    <a:ext cx="358140" cy="487680"/>
                  </a:xfrm>
                  <a:prstGeom prst="rect">
                    <a:avLst/>
                  </a:prstGeom>
                  <a:ln w="317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61" name="Rectangle 60"/>
                  <p:cNvSpPr/>
                  <p:nvPr/>
                </p:nvSpPr>
                <p:spPr>
                  <a:xfrm>
                    <a:off x="5234940" y="1089660"/>
                    <a:ext cx="358140" cy="487680"/>
                  </a:xfrm>
                  <a:prstGeom prst="rect">
                    <a:avLst/>
                  </a:prstGeom>
                  <a:ln w="317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grpSp>
            <p:sp>
              <p:nvSpPr>
                <p:cNvPr id="58" name="Organigramme : Connecteur 57"/>
                <p:cNvSpPr/>
                <p:nvPr/>
              </p:nvSpPr>
              <p:spPr>
                <a:xfrm>
                  <a:off x="419100" y="1303020"/>
                  <a:ext cx="99060" cy="99060"/>
                </a:xfrm>
                <a:prstGeom prst="flowChartConnector">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9" name="Organigramme : Connecteur 58"/>
                <p:cNvSpPr/>
                <p:nvPr/>
              </p:nvSpPr>
              <p:spPr>
                <a:xfrm>
                  <a:off x="5013960" y="1264920"/>
                  <a:ext cx="99060" cy="91440"/>
                </a:xfrm>
                <a:prstGeom prst="flowChartConnector">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grpSp>
        </p:grpSp>
        <p:grpSp>
          <p:nvGrpSpPr>
            <p:cNvPr id="62" name="Group 2"/>
            <p:cNvGrpSpPr>
              <a:grpSpLocks/>
            </p:cNvGrpSpPr>
            <p:nvPr/>
          </p:nvGrpSpPr>
          <p:grpSpPr bwMode="auto">
            <a:xfrm rot="5400000">
              <a:off x="2378869" y="3893939"/>
              <a:ext cx="432048" cy="222250"/>
              <a:chOff x="8563" y="9158"/>
              <a:chExt cx="1448" cy="964"/>
            </a:xfrm>
          </p:grpSpPr>
          <p:sp>
            <p:nvSpPr>
              <p:cNvPr id="63" name="Arc 3"/>
              <p:cNvSpPr>
                <a:spLocks/>
              </p:cNvSpPr>
              <p:nvPr/>
            </p:nvSpPr>
            <p:spPr bwMode="auto">
              <a:xfrm rot="5400000">
                <a:off x="8815" y="89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64" name="Oval 4"/>
              <p:cNvSpPr>
                <a:spLocks noChangeArrowheads="1"/>
              </p:cNvSpPr>
              <p:nvPr/>
            </p:nvSpPr>
            <p:spPr bwMode="auto">
              <a:xfrm>
                <a:off x="8699" y="9217"/>
                <a:ext cx="1176" cy="905"/>
              </a:xfrm>
              <a:prstGeom prst="ellipse">
                <a:avLst/>
              </a:prstGeom>
              <a:solidFill>
                <a:srgbClr val="0000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65" name="Group 2"/>
            <p:cNvGrpSpPr>
              <a:grpSpLocks/>
            </p:cNvGrpSpPr>
            <p:nvPr/>
          </p:nvGrpSpPr>
          <p:grpSpPr bwMode="auto">
            <a:xfrm rot="5400000">
              <a:off x="2365267" y="3461891"/>
              <a:ext cx="432048" cy="222250"/>
              <a:chOff x="8563" y="9158"/>
              <a:chExt cx="1448" cy="964"/>
            </a:xfrm>
          </p:grpSpPr>
          <p:sp>
            <p:nvSpPr>
              <p:cNvPr id="66" name="Arc 3"/>
              <p:cNvSpPr>
                <a:spLocks/>
              </p:cNvSpPr>
              <p:nvPr/>
            </p:nvSpPr>
            <p:spPr bwMode="auto">
              <a:xfrm rot="5400000">
                <a:off x="8815" y="89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67" name="Oval 4"/>
              <p:cNvSpPr>
                <a:spLocks noChangeArrowheads="1"/>
              </p:cNvSpPr>
              <p:nvPr/>
            </p:nvSpPr>
            <p:spPr bwMode="auto">
              <a:xfrm>
                <a:off x="8699" y="9217"/>
                <a:ext cx="1176" cy="905"/>
              </a:xfrm>
              <a:prstGeom prst="ellipse">
                <a:avLst/>
              </a:prstGeom>
              <a:solidFill>
                <a:srgbClr val="0000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68" name="Group 2"/>
            <p:cNvGrpSpPr>
              <a:grpSpLocks/>
            </p:cNvGrpSpPr>
            <p:nvPr/>
          </p:nvGrpSpPr>
          <p:grpSpPr bwMode="auto">
            <a:xfrm rot="5400000">
              <a:off x="2351665" y="2999251"/>
              <a:ext cx="432048" cy="222250"/>
              <a:chOff x="8563" y="9158"/>
              <a:chExt cx="1448" cy="964"/>
            </a:xfrm>
          </p:grpSpPr>
          <p:sp>
            <p:nvSpPr>
              <p:cNvPr id="69" name="Arc 3"/>
              <p:cNvSpPr>
                <a:spLocks/>
              </p:cNvSpPr>
              <p:nvPr/>
            </p:nvSpPr>
            <p:spPr bwMode="auto">
              <a:xfrm rot="5400000">
                <a:off x="8815" y="89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70" name="Oval 4"/>
              <p:cNvSpPr>
                <a:spLocks noChangeArrowheads="1"/>
              </p:cNvSpPr>
              <p:nvPr/>
            </p:nvSpPr>
            <p:spPr bwMode="auto">
              <a:xfrm>
                <a:off x="8699" y="9217"/>
                <a:ext cx="1176" cy="905"/>
              </a:xfrm>
              <a:prstGeom prst="ellipse">
                <a:avLst/>
              </a:prstGeom>
              <a:solidFill>
                <a:srgbClr val="0000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71" name="Group 2"/>
            <p:cNvGrpSpPr>
              <a:grpSpLocks/>
            </p:cNvGrpSpPr>
            <p:nvPr/>
          </p:nvGrpSpPr>
          <p:grpSpPr bwMode="auto">
            <a:xfrm rot="5400000">
              <a:off x="2338063" y="2564241"/>
              <a:ext cx="432048" cy="222250"/>
              <a:chOff x="8563" y="9158"/>
              <a:chExt cx="1448" cy="964"/>
            </a:xfrm>
          </p:grpSpPr>
          <p:sp>
            <p:nvSpPr>
              <p:cNvPr id="72" name="Arc 3"/>
              <p:cNvSpPr>
                <a:spLocks/>
              </p:cNvSpPr>
              <p:nvPr/>
            </p:nvSpPr>
            <p:spPr bwMode="auto">
              <a:xfrm rot="5400000">
                <a:off x="8815" y="89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73" name="Oval 4"/>
              <p:cNvSpPr>
                <a:spLocks noChangeArrowheads="1"/>
              </p:cNvSpPr>
              <p:nvPr/>
            </p:nvSpPr>
            <p:spPr bwMode="auto">
              <a:xfrm>
                <a:off x="8699" y="9217"/>
                <a:ext cx="1176" cy="905"/>
              </a:xfrm>
              <a:prstGeom prst="ellipse">
                <a:avLst/>
              </a:prstGeom>
              <a:solidFill>
                <a:srgbClr val="0000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74" name="Group 2"/>
            <p:cNvGrpSpPr>
              <a:grpSpLocks/>
            </p:cNvGrpSpPr>
            <p:nvPr/>
          </p:nvGrpSpPr>
          <p:grpSpPr bwMode="auto">
            <a:xfrm rot="5400000">
              <a:off x="2313629" y="2090615"/>
              <a:ext cx="432048" cy="222250"/>
              <a:chOff x="8563" y="9158"/>
              <a:chExt cx="1448" cy="964"/>
            </a:xfrm>
          </p:grpSpPr>
          <p:sp>
            <p:nvSpPr>
              <p:cNvPr id="75" name="Arc 3"/>
              <p:cNvSpPr>
                <a:spLocks/>
              </p:cNvSpPr>
              <p:nvPr/>
            </p:nvSpPr>
            <p:spPr bwMode="auto">
              <a:xfrm rot="5400000">
                <a:off x="8815" y="89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76" name="Oval 4"/>
              <p:cNvSpPr>
                <a:spLocks noChangeArrowheads="1"/>
              </p:cNvSpPr>
              <p:nvPr/>
            </p:nvSpPr>
            <p:spPr bwMode="auto">
              <a:xfrm>
                <a:off x="8699" y="9217"/>
                <a:ext cx="1176" cy="905"/>
              </a:xfrm>
              <a:prstGeom prst="ellipse">
                <a:avLst/>
              </a:prstGeom>
              <a:solidFill>
                <a:srgbClr val="0000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77" name="Group 41"/>
            <p:cNvGrpSpPr>
              <a:grpSpLocks/>
            </p:cNvGrpSpPr>
            <p:nvPr/>
          </p:nvGrpSpPr>
          <p:grpSpPr bwMode="auto">
            <a:xfrm rot="11229621">
              <a:off x="2712833" y="1650335"/>
              <a:ext cx="360040" cy="231775"/>
              <a:chOff x="8583" y="7798"/>
              <a:chExt cx="1448" cy="964"/>
            </a:xfrm>
          </p:grpSpPr>
          <p:sp>
            <p:nvSpPr>
              <p:cNvPr id="78" name="Arc 42"/>
              <p:cNvSpPr>
                <a:spLocks/>
              </p:cNvSpPr>
              <p:nvPr/>
            </p:nvSpPr>
            <p:spPr bwMode="auto">
              <a:xfrm rot="5400000">
                <a:off x="8835" y="754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79" name="Oval 43"/>
              <p:cNvSpPr>
                <a:spLocks noChangeArrowheads="1"/>
              </p:cNvSpPr>
              <p:nvPr/>
            </p:nvSpPr>
            <p:spPr bwMode="auto">
              <a:xfrm>
                <a:off x="8719" y="7857"/>
                <a:ext cx="1176" cy="905"/>
              </a:xfrm>
              <a:prstGeom prst="ellipse">
                <a:avLst/>
              </a:prstGeom>
              <a:solidFill>
                <a:srgbClr val="FFCC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80" name="Group 38"/>
            <p:cNvGrpSpPr>
              <a:grpSpLocks/>
            </p:cNvGrpSpPr>
            <p:nvPr/>
          </p:nvGrpSpPr>
          <p:grpSpPr bwMode="auto">
            <a:xfrm>
              <a:off x="6156176" y="4581128"/>
              <a:ext cx="338138" cy="231775"/>
              <a:chOff x="8583" y="7798"/>
              <a:chExt cx="1448" cy="964"/>
            </a:xfrm>
          </p:grpSpPr>
          <p:sp>
            <p:nvSpPr>
              <p:cNvPr id="81" name="Arc 39"/>
              <p:cNvSpPr>
                <a:spLocks/>
              </p:cNvSpPr>
              <p:nvPr/>
            </p:nvSpPr>
            <p:spPr bwMode="auto">
              <a:xfrm rot="5400000">
                <a:off x="8835" y="754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82" name="Oval 40"/>
              <p:cNvSpPr>
                <a:spLocks noChangeArrowheads="1"/>
              </p:cNvSpPr>
              <p:nvPr/>
            </p:nvSpPr>
            <p:spPr bwMode="auto">
              <a:xfrm>
                <a:off x="8719" y="7857"/>
                <a:ext cx="1176" cy="905"/>
              </a:xfrm>
              <a:prstGeom prst="ellipse">
                <a:avLst/>
              </a:prstGeom>
              <a:solidFill>
                <a:srgbClr val="FFCC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83" name="Group 41"/>
            <p:cNvGrpSpPr>
              <a:grpSpLocks/>
            </p:cNvGrpSpPr>
            <p:nvPr/>
          </p:nvGrpSpPr>
          <p:grpSpPr bwMode="auto">
            <a:xfrm rot="11229621">
              <a:off x="4369017" y="1218287"/>
              <a:ext cx="360040" cy="231775"/>
              <a:chOff x="8583" y="7798"/>
              <a:chExt cx="1448" cy="964"/>
            </a:xfrm>
          </p:grpSpPr>
          <p:sp>
            <p:nvSpPr>
              <p:cNvPr id="84" name="Arc 42"/>
              <p:cNvSpPr>
                <a:spLocks/>
              </p:cNvSpPr>
              <p:nvPr/>
            </p:nvSpPr>
            <p:spPr bwMode="auto">
              <a:xfrm rot="5400000">
                <a:off x="8835" y="754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85" name="Oval 43"/>
              <p:cNvSpPr>
                <a:spLocks noChangeArrowheads="1"/>
              </p:cNvSpPr>
              <p:nvPr/>
            </p:nvSpPr>
            <p:spPr bwMode="auto">
              <a:xfrm>
                <a:off x="8719" y="7857"/>
                <a:ext cx="1176" cy="905"/>
              </a:xfrm>
              <a:prstGeom prst="ellipse">
                <a:avLst/>
              </a:prstGeom>
              <a:solidFill>
                <a:srgbClr val="FFCC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86" name="Group 41"/>
            <p:cNvGrpSpPr>
              <a:grpSpLocks/>
            </p:cNvGrpSpPr>
            <p:nvPr/>
          </p:nvGrpSpPr>
          <p:grpSpPr bwMode="auto">
            <a:xfrm rot="11229621">
              <a:off x="4680926" y="1238035"/>
              <a:ext cx="360040" cy="231775"/>
              <a:chOff x="8583" y="7798"/>
              <a:chExt cx="1448" cy="964"/>
            </a:xfrm>
          </p:grpSpPr>
          <p:sp>
            <p:nvSpPr>
              <p:cNvPr id="87" name="Arc 42"/>
              <p:cNvSpPr>
                <a:spLocks/>
              </p:cNvSpPr>
              <p:nvPr/>
            </p:nvSpPr>
            <p:spPr bwMode="auto">
              <a:xfrm rot="5400000">
                <a:off x="8835" y="754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88" name="Oval 43"/>
              <p:cNvSpPr>
                <a:spLocks noChangeArrowheads="1"/>
              </p:cNvSpPr>
              <p:nvPr/>
            </p:nvSpPr>
            <p:spPr bwMode="auto">
              <a:xfrm>
                <a:off x="8719" y="7857"/>
                <a:ext cx="1176" cy="905"/>
              </a:xfrm>
              <a:prstGeom prst="ellipse">
                <a:avLst/>
              </a:prstGeom>
              <a:solidFill>
                <a:srgbClr val="FFCC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89" name="Group 32"/>
            <p:cNvGrpSpPr>
              <a:grpSpLocks/>
            </p:cNvGrpSpPr>
            <p:nvPr/>
          </p:nvGrpSpPr>
          <p:grpSpPr bwMode="auto">
            <a:xfrm rot="15843878">
              <a:off x="6465348" y="1991122"/>
              <a:ext cx="376238" cy="222250"/>
              <a:chOff x="8143" y="6018"/>
              <a:chExt cx="1448" cy="964"/>
            </a:xfrm>
          </p:grpSpPr>
          <p:sp>
            <p:nvSpPr>
              <p:cNvPr id="90" name="Arc 33"/>
              <p:cNvSpPr>
                <a:spLocks/>
              </p:cNvSpPr>
              <p:nvPr/>
            </p:nvSpPr>
            <p:spPr bwMode="auto">
              <a:xfrm rot="5400000">
                <a:off x="8395" y="576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91" name="Oval 34"/>
              <p:cNvSpPr>
                <a:spLocks noChangeArrowheads="1"/>
              </p:cNvSpPr>
              <p:nvPr/>
            </p:nvSpPr>
            <p:spPr bwMode="auto">
              <a:xfrm>
                <a:off x="8279" y="6077"/>
                <a:ext cx="1176" cy="90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92" name="Group 32"/>
            <p:cNvGrpSpPr>
              <a:grpSpLocks/>
            </p:cNvGrpSpPr>
            <p:nvPr/>
          </p:nvGrpSpPr>
          <p:grpSpPr bwMode="auto">
            <a:xfrm rot="15843878">
              <a:off x="6595330" y="4011772"/>
              <a:ext cx="376238" cy="222250"/>
              <a:chOff x="8143" y="6018"/>
              <a:chExt cx="1448" cy="964"/>
            </a:xfrm>
          </p:grpSpPr>
          <p:sp>
            <p:nvSpPr>
              <p:cNvPr id="93" name="Arc 33"/>
              <p:cNvSpPr>
                <a:spLocks/>
              </p:cNvSpPr>
              <p:nvPr/>
            </p:nvSpPr>
            <p:spPr bwMode="auto">
              <a:xfrm rot="5400000">
                <a:off x="8395" y="576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94" name="Oval 34"/>
              <p:cNvSpPr>
                <a:spLocks noChangeArrowheads="1"/>
              </p:cNvSpPr>
              <p:nvPr/>
            </p:nvSpPr>
            <p:spPr bwMode="auto">
              <a:xfrm>
                <a:off x="8279" y="6077"/>
                <a:ext cx="1176" cy="90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95" name="Group 32"/>
            <p:cNvGrpSpPr>
              <a:grpSpLocks/>
            </p:cNvGrpSpPr>
            <p:nvPr/>
          </p:nvGrpSpPr>
          <p:grpSpPr bwMode="auto">
            <a:xfrm rot="15843878">
              <a:off x="6482531" y="2861322"/>
              <a:ext cx="376238" cy="222250"/>
              <a:chOff x="8143" y="6018"/>
              <a:chExt cx="1448" cy="964"/>
            </a:xfrm>
          </p:grpSpPr>
          <p:sp>
            <p:nvSpPr>
              <p:cNvPr id="96" name="Arc 33"/>
              <p:cNvSpPr>
                <a:spLocks/>
              </p:cNvSpPr>
              <p:nvPr/>
            </p:nvSpPr>
            <p:spPr bwMode="auto">
              <a:xfrm rot="5400000">
                <a:off x="8395" y="576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97" name="Oval 34"/>
              <p:cNvSpPr>
                <a:spLocks noChangeArrowheads="1"/>
              </p:cNvSpPr>
              <p:nvPr/>
            </p:nvSpPr>
            <p:spPr bwMode="auto">
              <a:xfrm>
                <a:off x="8279" y="6077"/>
                <a:ext cx="1176" cy="90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98" name="Group 32"/>
            <p:cNvGrpSpPr>
              <a:grpSpLocks/>
            </p:cNvGrpSpPr>
            <p:nvPr/>
          </p:nvGrpSpPr>
          <p:grpSpPr bwMode="auto">
            <a:xfrm rot="15843878">
              <a:off x="6499714" y="3286445"/>
              <a:ext cx="376238" cy="222250"/>
              <a:chOff x="8143" y="6018"/>
              <a:chExt cx="1448" cy="964"/>
            </a:xfrm>
          </p:grpSpPr>
          <p:sp>
            <p:nvSpPr>
              <p:cNvPr id="99" name="Arc 33"/>
              <p:cNvSpPr>
                <a:spLocks/>
              </p:cNvSpPr>
              <p:nvPr/>
            </p:nvSpPr>
            <p:spPr bwMode="auto">
              <a:xfrm rot="5400000">
                <a:off x="8395" y="576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0" name="Oval 34"/>
              <p:cNvSpPr>
                <a:spLocks noChangeArrowheads="1"/>
              </p:cNvSpPr>
              <p:nvPr/>
            </p:nvSpPr>
            <p:spPr bwMode="auto">
              <a:xfrm>
                <a:off x="8279" y="6077"/>
                <a:ext cx="1176" cy="90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2" name="Group 32"/>
            <p:cNvGrpSpPr>
              <a:grpSpLocks/>
            </p:cNvGrpSpPr>
            <p:nvPr/>
          </p:nvGrpSpPr>
          <p:grpSpPr bwMode="auto">
            <a:xfrm rot="15843878">
              <a:off x="5845926" y="2889908"/>
              <a:ext cx="391308" cy="253605"/>
              <a:chOff x="8085" y="6018"/>
              <a:chExt cx="1506" cy="1100"/>
            </a:xfrm>
          </p:grpSpPr>
          <p:sp>
            <p:nvSpPr>
              <p:cNvPr id="113" name="Arc 33"/>
              <p:cNvSpPr>
                <a:spLocks/>
              </p:cNvSpPr>
              <p:nvPr/>
            </p:nvSpPr>
            <p:spPr bwMode="auto">
              <a:xfrm rot="5400000">
                <a:off x="8395" y="576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 name="Oval 34"/>
              <p:cNvSpPr>
                <a:spLocks noChangeArrowheads="1"/>
              </p:cNvSpPr>
              <p:nvPr/>
            </p:nvSpPr>
            <p:spPr bwMode="auto">
              <a:xfrm>
                <a:off x="8085" y="6213"/>
                <a:ext cx="1176" cy="905"/>
              </a:xfrm>
              <a:prstGeom prst="ellipse">
                <a:avLst/>
              </a:prstGeom>
              <a:solidFill>
                <a:srgbClr val="FF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5" name="Group 62"/>
            <p:cNvGrpSpPr>
              <a:grpSpLocks/>
            </p:cNvGrpSpPr>
            <p:nvPr/>
          </p:nvGrpSpPr>
          <p:grpSpPr bwMode="auto">
            <a:xfrm rot="10280075">
              <a:off x="5810231" y="1221009"/>
              <a:ext cx="338138" cy="212725"/>
              <a:chOff x="3583" y="8858"/>
              <a:chExt cx="1448" cy="964"/>
            </a:xfrm>
          </p:grpSpPr>
          <p:sp>
            <p:nvSpPr>
              <p:cNvPr id="116"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7"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8" name="Group 62"/>
            <p:cNvGrpSpPr>
              <a:grpSpLocks/>
            </p:cNvGrpSpPr>
            <p:nvPr/>
          </p:nvGrpSpPr>
          <p:grpSpPr bwMode="auto">
            <a:xfrm rot="10280075">
              <a:off x="6110322" y="1306413"/>
              <a:ext cx="338138" cy="212725"/>
              <a:chOff x="3583" y="8858"/>
              <a:chExt cx="1448" cy="964"/>
            </a:xfrm>
          </p:grpSpPr>
          <p:sp>
            <p:nvSpPr>
              <p:cNvPr id="119"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21" name="Group 62"/>
            <p:cNvGrpSpPr>
              <a:grpSpLocks/>
            </p:cNvGrpSpPr>
            <p:nvPr/>
          </p:nvGrpSpPr>
          <p:grpSpPr bwMode="auto">
            <a:xfrm rot="10280075">
              <a:off x="5542992" y="1306415"/>
              <a:ext cx="338138" cy="212725"/>
              <a:chOff x="3583" y="8858"/>
              <a:chExt cx="1448" cy="964"/>
            </a:xfrm>
          </p:grpSpPr>
          <p:sp>
            <p:nvSpPr>
              <p:cNvPr id="122"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24" name="Group 62"/>
            <p:cNvGrpSpPr>
              <a:grpSpLocks/>
            </p:cNvGrpSpPr>
            <p:nvPr/>
          </p:nvGrpSpPr>
          <p:grpSpPr bwMode="auto">
            <a:xfrm rot="10280075">
              <a:off x="6450596" y="1306414"/>
              <a:ext cx="338138" cy="212725"/>
              <a:chOff x="3583" y="8858"/>
              <a:chExt cx="1448" cy="964"/>
            </a:xfrm>
          </p:grpSpPr>
          <p:sp>
            <p:nvSpPr>
              <p:cNvPr id="125"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27" name="Group 62"/>
            <p:cNvGrpSpPr>
              <a:grpSpLocks/>
            </p:cNvGrpSpPr>
            <p:nvPr/>
          </p:nvGrpSpPr>
          <p:grpSpPr bwMode="auto">
            <a:xfrm rot="10280075">
              <a:off x="6766013" y="1259147"/>
              <a:ext cx="338138" cy="212725"/>
              <a:chOff x="3583" y="8858"/>
              <a:chExt cx="1448" cy="964"/>
            </a:xfrm>
          </p:grpSpPr>
          <p:sp>
            <p:nvSpPr>
              <p:cNvPr id="128"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0" name="Group 62"/>
            <p:cNvGrpSpPr>
              <a:grpSpLocks/>
            </p:cNvGrpSpPr>
            <p:nvPr/>
          </p:nvGrpSpPr>
          <p:grpSpPr bwMode="auto">
            <a:xfrm rot="10280075">
              <a:off x="7131676" y="1254361"/>
              <a:ext cx="338138" cy="212725"/>
              <a:chOff x="3583" y="8858"/>
              <a:chExt cx="1448" cy="964"/>
            </a:xfrm>
          </p:grpSpPr>
          <p:sp>
            <p:nvSpPr>
              <p:cNvPr id="131"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3" name="Group 62"/>
            <p:cNvGrpSpPr>
              <a:grpSpLocks/>
            </p:cNvGrpSpPr>
            <p:nvPr/>
          </p:nvGrpSpPr>
          <p:grpSpPr bwMode="auto">
            <a:xfrm rot="10280075">
              <a:off x="1922466" y="1311199"/>
              <a:ext cx="338138" cy="212725"/>
              <a:chOff x="3583" y="8858"/>
              <a:chExt cx="1448" cy="964"/>
            </a:xfrm>
          </p:grpSpPr>
          <p:sp>
            <p:nvSpPr>
              <p:cNvPr id="134"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5"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6" name="Group 62"/>
            <p:cNvGrpSpPr>
              <a:grpSpLocks/>
            </p:cNvGrpSpPr>
            <p:nvPr/>
          </p:nvGrpSpPr>
          <p:grpSpPr bwMode="auto">
            <a:xfrm rot="10280075">
              <a:off x="2278503" y="1327829"/>
              <a:ext cx="338138" cy="212725"/>
              <a:chOff x="3583" y="8858"/>
              <a:chExt cx="1448" cy="964"/>
            </a:xfrm>
          </p:grpSpPr>
          <p:sp>
            <p:nvSpPr>
              <p:cNvPr id="137"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9" name="Group 62"/>
            <p:cNvGrpSpPr>
              <a:grpSpLocks/>
            </p:cNvGrpSpPr>
            <p:nvPr/>
          </p:nvGrpSpPr>
          <p:grpSpPr bwMode="auto">
            <a:xfrm rot="10280075">
              <a:off x="2592929" y="1306414"/>
              <a:ext cx="338138" cy="212725"/>
              <a:chOff x="3583" y="8858"/>
              <a:chExt cx="1448" cy="964"/>
            </a:xfrm>
          </p:grpSpPr>
          <p:sp>
            <p:nvSpPr>
              <p:cNvPr id="140"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42" name="Group 62"/>
            <p:cNvGrpSpPr>
              <a:grpSpLocks/>
            </p:cNvGrpSpPr>
            <p:nvPr/>
          </p:nvGrpSpPr>
          <p:grpSpPr bwMode="auto">
            <a:xfrm rot="10280075">
              <a:off x="2883293" y="1306413"/>
              <a:ext cx="338138" cy="212725"/>
              <a:chOff x="3583" y="8858"/>
              <a:chExt cx="1448" cy="964"/>
            </a:xfrm>
          </p:grpSpPr>
          <p:sp>
            <p:nvSpPr>
              <p:cNvPr id="143"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4"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45" name="Group 62"/>
            <p:cNvGrpSpPr>
              <a:grpSpLocks/>
            </p:cNvGrpSpPr>
            <p:nvPr/>
          </p:nvGrpSpPr>
          <p:grpSpPr bwMode="auto">
            <a:xfrm rot="10280075">
              <a:off x="3099410" y="1327829"/>
              <a:ext cx="338138" cy="212725"/>
              <a:chOff x="3583" y="8858"/>
              <a:chExt cx="1448" cy="964"/>
            </a:xfrm>
          </p:grpSpPr>
          <p:sp>
            <p:nvSpPr>
              <p:cNvPr id="146"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7"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48" name="Group 62"/>
            <p:cNvGrpSpPr>
              <a:grpSpLocks/>
            </p:cNvGrpSpPr>
            <p:nvPr/>
          </p:nvGrpSpPr>
          <p:grpSpPr bwMode="auto">
            <a:xfrm rot="10280075">
              <a:off x="3406064" y="1327829"/>
              <a:ext cx="338138" cy="212725"/>
              <a:chOff x="3583" y="8858"/>
              <a:chExt cx="1448" cy="964"/>
            </a:xfrm>
          </p:grpSpPr>
          <p:sp>
            <p:nvSpPr>
              <p:cNvPr id="149" name="Arc 63"/>
              <p:cNvSpPr>
                <a:spLocks/>
              </p:cNvSpPr>
              <p:nvPr/>
            </p:nvSpPr>
            <p:spPr bwMode="auto">
              <a:xfrm rot="5400000">
                <a:off x="3835" y="8606"/>
                <a:ext cx="944" cy="1448"/>
              </a:xfrm>
              <a:custGeom>
                <a:avLst/>
                <a:gdLst>
                  <a:gd name="G0" fmla="+- 934 0 0"/>
                  <a:gd name="G1" fmla="+- 21600 0 0"/>
                  <a:gd name="G2" fmla="+- 21600 0 0"/>
                  <a:gd name="T0" fmla="*/ 934 w 22534"/>
                  <a:gd name="T1" fmla="*/ 0 h 43200"/>
                  <a:gd name="T2" fmla="*/ 0 w 22534"/>
                  <a:gd name="T3" fmla="*/ 43180 h 43200"/>
                  <a:gd name="T4" fmla="*/ 934 w 22534"/>
                  <a:gd name="T5" fmla="*/ 21600 h 43200"/>
                </a:gdLst>
                <a:ahLst/>
                <a:cxnLst>
                  <a:cxn ang="0">
                    <a:pos x="T0" y="T1"/>
                  </a:cxn>
                  <a:cxn ang="0">
                    <a:pos x="T2" y="T3"/>
                  </a:cxn>
                  <a:cxn ang="0">
                    <a:pos x="T4" y="T5"/>
                  </a:cxn>
                </a:cxnLst>
                <a:rect l="0" t="0" r="r" b="b"/>
                <a:pathLst>
                  <a:path w="22534" h="43200" fill="none" extrusionOk="0">
                    <a:moveTo>
                      <a:pt x="933" y="0"/>
                    </a:moveTo>
                    <a:cubicBezTo>
                      <a:pt x="12863" y="0"/>
                      <a:pt x="22534" y="9670"/>
                      <a:pt x="22534" y="21600"/>
                    </a:cubicBezTo>
                    <a:cubicBezTo>
                      <a:pt x="22534" y="33529"/>
                      <a:pt x="12863" y="43200"/>
                      <a:pt x="934" y="43200"/>
                    </a:cubicBezTo>
                    <a:cubicBezTo>
                      <a:pt x="622" y="43200"/>
                      <a:pt x="311" y="43193"/>
                      <a:pt x="0" y="43179"/>
                    </a:cubicBezTo>
                  </a:path>
                  <a:path w="22534" h="43200" stroke="0" extrusionOk="0">
                    <a:moveTo>
                      <a:pt x="933" y="0"/>
                    </a:moveTo>
                    <a:cubicBezTo>
                      <a:pt x="12863" y="0"/>
                      <a:pt x="22534" y="9670"/>
                      <a:pt x="22534" y="21600"/>
                    </a:cubicBezTo>
                    <a:cubicBezTo>
                      <a:pt x="22534" y="33529"/>
                      <a:pt x="12863" y="43200"/>
                      <a:pt x="934" y="43200"/>
                    </a:cubicBezTo>
                    <a:cubicBezTo>
                      <a:pt x="622" y="43200"/>
                      <a:pt x="311" y="43193"/>
                      <a:pt x="0" y="43179"/>
                    </a:cubicBezTo>
                    <a:lnTo>
                      <a:pt x="934" y="21600"/>
                    </a:lnTo>
                    <a:close/>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50" name="Oval 64"/>
              <p:cNvSpPr>
                <a:spLocks noChangeArrowheads="1"/>
              </p:cNvSpPr>
              <p:nvPr/>
            </p:nvSpPr>
            <p:spPr bwMode="auto">
              <a:xfrm>
                <a:off x="3719" y="8917"/>
                <a:ext cx="1176" cy="905"/>
              </a:xfrm>
              <a:prstGeom prst="ellipse">
                <a:avLst/>
              </a:prstGeom>
              <a:solidFill>
                <a:srgbClr val="00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spTree>
    <p:extLst>
      <p:ext uri="{BB962C8B-B14F-4D97-AF65-F5344CB8AC3E}">
        <p14:creationId xmlns:p14="http://schemas.microsoft.com/office/powerpoint/2010/main" val="1575499458"/>
      </p:ext>
    </p:extLst>
  </p:cSld>
  <p:clrMapOvr>
    <a:masterClrMapping/>
  </p:clrMapOvr>
  <p:transition spd="med">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ORGANISATION DE CHAQUE CLUB ET DES </a:t>
            </a:r>
            <a:r>
              <a:rPr lang="fr-FR" dirty="0" smtClean="0"/>
              <a:t>RENCONTRES</a:t>
            </a:r>
            <a:endParaRPr lang="fr-FR" dirty="0"/>
          </a:p>
        </p:txBody>
      </p:sp>
      <p:sp>
        <p:nvSpPr>
          <p:cNvPr id="3" name="Espace réservé du contenu 2"/>
          <p:cNvSpPr>
            <a:spLocks noGrp="1"/>
          </p:cNvSpPr>
          <p:nvPr>
            <p:ph idx="1"/>
          </p:nvPr>
        </p:nvSpPr>
        <p:spPr>
          <a:xfrm>
            <a:off x="244549" y="1628800"/>
            <a:ext cx="8559209" cy="4920856"/>
          </a:xfrm>
        </p:spPr>
        <p:txBody>
          <a:bodyPr>
            <a:normAutofit fontScale="55000" lnSpcReduction="20000"/>
          </a:bodyPr>
          <a:lstStyle/>
          <a:p>
            <a:r>
              <a:rPr lang="fr-FR" dirty="0" smtClean="0"/>
              <a:t>Création d’une section masculine et d’une section féminine. Chaque section dispose d’une équipe de 6 ou 7 joueuses crée par un élève président/entraîneur. Les meilleures filles pourront jouer dans les 2 sections.</a:t>
            </a:r>
          </a:p>
          <a:p>
            <a:r>
              <a:rPr lang="fr-FR" dirty="0" smtClean="0"/>
              <a:t>Les sections masculines et féminines se rencontrent 2 ou 3 fois sur des matchs de 2*4 minutes avec un temps mort de 3 minutes pour permettre aux équipes d’échanger sur leur stratégie collective.</a:t>
            </a:r>
          </a:p>
          <a:p>
            <a:pPr>
              <a:buNone/>
            </a:pPr>
            <a:r>
              <a:rPr lang="fr-FR" sz="4400" b="1" u="sng" dirty="0" smtClean="0"/>
              <a:t>Equipe qui joue</a:t>
            </a:r>
            <a:r>
              <a:rPr lang="fr-FR" sz="4400" dirty="0" smtClean="0"/>
              <a:t>:</a:t>
            </a:r>
          </a:p>
          <a:p>
            <a:r>
              <a:rPr lang="fr-FR" dirty="0" smtClean="0"/>
              <a:t>Avant chaque match et éventuellement pendant le temps mort, les équipes remplissent la fiche tactique de l’équipe avec le dispositif offensif choisit, les actions privilégiées et le système défensif adopté.</a:t>
            </a:r>
          </a:p>
          <a:p>
            <a:r>
              <a:rPr lang="fr-FR" dirty="0" smtClean="0"/>
              <a:t>Le but est de marquer le maximum de but et d’atteindre le niveau professionnel en Tir en position favorable (8 tirs en 8 minutes) afin de prouver l’efficacité de son dispositif offensif.</a:t>
            </a:r>
          </a:p>
          <a:p>
            <a:pPr>
              <a:buNone/>
            </a:pPr>
            <a:r>
              <a:rPr lang="fr-FR" sz="4400" b="1" u="sng" dirty="0" smtClean="0"/>
              <a:t>Equipe observatrice</a:t>
            </a:r>
            <a:r>
              <a:rPr lang="fr-FR" sz="4400" dirty="0" smtClean="0"/>
              <a:t>:</a:t>
            </a:r>
          </a:p>
          <a:p>
            <a:r>
              <a:rPr lang="fr-FR" dirty="0" smtClean="0"/>
              <a:t>La section qui ne joue pas aura un rôle prépondérant dans la réussite de l’autre équipe car elle devra observer et conseiller. </a:t>
            </a:r>
          </a:p>
          <a:p>
            <a:r>
              <a:rPr lang="fr-FR" dirty="0" smtClean="0"/>
              <a:t>Elle s’organisera de la façon suivante, 2 arbitre à disposition, 1 observateur sur les TSF et le nombre de tir, 3 qui observent les actions des joueurs à partir de la fiche conseil.</a:t>
            </a:r>
          </a:p>
          <a:p>
            <a:r>
              <a:rPr lang="fr-FR" dirty="0" smtClean="0"/>
              <a:t>Les conseils seront donnés entre chaque mi temps et temps mort.</a:t>
            </a:r>
          </a:p>
          <a:p>
            <a:endParaRPr lang="fr-FR" dirty="0"/>
          </a:p>
        </p:txBody>
      </p:sp>
    </p:spTree>
  </p:cSld>
  <p:clrMapOvr>
    <a:masterClrMapping/>
  </p:clrMapOvr>
  <p:transition spd="med">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FICHE OBSERVATION TACTIQUE EQUIPE</a:t>
            </a:r>
            <a:endParaRPr lang="fr-FR" dirty="0"/>
          </a:p>
        </p:txBody>
      </p:sp>
      <p:sp>
        <p:nvSpPr>
          <p:cNvPr id="4" name="Espace réservé du contenu 3"/>
          <p:cNvSpPr>
            <a:spLocks noGrp="1"/>
          </p:cNvSpPr>
          <p:nvPr>
            <p:ph idx="1"/>
          </p:nvPr>
        </p:nvSpPr>
        <p:spPr>
          <a:xfrm>
            <a:off x="453256" y="1629352"/>
            <a:ext cx="8229600" cy="4844403"/>
          </a:xfrm>
          <a:prstGeom prst="rect">
            <a:avLst/>
          </a:prstGeom>
        </p:spPr>
        <p:txBody>
          <a:bodyPr wrap="square">
            <a:spAutoFit/>
          </a:bodyPr>
          <a:lstStyle/>
          <a:p>
            <a:pPr marL="0" indent="0">
              <a:buNone/>
            </a:pPr>
            <a:r>
              <a:rPr lang="fr-FR" sz="2400" b="1" dirty="0" smtClean="0"/>
              <a:t>Décisions pour le projet de jeu :</a:t>
            </a:r>
          </a:p>
          <a:p>
            <a:r>
              <a:rPr lang="fr-FR" sz="1600" b="1" u="sng" dirty="0" smtClean="0"/>
              <a:t>Attaque</a:t>
            </a:r>
            <a:r>
              <a:rPr lang="fr-FR" sz="1600" dirty="0" smtClean="0"/>
              <a:t> : Dispositif 1 (ailiers, demi centre, arrières)	Dispositif 2 (ailiers, arrières, pivot)</a:t>
            </a:r>
          </a:p>
          <a:p>
            <a:r>
              <a:rPr lang="fr-FR" sz="1600" u="sng" dirty="0" smtClean="0"/>
              <a:t>Qui joue où ?</a:t>
            </a:r>
            <a:r>
              <a:rPr lang="fr-FR" sz="1600" dirty="0" smtClean="0"/>
              <a:t> Positionner les postes clés choisis en mettant les prénoms sur le terrain</a:t>
            </a:r>
          </a:p>
          <a:p>
            <a:pPr lvl="3"/>
            <a:r>
              <a:rPr lang="fr-FR" sz="1600" dirty="0" smtClean="0"/>
              <a:t>1</a:t>
            </a:r>
            <a:r>
              <a:rPr lang="fr-FR" sz="1600" baseline="30000" dirty="0" smtClean="0"/>
              <a:t>ère</a:t>
            </a:r>
            <a:r>
              <a:rPr lang="fr-FR" sz="1600" dirty="0" smtClean="0"/>
              <a:t> mi temps 		2</a:t>
            </a:r>
            <a:r>
              <a:rPr lang="fr-FR" sz="1600" baseline="30000" dirty="0" smtClean="0"/>
              <a:t>ème</a:t>
            </a:r>
            <a:r>
              <a:rPr lang="fr-FR" sz="1600" dirty="0" smtClean="0"/>
              <a:t> mi temps</a:t>
            </a:r>
          </a:p>
          <a:p>
            <a:pPr marL="0" indent="0">
              <a:buNone/>
            </a:pPr>
            <a:r>
              <a:rPr lang="fr-FR" sz="1600" dirty="0" smtClean="0"/>
              <a:t> </a:t>
            </a:r>
          </a:p>
          <a:p>
            <a:pPr marL="0" indent="0">
              <a:buNone/>
            </a:pPr>
            <a:r>
              <a:rPr lang="fr-FR" sz="1600" dirty="0" smtClean="0"/>
              <a:t> </a:t>
            </a:r>
          </a:p>
          <a:p>
            <a:pPr marL="0" indent="0">
              <a:buNone/>
            </a:pPr>
            <a:r>
              <a:rPr lang="fr-FR" sz="1600" dirty="0" smtClean="0"/>
              <a:t> </a:t>
            </a:r>
          </a:p>
          <a:p>
            <a:pPr marL="0" indent="0">
              <a:buNone/>
            </a:pPr>
            <a:r>
              <a:rPr lang="fr-FR" sz="1600" dirty="0" smtClean="0"/>
              <a:t> </a:t>
            </a:r>
          </a:p>
          <a:p>
            <a:pPr marL="0" indent="0">
              <a:buNone/>
            </a:pPr>
            <a:r>
              <a:rPr lang="fr-FR" sz="1600" dirty="0" smtClean="0"/>
              <a:t> </a:t>
            </a:r>
          </a:p>
          <a:p>
            <a:pPr marL="0" indent="0">
              <a:buNone/>
            </a:pPr>
            <a:r>
              <a:rPr lang="fr-FR" sz="1600" dirty="0" smtClean="0"/>
              <a:t> </a:t>
            </a:r>
          </a:p>
          <a:p>
            <a:pPr marL="0" indent="0">
              <a:buNone/>
            </a:pPr>
            <a:r>
              <a:rPr lang="fr-FR" sz="1600" dirty="0" smtClean="0"/>
              <a:t> </a:t>
            </a:r>
          </a:p>
          <a:p>
            <a:pPr>
              <a:buNone/>
            </a:pPr>
            <a:endParaRPr lang="fr-FR" sz="1600" dirty="0" smtClean="0"/>
          </a:p>
          <a:p>
            <a:r>
              <a:rPr lang="fr-FR" sz="1600" dirty="0" smtClean="0"/>
              <a:t>Quels sont les points forts de l’équipe ou les joueurs influents pour trouver des tirs en position favorable ?</a:t>
            </a:r>
          </a:p>
          <a:p>
            <a:r>
              <a:rPr lang="fr-FR" sz="1600" dirty="0" smtClean="0"/>
              <a:t> Problèmes rencontrés en 1</a:t>
            </a:r>
            <a:r>
              <a:rPr lang="fr-FR" sz="1600" baseline="30000" dirty="0" smtClean="0"/>
              <a:t>ère</a:t>
            </a:r>
            <a:r>
              <a:rPr lang="fr-FR" sz="1600" dirty="0" smtClean="0"/>
              <a:t> mi temps :</a:t>
            </a:r>
          </a:p>
          <a:p>
            <a:r>
              <a:rPr lang="fr-FR" sz="1600" dirty="0" smtClean="0"/>
              <a:t>Solutions envisagées ? </a:t>
            </a:r>
            <a:endParaRPr lang="fr-FR" sz="1600" dirty="0"/>
          </a:p>
        </p:txBody>
      </p:sp>
      <p:pic>
        <p:nvPicPr>
          <p:cNvPr id="3074"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669310" y="3111776"/>
            <a:ext cx="3738895" cy="1901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24973" y="1509823"/>
            <a:ext cx="8694054" cy="4124206"/>
          </a:xfrm>
          <a:prstGeom prst="rect">
            <a:avLst/>
          </a:prstGeom>
        </p:spPr>
        <p:txBody>
          <a:bodyPr wrap="square">
            <a:spAutoFit/>
          </a:bodyPr>
          <a:lstStyle/>
          <a:p>
            <a:r>
              <a:rPr lang="fr-FR" sz="1600" b="1" i="1" dirty="0" smtClean="0">
                <a:solidFill>
                  <a:schemeClr val="bg1"/>
                </a:solidFill>
              </a:rPr>
              <a:t>TSF =</a:t>
            </a:r>
            <a:r>
              <a:rPr lang="fr-FR" sz="1600" i="1" dirty="0" smtClean="0">
                <a:solidFill>
                  <a:schemeClr val="bg1"/>
                </a:solidFill>
              </a:rPr>
              <a:t> Tir en Situation Favorable = dans la zone ou au niveau des 9m, aucun défenseur entre le Tireur et le but OU défenseur à grande distance (2 pas) du tireur (tireur non gêné dans son tir par un adversaire proche qui lève les bras). Mettre le numéro du tir sur le terrain et entourer le nombre si le but est  marqué.</a:t>
            </a:r>
            <a:endParaRPr lang="fr-FR" sz="1600" dirty="0" smtClean="0">
              <a:solidFill>
                <a:schemeClr val="bg1"/>
              </a:solidFill>
            </a:endParaRPr>
          </a:p>
          <a:p>
            <a:pPr>
              <a:buNone/>
            </a:pPr>
            <a:r>
              <a:rPr lang="fr-FR" b="1" dirty="0" smtClean="0"/>
              <a:t> </a:t>
            </a:r>
            <a:endParaRPr lang="fr-FR" dirty="0" smtClean="0"/>
          </a:p>
          <a:p>
            <a:r>
              <a:rPr lang="fr-FR" b="1" dirty="0" smtClean="0"/>
              <a:t> </a:t>
            </a:r>
            <a:endParaRPr lang="fr-FR" dirty="0" smtClean="0"/>
          </a:p>
          <a:p>
            <a:r>
              <a:rPr lang="fr-FR" b="1" dirty="0" smtClean="0"/>
              <a:t> </a:t>
            </a:r>
            <a:endParaRPr lang="fr-FR" dirty="0" smtClean="0"/>
          </a:p>
          <a:p>
            <a:r>
              <a:rPr lang="fr-FR" b="1" dirty="0" smtClean="0"/>
              <a:t> </a:t>
            </a:r>
            <a:endParaRPr lang="fr-FR" dirty="0" smtClean="0"/>
          </a:p>
          <a:p>
            <a:r>
              <a:rPr lang="fr-FR" b="1" dirty="0" smtClean="0"/>
              <a:t> </a:t>
            </a:r>
            <a:endParaRPr lang="fr-FR" dirty="0" smtClean="0"/>
          </a:p>
          <a:p>
            <a:r>
              <a:rPr lang="fr-FR" b="1" dirty="0" smtClean="0"/>
              <a:t>   </a:t>
            </a:r>
            <a:endParaRPr lang="fr-FR" dirty="0" smtClean="0"/>
          </a:p>
          <a:p>
            <a:r>
              <a:rPr lang="fr-FR" b="1" dirty="0" smtClean="0"/>
              <a:t> </a:t>
            </a:r>
            <a:endParaRPr lang="fr-FR" dirty="0" smtClean="0"/>
          </a:p>
          <a:p>
            <a:r>
              <a:rPr lang="fr-FR" b="1" dirty="0" smtClean="0"/>
              <a:t> </a:t>
            </a:r>
            <a:endParaRPr lang="fr-FR" dirty="0" smtClean="0"/>
          </a:p>
          <a:p>
            <a:r>
              <a:rPr lang="fr-FR" b="1" dirty="0" smtClean="0"/>
              <a:t> </a:t>
            </a:r>
            <a:endParaRPr lang="fr-FR" dirty="0" smtClean="0"/>
          </a:p>
          <a:p>
            <a:r>
              <a:rPr lang="fr-FR" b="1" dirty="0" smtClean="0"/>
              <a:t> </a:t>
            </a:r>
            <a:endParaRPr lang="fr-FR" dirty="0" smtClean="0"/>
          </a:p>
          <a:p>
            <a:r>
              <a:rPr lang="fr-FR" dirty="0" smtClean="0"/>
              <a:t> </a:t>
            </a:r>
            <a:endParaRPr lang="fr-FR" dirty="0"/>
          </a:p>
        </p:txBody>
      </p:sp>
      <p:sp>
        <p:nvSpPr>
          <p:cNvPr id="15" name="Rectangle 14"/>
          <p:cNvSpPr/>
          <p:nvPr/>
        </p:nvSpPr>
        <p:spPr>
          <a:xfrm>
            <a:off x="232707" y="2663985"/>
            <a:ext cx="8678586" cy="492443"/>
          </a:xfrm>
          <a:prstGeom prst="rect">
            <a:avLst/>
          </a:prstGeom>
        </p:spPr>
        <p:txBody>
          <a:bodyPr wrap="square">
            <a:spAutoFit/>
          </a:bodyPr>
          <a:lstStyle/>
          <a:p>
            <a:pPr lvl="0" algn="ctr" eaLnBrk="0" fontAlgn="base" hangingPunct="0">
              <a:spcBef>
                <a:spcPct val="0"/>
              </a:spcBef>
              <a:spcAft>
                <a:spcPct val="0"/>
              </a:spcAft>
            </a:pPr>
            <a:r>
              <a:rPr lang="fr-FR" altLang="fr-FR" sz="1600" b="1" dirty="0" smtClean="0">
                <a:solidFill>
                  <a:schemeClr val="bg1"/>
                </a:solidFill>
                <a:latin typeface="+mj-lt"/>
                <a:ea typeface="Calibri" pitchFamily="34" charset="0"/>
                <a:cs typeface="Times New Roman" pitchFamily="18" charset="0"/>
              </a:rPr>
              <a:t>EQUIPE : _____BLEU______   ADVERSAIRE : _____ROUGE____  OBSERVATEUR : ___VERT____</a:t>
            </a:r>
            <a:endParaRPr lang="fr-FR" altLang="fr-FR" sz="1600" b="1" dirty="0" smtClean="0">
              <a:solidFill>
                <a:schemeClr val="bg1"/>
              </a:solidFill>
              <a:latin typeface="+mj-lt"/>
              <a:ea typeface="Calibri" pitchFamily="34" charset="0"/>
              <a:cs typeface="Times New Roman" pitchFamily="18" charset="0"/>
            </a:endParaRPr>
          </a:p>
          <a:p>
            <a:pPr lvl="0" algn="ctr" eaLnBrk="0" fontAlgn="base" hangingPunct="0">
              <a:spcBef>
                <a:spcPct val="0"/>
              </a:spcBef>
              <a:spcAft>
                <a:spcPct val="0"/>
              </a:spcAft>
            </a:pPr>
            <a:endParaRPr lang="fr-FR" altLang="fr-FR" sz="1000" dirty="0" smtClean="0">
              <a:latin typeface="Arial" pitchFamily="34" charset="0"/>
              <a:cs typeface="Arial" pitchFamily="34" charset="0"/>
            </a:endParaRPr>
          </a:p>
        </p:txBody>
      </p:sp>
      <p:sp>
        <p:nvSpPr>
          <p:cNvPr id="30" name="Rectangle 29"/>
          <p:cNvSpPr/>
          <p:nvPr/>
        </p:nvSpPr>
        <p:spPr>
          <a:xfrm>
            <a:off x="155863" y="5457643"/>
            <a:ext cx="8832273" cy="1077218"/>
          </a:xfrm>
          <a:prstGeom prst="rect">
            <a:avLst/>
          </a:prstGeom>
        </p:spPr>
        <p:txBody>
          <a:bodyPr wrap="square">
            <a:spAutoFit/>
          </a:bodyPr>
          <a:lstStyle/>
          <a:p>
            <a:pPr lvl="0" fontAlgn="base">
              <a:spcBef>
                <a:spcPct val="0"/>
              </a:spcBef>
              <a:spcAft>
                <a:spcPct val="0"/>
              </a:spcAft>
            </a:pPr>
            <a:r>
              <a:rPr lang="fr-FR" altLang="fr-FR" sz="1600" i="1" u="sng" dirty="0" smtClean="0">
                <a:solidFill>
                  <a:schemeClr val="bg1"/>
                </a:solidFill>
                <a:latin typeface="+mj-lt"/>
                <a:ea typeface="Calibri" pitchFamily="34" charset="0"/>
                <a:cs typeface="Times New Roman" pitchFamily="18" charset="0"/>
              </a:rPr>
              <a:t>Bilan à faire avec les élèves en présence de l’enseignant  si </a:t>
            </a:r>
            <a:r>
              <a:rPr lang="fr-FR" altLang="fr-FR" sz="1600" i="1" u="sng" dirty="0" smtClean="0">
                <a:solidFill>
                  <a:schemeClr val="bg1"/>
                </a:solidFill>
                <a:latin typeface="+mj-lt"/>
                <a:ea typeface="Calibri" pitchFamily="34" charset="0"/>
                <a:cs typeface="Times New Roman" pitchFamily="18" charset="0"/>
              </a:rPr>
              <a:t>possible, par </a:t>
            </a:r>
            <a:r>
              <a:rPr lang="fr-FR" altLang="fr-FR" sz="1600" i="1" u="sng" dirty="0" smtClean="0">
                <a:solidFill>
                  <a:schemeClr val="bg1"/>
                </a:solidFill>
                <a:latin typeface="+mj-lt"/>
                <a:ea typeface="Calibri" pitchFamily="34" charset="0"/>
                <a:cs typeface="Times New Roman" pitchFamily="18" charset="0"/>
              </a:rPr>
              <a:t>exemple: </a:t>
            </a:r>
            <a:r>
              <a:rPr lang="fr-FR" altLang="fr-FR" sz="1600" b="1" dirty="0" smtClean="0">
                <a:solidFill>
                  <a:schemeClr val="bg1"/>
                </a:solidFill>
                <a:latin typeface="+mj-lt"/>
                <a:ea typeface="Calibri" pitchFamily="34" charset="0"/>
                <a:cs typeface="Times New Roman" pitchFamily="18" charset="0"/>
              </a:rPr>
              <a:t/>
            </a:r>
            <a:br>
              <a:rPr lang="fr-FR" altLang="fr-FR" sz="1600" b="1" dirty="0" smtClean="0">
                <a:solidFill>
                  <a:schemeClr val="bg1"/>
                </a:solidFill>
                <a:latin typeface="+mj-lt"/>
                <a:ea typeface="Calibri" pitchFamily="34" charset="0"/>
                <a:cs typeface="Times New Roman" pitchFamily="18" charset="0"/>
              </a:rPr>
            </a:br>
            <a:r>
              <a:rPr lang="fr-FR" altLang="fr-FR" sz="1600" dirty="0" smtClean="0">
                <a:solidFill>
                  <a:schemeClr val="bg1"/>
                </a:solidFill>
                <a:latin typeface="+mj-lt"/>
                <a:ea typeface="Calibri" pitchFamily="34" charset="0"/>
                <a:cs typeface="Times New Roman" pitchFamily="18" charset="0"/>
              </a:rPr>
              <a:t>Notre </a:t>
            </a:r>
            <a:r>
              <a:rPr lang="fr-FR" altLang="fr-FR" sz="1600" dirty="0" smtClean="0">
                <a:solidFill>
                  <a:schemeClr val="bg1"/>
                </a:solidFill>
                <a:latin typeface="+mj-lt"/>
                <a:ea typeface="Calibri" pitchFamily="34" charset="0"/>
                <a:cs typeface="Times New Roman" pitchFamily="18" charset="0"/>
              </a:rPr>
              <a:t>équipe à choisi de privilégier  un système sans pivot mais nos ailiers sont trop statiques et nous n’avons  réaliser que 3 tirs en TSF et un but avec nos ailiers, il vaut mieux mettre Adrien en position d’ailier car il est plus rapide que Florian.</a:t>
            </a:r>
            <a:endParaRPr lang="fr-FR" sz="1600" dirty="0">
              <a:solidFill>
                <a:schemeClr val="bg1"/>
              </a:solidFill>
              <a:latin typeface="+mj-lt"/>
            </a:endParaRPr>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967996" y="3843134"/>
            <a:ext cx="3944508" cy="1594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679574" y="-968107"/>
            <a:ext cx="6924873" cy="584775"/>
          </a:xfrm>
          <a:prstGeom prst="rect">
            <a:avLst/>
          </a:prstGeom>
        </p:spPr>
        <p:txBody>
          <a:bodyPr wrap="square">
            <a:spAutoFit/>
          </a:bodyPr>
          <a:lstStyle/>
          <a:p>
            <a:pPr lvl="0" algn="ctr">
              <a:spcBef>
                <a:spcPct val="0"/>
              </a:spcBef>
            </a:pPr>
            <a:r>
              <a:rPr lang="fr-FR" sz="1600" b="1" u="sng" dirty="0">
                <a:solidFill>
                  <a:prstClr val="white"/>
                </a:solidFill>
                <a:ea typeface="+mj-ea"/>
                <a:cs typeface="+mj-cs"/>
              </a:rPr>
              <a:t>OBSERVATION QUANTITATIVE ET QUALITATIVE DES TENTATIVES FAVORABLES DE TIRS</a:t>
            </a:r>
            <a:endParaRPr lang="fr-FR" sz="1600" b="1" dirty="0">
              <a:solidFill>
                <a:prstClr val="white"/>
              </a:solidFill>
              <a:ea typeface="+mj-ea"/>
              <a:cs typeface="+mj-cs"/>
            </a:endParaRPr>
          </a:p>
        </p:txBody>
      </p:sp>
      <p:sp>
        <p:nvSpPr>
          <p:cNvPr id="5" name="Titre 4"/>
          <p:cNvSpPr>
            <a:spLocks noGrp="1"/>
          </p:cNvSpPr>
          <p:nvPr>
            <p:ph type="title"/>
          </p:nvPr>
        </p:nvSpPr>
        <p:spPr/>
        <p:txBody>
          <a:bodyPr>
            <a:noAutofit/>
          </a:bodyPr>
          <a:lstStyle/>
          <a:p>
            <a:r>
              <a:rPr lang="fr-FR" sz="3200" b="1" dirty="0"/>
              <a:t>OBSERVATION QUANTITATIVE ET QUALITATIVE DES TENTATIVES FAVORABLES DE </a:t>
            </a:r>
            <a:r>
              <a:rPr lang="fr-FR" sz="3200" b="1" dirty="0" smtClean="0"/>
              <a:t>TIRS</a:t>
            </a:r>
            <a:endParaRPr lang="fr-FR" sz="3200" b="1" dirty="0"/>
          </a:p>
        </p:txBody>
      </p:sp>
      <p:pic>
        <p:nvPicPr>
          <p:cNvPr id="2051"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32707" y="4303344"/>
            <a:ext cx="4593264" cy="836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Rectangle 38"/>
          <p:cNvSpPr/>
          <p:nvPr/>
        </p:nvSpPr>
        <p:spPr>
          <a:xfrm>
            <a:off x="232707" y="3156428"/>
            <a:ext cx="8678586" cy="553998"/>
          </a:xfrm>
          <a:prstGeom prst="rect">
            <a:avLst/>
          </a:prstGeom>
          <a:solidFill>
            <a:schemeClr val="bg1"/>
          </a:solidFill>
        </p:spPr>
        <p:txBody>
          <a:bodyPr wrap="square">
            <a:spAutoFit/>
          </a:bodyPr>
          <a:lstStyle/>
          <a:p>
            <a:pPr lvl="0" eaLnBrk="0" fontAlgn="base" hangingPunct="0">
              <a:spcBef>
                <a:spcPct val="0"/>
              </a:spcBef>
              <a:spcAft>
                <a:spcPct val="0"/>
              </a:spcAft>
            </a:pPr>
            <a:r>
              <a:rPr lang="fr-FR" altLang="fr-FR" sz="1400" b="1" dirty="0" smtClean="0">
                <a:latin typeface="+mj-lt"/>
                <a:ea typeface="Calibri" pitchFamily="34" charset="0"/>
                <a:cs typeface="Times New Roman" pitchFamily="18" charset="0"/>
              </a:rPr>
              <a:t>JOUEURS</a:t>
            </a:r>
            <a:r>
              <a:rPr lang="fr-FR" altLang="fr-FR" sz="1400" b="1" dirty="0" smtClean="0">
                <a:latin typeface="+mj-lt"/>
                <a:ea typeface="Calibri" pitchFamily="34" charset="0"/>
                <a:cs typeface="Times New Roman" pitchFamily="18" charset="0"/>
              </a:rPr>
              <a:t> : </a:t>
            </a:r>
            <a:r>
              <a:rPr lang="fr-FR" altLang="fr-FR" sz="1400" dirty="0" smtClean="0">
                <a:latin typeface="+mj-lt"/>
                <a:ea typeface="Calibri" pitchFamily="34" charset="0"/>
                <a:cs typeface="Times New Roman" pitchFamily="18" charset="0"/>
              </a:rPr>
              <a:t>Je, remplis avant le match, pour mon équipe, mon système de jeu et les postes occupés. </a:t>
            </a:r>
            <a:endParaRPr lang="fr-FR" altLang="fr-FR" sz="1400" dirty="0" smtClean="0">
              <a:latin typeface="+mj-lt"/>
              <a:cs typeface="Arial" pitchFamily="34" charset="0"/>
            </a:endParaRPr>
          </a:p>
          <a:p>
            <a:pPr lvl="0" eaLnBrk="0" fontAlgn="base" hangingPunct="0">
              <a:spcBef>
                <a:spcPct val="0"/>
              </a:spcBef>
              <a:spcAft>
                <a:spcPct val="0"/>
              </a:spcAft>
            </a:pPr>
            <a:r>
              <a:rPr lang="fr-FR" altLang="fr-FR" sz="1600" b="1" dirty="0" smtClean="0">
                <a:solidFill>
                  <a:srgbClr val="C00000"/>
                </a:solidFill>
                <a:latin typeface="+mj-lt"/>
                <a:ea typeface="Calibri" pitchFamily="34" charset="0"/>
                <a:cs typeface="Times New Roman" pitchFamily="18" charset="0"/>
              </a:rPr>
              <a:t>OBSERVATEURS : </a:t>
            </a:r>
            <a:r>
              <a:rPr lang="fr-FR" altLang="fr-FR" sz="1600" dirty="0" smtClean="0">
                <a:solidFill>
                  <a:srgbClr val="C00000"/>
                </a:solidFill>
                <a:latin typeface="+mj-lt"/>
                <a:ea typeface="Calibri" pitchFamily="34" charset="0"/>
                <a:cs typeface="Times New Roman" pitchFamily="18" charset="0"/>
              </a:rPr>
              <a:t>Je coche le nombre de tirs au but et le nombre de TSF, et identifie la position du TSF</a:t>
            </a:r>
            <a:r>
              <a:rPr lang="fr-FR" altLang="fr-FR" sz="1400" dirty="0" smtClean="0">
                <a:solidFill>
                  <a:srgbClr val="00B050"/>
                </a:solidFill>
                <a:latin typeface="Cambria" pitchFamily="18" charset="0"/>
                <a:ea typeface="Calibri" pitchFamily="34" charset="0"/>
                <a:cs typeface="Times New Roman" pitchFamily="18" charset="0"/>
              </a:rPr>
              <a:t>.</a:t>
            </a:r>
            <a:endParaRPr lang="fr-FR" altLang="fr-FR" sz="1400" dirty="0" smtClean="0">
              <a:latin typeface="Arial" pitchFamily="34" charset="0"/>
              <a:cs typeface="Arial" pitchFamily="34" charset="0"/>
            </a:endParaRPr>
          </a:p>
        </p:txBody>
      </p:sp>
    </p:spTree>
    <p:extLst>
      <p:ext uri="{BB962C8B-B14F-4D97-AF65-F5344CB8AC3E}">
        <p14:creationId xmlns:p14="http://schemas.microsoft.com/office/powerpoint/2010/main" val="1146956374"/>
      </p:ext>
    </p:extLst>
  </p:cSld>
  <p:clrMapOvr>
    <a:masterClrMapping/>
  </p:clrMapOvr>
  <p:transition spd="med">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Autofit/>
          </a:bodyPr>
          <a:lstStyle/>
          <a:p>
            <a:r>
              <a:rPr lang="fr-FR" sz="3600" b="1" dirty="0"/>
              <a:t>FICHE D’AIDE D’OBSERVATION  DES ATTAQUES FACE A UNE DEFENSE </a:t>
            </a:r>
            <a:r>
              <a:rPr lang="fr-FR" sz="3600" b="1" dirty="0" smtClean="0"/>
              <a:t>PLACEE</a:t>
            </a:r>
            <a:endParaRPr lang="fr-FR" sz="3600" b="1" dirty="0"/>
          </a:p>
        </p:txBody>
      </p:sp>
      <p:sp>
        <p:nvSpPr>
          <p:cNvPr id="4" name="Espace réservé du contenu 3"/>
          <p:cNvSpPr>
            <a:spLocks noGrp="1"/>
          </p:cNvSpPr>
          <p:nvPr>
            <p:ph idx="4294967295"/>
          </p:nvPr>
        </p:nvSpPr>
        <p:spPr>
          <a:xfrm>
            <a:off x="961461" y="1628775"/>
            <a:ext cx="7221079" cy="584775"/>
          </a:xfrm>
          <a:prstGeom prst="rect">
            <a:avLst/>
          </a:prstGeom>
        </p:spPr>
        <p:txBody>
          <a:bodyPr wrap="none">
            <a:spAutoFit/>
          </a:bodyPr>
          <a:lstStyle/>
          <a:p>
            <a:pPr marL="0" indent="0">
              <a:buNone/>
            </a:pPr>
            <a:r>
              <a:rPr lang="fr-FR" b="1" dirty="0" smtClean="0">
                <a:solidFill>
                  <a:schemeClr val="bg1"/>
                </a:solidFill>
              </a:rPr>
              <a:t>Dispositif 1 : Ailiers/Arrières/Demi centre</a:t>
            </a:r>
            <a:endParaRPr lang="fr-FR" dirty="0">
              <a:solidFill>
                <a:schemeClr val="bg1"/>
              </a:solidFill>
            </a:endParaRPr>
          </a:p>
        </p:txBody>
      </p:sp>
      <p:graphicFrame>
        <p:nvGraphicFramePr>
          <p:cNvPr id="5" name="Espace réservé du contenu 3"/>
          <p:cNvGraphicFramePr>
            <a:graphicFrameLocks/>
          </p:cNvGraphicFramePr>
          <p:nvPr>
            <p:extLst>
              <p:ext uri="{D42A27DB-BD31-4B8C-83A1-F6EECF244321}">
                <p14:modId xmlns:p14="http://schemas.microsoft.com/office/powerpoint/2010/main" val="3591022272"/>
              </p:ext>
            </p:extLst>
          </p:nvPr>
        </p:nvGraphicFramePr>
        <p:xfrm>
          <a:off x="310208" y="2428875"/>
          <a:ext cx="8523584" cy="4153253"/>
        </p:xfrm>
        <a:graphic>
          <a:graphicData uri="http://schemas.openxmlformats.org/drawingml/2006/table">
            <a:tbl>
              <a:tblPr firstRow="1" bandRow="1">
                <a:tableStyleId>{5C22544A-7EE6-4342-B048-85BDC9FD1C3A}</a:tableStyleId>
              </a:tblPr>
              <a:tblGrid>
                <a:gridCol w="3249698"/>
                <a:gridCol w="690811"/>
                <a:gridCol w="897304"/>
                <a:gridCol w="1212111"/>
                <a:gridCol w="1265275"/>
                <a:gridCol w="1208385"/>
              </a:tblGrid>
              <a:tr h="423330">
                <a:tc>
                  <a:txBody>
                    <a:bodyPr/>
                    <a:lstStyle/>
                    <a:p>
                      <a:pPr algn="ctr">
                        <a:lnSpc>
                          <a:spcPct val="106000"/>
                        </a:lnSpc>
                        <a:spcAft>
                          <a:spcPts val="800"/>
                        </a:spcAft>
                      </a:pPr>
                      <a:r>
                        <a:rPr lang="fr-FR" sz="1800" dirty="0">
                          <a:latin typeface="Calibri"/>
                          <a:ea typeface="Calibri"/>
                          <a:cs typeface="Times New Roman"/>
                        </a:rPr>
                        <a:t>Indicateurs</a:t>
                      </a: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r>
                        <a:rPr lang="fr-FR" sz="1800" dirty="0">
                          <a:latin typeface="Calibri"/>
                          <a:ea typeface="Calibri"/>
                          <a:cs typeface="Times New Roman"/>
                        </a:rPr>
                        <a:t>Oui</a:t>
                      </a: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r>
                        <a:rPr lang="fr-FR" sz="1800" dirty="0">
                          <a:latin typeface="Calibri"/>
                          <a:ea typeface="Calibri"/>
                          <a:cs typeface="Times New Roman"/>
                        </a:rPr>
                        <a:t>Non</a:t>
                      </a: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r>
                        <a:rPr lang="fr-FR" sz="1800">
                          <a:latin typeface="Calibri"/>
                          <a:ea typeface="Calibri"/>
                          <a:cs typeface="Times New Roman"/>
                        </a:rPr>
                        <a:t>Souvent</a:t>
                      </a: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r>
                        <a:rPr lang="fr-FR" sz="1800">
                          <a:latin typeface="Calibri"/>
                          <a:ea typeface="Calibri"/>
                          <a:cs typeface="Times New Roman"/>
                        </a:rPr>
                        <a:t>Rarement</a:t>
                      </a: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r>
                        <a:rPr lang="fr-FR" sz="1800">
                          <a:latin typeface="Calibri"/>
                          <a:ea typeface="Calibri"/>
                          <a:cs typeface="Times New Roman"/>
                        </a:rPr>
                        <a:t>Jamais</a:t>
                      </a:r>
                      <a:endParaRPr lang="fr-FR" sz="1100">
                        <a:latin typeface="Calibri"/>
                        <a:ea typeface="Calibri"/>
                        <a:cs typeface="Times New Roman"/>
                      </a:endParaRPr>
                    </a:p>
                  </a:txBody>
                  <a:tcPr marL="68580" marR="68580" marT="0" marB="0" anchor="ctr"/>
                </a:tc>
              </a:tr>
              <a:tr h="433262">
                <a:tc>
                  <a:txBody>
                    <a:bodyPr/>
                    <a:lstStyle/>
                    <a:p>
                      <a:pPr algn="ctr">
                        <a:lnSpc>
                          <a:spcPct val="106000"/>
                        </a:lnSpc>
                        <a:spcAft>
                          <a:spcPts val="800"/>
                        </a:spcAft>
                      </a:pPr>
                      <a:r>
                        <a:rPr lang="fr-FR" sz="1400" dirty="0">
                          <a:latin typeface="Calibri"/>
                          <a:ea typeface="Calibri"/>
                          <a:cs typeface="Times New Roman"/>
                        </a:rPr>
                        <a:t>Les  ailiers reçoivent-ils la balle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423330">
                <a:tc>
                  <a:txBody>
                    <a:bodyPr/>
                    <a:lstStyle/>
                    <a:p>
                      <a:pPr algn="ctr">
                        <a:lnSpc>
                          <a:spcPct val="106000"/>
                        </a:lnSpc>
                        <a:spcAft>
                          <a:spcPts val="800"/>
                        </a:spcAft>
                      </a:pPr>
                      <a:r>
                        <a:rPr lang="fr-FR" sz="1400" dirty="0">
                          <a:latin typeface="Calibri"/>
                          <a:ea typeface="Calibri"/>
                          <a:cs typeface="Times New Roman"/>
                        </a:rPr>
                        <a:t>Les ailiers sont-ils écartés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654567">
                <a:tc>
                  <a:txBody>
                    <a:bodyPr/>
                    <a:lstStyle/>
                    <a:p>
                      <a:pPr algn="ctr">
                        <a:lnSpc>
                          <a:spcPct val="106000"/>
                        </a:lnSpc>
                        <a:spcAft>
                          <a:spcPts val="800"/>
                        </a:spcAft>
                      </a:pPr>
                      <a:r>
                        <a:rPr lang="fr-FR" sz="1400" dirty="0">
                          <a:latin typeface="Calibri"/>
                          <a:ea typeface="Calibri"/>
                          <a:cs typeface="Times New Roman"/>
                        </a:rPr>
                        <a:t>Voit-on 2 lignes dans le positionnement des attaquants ? (attaque étagée)</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433262">
                <a:tc>
                  <a:txBody>
                    <a:bodyPr/>
                    <a:lstStyle/>
                    <a:p>
                      <a:pPr algn="ctr">
                        <a:lnSpc>
                          <a:spcPct val="106000"/>
                        </a:lnSpc>
                        <a:spcAft>
                          <a:spcPts val="800"/>
                        </a:spcAft>
                      </a:pPr>
                      <a:r>
                        <a:rPr lang="fr-FR" sz="1400" dirty="0">
                          <a:latin typeface="Calibri"/>
                          <a:ea typeface="Calibri"/>
                          <a:cs typeface="Times New Roman"/>
                        </a:rPr>
                        <a:t>La circulation de balle est –elle rapide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654567">
                <a:tc>
                  <a:txBody>
                    <a:bodyPr/>
                    <a:lstStyle/>
                    <a:p>
                      <a:pPr algn="ctr">
                        <a:lnSpc>
                          <a:spcPct val="106000"/>
                        </a:lnSpc>
                        <a:spcAft>
                          <a:spcPts val="800"/>
                        </a:spcAft>
                      </a:pPr>
                      <a:r>
                        <a:rPr lang="fr-FR" sz="1400" dirty="0">
                          <a:latin typeface="Calibri"/>
                          <a:ea typeface="Calibri"/>
                          <a:cs typeface="Times New Roman"/>
                        </a:rPr>
                        <a:t>Les Non porteurs de balle font-ils des déplacements dans des espaces libres ou intervalle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r>
              <a:tr h="433262">
                <a:tc>
                  <a:txBody>
                    <a:bodyPr/>
                    <a:lstStyle/>
                    <a:p>
                      <a:pPr algn="ctr">
                        <a:lnSpc>
                          <a:spcPct val="106000"/>
                        </a:lnSpc>
                        <a:spcAft>
                          <a:spcPts val="800"/>
                        </a:spcAft>
                      </a:pPr>
                      <a:r>
                        <a:rPr lang="fr-FR" sz="1400">
                          <a:latin typeface="Calibri"/>
                          <a:ea typeface="Calibri"/>
                          <a:cs typeface="Times New Roman"/>
                        </a:rPr>
                        <a:t>Les joueurs reçoivent-ils les balles en mouvement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r>
              <a:tr h="654567">
                <a:tc>
                  <a:txBody>
                    <a:bodyPr/>
                    <a:lstStyle/>
                    <a:p>
                      <a:pPr algn="ctr">
                        <a:lnSpc>
                          <a:spcPct val="106000"/>
                        </a:lnSpc>
                        <a:spcAft>
                          <a:spcPts val="800"/>
                        </a:spcAft>
                      </a:pPr>
                      <a:r>
                        <a:rPr lang="fr-FR" sz="1400" dirty="0">
                          <a:latin typeface="Calibri"/>
                          <a:ea typeface="Calibri"/>
                          <a:cs typeface="Times New Roman"/>
                        </a:rPr>
                        <a:t>Les joueurs proposent-ils une solution en appui ou en soutien après la passe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r>
            </a:tbl>
          </a:graphicData>
        </a:graphic>
      </p:graphicFrame>
    </p:spTree>
  </p:cSld>
  <p:clrMapOvr>
    <a:masterClrMapping/>
  </p:clrMapOvr>
  <p:transition spd="med">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normAutofit fontScale="90000"/>
          </a:bodyPr>
          <a:lstStyle/>
          <a:p>
            <a:r>
              <a:rPr lang="fr-FR" b="1" dirty="0"/>
              <a:t>OBSERVATION  DES ATTAQUES FACE A UNE DEFENSE </a:t>
            </a:r>
            <a:r>
              <a:rPr lang="fr-FR" b="1" dirty="0" smtClean="0"/>
              <a:t>PLACEE</a:t>
            </a:r>
            <a:endParaRPr lang="fr-FR" b="1" dirty="0"/>
          </a:p>
        </p:txBody>
      </p:sp>
      <p:sp>
        <p:nvSpPr>
          <p:cNvPr id="4" name="Espace réservé du contenu 3"/>
          <p:cNvSpPr>
            <a:spLocks noGrp="1"/>
          </p:cNvSpPr>
          <p:nvPr>
            <p:ph idx="4294967295"/>
          </p:nvPr>
        </p:nvSpPr>
        <p:spPr>
          <a:xfrm>
            <a:off x="1669312" y="1628775"/>
            <a:ext cx="6017032" cy="584775"/>
          </a:xfrm>
          <a:prstGeom prst="rect">
            <a:avLst/>
          </a:prstGeom>
        </p:spPr>
        <p:txBody>
          <a:bodyPr wrap="none">
            <a:spAutoFit/>
          </a:bodyPr>
          <a:lstStyle/>
          <a:p>
            <a:pPr marL="0" indent="0">
              <a:buNone/>
            </a:pPr>
            <a:r>
              <a:rPr lang="fr-FR" b="1" dirty="0" smtClean="0">
                <a:solidFill>
                  <a:schemeClr val="bg1"/>
                </a:solidFill>
              </a:rPr>
              <a:t>Dispositif 2 : Ailiers/Arrières/Pivot</a:t>
            </a:r>
            <a:endParaRPr lang="fr-FR" dirty="0">
              <a:solidFill>
                <a:schemeClr val="bg1"/>
              </a:solidFill>
            </a:endParaRPr>
          </a:p>
        </p:txBody>
      </p:sp>
      <p:graphicFrame>
        <p:nvGraphicFramePr>
          <p:cNvPr id="5" name="Espace réservé du contenu 4"/>
          <p:cNvGraphicFramePr>
            <a:graphicFrameLocks/>
          </p:cNvGraphicFramePr>
          <p:nvPr>
            <p:extLst>
              <p:ext uri="{D42A27DB-BD31-4B8C-83A1-F6EECF244321}">
                <p14:modId xmlns:p14="http://schemas.microsoft.com/office/powerpoint/2010/main" val="2941402354"/>
              </p:ext>
            </p:extLst>
          </p:nvPr>
        </p:nvGraphicFramePr>
        <p:xfrm>
          <a:off x="223283" y="2351430"/>
          <a:ext cx="8654903" cy="4271182"/>
        </p:xfrm>
        <a:graphic>
          <a:graphicData uri="http://schemas.openxmlformats.org/drawingml/2006/table">
            <a:tbl>
              <a:tblPr firstRow="1" bandRow="1">
                <a:tableStyleId>{5C22544A-7EE6-4342-B048-85BDC9FD1C3A}</a:tableStyleId>
              </a:tblPr>
              <a:tblGrid>
                <a:gridCol w="3801895"/>
                <a:gridCol w="771561"/>
                <a:gridCol w="592649"/>
                <a:gridCol w="1084658"/>
                <a:gridCol w="1341845"/>
                <a:gridCol w="1062295"/>
              </a:tblGrid>
              <a:tr h="271322">
                <a:tc>
                  <a:txBody>
                    <a:bodyPr/>
                    <a:lstStyle/>
                    <a:p>
                      <a:pPr algn="ctr">
                        <a:lnSpc>
                          <a:spcPct val="106000"/>
                        </a:lnSpc>
                        <a:spcAft>
                          <a:spcPts val="800"/>
                        </a:spcAft>
                      </a:pPr>
                      <a:r>
                        <a:rPr lang="fr-FR" sz="1800" dirty="0">
                          <a:latin typeface="Calibri"/>
                          <a:ea typeface="Calibri"/>
                          <a:cs typeface="Times New Roman"/>
                        </a:rPr>
                        <a:t>Indicateurs</a:t>
                      </a: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r>
                        <a:rPr lang="fr-FR" sz="1800">
                          <a:latin typeface="Calibri"/>
                          <a:ea typeface="Calibri"/>
                          <a:cs typeface="Times New Roman"/>
                        </a:rPr>
                        <a:t>Oui</a:t>
                      </a: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r>
                        <a:rPr lang="fr-FR" sz="1800">
                          <a:latin typeface="Calibri"/>
                          <a:ea typeface="Calibri"/>
                          <a:cs typeface="Times New Roman"/>
                        </a:rPr>
                        <a:t>Non</a:t>
                      </a: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r>
                        <a:rPr lang="fr-FR" sz="1800">
                          <a:latin typeface="Calibri"/>
                          <a:ea typeface="Calibri"/>
                          <a:cs typeface="Times New Roman"/>
                        </a:rPr>
                        <a:t>Souvent</a:t>
                      </a: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r>
                        <a:rPr lang="fr-FR" sz="1800">
                          <a:latin typeface="Calibri"/>
                          <a:ea typeface="Calibri"/>
                          <a:cs typeface="Times New Roman"/>
                        </a:rPr>
                        <a:t>Rarement</a:t>
                      </a: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r>
                        <a:rPr lang="fr-FR" sz="1800">
                          <a:latin typeface="Calibri"/>
                          <a:ea typeface="Calibri"/>
                          <a:cs typeface="Times New Roman"/>
                        </a:rPr>
                        <a:t>Jamais</a:t>
                      </a:r>
                      <a:endParaRPr lang="fr-FR" sz="1100">
                        <a:latin typeface="Calibri"/>
                        <a:ea typeface="Calibri"/>
                        <a:cs typeface="Times New Roman"/>
                      </a:endParaRPr>
                    </a:p>
                  </a:txBody>
                  <a:tcPr marL="68580" marR="68580" marT="0" marB="0" anchor="ctr"/>
                </a:tc>
              </a:tr>
              <a:tr h="360229">
                <a:tc>
                  <a:txBody>
                    <a:bodyPr/>
                    <a:lstStyle/>
                    <a:p>
                      <a:pPr algn="ctr">
                        <a:lnSpc>
                          <a:spcPct val="106000"/>
                        </a:lnSpc>
                        <a:spcAft>
                          <a:spcPts val="800"/>
                        </a:spcAft>
                      </a:pPr>
                      <a:r>
                        <a:rPr lang="fr-FR" sz="1400">
                          <a:latin typeface="Calibri"/>
                          <a:ea typeface="Calibri"/>
                          <a:cs typeface="Times New Roman"/>
                        </a:rPr>
                        <a:t>Les  ailiers reçoivent-ils la balle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211157">
                <a:tc>
                  <a:txBody>
                    <a:bodyPr/>
                    <a:lstStyle/>
                    <a:p>
                      <a:pPr algn="ctr">
                        <a:lnSpc>
                          <a:spcPct val="106000"/>
                        </a:lnSpc>
                        <a:spcAft>
                          <a:spcPts val="800"/>
                        </a:spcAft>
                      </a:pPr>
                      <a:r>
                        <a:rPr lang="fr-FR" sz="1400">
                          <a:latin typeface="Calibri"/>
                          <a:ea typeface="Calibri"/>
                          <a:cs typeface="Times New Roman"/>
                        </a:rPr>
                        <a:t>Le pivot reçoit-il la balle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588475">
                <a:tc>
                  <a:txBody>
                    <a:bodyPr/>
                    <a:lstStyle/>
                    <a:p>
                      <a:pPr algn="ctr">
                        <a:lnSpc>
                          <a:spcPct val="106000"/>
                        </a:lnSpc>
                        <a:spcAft>
                          <a:spcPts val="800"/>
                        </a:spcAft>
                      </a:pPr>
                      <a:r>
                        <a:rPr lang="fr-FR" sz="1400">
                          <a:latin typeface="Calibri"/>
                          <a:ea typeface="Calibri"/>
                          <a:cs typeface="Times New Roman"/>
                        </a:rPr>
                        <a:t>Voit-on 2 lignes dans le positionnement des attaquants ? (attaque étagée)</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360229">
                <a:tc>
                  <a:txBody>
                    <a:bodyPr/>
                    <a:lstStyle/>
                    <a:p>
                      <a:pPr algn="ctr">
                        <a:lnSpc>
                          <a:spcPct val="106000"/>
                        </a:lnSpc>
                        <a:spcAft>
                          <a:spcPts val="800"/>
                        </a:spcAft>
                      </a:pPr>
                      <a:r>
                        <a:rPr lang="fr-FR" sz="1400" dirty="0">
                          <a:latin typeface="Calibri"/>
                          <a:ea typeface="Calibri"/>
                          <a:cs typeface="Times New Roman"/>
                        </a:rPr>
                        <a:t>La circulation de balle est –elle rapide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728233">
                <a:tc>
                  <a:txBody>
                    <a:bodyPr/>
                    <a:lstStyle/>
                    <a:p>
                      <a:pPr algn="ctr">
                        <a:lnSpc>
                          <a:spcPct val="106000"/>
                        </a:lnSpc>
                        <a:spcAft>
                          <a:spcPts val="800"/>
                        </a:spcAft>
                      </a:pPr>
                      <a:r>
                        <a:rPr lang="fr-FR" sz="1400">
                          <a:latin typeface="Calibri"/>
                          <a:ea typeface="Calibri"/>
                          <a:cs typeface="Times New Roman"/>
                        </a:rPr>
                        <a:t>Les Non porteurs de balle font-ils des déplacements dans des espaces libres ou intervalle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369827">
                <a:tc>
                  <a:txBody>
                    <a:bodyPr/>
                    <a:lstStyle/>
                    <a:p>
                      <a:pPr algn="ctr">
                        <a:lnSpc>
                          <a:spcPct val="106000"/>
                        </a:lnSpc>
                        <a:spcAft>
                          <a:spcPts val="800"/>
                        </a:spcAft>
                      </a:pPr>
                      <a:r>
                        <a:rPr lang="fr-FR" sz="1400">
                          <a:latin typeface="Calibri"/>
                          <a:ea typeface="Calibri"/>
                          <a:cs typeface="Times New Roman"/>
                        </a:rPr>
                        <a:t>Les joueurs reçoivent-ils les balles en mouvement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544230">
                <a:tc>
                  <a:txBody>
                    <a:bodyPr/>
                    <a:lstStyle/>
                    <a:p>
                      <a:pPr algn="ctr">
                        <a:lnSpc>
                          <a:spcPct val="106000"/>
                        </a:lnSpc>
                        <a:spcAft>
                          <a:spcPts val="800"/>
                        </a:spcAft>
                      </a:pPr>
                      <a:r>
                        <a:rPr lang="fr-FR" sz="1400">
                          <a:latin typeface="Calibri"/>
                          <a:ea typeface="Calibri"/>
                          <a:cs typeface="Times New Roman"/>
                        </a:rPr>
                        <a:t>Les joueurs proposent-ils une solution en appui ou en soutien après la passe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360229">
                <a:tc>
                  <a:txBody>
                    <a:bodyPr/>
                    <a:lstStyle/>
                    <a:p>
                      <a:pPr algn="ctr">
                        <a:lnSpc>
                          <a:spcPct val="106000"/>
                        </a:lnSpc>
                        <a:spcAft>
                          <a:spcPts val="800"/>
                        </a:spcAft>
                      </a:pPr>
                      <a:r>
                        <a:rPr lang="fr-FR" sz="1400">
                          <a:latin typeface="Calibri"/>
                          <a:ea typeface="Calibri"/>
                          <a:cs typeface="Times New Roman"/>
                        </a:rPr>
                        <a:t>Le pivot reste-il bien entre les 6 et 9m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r>
              <a:tr h="360229">
                <a:tc>
                  <a:txBody>
                    <a:bodyPr/>
                    <a:lstStyle/>
                    <a:p>
                      <a:pPr algn="ctr">
                        <a:lnSpc>
                          <a:spcPct val="106000"/>
                        </a:lnSpc>
                        <a:spcAft>
                          <a:spcPts val="800"/>
                        </a:spcAft>
                      </a:pPr>
                      <a:r>
                        <a:rPr lang="fr-FR" sz="1400" dirty="0">
                          <a:latin typeface="Calibri"/>
                          <a:ea typeface="Calibri"/>
                          <a:cs typeface="Times New Roman"/>
                        </a:rPr>
                        <a:t>Montre t-il ses mains pour recevoir le ballon ?</a:t>
                      </a: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a:latin typeface="Calibri"/>
                        <a:ea typeface="Calibri"/>
                        <a:cs typeface="Times New Roman"/>
                      </a:endParaRPr>
                    </a:p>
                  </a:txBody>
                  <a:tcPr marL="68580" marR="68580" marT="0" marB="0" anchor="ctr"/>
                </a:tc>
                <a:tc>
                  <a:txBody>
                    <a:bodyPr/>
                    <a:lstStyle/>
                    <a:p>
                      <a:pPr algn="ctr">
                        <a:lnSpc>
                          <a:spcPct val="106000"/>
                        </a:lnSpc>
                        <a:spcAft>
                          <a:spcPts val="800"/>
                        </a:spcAft>
                      </a:pPr>
                      <a:endParaRPr lang="fr-FR" sz="1100" dirty="0">
                        <a:latin typeface="Calibri"/>
                        <a:ea typeface="Calibri"/>
                        <a:cs typeface="Times New Roman"/>
                      </a:endParaRPr>
                    </a:p>
                  </a:txBody>
                  <a:tcPr marL="68580" marR="68580" marT="0" marB="0" anchor="ctr"/>
                </a:tc>
              </a:tr>
            </a:tbl>
          </a:graphicData>
        </a:graphic>
      </p:graphicFrame>
    </p:spTree>
  </p:cSld>
  <p:clrMapOvr>
    <a:masterClrMapping/>
  </p:clrMapOvr>
  <p:transition spd="med">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22960" y="291191"/>
            <a:ext cx="8147367" cy="1143000"/>
          </a:xfrm>
        </p:spPr>
        <p:txBody>
          <a:bodyPr>
            <a:noAutofit/>
          </a:bodyPr>
          <a:lstStyle/>
          <a:p>
            <a:r>
              <a:rPr lang="fr-FR" altLang="fr-FR" sz="5400" dirty="0">
                <a:effectLst/>
                <a:latin typeface="+mn-lt"/>
              </a:rPr>
              <a:t>Description </a:t>
            </a:r>
            <a:r>
              <a:rPr lang="fr-FR" altLang="fr-FR" sz="5400" dirty="0" smtClean="0">
                <a:effectLst/>
                <a:latin typeface="+mn-lt"/>
              </a:rPr>
              <a:t>du dispositif:</a:t>
            </a:r>
            <a:endParaRPr lang="fr-FR" sz="5400" dirty="0">
              <a:effectLst/>
              <a:latin typeface="+mn-lt"/>
            </a:endParaRPr>
          </a:p>
        </p:txBody>
      </p:sp>
      <p:sp>
        <p:nvSpPr>
          <p:cNvPr id="40" name="Rectangle 3"/>
          <p:cNvSpPr txBox="1">
            <a:spLocks noChangeArrowheads="1"/>
          </p:cNvSpPr>
          <p:nvPr/>
        </p:nvSpPr>
        <p:spPr bwMode="auto">
          <a:xfrm>
            <a:off x="323528" y="1654101"/>
            <a:ext cx="8496944" cy="476361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marL="0" indent="0" eaLnBrk="1" hangingPunct="1">
              <a:buNone/>
            </a:pPr>
            <a:r>
              <a:rPr lang="fr-FR" altLang="fr-FR" sz="2800" b="1" u="sng" kern="0" dirty="0" smtClean="0">
                <a:solidFill>
                  <a:schemeClr val="bg1"/>
                </a:solidFill>
              </a:rPr>
              <a:t>Rôle de l’Enseignant:</a:t>
            </a:r>
          </a:p>
          <a:p>
            <a:pPr marL="0" indent="0" eaLnBrk="1" hangingPunct="1">
              <a:buNone/>
            </a:pPr>
            <a:endParaRPr lang="fr-FR" altLang="fr-FR" kern="0" dirty="0" smtClean="0">
              <a:solidFill>
                <a:schemeClr val="bg1"/>
              </a:solidFill>
            </a:endParaRPr>
          </a:p>
        </p:txBody>
      </p:sp>
      <p:grpSp>
        <p:nvGrpSpPr>
          <p:cNvPr id="41" name="Groupe 40"/>
          <p:cNvGrpSpPr/>
          <p:nvPr/>
        </p:nvGrpSpPr>
        <p:grpSpPr>
          <a:xfrm>
            <a:off x="323528" y="1980995"/>
            <a:ext cx="8344481" cy="4267404"/>
            <a:chOff x="323528" y="1796826"/>
            <a:chExt cx="8344481" cy="4267404"/>
          </a:xfrm>
        </p:grpSpPr>
        <p:sp>
          <p:nvSpPr>
            <p:cNvPr id="42" name="ZoneTexte 41"/>
            <p:cNvSpPr txBox="1"/>
            <p:nvPr/>
          </p:nvSpPr>
          <p:spPr>
            <a:xfrm>
              <a:off x="323528" y="1988840"/>
              <a:ext cx="2672206" cy="369332"/>
            </a:xfrm>
            <a:prstGeom prst="rect">
              <a:avLst/>
            </a:prstGeom>
            <a:noFill/>
          </p:spPr>
          <p:txBody>
            <a:bodyPr wrap="none" rtlCol="0">
              <a:spAutoFit/>
            </a:bodyPr>
            <a:lstStyle/>
            <a:p>
              <a:r>
                <a:rPr lang="fr-FR" dirty="0" smtClean="0">
                  <a:solidFill>
                    <a:schemeClr val="bg1"/>
                  </a:solidFill>
                </a:rPr>
                <a:t>AVANT la Tâche Complexe:</a:t>
              </a:r>
              <a:endParaRPr lang="fr-FR" dirty="0">
                <a:solidFill>
                  <a:schemeClr val="bg1"/>
                </a:solidFill>
              </a:endParaRPr>
            </a:p>
          </p:txBody>
        </p:sp>
        <p:sp>
          <p:nvSpPr>
            <p:cNvPr id="43" name="ZoneTexte 42"/>
            <p:cNvSpPr txBox="1"/>
            <p:nvPr/>
          </p:nvSpPr>
          <p:spPr>
            <a:xfrm>
              <a:off x="4645177" y="1796826"/>
              <a:ext cx="3898609" cy="1477328"/>
            </a:xfrm>
            <a:prstGeom prst="rect">
              <a:avLst/>
            </a:prstGeom>
            <a:noFill/>
          </p:spPr>
          <p:txBody>
            <a:bodyPr wrap="square" rtlCol="0">
              <a:spAutoFit/>
            </a:bodyPr>
            <a:lstStyle/>
            <a:p>
              <a:pPr marL="342900" indent="-342900">
                <a:buAutoNum type="arabicPeriod"/>
              </a:pPr>
              <a:r>
                <a:rPr lang="fr-FR" dirty="0" smtClean="0">
                  <a:solidFill>
                    <a:schemeClr val="bg1"/>
                  </a:solidFill>
                </a:rPr>
                <a:t>Présenter le SCENARIO.</a:t>
              </a:r>
            </a:p>
            <a:p>
              <a:pPr marL="342900" indent="-342900">
                <a:buFontTx/>
                <a:buAutoNum type="arabicPeriod"/>
              </a:pPr>
              <a:r>
                <a:rPr lang="fr-FR" dirty="0" smtClean="0">
                  <a:solidFill>
                    <a:schemeClr val="bg1"/>
                  </a:solidFill>
                </a:rPr>
                <a:t> </a:t>
              </a:r>
              <a:r>
                <a:rPr lang="fr-FR" dirty="0">
                  <a:solidFill>
                    <a:schemeClr val="bg1"/>
                  </a:solidFill>
                </a:rPr>
                <a:t>Explication les différents rôles: Mise en Projet des Joueurs, Place des Arbitres et Fiche des Observateurs. </a:t>
              </a:r>
            </a:p>
          </p:txBody>
        </p:sp>
        <p:sp>
          <p:nvSpPr>
            <p:cNvPr id="44" name="ZoneTexte 43"/>
            <p:cNvSpPr txBox="1"/>
            <p:nvPr/>
          </p:nvSpPr>
          <p:spPr>
            <a:xfrm>
              <a:off x="347875" y="3482408"/>
              <a:ext cx="2947730" cy="369332"/>
            </a:xfrm>
            <a:prstGeom prst="rect">
              <a:avLst/>
            </a:prstGeom>
            <a:noFill/>
          </p:spPr>
          <p:txBody>
            <a:bodyPr wrap="none" rtlCol="0">
              <a:spAutoFit/>
            </a:bodyPr>
            <a:lstStyle/>
            <a:p>
              <a:r>
                <a:rPr lang="fr-FR" dirty="0" smtClean="0">
                  <a:solidFill>
                    <a:schemeClr val="bg1"/>
                  </a:solidFill>
                </a:rPr>
                <a:t>PENDANT la Tâche Complexe:</a:t>
              </a:r>
              <a:endParaRPr lang="fr-FR" dirty="0">
                <a:solidFill>
                  <a:schemeClr val="bg1"/>
                </a:solidFill>
              </a:endParaRPr>
            </a:p>
          </p:txBody>
        </p:sp>
        <p:sp>
          <p:nvSpPr>
            <p:cNvPr id="45" name="ZoneTexte 44"/>
            <p:cNvSpPr txBox="1"/>
            <p:nvPr/>
          </p:nvSpPr>
          <p:spPr>
            <a:xfrm>
              <a:off x="4851585" y="3468115"/>
              <a:ext cx="3816424" cy="646331"/>
            </a:xfrm>
            <a:prstGeom prst="rect">
              <a:avLst/>
            </a:prstGeom>
            <a:noFill/>
          </p:spPr>
          <p:txBody>
            <a:bodyPr wrap="square" rtlCol="0">
              <a:spAutoFit/>
            </a:bodyPr>
            <a:lstStyle/>
            <a:p>
              <a:r>
                <a:rPr lang="fr-FR" dirty="0" smtClean="0">
                  <a:solidFill>
                    <a:schemeClr val="bg1"/>
                  </a:solidFill>
                </a:rPr>
                <a:t>Veiller au respect des rôles et des règles.</a:t>
              </a:r>
              <a:endParaRPr lang="fr-FR" dirty="0">
                <a:solidFill>
                  <a:schemeClr val="bg1"/>
                </a:solidFill>
              </a:endParaRPr>
            </a:p>
          </p:txBody>
        </p:sp>
        <p:sp>
          <p:nvSpPr>
            <p:cNvPr id="46" name="ZoneTexte 45"/>
            <p:cNvSpPr txBox="1"/>
            <p:nvPr/>
          </p:nvSpPr>
          <p:spPr>
            <a:xfrm>
              <a:off x="349637" y="5140900"/>
              <a:ext cx="2626681" cy="369332"/>
            </a:xfrm>
            <a:prstGeom prst="rect">
              <a:avLst/>
            </a:prstGeom>
            <a:noFill/>
          </p:spPr>
          <p:txBody>
            <a:bodyPr wrap="none" rtlCol="0">
              <a:spAutoFit/>
            </a:bodyPr>
            <a:lstStyle/>
            <a:p>
              <a:r>
                <a:rPr lang="fr-FR" dirty="0" smtClean="0">
                  <a:solidFill>
                    <a:schemeClr val="bg1"/>
                  </a:solidFill>
                </a:rPr>
                <a:t>APRES la Tâche Complexe:</a:t>
              </a:r>
              <a:endParaRPr lang="fr-FR" dirty="0">
                <a:solidFill>
                  <a:schemeClr val="bg1"/>
                </a:solidFill>
              </a:endParaRPr>
            </a:p>
          </p:txBody>
        </p:sp>
        <p:sp>
          <p:nvSpPr>
            <p:cNvPr id="47" name="ZoneTexte 46"/>
            <p:cNvSpPr txBox="1"/>
            <p:nvPr/>
          </p:nvSpPr>
          <p:spPr>
            <a:xfrm>
              <a:off x="4708072" y="4586902"/>
              <a:ext cx="3835714" cy="1477328"/>
            </a:xfrm>
            <a:prstGeom prst="rect">
              <a:avLst/>
            </a:prstGeom>
            <a:noFill/>
          </p:spPr>
          <p:txBody>
            <a:bodyPr wrap="square" rtlCol="0">
              <a:spAutoFit/>
            </a:bodyPr>
            <a:lstStyle/>
            <a:p>
              <a:r>
                <a:rPr lang="fr-FR" dirty="0" smtClean="0">
                  <a:solidFill>
                    <a:schemeClr val="bg1"/>
                  </a:solidFill>
                </a:rPr>
                <a:t>1. Rassembler par équipe.</a:t>
              </a:r>
            </a:p>
            <a:p>
              <a:r>
                <a:rPr lang="fr-FR" dirty="0" smtClean="0">
                  <a:solidFill>
                    <a:schemeClr val="bg1"/>
                  </a:solidFill>
                </a:rPr>
                <a:t>2. A partir des fiches d’observation, se fixer collectivement un objectif de travail pour la leçon suivante: système avec pivot , technique…</a:t>
              </a:r>
              <a:endParaRPr lang="fr-FR" dirty="0">
                <a:solidFill>
                  <a:schemeClr val="bg1"/>
                </a:solidFill>
              </a:endParaRPr>
            </a:p>
          </p:txBody>
        </p:sp>
      </p:grpSp>
      <p:sp>
        <p:nvSpPr>
          <p:cNvPr id="2" name="Flèche droite 1"/>
          <p:cNvSpPr/>
          <p:nvPr/>
        </p:nvSpPr>
        <p:spPr>
          <a:xfrm>
            <a:off x="3255095" y="2255263"/>
            <a:ext cx="1132379" cy="284803"/>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droite 14"/>
          <p:cNvSpPr/>
          <p:nvPr/>
        </p:nvSpPr>
        <p:spPr>
          <a:xfrm>
            <a:off x="3295605" y="3709735"/>
            <a:ext cx="1132379" cy="284803"/>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droite 15"/>
          <p:cNvSpPr/>
          <p:nvPr/>
        </p:nvSpPr>
        <p:spPr>
          <a:xfrm>
            <a:off x="3214740" y="5367333"/>
            <a:ext cx="1132379" cy="284803"/>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88279337"/>
      </p:ext>
    </p:extLst>
  </p:cSld>
  <p:clrMapOvr>
    <a:masterClrMapping/>
  </p:clrMapOvr>
  <p:transition spd="med">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096576" y="213360"/>
            <a:ext cx="7818824" cy="935400"/>
          </a:xfrm>
        </p:spPr>
        <p:txBody>
          <a:bodyPr>
            <a:normAutofit/>
          </a:bodyPr>
          <a:lstStyle/>
          <a:p>
            <a:r>
              <a:rPr lang="fr-FR" dirty="0" smtClean="0">
                <a:latin typeface="+mn-lt"/>
              </a:rPr>
              <a:t>Tâche Complexe Handball Niv2</a:t>
            </a:r>
            <a:endParaRPr lang="fr-FR" dirty="0">
              <a:latin typeface="+mn-lt"/>
            </a:endParaRPr>
          </a:p>
        </p:txBody>
      </p:sp>
      <p:sp>
        <p:nvSpPr>
          <p:cNvPr id="6" name="Espace réservé du contenu 5"/>
          <p:cNvSpPr>
            <a:spLocks noGrp="1"/>
          </p:cNvSpPr>
          <p:nvPr>
            <p:ph idx="1"/>
          </p:nvPr>
        </p:nvSpPr>
        <p:spPr>
          <a:xfrm>
            <a:off x="517456" y="2133601"/>
            <a:ext cx="8229600" cy="2560320"/>
          </a:xfrm>
        </p:spPr>
        <p:txBody>
          <a:bodyPr>
            <a:normAutofit fontScale="92500" lnSpcReduction="20000"/>
          </a:bodyPr>
          <a:lstStyle/>
          <a:p>
            <a:pPr marL="0" indent="0" algn="ctr">
              <a:buNone/>
            </a:pPr>
            <a:r>
              <a:rPr lang="fr-FR" sz="4400" dirty="0" smtClean="0">
                <a:solidFill>
                  <a:schemeClr val="bg1"/>
                </a:solidFill>
              </a:rPr>
              <a:t>William BOURGOIN</a:t>
            </a:r>
          </a:p>
          <a:p>
            <a:pPr marL="0" indent="0" algn="ctr">
              <a:buNone/>
            </a:pPr>
            <a:r>
              <a:rPr lang="fr-FR" sz="4400" dirty="0" smtClean="0">
                <a:solidFill>
                  <a:schemeClr val="bg1"/>
                </a:solidFill>
              </a:rPr>
              <a:t>Enseignant EPS </a:t>
            </a:r>
          </a:p>
          <a:p>
            <a:pPr marL="0" indent="0" algn="ctr">
              <a:buNone/>
            </a:pPr>
            <a:r>
              <a:rPr lang="fr-FR" sz="4400" dirty="0" smtClean="0">
                <a:solidFill>
                  <a:schemeClr val="bg1"/>
                </a:solidFill>
              </a:rPr>
              <a:t>Lycée des métiers Elsa TRIOLET, LUCE (28)</a:t>
            </a:r>
            <a:endParaRPr lang="fr-FR" sz="4400" dirty="0">
              <a:solidFill>
                <a:schemeClr val="bg1"/>
              </a:solidFill>
            </a:endParaRPr>
          </a:p>
        </p:txBody>
      </p:sp>
      <p:pic>
        <p:nvPicPr>
          <p:cNvPr id="4" name="Picture 2" descr="http://eps.ac-orleans-tours.fr/fileadmin/templates/gui/images/peda/logoacademie-home.png">
            <a:hlinkClick r:id="rId3" tooltip="Retour a la page d'accueil de l'espace académique."/>
          </p:cNvPr>
          <p:cNvPicPr>
            <a:picLocks noChangeAspect="1" noChangeArrowheads="1"/>
          </p:cNvPicPr>
          <p:nvPr/>
        </p:nvPicPr>
        <p:blipFill>
          <a:blip r:embed="rId4" cstate="print"/>
          <a:srcRect/>
          <a:stretch>
            <a:fillRect/>
          </a:stretch>
        </p:blipFill>
        <p:spPr bwMode="auto">
          <a:xfrm>
            <a:off x="3833815" y="4941168"/>
            <a:ext cx="1476371" cy="1488182"/>
          </a:xfrm>
          <a:prstGeom prst="rect">
            <a:avLst/>
          </a:prstGeom>
          <a:noFill/>
        </p:spPr>
      </p:pic>
    </p:spTree>
    <p:extLst>
      <p:ext uri="{BB962C8B-B14F-4D97-AF65-F5344CB8AC3E}">
        <p14:creationId xmlns:p14="http://schemas.microsoft.com/office/powerpoint/2010/main" val="1406526379"/>
      </p:ext>
    </p:extLst>
  </p:cSld>
  <p:clrMapOvr>
    <a:masterClrMapping/>
  </p:clrMapOvr>
  <p:transition spd="med">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22960" y="291191"/>
            <a:ext cx="8147367" cy="1143000"/>
          </a:xfrm>
        </p:spPr>
        <p:txBody>
          <a:bodyPr>
            <a:noAutofit/>
          </a:bodyPr>
          <a:lstStyle/>
          <a:p>
            <a:r>
              <a:rPr lang="fr-FR" altLang="fr-FR" sz="5400" dirty="0">
                <a:effectLst/>
                <a:latin typeface="+mn-lt"/>
              </a:rPr>
              <a:t>Description </a:t>
            </a:r>
            <a:r>
              <a:rPr lang="fr-FR" altLang="fr-FR" sz="5400" dirty="0" smtClean="0">
                <a:effectLst/>
                <a:latin typeface="+mn-lt"/>
              </a:rPr>
              <a:t>du dispositif:</a:t>
            </a:r>
            <a:endParaRPr lang="fr-FR" sz="5400" dirty="0">
              <a:effectLst/>
              <a:latin typeface="+mn-lt"/>
            </a:endParaRPr>
          </a:p>
        </p:txBody>
      </p:sp>
      <p:graphicFrame>
        <p:nvGraphicFramePr>
          <p:cNvPr id="5" name="Tableau 4"/>
          <p:cNvGraphicFramePr>
            <a:graphicFrameLocks noGrp="1"/>
          </p:cNvGraphicFramePr>
          <p:nvPr>
            <p:extLst>
              <p:ext uri="{D42A27DB-BD31-4B8C-83A1-F6EECF244321}">
                <p14:modId xmlns:p14="http://schemas.microsoft.com/office/powerpoint/2010/main" val="4134826260"/>
              </p:ext>
            </p:extLst>
          </p:nvPr>
        </p:nvGraphicFramePr>
        <p:xfrm>
          <a:off x="105083" y="1582990"/>
          <a:ext cx="8964489" cy="5130394"/>
        </p:xfrm>
        <a:graphic>
          <a:graphicData uri="http://schemas.openxmlformats.org/drawingml/2006/table">
            <a:tbl>
              <a:tblPr/>
              <a:tblGrid>
                <a:gridCol w="2074591"/>
                <a:gridCol w="4752754"/>
                <a:gridCol w="2137144"/>
              </a:tblGrid>
              <a:tr h="232088">
                <a:tc gridSpan="3">
                  <a:txBody>
                    <a:bodyPr/>
                    <a:lstStyle/>
                    <a:p>
                      <a:pPr algn="ctr">
                        <a:lnSpc>
                          <a:spcPct val="107000"/>
                        </a:lnSpc>
                        <a:spcAft>
                          <a:spcPts val="800"/>
                        </a:spcAft>
                      </a:pPr>
                      <a:r>
                        <a:rPr lang="fr-FR" sz="1600" b="1" dirty="0">
                          <a:latin typeface="Arial" pitchFamily="34" charset="0"/>
                          <a:ea typeface="Calibri"/>
                          <a:cs typeface="Arial" pitchFamily="34" charset="0"/>
                        </a:rPr>
                        <a:t>Contenus à mobiliser et développer </a:t>
                      </a:r>
                      <a:r>
                        <a:rPr lang="fr-FR" sz="1600" b="1" dirty="0" smtClean="0">
                          <a:latin typeface="Arial" pitchFamily="34" charset="0"/>
                          <a:ea typeface="Calibri"/>
                          <a:cs typeface="Arial" pitchFamily="34" charset="0"/>
                        </a:rPr>
                        <a:t>PENDANT</a:t>
                      </a:r>
                      <a:r>
                        <a:rPr lang="fr-FR" sz="1600" b="1" baseline="0" dirty="0" smtClean="0">
                          <a:latin typeface="Arial" pitchFamily="34" charset="0"/>
                          <a:ea typeface="Calibri"/>
                          <a:cs typeface="Arial" pitchFamily="34" charset="0"/>
                        </a:rPr>
                        <a:t> ET </a:t>
                      </a:r>
                      <a:r>
                        <a:rPr lang="fr-FR" sz="1600" b="1" dirty="0" smtClean="0">
                          <a:latin typeface="Arial" pitchFamily="34" charset="0"/>
                          <a:ea typeface="Calibri"/>
                          <a:cs typeface="Arial" pitchFamily="34" charset="0"/>
                        </a:rPr>
                        <a:t> </a:t>
                      </a:r>
                      <a:r>
                        <a:rPr lang="fr-FR" sz="1600" b="1" dirty="0">
                          <a:latin typeface="Arial" pitchFamily="34" charset="0"/>
                          <a:ea typeface="Calibri"/>
                          <a:cs typeface="Arial" pitchFamily="34" charset="0"/>
                        </a:rPr>
                        <a:t>la tâche complexe</a:t>
                      </a:r>
                      <a:endParaRPr lang="fr-FR" sz="1600" dirty="0">
                        <a:latin typeface="Arial" pitchFamily="34" charset="0"/>
                        <a:ea typeface="Calibri"/>
                        <a:cs typeface="Arial" pitchFamily="34" charset="0"/>
                      </a:endParaRPr>
                    </a:p>
                  </a:txBody>
                  <a:tcPr marL="29415" marR="29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hMerge="1">
                  <a:txBody>
                    <a:bodyPr/>
                    <a:lstStyle/>
                    <a:p>
                      <a:endParaRPr lang="fr-FR"/>
                    </a:p>
                  </a:txBody>
                  <a:tcPr/>
                </a:tc>
                <a:tc hMerge="1">
                  <a:txBody>
                    <a:bodyPr/>
                    <a:lstStyle/>
                    <a:p>
                      <a:endParaRPr lang="fr-FR"/>
                    </a:p>
                  </a:txBody>
                  <a:tcPr/>
                </a:tc>
              </a:tr>
              <a:tr h="172087">
                <a:tc>
                  <a:txBody>
                    <a:bodyPr/>
                    <a:lstStyle/>
                    <a:p>
                      <a:pPr algn="ctr">
                        <a:lnSpc>
                          <a:spcPct val="107000"/>
                        </a:lnSpc>
                        <a:spcAft>
                          <a:spcPts val="800"/>
                        </a:spcAft>
                      </a:pPr>
                      <a:r>
                        <a:rPr lang="fr-FR" sz="1100" b="1">
                          <a:latin typeface="Arial" pitchFamily="34" charset="0"/>
                          <a:ea typeface="Calibri"/>
                          <a:cs typeface="Arial" pitchFamily="34" charset="0"/>
                        </a:rPr>
                        <a:t>Connaissances</a:t>
                      </a:r>
                      <a:endParaRPr lang="fr-FR" sz="1100">
                        <a:latin typeface="Arial" pitchFamily="34" charset="0"/>
                        <a:ea typeface="Calibri"/>
                        <a:cs typeface="Arial" pitchFamily="34" charset="0"/>
                      </a:endParaRPr>
                    </a:p>
                  </a:txBody>
                  <a:tcPr marL="29415" marR="29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lgn="ctr">
                        <a:lnSpc>
                          <a:spcPct val="107000"/>
                        </a:lnSpc>
                        <a:spcAft>
                          <a:spcPts val="800"/>
                        </a:spcAft>
                      </a:pPr>
                      <a:r>
                        <a:rPr lang="fr-FR" sz="1100" b="1" dirty="0">
                          <a:latin typeface="Arial" pitchFamily="34" charset="0"/>
                          <a:ea typeface="Calibri"/>
                          <a:cs typeface="Arial" pitchFamily="34" charset="0"/>
                        </a:rPr>
                        <a:t>Capacités</a:t>
                      </a:r>
                      <a:endParaRPr lang="fr-FR" sz="1100" dirty="0">
                        <a:latin typeface="Arial" pitchFamily="34" charset="0"/>
                        <a:ea typeface="Calibri"/>
                        <a:cs typeface="Arial" pitchFamily="34" charset="0"/>
                      </a:endParaRPr>
                    </a:p>
                  </a:txBody>
                  <a:tcPr marL="29415" marR="29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lgn="ctr">
                        <a:lnSpc>
                          <a:spcPct val="107000"/>
                        </a:lnSpc>
                        <a:spcAft>
                          <a:spcPts val="800"/>
                        </a:spcAft>
                      </a:pPr>
                      <a:r>
                        <a:rPr lang="fr-FR" sz="1100" b="1">
                          <a:latin typeface="Arial" pitchFamily="34" charset="0"/>
                          <a:ea typeface="Calibri"/>
                          <a:cs typeface="Arial" pitchFamily="34" charset="0"/>
                        </a:rPr>
                        <a:t>Attitudes</a:t>
                      </a:r>
                      <a:endParaRPr lang="fr-FR" sz="1100">
                        <a:latin typeface="Arial" pitchFamily="34" charset="0"/>
                        <a:ea typeface="Calibri"/>
                        <a:cs typeface="Arial" pitchFamily="34" charset="0"/>
                      </a:endParaRPr>
                    </a:p>
                  </a:txBody>
                  <a:tcPr marL="29415" marR="294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r>
              <a:tr h="4690084">
                <a:tc>
                  <a:txBody>
                    <a:bodyPr/>
                    <a:lstStyle/>
                    <a:p>
                      <a:pPr marL="171450" indent="-171450" algn="l">
                        <a:spcAft>
                          <a:spcPts val="0"/>
                        </a:spcAft>
                        <a:buFont typeface="Arial" pitchFamily="34" charset="0"/>
                        <a:buChar char="•"/>
                      </a:pPr>
                      <a:r>
                        <a:rPr lang="fr-FR" sz="1100" dirty="0" smtClean="0">
                          <a:solidFill>
                            <a:schemeClr val="bg1"/>
                          </a:solidFill>
                          <a:latin typeface="Arial" pitchFamily="34" charset="0"/>
                          <a:ea typeface="Calibri"/>
                          <a:cs typeface="Arial" pitchFamily="34" charset="0"/>
                        </a:rPr>
                        <a:t>Connaître </a:t>
                      </a:r>
                      <a:r>
                        <a:rPr lang="fr-FR" sz="1100" dirty="0">
                          <a:solidFill>
                            <a:schemeClr val="bg1"/>
                          </a:solidFill>
                          <a:latin typeface="Arial" pitchFamily="34" charset="0"/>
                          <a:ea typeface="Calibri"/>
                          <a:cs typeface="Arial" pitchFamily="34" charset="0"/>
                        </a:rPr>
                        <a:t>le système offensif en utilisant les postes clés des ailiers et des arrières. Utilisation ou non du pivot.</a:t>
                      </a:r>
                    </a:p>
                    <a:p>
                      <a:pPr marL="171450" indent="-171450" algn="l">
                        <a:spcAft>
                          <a:spcPts val="0"/>
                        </a:spcAft>
                        <a:buFont typeface="Arial" pitchFamily="34" charset="0"/>
                        <a:buChar char="•"/>
                      </a:pPr>
                      <a:r>
                        <a:rPr lang="fr-FR" sz="1100" dirty="0">
                          <a:solidFill>
                            <a:schemeClr val="bg1"/>
                          </a:solidFill>
                          <a:latin typeface="Arial" pitchFamily="34" charset="0"/>
                          <a:ea typeface="Calibri"/>
                          <a:cs typeface="Arial" pitchFamily="34" charset="0"/>
                        </a:rPr>
                        <a:t>Connaître les qualités de son équipe et identifier ses besoins.</a:t>
                      </a:r>
                    </a:p>
                    <a:p>
                      <a:pPr marL="171450" indent="-171450" algn="l">
                        <a:spcAft>
                          <a:spcPts val="0"/>
                        </a:spcAft>
                        <a:buFont typeface="Arial" pitchFamily="34" charset="0"/>
                        <a:buChar char="•"/>
                      </a:pPr>
                      <a:r>
                        <a:rPr lang="fr-FR" sz="1100" dirty="0">
                          <a:solidFill>
                            <a:schemeClr val="bg1"/>
                          </a:solidFill>
                          <a:latin typeface="Arial" pitchFamily="34" charset="0"/>
                          <a:ea typeface="Calibri"/>
                          <a:cs typeface="Arial" pitchFamily="34" charset="0"/>
                        </a:rPr>
                        <a:t>Connaître ses qualités pour s’intégrer dans l’équipe.</a:t>
                      </a:r>
                    </a:p>
                    <a:p>
                      <a:pPr marL="171450" indent="-171450" algn="l">
                        <a:spcAft>
                          <a:spcPts val="0"/>
                        </a:spcAft>
                        <a:buFont typeface="Arial" pitchFamily="34" charset="0"/>
                        <a:buChar char="•"/>
                      </a:pPr>
                      <a:r>
                        <a:rPr lang="fr-FR" sz="1100" dirty="0" smtClean="0">
                          <a:solidFill>
                            <a:schemeClr val="bg1"/>
                          </a:solidFill>
                          <a:latin typeface="Arial" pitchFamily="34" charset="0"/>
                          <a:ea typeface="Calibri"/>
                          <a:cs typeface="Arial" pitchFamily="34" charset="0"/>
                        </a:rPr>
                        <a:t>Savoir </a:t>
                      </a:r>
                      <a:r>
                        <a:rPr lang="fr-FR" sz="1100" dirty="0">
                          <a:solidFill>
                            <a:schemeClr val="bg1"/>
                          </a:solidFill>
                          <a:latin typeface="Arial" pitchFamily="34" charset="0"/>
                          <a:ea typeface="Calibri"/>
                          <a:cs typeface="Arial" pitchFamily="34" charset="0"/>
                        </a:rPr>
                        <a:t>échanger avec le vocabulaire adapté (appui, soutien, se démarquer, TSF, passe à rebond, prise d’intervalle, course croisée…)</a:t>
                      </a:r>
                    </a:p>
                  </a:txBody>
                  <a:tcPr marL="72000" marR="72000" marT="72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fr-FR" sz="1100" dirty="0">
                          <a:solidFill>
                            <a:schemeClr val="bg1"/>
                          </a:solidFill>
                          <a:latin typeface="Arial" pitchFamily="34" charset="0"/>
                          <a:ea typeface="Calibri"/>
                          <a:cs typeface="Arial" pitchFamily="34" charset="0"/>
                        </a:rPr>
                        <a:t>. Etre capable d’élaborer un projet collectif lié au rapport de force adverse.</a:t>
                      </a:r>
                    </a:p>
                    <a:p>
                      <a:pPr algn="l">
                        <a:spcAft>
                          <a:spcPts val="0"/>
                        </a:spcAft>
                      </a:pPr>
                      <a:r>
                        <a:rPr lang="fr-FR" sz="1100" dirty="0">
                          <a:solidFill>
                            <a:schemeClr val="bg1"/>
                          </a:solidFill>
                          <a:latin typeface="Arial" pitchFamily="34" charset="0"/>
                          <a:ea typeface="Calibri"/>
                          <a:cs typeface="Arial" pitchFamily="34" charset="0"/>
                        </a:rPr>
                        <a:t>.Etre capable d’identifier les points forts et faibles de l’équipe adverse ou de son système défensif.</a:t>
                      </a:r>
                    </a:p>
                    <a:p>
                      <a:pPr algn="l">
                        <a:spcAft>
                          <a:spcPts val="0"/>
                        </a:spcAft>
                      </a:pPr>
                      <a:r>
                        <a:rPr lang="fr-FR" sz="1100" dirty="0">
                          <a:solidFill>
                            <a:schemeClr val="bg1"/>
                          </a:solidFill>
                          <a:latin typeface="Arial" pitchFamily="34" charset="0"/>
                          <a:ea typeface="Calibri"/>
                          <a:cs typeface="Arial" pitchFamily="34" charset="0"/>
                        </a:rPr>
                        <a:t>. Etre capable de discuter tous ensemble.</a:t>
                      </a:r>
                    </a:p>
                    <a:p>
                      <a:pPr algn="l">
                        <a:spcAft>
                          <a:spcPts val="0"/>
                        </a:spcAft>
                      </a:pPr>
                      <a:r>
                        <a:rPr lang="fr-FR" sz="1100" dirty="0">
                          <a:solidFill>
                            <a:schemeClr val="bg1"/>
                          </a:solidFill>
                          <a:latin typeface="Arial" pitchFamily="34" charset="0"/>
                          <a:ea typeface="Calibri"/>
                          <a:cs typeface="Arial" pitchFamily="34" charset="0"/>
                        </a:rPr>
                        <a:t>. Etre capable d’identifier des rôles et des zones pour chaque joueur.</a:t>
                      </a:r>
                    </a:p>
                    <a:p>
                      <a:pPr algn="l">
                        <a:lnSpc>
                          <a:spcPts val="920"/>
                        </a:lnSpc>
                        <a:spcAft>
                          <a:spcPts val="800"/>
                        </a:spcAft>
                      </a:pPr>
                      <a:r>
                        <a:rPr lang="fr-FR" sz="1100" b="1" u="sng" dirty="0">
                          <a:solidFill>
                            <a:schemeClr val="bg1"/>
                          </a:solidFill>
                          <a:latin typeface="Arial" pitchFamily="34" charset="0"/>
                          <a:ea typeface="Calibri"/>
                          <a:cs typeface="Arial" pitchFamily="34" charset="0"/>
                        </a:rPr>
                        <a:t>Au niveau collectif</a:t>
                      </a:r>
                      <a:r>
                        <a:rPr lang="fr-FR" sz="1100" b="1" u="sng" spc="-5" dirty="0">
                          <a:solidFill>
                            <a:schemeClr val="bg1"/>
                          </a:solidFill>
                          <a:latin typeface="Arial" pitchFamily="34" charset="0"/>
                          <a:ea typeface="Arial"/>
                          <a:cs typeface="Arial" pitchFamily="34" charset="0"/>
                        </a:rPr>
                        <a:t> </a:t>
                      </a:r>
                      <a:endParaRPr lang="fr-FR" sz="1100" dirty="0">
                        <a:solidFill>
                          <a:schemeClr val="bg1"/>
                        </a:solidFill>
                        <a:latin typeface="Arial" pitchFamily="34" charset="0"/>
                        <a:ea typeface="Calibri"/>
                        <a:cs typeface="Arial" pitchFamily="34" charset="0"/>
                      </a:endParaRPr>
                    </a:p>
                    <a:p>
                      <a:pPr algn="l">
                        <a:lnSpc>
                          <a:spcPts val="920"/>
                        </a:lnSpc>
                        <a:spcAft>
                          <a:spcPts val="800"/>
                        </a:spcAft>
                      </a:pPr>
                      <a:r>
                        <a:rPr lang="fr-FR" sz="1100" spc="-5" dirty="0">
                          <a:solidFill>
                            <a:schemeClr val="bg1"/>
                          </a:solidFill>
                          <a:latin typeface="Arial" pitchFamily="34" charset="0"/>
                          <a:ea typeface="Arial"/>
                          <a:cs typeface="Arial" pitchFamily="34" charset="0"/>
                        </a:rPr>
                        <a:t>Crée</a:t>
                      </a:r>
                      <a:r>
                        <a:rPr lang="fr-FR" sz="1100" dirty="0">
                          <a:solidFill>
                            <a:schemeClr val="bg1"/>
                          </a:solidFill>
                          <a:latin typeface="Arial" pitchFamily="34" charset="0"/>
                          <a:ea typeface="Arial"/>
                          <a:cs typeface="Arial" pitchFamily="34" charset="0"/>
                        </a:rPr>
                        <a:t>r </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t</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e</a:t>
                      </a:r>
                      <a:r>
                        <a:rPr lang="fr-FR" sz="1100" spc="-20" dirty="0">
                          <a:solidFill>
                            <a:schemeClr val="bg1"/>
                          </a:solidFill>
                          <a:latin typeface="Arial" pitchFamily="34" charset="0"/>
                          <a:ea typeface="Arial"/>
                          <a:cs typeface="Arial" pitchFamily="34" charset="0"/>
                        </a:rPr>
                        <a:t>x</a:t>
                      </a:r>
                      <a:r>
                        <a:rPr lang="fr-FR" sz="1100" spc="-5" dirty="0">
                          <a:solidFill>
                            <a:schemeClr val="bg1"/>
                          </a:solidFill>
                          <a:latin typeface="Arial" pitchFamily="34" charset="0"/>
                          <a:ea typeface="Arial"/>
                          <a:cs typeface="Arial" pitchFamily="34" charset="0"/>
                        </a:rPr>
                        <a:t>p</a:t>
                      </a:r>
                      <a:r>
                        <a:rPr lang="fr-FR" sz="1100" dirty="0">
                          <a:solidFill>
                            <a:schemeClr val="bg1"/>
                          </a:solidFill>
                          <a:latin typeface="Arial" pitchFamily="34" charset="0"/>
                          <a:ea typeface="Arial"/>
                          <a:cs typeface="Arial" pitchFamily="34" charset="0"/>
                        </a:rPr>
                        <a:t>loi</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r </a:t>
                      </a:r>
                      <a:r>
                        <a:rPr lang="fr-FR" sz="1100" spc="-5" dirty="0">
                          <a:solidFill>
                            <a:schemeClr val="bg1"/>
                          </a:solidFill>
                          <a:latin typeface="Arial" pitchFamily="34" charset="0"/>
                          <a:ea typeface="Arial"/>
                          <a:cs typeface="Arial" pitchFamily="34" charset="0"/>
                        </a:rPr>
                        <a:t>de</a:t>
                      </a:r>
                      <a:r>
                        <a:rPr lang="fr-FR" sz="1100" dirty="0">
                          <a:solidFill>
                            <a:schemeClr val="bg1"/>
                          </a:solidFill>
                          <a:latin typeface="Arial" pitchFamily="34" charset="0"/>
                          <a:ea typeface="Arial"/>
                          <a:cs typeface="Arial" pitchFamily="34" charset="0"/>
                        </a:rPr>
                        <a:t>s</a:t>
                      </a:r>
                      <a:r>
                        <a:rPr lang="fr-FR" sz="1100" spc="10" dirty="0">
                          <a:solidFill>
                            <a:schemeClr val="bg1"/>
                          </a:solidFill>
                          <a:latin typeface="Arial" pitchFamily="34" charset="0"/>
                          <a:ea typeface="Arial"/>
                          <a:cs typeface="Arial" pitchFamily="34" charset="0"/>
                        </a:rPr>
                        <a:t> </a:t>
                      </a:r>
                      <a:r>
                        <a:rPr lang="fr-FR" sz="1100" spc="-15" dirty="0">
                          <a:solidFill>
                            <a:schemeClr val="bg1"/>
                          </a:solidFill>
                          <a:latin typeface="Arial" pitchFamily="34" charset="0"/>
                          <a:ea typeface="Arial"/>
                          <a:cs typeface="Arial" pitchFamily="34" charset="0"/>
                        </a:rPr>
                        <a:t>e</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pa</a:t>
                      </a:r>
                      <a:r>
                        <a:rPr lang="fr-FR" sz="1100" spc="5" dirty="0">
                          <a:solidFill>
                            <a:schemeClr val="bg1"/>
                          </a:solidFill>
                          <a:latin typeface="Arial" pitchFamily="34" charset="0"/>
                          <a:ea typeface="Arial"/>
                          <a:cs typeface="Arial" pitchFamily="34" charset="0"/>
                        </a:rPr>
                        <a:t>c</a:t>
                      </a:r>
                      <a:r>
                        <a:rPr lang="fr-FR" sz="1100" spc="-1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s li</a:t>
                      </a:r>
                      <a:r>
                        <a:rPr lang="fr-FR" sz="1100" spc="-5" dirty="0">
                          <a:solidFill>
                            <a:schemeClr val="bg1"/>
                          </a:solidFill>
                          <a:latin typeface="Arial" pitchFamily="34" charset="0"/>
                          <a:ea typeface="Arial"/>
                          <a:cs typeface="Arial" pitchFamily="34" charset="0"/>
                        </a:rPr>
                        <a:t>bre</a:t>
                      </a:r>
                      <a:r>
                        <a:rPr lang="fr-FR" sz="1100" dirty="0">
                          <a:solidFill>
                            <a:schemeClr val="bg1"/>
                          </a:solidFill>
                          <a:latin typeface="Arial" pitchFamily="34" charset="0"/>
                          <a:ea typeface="Arial"/>
                          <a:cs typeface="Arial" pitchFamily="34" charset="0"/>
                        </a:rPr>
                        <a:t>s</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pa</a:t>
                      </a:r>
                      <a:r>
                        <a:rPr lang="fr-FR" sz="1100" dirty="0">
                          <a:solidFill>
                            <a:schemeClr val="bg1"/>
                          </a:solidFill>
                          <a:latin typeface="Arial" pitchFamily="34" charset="0"/>
                          <a:ea typeface="Arial"/>
                          <a:cs typeface="Arial" pitchFamily="34" charset="0"/>
                        </a:rPr>
                        <a:t>r </a:t>
                      </a:r>
                      <a:r>
                        <a:rPr lang="fr-FR" sz="1100" spc="-5" dirty="0">
                          <a:solidFill>
                            <a:schemeClr val="bg1"/>
                          </a:solidFill>
                          <a:latin typeface="Arial" pitchFamily="34" charset="0"/>
                          <a:ea typeface="Arial"/>
                          <a:cs typeface="Arial" pitchFamily="34" charset="0"/>
                        </a:rPr>
                        <a:t>un</a:t>
                      </a:r>
                      <a:r>
                        <a:rPr lang="fr-FR" sz="1100" dirty="0">
                          <a:solidFill>
                            <a:schemeClr val="bg1"/>
                          </a:solidFill>
                          <a:latin typeface="Arial" pitchFamily="34" charset="0"/>
                          <a:ea typeface="Arial"/>
                          <a:cs typeface="Arial" pitchFamily="34" charset="0"/>
                        </a:rPr>
                        <a:t>e</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c</a:t>
                      </a:r>
                      <a:r>
                        <a:rPr lang="fr-FR" sz="1100" dirty="0">
                          <a:solidFill>
                            <a:schemeClr val="bg1"/>
                          </a:solidFill>
                          <a:latin typeface="Arial" pitchFamily="34" charset="0"/>
                          <a:ea typeface="Arial"/>
                          <a:cs typeface="Arial" pitchFamily="34" charset="0"/>
                        </a:rPr>
                        <a:t>i</a:t>
                      </a:r>
                      <a:r>
                        <a:rPr lang="fr-FR" sz="1100" spc="-15" dirty="0">
                          <a:solidFill>
                            <a:schemeClr val="bg1"/>
                          </a:solidFill>
                          <a:latin typeface="Arial" pitchFamily="34" charset="0"/>
                          <a:ea typeface="Arial"/>
                          <a:cs typeface="Arial" pitchFamily="34" charset="0"/>
                        </a:rPr>
                        <a:t>r</a:t>
                      </a:r>
                      <a:r>
                        <a:rPr lang="fr-FR" sz="1100" spc="5" dirty="0">
                          <a:solidFill>
                            <a:schemeClr val="bg1"/>
                          </a:solidFill>
                          <a:latin typeface="Arial" pitchFamily="34" charset="0"/>
                          <a:ea typeface="Arial"/>
                          <a:cs typeface="Arial" pitchFamily="34" charset="0"/>
                        </a:rPr>
                        <a:t>c</a:t>
                      </a:r>
                      <a:r>
                        <a:rPr lang="fr-FR" sz="1100" spc="-5" dirty="0">
                          <a:solidFill>
                            <a:schemeClr val="bg1"/>
                          </a:solidFill>
                          <a:latin typeface="Arial" pitchFamily="34" charset="0"/>
                          <a:ea typeface="Arial"/>
                          <a:cs typeface="Arial" pitchFamily="34" charset="0"/>
                        </a:rPr>
                        <a:t>u</a:t>
                      </a:r>
                      <a:r>
                        <a:rPr lang="fr-FR" sz="1100" dirty="0">
                          <a:solidFill>
                            <a:schemeClr val="bg1"/>
                          </a:solidFill>
                          <a:latin typeface="Arial" pitchFamily="34" charset="0"/>
                          <a:ea typeface="Arial"/>
                          <a:cs typeface="Arial" pitchFamily="34" charset="0"/>
                        </a:rPr>
                        <a:t>lation</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d</a:t>
                      </a:r>
                      <a:r>
                        <a:rPr lang="fr-FR" sz="1100" dirty="0">
                          <a:solidFill>
                            <a:schemeClr val="bg1"/>
                          </a:solidFill>
                          <a:latin typeface="Arial" pitchFamily="34" charset="0"/>
                          <a:ea typeface="Arial"/>
                          <a:cs typeface="Arial" pitchFamily="34" charset="0"/>
                        </a:rPr>
                        <a:t>e </a:t>
                      </a:r>
                      <a:r>
                        <a:rPr lang="fr-FR" sz="1100" spc="-5" dirty="0">
                          <a:solidFill>
                            <a:schemeClr val="bg1"/>
                          </a:solidFill>
                          <a:latin typeface="Arial" pitchFamily="34" charset="0"/>
                          <a:ea typeface="Arial"/>
                          <a:cs typeface="Arial" pitchFamily="34" charset="0"/>
                        </a:rPr>
                        <a:t>ba</a:t>
                      </a:r>
                      <a:r>
                        <a:rPr lang="fr-FR" sz="1100" dirty="0">
                          <a:solidFill>
                            <a:schemeClr val="bg1"/>
                          </a:solidFill>
                          <a:latin typeface="Arial" pitchFamily="34" charset="0"/>
                          <a:ea typeface="Arial"/>
                          <a:cs typeface="Arial" pitchFamily="34" charset="0"/>
                        </a:rPr>
                        <a:t>lle</a:t>
                      </a:r>
                      <a:r>
                        <a:rPr lang="fr-FR" sz="1100" spc="-10" dirty="0">
                          <a:solidFill>
                            <a:schemeClr val="bg1"/>
                          </a:solidFill>
                          <a:latin typeface="Arial" pitchFamily="34" charset="0"/>
                          <a:ea typeface="Arial"/>
                          <a:cs typeface="Arial" pitchFamily="34" charset="0"/>
                        </a:rPr>
                        <a:t> rapide </a:t>
                      </a:r>
                      <a:r>
                        <a:rPr lang="fr-FR" sz="1100" spc="-5" dirty="0">
                          <a:solidFill>
                            <a:schemeClr val="bg1"/>
                          </a:solidFill>
                          <a:latin typeface="Arial" pitchFamily="34" charset="0"/>
                          <a:ea typeface="Arial"/>
                          <a:cs typeface="Arial" pitchFamily="34" charset="0"/>
                        </a:rPr>
                        <a:t>e</a:t>
                      </a:r>
                      <a:r>
                        <a:rPr lang="fr-FR" sz="1100" spc="-20" dirty="0">
                          <a:solidFill>
                            <a:schemeClr val="bg1"/>
                          </a:solidFill>
                          <a:latin typeface="Arial" pitchFamily="34" charset="0"/>
                          <a:ea typeface="Arial"/>
                          <a:cs typeface="Arial" pitchFamily="34" charset="0"/>
                        </a:rPr>
                        <a:t>x</a:t>
                      </a:r>
                      <a:r>
                        <a:rPr lang="fr-FR" sz="1100" spc="10" dirty="0">
                          <a:solidFill>
                            <a:schemeClr val="bg1"/>
                          </a:solidFill>
                          <a:latin typeface="Arial" pitchFamily="34" charset="0"/>
                          <a:ea typeface="Arial"/>
                          <a:cs typeface="Arial" pitchFamily="34" charset="0"/>
                        </a:rPr>
                        <a:t>p</a:t>
                      </a:r>
                      <a:r>
                        <a:rPr lang="fr-FR" sz="1100" dirty="0">
                          <a:solidFill>
                            <a:schemeClr val="bg1"/>
                          </a:solidFill>
                          <a:latin typeface="Arial" pitchFamily="34" charset="0"/>
                          <a:ea typeface="Arial"/>
                          <a:cs typeface="Arial" pitchFamily="34" charset="0"/>
                        </a:rPr>
                        <a:t>loi</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an</a:t>
                      </a:r>
                      <a:r>
                        <a:rPr lang="fr-FR" sz="1100" dirty="0">
                          <a:solidFill>
                            <a:schemeClr val="bg1"/>
                          </a:solidFill>
                          <a:latin typeface="Arial" pitchFamily="34" charset="0"/>
                          <a:ea typeface="Arial"/>
                          <a:cs typeface="Arial" pitchFamily="34" charset="0"/>
                        </a:rPr>
                        <a:t>t </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ou</a:t>
                      </a:r>
                      <a:r>
                        <a:rPr lang="fr-FR" sz="1100" spc="5" dirty="0">
                          <a:solidFill>
                            <a:schemeClr val="bg1"/>
                          </a:solidFill>
                          <a:latin typeface="Arial" pitchFamily="34" charset="0"/>
                          <a:ea typeface="Arial"/>
                          <a:cs typeface="Arial" pitchFamily="34" charset="0"/>
                        </a:rPr>
                        <a:t>t</a:t>
                      </a:r>
                      <a:r>
                        <a:rPr lang="fr-FR" sz="1100" dirty="0">
                          <a:solidFill>
                            <a:schemeClr val="bg1"/>
                          </a:solidFill>
                          <a:latin typeface="Arial" pitchFamily="34" charset="0"/>
                          <a:ea typeface="Arial"/>
                          <a:cs typeface="Arial" pitchFamily="34" charset="0"/>
                        </a:rPr>
                        <a:t>e</a:t>
                      </a:r>
                      <a:r>
                        <a:rPr lang="fr-FR" sz="1100" spc="-10" dirty="0">
                          <a:solidFill>
                            <a:schemeClr val="bg1"/>
                          </a:solidFill>
                          <a:latin typeface="Arial" pitchFamily="34" charset="0"/>
                          <a:ea typeface="Arial"/>
                          <a:cs typeface="Arial" pitchFamily="34" charset="0"/>
                        </a:rPr>
                        <a:t> </a:t>
                      </a:r>
                      <a:r>
                        <a:rPr lang="fr-FR" sz="1100" dirty="0">
                          <a:solidFill>
                            <a:schemeClr val="bg1"/>
                          </a:solidFill>
                          <a:latin typeface="Arial" pitchFamily="34" charset="0"/>
                          <a:ea typeface="Arial"/>
                          <a:cs typeface="Arial" pitchFamily="34" charset="0"/>
                        </a:rPr>
                        <a:t>la la</a:t>
                      </a:r>
                      <a:r>
                        <a:rPr lang="fr-FR" sz="1100" spc="-5" dirty="0">
                          <a:solidFill>
                            <a:schemeClr val="bg1"/>
                          </a:solidFill>
                          <a:latin typeface="Arial" pitchFamily="34" charset="0"/>
                          <a:ea typeface="Arial"/>
                          <a:cs typeface="Arial" pitchFamily="34" charset="0"/>
                        </a:rPr>
                        <a:t>rgeu</a:t>
                      </a:r>
                      <a:r>
                        <a:rPr lang="fr-FR" sz="1100" dirty="0">
                          <a:solidFill>
                            <a:schemeClr val="bg1"/>
                          </a:solidFill>
                          <a:latin typeface="Arial" pitchFamily="34" charset="0"/>
                          <a:ea typeface="Arial"/>
                          <a:cs typeface="Arial" pitchFamily="34" charset="0"/>
                        </a:rPr>
                        <a:t>r </a:t>
                      </a:r>
                      <a:r>
                        <a:rPr lang="fr-FR" sz="1100" spc="-5" dirty="0">
                          <a:solidFill>
                            <a:schemeClr val="bg1"/>
                          </a:solidFill>
                          <a:latin typeface="Arial" pitchFamily="34" charset="0"/>
                          <a:ea typeface="Arial"/>
                          <a:cs typeface="Arial" pitchFamily="34" charset="0"/>
                        </a:rPr>
                        <a:t>d</a:t>
                      </a:r>
                      <a:r>
                        <a:rPr lang="fr-FR" sz="1100" dirty="0">
                          <a:solidFill>
                            <a:schemeClr val="bg1"/>
                          </a:solidFill>
                          <a:latin typeface="Arial" pitchFamily="34" charset="0"/>
                          <a:ea typeface="Arial"/>
                          <a:cs typeface="Arial" pitchFamily="34" charset="0"/>
                        </a:rPr>
                        <a:t>u </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erra</a:t>
                      </a:r>
                      <a:r>
                        <a:rPr lang="fr-FR" sz="1100" dirty="0">
                          <a:solidFill>
                            <a:schemeClr val="bg1"/>
                          </a:solidFill>
                          <a:latin typeface="Arial" pitchFamily="34" charset="0"/>
                          <a:ea typeface="Arial"/>
                          <a:cs typeface="Arial" pitchFamily="34" charset="0"/>
                        </a:rPr>
                        <a:t>in</a:t>
                      </a:r>
                      <a:r>
                        <a:rPr lang="fr-FR" sz="1100" spc="5"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t </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n </a:t>
                      </a:r>
                      <a:r>
                        <a:rPr lang="fr-FR" sz="1100" spc="-5" dirty="0">
                          <a:solidFill>
                            <a:schemeClr val="bg1"/>
                          </a:solidFill>
                          <a:latin typeface="Arial" pitchFamily="34" charset="0"/>
                          <a:ea typeface="Arial"/>
                          <a:cs typeface="Arial" pitchFamily="34" charset="0"/>
                        </a:rPr>
                        <a:t>pr</a:t>
                      </a:r>
                      <a:r>
                        <a:rPr lang="fr-FR" sz="1100" dirty="0">
                          <a:solidFill>
                            <a:schemeClr val="bg1"/>
                          </a:solidFill>
                          <a:latin typeface="Arial" pitchFamily="34" charset="0"/>
                          <a:ea typeface="Arial"/>
                          <a:cs typeface="Arial" pitchFamily="34" charset="0"/>
                        </a:rPr>
                        <a:t>i</a:t>
                      </a:r>
                      <a:r>
                        <a:rPr lang="fr-FR" sz="1100" spc="-5" dirty="0">
                          <a:solidFill>
                            <a:schemeClr val="bg1"/>
                          </a:solidFill>
                          <a:latin typeface="Arial" pitchFamily="34" charset="0"/>
                          <a:ea typeface="Arial"/>
                          <a:cs typeface="Arial" pitchFamily="34" charset="0"/>
                        </a:rPr>
                        <a:t>v</a:t>
                      </a:r>
                      <a:r>
                        <a:rPr lang="fr-FR" sz="1100" dirty="0">
                          <a:solidFill>
                            <a:schemeClr val="bg1"/>
                          </a:solidFill>
                          <a:latin typeface="Arial" pitchFamily="34" charset="0"/>
                          <a:ea typeface="Arial"/>
                          <a:cs typeface="Arial" pitchFamily="34" charset="0"/>
                        </a:rPr>
                        <a:t>il</a:t>
                      </a:r>
                      <a:r>
                        <a:rPr lang="fr-FR" sz="1100" spc="-5" dirty="0">
                          <a:solidFill>
                            <a:schemeClr val="bg1"/>
                          </a:solidFill>
                          <a:latin typeface="Arial" pitchFamily="34" charset="0"/>
                          <a:ea typeface="Arial"/>
                          <a:cs typeface="Arial" pitchFamily="34" charset="0"/>
                        </a:rPr>
                        <a:t>ég</a:t>
                      </a:r>
                      <a:r>
                        <a:rPr lang="fr-FR" sz="1100" dirty="0">
                          <a:solidFill>
                            <a:schemeClr val="bg1"/>
                          </a:solidFill>
                          <a:latin typeface="Arial" pitchFamily="34" charset="0"/>
                          <a:ea typeface="Arial"/>
                          <a:cs typeface="Arial" pitchFamily="34" charset="0"/>
                        </a:rPr>
                        <a:t>ia</a:t>
                      </a:r>
                      <a:r>
                        <a:rPr lang="fr-FR" sz="1100" spc="-5" dirty="0">
                          <a:solidFill>
                            <a:schemeClr val="bg1"/>
                          </a:solidFill>
                          <a:latin typeface="Arial" pitchFamily="34" charset="0"/>
                          <a:ea typeface="Arial"/>
                          <a:cs typeface="Arial" pitchFamily="34" charset="0"/>
                        </a:rPr>
                        <a:t>n</a:t>
                      </a:r>
                      <a:r>
                        <a:rPr lang="fr-FR" sz="1100" dirty="0">
                          <a:solidFill>
                            <a:schemeClr val="bg1"/>
                          </a:solidFill>
                          <a:latin typeface="Arial" pitchFamily="34" charset="0"/>
                          <a:ea typeface="Arial"/>
                          <a:cs typeface="Arial" pitchFamily="34" charset="0"/>
                        </a:rPr>
                        <a:t>t le</a:t>
                      </a:r>
                      <a:r>
                        <a:rPr lang="fr-FR" sz="1100" spc="5" dirty="0">
                          <a:solidFill>
                            <a:schemeClr val="bg1"/>
                          </a:solidFill>
                          <a:latin typeface="Arial" pitchFamily="34" charset="0"/>
                          <a:ea typeface="Arial"/>
                          <a:cs typeface="Arial" pitchFamily="34" charset="0"/>
                        </a:rPr>
                        <a:t> </a:t>
                      </a:r>
                      <a:r>
                        <a:rPr lang="fr-FR" sz="1100" spc="10" dirty="0">
                          <a:solidFill>
                            <a:schemeClr val="bg1"/>
                          </a:solidFill>
                          <a:latin typeface="Arial" pitchFamily="34" charset="0"/>
                          <a:ea typeface="Arial"/>
                          <a:cs typeface="Arial" pitchFamily="34" charset="0"/>
                        </a:rPr>
                        <a:t>d</a:t>
                      </a:r>
                      <a:r>
                        <a:rPr lang="fr-FR" sz="1100" spc="-15" dirty="0">
                          <a:solidFill>
                            <a:schemeClr val="bg1"/>
                          </a:solidFill>
                          <a:latin typeface="Arial" pitchFamily="34" charset="0"/>
                          <a:ea typeface="Arial"/>
                          <a:cs typeface="Arial" pitchFamily="34" charset="0"/>
                        </a:rPr>
                        <a:t>é</a:t>
                      </a:r>
                      <a:r>
                        <a:rPr lang="fr-FR" sz="1100" spc="5" dirty="0">
                          <a:solidFill>
                            <a:schemeClr val="bg1"/>
                          </a:solidFill>
                          <a:latin typeface="Arial" pitchFamily="34" charset="0"/>
                          <a:ea typeface="Arial"/>
                          <a:cs typeface="Arial" pitchFamily="34" charset="0"/>
                        </a:rPr>
                        <a:t>c</a:t>
                      </a:r>
                      <a:r>
                        <a:rPr lang="fr-FR" sz="1100" spc="-5" dirty="0">
                          <a:solidFill>
                            <a:schemeClr val="bg1"/>
                          </a:solidFill>
                          <a:latin typeface="Arial" pitchFamily="34" charset="0"/>
                          <a:ea typeface="Arial"/>
                          <a:cs typeface="Arial" pitchFamily="34" charset="0"/>
                        </a:rPr>
                        <a:t>a</a:t>
                      </a:r>
                      <a:r>
                        <a:rPr lang="fr-FR" sz="1100" dirty="0">
                          <a:solidFill>
                            <a:schemeClr val="bg1"/>
                          </a:solidFill>
                          <a:latin typeface="Arial" pitchFamily="34" charset="0"/>
                          <a:ea typeface="Arial"/>
                          <a:cs typeface="Arial" pitchFamily="34" charset="0"/>
                        </a:rPr>
                        <a:t>la</a:t>
                      </a:r>
                      <a:r>
                        <a:rPr lang="fr-FR" sz="1100" spc="-5" dirty="0">
                          <a:solidFill>
                            <a:schemeClr val="bg1"/>
                          </a:solidFill>
                          <a:latin typeface="Arial" pitchFamily="34" charset="0"/>
                          <a:ea typeface="Arial"/>
                          <a:cs typeface="Arial" pitchFamily="34" charset="0"/>
                        </a:rPr>
                        <a:t>ge.</a:t>
                      </a:r>
                      <a:endParaRPr lang="fr-FR" sz="1100" dirty="0">
                        <a:solidFill>
                          <a:schemeClr val="bg1"/>
                        </a:solidFill>
                        <a:latin typeface="Arial" pitchFamily="34" charset="0"/>
                        <a:ea typeface="Calibri"/>
                        <a:cs typeface="Arial" pitchFamily="34" charset="0"/>
                      </a:endParaRPr>
                    </a:p>
                    <a:p>
                      <a:pPr algn="l">
                        <a:lnSpc>
                          <a:spcPts val="920"/>
                        </a:lnSpc>
                        <a:spcAft>
                          <a:spcPts val="800"/>
                        </a:spcAft>
                      </a:pPr>
                      <a:r>
                        <a:rPr lang="fr-FR" sz="1100" b="1" spc="60" dirty="0">
                          <a:solidFill>
                            <a:schemeClr val="bg1"/>
                          </a:solidFill>
                          <a:latin typeface="Arial" pitchFamily="34" charset="0"/>
                          <a:ea typeface="Calibri"/>
                          <a:cs typeface="Arial" pitchFamily="34" charset="0"/>
                        </a:rPr>
                        <a:t> </a:t>
                      </a:r>
                      <a:r>
                        <a:rPr lang="fr-FR" sz="1100" spc="5" dirty="0">
                          <a:solidFill>
                            <a:schemeClr val="bg1"/>
                          </a:solidFill>
                          <a:latin typeface="Arial" pitchFamily="34" charset="0"/>
                          <a:ea typeface="Arial"/>
                          <a:cs typeface="Arial" pitchFamily="34" charset="0"/>
                        </a:rPr>
                        <a:t>P</a:t>
                      </a:r>
                      <a:r>
                        <a:rPr lang="fr-FR" sz="1100" spc="-5" dirty="0">
                          <a:solidFill>
                            <a:schemeClr val="bg1"/>
                          </a:solidFill>
                          <a:latin typeface="Arial" pitchFamily="34" charset="0"/>
                          <a:ea typeface="Arial"/>
                          <a:cs typeface="Arial" pitchFamily="34" charset="0"/>
                        </a:rPr>
                        <a:t>as</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r </a:t>
                      </a:r>
                      <a:r>
                        <a:rPr lang="fr-FR" sz="1100" spc="-5" dirty="0">
                          <a:solidFill>
                            <a:schemeClr val="bg1"/>
                          </a:solidFill>
                          <a:latin typeface="Arial" pitchFamily="34" charset="0"/>
                          <a:ea typeface="Arial"/>
                          <a:cs typeface="Arial" pitchFamily="34" charset="0"/>
                        </a:rPr>
                        <a:t>pa</a:t>
                      </a:r>
                      <a:r>
                        <a:rPr lang="fr-FR" sz="1100" dirty="0">
                          <a:solidFill>
                            <a:schemeClr val="bg1"/>
                          </a:solidFill>
                          <a:latin typeface="Arial" pitchFamily="34" charset="0"/>
                          <a:ea typeface="Arial"/>
                          <a:cs typeface="Arial" pitchFamily="34" charset="0"/>
                        </a:rPr>
                        <a:t>r</a:t>
                      </a:r>
                      <a:r>
                        <a:rPr lang="fr-FR" sz="1100" spc="-5" dirty="0">
                          <a:solidFill>
                            <a:schemeClr val="bg1"/>
                          </a:solidFill>
                          <a:latin typeface="Arial" pitchFamily="34" charset="0"/>
                          <a:ea typeface="Arial"/>
                          <a:cs typeface="Arial" pitchFamily="34" charset="0"/>
                        </a:rPr>
                        <a:t>-des</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u</a:t>
                      </a:r>
                      <a:r>
                        <a:rPr lang="fr-FR" sz="1100" dirty="0">
                          <a:solidFill>
                            <a:schemeClr val="bg1"/>
                          </a:solidFill>
                          <a:latin typeface="Arial" pitchFamily="34" charset="0"/>
                          <a:ea typeface="Arial"/>
                          <a:cs typeface="Arial" pitchFamily="34" charset="0"/>
                        </a:rPr>
                        <a:t>s la</a:t>
                      </a:r>
                      <a:r>
                        <a:rPr lang="fr-FR" sz="1100" spc="5"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d</a:t>
                      </a:r>
                      <a:r>
                        <a:rPr lang="fr-FR" sz="1100" spc="-15" dirty="0">
                          <a:solidFill>
                            <a:schemeClr val="bg1"/>
                          </a:solidFill>
                          <a:latin typeface="Arial" pitchFamily="34" charset="0"/>
                          <a:ea typeface="Arial"/>
                          <a:cs typeface="Arial" pitchFamily="34" charset="0"/>
                        </a:rPr>
                        <a:t>é</a:t>
                      </a:r>
                      <a:r>
                        <a:rPr lang="fr-FR" sz="1100" spc="5" dirty="0">
                          <a:solidFill>
                            <a:schemeClr val="bg1"/>
                          </a:solidFill>
                          <a:latin typeface="Arial" pitchFamily="34" charset="0"/>
                          <a:ea typeface="Arial"/>
                          <a:cs typeface="Arial" pitchFamily="34" charset="0"/>
                        </a:rPr>
                        <a:t>f</a:t>
                      </a:r>
                      <a:r>
                        <a:rPr lang="fr-FR" sz="1100" spc="-5" dirty="0">
                          <a:solidFill>
                            <a:schemeClr val="bg1"/>
                          </a:solidFill>
                          <a:latin typeface="Arial" pitchFamily="34" charset="0"/>
                          <a:ea typeface="Arial"/>
                          <a:cs typeface="Arial" pitchFamily="34" charset="0"/>
                        </a:rPr>
                        <a:t>en</a:t>
                      </a:r>
                      <a:r>
                        <a:rPr lang="fr-FR" sz="1100" spc="5" dirty="0">
                          <a:solidFill>
                            <a:schemeClr val="bg1"/>
                          </a:solidFill>
                          <a:latin typeface="Arial" pitchFamily="34" charset="0"/>
                          <a:ea typeface="Arial"/>
                          <a:cs typeface="Arial" pitchFamily="34" charset="0"/>
                        </a:rPr>
                        <a:t>s</a:t>
                      </a:r>
                      <a:r>
                        <a:rPr lang="fr-FR" sz="1100" dirty="0">
                          <a:solidFill>
                            <a:schemeClr val="bg1"/>
                          </a:solidFill>
                          <a:latin typeface="Arial" pitchFamily="34" charset="0"/>
                          <a:ea typeface="Arial"/>
                          <a:cs typeface="Arial" pitchFamily="34" charset="0"/>
                        </a:rPr>
                        <a:t>e</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s</a:t>
                      </a:r>
                      <a:r>
                        <a:rPr lang="fr-FR" sz="1100" dirty="0">
                          <a:solidFill>
                            <a:schemeClr val="bg1"/>
                          </a:solidFill>
                          <a:latin typeface="Arial" pitchFamily="34" charset="0"/>
                          <a:ea typeface="Arial"/>
                          <a:cs typeface="Arial" pitchFamily="34" charset="0"/>
                        </a:rPr>
                        <a:t>i</a:t>
                      </a:r>
                      <a:r>
                        <a:rPr lang="fr-FR" sz="1100" spc="-15"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ce</a:t>
                      </a:r>
                      <a:r>
                        <a:rPr lang="fr-FR" sz="1100" dirty="0">
                          <a:solidFill>
                            <a:schemeClr val="bg1"/>
                          </a:solidFill>
                          <a:latin typeface="Arial" pitchFamily="34" charset="0"/>
                          <a:ea typeface="Arial"/>
                          <a:cs typeface="Arial" pitchFamily="34" charset="0"/>
                        </a:rPr>
                        <a:t>ll</a:t>
                      </a:r>
                      <a:r>
                        <a:rPr lang="fr-FR" sz="1100" spc="5" dirty="0">
                          <a:solidFill>
                            <a:schemeClr val="bg1"/>
                          </a:solidFill>
                          <a:latin typeface="Arial" pitchFamily="34" charset="0"/>
                          <a:ea typeface="Arial"/>
                          <a:cs typeface="Arial" pitchFamily="34" charset="0"/>
                        </a:rPr>
                        <a:t>e</a:t>
                      </a:r>
                      <a:r>
                        <a:rPr lang="fr-FR" sz="1100" spc="-5" dirty="0">
                          <a:solidFill>
                            <a:schemeClr val="bg1"/>
                          </a:solidFill>
                          <a:latin typeface="Arial" pitchFamily="34" charset="0"/>
                          <a:ea typeface="Arial"/>
                          <a:cs typeface="Arial" pitchFamily="34" charset="0"/>
                        </a:rPr>
                        <a:t>-</a:t>
                      </a:r>
                      <a:r>
                        <a:rPr lang="fr-FR" sz="1100" spc="5" dirty="0">
                          <a:solidFill>
                            <a:schemeClr val="bg1"/>
                          </a:solidFill>
                          <a:latin typeface="Arial" pitchFamily="34" charset="0"/>
                          <a:ea typeface="Arial"/>
                          <a:cs typeface="Arial" pitchFamily="34" charset="0"/>
                        </a:rPr>
                        <a:t>c</a:t>
                      </a:r>
                      <a:r>
                        <a:rPr lang="fr-FR" sz="1100" dirty="0">
                          <a:solidFill>
                            <a:schemeClr val="bg1"/>
                          </a:solidFill>
                          <a:latin typeface="Arial" pitchFamily="34" charset="0"/>
                          <a:ea typeface="Arial"/>
                          <a:cs typeface="Arial" pitchFamily="34" charset="0"/>
                        </a:rPr>
                        <a:t>i</a:t>
                      </a:r>
                      <a:r>
                        <a:rPr lang="fr-FR" sz="1100" spc="5" dirty="0">
                          <a:solidFill>
                            <a:schemeClr val="bg1"/>
                          </a:solidFill>
                          <a:latin typeface="Arial" pitchFamily="34" charset="0"/>
                          <a:ea typeface="Arial"/>
                          <a:cs typeface="Arial" pitchFamily="34" charset="0"/>
                        </a:rPr>
                        <a:t> </a:t>
                      </a:r>
                      <a:r>
                        <a:rPr lang="fr-FR" sz="1100" spc="-15" dirty="0">
                          <a:solidFill>
                            <a:schemeClr val="bg1"/>
                          </a:solidFill>
                          <a:latin typeface="Arial" pitchFamily="34" charset="0"/>
                          <a:ea typeface="Arial"/>
                          <a:cs typeface="Arial" pitchFamily="34" charset="0"/>
                        </a:rPr>
                        <a:t>e</a:t>
                      </a:r>
                      <a:r>
                        <a:rPr lang="fr-FR" sz="1100" spc="5" dirty="0">
                          <a:solidFill>
                            <a:schemeClr val="bg1"/>
                          </a:solidFill>
                          <a:latin typeface="Arial" pitchFamily="34" charset="0"/>
                          <a:ea typeface="Arial"/>
                          <a:cs typeface="Arial" pitchFamily="34" charset="0"/>
                        </a:rPr>
                        <a:t>s</a:t>
                      </a:r>
                      <a:r>
                        <a:rPr lang="fr-FR" sz="1100" dirty="0">
                          <a:solidFill>
                            <a:schemeClr val="bg1"/>
                          </a:solidFill>
                          <a:latin typeface="Arial" pitchFamily="34" charset="0"/>
                          <a:ea typeface="Arial"/>
                          <a:cs typeface="Arial" pitchFamily="34" charset="0"/>
                        </a:rPr>
                        <a:t>t </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ro</a:t>
                      </a:r>
                      <a:r>
                        <a:rPr lang="fr-FR" sz="1100" dirty="0">
                          <a:solidFill>
                            <a:schemeClr val="bg1"/>
                          </a:solidFill>
                          <a:latin typeface="Arial" pitchFamily="34" charset="0"/>
                          <a:ea typeface="Arial"/>
                          <a:cs typeface="Arial" pitchFamily="34" charset="0"/>
                        </a:rPr>
                        <a:t>p</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ap</a:t>
                      </a:r>
                      <a:r>
                        <a:rPr lang="fr-FR" sz="1100" dirty="0">
                          <a:solidFill>
                            <a:schemeClr val="bg1"/>
                          </a:solidFill>
                          <a:latin typeface="Arial" pitchFamily="34" charset="0"/>
                          <a:ea typeface="Arial"/>
                          <a:cs typeface="Arial" pitchFamily="34" charset="0"/>
                        </a:rPr>
                        <a:t>lati</a:t>
                      </a:r>
                      <a:r>
                        <a:rPr lang="fr-FR" sz="1100" spc="-1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a:t>
                      </a:r>
                      <a:endParaRPr lang="fr-FR" sz="1100" dirty="0">
                        <a:solidFill>
                          <a:schemeClr val="bg1"/>
                        </a:solidFill>
                        <a:latin typeface="Arial" pitchFamily="34" charset="0"/>
                        <a:ea typeface="Calibri"/>
                        <a:cs typeface="Arial" pitchFamily="34" charset="0"/>
                      </a:endParaRPr>
                    </a:p>
                    <a:p>
                      <a:pPr algn="l">
                        <a:lnSpc>
                          <a:spcPct val="107000"/>
                        </a:lnSpc>
                        <a:spcBef>
                          <a:spcPts val="130"/>
                        </a:spcBef>
                        <a:spcAft>
                          <a:spcPts val="800"/>
                        </a:spcAft>
                      </a:pPr>
                      <a:r>
                        <a:rPr lang="fr-FR" sz="1100" spc="-5" dirty="0">
                          <a:solidFill>
                            <a:schemeClr val="bg1"/>
                          </a:solidFill>
                          <a:latin typeface="Arial" pitchFamily="34" charset="0"/>
                          <a:ea typeface="Arial"/>
                          <a:cs typeface="Arial" pitchFamily="34" charset="0"/>
                        </a:rPr>
                        <a:t>U</a:t>
                      </a:r>
                      <a:r>
                        <a:rPr lang="fr-FR" sz="1100" spc="5" dirty="0">
                          <a:solidFill>
                            <a:schemeClr val="bg1"/>
                          </a:solidFill>
                          <a:latin typeface="Arial" pitchFamily="34" charset="0"/>
                          <a:ea typeface="Arial"/>
                          <a:cs typeface="Arial" pitchFamily="34" charset="0"/>
                        </a:rPr>
                        <a:t>t</a:t>
                      </a:r>
                      <a:r>
                        <a:rPr lang="fr-FR" sz="1100" dirty="0">
                          <a:solidFill>
                            <a:schemeClr val="bg1"/>
                          </a:solidFill>
                          <a:latin typeface="Arial" pitchFamily="34" charset="0"/>
                          <a:ea typeface="Arial"/>
                          <a:cs typeface="Arial" pitchFamily="34" charset="0"/>
                        </a:rPr>
                        <a:t>il</a:t>
                      </a:r>
                      <a:r>
                        <a:rPr lang="fr-FR" sz="1100" spc="-10" dirty="0">
                          <a:solidFill>
                            <a:schemeClr val="bg1"/>
                          </a:solidFill>
                          <a:latin typeface="Arial" pitchFamily="34" charset="0"/>
                          <a:ea typeface="Arial"/>
                          <a:cs typeface="Arial" pitchFamily="34" charset="0"/>
                        </a:rPr>
                        <a:t>i</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r </a:t>
                      </a:r>
                      <a:r>
                        <a:rPr lang="fr-FR" sz="1100" spc="-5" dirty="0">
                          <a:solidFill>
                            <a:schemeClr val="bg1"/>
                          </a:solidFill>
                          <a:latin typeface="Arial" pitchFamily="34" charset="0"/>
                          <a:ea typeface="Arial"/>
                          <a:cs typeface="Arial" pitchFamily="34" charset="0"/>
                        </a:rPr>
                        <a:t>oppor</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un</a:t>
                      </a:r>
                      <a:r>
                        <a:rPr lang="fr-FR" sz="1100" spc="-15" dirty="0">
                          <a:solidFill>
                            <a:schemeClr val="bg1"/>
                          </a:solidFill>
                          <a:latin typeface="Arial" pitchFamily="34" charset="0"/>
                          <a:ea typeface="Arial"/>
                          <a:cs typeface="Arial" pitchFamily="34" charset="0"/>
                        </a:rPr>
                        <a:t>é</a:t>
                      </a:r>
                      <a:r>
                        <a:rPr lang="fr-FR" sz="1100" spc="15" dirty="0">
                          <a:solidFill>
                            <a:schemeClr val="bg1"/>
                          </a:solidFill>
                          <a:latin typeface="Arial" pitchFamily="34" charset="0"/>
                          <a:ea typeface="Arial"/>
                          <a:cs typeface="Arial" pitchFamily="34" charset="0"/>
                        </a:rPr>
                        <a:t>m</a:t>
                      </a:r>
                      <a:r>
                        <a:rPr lang="fr-FR" sz="1100" spc="-5" dirty="0">
                          <a:solidFill>
                            <a:schemeClr val="bg1"/>
                          </a:solidFill>
                          <a:latin typeface="Arial" pitchFamily="34" charset="0"/>
                          <a:ea typeface="Arial"/>
                          <a:cs typeface="Arial" pitchFamily="34" charset="0"/>
                        </a:rPr>
                        <a:t>en</a:t>
                      </a:r>
                      <a:r>
                        <a:rPr lang="fr-FR" sz="1100" dirty="0">
                          <a:solidFill>
                            <a:schemeClr val="bg1"/>
                          </a:solidFill>
                          <a:latin typeface="Arial" pitchFamily="34" charset="0"/>
                          <a:ea typeface="Arial"/>
                          <a:cs typeface="Arial" pitchFamily="34" charset="0"/>
                        </a:rPr>
                        <a:t>t jeu </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n</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appu</a:t>
                      </a:r>
                      <a:r>
                        <a:rPr lang="fr-FR" sz="1100" dirty="0">
                          <a:solidFill>
                            <a:schemeClr val="bg1"/>
                          </a:solidFill>
                          <a:latin typeface="Arial" pitchFamily="34" charset="0"/>
                          <a:ea typeface="Arial"/>
                          <a:cs typeface="Arial" pitchFamily="34" charset="0"/>
                        </a:rPr>
                        <a:t>i</a:t>
                      </a:r>
                      <a:r>
                        <a:rPr lang="fr-FR" sz="1100" spc="5"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t jeu </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n</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out</a:t>
                      </a:r>
                      <a:r>
                        <a:rPr lang="fr-FR" sz="1100" dirty="0">
                          <a:solidFill>
                            <a:schemeClr val="bg1"/>
                          </a:solidFill>
                          <a:latin typeface="Arial" pitchFamily="34" charset="0"/>
                          <a:ea typeface="Arial"/>
                          <a:cs typeface="Arial" pitchFamily="34" charset="0"/>
                        </a:rPr>
                        <a:t>ie</a:t>
                      </a:r>
                      <a:r>
                        <a:rPr lang="fr-FR" sz="1100" spc="-5" dirty="0">
                          <a:solidFill>
                            <a:schemeClr val="bg1"/>
                          </a:solidFill>
                          <a:latin typeface="Arial" pitchFamily="34" charset="0"/>
                          <a:ea typeface="Arial"/>
                          <a:cs typeface="Arial" pitchFamily="34" charset="0"/>
                        </a:rPr>
                        <a:t>n</a:t>
                      </a:r>
                      <a:r>
                        <a:rPr lang="fr-FR" sz="1100" dirty="0">
                          <a:solidFill>
                            <a:schemeClr val="bg1"/>
                          </a:solidFill>
                          <a:latin typeface="Arial" pitchFamily="34" charset="0"/>
                          <a:ea typeface="Arial"/>
                          <a:cs typeface="Arial" pitchFamily="34" charset="0"/>
                        </a:rPr>
                        <a:t>.</a:t>
                      </a:r>
                      <a:endParaRPr lang="fr-FR" sz="1100" dirty="0">
                        <a:solidFill>
                          <a:schemeClr val="bg1"/>
                        </a:solidFill>
                        <a:latin typeface="Arial" pitchFamily="34" charset="0"/>
                        <a:ea typeface="Calibri"/>
                        <a:cs typeface="Arial" pitchFamily="34" charset="0"/>
                      </a:endParaRPr>
                    </a:p>
                    <a:p>
                      <a:pPr algn="l">
                        <a:lnSpc>
                          <a:spcPct val="107000"/>
                        </a:lnSpc>
                        <a:spcBef>
                          <a:spcPts val="130"/>
                        </a:spcBef>
                        <a:spcAft>
                          <a:spcPts val="800"/>
                        </a:spcAft>
                      </a:pPr>
                      <a:r>
                        <a:rPr lang="fr-FR" sz="1100" b="1" u="sng" dirty="0">
                          <a:solidFill>
                            <a:schemeClr val="bg1"/>
                          </a:solidFill>
                          <a:latin typeface="Arial" pitchFamily="34" charset="0"/>
                          <a:ea typeface="Arial"/>
                          <a:cs typeface="Arial" pitchFamily="34" charset="0"/>
                        </a:rPr>
                        <a:t>PB :</a:t>
                      </a:r>
                      <a:endParaRPr lang="fr-FR" sz="1100" dirty="0">
                        <a:solidFill>
                          <a:schemeClr val="bg1"/>
                        </a:solidFill>
                        <a:latin typeface="Arial" pitchFamily="34" charset="0"/>
                        <a:ea typeface="Calibri"/>
                        <a:cs typeface="Arial" pitchFamily="34" charset="0"/>
                      </a:endParaRPr>
                    </a:p>
                    <a:p>
                      <a:pPr algn="l">
                        <a:lnSpc>
                          <a:spcPct val="107000"/>
                        </a:lnSpc>
                        <a:spcAft>
                          <a:spcPts val="0"/>
                        </a:spcAft>
                      </a:pPr>
                      <a:r>
                        <a:rPr lang="fr-FR" sz="1100" dirty="0">
                          <a:solidFill>
                            <a:schemeClr val="bg1"/>
                          </a:solidFill>
                          <a:latin typeface="Arial" pitchFamily="34" charset="0"/>
                          <a:ea typeface="Calibri"/>
                          <a:cs typeface="Arial" pitchFamily="34" charset="0"/>
                        </a:rPr>
                        <a:t>Adapter sa technique de Tir (suspension ou en appui) avec l'intention de viser les espaces inoccupés par le gardien ou les zones favorables (tirs vers le bas).</a:t>
                      </a:r>
                    </a:p>
                    <a:p>
                      <a:pPr algn="l">
                        <a:lnSpc>
                          <a:spcPct val="107000"/>
                        </a:lnSpc>
                        <a:spcAft>
                          <a:spcPts val="0"/>
                        </a:spcAft>
                      </a:pPr>
                      <a:r>
                        <a:rPr lang="fr-FR" sz="1100" dirty="0">
                          <a:solidFill>
                            <a:schemeClr val="bg1"/>
                          </a:solidFill>
                          <a:latin typeface="Arial" pitchFamily="34" charset="0"/>
                          <a:ea typeface="Arial"/>
                          <a:cs typeface="Arial" pitchFamily="34" charset="0"/>
                        </a:rPr>
                        <a:t>Fai</a:t>
                      </a:r>
                      <a:r>
                        <a:rPr lang="fr-FR" sz="1100" spc="-5" dirty="0">
                          <a:solidFill>
                            <a:schemeClr val="bg1"/>
                          </a:solidFill>
                          <a:latin typeface="Arial" pitchFamily="34" charset="0"/>
                          <a:ea typeface="Arial"/>
                          <a:cs typeface="Arial" pitchFamily="34" charset="0"/>
                        </a:rPr>
                        <a:t>r</a:t>
                      </a:r>
                      <a:r>
                        <a:rPr lang="fr-FR" sz="1100" dirty="0">
                          <a:solidFill>
                            <a:schemeClr val="bg1"/>
                          </a:solidFill>
                          <a:latin typeface="Arial" pitchFamily="34" charset="0"/>
                          <a:ea typeface="Arial"/>
                          <a:cs typeface="Arial" pitchFamily="34" charset="0"/>
                        </a:rPr>
                        <a:t>e </a:t>
                      </a:r>
                      <a:r>
                        <a:rPr lang="fr-FR" sz="1100" spc="-5" dirty="0">
                          <a:solidFill>
                            <a:schemeClr val="bg1"/>
                          </a:solidFill>
                          <a:latin typeface="Arial" pitchFamily="34" charset="0"/>
                          <a:ea typeface="Arial"/>
                          <a:cs typeface="Arial" pitchFamily="34" charset="0"/>
                        </a:rPr>
                        <a:t>un</a:t>
                      </a:r>
                      <a:r>
                        <a:rPr lang="fr-FR" sz="1100" dirty="0">
                          <a:solidFill>
                            <a:schemeClr val="bg1"/>
                          </a:solidFill>
                          <a:latin typeface="Arial" pitchFamily="34" charset="0"/>
                          <a:ea typeface="Arial"/>
                          <a:cs typeface="Arial" pitchFamily="34" charset="0"/>
                        </a:rPr>
                        <a:t>e </a:t>
                      </a:r>
                      <a:r>
                        <a:rPr lang="fr-FR" sz="1100" spc="-5" dirty="0">
                          <a:solidFill>
                            <a:schemeClr val="bg1"/>
                          </a:solidFill>
                          <a:latin typeface="Arial" pitchFamily="34" charset="0"/>
                          <a:ea typeface="Arial"/>
                          <a:cs typeface="Arial" pitchFamily="34" charset="0"/>
                        </a:rPr>
                        <a:t>pas</a:t>
                      </a:r>
                      <a:r>
                        <a:rPr lang="fr-FR" sz="1100" spc="5" dirty="0">
                          <a:solidFill>
                            <a:schemeClr val="bg1"/>
                          </a:solidFill>
                          <a:latin typeface="Arial" pitchFamily="34" charset="0"/>
                          <a:ea typeface="Arial"/>
                          <a:cs typeface="Arial" pitchFamily="34" charset="0"/>
                        </a:rPr>
                        <a:t>s</a:t>
                      </a:r>
                      <a:r>
                        <a:rPr lang="fr-FR" sz="1100" dirty="0">
                          <a:solidFill>
                            <a:schemeClr val="bg1"/>
                          </a:solidFill>
                          <a:latin typeface="Arial" pitchFamily="34" charset="0"/>
                          <a:ea typeface="Arial"/>
                          <a:cs typeface="Arial" pitchFamily="34" charset="0"/>
                        </a:rPr>
                        <a:t>e</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c</a:t>
                      </a:r>
                      <a:r>
                        <a:rPr lang="fr-FR" sz="1100" spc="-5" dirty="0">
                          <a:solidFill>
                            <a:schemeClr val="bg1"/>
                          </a:solidFill>
                          <a:latin typeface="Arial" pitchFamily="34" charset="0"/>
                          <a:ea typeface="Arial"/>
                          <a:cs typeface="Arial" pitchFamily="34" charset="0"/>
                        </a:rPr>
                        <a:t>our</a:t>
                      </a:r>
                      <a:r>
                        <a:rPr lang="fr-FR" sz="1100" spc="5" dirty="0">
                          <a:solidFill>
                            <a:schemeClr val="bg1"/>
                          </a:solidFill>
                          <a:latin typeface="Arial" pitchFamily="34" charset="0"/>
                          <a:ea typeface="Arial"/>
                          <a:cs typeface="Arial" pitchFamily="34" charset="0"/>
                        </a:rPr>
                        <a:t>t</a:t>
                      </a:r>
                      <a:r>
                        <a:rPr lang="fr-FR" sz="1100" dirty="0">
                          <a:solidFill>
                            <a:schemeClr val="bg1"/>
                          </a:solidFill>
                          <a:latin typeface="Arial" pitchFamily="34" charset="0"/>
                          <a:ea typeface="Arial"/>
                          <a:cs typeface="Arial" pitchFamily="34" charset="0"/>
                        </a:rPr>
                        <a:t>e</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a</a:t>
                      </a:r>
                      <a:r>
                        <a:rPr lang="fr-FR" sz="1100" dirty="0">
                          <a:solidFill>
                            <a:schemeClr val="bg1"/>
                          </a:solidFill>
                          <a:latin typeface="Arial" pitchFamily="34" charset="0"/>
                          <a:ea typeface="Arial"/>
                          <a:cs typeface="Arial" pitchFamily="34" charset="0"/>
                        </a:rPr>
                        <a:t>u </a:t>
                      </a:r>
                      <a:r>
                        <a:rPr lang="fr-FR" sz="1100" spc="-5" dirty="0">
                          <a:solidFill>
                            <a:schemeClr val="bg1"/>
                          </a:solidFill>
                          <a:latin typeface="Arial" pitchFamily="34" charset="0"/>
                          <a:ea typeface="Arial"/>
                          <a:cs typeface="Arial" pitchFamily="34" charset="0"/>
                        </a:rPr>
                        <a:t>par</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en</a:t>
                      </a:r>
                      <a:r>
                        <a:rPr lang="fr-FR" sz="1100" spc="-15" dirty="0">
                          <a:solidFill>
                            <a:schemeClr val="bg1"/>
                          </a:solidFill>
                          <a:latin typeface="Arial" pitchFamily="34" charset="0"/>
                          <a:ea typeface="Arial"/>
                          <a:cs typeface="Arial" pitchFamily="34" charset="0"/>
                        </a:rPr>
                        <a:t>a</a:t>
                      </a:r>
                      <a:r>
                        <a:rPr lang="fr-FR" sz="1100" dirty="0">
                          <a:solidFill>
                            <a:schemeClr val="bg1"/>
                          </a:solidFill>
                          <a:latin typeface="Arial" pitchFamily="34" charset="0"/>
                          <a:ea typeface="Arial"/>
                          <a:cs typeface="Arial" pitchFamily="34" charset="0"/>
                        </a:rPr>
                        <a:t>ire </a:t>
                      </a:r>
                      <a:r>
                        <a:rPr lang="fr-FR" sz="1100" spc="-5" dirty="0">
                          <a:solidFill>
                            <a:schemeClr val="bg1"/>
                          </a:solidFill>
                          <a:latin typeface="Arial" pitchFamily="34" charset="0"/>
                          <a:ea typeface="Arial"/>
                          <a:cs typeface="Arial" pitchFamily="34" charset="0"/>
                        </a:rPr>
                        <a:t>qu</a:t>
                      </a:r>
                      <a:r>
                        <a:rPr lang="fr-FR" sz="1100" dirty="0">
                          <a:solidFill>
                            <a:schemeClr val="bg1"/>
                          </a:solidFill>
                          <a:latin typeface="Arial" pitchFamily="34" charset="0"/>
                          <a:ea typeface="Arial"/>
                          <a:cs typeface="Arial" pitchFamily="34" charset="0"/>
                        </a:rPr>
                        <a:t>i</a:t>
                      </a:r>
                      <a:r>
                        <a:rPr lang="fr-FR" sz="1100" spc="-5"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s</a:t>
                      </a:r>
                      <a:r>
                        <a:rPr lang="fr-FR" sz="1100" dirty="0">
                          <a:solidFill>
                            <a:schemeClr val="bg1"/>
                          </a:solidFill>
                          <a:latin typeface="Arial" pitchFamily="34" charset="0"/>
                          <a:ea typeface="Arial"/>
                          <a:cs typeface="Arial" pitchFamily="34" charset="0"/>
                        </a:rPr>
                        <a:t>'</a:t>
                      </a:r>
                      <a:r>
                        <a:rPr lang="fr-FR" sz="1100" spc="-5" dirty="0">
                          <a:solidFill>
                            <a:schemeClr val="bg1"/>
                          </a:solidFill>
                          <a:latin typeface="Arial" pitchFamily="34" charset="0"/>
                          <a:ea typeface="Arial"/>
                          <a:cs typeface="Arial" pitchFamily="34" charset="0"/>
                        </a:rPr>
                        <a:t>engag</a:t>
                      </a:r>
                      <a:r>
                        <a:rPr lang="fr-FR" sz="1100" dirty="0">
                          <a:solidFill>
                            <a:schemeClr val="bg1"/>
                          </a:solidFill>
                          <a:latin typeface="Arial" pitchFamily="34" charset="0"/>
                          <a:ea typeface="Arial"/>
                          <a:cs typeface="Arial" pitchFamily="34" charset="0"/>
                        </a:rPr>
                        <a:t>e </a:t>
                      </a:r>
                      <a:r>
                        <a:rPr lang="fr-FR" sz="1100" spc="-5" dirty="0">
                          <a:solidFill>
                            <a:schemeClr val="bg1"/>
                          </a:solidFill>
                          <a:latin typeface="Arial" pitchFamily="34" charset="0"/>
                          <a:ea typeface="Arial"/>
                          <a:cs typeface="Arial" pitchFamily="34" charset="0"/>
                        </a:rPr>
                        <a:t>dan</a:t>
                      </a:r>
                      <a:r>
                        <a:rPr lang="fr-FR" sz="1100" dirty="0">
                          <a:solidFill>
                            <a:schemeClr val="bg1"/>
                          </a:solidFill>
                          <a:latin typeface="Arial" pitchFamily="34" charset="0"/>
                          <a:ea typeface="Arial"/>
                          <a:cs typeface="Arial" pitchFamily="34" charset="0"/>
                        </a:rPr>
                        <a:t>s </a:t>
                      </a:r>
                      <a:r>
                        <a:rPr lang="fr-FR" sz="1100" spc="-5" dirty="0">
                          <a:solidFill>
                            <a:schemeClr val="bg1"/>
                          </a:solidFill>
                          <a:latin typeface="Arial" pitchFamily="34" charset="0"/>
                          <a:ea typeface="Arial"/>
                          <a:cs typeface="Arial" pitchFamily="34" charset="0"/>
                        </a:rPr>
                        <a:t>u</a:t>
                      </a:r>
                      <a:r>
                        <a:rPr lang="fr-FR" sz="1100" dirty="0">
                          <a:solidFill>
                            <a:schemeClr val="bg1"/>
                          </a:solidFill>
                          <a:latin typeface="Arial" pitchFamily="34" charset="0"/>
                          <a:ea typeface="Arial"/>
                          <a:cs typeface="Arial" pitchFamily="34" charset="0"/>
                        </a:rPr>
                        <a:t>n i</a:t>
                      </a:r>
                      <a:r>
                        <a:rPr lang="fr-FR" sz="1100" spc="-15" dirty="0">
                          <a:solidFill>
                            <a:schemeClr val="bg1"/>
                          </a:solidFill>
                          <a:latin typeface="Arial" pitchFamily="34" charset="0"/>
                          <a:ea typeface="Arial"/>
                          <a:cs typeface="Arial" pitchFamily="34" charset="0"/>
                        </a:rPr>
                        <a:t>n</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erva</a:t>
                      </a:r>
                      <a:r>
                        <a:rPr lang="fr-FR" sz="1100" dirty="0">
                          <a:solidFill>
                            <a:schemeClr val="bg1"/>
                          </a:solidFill>
                          <a:latin typeface="Arial" pitchFamily="34" charset="0"/>
                          <a:ea typeface="Arial"/>
                          <a:cs typeface="Arial" pitchFamily="34" charset="0"/>
                        </a:rPr>
                        <a:t>ll</a:t>
                      </a:r>
                      <a:r>
                        <a:rPr lang="fr-FR" sz="1100" spc="-5" dirty="0">
                          <a:solidFill>
                            <a:schemeClr val="bg1"/>
                          </a:solidFill>
                          <a:latin typeface="Arial" pitchFamily="34" charset="0"/>
                          <a:ea typeface="Arial"/>
                          <a:cs typeface="Arial" pitchFamily="34" charset="0"/>
                        </a:rPr>
                        <a:t>e</a:t>
                      </a:r>
                      <a:endParaRPr lang="fr-FR" sz="1100" dirty="0">
                        <a:solidFill>
                          <a:schemeClr val="bg1"/>
                        </a:solidFill>
                        <a:latin typeface="Arial" pitchFamily="34" charset="0"/>
                        <a:ea typeface="Calibri"/>
                        <a:cs typeface="Arial" pitchFamily="34" charset="0"/>
                      </a:endParaRPr>
                    </a:p>
                    <a:p>
                      <a:pPr algn="l">
                        <a:lnSpc>
                          <a:spcPct val="107000"/>
                        </a:lnSpc>
                        <a:spcBef>
                          <a:spcPts val="130"/>
                        </a:spcBef>
                        <a:spcAft>
                          <a:spcPts val="800"/>
                        </a:spcAft>
                      </a:pPr>
                      <a:r>
                        <a:rPr lang="fr-FR" sz="1100" b="1" u="sng" dirty="0">
                          <a:solidFill>
                            <a:schemeClr val="bg1"/>
                          </a:solidFill>
                          <a:latin typeface="Arial" pitchFamily="34" charset="0"/>
                          <a:ea typeface="Arial"/>
                          <a:cs typeface="Arial" pitchFamily="34" charset="0"/>
                        </a:rPr>
                        <a:t>NPB :</a:t>
                      </a:r>
                      <a:endParaRPr lang="fr-FR" sz="1100" dirty="0">
                        <a:solidFill>
                          <a:schemeClr val="bg1"/>
                        </a:solidFill>
                        <a:latin typeface="Arial" pitchFamily="34" charset="0"/>
                        <a:ea typeface="Calibri"/>
                        <a:cs typeface="Arial" pitchFamily="34" charset="0"/>
                      </a:endParaRPr>
                    </a:p>
                    <a:p>
                      <a:pPr marR="73660" algn="l">
                        <a:lnSpc>
                          <a:spcPct val="114000"/>
                        </a:lnSpc>
                        <a:spcBef>
                          <a:spcPts val="145"/>
                        </a:spcBef>
                        <a:spcAft>
                          <a:spcPts val="800"/>
                        </a:spcAft>
                      </a:pPr>
                      <a:r>
                        <a:rPr lang="fr-FR" sz="1100" spc="5" dirty="0">
                          <a:solidFill>
                            <a:schemeClr val="bg1"/>
                          </a:solidFill>
                          <a:latin typeface="Arial" pitchFamily="34" charset="0"/>
                          <a:ea typeface="Arial"/>
                          <a:cs typeface="Arial" pitchFamily="34" charset="0"/>
                        </a:rPr>
                        <a:t>S</a:t>
                      </a:r>
                      <a:r>
                        <a:rPr lang="fr-FR" sz="1100" dirty="0">
                          <a:solidFill>
                            <a:schemeClr val="bg1"/>
                          </a:solidFill>
                          <a:latin typeface="Arial" pitchFamily="34" charset="0"/>
                          <a:ea typeface="Arial"/>
                          <a:cs typeface="Arial" pitchFamily="34" charset="0"/>
                        </a:rPr>
                        <a:t>'</a:t>
                      </a:r>
                      <a:r>
                        <a:rPr lang="fr-FR" sz="1100" spc="-5" dirty="0">
                          <a:solidFill>
                            <a:schemeClr val="bg1"/>
                          </a:solidFill>
                          <a:latin typeface="Arial" pitchFamily="34" charset="0"/>
                          <a:ea typeface="Arial"/>
                          <a:cs typeface="Arial" pitchFamily="34" charset="0"/>
                        </a:rPr>
                        <a:t>engage</a:t>
                      </a:r>
                      <a:r>
                        <a:rPr lang="fr-FR" sz="1100" dirty="0">
                          <a:solidFill>
                            <a:schemeClr val="bg1"/>
                          </a:solidFill>
                          <a:latin typeface="Arial" pitchFamily="34" charset="0"/>
                          <a:ea typeface="Arial"/>
                          <a:cs typeface="Arial" pitchFamily="34" charset="0"/>
                        </a:rPr>
                        <a:t>r</a:t>
                      </a:r>
                      <a:r>
                        <a:rPr lang="fr-FR" sz="1100" spc="5" dirty="0">
                          <a:solidFill>
                            <a:schemeClr val="bg1"/>
                          </a:solidFill>
                          <a:latin typeface="Arial" pitchFamily="34" charset="0"/>
                          <a:ea typeface="Arial"/>
                          <a:cs typeface="Arial" pitchFamily="34" charset="0"/>
                        </a:rPr>
                        <a:t> s</a:t>
                      </a:r>
                      <a:r>
                        <a:rPr lang="fr-FR" sz="1100" spc="-5" dirty="0">
                          <a:solidFill>
                            <a:schemeClr val="bg1"/>
                          </a:solidFill>
                          <a:latin typeface="Arial" pitchFamily="34" charset="0"/>
                          <a:ea typeface="Arial"/>
                          <a:cs typeface="Arial" pitchFamily="34" charset="0"/>
                        </a:rPr>
                        <a:t>a</a:t>
                      </a:r>
                      <a:r>
                        <a:rPr lang="fr-FR" sz="1100" spc="-15" dirty="0">
                          <a:solidFill>
                            <a:schemeClr val="bg1"/>
                          </a:solidFill>
                          <a:latin typeface="Arial" pitchFamily="34" charset="0"/>
                          <a:ea typeface="Arial"/>
                          <a:cs typeface="Arial" pitchFamily="34" charset="0"/>
                        </a:rPr>
                        <a:t>n</a:t>
                      </a:r>
                      <a:r>
                        <a:rPr lang="fr-FR" sz="1100" dirty="0">
                          <a:solidFill>
                            <a:schemeClr val="bg1"/>
                          </a:solidFill>
                          <a:latin typeface="Arial" pitchFamily="34" charset="0"/>
                          <a:ea typeface="Arial"/>
                          <a:cs typeface="Arial" pitchFamily="34" charset="0"/>
                        </a:rPr>
                        <a:t>s la</a:t>
                      </a:r>
                      <a:r>
                        <a:rPr lang="fr-FR" sz="1100" spc="5"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ba</a:t>
                      </a:r>
                      <a:r>
                        <a:rPr lang="fr-FR" sz="1100" dirty="0">
                          <a:solidFill>
                            <a:schemeClr val="bg1"/>
                          </a:solidFill>
                          <a:latin typeface="Arial" pitchFamily="34" charset="0"/>
                          <a:ea typeface="Arial"/>
                          <a:cs typeface="Arial" pitchFamily="34" charset="0"/>
                        </a:rPr>
                        <a:t>lle</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dan</a:t>
                      </a:r>
                      <a:r>
                        <a:rPr lang="fr-FR" sz="1100" dirty="0">
                          <a:solidFill>
                            <a:schemeClr val="bg1"/>
                          </a:solidFill>
                          <a:latin typeface="Arial" pitchFamily="34" charset="0"/>
                          <a:ea typeface="Arial"/>
                          <a:cs typeface="Arial" pitchFamily="34" charset="0"/>
                        </a:rPr>
                        <a:t>s l</a:t>
                      </a:r>
                      <a:r>
                        <a:rPr lang="fr-FR" sz="1100" spc="5" dirty="0">
                          <a:solidFill>
                            <a:schemeClr val="bg1"/>
                          </a:solidFill>
                          <a:latin typeface="Arial" pitchFamily="34" charset="0"/>
                          <a:ea typeface="Arial"/>
                          <a:cs typeface="Arial" pitchFamily="34" charset="0"/>
                        </a:rPr>
                        <a:t>'</a:t>
                      </a:r>
                      <a:r>
                        <a:rPr lang="fr-FR" sz="1100" spc="-15" dirty="0">
                          <a:solidFill>
                            <a:schemeClr val="bg1"/>
                          </a:solidFill>
                          <a:latin typeface="Arial" pitchFamily="34" charset="0"/>
                          <a:ea typeface="Arial"/>
                          <a:cs typeface="Arial" pitchFamily="34" charset="0"/>
                        </a:rPr>
                        <a:t>e</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pa</a:t>
                      </a:r>
                      <a:r>
                        <a:rPr lang="fr-FR" sz="1100" spc="5" dirty="0">
                          <a:solidFill>
                            <a:schemeClr val="bg1"/>
                          </a:solidFill>
                          <a:latin typeface="Arial" pitchFamily="34" charset="0"/>
                          <a:ea typeface="Arial"/>
                          <a:cs typeface="Arial" pitchFamily="34" charset="0"/>
                        </a:rPr>
                        <a:t>c</a:t>
                      </a:r>
                      <a:r>
                        <a:rPr lang="fr-FR" sz="1100" dirty="0">
                          <a:solidFill>
                            <a:schemeClr val="bg1"/>
                          </a:solidFill>
                          <a:latin typeface="Arial" pitchFamily="34" charset="0"/>
                          <a:ea typeface="Arial"/>
                          <a:cs typeface="Arial" pitchFamily="34" charset="0"/>
                        </a:rPr>
                        <a:t>e li</a:t>
                      </a:r>
                      <a:r>
                        <a:rPr lang="fr-FR" sz="1100" spc="-5" dirty="0">
                          <a:solidFill>
                            <a:schemeClr val="bg1"/>
                          </a:solidFill>
                          <a:latin typeface="Arial" pitchFamily="34" charset="0"/>
                          <a:ea typeface="Arial"/>
                          <a:cs typeface="Arial" pitchFamily="34" charset="0"/>
                        </a:rPr>
                        <a:t>br</a:t>
                      </a:r>
                      <a:r>
                        <a:rPr lang="fr-FR" sz="1100" dirty="0">
                          <a:solidFill>
                            <a:schemeClr val="bg1"/>
                          </a:solidFill>
                          <a:latin typeface="Arial" pitchFamily="34" charset="0"/>
                          <a:ea typeface="Arial"/>
                          <a:cs typeface="Arial" pitchFamily="34" charset="0"/>
                        </a:rPr>
                        <a:t>e</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en</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r</a:t>
                      </a:r>
                      <a:r>
                        <a:rPr lang="fr-FR" sz="1100" dirty="0">
                          <a:solidFill>
                            <a:schemeClr val="bg1"/>
                          </a:solidFill>
                          <a:latin typeface="Arial" pitchFamily="34" charset="0"/>
                          <a:ea typeface="Arial"/>
                          <a:cs typeface="Arial" pitchFamily="34" charset="0"/>
                        </a:rPr>
                        <a:t>e </a:t>
                      </a:r>
                      <a:r>
                        <a:rPr lang="fr-FR" sz="1100" spc="-5" dirty="0">
                          <a:solidFill>
                            <a:schemeClr val="bg1"/>
                          </a:solidFill>
                          <a:latin typeface="Arial" pitchFamily="34" charset="0"/>
                          <a:ea typeface="Arial"/>
                          <a:cs typeface="Arial" pitchFamily="34" charset="0"/>
                        </a:rPr>
                        <a:t>deu</a:t>
                      </a:r>
                      <a:r>
                        <a:rPr lang="fr-FR" sz="1100" dirty="0">
                          <a:solidFill>
                            <a:schemeClr val="bg1"/>
                          </a:solidFill>
                          <a:latin typeface="Arial" pitchFamily="34" charset="0"/>
                          <a:ea typeface="Arial"/>
                          <a:cs typeface="Arial" pitchFamily="34" charset="0"/>
                        </a:rPr>
                        <a:t>x</a:t>
                      </a:r>
                      <a:r>
                        <a:rPr lang="fr-FR" sz="1100" spc="-15"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dé</a:t>
                      </a:r>
                      <a:r>
                        <a:rPr lang="fr-FR" sz="1100" spc="5" dirty="0">
                          <a:solidFill>
                            <a:schemeClr val="bg1"/>
                          </a:solidFill>
                          <a:latin typeface="Arial" pitchFamily="34" charset="0"/>
                          <a:ea typeface="Arial"/>
                          <a:cs typeface="Arial" pitchFamily="34" charset="0"/>
                        </a:rPr>
                        <a:t>f</a:t>
                      </a:r>
                      <a:r>
                        <a:rPr lang="fr-FR" sz="1100" spc="-5" dirty="0">
                          <a:solidFill>
                            <a:schemeClr val="bg1"/>
                          </a:solidFill>
                          <a:latin typeface="Arial" pitchFamily="34" charset="0"/>
                          <a:ea typeface="Arial"/>
                          <a:cs typeface="Arial" pitchFamily="34" charset="0"/>
                        </a:rPr>
                        <a:t>en</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eurs</a:t>
                      </a:r>
                      <a:r>
                        <a:rPr lang="fr-FR" sz="1100" dirty="0">
                          <a:solidFill>
                            <a:schemeClr val="bg1"/>
                          </a:solidFill>
                          <a:latin typeface="Arial" pitchFamily="34" charset="0"/>
                          <a:ea typeface="Arial"/>
                          <a:cs typeface="Arial" pitchFamily="34" charset="0"/>
                        </a:rPr>
                        <a:t>.</a:t>
                      </a:r>
                      <a:r>
                        <a:rPr lang="fr-FR" sz="1100" spc="10" dirty="0">
                          <a:solidFill>
                            <a:schemeClr val="bg1"/>
                          </a:solidFill>
                          <a:latin typeface="Arial" pitchFamily="34" charset="0"/>
                          <a:ea typeface="Arial"/>
                          <a:cs typeface="Arial" pitchFamily="34" charset="0"/>
                        </a:rPr>
                        <a:t> </a:t>
                      </a:r>
                      <a:r>
                        <a:rPr lang="fr-FR" sz="1100" spc="-1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n </a:t>
                      </a:r>
                      <a:r>
                        <a:rPr lang="fr-FR" sz="1100" spc="-5" dirty="0">
                          <a:solidFill>
                            <a:schemeClr val="bg1"/>
                          </a:solidFill>
                          <a:latin typeface="Arial" pitchFamily="34" charset="0"/>
                          <a:ea typeface="Arial"/>
                          <a:cs typeface="Arial" pitchFamily="34" charset="0"/>
                        </a:rPr>
                        <a:t>d</a:t>
                      </a:r>
                      <a:r>
                        <a:rPr lang="fr-FR" sz="1100" dirty="0">
                          <a:solidFill>
                            <a:schemeClr val="bg1"/>
                          </a:solidFill>
                          <a:latin typeface="Arial" pitchFamily="34" charset="0"/>
                          <a:ea typeface="Arial"/>
                          <a:cs typeface="Arial" pitchFamily="34" charset="0"/>
                        </a:rPr>
                        <a:t>i</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oc</a:t>
                      </a:r>
                      <a:r>
                        <a:rPr lang="fr-FR" sz="1100" dirty="0">
                          <a:solidFill>
                            <a:schemeClr val="bg1"/>
                          </a:solidFill>
                          <a:latin typeface="Arial" pitchFamily="34" charset="0"/>
                          <a:ea typeface="Arial"/>
                          <a:cs typeface="Arial" pitchFamily="34" charset="0"/>
                        </a:rPr>
                        <a:t>ia</a:t>
                      </a:r>
                      <a:r>
                        <a:rPr lang="fr-FR" sz="1100" spc="-5" dirty="0">
                          <a:solidFill>
                            <a:schemeClr val="bg1"/>
                          </a:solidFill>
                          <a:latin typeface="Arial" pitchFamily="34" charset="0"/>
                          <a:ea typeface="Arial"/>
                          <a:cs typeface="Arial" pitchFamily="34" charset="0"/>
                        </a:rPr>
                        <a:t>n</a:t>
                      </a:r>
                      <a:r>
                        <a:rPr lang="fr-FR" sz="1100" dirty="0">
                          <a:solidFill>
                            <a:schemeClr val="bg1"/>
                          </a:solidFill>
                          <a:latin typeface="Arial" pitchFamily="34" charset="0"/>
                          <a:ea typeface="Arial"/>
                          <a:cs typeface="Arial" pitchFamily="34" charset="0"/>
                        </a:rPr>
                        <a:t>t m</a:t>
                      </a:r>
                      <a:r>
                        <a:rPr lang="fr-FR" sz="1100" spc="-1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s </a:t>
                      </a:r>
                      <a:r>
                        <a:rPr lang="fr-FR" sz="1100" spc="-5" dirty="0">
                          <a:solidFill>
                            <a:schemeClr val="bg1"/>
                          </a:solidFill>
                          <a:latin typeface="Arial" pitchFamily="34" charset="0"/>
                          <a:ea typeface="Arial"/>
                          <a:cs typeface="Arial" pitchFamily="34" charset="0"/>
                        </a:rPr>
                        <a:t>bra</a:t>
                      </a:r>
                      <a:r>
                        <a:rPr lang="fr-FR" sz="1100" spc="5" dirty="0">
                          <a:solidFill>
                            <a:schemeClr val="bg1"/>
                          </a:solidFill>
                          <a:latin typeface="Arial" pitchFamily="34" charset="0"/>
                          <a:ea typeface="Arial"/>
                          <a:cs typeface="Arial" pitchFamily="34" charset="0"/>
                        </a:rPr>
                        <a:t>s</a:t>
                      </a:r>
                      <a:r>
                        <a:rPr lang="fr-FR" sz="1100" dirty="0">
                          <a:solidFill>
                            <a:schemeClr val="bg1"/>
                          </a:solidFill>
                          <a:latin typeface="Arial" pitchFamily="34" charset="0"/>
                          <a:ea typeface="Arial"/>
                          <a:cs typeface="Arial" pitchFamily="34" charset="0"/>
                        </a:rPr>
                        <a:t>,</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or</a:t>
                      </a:r>
                      <a:r>
                        <a:rPr lang="fr-FR" sz="1100" dirty="0">
                          <a:solidFill>
                            <a:schemeClr val="bg1"/>
                          </a:solidFill>
                          <a:latin typeface="Arial" pitchFamily="34" charset="0"/>
                          <a:ea typeface="Arial"/>
                          <a:cs typeface="Arial" pitchFamily="34" charset="0"/>
                        </a:rPr>
                        <a:t>ie</a:t>
                      </a:r>
                      <a:r>
                        <a:rPr lang="fr-FR" sz="1100" spc="-15" dirty="0">
                          <a:solidFill>
                            <a:schemeClr val="bg1"/>
                          </a:solidFill>
                          <a:latin typeface="Arial" pitchFamily="34" charset="0"/>
                          <a:ea typeface="Arial"/>
                          <a:cs typeface="Arial" pitchFamily="34" charset="0"/>
                        </a:rPr>
                        <a:t>n</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é</a:t>
                      </a:r>
                      <a:r>
                        <a:rPr lang="fr-FR" sz="1100" dirty="0">
                          <a:solidFill>
                            <a:schemeClr val="bg1"/>
                          </a:solidFill>
                          <a:latin typeface="Arial" pitchFamily="34" charset="0"/>
                          <a:ea typeface="Arial"/>
                          <a:cs typeface="Arial" pitchFamily="34" charset="0"/>
                        </a:rPr>
                        <a:t>s </a:t>
                      </a:r>
                      <a:r>
                        <a:rPr lang="fr-FR" sz="1100" spc="-5" dirty="0">
                          <a:solidFill>
                            <a:schemeClr val="bg1"/>
                          </a:solidFill>
                          <a:latin typeface="Arial" pitchFamily="34" charset="0"/>
                          <a:ea typeface="Arial"/>
                          <a:cs typeface="Arial" pitchFamily="34" charset="0"/>
                        </a:rPr>
                        <a:t>ver</a:t>
                      </a:r>
                      <a:r>
                        <a:rPr lang="fr-FR" sz="1100" dirty="0">
                          <a:solidFill>
                            <a:schemeClr val="bg1"/>
                          </a:solidFill>
                          <a:latin typeface="Arial" pitchFamily="34" charset="0"/>
                          <a:ea typeface="Arial"/>
                          <a:cs typeface="Arial" pitchFamily="34" charset="0"/>
                        </a:rPr>
                        <a:t>s</a:t>
                      </a:r>
                      <a:r>
                        <a:rPr lang="fr-FR" sz="1100" spc="10" dirty="0">
                          <a:solidFill>
                            <a:schemeClr val="bg1"/>
                          </a:solidFill>
                          <a:latin typeface="Arial" pitchFamily="34" charset="0"/>
                          <a:ea typeface="Arial"/>
                          <a:cs typeface="Arial" pitchFamily="34" charset="0"/>
                        </a:rPr>
                        <a:t> </a:t>
                      </a:r>
                      <a:r>
                        <a:rPr lang="fr-FR" sz="1100" dirty="0">
                          <a:solidFill>
                            <a:schemeClr val="bg1"/>
                          </a:solidFill>
                          <a:latin typeface="Arial" pitchFamily="34" charset="0"/>
                          <a:ea typeface="Arial"/>
                          <a:cs typeface="Arial" pitchFamily="34" charset="0"/>
                        </a:rPr>
                        <a:t>le</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pas</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eu</a:t>
                      </a:r>
                      <a:r>
                        <a:rPr lang="fr-FR" sz="1100" dirty="0">
                          <a:solidFill>
                            <a:schemeClr val="bg1"/>
                          </a:solidFill>
                          <a:latin typeface="Arial" pitchFamily="34" charset="0"/>
                          <a:ea typeface="Arial"/>
                          <a:cs typeface="Arial" pitchFamily="34" charset="0"/>
                        </a:rPr>
                        <a:t>r </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t</a:t>
                      </a:r>
                      <a:r>
                        <a:rPr lang="fr-FR" sz="1100" spc="-15" dirty="0">
                          <a:solidFill>
                            <a:schemeClr val="bg1"/>
                          </a:solidFill>
                          <a:latin typeface="Arial" pitchFamily="34" charset="0"/>
                          <a:ea typeface="Arial"/>
                          <a:cs typeface="Arial" pitchFamily="34" charset="0"/>
                        </a:rPr>
                        <a:t> </a:t>
                      </a:r>
                      <a:r>
                        <a:rPr lang="fr-FR" sz="1100" dirty="0">
                          <a:solidFill>
                            <a:schemeClr val="bg1"/>
                          </a:solidFill>
                          <a:latin typeface="Arial" pitchFamily="34" charset="0"/>
                          <a:ea typeface="Arial"/>
                          <a:cs typeface="Arial" pitchFamily="34" charset="0"/>
                        </a:rPr>
                        <a:t>mes</a:t>
                      </a:r>
                      <a:r>
                        <a:rPr lang="fr-FR" sz="1100" spc="10" dirty="0">
                          <a:solidFill>
                            <a:schemeClr val="bg1"/>
                          </a:solidFill>
                          <a:latin typeface="Arial" pitchFamily="34" charset="0"/>
                          <a:ea typeface="Arial"/>
                          <a:cs typeface="Arial" pitchFamily="34" charset="0"/>
                        </a:rPr>
                        <a:t> </a:t>
                      </a:r>
                      <a:r>
                        <a:rPr lang="fr-FR" sz="1100" dirty="0">
                          <a:solidFill>
                            <a:schemeClr val="bg1"/>
                          </a:solidFill>
                          <a:latin typeface="Arial" pitchFamily="34" charset="0"/>
                          <a:ea typeface="Arial"/>
                          <a:cs typeface="Arial" pitchFamily="34" charset="0"/>
                        </a:rPr>
                        <a:t>j</a:t>
                      </a:r>
                      <a:r>
                        <a:rPr lang="fr-FR" sz="1100" spc="-15" dirty="0">
                          <a:solidFill>
                            <a:schemeClr val="bg1"/>
                          </a:solidFill>
                          <a:latin typeface="Arial" pitchFamily="34" charset="0"/>
                          <a:ea typeface="Arial"/>
                          <a:cs typeface="Arial" pitchFamily="34" charset="0"/>
                        </a:rPr>
                        <a:t>a</a:t>
                      </a:r>
                      <a:r>
                        <a:rPr lang="fr-FR" sz="1100" dirty="0">
                          <a:solidFill>
                            <a:schemeClr val="bg1"/>
                          </a:solidFill>
                          <a:latin typeface="Arial" pitchFamily="34" charset="0"/>
                          <a:ea typeface="Arial"/>
                          <a:cs typeface="Arial" pitchFamily="34" charset="0"/>
                        </a:rPr>
                        <a:t>mb</a:t>
                      </a:r>
                      <a:r>
                        <a:rPr lang="fr-FR" sz="1100" spc="-5" dirty="0">
                          <a:solidFill>
                            <a:schemeClr val="bg1"/>
                          </a:solidFill>
                          <a:latin typeface="Arial" pitchFamily="34" charset="0"/>
                          <a:ea typeface="Arial"/>
                          <a:cs typeface="Arial" pitchFamily="34" charset="0"/>
                        </a:rPr>
                        <a:t>es</a:t>
                      </a:r>
                      <a:r>
                        <a:rPr lang="fr-FR" sz="1100" dirty="0">
                          <a:solidFill>
                            <a:schemeClr val="bg1"/>
                          </a:solidFill>
                          <a:latin typeface="Arial" pitchFamily="34" charset="0"/>
                          <a:ea typeface="Arial"/>
                          <a:cs typeface="Arial" pitchFamily="34" charset="0"/>
                        </a:rPr>
                        <a:t>,</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or</a:t>
                      </a:r>
                      <a:r>
                        <a:rPr lang="fr-FR" sz="1100" dirty="0">
                          <a:solidFill>
                            <a:schemeClr val="bg1"/>
                          </a:solidFill>
                          <a:latin typeface="Arial" pitchFamily="34" charset="0"/>
                          <a:ea typeface="Arial"/>
                          <a:cs typeface="Arial" pitchFamily="34" charset="0"/>
                        </a:rPr>
                        <a:t>ie</a:t>
                      </a:r>
                      <a:r>
                        <a:rPr lang="fr-FR" sz="1100" spc="-5" dirty="0">
                          <a:solidFill>
                            <a:schemeClr val="bg1"/>
                          </a:solidFill>
                          <a:latin typeface="Arial" pitchFamily="34" charset="0"/>
                          <a:ea typeface="Arial"/>
                          <a:cs typeface="Arial" pitchFamily="34" charset="0"/>
                        </a:rPr>
                        <a:t>n</a:t>
                      </a:r>
                      <a:r>
                        <a:rPr lang="fr-FR" sz="1100" spc="5" dirty="0">
                          <a:solidFill>
                            <a:schemeClr val="bg1"/>
                          </a:solidFill>
                          <a:latin typeface="Arial" pitchFamily="34" charset="0"/>
                          <a:ea typeface="Arial"/>
                          <a:cs typeface="Arial" pitchFamily="34" charset="0"/>
                        </a:rPr>
                        <a:t>t</a:t>
                      </a:r>
                      <a:r>
                        <a:rPr lang="fr-FR" sz="1100" spc="-5" dirty="0">
                          <a:solidFill>
                            <a:schemeClr val="bg1"/>
                          </a:solidFill>
                          <a:latin typeface="Arial" pitchFamily="34" charset="0"/>
                          <a:ea typeface="Arial"/>
                          <a:cs typeface="Arial" pitchFamily="34" charset="0"/>
                        </a:rPr>
                        <a:t>é</a:t>
                      </a:r>
                      <a:r>
                        <a:rPr lang="fr-FR" sz="1100" spc="-1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s</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ver</a:t>
                      </a:r>
                      <a:r>
                        <a:rPr lang="fr-FR" sz="1100" dirty="0">
                          <a:solidFill>
                            <a:schemeClr val="bg1"/>
                          </a:solidFill>
                          <a:latin typeface="Arial" pitchFamily="34" charset="0"/>
                          <a:ea typeface="Arial"/>
                          <a:cs typeface="Arial" pitchFamily="34" charset="0"/>
                        </a:rPr>
                        <a:t>s la</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c</a:t>
                      </a:r>
                      <a:r>
                        <a:rPr lang="fr-FR" sz="1100" dirty="0">
                          <a:solidFill>
                            <a:schemeClr val="bg1"/>
                          </a:solidFill>
                          <a:latin typeface="Arial" pitchFamily="34" charset="0"/>
                          <a:ea typeface="Arial"/>
                          <a:cs typeface="Arial" pitchFamily="34" charset="0"/>
                        </a:rPr>
                        <a:t>ibl</a:t>
                      </a:r>
                      <a:r>
                        <a:rPr lang="fr-FR" sz="1100" spc="-1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a:t>
                      </a:r>
                      <a:endParaRPr lang="fr-FR" sz="1100" dirty="0">
                        <a:solidFill>
                          <a:schemeClr val="bg1"/>
                        </a:solidFill>
                        <a:latin typeface="Arial" pitchFamily="34" charset="0"/>
                        <a:ea typeface="Calibri"/>
                        <a:cs typeface="Arial" pitchFamily="34" charset="0"/>
                      </a:endParaRPr>
                    </a:p>
                    <a:p>
                      <a:pPr algn="l">
                        <a:lnSpc>
                          <a:spcPct val="107000"/>
                        </a:lnSpc>
                        <a:spcBef>
                          <a:spcPts val="130"/>
                        </a:spcBef>
                        <a:spcAft>
                          <a:spcPts val="800"/>
                        </a:spcAft>
                      </a:pPr>
                      <a:r>
                        <a:rPr lang="fr-FR" sz="1100" spc="5" dirty="0">
                          <a:solidFill>
                            <a:schemeClr val="bg1"/>
                          </a:solidFill>
                          <a:latin typeface="Arial" pitchFamily="34" charset="0"/>
                          <a:ea typeface="Arial"/>
                          <a:cs typeface="Arial" pitchFamily="34" charset="0"/>
                        </a:rPr>
                        <a:t>E</a:t>
                      </a:r>
                      <a:r>
                        <a:rPr lang="fr-FR" sz="1100" spc="-5" dirty="0">
                          <a:solidFill>
                            <a:schemeClr val="bg1"/>
                          </a:solidFill>
                          <a:latin typeface="Arial" pitchFamily="34" charset="0"/>
                          <a:ea typeface="Arial"/>
                          <a:cs typeface="Arial" pitchFamily="34" charset="0"/>
                        </a:rPr>
                        <a:t>n</a:t>
                      </a:r>
                      <a:r>
                        <a:rPr lang="fr-FR" sz="1100" spc="5" dirty="0">
                          <a:solidFill>
                            <a:schemeClr val="bg1"/>
                          </a:solidFill>
                          <a:latin typeface="Arial" pitchFamily="34" charset="0"/>
                          <a:ea typeface="Arial"/>
                          <a:cs typeface="Arial" pitchFamily="34" charset="0"/>
                        </a:rPr>
                        <a:t>c</a:t>
                      </a:r>
                      <a:r>
                        <a:rPr lang="fr-FR" sz="1100" spc="-5" dirty="0">
                          <a:solidFill>
                            <a:schemeClr val="bg1"/>
                          </a:solidFill>
                          <a:latin typeface="Arial" pitchFamily="34" charset="0"/>
                          <a:ea typeface="Arial"/>
                          <a:cs typeface="Arial" pitchFamily="34" charset="0"/>
                        </a:rPr>
                        <a:t>haîne</a:t>
                      </a:r>
                      <a:r>
                        <a:rPr lang="fr-FR" sz="1100" dirty="0">
                          <a:solidFill>
                            <a:schemeClr val="bg1"/>
                          </a:solidFill>
                          <a:latin typeface="Arial" pitchFamily="34" charset="0"/>
                          <a:ea typeface="Arial"/>
                          <a:cs typeface="Arial" pitchFamily="34" charset="0"/>
                        </a:rPr>
                        <a:t>r la</a:t>
                      </a:r>
                      <a:r>
                        <a:rPr lang="fr-FR" sz="1100" spc="5"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r</a:t>
                      </a:r>
                      <a:r>
                        <a:rPr lang="fr-FR" sz="1100" spc="-15" dirty="0">
                          <a:solidFill>
                            <a:schemeClr val="bg1"/>
                          </a:solidFill>
                          <a:latin typeface="Arial" pitchFamily="34" charset="0"/>
                          <a:ea typeface="Arial"/>
                          <a:cs typeface="Arial" pitchFamily="34" charset="0"/>
                        </a:rPr>
                        <a:t>é</a:t>
                      </a:r>
                      <a:r>
                        <a:rPr lang="fr-FR" sz="1100" spc="5" dirty="0">
                          <a:solidFill>
                            <a:schemeClr val="bg1"/>
                          </a:solidFill>
                          <a:latin typeface="Arial" pitchFamily="34" charset="0"/>
                          <a:ea typeface="Arial"/>
                          <a:cs typeface="Arial" pitchFamily="34" charset="0"/>
                        </a:rPr>
                        <a:t>c</a:t>
                      </a:r>
                      <a:r>
                        <a:rPr lang="fr-FR" sz="1100" spc="-5" dirty="0">
                          <a:solidFill>
                            <a:schemeClr val="bg1"/>
                          </a:solidFill>
                          <a:latin typeface="Arial" pitchFamily="34" charset="0"/>
                          <a:ea typeface="Arial"/>
                          <a:cs typeface="Arial" pitchFamily="34" charset="0"/>
                        </a:rPr>
                        <a:t>ep</a:t>
                      </a:r>
                      <a:r>
                        <a:rPr lang="fr-FR" sz="1100" spc="5" dirty="0">
                          <a:solidFill>
                            <a:schemeClr val="bg1"/>
                          </a:solidFill>
                          <a:latin typeface="Arial" pitchFamily="34" charset="0"/>
                          <a:ea typeface="Arial"/>
                          <a:cs typeface="Arial" pitchFamily="34" charset="0"/>
                        </a:rPr>
                        <a:t>t</a:t>
                      </a:r>
                      <a:r>
                        <a:rPr lang="fr-FR" sz="1100" dirty="0">
                          <a:solidFill>
                            <a:schemeClr val="bg1"/>
                          </a:solidFill>
                          <a:latin typeface="Arial" pitchFamily="34" charset="0"/>
                          <a:ea typeface="Arial"/>
                          <a:cs typeface="Arial" pitchFamily="34" charset="0"/>
                        </a:rPr>
                        <a:t>ion </a:t>
                      </a:r>
                      <a:r>
                        <a:rPr lang="fr-FR" sz="1100" spc="-5" dirty="0">
                          <a:solidFill>
                            <a:schemeClr val="bg1"/>
                          </a:solidFill>
                          <a:latin typeface="Arial" pitchFamily="34" charset="0"/>
                          <a:ea typeface="Arial"/>
                          <a:cs typeface="Arial" pitchFamily="34" charset="0"/>
                        </a:rPr>
                        <a:t>d</a:t>
                      </a:r>
                      <a:r>
                        <a:rPr lang="fr-FR" sz="1100" dirty="0">
                          <a:solidFill>
                            <a:schemeClr val="bg1"/>
                          </a:solidFill>
                          <a:latin typeface="Arial" pitchFamily="34" charset="0"/>
                          <a:ea typeface="Arial"/>
                          <a:cs typeface="Arial" pitchFamily="34" charset="0"/>
                        </a:rPr>
                        <a:t>e</a:t>
                      </a:r>
                      <a:r>
                        <a:rPr lang="fr-FR" sz="1100" spc="-10" dirty="0">
                          <a:solidFill>
                            <a:schemeClr val="bg1"/>
                          </a:solidFill>
                          <a:latin typeface="Arial" pitchFamily="34" charset="0"/>
                          <a:ea typeface="Arial"/>
                          <a:cs typeface="Arial" pitchFamily="34" charset="0"/>
                        </a:rPr>
                        <a:t> </a:t>
                      </a:r>
                      <a:r>
                        <a:rPr lang="fr-FR" sz="1100" dirty="0">
                          <a:solidFill>
                            <a:schemeClr val="bg1"/>
                          </a:solidFill>
                          <a:latin typeface="Arial" pitchFamily="34" charset="0"/>
                          <a:ea typeface="Arial"/>
                          <a:cs typeface="Arial" pitchFamily="34" charset="0"/>
                        </a:rPr>
                        <a:t>la</a:t>
                      </a:r>
                      <a:r>
                        <a:rPr lang="fr-FR" sz="1100" spc="5"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ba</a:t>
                      </a:r>
                      <a:r>
                        <a:rPr lang="fr-FR" sz="1100" spc="-10" dirty="0">
                          <a:solidFill>
                            <a:schemeClr val="bg1"/>
                          </a:solidFill>
                          <a:latin typeface="Arial" pitchFamily="34" charset="0"/>
                          <a:ea typeface="Arial"/>
                          <a:cs typeface="Arial" pitchFamily="34" charset="0"/>
                        </a:rPr>
                        <a:t>l</a:t>
                      </a:r>
                      <a:r>
                        <a:rPr lang="fr-FR" sz="1100" dirty="0">
                          <a:solidFill>
                            <a:schemeClr val="bg1"/>
                          </a:solidFill>
                          <a:latin typeface="Arial" pitchFamily="34" charset="0"/>
                          <a:ea typeface="Arial"/>
                          <a:cs typeface="Arial" pitchFamily="34" charset="0"/>
                        </a:rPr>
                        <a:t>le</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ave</a:t>
                      </a:r>
                      <a:r>
                        <a:rPr lang="fr-FR" sz="1100" dirty="0">
                          <a:solidFill>
                            <a:schemeClr val="bg1"/>
                          </a:solidFill>
                          <a:latin typeface="Arial" pitchFamily="34" charset="0"/>
                          <a:ea typeface="Arial"/>
                          <a:cs typeface="Arial" pitchFamily="34" charset="0"/>
                        </a:rPr>
                        <a:t>c</a:t>
                      </a:r>
                      <a:r>
                        <a:rPr lang="fr-FR" sz="1100" spc="10" dirty="0">
                          <a:solidFill>
                            <a:schemeClr val="bg1"/>
                          </a:solidFill>
                          <a:latin typeface="Arial" pitchFamily="34" charset="0"/>
                          <a:ea typeface="Arial"/>
                          <a:cs typeface="Arial" pitchFamily="34" charset="0"/>
                        </a:rPr>
                        <a:t> </a:t>
                      </a:r>
                      <a:r>
                        <a:rPr lang="fr-FR" sz="1100" spc="-5" dirty="0">
                          <a:solidFill>
                            <a:schemeClr val="bg1"/>
                          </a:solidFill>
                          <a:latin typeface="Arial" pitchFamily="34" charset="0"/>
                          <a:ea typeface="Arial"/>
                          <a:cs typeface="Arial" pitchFamily="34" charset="0"/>
                        </a:rPr>
                        <a:t>un</a:t>
                      </a:r>
                      <a:r>
                        <a:rPr lang="fr-FR" sz="1100" dirty="0">
                          <a:solidFill>
                            <a:schemeClr val="bg1"/>
                          </a:solidFill>
                          <a:latin typeface="Arial" pitchFamily="34" charset="0"/>
                          <a:ea typeface="Arial"/>
                          <a:cs typeface="Arial" pitchFamily="34" charset="0"/>
                        </a:rPr>
                        <a:t>e </a:t>
                      </a:r>
                      <a:r>
                        <a:rPr lang="fr-FR" sz="1100" spc="-15" dirty="0">
                          <a:solidFill>
                            <a:schemeClr val="bg1"/>
                          </a:solidFill>
                          <a:latin typeface="Arial" pitchFamily="34" charset="0"/>
                          <a:ea typeface="Arial"/>
                          <a:cs typeface="Arial" pitchFamily="34" charset="0"/>
                        </a:rPr>
                        <a:t>a</a:t>
                      </a:r>
                      <a:r>
                        <a:rPr lang="fr-FR" sz="1100" spc="5" dirty="0">
                          <a:solidFill>
                            <a:schemeClr val="bg1"/>
                          </a:solidFill>
                          <a:latin typeface="Arial" pitchFamily="34" charset="0"/>
                          <a:ea typeface="Arial"/>
                          <a:cs typeface="Arial" pitchFamily="34" charset="0"/>
                        </a:rPr>
                        <a:t>cc</a:t>
                      </a:r>
                      <a:r>
                        <a:rPr lang="fr-FR" sz="1100" spc="-5" dirty="0">
                          <a:solidFill>
                            <a:schemeClr val="bg1"/>
                          </a:solidFill>
                          <a:latin typeface="Arial" pitchFamily="34" charset="0"/>
                          <a:ea typeface="Arial"/>
                          <a:cs typeface="Arial" pitchFamily="34" charset="0"/>
                        </a:rPr>
                        <a:t>é</a:t>
                      </a:r>
                      <a:r>
                        <a:rPr lang="fr-FR" sz="1100" dirty="0">
                          <a:solidFill>
                            <a:schemeClr val="bg1"/>
                          </a:solidFill>
                          <a:latin typeface="Arial" pitchFamily="34" charset="0"/>
                          <a:ea typeface="Arial"/>
                          <a:cs typeface="Arial" pitchFamily="34" charset="0"/>
                        </a:rPr>
                        <a:t>lé</a:t>
                      </a:r>
                      <a:r>
                        <a:rPr lang="fr-FR" sz="1100" spc="-5" dirty="0">
                          <a:solidFill>
                            <a:schemeClr val="bg1"/>
                          </a:solidFill>
                          <a:latin typeface="Arial" pitchFamily="34" charset="0"/>
                          <a:ea typeface="Arial"/>
                          <a:cs typeface="Arial" pitchFamily="34" charset="0"/>
                        </a:rPr>
                        <a:t>rat</a:t>
                      </a:r>
                      <a:r>
                        <a:rPr lang="fr-FR" sz="1100" dirty="0">
                          <a:solidFill>
                            <a:schemeClr val="bg1"/>
                          </a:solidFill>
                          <a:latin typeface="Arial" pitchFamily="34" charset="0"/>
                          <a:ea typeface="Arial"/>
                          <a:cs typeface="Arial" pitchFamily="34" charset="0"/>
                        </a:rPr>
                        <a:t>ion </a:t>
                      </a:r>
                      <a:r>
                        <a:rPr lang="fr-FR" sz="1100" spc="-5" dirty="0">
                          <a:solidFill>
                            <a:schemeClr val="bg1"/>
                          </a:solidFill>
                          <a:latin typeface="Arial" pitchFamily="34" charset="0"/>
                          <a:ea typeface="Arial"/>
                          <a:cs typeface="Arial" pitchFamily="34" charset="0"/>
                        </a:rPr>
                        <a:t>dan</a:t>
                      </a:r>
                      <a:r>
                        <a:rPr lang="fr-FR" sz="1100" dirty="0">
                          <a:solidFill>
                            <a:schemeClr val="bg1"/>
                          </a:solidFill>
                          <a:latin typeface="Arial" pitchFamily="34" charset="0"/>
                          <a:ea typeface="Arial"/>
                          <a:cs typeface="Arial" pitchFamily="34" charset="0"/>
                        </a:rPr>
                        <a:t>s l</a:t>
                      </a:r>
                      <a:r>
                        <a:rPr lang="fr-FR" sz="1100" spc="-10" dirty="0">
                          <a:solidFill>
                            <a:schemeClr val="bg1"/>
                          </a:solidFill>
                          <a:latin typeface="Arial" pitchFamily="34" charset="0"/>
                          <a:ea typeface="Arial"/>
                          <a:cs typeface="Arial" pitchFamily="34" charset="0"/>
                        </a:rPr>
                        <a:t>'</a:t>
                      </a:r>
                      <a:r>
                        <a:rPr lang="fr-FR" sz="1100" dirty="0">
                          <a:solidFill>
                            <a:schemeClr val="bg1"/>
                          </a:solidFill>
                          <a:latin typeface="Arial" pitchFamily="34" charset="0"/>
                          <a:ea typeface="Arial"/>
                          <a:cs typeface="Arial" pitchFamily="34" charset="0"/>
                        </a:rPr>
                        <a:t>int</a:t>
                      </a:r>
                      <a:r>
                        <a:rPr lang="fr-FR" sz="1100" spc="-5" dirty="0">
                          <a:solidFill>
                            <a:schemeClr val="bg1"/>
                          </a:solidFill>
                          <a:latin typeface="Arial" pitchFamily="34" charset="0"/>
                          <a:ea typeface="Arial"/>
                          <a:cs typeface="Arial" pitchFamily="34" charset="0"/>
                        </a:rPr>
                        <a:t>erva</a:t>
                      </a:r>
                      <a:r>
                        <a:rPr lang="fr-FR" sz="1100" dirty="0">
                          <a:solidFill>
                            <a:schemeClr val="bg1"/>
                          </a:solidFill>
                          <a:latin typeface="Arial" pitchFamily="34" charset="0"/>
                          <a:ea typeface="Arial"/>
                          <a:cs typeface="Arial" pitchFamily="34" charset="0"/>
                        </a:rPr>
                        <a:t>lle </a:t>
                      </a:r>
                      <a:r>
                        <a:rPr lang="fr-FR" sz="1100" spc="-5" dirty="0">
                          <a:solidFill>
                            <a:schemeClr val="bg1"/>
                          </a:solidFill>
                          <a:latin typeface="Arial" pitchFamily="34" charset="0"/>
                          <a:ea typeface="Arial"/>
                          <a:cs typeface="Arial" pitchFamily="34" charset="0"/>
                        </a:rPr>
                        <a:t>e</a:t>
                      </a:r>
                      <a:r>
                        <a:rPr lang="fr-FR" sz="1100" dirty="0">
                          <a:solidFill>
                            <a:schemeClr val="bg1"/>
                          </a:solidFill>
                          <a:latin typeface="Arial" pitchFamily="34" charset="0"/>
                          <a:ea typeface="Arial"/>
                          <a:cs typeface="Arial" pitchFamily="34" charset="0"/>
                        </a:rPr>
                        <a:t>t </a:t>
                      </a:r>
                      <a:r>
                        <a:rPr lang="fr-FR" sz="1100" spc="-5" dirty="0">
                          <a:solidFill>
                            <a:schemeClr val="bg1"/>
                          </a:solidFill>
                          <a:latin typeface="Arial" pitchFamily="34" charset="0"/>
                          <a:ea typeface="Arial"/>
                          <a:cs typeface="Arial" pitchFamily="34" charset="0"/>
                        </a:rPr>
                        <a:t>u</a:t>
                      </a:r>
                      <a:r>
                        <a:rPr lang="fr-FR" sz="1100" dirty="0">
                          <a:solidFill>
                            <a:schemeClr val="bg1"/>
                          </a:solidFill>
                          <a:latin typeface="Arial" pitchFamily="34" charset="0"/>
                          <a:ea typeface="Arial"/>
                          <a:cs typeface="Arial" pitchFamily="34" charset="0"/>
                        </a:rPr>
                        <a:t>n </a:t>
                      </a:r>
                      <a:r>
                        <a:rPr lang="fr-FR" sz="1100" spc="-5" dirty="0">
                          <a:solidFill>
                            <a:schemeClr val="bg1"/>
                          </a:solidFill>
                          <a:latin typeface="Arial" pitchFamily="34" charset="0"/>
                          <a:ea typeface="Arial"/>
                          <a:cs typeface="Arial" pitchFamily="34" charset="0"/>
                        </a:rPr>
                        <a:t>t</a:t>
                      </a:r>
                      <a:r>
                        <a:rPr lang="fr-FR" sz="1100" dirty="0">
                          <a:solidFill>
                            <a:schemeClr val="bg1"/>
                          </a:solidFill>
                          <a:latin typeface="Arial" pitchFamily="34" charset="0"/>
                          <a:ea typeface="Arial"/>
                          <a:cs typeface="Arial" pitchFamily="34" charset="0"/>
                        </a:rPr>
                        <a:t>ir en </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u</a:t>
                      </a:r>
                      <a:r>
                        <a:rPr lang="fr-FR" sz="1100" spc="5" dirty="0">
                          <a:solidFill>
                            <a:schemeClr val="bg1"/>
                          </a:solidFill>
                          <a:latin typeface="Arial" pitchFamily="34" charset="0"/>
                          <a:ea typeface="Arial"/>
                          <a:cs typeface="Arial" pitchFamily="34" charset="0"/>
                        </a:rPr>
                        <a:t>s</a:t>
                      </a:r>
                      <a:r>
                        <a:rPr lang="fr-FR" sz="1100" spc="-5" dirty="0">
                          <a:solidFill>
                            <a:schemeClr val="bg1"/>
                          </a:solidFill>
                          <a:latin typeface="Arial" pitchFamily="34" charset="0"/>
                          <a:ea typeface="Arial"/>
                          <a:cs typeface="Arial" pitchFamily="34" charset="0"/>
                        </a:rPr>
                        <a:t>pe</a:t>
                      </a:r>
                      <a:r>
                        <a:rPr lang="fr-FR" sz="1100" spc="-15" dirty="0">
                          <a:solidFill>
                            <a:schemeClr val="bg1"/>
                          </a:solidFill>
                          <a:latin typeface="Arial" pitchFamily="34" charset="0"/>
                          <a:ea typeface="Arial"/>
                          <a:cs typeface="Arial" pitchFamily="34" charset="0"/>
                        </a:rPr>
                        <a:t>n</a:t>
                      </a:r>
                      <a:r>
                        <a:rPr lang="fr-FR" sz="1100" spc="5" dirty="0">
                          <a:solidFill>
                            <a:schemeClr val="bg1"/>
                          </a:solidFill>
                          <a:latin typeface="Arial" pitchFamily="34" charset="0"/>
                          <a:ea typeface="Arial"/>
                          <a:cs typeface="Arial" pitchFamily="34" charset="0"/>
                        </a:rPr>
                        <a:t>s</a:t>
                      </a:r>
                      <a:r>
                        <a:rPr lang="fr-FR" sz="1100" dirty="0">
                          <a:solidFill>
                            <a:schemeClr val="bg1"/>
                          </a:solidFill>
                          <a:latin typeface="Arial" pitchFamily="34" charset="0"/>
                          <a:ea typeface="Arial"/>
                          <a:cs typeface="Arial" pitchFamily="34" charset="0"/>
                        </a:rPr>
                        <a:t>ion </a:t>
                      </a:r>
                      <a:r>
                        <a:rPr lang="fr-FR" sz="1100" spc="-5" dirty="0">
                          <a:solidFill>
                            <a:schemeClr val="bg1"/>
                          </a:solidFill>
                          <a:latin typeface="Arial" pitchFamily="34" charset="0"/>
                          <a:ea typeface="Arial"/>
                          <a:cs typeface="Arial" pitchFamily="34" charset="0"/>
                        </a:rPr>
                        <a:t>ver</a:t>
                      </a:r>
                      <a:r>
                        <a:rPr lang="fr-FR" sz="1100" dirty="0">
                          <a:solidFill>
                            <a:schemeClr val="bg1"/>
                          </a:solidFill>
                          <a:latin typeface="Arial" pitchFamily="34" charset="0"/>
                          <a:ea typeface="Arial"/>
                          <a:cs typeface="Arial" pitchFamily="34" charset="0"/>
                        </a:rPr>
                        <a:t>s l</a:t>
                      </a:r>
                      <a:r>
                        <a:rPr lang="fr-FR" sz="1100" spc="5" dirty="0">
                          <a:solidFill>
                            <a:schemeClr val="bg1"/>
                          </a:solidFill>
                          <a:latin typeface="Arial" pitchFamily="34" charset="0"/>
                          <a:ea typeface="Arial"/>
                          <a:cs typeface="Arial" pitchFamily="34" charset="0"/>
                        </a:rPr>
                        <a:t>'</a:t>
                      </a:r>
                      <a:r>
                        <a:rPr lang="fr-FR" sz="1100" spc="-5" dirty="0">
                          <a:solidFill>
                            <a:schemeClr val="bg1"/>
                          </a:solidFill>
                          <a:latin typeface="Arial" pitchFamily="34" charset="0"/>
                          <a:ea typeface="Arial"/>
                          <a:cs typeface="Arial" pitchFamily="34" charset="0"/>
                        </a:rPr>
                        <a:t>ava</a:t>
                      </a:r>
                      <a:r>
                        <a:rPr lang="fr-FR" sz="1100" spc="5" dirty="0">
                          <a:solidFill>
                            <a:schemeClr val="bg1"/>
                          </a:solidFill>
                          <a:latin typeface="Arial" pitchFamily="34" charset="0"/>
                          <a:ea typeface="Arial"/>
                          <a:cs typeface="Arial" pitchFamily="34" charset="0"/>
                        </a:rPr>
                        <a:t>n</a:t>
                      </a:r>
                      <a:r>
                        <a:rPr lang="fr-FR" sz="1100" spc="-10" dirty="0">
                          <a:solidFill>
                            <a:schemeClr val="bg1"/>
                          </a:solidFill>
                          <a:latin typeface="Arial" pitchFamily="34" charset="0"/>
                          <a:ea typeface="Arial"/>
                          <a:cs typeface="Arial" pitchFamily="34" charset="0"/>
                        </a:rPr>
                        <a:t>t</a:t>
                      </a:r>
                      <a:endParaRPr lang="fr-FR" sz="1000" dirty="0">
                        <a:solidFill>
                          <a:schemeClr val="bg1"/>
                        </a:solidFill>
                        <a:latin typeface="Arial" pitchFamily="34" charset="0"/>
                        <a:ea typeface="Calibri"/>
                        <a:cs typeface="Arial" pitchFamily="34" charset="0"/>
                      </a:endParaRPr>
                    </a:p>
                    <a:p>
                      <a:pPr algn="l">
                        <a:spcAft>
                          <a:spcPts val="0"/>
                        </a:spcAft>
                      </a:pPr>
                      <a:r>
                        <a:rPr lang="fr-FR" sz="1000" b="1" u="sng" dirty="0">
                          <a:solidFill>
                            <a:schemeClr val="bg1"/>
                          </a:solidFill>
                          <a:latin typeface="Arial" pitchFamily="34" charset="0"/>
                          <a:ea typeface="Arial"/>
                          <a:cs typeface="Arial" pitchFamily="34" charset="0"/>
                        </a:rPr>
                        <a:t>DEF </a:t>
                      </a:r>
                      <a:r>
                        <a:rPr lang="fr-FR" sz="1000" dirty="0">
                          <a:solidFill>
                            <a:schemeClr val="bg1"/>
                          </a:solidFill>
                          <a:latin typeface="Arial" pitchFamily="34" charset="0"/>
                          <a:ea typeface="Arial"/>
                          <a:cs typeface="Arial" pitchFamily="34" charset="0"/>
                        </a:rPr>
                        <a:t>: </a:t>
                      </a:r>
                      <a:r>
                        <a:rPr lang="fr-FR" sz="1000" dirty="0">
                          <a:solidFill>
                            <a:schemeClr val="bg1"/>
                          </a:solidFill>
                          <a:latin typeface="Arial" pitchFamily="34" charset="0"/>
                          <a:ea typeface="Calibri"/>
                          <a:cs typeface="Arial" pitchFamily="34" charset="0"/>
                        </a:rPr>
                        <a:t>Se déplace en pas chasser pour fermer les intervalles.</a:t>
                      </a:r>
                    </a:p>
                  </a:txBody>
                  <a:tcPr marL="72000" marR="72000" marT="72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fr-FR" sz="1100" dirty="0">
                          <a:solidFill>
                            <a:schemeClr val="bg1"/>
                          </a:solidFill>
                          <a:latin typeface="Arial" pitchFamily="34" charset="0"/>
                          <a:ea typeface="Calibri"/>
                          <a:cs typeface="Arial" pitchFamily="34" charset="0"/>
                        </a:rPr>
                        <a:t>Co-arbitre : se concentrer sur les règles. Etre actif, autoritaire et savoir expliquer les décisions.</a:t>
                      </a:r>
                    </a:p>
                    <a:p>
                      <a:pPr algn="l">
                        <a:spcAft>
                          <a:spcPts val="0"/>
                        </a:spcAft>
                      </a:pPr>
                      <a:r>
                        <a:rPr lang="fr-FR" sz="1100" dirty="0">
                          <a:solidFill>
                            <a:schemeClr val="bg1"/>
                          </a:solidFill>
                          <a:latin typeface="Arial" pitchFamily="34" charset="0"/>
                          <a:ea typeface="Calibri"/>
                          <a:cs typeface="Arial" pitchFamily="34" charset="0"/>
                        </a:rPr>
                        <a:t>Observer : se concentrer  et échanger sur  des critères plus spécifiques ou dans différents contextes.</a:t>
                      </a:r>
                    </a:p>
                    <a:p>
                      <a:pPr algn="l">
                        <a:spcAft>
                          <a:spcPts val="0"/>
                        </a:spcAft>
                      </a:pPr>
                      <a:r>
                        <a:rPr lang="fr-FR" sz="1100" dirty="0">
                          <a:solidFill>
                            <a:schemeClr val="bg1"/>
                          </a:solidFill>
                          <a:latin typeface="Arial" pitchFamily="34" charset="0"/>
                          <a:ea typeface="Calibri"/>
                          <a:cs typeface="Arial" pitchFamily="34" charset="0"/>
                        </a:rPr>
                        <a:t>Etre capable de conseiller une équipe ou un joueur.</a:t>
                      </a:r>
                    </a:p>
                    <a:p>
                      <a:pPr algn="l">
                        <a:spcAft>
                          <a:spcPts val="0"/>
                        </a:spcAft>
                      </a:pPr>
                      <a:r>
                        <a:rPr lang="fr-FR" sz="1100" dirty="0">
                          <a:solidFill>
                            <a:schemeClr val="bg1"/>
                          </a:solidFill>
                          <a:latin typeface="Arial" pitchFamily="34" charset="0"/>
                          <a:ea typeface="Calibri"/>
                          <a:cs typeface="Arial" pitchFamily="34" charset="0"/>
                        </a:rPr>
                        <a:t>Joueurs : échanger au sujet du projet en fonction de ses qualités et de son adversaire (du projet de l’équipe adverse).</a:t>
                      </a:r>
                    </a:p>
                  </a:txBody>
                  <a:tcPr marL="72000" marR="72000" marT="72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09872423"/>
      </p:ext>
    </p:extLst>
  </p:cSld>
  <p:clrMapOvr>
    <a:masterClrMapping/>
  </p:clrMapOvr>
  <p:transition spd="med">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ZoneTexte 27"/>
          <p:cNvSpPr txBox="1"/>
          <p:nvPr/>
        </p:nvSpPr>
        <p:spPr>
          <a:xfrm>
            <a:off x="5662699" y="3500502"/>
            <a:ext cx="2655330" cy="338554"/>
          </a:xfrm>
          <a:prstGeom prst="rect">
            <a:avLst/>
          </a:prstGeom>
          <a:solidFill>
            <a:schemeClr val="bg1"/>
          </a:solidFill>
        </p:spPr>
        <p:txBody>
          <a:bodyPr wrap="square">
            <a:spAutoFit/>
          </a:bodyPr>
          <a:lstStyle/>
          <a:p>
            <a:pPr>
              <a:defRPr/>
            </a:pPr>
            <a:r>
              <a:rPr lang="fr-FR" sz="1600" dirty="0" smtClean="0">
                <a:solidFill>
                  <a:srgbClr val="C00000"/>
                </a:solidFill>
                <a:latin typeface="+mj-lt"/>
                <a:cs typeface="Times New Roman" pitchFamily="18" charset="0"/>
              </a:rPr>
              <a:t>Support Fiche </a:t>
            </a:r>
            <a:r>
              <a:rPr lang="fr-FR" sz="1600" dirty="0" smtClean="0">
                <a:solidFill>
                  <a:srgbClr val="C00000"/>
                </a:solidFill>
                <a:latin typeface="+mj-lt"/>
                <a:cs typeface="Times New Roman" pitchFamily="18" charset="0"/>
              </a:rPr>
              <a:t>en observateur</a:t>
            </a:r>
            <a:endParaRPr lang="fr-FR" sz="1600" dirty="0">
              <a:solidFill>
                <a:srgbClr val="C00000"/>
              </a:solidFill>
              <a:latin typeface="+mj-lt"/>
              <a:cs typeface="Times New Roman" pitchFamily="18" charset="0"/>
            </a:endParaRPr>
          </a:p>
        </p:txBody>
      </p:sp>
      <p:sp>
        <p:nvSpPr>
          <p:cNvPr id="12" name="ZoneTexte 11"/>
          <p:cNvSpPr txBox="1"/>
          <p:nvPr/>
        </p:nvSpPr>
        <p:spPr>
          <a:xfrm>
            <a:off x="2153637" y="1473602"/>
            <a:ext cx="4836727" cy="2108269"/>
          </a:xfrm>
          <a:prstGeom prst="rect">
            <a:avLst/>
          </a:prstGeom>
          <a:noFill/>
        </p:spPr>
        <p:txBody>
          <a:bodyPr wrap="square">
            <a:spAutoFit/>
          </a:bodyPr>
          <a:lstStyle/>
          <a:p>
            <a:pPr algn="ctr">
              <a:defRPr/>
            </a:pPr>
            <a:r>
              <a:rPr lang="fr-FR" sz="2400" b="1" u="sng" dirty="0" smtClean="0">
                <a:solidFill>
                  <a:schemeClr val="bg1"/>
                </a:solidFill>
              </a:rPr>
              <a:t>Connaissances</a:t>
            </a:r>
          </a:p>
          <a:p>
            <a:pPr algn="ctr">
              <a:defRPr/>
            </a:pPr>
            <a:endParaRPr lang="fr-FR" sz="1100" dirty="0">
              <a:solidFill>
                <a:schemeClr val="bg1"/>
              </a:solidFill>
            </a:endParaRPr>
          </a:p>
          <a:p>
            <a:pPr marL="171450" indent="-171450">
              <a:buFont typeface="Arial" pitchFamily="34" charset="0"/>
              <a:buChar char="•"/>
              <a:defRPr/>
            </a:pPr>
            <a:r>
              <a:rPr lang="fr-FR" sz="1400" dirty="0">
                <a:solidFill>
                  <a:schemeClr val="bg1"/>
                </a:solidFill>
                <a:cs typeface="Times New Roman" pitchFamily="18" charset="0"/>
              </a:rPr>
              <a:t>N’identifie pas un  TSF </a:t>
            </a:r>
            <a:r>
              <a:rPr lang="fr-FR" sz="1400" dirty="0" smtClean="0">
                <a:solidFill>
                  <a:schemeClr val="bg1"/>
                </a:solidFill>
                <a:cs typeface="Times New Roman" pitchFamily="18" charset="0"/>
              </a:rPr>
              <a:t>dans une attaque placée(seul </a:t>
            </a:r>
            <a:r>
              <a:rPr lang="fr-FR" sz="1400" dirty="0">
                <a:solidFill>
                  <a:schemeClr val="bg1"/>
                </a:solidFill>
                <a:cs typeface="Times New Roman" pitchFamily="18" charset="0"/>
              </a:rPr>
              <a:t>devant  le </a:t>
            </a:r>
            <a:r>
              <a:rPr lang="fr-FR" sz="1400" dirty="0" smtClean="0">
                <a:solidFill>
                  <a:schemeClr val="bg1"/>
                </a:solidFill>
                <a:cs typeface="Times New Roman" pitchFamily="18" charset="0"/>
              </a:rPr>
              <a:t>GB)ou aucun défenseur à 1 bras pour tir aux 9 mètres);</a:t>
            </a:r>
            <a:endParaRPr lang="fr-FR" sz="1400" dirty="0">
              <a:solidFill>
                <a:schemeClr val="bg1"/>
              </a:solidFill>
              <a:cs typeface="Times New Roman" pitchFamily="18" charset="0"/>
            </a:endParaRPr>
          </a:p>
          <a:p>
            <a:pPr marL="171450" indent="-171450">
              <a:buFont typeface="Arial" pitchFamily="34" charset="0"/>
              <a:buChar char="•"/>
              <a:defRPr/>
            </a:pPr>
            <a:r>
              <a:rPr lang="fr-FR" sz="1400" dirty="0">
                <a:solidFill>
                  <a:schemeClr val="bg1"/>
                </a:solidFill>
                <a:cs typeface="Times New Roman" pitchFamily="18" charset="0"/>
              </a:rPr>
              <a:t>N’identifie pas </a:t>
            </a:r>
            <a:r>
              <a:rPr lang="fr-FR" sz="1400" dirty="0" smtClean="0">
                <a:solidFill>
                  <a:schemeClr val="bg1"/>
                </a:solidFill>
                <a:cs typeface="Times New Roman" pitchFamily="18" charset="0"/>
              </a:rPr>
              <a:t>le rôle d’un ailier ou d’un pivot(</a:t>
            </a:r>
            <a:endParaRPr lang="fr-FR" sz="1400" dirty="0">
              <a:solidFill>
                <a:schemeClr val="bg1"/>
              </a:solidFill>
              <a:cs typeface="Times New Roman" pitchFamily="18" charset="0"/>
            </a:endParaRPr>
          </a:p>
          <a:p>
            <a:pPr marL="171450" indent="-171450">
              <a:buFont typeface="Arial" pitchFamily="34" charset="0"/>
              <a:buChar char="•"/>
              <a:defRPr/>
            </a:pPr>
            <a:r>
              <a:rPr lang="fr-FR" sz="1400" dirty="0" smtClean="0">
                <a:solidFill>
                  <a:schemeClr val="bg1"/>
                </a:solidFill>
                <a:cs typeface="Times New Roman" pitchFamily="18" charset="0"/>
              </a:rPr>
              <a:t>Ne connait pas les  certaines règles essentielles (Marcher-Reprise de Dribble, Zones et Limites, le Non-Contact.) ou manque d’autorité dans  l’arbitrage</a:t>
            </a:r>
            <a:endParaRPr lang="fr-FR" sz="1400" dirty="0">
              <a:solidFill>
                <a:schemeClr val="bg1"/>
              </a:solidFill>
              <a:cs typeface="Times New Roman" pitchFamily="18" charset="0"/>
            </a:endParaRPr>
          </a:p>
          <a:p>
            <a:pPr marL="285750" indent="-285750">
              <a:buFont typeface="Arial" pitchFamily="34" charset="0"/>
              <a:buChar char="•"/>
              <a:defRPr/>
            </a:pPr>
            <a:endParaRPr lang="fr-FR" sz="1200" dirty="0">
              <a:latin typeface="+mj-lt"/>
            </a:endParaRPr>
          </a:p>
        </p:txBody>
      </p:sp>
      <p:sp>
        <p:nvSpPr>
          <p:cNvPr id="13" name="ZoneTexte 12"/>
          <p:cNvSpPr txBox="1"/>
          <p:nvPr/>
        </p:nvSpPr>
        <p:spPr>
          <a:xfrm>
            <a:off x="553930" y="3473864"/>
            <a:ext cx="3528418" cy="1323439"/>
          </a:xfrm>
          <a:prstGeom prst="rect">
            <a:avLst/>
          </a:prstGeom>
          <a:solidFill>
            <a:schemeClr val="bg1"/>
          </a:solidFill>
        </p:spPr>
        <p:txBody>
          <a:bodyPr wrap="square">
            <a:spAutoFit/>
          </a:bodyPr>
          <a:lstStyle/>
          <a:p>
            <a:pPr marL="285750" indent="-285750">
              <a:buFont typeface="Arial" pitchFamily="34" charset="0"/>
              <a:buChar char="•"/>
              <a:defRPr/>
            </a:pPr>
            <a:r>
              <a:rPr lang="fr-FR" sz="1600" dirty="0" smtClean="0">
                <a:solidFill>
                  <a:srgbClr val="C00000"/>
                </a:solidFill>
                <a:latin typeface="+mj-lt"/>
                <a:cs typeface="Times New Roman" pitchFamily="18" charset="0"/>
              </a:rPr>
              <a:t>Verbalisation</a:t>
            </a:r>
            <a:r>
              <a:rPr lang="fr-FR" sz="1600" dirty="0">
                <a:solidFill>
                  <a:srgbClr val="C00000"/>
                </a:solidFill>
                <a:latin typeface="+mj-lt"/>
                <a:cs typeface="Times New Roman" pitchFamily="18" charset="0"/>
              </a:rPr>
              <a:t>.</a:t>
            </a:r>
          </a:p>
          <a:p>
            <a:pPr marL="285750" indent="-285750">
              <a:buFont typeface="Arial" pitchFamily="34" charset="0"/>
              <a:buChar char="•"/>
              <a:defRPr/>
            </a:pPr>
            <a:r>
              <a:rPr lang="fr-FR" sz="1600" dirty="0" smtClean="0">
                <a:solidFill>
                  <a:srgbClr val="C00000"/>
                </a:solidFill>
                <a:latin typeface="+mj-lt"/>
                <a:cs typeface="Times New Roman" pitchFamily="18" charset="0"/>
              </a:rPr>
              <a:t>Support </a:t>
            </a:r>
            <a:r>
              <a:rPr lang="fr-FR" sz="1600" dirty="0" smtClean="0">
                <a:solidFill>
                  <a:srgbClr val="C00000"/>
                </a:solidFill>
                <a:latin typeface="+mj-lt"/>
                <a:cs typeface="Times New Roman" pitchFamily="18" charset="0"/>
              </a:rPr>
              <a:t>Fiche Arbitrage (rappel des 3 critères: se déplacer; sifflet fort; les 3 règles) et </a:t>
            </a:r>
            <a:r>
              <a:rPr lang="fr-FR" sz="1600" dirty="0" err="1" smtClean="0">
                <a:solidFill>
                  <a:srgbClr val="C00000"/>
                </a:solidFill>
                <a:latin typeface="+mj-lt"/>
                <a:cs typeface="Times New Roman" pitchFamily="18" charset="0"/>
              </a:rPr>
              <a:t>co</a:t>
            </a:r>
            <a:r>
              <a:rPr lang="fr-FR" sz="1600" dirty="0" smtClean="0">
                <a:solidFill>
                  <a:srgbClr val="C00000"/>
                </a:solidFill>
                <a:latin typeface="+mj-lt"/>
                <a:cs typeface="Times New Roman" pitchFamily="18" charset="0"/>
              </a:rPr>
              <a:t> arbitrage avec un tuteur dans les exercices .</a:t>
            </a:r>
            <a:endParaRPr lang="fr-FR" sz="1600" dirty="0">
              <a:solidFill>
                <a:srgbClr val="C00000"/>
              </a:solidFill>
              <a:latin typeface="+mj-lt"/>
              <a:cs typeface="Times New Roman" pitchFamily="18" charset="0"/>
            </a:endParaRPr>
          </a:p>
        </p:txBody>
      </p:sp>
      <p:sp>
        <p:nvSpPr>
          <p:cNvPr id="14" name="ZoneTexte 13"/>
          <p:cNvSpPr txBox="1"/>
          <p:nvPr/>
        </p:nvSpPr>
        <p:spPr>
          <a:xfrm>
            <a:off x="1190445" y="4797303"/>
            <a:ext cx="6763110" cy="523220"/>
          </a:xfrm>
          <a:prstGeom prst="rect">
            <a:avLst/>
          </a:prstGeom>
          <a:noFill/>
        </p:spPr>
        <p:txBody>
          <a:bodyPr wrap="square">
            <a:spAutoFit/>
          </a:bodyPr>
          <a:lstStyle/>
          <a:p>
            <a:pPr algn="ctr">
              <a:defRPr/>
            </a:pPr>
            <a:r>
              <a:rPr lang="fr-FR" sz="2800" b="1" dirty="0">
                <a:solidFill>
                  <a:schemeClr val="bg1"/>
                </a:solidFill>
                <a:latin typeface="+mj-lt"/>
              </a:rPr>
              <a:t>Liens </a:t>
            </a:r>
            <a:r>
              <a:rPr lang="fr-FR" sz="2800" b="1" dirty="0" smtClean="0">
                <a:solidFill>
                  <a:schemeClr val="bg1"/>
                </a:solidFill>
                <a:latin typeface="+mj-lt"/>
              </a:rPr>
              <a:t>avec les effets éducatifs recherchés</a:t>
            </a:r>
            <a:endParaRPr lang="fr-FR" sz="2800" b="1" dirty="0">
              <a:solidFill>
                <a:schemeClr val="bg1"/>
              </a:solidFill>
              <a:latin typeface="+mj-lt"/>
            </a:endParaRPr>
          </a:p>
        </p:txBody>
      </p:sp>
      <p:sp>
        <p:nvSpPr>
          <p:cNvPr id="16" name="ZoneTexte 15"/>
          <p:cNvSpPr txBox="1"/>
          <p:nvPr/>
        </p:nvSpPr>
        <p:spPr>
          <a:xfrm>
            <a:off x="569361" y="5798373"/>
            <a:ext cx="8005278" cy="646331"/>
          </a:xfrm>
          <a:prstGeom prst="rect">
            <a:avLst/>
          </a:prstGeom>
          <a:solidFill>
            <a:schemeClr val="bg1"/>
          </a:solidFill>
        </p:spPr>
        <p:txBody>
          <a:bodyPr wrap="square">
            <a:spAutoFit/>
          </a:bodyPr>
          <a:lstStyle/>
          <a:p>
            <a:r>
              <a:rPr lang="fr-FR" dirty="0" smtClean="0">
                <a:solidFill>
                  <a:srgbClr val="C00000"/>
                </a:solidFill>
              </a:rPr>
              <a:t>Etre </a:t>
            </a:r>
            <a:r>
              <a:rPr lang="fr-FR" dirty="0">
                <a:solidFill>
                  <a:srgbClr val="C00000"/>
                </a:solidFill>
              </a:rPr>
              <a:t>capable de se tenir face à un groupe en assurant une certaine prestance. Coopérer en acceptant les concessions pour construire une organisation commune</a:t>
            </a:r>
            <a:endParaRPr lang="fr-FR" dirty="0" smtClean="0">
              <a:solidFill>
                <a:srgbClr val="C00000"/>
              </a:solidFill>
            </a:endParaRPr>
          </a:p>
        </p:txBody>
      </p:sp>
      <p:sp>
        <p:nvSpPr>
          <p:cNvPr id="3" name="Titre 2"/>
          <p:cNvSpPr>
            <a:spLocks noGrp="1"/>
          </p:cNvSpPr>
          <p:nvPr>
            <p:ph type="title"/>
          </p:nvPr>
        </p:nvSpPr>
        <p:spPr/>
        <p:txBody>
          <a:bodyPr>
            <a:normAutofit fontScale="90000"/>
          </a:bodyPr>
          <a:lstStyle/>
          <a:p>
            <a:r>
              <a:rPr lang="fr-FR" b="1" dirty="0"/>
              <a:t>Différenciation </a:t>
            </a:r>
            <a:r>
              <a:rPr lang="fr-FR" b="1" dirty="0" smtClean="0"/>
              <a:t/>
            </a:r>
            <a:br>
              <a:rPr lang="fr-FR" b="1" dirty="0" smtClean="0"/>
            </a:br>
            <a:r>
              <a:rPr lang="fr-FR" b="1" dirty="0" smtClean="0"/>
              <a:t>et </a:t>
            </a:r>
            <a:r>
              <a:rPr lang="fr-FR" b="1" dirty="0"/>
              <a:t>régulations qui en </a:t>
            </a:r>
            <a:r>
              <a:rPr lang="fr-FR" b="1" dirty="0" smtClean="0"/>
              <a:t>découlent</a:t>
            </a:r>
            <a:endParaRPr lang="fr-FR" b="1" dirty="0"/>
          </a:p>
        </p:txBody>
      </p:sp>
      <p:sp>
        <p:nvSpPr>
          <p:cNvPr id="4" name="Flèche vers le bas 3"/>
          <p:cNvSpPr/>
          <p:nvPr/>
        </p:nvSpPr>
        <p:spPr>
          <a:xfrm>
            <a:off x="1549696" y="2368626"/>
            <a:ext cx="313660" cy="893135"/>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vers le bas 16"/>
          <p:cNvSpPr/>
          <p:nvPr/>
        </p:nvSpPr>
        <p:spPr>
          <a:xfrm>
            <a:off x="4493585" y="5295049"/>
            <a:ext cx="156830" cy="393370"/>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vers le bas 17"/>
          <p:cNvSpPr/>
          <p:nvPr/>
        </p:nvSpPr>
        <p:spPr>
          <a:xfrm>
            <a:off x="7037667" y="2368626"/>
            <a:ext cx="313660" cy="893135"/>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37912101"/>
      </p:ext>
    </p:extLst>
  </p:cSld>
  <p:clrMapOvr>
    <a:masterClrMapping/>
  </p:clrMapOvr>
  <p:transition spd="med">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ZoneTexte 27"/>
          <p:cNvSpPr txBox="1"/>
          <p:nvPr/>
        </p:nvSpPr>
        <p:spPr>
          <a:xfrm>
            <a:off x="4369980" y="2904477"/>
            <a:ext cx="4391247" cy="1323439"/>
          </a:xfrm>
          <a:prstGeom prst="rect">
            <a:avLst/>
          </a:prstGeom>
          <a:solidFill>
            <a:schemeClr val="bg1"/>
          </a:solidFill>
        </p:spPr>
        <p:txBody>
          <a:bodyPr wrap="square">
            <a:spAutoFit/>
          </a:bodyPr>
          <a:lstStyle/>
          <a:p>
            <a:pPr marL="285750" indent="-285750">
              <a:buFont typeface="Arial" pitchFamily="34" charset="0"/>
              <a:buChar char="•"/>
              <a:defRPr/>
            </a:pPr>
            <a:r>
              <a:rPr lang="fr-FR" sz="1600" dirty="0">
                <a:solidFill>
                  <a:srgbClr val="C00000"/>
                </a:solidFill>
                <a:latin typeface="+mj-lt"/>
                <a:cs typeface="Times New Roman" pitchFamily="18" charset="0"/>
              </a:rPr>
              <a:t>Le capitaine rassemble avant et à la mi-temps son équipe, dans une zone matérialisée pour discuter et échanger avec les observateurs</a:t>
            </a:r>
          </a:p>
          <a:p>
            <a:pPr marL="285750" indent="-285750">
              <a:buFont typeface="Arial" pitchFamily="34" charset="0"/>
              <a:buChar char="•"/>
              <a:defRPr/>
            </a:pPr>
            <a:r>
              <a:rPr lang="fr-FR" sz="1600" dirty="0">
                <a:solidFill>
                  <a:srgbClr val="C00000"/>
                </a:solidFill>
                <a:latin typeface="+mj-lt"/>
                <a:cs typeface="Times New Roman" pitchFamily="18" charset="0"/>
              </a:rPr>
              <a:t>Le capitaine annonce après discussion remplit la feuille de projet pour adapté le jeu.</a:t>
            </a:r>
          </a:p>
        </p:txBody>
      </p:sp>
      <p:sp>
        <p:nvSpPr>
          <p:cNvPr id="12" name="ZoneTexte 11"/>
          <p:cNvSpPr txBox="1"/>
          <p:nvPr/>
        </p:nvSpPr>
        <p:spPr>
          <a:xfrm>
            <a:off x="2591780" y="1473602"/>
            <a:ext cx="3960440" cy="1292662"/>
          </a:xfrm>
          <a:prstGeom prst="rect">
            <a:avLst/>
          </a:prstGeom>
          <a:noFill/>
        </p:spPr>
        <p:txBody>
          <a:bodyPr wrap="square">
            <a:spAutoFit/>
          </a:bodyPr>
          <a:lstStyle/>
          <a:p>
            <a:pPr algn="ctr">
              <a:defRPr/>
            </a:pPr>
            <a:r>
              <a:rPr lang="fr-FR" sz="2400" b="1" u="sng" dirty="0" smtClean="0">
                <a:solidFill>
                  <a:schemeClr val="bg1"/>
                </a:solidFill>
              </a:rPr>
              <a:t>Capacités</a:t>
            </a:r>
          </a:p>
          <a:p>
            <a:pPr algn="ctr">
              <a:defRPr/>
            </a:pPr>
            <a:endParaRPr lang="fr-FR" sz="1100" dirty="0" smtClean="0">
              <a:solidFill>
                <a:schemeClr val="bg1"/>
              </a:solidFill>
            </a:endParaRPr>
          </a:p>
          <a:p>
            <a:pPr marL="171450" indent="-171450">
              <a:buFont typeface="Arial" pitchFamily="34" charset="0"/>
              <a:buChar char="•"/>
              <a:defRPr/>
            </a:pPr>
            <a:r>
              <a:rPr lang="fr-FR" sz="1400" dirty="0" smtClean="0">
                <a:solidFill>
                  <a:schemeClr val="bg1"/>
                </a:solidFill>
                <a:cs typeface="Times New Roman" pitchFamily="18" charset="0"/>
              </a:rPr>
              <a:t>Ne </a:t>
            </a:r>
            <a:r>
              <a:rPr lang="fr-FR" sz="1400" dirty="0">
                <a:solidFill>
                  <a:schemeClr val="bg1"/>
                </a:solidFill>
                <a:cs typeface="Times New Roman" pitchFamily="18" charset="0"/>
              </a:rPr>
              <a:t>parvient pas à arbitrer , à observer.</a:t>
            </a:r>
          </a:p>
          <a:p>
            <a:pPr marL="171450" indent="-171450">
              <a:buFont typeface="Arial" pitchFamily="34" charset="0"/>
              <a:buChar char="•"/>
              <a:defRPr/>
            </a:pPr>
            <a:r>
              <a:rPr lang="fr-FR" sz="1400" dirty="0">
                <a:solidFill>
                  <a:schemeClr val="bg1"/>
                </a:solidFill>
                <a:cs typeface="Times New Roman" pitchFamily="18" charset="0"/>
              </a:rPr>
              <a:t>L’équipe ne parvient pas à se mettre et à respecter son projet</a:t>
            </a:r>
            <a:r>
              <a:rPr lang="fr-FR" sz="1400" dirty="0" smtClean="0">
                <a:solidFill>
                  <a:schemeClr val="bg1"/>
                </a:solidFill>
                <a:cs typeface="Times New Roman" pitchFamily="18" charset="0"/>
              </a:rPr>
              <a:t>.</a:t>
            </a:r>
            <a:endParaRPr lang="fr-FR" sz="1200" dirty="0">
              <a:latin typeface="+mj-lt"/>
            </a:endParaRPr>
          </a:p>
        </p:txBody>
      </p:sp>
      <p:sp>
        <p:nvSpPr>
          <p:cNvPr id="13" name="ZoneTexte 12"/>
          <p:cNvSpPr txBox="1"/>
          <p:nvPr/>
        </p:nvSpPr>
        <p:spPr>
          <a:xfrm>
            <a:off x="453256" y="2981421"/>
            <a:ext cx="3647181" cy="830997"/>
          </a:xfrm>
          <a:prstGeom prst="rect">
            <a:avLst/>
          </a:prstGeom>
          <a:solidFill>
            <a:schemeClr val="bg1"/>
          </a:solidFill>
        </p:spPr>
        <p:txBody>
          <a:bodyPr wrap="square">
            <a:spAutoFit/>
          </a:bodyPr>
          <a:lstStyle/>
          <a:p>
            <a:pPr marL="285750" indent="-285750">
              <a:buFont typeface="Arial" pitchFamily="34" charset="0"/>
              <a:buChar char="•"/>
              <a:defRPr/>
            </a:pPr>
            <a:r>
              <a:rPr lang="fr-FR" sz="1600" dirty="0" smtClean="0">
                <a:solidFill>
                  <a:srgbClr val="C00000"/>
                </a:solidFill>
                <a:cs typeface="Times New Roman" pitchFamily="18" charset="0"/>
              </a:rPr>
              <a:t>Co-arbitrage </a:t>
            </a:r>
            <a:r>
              <a:rPr lang="fr-FR" sz="1600" dirty="0">
                <a:solidFill>
                  <a:srgbClr val="C00000"/>
                </a:solidFill>
                <a:cs typeface="Times New Roman" pitchFamily="18" charset="0"/>
              </a:rPr>
              <a:t>(tutorat</a:t>
            </a:r>
            <a:r>
              <a:rPr lang="fr-FR" sz="1600" dirty="0" smtClean="0">
                <a:solidFill>
                  <a:srgbClr val="C00000"/>
                </a:solidFill>
                <a:cs typeface="Times New Roman" pitchFamily="18" charset="0"/>
              </a:rPr>
              <a:t>).</a:t>
            </a:r>
            <a:endParaRPr lang="fr-FR" sz="1600" dirty="0">
              <a:solidFill>
                <a:srgbClr val="C00000"/>
              </a:solidFill>
              <a:cs typeface="Times New Roman" pitchFamily="18" charset="0"/>
            </a:endParaRPr>
          </a:p>
          <a:p>
            <a:pPr marL="285750" indent="-285750">
              <a:buFont typeface="Arial" pitchFamily="34" charset="0"/>
              <a:buChar char="•"/>
              <a:defRPr/>
            </a:pPr>
            <a:r>
              <a:rPr lang="fr-FR" sz="1600" dirty="0" smtClean="0">
                <a:solidFill>
                  <a:srgbClr val="C00000"/>
                </a:solidFill>
                <a:cs typeface="Times New Roman" pitchFamily="18" charset="0"/>
              </a:rPr>
              <a:t>Co-observation </a:t>
            </a:r>
            <a:r>
              <a:rPr lang="fr-FR" sz="1600" dirty="0">
                <a:solidFill>
                  <a:srgbClr val="C00000"/>
                </a:solidFill>
                <a:cs typeface="Times New Roman" pitchFamily="18" charset="0"/>
              </a:rPr>
              <a:t>sur demande (tutorat) .</a:t>
            </a:r>
          </a:p>
        </p:txBody>
      </p:sp>
      <p:sp>
        <p:nvSpPr>
          <p:cNvPr id="14" name="ZoneTexte 13"/>
          <p:cNvSpPr txBox="1"/>
          <p:nvPr/>
        </p:nvSpPr>
        <p:spPr>
          <a:xfrm>
            <a:off x="1190445" y="4535693"/>
            <a:ext cx="6763110" cy="523220"/>
          </a:xfrm>
          <a:prstGeom prst="rect">
            <a:avLst/>
          </a:prstGeom>
          <a:noFill/>
        </p:spPr>
        <p:txBody>
          <a:bodyPr wrap="square">
            <a:spAutoFit/>
          </a:bodyPr>
          <a:lstStyle/>
          <a:p>
            <a:pPr algn="ctr">
              <a:defRPr/>
            </a:pPr>
            <a:r>
              <a:rPr lang="fr-FR" sz="2800" b="1" dirty="0">
                <a:solidFill>
                  <a:schemeClr val="bg1"/>
                </a:solidFill>
                <a:latin typeface="+mj-lt"/>
              </a:rPr>
              <a:t>Liens </a:t>
            </a:r>
            <a:r>
              <a:rPr lang="fr-FR" sz="2800" b="1" dirty="0" smtClean="0">
                <a:solidFill>
                  <a:schemeClr val="bg1"/>
                </a:solidFill>
                <a:latin typeface="+mj-lt"/>
              </a:rPr>
              <a:t>avec les effets éducatifs recherchés</a:t>
            </a:r>
            <a:endParaRPr lang="fr-FR" sz="2800" b="1" dirty="0">
              <a:solidFill>
                <a:schemeClr val="bg1"/>
              </a:solidFill>
              <a:latin typeface="+mj-lt"/>
            </a:endParaRPr>
          </a:p>
        </p:txBody>
      </p:sp>
      <p:sp>
        <p:nvSpPr>
          <p:cNvPr id="16" name="ZoneTexte 15"/>
          <p:cNvSpPr txBox="1"/>
          <p:nvPr/>
        </p:nvSpPr>
        <p:spPr>
          <a:xfrm>
            <a:off x="453256" y="5486401"/>
            <a:ext cx="3647182" cy="830997"/>
          </a:xfrm>
          <a:prstGeom prst="rect">
            <a:avLst/>
          </a:prstGeom>
          <a:solidFill>
            <a:schemeClr val="bg1"/>
          </a:solidFill>
        </p:spPr>
        <p:txBody>
          <a:bodyPr wrap="square">
            <a:spAutoFit/>
          </a:bodyPr>
          <a:lstStyle/>
          <a:p>
            <a:r>
              <a:rPr lang="fr-FR" sz="1600" dirty="0">
                <a:solidFill>
                  <a:srgbClr val="C00000"/>
                </a:solidFill>
              </a:rPr>
              <a:t>Etre capable de </a:t>
            </a:r>
            <a:r>
              <a:rPr lang="fr-FR" sz="1600" dirty="0" err="1">
                <a:solidFill>
                  <a:srgbClr val="C00000"/>
                </a:solidFill>
              </a:rPr>
              <a:t>tutorer</a:t>
            </a:r>
            <a:r>
              <a:rPr lang="fr-FR" sz="1600" dirty="0">
                <a:solidFill>
                  <a:srgbClr val="C00000"/>
                </a:solidFill>
              </a:rPr>
              <a:t> (ou d’être </a:t>
            </a:r>
            <a:r>
              <a:rPr lang="fr-FR" sz="1600" dirty="0" err="1">
                <a:solidFill>
                  <a:srgbClr val="C00000"/>
                </a:solidFill>
              </a:rPr>
              <a:t>tutoré</a:t>
            </a:r>
            <a:r>
              <a:rPr lang="fr-FR" sz="1600" dirty="0">
                <a:solidFill>
                  <a:srgbClr val="C00000"/>
                </a:solidFill>
              </a:rPr>
              <a:t> par) un camarade au regard de critère précis. </a:t>
            </a:r>
          </a:p>
        </p:txBody>
      </p:sp>
      <p:sp>
        <p:nvSpPr>
          <p:cNvPr id="3" name="Titre 2"/>
          <p:cNvSpPr>
            <a:spLocks noGrp="1"/>
          </p:cNvSpPr>
          <p:nvPr>
            <p:ph type="title"/>
          </p:nvPr>
        </p:nvSpPr>
        <p:spPr/>
        <p:txBody>
          <a:bodyPr>
            <a:normAutofit fontScale="90000"/>
          </a:bodyPr>
          <a:lstStyle/>
          <a:p>
            <a:r>
              <a:rPr lang="fr-FR" b="1" dirty="0"/>
              <a:t>Différenciation </a:t>
            </a:r>
            <a:r>
              <a:rPr lang="fr-FR" b="1" dirty="0" smtClean="0"/>
              <a:t/>
            </a:r>
            <a:br>
              <a:rPr lang="fr-FR" b="1" dirty="0" smtClean="0"/>
            </a:br>
            <a:r>
              <a:rPr lang="fr-FR" b="1" dirty="0" smtClean="0"/>
              <a:t>et </a:t>
            </a:r>
            <a:r>
              <a:rPr lang="fr-FR" b="1" dirty="0"/>
              <a:t>régulations qui en </a:t>
            </a:r>
            <a:r>
              <a:rPr lang="fr-FR" b="1" dirty="0" smtClean="0"/>
              <a:t>découlent</a:t>
            </a:r>
            <a:endParaRPr lang="fr-FR" b="1" dirty="0"/>
          </a:p>
        </p:txBody>
      </p:sp>
      <p:sp>
        <p:nvSpPr>
          <p:cNvPr id="4" name="Flèche vers le bas 3"/>
          <p:cNvSpPr/>
          <p:nvPr/>
        </p:nvSpPr>
        <p:spPr>
          <a:xfrm>
            <a:off x="1549696" y="1858956"/>
            <a:ext cx="313660" cy="893135"/>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vers le bas 16"/>
          <p:cNvSpPr/>
          <p:nvPr/>
        </p:nvSpPr>
        <p:spPr>
          <a:xfrm>
            <a:off x="2198431" y="5056711"/>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vers le bas 17"/>
          <p:cNvSpPr/>
          <p:nvPr/>
        </p:nvSpPr>
        <p:spPr>
          <a:xfrm>
            <a:off x="7065820" y="1847630"/>
            <a:ext cx="313660" cy="893135"/>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4369981" y="5486401"/>
            <a:ext cx="4391246" cy="1077218"/>
          </a:xfrm>
          <a:prstGeom prst="rect">
            <a:avLst/>
          </a:prstGeom>
          <a:solidFill>
            <a:schemeClr val="bg1"/>
          </a:solidFill>
        </p:spPr>
        <p:txBody>
          <a:bodyPr wrap="square">
            <a:spAutoFit/>
          </a:bodyPr>
          <a:lstStyle/>
          <a:p>
            <a:r>
              <a:rPr lang="fr-FR" sz="1600" dirty="0">
                <a:solidFill>
                  <a:srgbClr val="C00000"/>
                </a:solidFill>
              </a:rPr>
              <a:t>Etre capable de se tenir face à un groupe en assurant une certaine prestance. Coopérer en acceptant les concessions pour construire une organisation commune.</a:t>
            </a:r>
          </a:p>
        </p:txBody>
      </p:sp>
      <p:sp>
        <p:nvSpPr>
          <p:cNvPr id="15" name="Flèche vers le bas 14"/>
          <p:cNvSpPr/>
          <p:nvPr/>
        </p:nvSpPr>
        <p:spPr>
          <a:xfrm>
            <a:off x="6486152" y="5056710"/>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46445408"/>
      </p:ext>
    </p:extLst>
  </p:cSld>
  <p:clrMapOvr>
    <a:masterClrMapping/>
  </p:clrMapOvr>
  <p:transition spd="med">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ZoneTexte 21"/>
          <p:cNvSpPr txBox="1"/>
          <p:nvPr/>
        </p:nvSpPr>
        <p:spPr>
          <a:xfrm>
            <a:off x="6228184" y="3132155"/>
            <a:ext cx="2548482" cy="1169551"/>
          </a:xfrm>
          <a:prstGeom prst="rect">
            <a:avLst/>
          </a:prstGeom>
          <a:solidFill>
            <a:schemeClr val="bg1"/>
          </a:solidFill>
        </p:spPr>
        <p:txBody>
          <a:bodyPr wrap="square">
            <a:spAutoFit/>
          </a:bodyPr>
          <a:lstStyle/>
          <a:p>
            <a:pPr>
              <a:defRPr/>
            </a:pPr>
            <a:r>
              <a:rPr lang="fr-FR" sz="1400" dirty="0" smtClean="0">
                <a:solidFill>
                  <a:srgbClr val="C00000"/>
                </a:solidFill>
                <a:cs typeface="Times New Roman" pitchFamily="18" charset="0"/>
              </a:rPr>
              <a:t>Ateliers </a:t>
            </a:r>
            <a:r>
              <a:rPr lang="fr-FR" sz="1400" dirty="0" smtClean="0">
                <a:solidFill>
                  <a:srgbClr val="C00000"/>
                </a:solidFill>
                <a:cs typeface="Times New Roman" pitchFamily="18" charset="0"/>
              </a:rPr>
              <a:t>techniques individuels répétitifs: </a:t>
            </a:r>
            <a:r>
              <a:rPr lang="fr-FR" sz="1400" b="1" dirty="0">
                <a:solidFill>
                  <a:srgbClr val="C00000"/>
                </a:solidFill>
              </a:rPr>
              <a:t>enchaînements gestuels en mouvement  </a:t>
            </a:r>
            <a:r>
              <a:rPr lang="fr-FR" sz="1400" dirty="0">
                <a:solidFill>
                  <a:srgbClr val="C00000"/>
                </a:solidFill>
              </a:rPr>
              <a:t>(Réception et Passe en mouvement, Tir en suspension</a:t>
            </a:r>
            <a:r>
              <a:rPr lang="fr-FR" sz="1400" dirty="0" smtClean="0">
                <a:solidFill>
                  <a:srgbClr val="C00000"/>
                </a:solidFill>
              </a:rPr>
              <a:t>).</a:t>
            </a:r>
            <a:endParaRPr lang="fr-FR" sz="1400" dirty="0">
              <a:solidFill>
                <a:srgbClr val="C00000"/>
              </a:solidFill>
            </a:endParaRPr>
          </a:p>
        </p:txBody>
      </p:sp>
      <p:sp>
        <p:nvSpPr>
          <p:cNvPr id="27" name="ZoneTexte 26"/>
          <p:cNvSpPr txBox="1"/>
          <p:nvPr/>
        </p:nvSpPr>
        <p:spPr>
          <a:xfrm>
            <a:off x="265813" y="1614077"/>
            <a:ext cx="2923953" cy="1169551"/>
          </a:xfrm>
          <a:prstGeom prst="rect">
            <a:avLst/>
          </a:prstGeom>
          <a:noFill/>
        </p:spPr>
        <p:txBody>
          <a:bodyPr wrap="square">
            <a:spAutoFit/>
          </a:bodyPr>
          <a:lstStyle/>
          <a:p>
            <a:pPr algn="ctr">
              <a:defRPr/>
            </a:pPr>
            <a:r>
              <a:rPr lang="fr-FR" sz="2400" b="1" u="sng" dirty="0" smtClean="0">
                <a:solidFill>
                  <a:schemeClr val="bg1"/>
                </a:solidFill>
              </a:rPr>
              <a:t>Capacité</a:t>
            </a:r>
          </a:p>
          <a:p>
            <a:pPr algn="ctr">
              <a:defRPr/>
            </a:pPr>
            <a:endParaRPr lang="fr-FR" sz="1400" dirty="0" smtClean="0">
              <a:solidFill>
                <a:schemeClr val="bg1"/>
              </a:solidFill>
            </a:endParaRPr>
          </a:p>
          <a:p>
            <a:pPr algn="ctr">
              <a:defRPr/>
            </a:pPr>
            <a:r>
              <a:rPr lang="fr-FR" sz="1600" dirty="0" smtClean="0">
                <a:solidFill>
                  <a:schemeClr val="bg1"/>
                </a:solidFill>
              </a:rPr>
              <a:t>Equipe </a:t>
            </a:r>
            <a:r>
              <a:rPr lang="fr-FR" sz="1600" dirty="0" smtClean="0">
                <a:solidFill>
                  <a:schemeClr val="bg1"/>
                </a:solidFill>
              </a:rPr>
              <a:t>avec peu d’efficacité avec jeu des ailiers</a:t>
            </a:r>
            <a:r>
              <a:rPr lang="fr-FR" sz="1600" dirty="0" smtClean="0">
                <a:solidFill>
                  <a:schemeClr val="bg1"/>
                </a:solidFill>
              </a:rPr>
              <a:t>.</a:t>
            </a:r>
            <a:endParaRPr lang="fr-FR" sz="1050" dirty="0">
              <a:solidFill>
                <a:srgbClr val="000000"/>
              </a:solidFill>
            </a:endParaRPr>
          </a:p>
        </p:txBody>
      </p:sp>
      <p:sp>
        <p:nvSpPr>
          <p:cNvPr id="28" name="ZoneTexte 27"/>
          <p:cNvSpPr txBox="1"/>
          <p:nvPr/>
        </p:nvSpPr>
        <p:spPr>
          <a:xfrm>
            <a:off x="3379808" y="1545029"/>
            <a:ext cx="2743200" cy="1331134"/>
          </a:xfrm>
          <a:prstGeom prst="rect">
            <a:avLst/>
          </a:prstGeom>
          <a:noFill/>
        </p:spPr>
        <p:txBody>
          <a:bodyPr wrap="square">
            <a:spAutoFit/>
          </a:bodyPr>
          <a:lstStyle/>
          <a:p>
            <a:pPr algn="ctr">
              <a:defRPr/>
            </a:pPr>
            <a:r>
              <a:rPr lang="fr-FR" sz="2400" b="1" u="sng" dirty="0" smtClean="0">
                <a:solidFill>
                  <a:schemeClr val="bg1"/>
                </a:solidFill>
              </a:rPr>
              <a:t>Capacité</a:t>
            </a:r>
          </a:p>
          <a:p>
            <a:pPr algn="ctr">
              <a:defRPr/>
            </a:pPr>
            <a:endParaRPr lang="fr-FR" sz="1400" dirty="0" smtClean="0">
              <a:solidFill>
                <a:schemeClr val="bg1"/>
              </a:solidFill>
            </a:endParaRPr>
          </a:p>
          <a:p>
            <a:pPr algn="ctr">
              <a:defRPr/>
            </a:pPr>
            <a:r>
              <a:rPr lang="fr-FR" sz="1600" dirty="0" smtClean="0">
                <a:solidFill>
                  <a:schemeClr val="bg1"/>
                </a:solidFill>
              </a:rPr>
              <a:t>Equipe </a:t>
            </a:r>
            <a:r>
              <a:rPr lang="fr-FR" sz="1600" dirty="0" smtClean="0">
                <a:solidFill>
                  <a:schemeClr val="bg1"/>
                </a:solidFill>
              </a:rPr>
              <a:t>avec peu d’efficacité jeu du pivot</a:t>
            </a:r>
            <a:r>
              <a:rPr lang="fr-FR" sz="1200" dirty="0" smtClean="0">
                <a:solidFill>
                  <a:srgbClr val="000000"/>
                </a:solidFill>
              </a:rPr>
              <a:t>.</a:t>
            </a:r>
          </a:p>
          <a:p>
            <a:pPr algn="ctr">
              <a:defRPr/>
            </a:pPr>
            <a:endParaRPr lang="fr-FR" sz="1050" dirty="0">
              <a:solidFill>
                <a:srgbClr val="000000"/>
              </a:solidFill>
            </a:endParaRPr>
          </a:p>
        </p:txBody>
      </p:sp>
      <p:sp>
        <p:nvSpPr>
          <p:cNvPr id="29" name="ZoneTexte 28"/>
          <p:cNvSpPr txBox="1"/>
          <p:nvPr/>
        </p:nvSpPr>
        <p:spPr>
          <a:xfrm>
            <a:off x="6313048" y="1549564"/>
            <a:ext cx="2463618" cy="1169551"/>
          </a:xfrm>
          <a:prstGeom prst="rect">
            <a:avLst/>
          </a:prstGeom>
          <a:noFill/>
        </p:spPr>
        <p:txBody>
          <a:bodyPr wrap="square">
            <a:spAutoFit/>
          </a:bodyPr>
          <a:lstStyle/>
          <a:p>
            <a:pPr algn="ctr">
              <a:defRPr/>
            </a:pPr>
            <a:r>
              <a:rPr lang="fr-FR" sz="2400" b="1" u="sng" dirty="0" smtClean="0">
                <a:solidFill>
                  <a:schemeClr val="bg1"/>
                </a:solidFill>
              </a:rPr>
              <a:t>Capacité</a:t>
            </a:r>
          </a:p>
          <a:p>
            <a:pPr algn="ctr">
              <a:defRPr/>
            </a:pPr>
            <a:endParaRPr lang="fr-FR" sz="1400" dirty="0" smtClean="0">
              <a:solidFill>
                <a:schemeClr val="bg1"/>
              </a:solidFill>
            </a:endParaRPr>
          </a:p>
          <a:p>
            <a:pPr algn="ctr">
              <a:defRPr/>
            </a:pPr>
            <a:r>
              <a:rPr lang="fr-FR" sz="1600" dirty="0" smtClean="0">
                <a:solidFill>
                  <a:schemeClr val="bg1"/>
                </a:solidFill>
              </a:rPr>
              <a:t>Elèves </a:t>
            </a:r>
            <a:r>
              <a:rPr lang="fr-FR" sz="1600" dirty="0" smtClean="0">
                <a:solidFill>
                  <a:schemeClr val="bg1"/>
                </a:solidFill>
              </a:rPr>
              <a:t>à </a:t>
            </a:r>
            <a:r>
              <a:rPr lang="fr-FR" sz="1600" dirty="0">
                <a:solidFill>
                  <a:schemeClr val="bg1"/>
                </a:solidFill>
              </a:rPr>
              <a:t>d</a:t>
            </a:r>
            <a:r>
              <a:rPr lang="fr-FR" sz="1600" dirty="0" smtClean="0">
                <a:solidFill>
                  <a:schemeClr val="bg1"/>
                </a:solidFill>
              </a:rPr>
              <a:t>ifficultés techniques </a:t>
            </a:r>
            <a:r>
              <a:rPr lang="fr-FR" sz="1200" dirty="0" smtClean="0">
                <a:solidFill>
                  <a:srgbClr val="000000"/>
                </a:solidFill>
              </a:rPr>
              <a:t>:</a:t>
            </a:r>
            <a:endParaRPr lang="fr-FR" sz="1050" dirty="0">
              <a:solidFill>
                <a:srgbClr val="000000"/>
              </a:solidFill>
            </a:endParaRPr>
          </a:p>
        </p:txBody>
      </p:sp>
      <p:sp>
        <p:nvSpPr>
          <p:cNvPr id="30" name="ZoneTexte 29"/>
          <p:cNvSpPr txBox="1"/>
          <p:nvPr/>
        </p:nvSpPr>
        <p:spPr>
          <a:xfrm>
            <a:off x="448826" y="3143908"/>
            <a:ext cx="2330020" cy="523220"/>
          </a:xfrm>
          <a:prstGeom prst="rect">
            <a:avLst/>
          </a:prstGeom>
          <a:solidFill>
            <a:schemeClr val="bg1"/>
          </a:solidFill>
        </p:spPr>
        <p:txBody>
          <a:bodyPr wrap="square">
            <a:spAutoFit/>
          </a:bodyPr>
          <a:lstStyle/>
          <a:p>
            <a:pPr algn="ctr">
              <a:defRPr/>
            </a:pPr>
            <a:r>
              <a:rPr lang="fr-FR" sz="1400" dirty="0" smtClean="0">
                <a:solidFill>
                  <a:srgbClr val="C00000"/>
                </a:solidFill>
                <a:cs typeface="Times New Roman" pitchFamily="18" charset="0"/>
              </a:rPr>
              <a:t>Sur </a:t>
            </a:r>
            <a:r>
              <a:rPr lang="fr-FR" sz="1400" dirty="0" smtClean="0">
                <a:solidFill>
                  <a:srgbClr val="C00000"/>
                </a:solidFill>
                <a:cs typeface="Times New Roman" pitchFamily="18" charset="0"/>
              </a:rPr>
              <a:t>1/2 terrain: </a:t>
            </a:r>
          </a:p>
          <a:p>
            <a:pPr algn="ctr">
              <a:defRPr/>
            </a:pPr>
            <a:r>
              <a:rPr lang="fr-FR" sz="1400" dirty="0" smtClean="0">
                <a:solidFill>
                  <a:srgbClr val="C00000"/>
                </a:solidFill>
                <a:cs typeface="Times New Roman" pitchFamily="18" charset="0"/>
              </a:rPr>
              <a:t>5 CONTRE 3 OU 4</a:t>
            </a:r>
          </a:p>
        </p:txBody>
      </p:sp>
      <p:sp>
        <p:nvSpPr>
          <p:cNvPr id="31" name="ZoneTexte 30"/>
          <p:cNvSpPr txBox="1"/>
          <p:nvPr/>
        </p:nvSpPr>
        <p:spPr>
          <a:xfrm>
            <a:off x="3443007" y="3143908"/>
            <a:ext cx="2330020" cy="523220"/>
          </a:xfrm>
          <a:prstGeom prst="rect">
            <a:avLst/>
          </a:prstGeom>
          <a:solidFill>
            <a:schemeClr val="bg1"/>
          </a:solidFill>
        </p:spPr>
        <p:txBody>
          <a:bodyPr wrap="square">
            <a:spAutoFit/>
          </a:bodyPr>
          <a:lstStyle/>
          <a:p>
            <a:pPr algn="ctr">
              <a:defRPr/>
            </a:pPr>
            <a:r>
              <a:rPr lang="fr-FR" sz="1400" dirty="0" smtClean="0">
                <a:solidFill>
                  <a:srgbClr val="C00000"/>
                </a:solidFill>
                <a:cs typeface="Times New Roman" pitchFamily="18" charset="0"/>
              </a:rPr>
              <a:t>Sur </a:t>
            </a:r>
            <a:r>
              <a:rPr lang="fr-FR" sz="1400" dirty="0" smtClean="0">
                <a:solidFill>
                  <a:srgbClr val="C00000"/>
                </a:solidFill>
                <a:cs typeface="Times New Roman" pitchFamily="18" charset="0"/>
              </a:rPr>
              <a:t>1/2 terrain: </a:t>
            </a:r>
          </a:p>
          <a:p>
            <a:pPr algn="ctr">
              <a:defRPr/>
            </a:pPr>
            <a:r>
              <a:rPr lang="fr-FR" sz="1400" b="1" dirty="0" smtClean="0">
                <a:solidFill>
                  <a:srgbClr val="C00000"/>
                </a:solidFill>
                <a:cs typeface="Times New Roman" pitchFamily="18" charset="0"/>
              </a:rPr>
              <a:t>5 contre 3 OU 4</a:t>
            </a:r>
            <a:r>
              <a:rPr lang="fr-FR" sz="1400" b="1" dirty="0" smtClean="0">
                <a:solidFill>
                  <a:srgbClr val="FF0000"/>
                </a:solidFill>
                <a:cs typeface="Times New Roman" pitchFamily="18" charset="0"/>
              </a:rPr>
              <a:t>.</a:t>
            </a:r>
            <a:endParaRPr lang="fr-FR" sz="1400" dirty="0">
              <a:solidFill>
                <a:srgbClr val="000000"/>
              </a:solidFill>
              <a:cs typeface="Times New Roman" pitchFamily="18" charset="0"/>
            </a:endParaRPr>
          </a:p>
        </p:txBody>
      </p:sp>
      <p:sp>
        <p:nvSpPr>
          <p:cNvPr id="32" name="ZoneTexte 31"/>
          <p:cNvSpPr txBox="1"/>
          <p:nvPr/>
        </p:nvSpPr>
        <p:spPr>
          <a:xfrm>
            <a:off x="453256" y="4310357"/>
            <a:ext cx="8323410" cy="461665"/>
          </a:xfrm>
          <a:prstGeom prst="rect">
            <a:avLst/>
          </a:prstGeom>
          <a:noFill/>
        </p:spPr>
        <p:txBody>
          <a:bodyPr wrap="square">
            <a:spAutoFit/>
          </a:bodyPr>
          <a:lstStyle/>
          <a:p>
            <a:pPr algn="ctr">
              <a:defRPr/>
            </a:pPr>
            <a:r>
              <a:rPr lang="fr-FR" sz="2400" b="1" u="sng" dirty="0">
                <a:solidFill>
                  <a:schemeClr val="bg1"/>
                </a:solidFill>
              </a:rPr>
              <a:t>Liens possibles avec </a:t>
            </a:r>
            <a:r>
              <a:rPr lang="fr-FR" sz="2400" b="1" u="sng" dirty="0" smtClean="0">
                <a:solidFill>
                  <a:schemeClr val="bg1"/>
                </a:solidFill>
              </a:rPr>
              <a:t>les effets éducatifs recherchés</a:t>
            </a:r>
            <a:endParaRPr lang="fr-FR" sz="2400" b="1" u="sng" dirty="0">
              <a:solidFill>
                <a:schemeClr val="bg1"/>
              </a:solidFill>
            </a:endParaRPr>
          </a:p>
        </p:txBody>
      </p:sp>
      <p:sp>
        <p:nvSpPr>
          <p:cNvPr id="33" name="ZoneTexte 32"/>
          <p:cNvSpPr txBox="1"/>
          <p:nvPr/>
        </p:nvSpPr>
        <p:spPr>
          <a:xfrm>
            <a:off x="844529" y="5312422"/>
            <a:ext cx="7555002" cy="830997"/>
          </a:xfrm>
          <a:prstGeom prst="rect">
            <a:avLst/>
          </a:prstGeom>
          <a:solidFill>
            <a:schemeClr val="bg1"/>
          </a:solidFill>
        </p:spPr>
        <p:txBody>
          <a:bodyPr wrap="square">
            <a:spAutoFit/>
          </a:bodyPr>
          <a:lstStyle/>
          <a:p>
            <a:pPr algn="ctr">
              <a:defRPr/>
            </a:pPr>
            <a:r>
              <a:rPr lang="fr-FR" sz="2400" b="1" dirty="0" smtClean="0">
                <a:solidFill>
                  <a:srgbClr val="C00000"/>
                </a:solidFill>
                <a:cs typeface="Times New Roman" pitchFamily="18" charset="0"/>
              </a:rPr>
              <a:t>Mobiliser à bon escient ses capacités motrices dans le cadre d’une pratique adaptée à son potentiel</a:t>
            </a:r>
            <a:r>
              <a:rPr lang="fr-FR" sz="1400" b="1" dirty="0" smtClean="0">
                <a:solidFill>
                  <a:srgbClr val="00B050"/>
                </a:solidFill>
                <a:cs typeface="Times New Roman" pitchFamily="18" charset="0"/>
              </a:rPr>
              <a:t>.</a:t>
            </a:r>
            <a:endParaRPr lang="fr-FR" sz="1400" b="1" dirty="0">
              <a:solidFill>
                <a:srgbClr val="00B050"/>
              </a:solidFill>
              <a:cs typeface="Times New Roman" pitchFamily="18" charset="0"/>
            </a:endParaRPr>
          </a:p>
        </p:txBody>
      </p:sp>
      <p:sp>
        <p:nvSpPr>
          <p:cNvPr id="20" name="Titre 2"/>
          <p:cNvSpPr>
            <a:spLocks noGrp="1"/>
          </p:cNvSpPr>
          <p:nvPr>
            <p:ph type="title"/>
          </p:nvPr>
        </p:nvSpPr>
        <p:spPr>
          <a:xfrm>
            <a:off x="453256" y="234131"/>
            <a:ext cx="8229600" cy="1143000"/>
          </a:xfrm>
        </p:spPr>
        <p:txBody>
          <a:bodyPr>
            <a:normAutofit fontScale="90000"/>
          </a:bodyPr>
          <a:lstStyle/>
          <a:p>
            <a:r>
              <a:rPr lang="fr-FR" dirty="0"/>
              <a:t>Différenciation </a:t>
            </a:r>
            <a:r>
              <a:rPr lang="fr-FR" dirty="0" smtClean="0"/>
              <a:t/>
            </a:r>
            <a:br>
              <a:rPr lang="fr-FR" dirty="0" smtClean="0"/>
            </a:br>
            <a:r>
              <a:rPr lang="fr-FR" dirty="0" smtClean="0"/>
              <a:t>et </a:t>
            </a:r>
            <a:r>
              <a:rPr lang="fr-FR" dirty="0"/>
              <a:t>régulations qui en </a:t>
            </a:r>
            <a:r>
              <a:rPr lang="fr-FR" dirty="0" smtClean="0"/>
              <a:t>découlent</a:t>
            </a:r>
            <a:endParaRPr lang="fr-FR" dirty="0"/>
          </a:p>
        </p:txBody>
      </p:sp>
      <p:sp>
        <p:nvSpPr>
          <p:cNvPr id="21" name="Flèche vers le bas 20"/>
          <p:cNvSpPr/>
          <p:nvPr/>
        </p:nvSpPr>
        <p:spPr>
          <a:xfrm>
            <a:off x="7424010" y="4846927"/>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vers le bas 22"/>
          <p:cNvSpPr/>
          <p:nvPr/>
        </p:nvSpPr>
        <p:spPr>
          <a:xfrm>
            <a:off x="4543615" y="4846927"/>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lèche vers le bas 33"/>
          <p:cNvSpPr/>
          <p:nvPr/>
        </p:nvSpPr>
        <p:spPr>
          <a:xfrm>
            <a:off x="1539851" y="4813173"/>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lèche vers le bas 34"/>
          <p:cNvSpPr/>
          <p:nvPr/>
        </p:nvSpPr>
        <p:spPr>
          <a:xfrm>
            <a:off x="7497995" y="2752869"/>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lèche vers le bas 35"/>
          <p:cNvSpPr/>
          <p:nvPr/>
        </p:nvSpPr>
        <p:spPr>
          <a:xfrm>
            <a:off x="4617600" y="2752869"/>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Flèche vers le bas 36"/>
          <p:cNvSpPr/>
          <p:nvPr/>
        </p:nvSpPr>
        <p:spPr>
          <a:xfrm>
            <a:off x="1613836" y="2719115"/>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11919141"/>
      </p:ext>
    </p:extLst>
  </p:cSld>
  <p:clrMapOvr>
    <a:masterClrMapping/>
  </p:clrMapOvr>
  <p:transition spd="med">
    <p:split orient="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ZoneTexte 21"/>
          <p:cNvSpPr txBox="1"/>
          <p:nvPr/>
        </p:nvSpPr>
        <p:spPr>
          <a:xfrm>
            <a:off x="4784651" y="3132155"/>
            <a:ext cx="3992015" cy="954107"/>
          </a:xfrm>
          <a:prstGeom prst="rect">
            <a:avLst/>
          </a:prstGeom>
          <a:solidFill>
            <a:schemeClr val="bg1"/>
          </a:solidFill>
        </p:spPr>
        <p:txBody>
          <a:bodyPr wrap="square">
            <a:spAutoFit/>
          </a:bodyPr>
          <a:lstStyle/>
          <a:p>
            <a:pPr marL="285750" indent="-285750">
              <a:buFont typeface="Arial" pitchFamily="34" charset="0"/>
              <a:buChar char="•"/>
              <a:defRPr/>
            </a:pPr>
            <a:r>
              <a:rPr lang="fr-FR" sz="1400" dirty="0">
                <a:solidFill>
                  <a:srgbClr val="C00000"/>
                </a:solidFill>
                <a:cs typeface="Times New Roman" pitchFamily="18" charset="0"/>
              </a:rPr>
              <a:t>Utiliser des fiches simplifiées sur le rôle des joueurs et avec un vocabulaire adapté pour aide</a:t>
            </a:r>
          </a:p>
          <a:p>
            <a:pPr marL="285750" indent="-285750">
              <a:buFont typeface="Arial" pitchFamily="34" charset="0"/>
              <a:buChar char="•"/>
              <a:defRPr/>
            </a:pPr>
            <a:r>
              <a:rPr lang="fr-FR" sz="1400" dirty="0" smtClean="0">
                <a:solidFill>
                  <a:srgbClr val="C00000"/>
                </a:solidFill>
                <a:cs typeface="Times New Roman" pitchFamily="18" charset="0"/>
              </a:rPr>
              <a:t>Verbaliser </a:t>
            </a:r>
            <a:r>
              <a:rPr lang="fr-FR" sz="1400" dirty="0">
                <a:solidFill>
                  <a:srgbClr val="C00000"/>
                </a:solidFill>
                <a:cs typeface="Times New Roman" pitchFamily="18" charset="0"/>
              </a:rPr>
              <a:t>devant l’enseignant ou avec son aide pour faire ressortir les bons conseils.</a:t>
            </a:r>
          </a:p>
        </p:txBody>
      </p:sp>
      <p:sp>
        <p:nvSpPr>
          <p:cNvPr id="27" name="ZoneTexte 26"/>
          <p:cNvSpPr txBox="1"/>
          <p:nvPr/>
        </p:nvSpPr>
        <p:spPr>
          <a:xfrm>
            <a:off x="265813" y="1614077"/>
            <a:ext cx="4082903" cy="1169551"/>
          </a:xfrm>
          <a:prstGeom prst="rect">
            <a:avLst/>
          </a:prstGeom>
          <a:noFill/>
        </p:spPr>
        <p:txBody>
          <a:bodyPr wrap="square">
            <a:spAutoFit/>
          </a:bodyPr>
          <a:lstStyle/>
          <a:p>
            <a:pPr algn="ctr">
              <a:defRPr/>
            </a:pPr>
            <a:r>
              <a:rPr lang="fr-FR" sz="2400" b="1" u="sng" dirty="0" smtClean="0">
                <a:solidFill>
                  <a:schemeClr val="bg1"/>
                </a:solidFill>
              </a:rPr>
              <a:t>Attitude</a:t>
            </a:r>
            <a:endParaRPr lang="fr-FR" sz="2400" b="1" u="sng" dirty="0" smtClean="0">
              <a:solidFill>
                <a:schemeClr val="bg1"/>
              </a:solidFill>
            </a:endParaRPr>
          </a:p>
          <a:p>
            <a:pPr algn="ctr">
              <a:defRPr/>
            </a:pPr>
            <a:endParaRPr lang="fr-FR" sz="1400" dirty="0" smtClean="0">
              <a:solidFill>
                <a:schemeClr val="bg1"/>
              </a:solidFill>
            </a:endParaRPr>
          </a:p>
          <a:p>
            <a:pPr algn="ctr">
              <a:defRPr/>
            </a:pPr>
            <a:r>
              <a:rPr lang="fr-FR" sz="1600" dirty="0">
                <a:solidFill>
                  <a:schemeClr val="bg1"/>
                </a:solidFill>
              </a:rPr>
              <a:t>Ne respecte pas les règles ou autrui : conteste, râle, effectue geste d’humeur.</a:t>
            </a:r>
          </a:p>
        </p:txBody>
      </p:sp>
      <p:sp>
        <p:nvSpPr>
          <p:cNvPr id="29" name="ZoneTexte 28"/>
          <p:cNvSpPr txBox="1"/>
          <p:nvPr/>
        </p:nvSpPr>
        <p:spPr>
          <a:xfrm>
            <a:off x="5548849" y="1549563"/>
            <a:ext cx="2463618" cy="1169551"/>
          </a:xfrm>
          <a:prstGeom prst="rect">
            <a:avLst/>
          </a:prstGeom>
          <a:noFill/>
        </p:spPr>
        <p:txBody>
          <a:bodyPr wrap="square">
            <a:spAutoFit/>
          </a:bodyPr>
          <a:lstStyle/>
          <a:p>
            <a:pPr algn="ctr">
              <a:defRPr/>
            </a:pPr>
            <a:r>
              <a:rPr lang="fr-FR" sz="2400" b="1" u="sng" dirty="0">
                <a:solidFill>
                  <a:schemeClr val="bg1"/>
                </a:solidFill>
              </a:rPr>
              <a:t>Attitude</a:t>
            </a:r>
          </a:p>
          <a:p>
            <a:pPr algn="ctr">
              <a:defRPr/>
            </a:pPr>
            <a:endParaRPr lang="fr-FR" sz="1400" dirty="0" smtClean="0">
              <a:solidFill>
                <a:schemeClr val="bg1"/>
              </a:solidFill>
            </a:endParaRPr>
          </a:p>
          <a:p>
            <a:pPr algn="ctr">
              <a:defRPr/>
            </a:pPr>
            <a:r>
              <a:rPr lang="fr-FR" sz="1600" dirty="0">
                <a:solidFill>
                  <a:schemeClr val="bg1"/>
                </a:solidFill>
              </a:rPr>
              <a:t>Difficulté à conseiller un joueur ou une équipe</a:t>
            </a:r>
            <a:r>
              <a:rPr lang="fr-FR" sz="1200" dirty="0" smtClean="0">
                <a:solidFill>
                  <a:srgbClr val="000000"/>
                </a:solidFill>
              </a:rPr>
              <a:t>:</a:t>
            </a:r>
            <a:endParaRPr lang="fr-FR" sz="1050" dirty="0">
              <a:solidFill>
                <a:srgbClr val="000000"/>
              </a:solidFill>
            </a:endParaRPr>
          </a:p>
        </p:txBody>
      </p:sp>
      <p:sp>
        <p:nvSpPr>
          <p:cNvPr id="30" name="ZoneTexte 29"/>
          <p:cNvSpPr txBox="1"/>
          <p:nvPr/>
        </p:nvSpPr>
        <p:spPr>
          <a:xfrm>
            <a:off x="448825" y="3143908"/>
            <a:ext cx="3729770" cy="738664"/>
          </a:xfrm>
          <a:prstGeom prst="rect">
            <a:avLst/>
          </a:prstGeom>
          <a:solidFill>
            <a:schemeClr val="bg1"/>
          </a:solidFill>
        </p:spPr>
        <p:txBody>
          <a:bodyPr wrap="square">
            <a:spAutoFit/>
          </a:bodyPr>
          <a:lstStyle/>
          <a:p>
            <a:pPr marL="285750" indent="-285750">
              <a:buFont typeface="Arial" pitchFamily="34" charset="0"/>
              <a:buChar char="•"/>
              <a:defRPr/>
            </a:pPr>
            <a:r>
              <a:rPr lang="fr-FR" sz="1400" dirty="0">
                <a:solidFill>
                  <a:srgbClr val="C00000"/>
                </a:solidFill>
                <a:cs typeface="Times New Roman" pitchFamily="18" charset="0"/>
              </a:rPr>
              <a:t>Exclusion  2 minutes</a:t>
            </a:r>
            <a:r>
              <a:rPr lang="fr-FR" sz="1400" dirty="0" smtClean="0">
                <a:solidFill>
                  <a:srgbClr val="C00000"/>
                </a:solidFill>
                <a:cs typeface="Times New Roman" pitchFamily="18" charset="0"/>
              </a:rPr>
              <a:t>.</a:t>
            </a:r>
            <a:endParaRPr lang="fr-FR" sz="1400" dirty="0">
              <a:solidFill>
                <a:srgbClr val="C00000"/>
              </a:solidFill>
              <a:cs typeface="Times New Roman" pitchFamily="18" charset="0"/>
            </a:endParaRPr>
          </a:p>
          <a:p>
            <a:pPr marL="285750" indent="-285750">
              <a:buFont typeface="Arial" pitchFamily="34" charset="0"/>
              <a:buChar char="•"/>
              <a:defRPr/>
            </a:pPr>
            <a:r>
              <a:rPr lang="fr-FR" sz="1400" dirty="0" smtClean="0">
                <a:solidFill>
                  <a:srgbClr val="C00000"/>
                </a:solidFill>
                <a:cs typeface="Times New Roman" pitchFamily="18" charset="0"/>
              </a:rPr>
              <a:t>S’auto- </a:t>
            </a:r>
            <a:r>
              <a:rPr lang="fr-FR" sz="1400" dirty="0">
                <a:solidFill>
                  <a:srgbClr val="C00000"/>
                </a:solidFill>
                <a:cs typeface="Times New Roman" pitchFamily="18" charset="0"/>
              </a:rPr>
              <a:t>évaluer oralement en fin de leçon: A / ECA / NA.</a:t>
            </a:r>
          </a:p>
        </p:txBody>
      </p:sp>
      <p:sp>
        <p:nvSpPr>
          <p:cNvPr id="32" name="ZoneTexte 31"/>
          <p:cNvSpPr txBox="1"/>
          <p:nvPr/>
        </p:nvSpPr>
        <p:spPr>
          <a:xfrm>
            <a:off x="453256" y="4310357"/>
            <a:ext cx="8323410" cy="461665"/>
          </a:xfrm>
          <a:prstGeom prst="rect">
            <a:avLst/>
          </a:prstGeom>
          <a:noFill/>
        </p:spPr>
        <p:txBody>
          <a:bodyPr wrap="square">
            <a:spAutoFit/>
          </a:bodyPr>
          <a:lstStyle/>
          <a:p>
            <a:pPr algn="ctr">
              <a:defRPr/>
            </a:pPr>
            <a:r>
              <a:rPr lang="fr-FR" sz="2400" b="1" u="sng" dirty="0">
                <a:solidFill>
                  <a:schemeClr val="bg1"/>
                </a:solidFill>
              </a:rPr>
              <a:t>Liens possibles avec </a:t>
            </a:r>
            <a:r>
              <a:rPr lang="fr-FR" sz="2400" b="1" u="sng" dirty="0" smtClean="0">
                <a:solidFill>
                  <a:schemeClr val="bg1"/>
                </a:solidFill>
              </a:rPr>
              <a:t>les effets éducatifs recherchés</a:t>
            </a:r>
            <a:endParaRPr lang="fr-FR" sz="2400" b="1" u="sng" dirty="0">
              <a:solidFill>
                <a:schemeClr val="bg1"/>
              </a:solidFill>
            </a:endParaRPr>
          </a:p>
        </p:txBody>
      </p:sp>
      <p:sp>
        <p:nvSpPr>
          <p:cNvPr id="33" name="ZoneTexte 32"/>
          <p:cNvSpPr txBox="1"/>
          <p:nvPr/>
        </p:nvSpPr>
        <p:spPr>
          <a:xfrm>
            <a:off x="453256" y="5312422"/>
            <a:ext cx="8323410" cy="1323439"/>
          </a:xfrm>
          <a:prstGeom prst="rect">
            <a:avLst/>
          </a:prstGeom>
          <a:solidFill>
            <a:schemeClr val="bg1"/>
          </a:solidFill>
        </p:spPr>
        <p:txBody>
          <a:bodyPr wrap="square">
            <a:spAutoFit/>
          </a:bodyPr>
          <a:lstStyle/>
          <a:p>
            <a:pPr marL="285750" indent="-285750">
              <a:buFont typeface="Arial" pitchFamily="34" charset="0"/>
              <a:buChar char="•"/>
              <a:defRPr/>
            </a:pPr>
            <a:r>
              <a:rPr lang="fr-FR" sz="2000" b="1" dirty="0">
                <a:solidFill>
                  <a:srgbClr val="C00000"/>
                </a:solidFill>
                <a:cs typeface="Times New Roman" pitchFamily="18" charset="0"/>
              </a:rPr>
              <a:t>Etre capable de jugements argumentés et respectueux de la sensibilité de l’autre.</a:t>
            </a:r>
          </a:p>
          <a:p>
            <a:pPr marL="285750" indent="-285750">
              <a:buFont typeface="Arial" pitchFamily="34" charset="0"/>
              <a:buChar char="•"/>
              <a:defRPr/>
            </a:pPr>
            <a:r>
              <a:rPr lang="fr-FR" sz="2000" b="1" dirty="0">
                <a:solidFill>
                  <a:srgbClr val="C00000"/>
                </a:solidFill>
                <a:cs typeface="Times New Roman" pitchFamily="18" charset="0"/>
              </a:rPr>
              <a:t>Analyser et évaluer son activité ou celle d’un pair  en relation avec des règles d’actions connues</a:t>
            </a:r>
            <a:r>
              <a:rPr lang="fr-FR" sz="2000" b="1" dirty="0" smtClean="0">
                <a:solidFill>
                  <a:srgbClr val="C00000"/>
                </a:solidFill>
                <a:cs typeface="Times New Roman" pitchFamily="18" charset="0"/>
              </a:rPr>
              <a:t>.</a:t>
            </a:r>
            <a:endParaRPr lang="fr-FR" sz="1400" b="1" dirty="0">
              <a:solidFill>
                <a:srgbClr val="00B050"/>
              </a:solidFill>
              <a:cs typeface="Times New Roman" pitchFamily="18" charset="0"/>
            </a:endParaRPr>
          </a:p>
        </p:txBody>
      </p:sp>
      <p:sp>
        <p:nvSpPr>
          <p:cNvPr id="20" name="Titre 2"/>
          <p:cNvSpPr>
            <a:spLocks noGrp="1"/>
          </p:cNvSpPr>
          <p:nvPr>
            <p:ph type="title"/>
          </p:nvPr>
        </p:nvSpPr>
        <p:spPr>
          <a:xfrm>
            <a:off x="453256" y="234131"/>
            <a:ext cx="8229600" cy="1143000"/>
          </a:xfrm>
        </p:spPr>
        <p:txBody>
          <a:bodyPr>
            <a:normAutofit fontScale="90000"/>
          </a:bodyPr>
          <a:lstStyle/>
          <a:p>
            <a:r>
              <a:rPr lang="fr-FR" dirty="0"/>
              <a:t>Différenciation </a:t>
            </a:r>
            <a:r>
              <a:rPr lang="fr-FR" dirty="0" smtClean="0"/>
              <a:t/>
            </a:r>
            <a:br>
              <a:rPr lang="fr-FR" dirty="0" smtClean="0"/>
            </a:br>
            <a:r>
              <a:rPr lang="fr-FR" dirty="0" smtClean="0"/>
              <a:t>et </a:t>
            </a:r>
            <a:r>
              <a:rPr lang="fr-FR" dirty="0"/>
              <a:t>régulations qui en </a:t>
            </a:r>
            <a:r>
              <a:rPr lang="fr-FR" dirty="0" smtClean="0"/>
              <a:t>découlent</a:t>
            </a:r>
            <a:endParaRPr lang="fr-FR" dirty="0"/>
          </a:p>
        </p:txBody>
      </p:sp>
      <p:sp>
        <p:nvSpPr>
          <p:cNvPr id="21" name="Flèche vers le bas 20"/>
          <p:cNvSpPr/>
          <p:nvPr/>
        </p:nvSpPr>
        <p:spPr>
          <a:xfrm>
            <a:off x="7424010" y="4846927"/>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vers le bas 22"/>
          <p:cNvSpPr/>
          <p:nvPr/>
        </p:nvSpPr>
        <p:spPr>
          <a:xfrm>
            <a:off x="4543615" y="4846927"/>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lèche vers le bas 33"/>
          <p:cNvSpPr/>
          <p:nvPr/>
        </p:nvSpPr>
        <p:spPr>
          <a:xfrm>
            <a:off x="1539851" y="4813173"/>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Flèche vers le bas 34"/>
          <p:cNvSpPr/>
          <p:nvPr/>
        </p:nvSpPr>
        <p:spPr>
          <a:xfrm>
            <a:off x="6702243" y="2719114"/>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Flèche vers le bas 36"/>
          <p:cNvSpPr/>
          <p:nvPr/>
        </p:nvSpPr>
        <p:spPr>
          <a:xfrm>
            <a:off x="2228849" y="2783628"/>
            <a:ext cx="156830" cy="297677"/>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45949491"/>
      </p:ext>
    </p:extLst>
  </p:cSld>
  <p:clrMapOvr>
    <a:masterClrMapping/>
  </p:clrMapOvr>
  <p:transition spd="med">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Gains pédagogiques et progrès des élèves à travers la tâche complexe</a:t>
            </a:r>
            <a:endParaRPr lang="fr-FR" dirty="0"/>
          </a:p>
        </p:txBody>
      </p:sp>
      <p:sp>
        <p:nvSpPr>
          <p:cNvPr id="3" name="Espace réservé du contenu 2"/>
          <p:cNvSpPr>
            <a:spLocks noGrp="1"/>
          </p:cNvSpPr>
          <p:nvPr>
            <p:ph idx="1"/>
          </p:nvPr>
        </p:nvSpPr>
        <p:spPr/>
        <p:txBody>
          <a:bodyPr>
            <a:noAutofit/>
          </a:bodyPr>
          <a:lstStyle/>
          <a:p>
            <a:r>
              <a:rPr lang="fr-FR" sz="2000" dirty="0" smtClean="0"/>
              <a:t>Cette tâche a donc mobilisé des connaissances(système offensif et défensif utilisés, connaître ses qualités et s’intégrer dans l’équipe, échanger avec un vocabulaire adapté…), des capacités (s’engager dans des intervalles, adaptés sa technique de tir, fixer-donner…) et des attitudes (arbitrer, observer, conseiller, annoncer un système de jeu et se réadapter à la mi temps…)</a:t>
            </a:r>
          </a:p>
          <a:p>
            <a:endParaRPr lang="fr-FR" sz="2000" dirty="0" smtClean="0"/>
          </a:p>
          <a:p>
            <a:r>
              <a:rPr lang="fr-FR" sz="2000" dirty="0" smtClean="0"/>
              <a:t>Elle donne du sens pour les élèves:</a:t>
            </a:r>
          </a:p>
          <a:p>
            <a:pPr>
              <a:buNone/>
            </a:pPr>
            <a:r>
              <a:rPr lang="fr-FR" sz="2000" dirty="0" smtClean="0"/>
              <a:t> Chaque équipe et chaque élève se sont fixés un objectif de travail (quel système de jeu utilisé pour trouver des TSF, quel est mon meilleur poster et ma meilleure utilisation dans l’équipe).</a:t>
            </a:r>
          </a:p>
          <a:p>
            <a:pPr>
              <a:buNone/>
            </a:pPr>
            <a:endParaRPr lang="fr-FR" sz="2000" dirty="0" smtClean="0"/>
          </a:p>
          <a:p>
            <a:pPr>
              <a:buNone/>
            </a:pPr>
            <a:r>
              <a:rPr lang="fr-FR" sz="2000" dirty="0" smtClean="0"/>
              <a:t>. Source de motivation à travers le scénario établi (coupe d’</a:t>
            </a:r>
            <a:r>
              <a:rPr lang="fr-FR" sz="2000" dirty="0" err="1" smtClean="0"/>
              <a:t>europe</a:t>
            </a:r>
            <a:r>
              <a:rPr lang="fr-FR" sz="2000" dirty="0" smtClean="0"/>
              <a:t> avec le PSG et BARCELONE), les caractéristiques chiffrés( Nombre de but et TSF à atteindre)</a:t>
            </a:r>
            <a:endParaRPr lang="fr-FR" sz="2000" dirty="0"/>
          </a:p>
        </p:txBody>
      </p:sp>
    </p:spTree>
  </p:cSld>
  <p:clrMapOvr>
    <a:masterClrMapping/>
  </p:clrMapOvr>
  <p:transition spd="med">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altLang="fr-FR" sz="6000" dirty="0" smtClean="0">
                <a:solidFill>
                  <a:schemeClr val="bg1"/>
                </a:solidFill>
                <a:effectLst/>
              </a:rPr>
              <a:t>CP</a:t>
            </a:r>
            <a:r>
              <a:rPr lang="fr-FR" altLang="fr-FR" sz="6000" dirty="0">
                <a:solidFill>
                  <a:schemeClr val="bg1"/>
                </a:solidFill>
                <a:effectLst/>
              </a:rPr>
              <a:t>: </a:t>
            </a:r>
            <a:r>
              <a:rPr lang="fr-FR" altLang="fr-FR" sz="6000" dirty="0" smtClean="0">
                <a:solidFill>
                  <a:schemeClr val="bg1"/>
                </a:solidFill>
                <a:effectLst/>
              </a:rPr>
              <a:t>4</a:t>
            </a:r>
            <a:endParaRPr lang="fr-FR" sz="6000" dirty="0">
              <a:solidFill>
                <a:schemeClr val="bg1"/>
              </a:solidFill>
              <a:effectLst/>
            </a:endParaRPr>
          </a:p>
        </p:txBody>
      </p:sp>
      <p:sp>
        <p:nvSpPr>
          <p:cNvPr id="5" name="Espace réservé du contenu 4"/>
          <p:cNvSpPr>
            <a:spLocks noGrp="1"/>
          </p:cNvSpPr>
          <p:nvPr>
            <p:ph idx="1"/>
          </p:nvPr>
        </p:nvSpPr>
        <p:spPr>
          <a:xfrm>
            <a:off x="457200" y="2118360"/>
            <a:ext cx="8229600" cy="3870959"/>
          </a:xfrm>
        </p:spPr>
        <p:txBody>
          <a:bodyPr>
            <a:noAutofit/>
          </a:bodyPr>
          <a:lstStyle/>
          <a:p>
            <a:r>
              <a:rPr lang="fr-FR" altLang="fr-FR" sz="3600" dirty="0" smtClean="0"/>
              <a:t>Activité </a:t>
            </a:r>
            <a:r>
              <a:rPr lang="fr-FR" altLang="fr-FR" sz="3600" dirty="0"/>
              <a:t>support: Handball.</a:t>
            </a:r>
          </a:p>
          <a:p>
            <a:endParaRPr lang="fr-FR" altLang="fr-FR" sz="3600" dirty="0"/>
          </a:p>
          <a:p>
            <a:r>
              <a:rPr lang="fr-FR" altLang="fr-FR" sz="3600" dirty="0"/>
              <a:t>Niveau de classe: </a:t>
            </a:r>
            <a:r>
              <a:rPr lang="fr-FR" altLang="fr-FR" sz="3600" dirty="0" smtClean="0"/>
              <a:t>Terminale Commerce.</a:t>
            </a:r>
            <a:endParaRPr lang="fr-FR" altLang="fr-FR" sz="3600" dirty="0"/>
          </a:p>
          <a:p>
            <a:endParaRPr lang="fr-FR" altLang="fr-FR" sz="3600" dirty="0"/>
          </a:p>
          <a:p>
            <a:r>
              <a:rPr lang="fr-FR" sz="3600" dirty="0" smtClean="0"/>
              <a:t>Lycée Professionnel Elsa Triolet LUCE (28), Lycée des métiers du tertiaire.</a:t>
            </a:r>
            <a:endParaRPr lang="fr-FR" sz="3600" dirty="0"/>
          </a:p>
          <a:p>
            <a:pPr marL="0" indent="0">
              <a:buNone/>
            </a:pPr>
            <a:endParaRPr lang="fr-FR" sz="3600" dirty="0"/>
          </a:p>
        </p:txBody>
      </p:sp>
    </p:spTree>
    <p:extLst>
      <p:ext uri="{BB962C8B-B14F-4D97-AF65-F5344CB8AC3E}">
        <p14:creationId xmlns:p14="http://schemas.microsoft.com/office/powerpoint/2010/main" val="4242757175"/>
      </p:ext>
    </p:extLst>
  </p:cSld>
  <p:clrMapOvr>
    <a:masterClrMapping/>
  </p:clrMapOvr>
  <p:transition spd="med">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16555"/>
            <a:ext cx="8229600" cy="1143000"/>
          </a:xfrm>
        </p:spPr>
        <p:txBody>
          <a:bodyPr>
            <a:noAutofit/>
          </a:bodyPr>
          <a:lstStyle/>
          <a:p>
            <a:r>
              <a:rPr lang="fr-FR" sz="4000" dirty="0">
                <a:solidFill>
                  <a:schemeClr val="bg1"/>
                </a:solidFill>
                <a:effectLst/>
              </a:rPr>
              <a:t>Compétence Attendue </a:t>
            </a:r>
            <a:br>
              <a:rPr lang="fr-FR" sz="4000" dirty="0">
                <a:solidFill>
                  <a:schemeClr val="bg1"/>
                </a:solidFill>
                <a:effectLst/>
              </a:rPr>
            </a:br>
            <a:r>
              <a:rPr lang="fr-FR" sz="4000" dirty="0">
                <a:solidFill>
                  <a:schemeClr val="bg1"/>
                </a:solidFill>
                <a:effectLst/>
              </a:rPr>
              <a:t>Handball Niveau </a:t>
            </a:r>
            <a:r>
              <a:rPr lang="fr-FR" sz="4000" dirty="0" smtClean="0">
                <a:solidFill>
                  <a:schemeClr val="bg1"/>
                </a:solidFill>
                <a:effectLst/>
              </a:rPr>
              <a:t>4</a:t>
            </a:r>
            <a:endParaRPr lang="fr-FR" sz="4800" dirty="0">
              <a:solidFill>
                <a:schemeClr val="bg1"/>
              </a:solidFill>
              <a:effectLst/>
            </a:endParaRPr>
          </a:p>
        </p:txBody>
      </p:sp>
      <p:sp>
        <p:nvSpPr>
          <p:cNvPr id="5" name="Espace réservé du contenu 4"/>
          <p:cNvSpPr>
            <a:spLocks noGrp="1"/>
          </p:cNvSpPr>
          <p:nvPr>
            <p:ph idx="1"/>
          </p:nvPr>
        </p:nvSpPr>
        <p:spPr>
          <a:xfrm>
            <a:off x="457200" y="2810190"/>
            <a:ext cx="8229600" cy="3315974"/>
          </a:xfrm>
        </p:spPr>
        <p:txBody>
          <a:bodyPr/>
          <a:lstStyle/>
          <a:p>
            <a:pPr marL="0" indent="0">
              <a:buNone/>
            </a:pPr>
            <a:endParaRPr lang="fr-FR" dirty="0"/>
          </a:p>
          <a:p>
            <a:pPr marL="0" indent="0">
              <a:buNone/>
            </a:pPr>
            <a:endParaRPr lang="fr-FR" dirty="0"/>
          </a:p>
        </p:txBody>
      </p:sp>
      <p:sp>
        <p:nvSpPr>
          <p:cNvPr id="6" name="Rectangle 3"/>
          <p:cNvSpPr txBox="1">
            <a:spLocks noChangeArrowheads="1"/>
          </p:cNvSpPr>
          <p:nvPr/>
        </p:nvSpPr>
        <p:spPr bwMode="auto">
          <a:xfrm>
            <a:off x="457200" y="2810190"/>
            <a:ext cx="8229600" cy="3082611"/>
          </a:xfrm>
          <a:prstGeom prst="rect">
            <a:avLst/>
          </a:prstGeom>
          <a:gradFill>
            <a:gsLst>
              <a:gs pos="0">
                <a:schemeClr val="bg2">
                  <a:lumMod val="40000"/>
                  <a:lumOff val="60000"/>
                </a:schemeClr>
              </a:gs>
              <a:gs pos="100000">
                <a:schemeClr val="accent1">
                  <a:tint val="23500"/>
                  <a:satMod val="160000"/>
                </a:schemeClr>
              </a:gs>
            </a:gsLst>
            <a:lin ang="5400000" scaled="0"/>
          </a:gradFill>
          <a:ln>
            <a:noFill/>
          </a:ln>
          <a:effectLst/>
        </p:spPr>
        <p:txBody>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a:lstStyle>
          <a:p>
            <a:pPr algn="just">
              <a:spcAft>
                <a:spcPts val="0"/>
              </a:spcAft>
            </a:pPr>
            <a:r>
              <a:rPr lang="fr-FR" sz="2400" dirty="0" smtClean="0"/>
              <a:t>Pour gagner le match, </a:t>
            </a:r>
            <a:r>
              <a:rPr lang="fr-FR" sz="2400" b="1" u="sng" dirty="0" smtClean="0"/>
              <a:t>mettre en œuvre une organisation offensive</a:t>
            </a:r>
            <a:r>
              <a:rPr lang="fr-FR" sz="2400" dirty="0" smtClean="0"/>
              <a:t> capable de faire évoluer le rapport de force en sa faveur par </a:t>
            </a:r>
            <a:r>
              <a:rPr lang="fr-FR" sz="2400" u="sng" dirty="0" smtClean="0"/>
              <a:t>l’occupation permanente de l’espace de jeu (écartement et étagement), </a:t>
            </a:r>
            <a:r>
              <a:rPr lang="fr-FR" sz="2400" dirty="0" smtClean="0"/>
              <a:t>face à une défense qui se replie collectivement pour défendre sa cible ou récupérer la balle.</a:t>
            </a:r>
            <a:endParaRPr lang="fr-FR" sz="2400" dirty="0">
              <a:latin typeface="Cambria"/>
              <a:ea typeface="Calibri"/>
              <a:cs typeface="Times New Roman"/>
            </a:endParaRPr>
          </a:p>
        </p:txBody>
      </p:sp>
    </p:spTree>
    <p:extLst>
      <p:ext uri="{BB962C8B-B14F-4D97-AF65-F5344CB8AC3E}">
        <p14:creationId xmlns:p14="http://schemas.microsoft.com/office/powerpoint/2010/main" val="2258427222"/>
      </p:ext>
    </p:extLst>
  </p:cSld>
  <p:clrMapOvr>
    <a:masterClrMapping/>
  </p:clrMapOvr>
  <p:transition spd="med">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dirty="0"/>
              <a:t>Classe de Terminale Commerce</a:t>
            </a:r>
            <a:r>
              <a:rPr lang="fr-FR" dirty="0" smtClean="0"/>
              <a:t>:</a:t>
            </a:r>
            <a:endParaRPr lang="fr-FR" dirty="0"/>
          </a:p>
        </p:txBody>
      </p:sp>
      <p:sp>
        <p:nvSpPr>
          <p:cNvPr id="5" name="Espace réservé du contenu 4"/>
          <p:cNvSpPr>
            <a:spLocks noGrp="1"/>
          </p:cNvSpPr>
          <p:nvPr>
            <p:ph idx="1"/>
          </p:nvPr>
        </p:nvSpPr>
        <p:spPr>
          <a:xfrm>
            <a:off x="453256" y="1628800"/>
            <a:ext cx="8229600" cy="4772000"/>
          </a:xfrm>
        </p:spPr>
        <p:txBody>
          <a:bodyPr>
            <a:normAutofit lnSpcReduction="10000"/>
          </a:bodyPr>
          <a:lstStyle/>
          <a:p>
            <a:pPr marL="0" indent="0">
              <a:buNone/>
            </a:pPr>
            <a:endParaRPr lang="fr-FR" sz="1050" dirty="0" smtClean="0">
              <a:solidFill>
                <a:schemeClr val="bg1"/>
              </a:solidFill>
            </a:endParaRPr>
          </a:p>
          <a:p>
            <a:pPr fontAlgn="base">
              <a:spcBef>
                <a:spcPct val="0"/>
              </a:spcBef>
              <a:spcAft>
                <a:spcPts val="1000"/>
              </a:spcAft>
            </a:pPr>
            <a:r>
              <a:rPr lang="fr-FR" altLang="fr-FR" sz="1800" dirty="0" smtClean="0">
                <a:latin typeface="Calibri" pitchFamily="34" charset="0"/>
                <a:cs typeface="Arial" pitchFamily="34" charset="0"/>
              </a:rPr>
              <a:t>28 élèves: 17 garçons et 11 filles. </a:t>
            </a:r>
          </a:p>
          <a:p>
            <a:pPr fontAlgn="base">
              <a:spcBef>
                <a:spcPct val="0"/>
              </a:spcBef>
              <a:spcAft>
                <a:spcPts val="1000"/>
              </a:spcAft>
            </a:pPr>
            <a:r>
              <a:rPr lang="fr-FR" altLang="fr-FR" sz="1800" dirty="0" smtClean="0">
                <a:latin typeface="Calibri" pitchFamily="34" charset="0"/>
                <a:cs typeface="Arial" pitchFamily="34" charset="0"/>
              </a:rPr>
              <a:t>Classe agréable et appliquée au travail. Pas d’élèves qui ont des difficultés scolaires dans cette section.</a:t>
            </a:r>
          </a:p>
          <a:p>
            <a:pPr fontAlgn="base">
              <a:spcBef>
                <a:spcPct val="0"/>
              </a:spcBef>
              <a:spcAft>
                <a:spcPts val="1000"/>
              </a:spcAft>
            </a:pPr>
            <a:r>
              <a:rPr lang="fr-FR" altLang="fr-FR" sz="1800" dirty="0" smtClean="0">
                <a:latin typeface="Calibri" pitchFamily="34" charset="0"/>
                <a:cs typeface="Arial" pitchFamily="34" charset="0"/>
              </a:rPr>
              <a:t>Entente garçon-fille très correcte et pas de problème affinitaire.</a:t>
            </a:r>
          </a:p>
          <a:p>
            <a:pPr fontAlgn="base">
              <a:spcBef>
                <a:spcPct val="0"/>
              </a:spcBef>
              <a:spcAft>
                <a:spcPts val="1000"/>
              </a:spcAft>
            </a:pPr>
            <a:r>
              <a:rPr lang="fr-FR" altLang="fr-FR" sz="1800" dirty="0" smtClean="0">
                <a:latin typeface="Calibri" pitchFamily="34" charset="0"/>
                <a:cs typeface="Arial" pitchFamily="34" charset="0"/>
              </a:rPr>
              <a:t>La plupart des garçons et 5-6 filles sont assez dynamiques et ont des qualités athlétiques intéressantes.</a:t>
            </a:r>
          </a:p>
          <a:p>
            <a:pPr fontAlgn="base">
              <a:spcBef>
                <a:spcPct val="0"/>
              </a:spcBef>
              <a:spcAft>
                <a:spcPts val="1000"/>
              </a:spcAft>
            </a:pPr>
            <a:r>
              <a:rPr lang="fr-FR" altLang="fr-FR" sz="1800" dirty="0" smtClean="0">
                <a:latin typeface="Calibri" pitchFamily="34" charset="0"/>
                <a:cs typeface="Arial" pitchFamily="34" charset="0"/>
              </a:rPr>
              <a:t>Florian et Jordan sont 2 garçons en difficulté dans la vitesse gestuelle et la manipulation de la balle. Yona est la fille largement au dessus du lot.	</a:t>
            </a:r>
          </a:p>
          <a:p>
            <a:pPr fontAlgn="base">
              <a:spcBef>
                <a:spcPct val="0"/>
              </a:spcBef>
              <a:spcAft>
                <a:spcPts val="1000"/>
              </a:spcAft>
            </a:pPr>
            <a:r>
              <a:rPr lang="fr-FR" altLang="fr-FR" sz="1800" dirty="0" smtClean="0">
                <a:latin typeface="Calibri" pitchFamily="34" charset="0"/>
                <a:cs typeface="Arial" pitchFamily="34" charset="0"/>
              </a:rPr>
              <a:t>1/3 des filles ont un problème technique dans la qualité des passes et du dribble.</a:t>
            </a:r>
          </a:p>
          <a:p>
            <a:r>
              <a:rPr lang="fr-FR" altLang="fr-FR" sz="1800" b="1" dirty="0" smtClean="0">
                <a:latin typeface="Calibri" pitchFamily="34" charset="0"/>
                <a:cs typeface="Arial" pitchFamily="34" charset="0"/>
              </a:rPr>
              <a:t>8 élèves (4 garçons et 4 filles) sont inscrits ou ont été inscrits à l’association sportive</a:t>
            </a:r>
            <a:r>
              <a:rPr lang="fr-FR" altLang="fr-FR" sz="1800" dirty="0" smtClean="0">
                <a:latin typeface="Calibri" pitchFamily="34" charset="0"/>
                <a:cs typeface="Arial" pitchFamily="34" charset="0"/>
              </a:rPr>
              <a:t>. </a:t>
            </a:r>
          </a:p>
          <a:p>
            <a:r>
              <a:rPr lang="fr-FR" altLang="fr-FR" sz="1800" dirty="0" smtClean="0">
                <a:latin typeface="Calibri" pitchFamily="34" charset="0"/>
                <a:cs typeface="Arial" pitchFamily="34" charset="0"/>
              </a:rPr>
              <a:t>Yona a fait les championnats  de handball et </a:t>
            </a:r>
            <a:r>
              <a:rPr lang="fr-FR" altLang="fr-FR" sz="1800" dirty="0" err="1" smtClean="0">
                <a:latin typeface="Calibri" pitchFamily="34" charset="0"/>
                <a:cs typeface="Arial" pitchFamily="34" charset="0"/>
              </a:rPr>
              <a:t>Doran</a:t>
            </a:r>
            <a:r>
              <a:rPr lang="fr-FR" altLang="fr-FR" sz="1800" dirty="0" smtClean="0">
                <a:latin typeface="Calibri" pitchFamily="34" charset="0"/>
                <a:cs typeface="Arial" pitchFamily="34" charset="0"/>
              </a:rPr>
              <a:t>  et </a:t>
            </a:r>
            <a:r>
              <a:rPr lang="fr-FR" altLang="fr-FR" sz="1800" dirty="0" err="1" smtClean="0">
                <a:latin typeface="Calibri" pitchFamily="34" charset="0"/>
                <a:cs typeface="Arial" pitchFamily="34" charset="0"/>
              </a:rPr>
              <a:t>Hedi</a:t>
            </a:r>
            <a:r>
              <a:rPr lang="fr-FR" altLang="fr-FR" sz="1800" dirty="0" smtClean="0">
                <a:latin typeface="Calibri" pitchFamily="34" charset="0"/>
                <a:cs typeface="Arial" pitchFamily="34" charset="0"/>
              </a:rPr>
              <a:t> ont été validé dans le prolongement du cycle et de la tâche complexe à la certification départementale jeune officiel handball lors des championnats junior fille.</a:t>
            </a:r>
          </a:p>
          <a:p>
            <a:pPr marL="0" lvl="0" indent="0" fontAlgn="base">
              <a:spcBef>
                <a:spcPct val="0"/>
              </a:spcBef>
              <a:spcAft>
                <a:spcPts val="1000"/>
              </a:spcAft>
              <a:buNone/>
            </a:pPr>
            <a:endParaRPr lang="fr-FR" sz="1100" dirty="0"/>
          </a:p>
        </p:txBody>
      </p:sp>
    </p:spTree>
    <p:extLst>
      <p:ext uri="{BB962C8B-B14F-4D97-AF65-F5344CB8AC3E}">
        <p14:creationId xmlns:p14="http://schemas.microsoft.com/office/powerpoint/2010/main" val="2248473274"/>
      </p:ext>
    </p:extLst>
  </p:cSld>
  <p:clrMapOvr>
    <a:masterClrMapping/>
  </p:clrMapOvr>
  <p:transition spd="med">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dirty="0"/>
              <a:t>Projet de classe </a:t>
            </a:r>
            <a:r>
              <a:rPr lang="fr-FR" dirty="0" smtClean="0"/>
              <a:t>TCOM</a:t>
            </a:r>
            <a:endParaRPr lang="fr-FR" dirty="0"/>
          </a:p>
        </p:txBody>
      </p:sp>
      <p:sp>
        <p:nvSpPr>
          <p:cNvPr id="5" name="Espace réservé du contenu 4"/>
          <p:cNvSpPr>
            <a:spLocks noGrp="1"/>
          </p:cNvSpPr>
          <p:nvPr>
            <p:ph idx="1"/>
          </p:nvPr>
        </p:nvSpPr>
        <p:spPr>
          <a:xfrm>
            <a:off x="453256" y="1628800"/>
            <a:ext cx="8229600" cy="4931488"/>
          </a:xfrm>
        </p:spPr>
        <p:txBody>
          <a:bodyPr>
            <a:normAutofit fontScale="40000" lnSpcReduction="20000"/>
          </a:bodyPr>
          <a:lstStyle/>
          <a:p>
            <a:pPr marL="0" indent="0" algn="ctr">
              <a:buNone/>
            </a:pPr>
            <a:r>
              <a:rPr lang="fr-FR" sz="6000" b="1" u="sng" cap="all" dirty="0" smtClean="0"/>
              <a:t>effets </a:t>
            </a:r>
            <a:r>
              <a:rPr lang="fr-FR" sz="6000" b="1" u="sng" cap="all" dirty="0" err="1" smtClean="0"/>
              <a:t>educatifs</a:t>
            </a:r>
            <a:r>
              <a:rPr lang="fr-FR" sz="6000" b="1" u="sng" cap="all" dirty="0" smtClean="0"/>
              <a:t> recherches</a:t>
            </a:r>
            <a:endParaRPr lang="fr-FR" sz="6000" dirty="0" smtClean="0"/>
          </a:p>
          <a:p>
            <a:pPr marL="0" indent="0">
              <a:buNone/>
            </a:pPr>
            <a:r>
              <a:rPr lang="fr-FR" b="1" cap="all" dirty="0" smtClean="0"/>
              <a:t>Domaine de la SANTÉ : </a:t>
            </a:r>
            <a:endParaRPr lang="fr-FR" b="1" dirty="0" smtClean="0"/>
          </a:p>
          <a:p>
            <a:r>
              <a:rPr lang="fr-FR" dirty="0" smtClean="0"/>
              <a:t>Adapter ses caractéristiques, ses besoins corporels aux exigences de l’activité.</a:t>
            </a:r>
          </a:p>
          <a:p>
            <a:pPr marL="0" indent="0">
              <a:buNone/>
            </a:pPr>
            <a:r>
              <a:rPr lang="fr-FR" b="1" cap="all" dirty="0" smtClean="0"/>
              <a:t>Domaine de la Socialisation : </a:t>
            </a:r>
            <a:endParaRPr lang="fr-FR" b="1" dirty="0" smtClean="0"/>
          </a:p>
          <a:p>
            <a:r>
              <a:rPr lang="fr-FR" dirty="0" smtClean="0"/>
              <a:t>Etre capable de </a:t>
            </a:r>
            <a:r>
              <a:rPr lang="fr-FR" dirty="0" err="1" smtClean="0"/>
              <a:t>tutorer</a:t>
            </a:r>
            <a:r>
              <a:rPr lang="fr-FR" dirty="0" smtClean="0"/>
              <a:t> (ou d’être </a:t>
            </a:r>
            <a:r>
              <a:rPr lang="fr-FR" dirty="0" err="1" smtClean="0"/>
              <a:t>tutorer</a:t>
            </a:r>
            <a:r>
              <a:rPr lang="fr-FR" dirty="0" smtClean="0"/>
              <a:t> par) un camarade au regard de critère précis. </a:t>
            </a:r>
          </a:p>
          <a:p>
            <a:r>
              <a:rPr lang="fr-FR" dirty="0" smtClean="0"/>
              <a:t>Etre capable d’organiser l’activité d’un groupe en sachant s’affirmer et communiquer clairement.</a:t>
            </a:r>
          </a:p>
          <a:p>
            <a:r>
              <a:rPr lang="fr-FR" dirty="0" smtClean="0"/>
              <a:t>Etre capable de se tenir face à un groupe en assurant une certaine prestance. Coopérer en acceptant les concessions pour construire une organisation commune.</a:t>
            </a:r>
          </a:p>
          <a:p>
            <a:pPr marL="0" indent="0">
              <a:buNone/>
            </a:pPr>
            <a:r>
              <a:rPr lang="fr-FR" b="1" cap="all" dirty="0" smtClean="0"/>
              <a:t>Domaine de l’autonomie :</a:t>
            </a:r>
            <a:endParaRPr lang="fr-FR" dirty="0" smtClean="0"/>
          </a:p>
          <a:p>
            <a:r>
              <a:rPr lang="fr-FR" dirty="0" smtClean="0"/>
              <a:t>Etre capable de jugements argumentés et respectueux de la sensibilité de l’autre</a:t>
            </a:r>
          </a:p>
          <a:p>
            <a:r>
              <a:rPr lang="fr-FR" dirty="0" smtClean="0"/>
              <a:t>Analyser et évaluer son activité ou celle d’un pair  en relation avec des règles d’actions connues</a:t>
            </a:r>
          </a:p>
          <a:p>
            <a:endParaRPr lang="fr-FR" dirty="0" smtClean="0"/>
          </a:p>
          <a:p>
            <a:endParaRPr lang="fr-FR" u="sng" dirty="0" smtClean="0"/>
          </a:p>
          <a:p>
            <a:pPr marL="0" indent="0" algn="ctr">
              <a:buNone/>
            </a:pPr>
            <a:r>
              <a:rPr lang="fr-FR" sz="4000" b="1" u="sng" dirty="0" smtClean="0"/>
              <a:t>Démarche enseignement et axes prioritaires</a:t>
            </a:r>
            <a:endParaRPr lang="fr-FR" sz="4000" b="1" dirty="0" smtClean="0"/>
          </a:p>
          <a:p>
            <a:r>
              <a:rPr lang="fr-FR" dirty="0" smtClean="0"/>
              <a:t>Situation problème puis semi ouverture, on revient sur la situation problème pour voir si elles s’améliorent.</a:t>
            </a:r>
          </a:p>
          <a:p>
            <a:r>
              <a:rPr lang="fr-FR" dirty="0" smtClean="0"/>
              <a:t>Rôles sociaux : arbitrage, capitaine, coach, tuteur…</a:t>
            </a:r>
          </a:p>
          <a:p>
            <a:r>
              <a:rPr lang="fr-FR" dirty="0" smtClean="0"/>
              <a:t>On insiste sur la notion de gestion d’efforts et de respect malgré la fatigue</a:t>
            </a:r>
          </a:p>
          <a:p>
            <a:endParaRPr lang="fr-FR" b="1" u="sng" dirty="0" smtClean="0"/>
          </a:p>
          <a:p>
            <a:endParaRPr lang="fr-FR" b="1" u="sng" dirty="0" smtClean="0"/>
          </a:p>
          <a:p>
            <a:pPr marL="0" indent="0" algn="ctr">
              <a:buNone/>
            </a:pPr>
            <a:r>
              <a:rPr lang="fr-FR" sz="4000" b="1" u="sng" dirty="0"/>
              <a:t>Axes prioritaires :</a:t>
            </a:r>
          </a:p>
          <a:p>
            <a:r>
              <a:rPr lang="fr-FR" dirty="0" smtClean="0"/>
              <a:t>Organisation collective en attaque : ETAGEMENT ET ECARTEMENT</a:t>
            </a:r>
          </a:p>
          <a:p>
            <a:r>
              <a:rPr lang="fr-FR" dirty="0" smtClean="0"/>
              <a:t>Organisation défensive en défense : Système de zone</a:t>
            </a:r>
          </a:p>
          <a:p>
            <a:r>
              <a:rPr lang="fr-FR" dirty="0" smtClean="0"/>
              <a:t>Autonomie et mise en projet individuel (poste spécifique, coach, capitaine…) et collective (quels organisations ?)</a:t>
            </a:r>
          </a:p>
          <a:p>
            <a:endParaRPr lang="fr-FR" dirty="0"/>
          </a:p>
        </p:txBody>
      </p:sp>
      <p:sp>
        <p:nvSpPr>
          <p:cNvPr id="6" name="Flèche vers le bas 5"/>
          <p:cNvSpPr/>
          <p:nvPr/>
        </p:nvSpPr>
        <p:spPr>
          <a:xfrm>
            <a:off x="4136065" y="4029740"/>
            <a:ext cx="318977" cy="244548"/>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4136065" y="5234763"/>
            <a:ext cx="318977" cy="244548"/>
          </a:xfrm>
          <a:prstGeom prst="down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51499925"/>
      </p:ext>
    </p:extLst>
  </p:cSld>
  <p:clrMapOvr>
    <a:masterClrMapping/>
  </p:clrMapOvr>
  <p:transition spd="med">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8" name="Object 14"/>
          <p:cNvGraphicFramePr>
            <a:graphicFrameLocks noChangeAspect="1"/>
          </p:cNvGraphicFramePr>
          <p:nvPr>
            <p:extLst>
              <p:ext uri="{D42A27DB-BD31-4B8C-83A1-F6EECF244321}">
                <p14:modId xmlns:p14="http://schemas.microsoft.com/office/powerpoint/2010/main" val="834615891"/>
              </p:ext>
            </p:extLst>
          </p:nvPr>
        </p:nvGraphicFramePr>
        <p:xfrm>
          <a:off x="191386" y="1690836"/>
          <a:ext cx="8697433" cy="4816290"/>
        </p:xfrm>
        <a:graphic>
          <a:graphicData uri="http://schemas.openxmlformats.org/presentationml/2006/ole">
            <mc:AlternateContent xmlns:mc="http://schemas.openxmlformats.org/markup-compatibility/2006">
              <mc:Choice xmlns:v="urn:schemas-microsoft-com:vml" Requires="v">
                <p:oleObj spid="_x0000_s1054" name="Document" r:id="rId4" imgW="11328454" imgH="5186994" progId="Word.Document.12">
                  <p:embed/>
                </p:oleObj>
              </mc:Choice>
              <mc:Fallback>
                <p:oleObj name="Document" r:id="rId4" imgW="11328454" imgH="5186994" progId="Word.Document.12">
                  <p:embed/>
                  <p:pic>
                    <p:nvPicPr>
                      <p:cNvPr id="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386" y="1690836"/>
                        <a:ext cx="8697433" cy="4816290"/>
                      </a:xfrm>
                      <a:prstGeom prst="rect">
                        <a:avLst/>
                      </a:prstGeom>
                      <a:solidFill>
                        <a:schemeClr val="bg1"/>
                      </a:solidFill>
                      <a:extLst/>
                    </p:spPr>
                  </p:pic>
                </p:oleObj>
              </mc:Fallback>
            </mc:AlternateContent>
          </a:graphicData>
        </a:graphic>
      </p:graphicFrame>
      <p:sp>
        <p:nvSpPr>
          <p:cNvPr id="2" name="Titre 1"/>
          <p:cNvSpPr>
            <a:spLocks noGrp="1"/>
          </p:cNvSpPr>
          <p:nvPr>
            <p:ph type="title"/>
          </p:nvPr>
        </p:nvSpPr>
        <p:spPr/>
        <p:txBody>
          <a:bodyPr/>
          <a:lstStyle/>
          <a:p>
            <a:r>
              <a:rPr lang="fr-FR" dirty="0"/>
              <a:t>Projet de </a:t>
            </a:r>
            <a:r>
              <a:rPr lang="fr-FR" dirty="0" smtClean="0"/>
              <a:t>cycle </a:t>
            </a:r>
            <a:r>
              <a:rPr lang="fr-FR" dirty="0"/>
              <a:t>TCOM</a:t>
            </a:r>
          </a:p>
        </p:txBody>
      </p:sp>
    </p:spTree>
    <p:extLst>
      <p:ext uri="{BB962C8B-B14F-4D97-AF65-F5344CB8AC3E}">
        <p14:creationId xmlns:p14="http://schemas.microsoft.com/office/powerpoint/2010/main" val="3715157543"/>
      </p:ext>
    </p:extLst>
  </p:cSld>
  <p:clrMapOvr>
    <a:masterClrMapping/>
  </p:clrMapOvr>
  <p:transition spd="med">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En quoi est-ce une tâche complexe ?</a:t>
            </a:r>
            <a:endParaRPr lang="fr-FR" dirty="0"/>
          </a:p>
        </p:txBody>
      </p:sp>
      <p:sp>
        <p:nvSpPr>
          <p:cNvPr id="3" name="Espace réservé du contenu 2"/>
          <p:cNvSpPr>
            <a:spLocks noGrp="1"/>
          </p:cNvSpPr>
          <p:nvPr>
            <p:ph idx="1"/>
          </p:nvPr>
        </p:nvSpPr>
        <p:spPr/>
        <p:txBody>
          <a:bodyPr>
            <a:normAutofit/>
          </a:bodyPr>
          <a:lstStyle/>
          <a:p>
            <a:r>
              <a:rPr lang="fr-FR" sz="2000" dirty="0" smtClean="0"/>
              <a:t>Elle mobilise des connaissances (connaître des systèmes de jeu, connaître ses qualités et celle de son équipe, connaître le vocabulaire adapté) des capacités (créer et exploiter des espaces libres, adapter sa technique de tir, être capable d’élaborer un système offensif par rapport aux forces adverses ,être capable de discuter ensemble…) des attitudes  (conseiller un jouer dans un rôle précis, être concentré et appliqué les bonnes décisions à l’arbitrage…)renvoyant à la compétence de niveau 4 .</a:t>
            </a:r>
          </a:p>
          <a:p>
            <a:r>
              <a:rPr lang="fr-FR" sz="2000" dirty="0" smtClean="0"/>
              <a:t>Elle donne différents rôles à l’élève (arbitre, joueur, observateur, conseiller). </a:t>
            </a:r>
          </a:p>
          <a:p>
            <a:r>
              <a:rPr lang="fr-FR" sz="2000" dirty="0" smtClean="0"/>
              <a:t>Il y a une mise en projet à travers les matchs (se fixer un système de jeu et un nombre de TSF à atteindre).</a:t>
            </a:r>
          </a:p>
          <a:p>
            <a:r>
              <a:rPr lang="fr-FR" sz="2000" dirty="0" smtClean="0"/>
              <a:t>Elle donne du SENS à ses apprentissages et de la motivation (par rapport  au scénario construit et aux références culturelles).</a:t>
            </a:r>
          </a:p>
          <a:p>
            <a:pPr>
              <a:buNone/>
            </a:pPr>
            <a:endParaRPr lang="fr-FR" sz="2000" dirty="0" smtClean="0"/>
          </a:p>
          <a:p>
            <a:endParaRPr lang="fr-FR" dirty="0"/>
          </a:p>
        </p:txBody>
      </p:sp>
    </p:spTree>
  </p:cSld>
  <p:clrMapOvr>
    <a:masterClrMapping/>
  </p:clrMapOvr>
  <p:transition spd="med">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CONTENUS ACQUIS AVANT LA TACHE COMPLEXE</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136479705"/>
              </p:ext>
            </p:extLst>
          </p:nvPr>
        </p:nvGraphicFramePr>
        <p:xfrm>
          <a:off x="202019" y="1628775"/>
          <a:ext cx="8761228" cy="4952778"/>
        </p:xfrm>
        <a:graphic>
          <a:graphicData uri="http://schemas.openxmlformats.org/drawingml/2006/table">
            <a:tbl>
              <a:tblPr firstRow="1" bandRow="1">
                <a:tableStyleId>{5C22544A-7EE6-4342-B048-85BDC9FD1C3A}</a:tableStyleId>
              </a:tblPr>
              <a:tblGrid>
                <a:gridCol w="3457536"/>
                <a:gridCol w="3116052"/>
                <a:gridCol w="2187640"/>
              </a:tblGrid>
              <a:tr h="675871">
                <a:tc gridSpan="3">
                  <a:txBody>
                    <a:bodyPr/>
                    <a:lstStyle/>
                    <a:p>
                      <a:pPr algn="ctr">
                        <a:spcAft>
                          <a:spcPts val="0"/>
                        </a:spcAft>
                      </a:pPr>
                      <a:r>
                        <a:rPr lang="fr-FR" sz="1800" b="1" dirty="0" smtClean="0">
                          <a:solidFill>
                            <a:srgbClr val="C00000"/>
                          </a:solidFill>
                          <a:latin typeface="+mj-lt"/>
                          <a:ea typeface="Calibri"/>
                          <a:cs typeface="Times New Roman"/>
                        </a:rPr>
                        <a:t>Contenus acquis avant la tâche complexe </a:t>
                      </a:r>
                      <a:endParaRPr lang="fr-FR" sz="1800" dirty="0" smtClean="0">
                        <a:solidFill>
                          <a:srgbClr val="C00000"/>
                        </a:solidFill>
                        <a:latin typeface="+mj-lt"/>
                        <a:ea typeface="Calibri"/>
                        <a:cs typeface="Times New Roman"/>
                      </a:endParaRPr>
                    </a:p>
                    <a:p>
                      <a:pPr algn="ctr">
                        <a:lnSpc>
                          <a:spcPct val="107000"/>
                        </a:lnSpc>
                        <a:spcAft>
                          <a:spcPts val="800"/>
                        </a:spcAft>
                      </a:pPr>
                      <a:r>
                        <a:rPr lang="fr-FR" sz="1800" b="1" dirty="0" smtClean="0">
                          <a:solidFill>
                            <a:srgbClr val="C00000"/>
                          </a:solidFill>
                          <a:latin typeface="+mj-lt"/>
                          <a:ea typeface="Calibri"/>
                          <a:cs typeface="Times New Roman"/>
                        </a:rPr>
                        <a:t>(Niveau 3 et début cycle Niveau 4)</a:t>
                      </a:r>
                      <a:endParaRPr lang="fr-FR" dirty="0">
                        <a:solidFill>
                          <a:srgbClr val="C00000"/>
                        </a:solidFill>
                        <a:latin typeface="+mj-lt"/>
                      </a:endParaRPr>
                    </a:p>
                  </a:txBody>
                  <a:tcPr>
                    <a:solidFill>
                      <a:schemeClr val="bg1"/>
                    </a:solidFill>
                  </a:tcPr>
                </a:tc>
                <a:tc hMerge="1">
                  <a:txBody>
                    <a:bodyPr/>
                    <a:lstStyle/>
                    <a:p>
                      <a:endParaRPr lang="fr-FR" dirty="0"/>
                    </a:p>
                  </a:txBody>
                  <a:tcPr/>
                </a:tc>
                <a:tc hMerge="1">
                  <a:txBody>
                    <a:bodyPr/>
                    <a:lstStyle/>
                    <a:p>
                      <a:endParaRPr lang="fr-FR" dirty="0"/>
                    </a:p>
                  </a:txBody>
                  <a:tcPr/>
                </a:tc>
              </a:tr>
              <a:tr h="3878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bg1"/>
                          </a:solidFill>
                          <a:latin typeface="+mj-lt"/>
                          <a:ea typeface="Calibri"/>
                          <a:cs typeface="Times New Roman"/>
                        </a:rPr>
                        <a:t>Connaissances</a:t>
                      </a:r>
                      <a:endParaRPr lang="fr-FR" sz="1800" dirty="0" smtClean="0">
                        <a:solidFill>
                          <a:schemeClr val="bg1"/>
                        </a:solidFill>
                        <a:latin typeface="+mj-lt"/>
                        <a:ea typeface="Calibri"/>
                        <a:cs typeface="Times New Roman"/>
                      </a:endParaRPr>
                    </a:p>
                  </a:txBody>
                  <a:tcPr>
                    <a:solidFill>
                      <a:srgbClr val="17375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bg1"/>
                          </a:solidFill>
                          <a:latin typeface="+mj-lt"/>
                          <a:ea typeface="Calibri"/>
                          <a:cs typeface="Times New Roman"/>
                        </a:rPr>
                        <a:t>Capacités</a:t>
                      </a:r>
                      <a:endParaRPr lang="fr-FR" sz="1800" dirty="0" smtClean="0">
                        <a:solidFill>
                          <a:schemeClr val="bg1"/>
                        </a:solidFill>
                        <a:latin typeface="+mj-lt"/>
                        <a:ea typeface="Calibri"/>
                        <a:cs typeface="Times New Roman"/>
                      </a:endParaRPr>
                    </a:p>
                  </a:txBody>
                  <a:tcPr>
                    <a:solidFill>
                      <a:srgbClr val="17375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bg1"/>
                          </a:solidFill>
                          <a:latin typeface="+mj-lt"/>
                          <a:ea typeface="Calibri"/>
                          <a:cs typeface="Times New Roman"/>
                        </a:rPr>
                        <a:t>Attitudes</a:t>
                      </a:r>
                      <a:endParaRPr lang="fr-FR" sz="1800" dirty="0" smtClean="0">
                        <a:solidFill>
                          <a:schemeClr val="bg1"/>
                        </a:solidFill>
                        <a:latin typeface="+mj-lt"/>
                        <a:ea typeface="Calibri"/>
                        <a:cs typeface="Times New Roman"/>
                      </a:endParaRPr>
                    </a:p>
                  </a:txBody>
                  <a:tcPr>
                    <a:solidFill>
                      <a:srgbClr val="17375E"/>
                    </a:solidFill>
                  </a:tcPr>
                </a:tc>
              </a:tr>
              <a:tr h="3889063">
                <a:tc>
                  <a:txBody>
                    <a:bodyPr/>
                    <a:lstStyle/>
                    <a:p>
                      <a:pPr algn="just">
                        <a:spcAft>
                          <a:spcPts val="0"/>
                        </a:spcAft>
                      </a:pPr>
                      <a:r>
                        <a:rPr lang="fr-FR" sz="1400" dirty="0" smtClean="0">
                          <a:latin typeface="+mj-lt"/>
                          <a:ea typeface="Calibri"/>
                          <a:cs typeface="Times New Roman"/>
                        </a:rPr>
                        <a:t>Connaître, repérer, sanctionner et expliquer  les règles essentielles  du handball(M et RD ; les limites, le non-contact).</a:t>
                      </a:r>
                    </a:p>
                    <a:p>
                      <a:pPr algn="just">
                        <a:spcAft>
                          <a:spcPts val="0"/>
                        </a:spcAft>
                      </a:pPr>
                      <a:r>
                        <a:rPr lang="fr-FR" sz="1400" dirty="0" smtClean="0">
                          <a:latin typeface="+mj-lt"/>
                          <a:ea typeface="Calibri"/>
                          <a:cs typeface="Times New Roman"/>
                        </a:rPr>
                        <a:t>. Connaître les types d’attaque (rapide et placée) et les postes clés dans les systèmes offensifs</a:t>
                      </a:r>
                    </a:p>
                    <a:p>
                      <a:pPr algn="just">
                        <a:spcAft>
                          <a:spcPts val="0"/>
                        </a:spcAft>
                      </a:pPr>
                      <a:r>
                        <a:rPr lang="fr-FR" sz="1400" dirty="0" smtClean="0">
                          <a:latin typeface="+mj-lt"/>
                          <a:ea typeface="Calibri"/>
                          <a:cs typeface="Times New Roman"/>
                        </a:rPr>
                        <a:t>Connaître les systèmes défensifs (1 ligne en 5-0, 2 lignes en 4-1)</a:t>
                      </a:r>
                    </a:p>
                    <a:p>
                      <a:pPr algn="just">
                        <a:spcAft>
                          <a:spcPts val="0"/>
                        </a:spcAft>
                      </a:pPr>
                      <a:r>
                        <a:rPr lang="fr-FR" sz="1400" dirty="0" smtClean="0">
                          <a:latin typeface="+mj-lt"/>
                          <a:ea typeface="Calibri"/>
                          <a:cs typeface="Times New Roman"/>
                        </a:rPr>
                        <a:t>. Savoir identifier un Tir en Situation Favorable par rapport au rapport de force.</a:t>
                      </a:r>
                    </a:p>
                    <a:p>
                      <a:pPr algn="just">
                        <a:spcAft>
                          <a:spcPts val="0"/>
                        </a:spcAft>
                      </a:pPr>
                      <a:r>
                        <a:rPr lang="fr-FR" sz="1400" dirty="0" smtClean="0">
                          <a:latin typeface="+mj-lt"/>
                          <a:ea typeface="Calibri"/>
                          <a:cs typeface="Times New Roman"/>
                        </a:rPr>
                        <a:t>Connaître les principes d’un échauffement général.</a:t>
                      </a:r>
                    </a:p>
                    <a:p>
                      <a:pPr algn="just">
                        <a:spcAft>
                          <a:spcPts val="0"/>
                        </a:spcAft>
                      </a:pPr>
                      <a:r>
                        <a:rPr lang="fr-FR" sz="1400" dirty="0" smtClean="0">
                          <a:latin typeface="+mj-lt"/>
                          <a:ea typeface="Calibri"/>
                          <a:cs typeface="Times New Roman"/>
                        </a:rPr>
                        <a:t>Connaître le vocabulaire suivant : jeu de contournement, de pénétration, appui, soutien, passe et suit, passe et va, course croisée, écartement, étagement.</a:t>
                      </a:r>
                    </a:p>
                    <a:p>
                      <a:endParaRPr lang="fr-FR" sz="1400" dirty="0">
                        <a:latin typeface="+mj-lt"/>
                      </a:endParaRPr>
                    </a:p>
                  </a:txBody>
                  <a:tcPr/>
                </a:tc>
                <a:tc>
                  <a:txBody>
                    <a:bodyPr/>
                    <a:lstStyle/>
                    <a:p>
                      <a:pPr algn="just">
                        <a:spcAft>
                          <a:spcPts val="0"/>
                        </a:spcAft>
                      </a:pPr>
                      <a:endParaRPr lang="fr-FR" sz="1400" dirty="0" smtClean="0">
                        <a:latin typeface="+mj-lt"/>
                        <a:ea typeface="Calibri"/>
                        <a:cs typeface="Times New Roman"/>
                      </a:endParaRPr>
                    </a:p>
                    <a:p>
                      <a:pPr algn="just">
                        <a:spcAft>
                          <a:spcPts val="0"/>
                        </a:spcAft>
                      </a:pPr>
                      <a:r>
                        <a:rPr lang="fr-FR" sz="1400" b="1" u="sng" dirty="0" smtClean="0">
                          <a:latin typeface="+mj-lt"/>
                          <a:ea typeface="Calibri"/>
                          <a:cs typeface="Times New Roman"/>
                        </a:rPr>
                        <a:t>. PB</a:t>
                      </a:r>
                      <a:r>
                        <a:rPr lang="fr-FR" sz="1400" dirty="0" smtClean="0">
                          <a:latin typeface="+mj-lt"/>
                          <a:ea typeface="Calibri"/>
                          <a:cs typeface="Times New Roman"/>
                        </a:rPr>
                        <a:t> : </a:t>
                      </a:r>
                    </a:p>
                    <a:p>
                      <a:pPr algn="just">
                        <a:spcAft>
                          <a:spcPts val="0"/>
                        </a:spcAft>
                      </a:pPr>
                      <a:r>
                        <a:rPr lang="fr-FR" sz="1400" dirty="0" smtClean="0">
                          <a:latin typeface="+mj-lt"/>
                          <a:ea typeface="Calibri"/>
                          <a:cs typeface="Times New Roman"/>
                        </a:rPr>
                        <a:t>Est capable de choisir le dribble  ou la passe par rapport à la pression du défenseur.</a:t>
                      </a:r>
                    </a:p>
                    <a:p>
                      <a:pPr algn="just">
                        <a:spcAft>
                          <a:spcPts val="0"/>
                        </a:spcAft>
                      </a:pPr>
                      <a:r>
                        <a:rPr lang="fr-FR" sz="1400" dirty="0" smtClean="0">
                          <a:latin typeface="+mj-lt"/>
                          <a:ea typeface="Calibri"/>
                          <a:cs typeface="Times New Roman"/>
                        </a:rPr>
                        <a:t>.  </a:t>
                      </a:r>
                      <a:r>
                        <a:rPr lang="fr-FR" sz="1400" b="1" u="sng" dirty="0" smtClean="0">
                          <a:latin typeface="+mj-lt"/>
                          <a:ea typeface="Calibri"/>
                          <a:cs typeface="Times New Roman"/>
                        </a:rPr>
                        <a:t>NPB </a:t>
                      </a:r>
                      <a:r>
                        <a:rPr lang="fr-FR" sz="1400" dirty="0" smtClean="0">
                          <a:latin typeface="+mj-lt"/>
                          <a:ea typeface="Calibri"/>
                          <a:cs typeface="Times New Roman"/>
                        </a:rPr>
                        <a:t>: </a:t>
                      </a:r>
                    </a:p>
                    <a:p>
                      <a:pPr algn="just">
                        <a:spcAft>
                          <a:spcPts val="0"/>
                        </a:spcAft>
                      </a:pPr>
                      <a:r>
                        <a:rPr lang="fr-FR" sz="1400" dirty="0" smtClean="0">
                          <a:latin typeface="+mj-lt"/>
                          <a:ea typeface="Calibri"/>
                          <a:cs typeface="Times New Roman"/>
                        </a:rPr>
                        <a:t>Est capable de s’écarter de son défenseur direct pour proposer une solution en appui ou en soutien.</a:t>
                      </a:r>
                    </a:p>
                    <a:p>
                      <a:pPr algn="just">
                        <a:spcAft>
                          <a:spcPts val="0"/>
                        </a:spcAft>
                      </a:pPr>
                      <a:r>
                        <a:rPr lang="fr-FR" sz="1400" b="1" u="sng" dirty="0" smtClean="0">
                          <a:latin typeface="+mj-lt"/>
                          <a:ea typeface="Calibri"/>
                          <a:cs typeface="Times New Roman"/>
                        </a:rPr>
                        <a:t>DEF : </a:t>
                      </a:r>
                      <a:endParaRPr lang="fr-FR" sz="1400" dirty="0" smtClean="0">
                        <a:latin typeface="+mj-lt"/>
                        <a:ea typeface="Calibri"/>
                        <a:cs typeface="Times New Roman"/>
                      </a:endParaRPr>
                    </a:p>
                    <a:p>
                      <a:pPr algn="just">
                        <a:spcAft>
                          <a:spcPts val="0"/>
                        </a:spcAft>
                      </a:pPr>
                      <a:r>
                        <a:rPr lang="fr-FR" sz="1400" dirty="0" smtClean="0">
                          <a:latin typeface="+mj-lt"/>
                          <a:ea typeface="Calibri"/>
                          <a:cs typeface="Times New Roman"/>
                        </a:rPr>
                        <a:t>Se replace rapidement et sait mettre la pression aux attaquants en fonction du contexte. </a:t>
                      </a:r>
                    </a:p>
                    <a:p>
                      <a:pPr algn="just">
                        <a:spcAft>
                          <a:spcPts val="0"/>
                        </a:spcAft>
                      </a:pPr>
                      <a:r>
                        <a:rPr lang="fr-FR" sz="1400" b="1" u="sng" dirty="0" smtClean="0">
                          <a:latin typeface="+mj-lt"/>
                          <a:ea typeface="Calibri"/>
                          <a:cs typeface="Times New Roman"/>
                        </a:rPr>
                        <a:t>Collectif : </a:t>
                      </a:r>
                      <a:endParaRPr lang="fr-FR" sz="1400" dirty="0" smtClean="0">
                        <a:latin typeface="+mj-lt"/>
                        <a:ea typeface="Calibri"/>
                        <a:cs typeface="Times New Roman"/>
                      </a:endParaRPr>
                    </a:p>
                    <a:p>
                      <a:pPr algn="just">
                        <a:spcAft>
                          <a:spcPts val="0"/>
                        </a:spcAft>
                      </a:pPr>
                      <a:r>
                        <a:rPr lang="fr-FR" sz="1400" dirty="0" smtClean="0">
                          <a:latin typeface="+mj-lt"/>
                          <a:ea typeface="Calibri"/>
                          <a:cs typeface="Times New Roman"/>
                        </a:rPr>
                        <a:t>l’équipe est capable d’avoir une organisation équilibrée qui occupe la largeur pour écarter la défense adverse</a:t>
                      </a:r>
                      <a:endParaRPr lang="fr-FR" sz="1400" dirty="0">
                        <a:latin typeface="+mj-lt"/>
                      </a:endParaRPr>
                    </a:p>
                  </a:txBody>
                  <a:tcPr/>
                </a:tc>
                <a:tc>
                  <a:txBody>
                    <a:bodyPr/>
                    <a:lstStyle/>
                    <a:p>
                      <a:pPr algn="just">
                        <a:spcAft>
                          <a:spcPts val="0"/>
                        </a:spcAft>
                      </a:pPr>
                      <a:r>
                        <a:rPr lang="fr-FR" sz="1400" dirty="0" smtClean="0">
                          <a:latin typeface="+mj-lt"/>
                          <a:ea typeface="Calibri"/>
                          <a:cs typeface="Times New Roman"/>
                        </a:rPr>
                        <a:t>Pratiquant : respecter les règles.</a:t>
                      </a:r>
                    </a:p>
                    <a:p>
                      <a:pPr algn="just">
                        <a:spcAft>
                          <a:spcPts val="0"/>
                        </a:spcAft>
                      </a:pPr>
                      <a:r>
                        <a:rPr lang="fr-FR" sz="1400" dirty="0" smtClean="0">
                          <a:latin typeface="+mj-lt"/>
                          <a:ea typeface="Calibri"/>
                          <a:cs typeface="Times New Roman"/>
                        </a:rPr>
                        <a:t>Observateur : Savoir se concentrer sur un ou plusieurs  critères simples.</a:t>
                      </a:r>
                    </a:p>
                    <a:p>
                      <a:pPr algn="just">
                        <a:spcAft>
                          <a:spcPts val="0"/>
                        </a:spcAft>
                      </a:pPr>
                      <a:r>
                        <a:rPr lang="fr-FR" sz="1400" dirty="0" smtClean="0">
                          <a:latin typeface="+mj-lt"/>
                          <a:ea typeface="Calibri"/>
                          <a:cs typeface="Times New Roman"/>
                        </a:rPr>
                        <a:t>Arbitre : Etre actif sur 1/2 Terrain (se déplacer, siffler fort, appliquer les  règles). </a:t>
                      </a:r>
                    </a:p>
                    <a:p>
                      <a:endParaRPr lang="fr-FR" sz="1400" dirty="0">
                        <a:latin typeface="+mj-lt"/>
                      </a:endParaRPr>
                    </a:p>
                  </a:txBody>
                  <a:tcPr/>
                </a:tc>
              </a:tr>
            </a:tbl>
          </a:graphicData>
        </a:graphic>
      </p:graphicFrame>
    </p:spTree>
  </p:cSld>
  <p:clrMapOvr>
    <a:masterClrMapping/>
  </p:clrMapOvr>
  <p:transition spd="med">
    <p:split orient="ver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83e6cb3a9ba75b3cf58e7d96bee33032481ea7e9"/>
</p:tagLst>
</file>

<file path=ppt/theme/theme1.xml><?xml version="1.0" encoding="utf-8"?>
<a:theme xmlns:a="http://schemas.openxmlformats.org/drawingml/2006/main" name="gra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gra2014</Template>
  <TotalTime>6386</TotalTime>
  <Words>1976</Words>
  <Application>Microsoft Office PowerPoint</Application>
  <PresentationFormat>Affichage à l'écran (4:3)</PresentationFormat>
  <Paragraphs>307</Paragraphs>
  <Slides>25</Slides>
  <Notes>25</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25</vt:i4>
      </vt:variant>
    </vt:vector>
  </HeadingPairs>
  <TitlesOfParts>
    <vt:vector size="27" baseType="lpstr">
      <vt:lpstr>gra2014</vt:lpstr>
      <vt:lpstr>Document</vt:lpstr>
      <vt:lpstr>Présentation PowerPoint</vt:lpstr>
      <vt:lpstr>Tâche Complexe Handball Niv2</vt:lpstr>
      <vt:lpstr>CP: 4</vt:lpstr>
      <vt:lpstr>Compétence Attendue  Handball Niveau 4</vt:lpstr>
      <vt:lpstr>Classe de Terminale Commerce:</vt:lpstr>
      <vt:lpstr>Projet de classe TCOM</vt:lpstr>
      <vt:lpstr>Projet de cycle TCOM</vt:lpstr>
      <vt:lpstr>En quoi est-ce une tâche complexe ?</vt:lpstr>
      <vt:lpstr>CONTENUS ACQUIS AVANT LA TACHE COMPLEXE</vt:lpstr>
      <vt:lpstr>Description de la tâche complexe</vt:lpstr>
      <vt:lpstr>Description de la tâche complexe</vt:lpstr>
      <vt:lpstr>Description de la tâche complexe</vt:lpstr>
      <vt:lpstr>Description du dispositif:</vt:lpstr>
      <vt:lpstr>ORGANISATION DE CHAQUE CLUB ET DES RENCONTRES</vt:lpstr>
      <vt:lpstr>FICHE OBSERVATION TACTIQUE EQUIPE</vt:lpstr>
      <vt:lpstr>OBSERVATION QUANTITATIVE ET QUALITATIVE DES TENTATIVES FAVORABLES DE TIRS</vt:lpstr>
      <vt:lpstr>FICHE D’AIDE D’OBSERVATION  DES ATTAQUES FACE A UNE DEFENSE PLACEE</vt:lpstr>
      <vt:lpstr>OBSERVATION  DES ATTAQUES FACE A UNE DEFENSE PLACEE</vt:lpstr>
      <vt:lpstr>Description du dispositif:</vt:lpstr>
      <vt:lpstr>Description du dispositif:</vt:lpstr>
      <vt:lpstr>Différenciation  et régulations qui en découlent</vt:lpstr>
      <vt:lpstr>Différenciation  et régulations qui en découlent</vt:lpstr>
      <vt:lpstr>Différenciation  et régulations qui en découlent</vt:lpstr>
      <vt:lpstr>Différenciation  et régulations qui en découlent</vt:lpstr>
      <vt:lpstr>Gains pédagogiques et progrès des élèves à travers la tâche complexe</vt:lpstr>
    </vt:vector>
  </TitlesOfParts>
  <Company>MEN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handball_w_bourgoin</dc:title>
  <dc:creator>Didier MARTIN</dc:creator>
  <cp:lastModifiedBy>Michel Duport</cp:lastModifiedBy>
  <cp:revision>455</cp:revision>
  <cp:lastPrinted>2012-05-26T16:17:38Z</cp:lastPrinted>
  <dcterms:created xsi:type="dcterms:W3CDTF">2012-05-10T09:39:40Z</dcterms:created>
  <dcterms:modified xsi:type="dcterms:W3CDTF">2014-06-28T07:58:26Z</dcterms:modified>
</cp:coreProperties>
</file>