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GoogleSlidesCustomDataVersion2">
      <go:slidesCustomData xmlns:go="http://customooxmlschemas.google.com/" r:id="rId17" roundtripDataSignature="AMtx7mhO9QI+3IdyuNtHItf1jLCAykC/Y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89F19008-FE0E-4DD4-903E-780EB20CAC64}">
  <a:tblStyle styleId="{89F19008-FE0E-4DD4-903E-780EB20CAC64}"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CF4"/>
          </a:solidFill>
        </a:fill>
      </a:tcStyle>
    </a:wholeTbl>
    <a:band1H>
      <a:tcTxStyle/>
      <a:tcStyle>
        <a:fill>
          <a:solidFill>
            <a:srgbClr val="CFD7E7"/>
          </a:solidFill>
        </a:fill>
      </a:tcStyle>
    </a:band1H>
    <a:band2H>
      <a:tcTxStyle/>
    </a:band2H>
    <a:band1V>
      <a:tcTxStyle/>
      <a:tcStyle>
        <a:fill>
          <a:solidFill>
            <a:srgbClr val="CFD7E7"/>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customschemas.google.com/relationships/presentationmetadata" Target="metadata"/><Relationship Id="rId16" Type="http://schemas.openxmlformats.org/officeDocument/2006/relationships/slide" Target="slides/slide10.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e de titre" type="title">
  <p:cSld name="TITLE">
    <p:spTree>
      <p:nvGrpSpPr>
        <p:cNvPr id="11" name="Shape 11"/>
        <p:cNvGrpSpPr/>
        <p:nvPr/>
      </p:nvGrpSpPr>
      <p:grpSpPr>
        <a:xfrm>
          <a:off x="0" y="0"/>
          <a:ext cx="0" cy="0"/>
          <a:chOff x="0" y="0"/>
          <a:chExt cx="0" cy="0"/>
        </a:xfrm>
      </p:grpSpPr>
      <p:sp>
        <p:nvSpPr>
          <p:cNvPr id="12" name="Google Shape;12;p1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1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4" name="Google Shape;14;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et texte vertical" type="vertTx">
  <p:cSld name="VERTICAL_TEXT">
    <p:spTree>
      <p:nvGrpSpPr>
        <p:cNvPr id="68" name="Shape 68"/>
        <p:cNvGrpSpPr/>
        <p:nvPr/>
      </p:nvGrpSpPr>
      <p:grpSpPr>
        <a:xfrm>
          <a:off x="0" y="0"/>
          <a:ext cx="0" cy="0"/>
          <a:chOff x="0" y="0"/>
          <a:chExt cx="0" cy="0"/>
        </a:xfrm>
      </p:grpSpPr>
      <p:sp>
        <p:nvSpPr>
          <p:cNvPr id="69" name="Google Shape;69;p2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21"/>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2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vertical et texte" type="vertTitleAndTx">
  <p:cSld name="VERTICAL_TITLE_AND_VERTICAL_TEXT">
    <p:spTree>
      <p:nvGrpSpPr>
        <p:cNvPr id="74" name="Shape 74"/>
        <p:cNvGrpSpPr/>
        <p:nvPr/>
      </p:nvGrpSpPr>
      <p:grpSpPr>
        <a:xfrm>
          <a:off x="0" y="0"/>
          <a:ext cx="0" cy="0"/>
          <a:chOff x="0" y="0"/>
          <a:chExt cx="0" cy="0"/>
        </a:xfrm>
      </p:grpSpPr>
      <p:sp>
        <p:nvSpPr>
          <p:cNvPr id="75" name="Google Shape;75;p22"/>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22"/>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2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et contenu" type="obj">
  <p:cSld name="OBJECT">
    <p:spTree>
      <p:nvGrpSpPr>
        <p:cNvPr id="17" name="Shape 17"/>
        <p:cNvGrpSpPr/>
        <p:nvPr/>
      </p:nvGrpSpPr>
      <p:grpSpPr>
        <a:xfrm>
          <a:off x="0" y="0"/>
          <a:ext cx="0" cy="0"/>
          <a:chOff x="0" y="0"/>
          <a:chExt cx="0" cy="0"/>
        </a:xfrm>
      </p:grpSpPr>
      <p:sp>
        <p:nvSpPr>
          <p:cNvPr id="18" name="Google Shape;18;p1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1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0" name="Google Shape;20;p1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1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1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de section" type="secHead">
  <p:cSld name="SECTION_HEADER">
    <p:spTree>
      <p:nvGrpSpPr>
        <p:cNvPr id="23" name="Shape 23"/>
        <p:cNvGrpSpPr/>
        <p:nvPr/>
      </p:nvGrpSpPr>
      <p:grpSpPr>
        <a:xfrm>
          <a:off x="0" y="0"/>
          <a:ext cx="0" cy="0"/>
          <a:chOff x="0" y="0"/>
          <a:chExt cx="0" cy="0"/>
        </a:xfrm>
      </p:grpSpPr>
      <p:sp>
        <p:nvSpPr>
          <p:cNvPr id="24" name="Google Shape;24;p1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1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26" name="Google Shape;26;p1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1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1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eux contenus" type="twoObj">
  <p:cSld name="TWO_OBJECTS">
    <p:spTree>
      <p:nvGrpSpPr>
        <p:cNvPr id="29" name="Shape 29"/>
        <p:cNvGrpSpPr/>
        <p:nvPr/>
      </p:nvGrpSpPr>
      <p:grpSpPr>
        <a:xfrm>
          <a:off x="0" y="0"/>
          <a:ext cx="0" cy="0"/>
          <a:chOff x="0" y="0"/>
          <a:chExt cx="0" cy="0"/>
        </a:xfrm>
      </p:grpSpPr>
      <p:sp>
        <p:nvSpPr>
          <p:cNvPr id="30" name="Google Shape;30;p1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1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2" name="Google Shape;32;p1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3" name="Google Shape;33;p1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1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ison" type="twoTxTwoObj">
  <p:cSld name="TWO_OBJECTS_WITH_TEXT">
    <p:spTree>
      <p:nvGrpSpPr>
        <p:cNvPr id="36" name="Shape 36"/>
        <p:cNvGrpSpPr/>
        <p:nvPr/>
      </p:nvGrpSpPr>
      <p:grpSpPr>
        <a:xfrm>
          <a:off x="0" y="0"/>
          <a:ext cx="0" cy="0"/>
          <a:chOff x="0" y="0"/>
          <a:chExt cx="0" cy="0"/>
        </a:xfrm>
      </p:grpSpPr>
      <p:sp>
        <p:nvSpPr>
          <p:cNvPr id="37" name="Google Shape;37;p1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1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39" name="Google Shape;39;p1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0" name="Google Shape;40;p1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1" name="Google Shape;41;p1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2" name="Google Shape;42;p1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seul" type="titleOnly">
  <p:cSld name="TITLE_ONLY">
    <p:spTree>
      <p:nvGrpSpPr>
        <p:cNvPr id="45" name="Shape 45"/>
        <p:cNvGrpSpPr/>
        <p:nvPr/>
      </p:nvGrpSpPr>
      <p:grpSpPr>
        <a:xfrm>
          <a:off x="0" y="0"/>
          <a:ext cx="0" cy="0"/>
          <a:chOff x="0" y="0"/>
          <a:chExt cx="0" cy="0"/>
        </a:xfrm>
      </p:grpSpPr>
      <p:sp>
        <p:nvSpPr>
          <p:cNvPr id="46" name="Google Shape;46;p1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1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ide" type="blank">
  <p:cSld name="BLANK">
    <p:spTree>
      <p:nvGrpSpPr>
        <p:cNvPr id="50" name="Shape 50"/>
        <p:cNvGrpSpPr/>
        <p:nvPr/>
      </p:nvGrpSpPr>
      <p:grpSpPr>
        <a:xfrm>
          <a:off x="0" y="0"/>
          <a:ext cx="0" cy="0"/>
          <a:chOff x="0" y="0"/>
          <a:chExt cx="0" cy="0"/>
        </a:xfrm>
      </p:grpSpPr>
      <p:sp>
        <p:nvSpPr>
          <p:cNvPr id="51" name="Google Shape;51;p1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u avec légende" type="objTx">
  <p:cSld name="OBJECT_WITH_CAPTION_TEXT">
    <p:spTree>
      <p:nvGrpSpPr>
        <p:cNvPr id="54" name="Shape 54"/>
        <p:cNvGrpSpPr/>
        <p:nvPr/>
      </p:nvGrpSpPr>
      <p:grpSpPr>
        <a:xfrm>
          <a:off x="0" y="0"/>
          <a:ext cx="0" cy="0"/>
          <a:chOff x="0" y="0"/>
          <a:chExt cx="0" cy="0"/>
        </a:xfrm>
      </p:grpSpPr>
      <p:sp>
        <p:nvSpPr>
          <p:cNvPr id="55" name="Google Shape;55;p1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57" name="Google Shape;57;p1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8" name="Google Shape;58;p1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 avec légende" type="picTx">
  <p:cSld name="PICTURE_WITH_CAPTION_TEXT">
    <p:spTree>
      <p:nvGrpSpPr>
        <p:cNvPr id="61" name="Shape 61"/>
        <p:cNvGrpSpPr/>
        <p:nvPr/>
      </p:nvGrpSpPr>
      <p:grpSpPr>
        <a:xfrm>
          <a:off x="0" y="0"/>
          <a:ext cx="0" cy="0"/>
          <a:chOff x="0" y="0"/>
          <a:chExt cx="0" cy="0"/>
        </a:xfrm>
      </p:grpSpPr>
      <p:sp>
        <p:nvSpPr>
          <p:cNvPr id="62" name="Google Shape;62;p2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20"/>
          <p:cNvSpPr/>
          <p:nvPr>
            <p:ph idx="2" type="pic"/>
          </p:nvPr>
        </p:nvSpPr>
        <p:spPr>
          <a:xfrm>
            <a:off x="1792288" y="612775"/>
            <a:ext cx="5486400" cy="4114800"/>
          </a:xfrm>
          <a:prstGeom prst="rect">
            <a:avLst/>
          </a:prstGeom>
          <a:noFill/>
          <a:ln>
            <a:noFill/>
          </a:ln>
        </p:spPr>
      </p:sp>
      <p:sp>
        <p:nvSpPr>
          <p:cNvPr id="64" name="Google Shape;64;p2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5" name="Google Shape;65;p2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2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fr-F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ph type="ctrTitle"/>
          </p:nvPr>
        </p:nvSpPr>
        <p:spPr>
          <a:xfrm>
            <a:off x="685800" y="548680"/>
            <a:ext cx="7772400" cy="5112567"/>
          </a:xfrm>
          <a:prstGeom prst="rect">
            <a:avLst/>
          </a:prstGeom>
          <a:gradFill>
            <a:gsLst>
              <a:gs pos="0">
                <a:srgbClr val="FFA09D"/>
              </a:gs>
              <a:gs pos="35000">
                <a:srgbClr val="FFBCBC"/>
              </a:gs>
              <a:gs pos="100000">
                <a:srgbClr val="FFE2E2"/>
              </a:gs>
            </a:gsLst>
            <a:lin ang="16200000" scaled="0"/>
          </a:gradFill>
          <a:ln cap="flat" cmpd="sng" w="9525">
            <a:solidFill>
              <a:srgbClr val="BD4B48"/>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fr-FR">
                <a:solidFill>
                  <a:schemeClr val="dk1"/>
                </a:solidFill>
                <a:latin typeface="Calibri"/>
                <a:ea typeface="Calibri"/>
                <a:cs typeface="Calibri"/>
                <a:sym typeface="Calibri"/>
              </a:rPr>
              <a:t>Engager les élèves de secondes dans un processus de création artistique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10"/>
          <p:cNvSpPr txBox="1"/>
          <p:nvPr>
            <p:ph type="title"/>
          </p:nvPr>
        </p:nvSpPr>
        <p:spPr>
          <a:xfrm>
            <a:off x="457200" y="274638"/>
            <a:ext cx="8229600" cy="490066"/>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1200"/>
              <a:buFont typeface="Calibri"/>
              <a:buNone/>
            </a:pPr>
            <a:r>
              <a:t/>
            </a:r>
            <a:endParaRPr sz="1200"/>
          </a:p>
        </p:txBody>
      </p:sp>
      <p:graphicFrame>
        <p:nvGraphicFramePr>
          <p:cNvPr id="166" name="Google Shape;166;p10"/>
          <p:cNvGraphicFramePr/>
          <p:nvPr/>
        </p:nvGraphicFramePr>
        <p:xfrm>
          <a:off x="323529" y="13752"/>
          <a:ext cx="3000000" cy="3000000"/>
        </p:xfrm>
        <a:graphic>
          <a:graphicData uri="http://schemas.openxmlformats.org/drawingml/2006/table">
            <a:tbl>
              <a:tblPr bandRow="1" firstCol="1" firstRow="1">
                <a:noFill/>
                <a:tableStyleId>{89F19008-FE0E-4DD4-903E-780EB20CAC64}</a:tableStyleId>
              </a:tblPr>
              <a:tblGrid>
                <a:gridCol w="1512175"/>
                <a:gridCol w="1176200"/>
                <a:gridCol w="827950"/>
                <a:gridCol w="354725"/>
                <a:gridCol w="355550"/>
                <a:gridCol w="317150"/>
                <a:gridCol w="392275"/>
                <a:gridCol w="318000"/>
                <a:gridCol w="392275"/>
                <a:gridCol w="354725"/>
                <a:gridCol w="354725"/>
                <a:gridCol w="338850"/>
                <a:gridCol w="367250"/>
                <a:gridCol w="1579125"/>
              </a:tblGrid>
              <a:tr h="260350">
                <a:tc>
                  <a:txBody>
                    <a:bodyPr/>
                    <a:lstStyle/>
                    <a:p>
                      <a:pPr indent="0" lvl="0" marL="0" marR="0" rtl="0" algn="ctr">
                        <a:lnSpc>
                          <a:spcPct val="115000"/>
                        </a:lnSpc>
                        <a:spcBef>
                          <a:spcPts val="0"/>
                        </a:spcBef>
                        <a:spcAft>
                          <a:spcPts val="0"/>
                        </a:spcAft>
                        <a:buNone/>
                      </a:pPr>
                      <a:r>
                        <a:rPr lang="fr-FR" sz="1200" u="none" cap="none" strike="noStrike"/>
                        <a:t>CLASSE</a:t>
                      </a:r>
                      <a:endParaRPr sz="1100" u="none" cap="none" strike="noStrike">
                        <a:latin typeface="Calibri"/>
                        <a:ea typeface="Calibri"/>
                        <a:cs typeface="Calibri"/>
                        <a:sym typeface="Calibri"/>
                      </a:endParaRPr>
                    </a:p>
                  </a:txBody>
                  <a:tcPr marT="0" marB="0" marR="68575" marL="68575" anchor="ctr"/>
                </a:tc>
                <a:tc>
                  <a:txBody>
                    <a:bodyPr/>
                    <a:lstStyle/>
                    <a:p>
                      <a:pPr indent="0" lvl="0" marL="0" marR="0" rtl="0" algn="ctr">
                        <a:lnSpc>
                          <a:spcPct val="115000"/>
                        </a:lnSpc>
                        <a:spcBef>
                          <a:spcPts val="0"/>
                        </a:spcBef>
                        <a:spcAft>
                          <a:spcPts val="0"/>
                        </a:spcAft>
                        <a:buNone/>
                      </a:pPr>
                      <a:r>
                        <a:rPr lang="fr-FR" sz="1200" u="none" cap="none" strike="noStrike"/>
                        <a:t>APSA</a:t>
                      </a:r>
                      <a:endParaRPr sz="1100" u="none" cap="none" strike="noStrike">
                        <a:latin typeface="Calibri"/>
                        <a:ea typeface="Calibri"/>
                        <a:cs typeface="Calibri"/>
                        <a:sym typeface="Calibri"/>
                      </a:endParaRPr>
                    </a:p>
                  </a:txBody>
                  <a:tcPr marT="0" marB="0" marR="68575" marL="68575" anchor="ctr"/>
                </a:tc>
                <a:tc>
                  <a:txBody>
                    <a:bodyPr/>
                    <a:lstStyle/>
                    <a:p>
                      <a:pPr indent="0" lvl="0" marL="0" marR="0" rtl="0" algn="ctr">
                        <a:lnSpc>
                          <a:spcPct val="115000"/>
                        </a:lnSpc>
                        <a:spcBef>
                          <a:spcPts val="0"/>
                        </a:spcBef>
                        <a:spcAft>
                          <a:spcPts val="0"/>
                        </a:spcAft>
                        <a:buNone/>
                      </a:pPr>
                      <a:r>
                        <a:rPr lang="fr-FR" sz="900" u="none" cap="none" strike="noStrike"/>
                        <a:t>Séances</a:t>
                      </a:r>
                      <a:endParaRPr sz="1100" u="none" cap="none" strike="noStrike">
                        <a:latin typeface="Calibri"/>
                        <a:ea typeface="Calibri"/>
                        <a:cs typeface="Calibri"/>
                        <a:sym typeface="Calibri"/>
                      </a:endParaRPr>
                    </a:p>
                  </a:txBody>
                  <a:tcPr marT="0" marB="0" marR="68575" marL="68575" anchor="ctr"/>
                </a:tc>
                <a:tc>
                  <a:txBody>
                    <a:bodyPr/>
                    <a:lstStyle/>
                    <a:p>
                      <a:pPr indent="0" lvl="0" marL="0" marR="0" rtl="0" algn="ctr">
                        <a:lnSpc>
                          <a:spcPct val="115000"/>
                        </a:lnSpc>
                        <a:spcBef>
                          <a:spcPts val="0"/>
                        </a:spcBef>
                        <a:spcAft>
                          <a:spcPts val="0"/>
                        </a:spcAft>
                        <a:buNone/>
                      </a:pPr>
                      <a:r>
                        <a:rPr lang="fr-FR" sz="900" u="none" cap="none" strike="noStrike"/>
                        <a:t>1</a:t>
                      </a:r>
                      <a:endParaRPr sz="1100" u="none" cap="none" strike="noStrike">
                        <a:latin typeface="Calibri"/>
                        <a:ea typeface="Calibri"/>
                        <a:cs typeface="Calibri"/>
                        <a:sym typeface="Calibri"/>
                      </a:endParaRPr>
                    </a:p>
                  </a:txBody>
                  <a:tcPr marT="0" marB="0" marR="68575" marL="68575" anchor="ctr"/>
                </a:tc>
                <a:tc>
                  <a:txBody>
                    <a:bodyPr/>
                    <a:lstStyle/>
                    <a:p>
                      <a:pPr indent="0" lvl="0" marL="0" marR="0" rtl="0" algn="ctr">
                        <a:lnSpc>
                          <a:spcPct val="115000"/>
                        </a:lnSpc>
                        <a:spcBef>
                          <a:spcPts val="0"/>
                        </a:spcBef>
                        <a:spcAft>
                          <a:spcPts val="0"/>
                        </a:spcAft>
                        <a:buNone/>
                      </a:pPr>
                      <a:r>
                        <a:rPr b="0" lang="fr-FR" sz="1200" u="none" cap="none" strike="noStrike">
                          <a:latin typeface="Calibri"/>
                          <a:ea typeface="Calibri"/>
                          <a:cs typeface="Calibri"/>
                          <a:sym typeface="Calibri"/>
                        </a:rPr>
                        <a:t>2</a:t>
                      </a:r>
                      <a:endParaRPr b="0" sz="1100" u="none" cap="none" strike="noStrike">
                        <a:latin typeface="Calibri"/>
                        <a:ea typeface="Calibri"/>
                        <a:cs typeface="Calibri"/>
                        <a:sym typeface="Calibri"/>
                      </a:endParaRPr>
                    </a:p>
                  </a:txBody>
                  <a:tcPr marT="0" marB="0" marR="68575" marL="68575" anchor="ctr"/>
                </a:tc>
                <a:tc>
                  <a:txBody>
                    <a:bodyPr/>
                    <a:lstStyle/>
                    <a:p>
                      <a:pPr indent="0" lvl="0" marL="0" marR="0" rtl="0" algn="ctr">
                        <a:lnSpc>
                          <a:spcPct val="115000"/>
                        </a:lnSpc>
                        <a:spcBef>
                          <a:spcPts val="0"/>
                        </a:spcBef>
                        <a:spcAft>
                          <a:spcPts val="0"/>
                        </a:spcAft>
                        <a:buNone/>
                      </a:pPr>
                      <a:r>
                        <a:rPr lang="fr-FR" sz="1400" u="sng" cap="none" strike="noStrike"/>
                        <a:t>3</a:t>
                      </a:r>
                      <a:endParaRPr sz="1400" u="sng" cap="none" strike="noStrike">
                        <a:latin typeface="Calibri"/>
                        <a:ea typeface="Calibri"/>
                        <a:cs typeface="Calibri"/>
                        <a:sym typeface="Calibri"/>
                      </a:endParaRPr>
                    </a:p>
                  </a:txBody>
                  <a:tcPr marT="0" marB="0" marR="68575" marL="68575" anchor="ctr"/>
                </a:tc>
                <a:tc>
                  <a:txBody>
                    <a:bodyPr/>
                    <a:lstStyle/>
                    <a:p>
                      <a:pPr indent="0" lvl="0" marL="0" marR="0" rtl="0" algn="ctr">
                        <a:lnSpc>
                          <a:spcPct val="115000"/>
                        </a:lnSpc>
                        <a:spcBef>
                          <a:spcPts val="0"/>
                        </a:spcBef>
                        <a:spcAft>
                          <a:spcPts val="0"/>
                        </a:spcAft>
                        <a:buNone/>
                      </a:pPr>
                      <a:r>
                        <a:rPr lang="fr-FR" sz="900" u="none" cap="none" strike="noStrike"/>
                        <a:t>4</a:t>
                      </a:r>
                      <a:endParaRPr sz="1100" u="none" cap="none" strike="noStrike">
                        <a:latin typeface="Calibri"/>
                        <a:ea typeface="Calibri"/>
                        <a:cs typeface="Calibri"/>
                        <a:sym typeface="Calibri"/>
                      </a:endParaRPr>
                    </a:p>
                  </a:txBody>
                  <a:tcPr marT="0" marB="0" marR="68575" marL="68575" anchor="ctr"/>
                </a:tc>
                <a:tc>
                  <a:txBody>
                    <a:bodyPr/>
                    <a:lstStyle/>
                    <a:p>
                      <a:pPr indent="0" lvl="0" marL="0" marR="0" rtl="0" algn="ctr">
                        <a:lnSpc>
                          <a:spcPct val="115000"/>
                        </a:lnSpc>
                        <a:spcBef>
                          <a:spcPts val="0"/>
                        </a:spcBef>
                        <a:spcAft>
                          <a:spcPts val="0"/>
                        </a:spcAft>
                        <a:buNone/>
                      </a:pPr>
                      <a:r>
                        <a:rPr lang="fr-FR" sz="900" u="none" cap="none" strike="noStrike"/>
                        <a:t>5</a:t>
                      </a:r>
                      <a:endParaRPr sz="1100" u="none" cap="none" strike="noStrike">
                        <a:latin typeface="Calibri"/>
                        <a:ea typeface="Calibri"/>
                        <a:cs typeface="Calibri"/>
                        <a:sym typeface="Calibri"/>
                      </a:endParaRPr>
                    </a:p>
                  </a:txBody>
                  <a:tcPr marT="0" marB="0" marR="68575" marL="68575" anchor="ctr"/>
                </a:tc>
                <a:tc>
                  <a:txBody>
                    <a:bodyPr/>
                    <a:lstStyle/>
                    <a:p>
                      <a:pPr indent="0" lvl="0" marL="0" marR="0" rtl="0" algn="ctr">
                        <a:lnSpc>
                          <a:spcPct val="115000"/>
                        </a:lnSpc>
                        <a:spcBef>
                          <a:spcPts val="0"/>
                        </a:spcBef>
                        <a:spcAft>
                          <a:spcPts val="0"/>
                        </a:spcAft>
                        <a:buNone/>
                      </a:pPr>
                      <a:r>
                        <a:rPr lang="fr-FR" sz="900" u="none" cap="none" strike="noStrike"/>
                        <a:t>6</a:t>
                      </a:r>
                      <a:endParaRPr sz="1100" u="none" cap="none" strike="noStrike">
                        <a:latin typeface="Calibri"/>
                        <a:ea typeface="Calibri"/>
                        <a:cs typeface="Calibri"/>
                        <a:sym typeface="Calibri"/>
                      </a:endParaRPr>
                    </a:p>
                  </a:txBody>
                  <a:tcPr marT="0" marB="0" marR="68575" marL="68575" anchor="ctr"/>
                </a:tc>
                <a:tc>
                  <a:txBody>
                    <a:bodyPr/>
                    <a:lstStyle/>
                    <a:p>
                      <a:pPr indent="0" lvl="0" marL="0" marR="0" rtl="0" algn="ctr">
                        <a:lnSpc>
                          <a:spcPct val="115000"/>
                        </a:lnSpc>
                        <a:spcBef>
                          <a:spcPts val="0"/>
                        </a:spcBef>
                        <a:spcAft>
                          <a:spcPts val="0"/>
                        </a:spcAft>
                        <a:buNone/>
                      </a:pPr>
                      <a:r>
                        <a:rPr lang="fr-FR" sz="900" u="none" cap="none" strike="noStrike"/>
                        <a:t>7</a:t>
                      </a:r>
                      <a:endParaRPr sz="1100" u="none" cap="none" strike="noStrike">
                        <a:latin typeface="Calibri"/>
                        <a:ea typeface="Calibri"/>
                        <a:cs typeface="Calibri"/>
                        <a:sym typeface="Calibri"/>
                      </a:endParaRPr>
                    </a:p>
                  </a:txBody>
                  <a:tcPr marT="0" marB="0" marR="68575" marL="68575" anchor="ctr"/>
                </a:tc>
                <a:tc>
                  <a:txBody>
                    <a:bodyPr/>
                    <a:lstStyle/>
                    <a:p>
                      <a:pPr indent="0" lvl="0" marL="0" marR="0" rtl="0" algn="ctr">
                        <a:lnSpc>
                          <a:spcPct val="115000"/>
                        </a:lnSpc>
                        <a:spcBef>
                          <a:spcPts val="0"/>
                        </a:spcBef>
                        <a:spcAft>
                          <a:spcPts val="0"/>
                        </a:spcAft>
                        <a:buNone/>
                      </a:pPr>
                      <a:r>
                        <a:rPr lang="fr-FR" sz="900" u="none" cap="none" strike="noStrike"/>
                        <a:t>8</a:t>
                      </a:r>
                      <a:endParaRPr sz="1100" u="none" cap="none" strike="noStrike">
                        <a:latin typeface="Calibri"/>
                        <a:ea typeface="Calibri"/>
                        <a:cs typeface="Calibri"/>
                        <a:sym typeface="Calibri"/>
                      </a:endParaRPr>
                    </a:p>
                  </a:txBody>
                  <a:tcPr marT="0" marB="0" marR="68575" marL="68575" anchor="ctr"/>
                </a:tc>
                <a:tc>
                  <a:txBody>
                    <a:bodyPr/>
                    <a:lstStyle/>
                    <a:p>
                      <a:pPr indent="0" lvl="0" marL="0" marR="0" rtl="0" algn="ctr">
                        <a:lnSpc>
                          <a:spcPct val="115000"/>
                        </a:lnSpc>
                        <a:spcBef>
                          <a:spcPts val="0"/>
                        </a:spcBef>
                        <a:spcAft>
                          <a:spcPts val="0"/>
                        </a:spcAft>
                        <a:buNone/>
                      </a:pPr>
                      <a:r>
                        <a:rPr lang="fr-FR" sz="900" u="none" cap="none" strike="noStrike"/>
                        <a:t>9</a:t>
                      </a:r>
                      <a:endParaRPr sz="1100" u="none" cap="none" strike="noStrike">
                        <a:latin typeface="Calibri"/>
                        <a:ea typeface="Calibri"/>
                        <a:cs typeface="Calibri"/>
                        <a:sym typeface="Calibri"/>
                      </a:endParaRPr>
                    </a:p>
                  </a:txBody>
                  <a:tcPr marT="0" marB="0" marR="68575" marL="68575" anchor="ctr"/>
                </a:tc>
                <a:tc>
                  <a:txBody>
                    <a:bodyPr/>
                    <a:lstStyle/>
                    <a:p>
                      <a:pPr indent="0" lvl="0" marL="0" marR="0" rtl="0" algn="ctr">
                        <a:lnSpc>
                          <a:spcPct val="115000"/>
                        </a:lnSpc>
                        <a:spcBef>
                          <a:spcPts val="0"/>
                        </a:spcBef>
                        <a:spcAft>
                          <a:spcPts val="0"/>
                        </a:spcAft>
                        <a:buNone/>
                      </a:pPr>
                      <a:r>
                        <a:rPr lang="fr-FR" sz="900" u="none" cap="none" strike="noStrike"/>
                        <a:t>10</a:t>
                      </a:r>
                      <a:endParaRPr sz="1100" u="none" cap="none" strike="noStrike">
                        <a:latin typeface="Calibri"/>
                        <a:ea typeface="Calibri"/>
                        <a:cs typeface="Calibri"/>
                        <a:sym typeface="Calibri"/>
                      </a:endParaRPr>
                    </a:p>
                  </a:txBody>
                  <a:tcPr marT="0" marB="0" marR="68575" marL="68575" anchor="ctr"/>
                </a:tc>
                <a:tc>
                  <a:txBody>
                    <a:bodyPr/>
                    <a:lstStyle/>
                    <a:p>
                      <a:pPr indent="0" lvl="0" marL="0" marR="0" rtl="0" algn="ctr">
                        <a:lnSpc>
                          <a:spcPct val="115000"/>
                        </a:lnSpc>
                        <a:spcBef>
                          <a:spcPts val="0"/>
                        </a:spcBef>
                        <a:spcAft>
                          <a:spcPts val="0"/>
                        </a:spcAft>
                        <a:buNone/>
                      </a:pPr>
                      <a:r>
                        <a:rPr lang="fr-FR" sz="1200" u="none" cap="none" strike="noStrike"/>
                        <a:t>Matériel</a:t>
                      </a:r>
                      <a:endParaRPr sz="1100" u="none" cap="none" strike="noStrike">
                        <a:latin typeface="Calibri"/>
                        <a:ea typeface="Calibri"/>
                        <a:cs typeface="Calibri"/>
                        <a:sym typeface="Calibri"/>
                      </a:endParaRPr>
                    </a:p>
                  </a:txBody>
                  <a:tcPr marT="0" marB="0" marR="68575" marL="68575" anchor="ctr"/>
                </a:tc>
              </a:tr>
              <a:tr h="444500">
                <a:tc>
                  <a:txBody>
                    <a:bodyPr/>
                    <a:lstStyle/>
                    <a:p>
                      <a:pPr indent="0" lvl="0" marL="0" marR="0" rtl="0" algn="ctr">
                        <a:lnSpc>
                          <a:spcPct val="115000"/>
                        </a:lnSpc>
                        <a:spcBef>
                          <a:spcPts val="0"/>
                        </a:spcBef>
                        <a:spcAft>
                          <a:spcPts val="0"/>
                        </a:spcAft>
                        <a:buNone/>
                      </a:pPr>
                      <a:r>
                        <a:rPr lang="fr-FR" sz="900" u="none" cap="none" strike="noStrike"/>
                        <a:t>Thème – Objet d’étude</a:t>
                      </a:r>
                      <a:endParaRPr sz="1100" u="none" cap="none" strike="noStrike">
                        <a:latin typeface="Calibri"/>
                        <a:ea typeface="Calibri"/>
                        <a:cs typeface="Calibri"/>
                        <a:sym typeface="Calibri"/>
                      </a:endParaRPr>
                    </a:p>
                  </a:txBody>
                  <a:tcPr marT="0" marB="0" marR="68575" marL="68575" anchor="ctr"/>
                </a:tc>
                <a:tc gridSpan="12">
                  <a:txBody>
                    <a:bodyPr/>
                    <a:lstStyle/>
                    <a:p>
                      <a:pPr indent="0" lvl="0" marL="0" marR="0" rtl="0" algn="l">
                        <a:lnSpc>
                          <a:spcPct val="115000"/>
                        </a:lnSpc>
                        <a:spcBef>
                          <a:spcPts val="0"/>
                        </a:spcBef>
                        <a:spcAft>
                          <a:spcPts val="0"/>
                        </a:spcAft>
                        <a:buNone/>
                      </a:pPr>
                      <a:r>
                        <a:rPr lang="fr-FR" sz="1100" u="none" cap="none" strike="noStrike">
                          <a:latin typeface="Calibri"/>
                          <a:ea typeface="Calibri"/>
                          <a:cs typeface="Calibri"/>
                          <a:sym typeface="Calibri"/>
                        </a:rPr>
                        <a:t>Appréhender la dimension espace en danse et les procédés de composition qui s’y réfèrent</a:t>
                      </a:r>
                      <a:endParaRPr sz="1100" u="none" cap="none" strike="noStrike">
                        <a:latin typeface="Calibri"/>
                        <a:ea typeface="Calibri"/>
                        <a:cs typeface="Calibri"/>
                        <a:sym typeface="Calibri"/>
                      </a:endParaRPr>
                    </a:p>
                  </a:txBody>
                  <a:tcPr marT="0" marB="0" marR="68575" marL="68575"/>
                </a:tc>
                <a:tc hMerge="1"/>
                <a:tc hMerge="1"/>
                <a:tc hMerge="1"/>
                <a:tc hMerge="1"/>
                <a:tc hMerge="1"/>
                <a:tc hMerge="1"/>
                <a:tc hMerge="1"/>
                <a:tc hMerge="1"/>
                <a:tc hMerge="1"/>
                <a:tc hMerge="1"/>
                <a:tc hMerge="1"/>
                <a:tc rowSpan="2">
                  <a:txBody>
                    <a:bodyPr/>
                    <a:lstStyle/>
                    <a:p>
                      <a:pPr indent="0" lvl="0" marL="0" marR="0" rtl="0" algn="l">
                        <a:lnSpc>
                          <a:spcPct val="115000"/>
                        </a:lnSpc>
                        <a:spcBef>
                          <a:spcPts val="0"/>
                        </a:spcBef>
                        <a:spcAft>
                          <a:spcPts val="0"/>
                        </a:spcAft>
                        <a:buNone/>
                      </a:pPr>
                      <a:r>
                        <a:rPr lang="fr-FR" sz="1100" u="none" cap="none" strike="noStrike"/>
                        <a:t> Sono, tablettes ou téléphones</a:t>
                      </a:r>
                      <a:endParaRPr sz="1100" u="none" cap="none" strike="noStrike">
                        <a:latin typeface="Calibri"/>
                        <a:ea typeface="Calibri"/>
                        <a:cs typeface="Calibri"/>
                        <a:sym typeface="Calibri"/>
                      </a:endParaRPr>
                    </a:p>
                  </a:txBody>
                  <a:tcPr marT="0" marB="0" marR="68575" marL="68575"/>
                </a:tc>
              </a:tr>
              <a:tr h="448300">
                <a:tc>
                  <a:txBody>
                    <a:bodyPr/>
                    <a:lstStyle/>
                    <a:p>
                      <a:pPr indent="0" lvl="0" marL="0" marR="0" rtl="0" algn="ctr">
                        <a:lnSpc>
                          <a:spcPct val="115000"/>
                        </a:lnSpc>
                        <a:spcBef>
                          <a:spcPts val="0"/>
                        </a:spcBef>
                        <a:spcAft>
                          <a:spcPts val="0"/>
                        </a:spcAft>
                        <a:buNone/>
                      </a:pPr>
                      <a:r>
                        <a:rPr lang="fr-FR" sz="900" u="none" cap="none" strike="noStrike"/>
                        <a:t>Objectifs de la leçon</a:t>
                      </a:r>
                      <a:endParaRPr sz="1100" u="none" cap="none" strike="noStrike">
                        <a:latin typeface="Calibri"/>
                        <a:ea typeface="Calibri"/>
                        <a:cs typeface="Calibri"/>
                        <a:sym typeface="Calibri"/>
                      </a:endParaRPr>
                    </a:p>
                  </a:txBody>
                  <a:tcPr marT="0" marB="0" marR="68575" marL="68575" anchor="ctr"/>
                </a:tc>
                <a:tc gridSpan="12">
                  <a:txBody>
                    <a:bodyPr/>
                    <a:lstStyle/>
                    <a:p>
                      <a:pPr indent="0" lvl="0" marL="0" marR="0" rtl="0" algn="l">
                        <a:lnSpc>
                          <a:spcPct val="115000"/>
                        </a:lnSpc>
                        <a:spcBef>
                          <a:spcPts val="0"/>
                        </a:spcBef>
                        <a:spcAft>
                          <a:spcPts val="0"/>
                        </a:spcAft>
                        <a:buClr>
                          <a:schemeClr val="dk1"/>
                        </a:buClr>
                        <a:buSzPts val="1100"/>
                        <a:buFont typeface="Calibri"/>
                        <a:buNone/>
                      </a:pPr>
                      <a:r>
                        <a:rPr lang="fr-FR" sz="1100" u="none" cap="none" strike="noStrike">
                          <a:latin typeface="Calibri"/>
                          <a:ea typeface="Calibri"/>
                          <a:cs typeface="Calibri"/>
                          <a:sym typeface="Calibri"/>
                        </a:rPr>
                        <a:t>Etre capable de déconstruire sa chorégraphie par le paramètre </a:t>
                      </a:r>
                      <a:r>
                        <a:rPr lang="fr-FR" sz="1100"/>
                        <a:t>espace</a:t>
                      </a:r>
                      <a:r>
                        <a:rPr lang="fr-FR" sz="1100" u="none" cap="none" strike="noStrike">
                          <a:latin typeface="Calibri"/>
                          <a:ea typeface="Calibri"/>
                          <a:cs typeface="Calibri"/>
                          <a:sym typeface="Calibri"/>
                        </a:rPr>
                        <a:t> et ses procédés de composition</a:t>
                      </a:r>
                      <a:endParaRPr sz="1100" u="none" cap="none" strike="noStrike">
                        <a:latin typeface="Calibri"/>
                        <a:ea typeface="Calibri"/>
                        <a:cs typeface="Calibri"/>
                        <a:sym typeface="Calibri"/>
                      </a:endParaRPr>
                    </a:p>
                  </a:txBody>
                  <a:tcPr marT="0" marB="0" marR="68575" marL="68575"/>
                </a:tc>
                <a:tc hMerge="1"/>
                <a:tc hMerge="1"/>
                <a:tc hMerge="1"/>
                <a:tc hMerge="1"/>
                <a:tc hMerge="1"/>
                <a:tc hMerge="1"/>
                <a:tc hMerge="1"/>
                <a:tc hMerge="1"/>
                <a:tc hMerge="1"/>
                <a:tc hMerge="1"/>
                <a:tc hMerge="1"/>
                <a:tc vMerge="1"/>
              </a:tr>
            </a:tbl>
          </a:graphicData>
        </a:graphic>
      </p:graphicFrame>
      <p:graphicFrame>
        <p:nvGraphicFramePr>
          <p:cNvPr id="167" name="Google Shape;167;p10"/>
          <p:cNvGraphicFramePr/>
          <p:nvPr/>
        </p:nvGraphicFramePr>
        <p:xfrm>
          <a:off x="323528" y="1072588"/>
          <a:ext cx="3000000" cy="3000000"/>
        </p:xfrm>
        <a:graphic>
          <a:graphicData uri="http://schemas.openxmlformats.org/drawingml/2006/table">
            <a:tbl>
              <a:tblPr bandRow="1" firstCol="1" firstRow="1">
                <a:noFill/>
                <a:tableStyleId>{89F19008-FE0E-4DD4-903E-780EB20CAC64}</a:tableStyleId>
              </a:tblPr>
              <a:tblGrid>
                <a:gridCol w="1512175"/>
                <a:gridCol w="3168350"/>
                <a:gridCol w="3960450"/>
              </a:tblGrid>
              <a:tr h="105875">
                <a:tc>
                  <a:txBody>
                    <a:bodyPr/>
                    <a:lstStyle/>
                    <a:p>
                      <a:pPr indent="0" lvl="0" marL="0" marR="0" rtl="0" algn="ctr">
                        <a:lnSpc>
                          <a:spcPct val="115000"/>
                        </a:lnSpc>
                        <a:spcBef>
                          <a:spcPts val="0"/>
                        </a:spcBef>
                        <a:spcAft>
                          <a:spcPts val="0"/>
                        </a:spcAft>
                        <a:buNone/>
                      </a:pPr>
                      <a:r>
                        <a:rPr lang="fr-FR" sz="500" u="sng" cap="none" strike="noStrike"/>
                        <a:t>Tableau 1/2</a:t>
                      </a:r>
                      <a:endParaRPr sz="500" u="none" cap="none" strike="noStrike">
                        <a:latin typeface="Calibri"/>
                        <a:ea typeface="Calibri"/>
                        <a:cs typeface="Calibri"/>
                        <a:sym typeface="Calibri"/>
                      </a:endParaRPr>
                    </a:p>
                  </a:txBody>
                  <a:tcPr marT="0" marB="0" marR="29600" marL="29600" anchor="ctr"/>
                </a:tc>
                <a:tc>
                  <a:txBody>
                    <a:bodyPr/>
                    <a:lstStyle/>
                    <a:p>
                      <a:pPr indent="0" lvl="0" marL="0" marR="0" rtl="0" algn="ctr">
                        <a:lnSpc>
                          <a:spcPct val="115000"/>
                        </a:lnSpc>
                        <a:spcBef>
                          <a:spcPts val="0"/>
                        </a:spcBef>
                        <a:spcAft>
                          <a:spcPts val="0"/>
                        </a:spcAft>
                        <a:buNone/>
                      </a:pPr>
                      <a:r>
                        <a:rPr lang="fr-FR" sz="500" u="none" cap="none" strike="noStrike"/>
                        <a:t>Situation 1</a:t>
                      </a:r>
                      <a:endParaRPr sz="500" u="none" cap="none" strike="noStrike">
                        <a:latin typeface="Calibri"/>
                        <a:ea typeface="Calibri"/>
                        <a:cs typeface="Calibri"/>
                        <a:sym typeface="Calibri"/>
                      </a:endParaRPr>
                    </a:p>
                  </a:txBody>
                  <a:tcPr marT="0" marB="0" marR="29600" marL="29600" anchor="ctr"/>
                </a:tc>
                <a:tc>
                  <a:txBody>
                    <a:bodyPr/>
                    <a:lstStyle/>
                    <a:p>
                      <a:pPr indent="0" lvl="0" marL="0" marR="0" rtl="0" algn="ctr">
                        <a:lnSpc>
                          <a:spcPct val="115000"/>
                        </a:lnSpc>
                        <a:spcBef>
                          <a:spcPts val="0"/>
                        </a:spcBef>
                        <a:spcAft>
                          <a:spcPts val="0"/>
                        </a:spcAft>
                        <a:buNone/>
                      </a:pPr>
                      <a:r>
                        <a:rPr lang="fr-FR" sz="500" u="none" cap="none" strike="noStrike"/>
                        <a:t>Situation 2</a:t>
                      </a:r>
                      <a:endParaRPr sz="500" u="none" cap="none" strike="noStrike">
                        <a:latin typeface="Calibri"/>
                        <a:ea typeface="Calibri"/>
                        <a:cs typeface="Calibri"/>
                        <a:sym typeface="Calibri"/>
                      </a:endParaRPr>
                    </a:p>
                  </a:txBody>
                  <a:tcPr marT="0" marB="0" marR="29600" marL="29600" anchor="ctr"/>
                </a:tc>
              </a:tr>
              <a:tr h="889475">
                <a:tc>
                  <a:txBody>
                    <a:bodyPr/>
                    <a:lstStyle/>
                    <a:p>
                      <a:pPr indent="0" lvl="0" marL="0" marR="0" rtl="0" algn="ctr">
                        <a:lnSpc>
                          <a:spcPct val="115000"/>
                        </a:lnSpc>
                        <a:spcBef>
                          <a:spcPts val="0"/>
                        </a:spcBef>
                        <a:spcAft>
                          <a:spcPts val="0"/>
                        </a:spcAft>
                        <a:buNone/>
                      </a:pPr>
                      <a:r>
                        <a:rPr lang="fr-FR" sz="1200" u="none" cap="none" strike="noStrike">
                          <a:latin typeface="Calibri"/>
                          <a:ea typeface="Calibri"/>
                          <a:cs typeface="Calibri"/>
                          <a:sym typeface="Calibri"/>
                        </a:rPr>
                        <a:t>Attendus de fin de lycée</a:t>
                      </a:r>
                      <a:endParaRPr sz="1200" u="none" cap="none" strike="noStrike">
                        <a:latin typeface="Calibri"/>
                        <a:ea typeface="Calibri"/>
                        <a:cs typeface="Calibri"/>
                        <a:sym typeface="Calibri"/>
                      </a:endParaRPr>
                    </a:p>
                  </a:txBody>
                  <a:tcPr marT="0" marB="0" marR="29600" marL="29600" anchor="ctr"/>
                </a:tc>
                <a:tc>
                  <a:txBody>
                    <a:bodyPr/>
                    <a:lstStyle/>
                    <a:p>
                      <a:pPr indent="0" lvl="0" marL="0" marR="0" rtl="0" algn="l">
                        <a:lnSpc>
                          <a:spcPct val="115000"/>
                        </a:lnSpc>
                        <a:spcBef>
                          <a:spcPts val="0"/>
                        </a:spcBef>
                        <a:spcAft>
                          <a:spcPts val="0"/>
                        </a:spcAft>
                        <a:buNone/>
                      </a:pPr>
                      <a:r>
                        <a:rPr b="0" i="0" lang="fr-FR" sz="1200" u="none" cap="none" strike="noStrike">
                          <a:solidFill>
                            <a:schemeClr val="dk1"/>
                          </a:solidFill>
                          <a:latin typeface="Calibri"/>
                          <a:ea typeface="Calibri"/>
                          <a:cs typeface="Calibri"/>
                          <a:sym typeface="Calibri"/>
                        </a:rPr>
                        <a:t>« Se préparer et s’engager, individuellement et collectivement, pour s’exprimer devant un public et susciter des émotions. </a:t>
                      </a:r>
                      <a:endParaRPr sz="1200" u="none" cap="none" strike="noStrike"/>
                    </a:p>
                  </a:txBody>
                  <a:tcPr marT="0" marB="0" marR="29600" marL="29600"/>
                </a:tc>
                <a:tc>
                  <a:txBody>
                    <a:bodyPr/>
                    <a:lstStyle/>
                    <a:p>
                      <a:pPr indent="0" lvl="0" marL="0" marR="0" rtl="0" algn="l">
                        <a:lnSpc>
                          <a:spcPct val="115000"/>
                        </a:lnSpc>
                        <a:spcBef>
                          <a:spcPts val="0"/>
                        </a:spcBef>
                        <a:spcAft>
                          <a:spcPts val="0"/>
                        </a:spcAft>
                        <a:buNone/>
                      </a:pPr>
                      <a:r>
                        <a:rPr b="0" i="0" lang="fr-FR" sz="1200" u="none" cap="none" strike="noStrike">
                          <a:solidFill>
                            <a:schemeClr val="dk1"/>
                          </a:solidFill>
                          <a:latin typeface="Calibri"/>
                          <a:ea typeface="Calibri"/>
                          <a:cs typeface="Calibri"/>
                          <a:sym typeface="Calibri"/>
                        </a:rPr>
                        <a:t>S’engager pour composer et interpréter une chorégraphie collective, selon un projet artistique en mobilisant une motricité expressive et des procédés de composition </a:t>
                      </a:r>
                      <a:endParaRPr sz="1200" u="none" cap="none" strike="noStrike">
                        <a:latin typeface="Calibri"/>
                        <a:ea typeface="Calibri"/>
                        <a:cs typeface="Calibri"/>
                        <a:sym typeface="Calibri"/>
                      </a:endParaRPr>
                    </a:p>
                  </a:txBody>
                  <a:tcPr marT="0" marB="0" marR="29600" marL="29600"/>
                </a:tc>
              </a:tr>
              <a:tr h="403125">
                <a:tc>
                  <a:txBody>
                    <a:bodyPr/>
                    <a:lstStyle/>
                    <a:p>
                      <a:pPr indent="0" lvl="0" marL="0" marR="0" rtl="0" algn="ctr">
                        <a:lnSpc>
                          <a:spcPct val="115000"/>
                        </a:lnSpc>
                        <a:spcBef>
                          <a:spcPts val="0"/>
                        </a:spcBef>
                        <a:spcAft>
                          <a:spcPts val="0"/>
                        </a:spcAft>
                        <a:buNone/>
                      </a:pPr>
                      <a:r>
                        <a:rPr lang="fr-FR" sz="1200" u="none" cap="none" strike="noStrike"/>
                        <a:t> Compétences visées</a:t>
                      </a:r>
                      <a:endParaRPr sz="1200" u="none" cap="none" strike="noStrike">
                        <a:latin typeface="Calibri"/>
                        <a:ea typeface="Calibri"/>
                        <a:cs typeface="Calibri"/>
                        <a:sym typeface="Calibri"/>
                      </a:endParaRPr>
                    </a:p>
                  </a:txBody>
                  <a:tcPr marT="0" marB="0" marR="29600" marL="29600" anchor="ctr"/>
                </a:tc>
                <a:tc>
                  <a:txBody>
                    <a:bodyPr/>
                    <a:lstStyle/>
                    <a:p>
                      <a:pPr indent="0" lvl="0" marL="0" marR="0" rtl="0" algn="l">
                        <a:lnSpc>
                          <a:spcPct val="115000"/>
                        </a:lnSpc>
                        <a:spcBef>
                          <a:spcPts val="0"/>
                        </a:spcBef>
                        <a:spcAft>
                          <a:spcPts val="0"/>
                        </a:spcAft>
                        <a:buNone/>
                      </a:pPr>
                      <a:r>
                        <a:rPr lang="fr-FR" sz="1200" u="none" cap="none" strike="noStrike">
                          <a:latin typeface="Calibri"/>
                          <a:ea typeface="Calibri"/>
                          <a:cs typeface="Calibri"/>
                          <a:sym typeface="Calibri"/>
                        </a:rPr>
                        <a:t>Appréhender l’espace scénique par les trajectoires</a:t>
                      </a:r>
                      <a:endParaRPr sz="1200" u="none" cap="none" strike="noStrike">
                        <a:latin typeface="Calibri"/>
                        <a:ea typeface="Calibri"/>
                        <a:cs typeface="Calibri"/>
                        <a:sym typeface="Calibri"/>
                      </a:endParaRPr>
                    </a:p>
                  </a:txBody>
                  <a:tcPr marT="0" marB="0" marR="29600" marL="29600"/>
                </a:tc>
                <a:tc>
                  <a:txBody>
                    <a:bodyPr/>
                    <a:lstStyle/>
                    <a:p>
                      <a:pPr indent="0" lvl="0" marL="0" marR="0" rtl="0" algn="l">
                        <a:lnSpc>
                          <a:spcPct val="115000"/>
                        </a:lnSpc>
                        <a:spcBef>
                          <a:spcPts val="0"/>
                        </a:spcBef>
                        <a:spcAft>
                          <a:spcPts val="0"/>
                        </a:spcAft>
                        <a:buNone/>
                      </a:pPr>
                      <a:r>
                        <a:rPr lang="fr-FR" sz="1200" u="none" cap="none" strike="noStrike">
                          <a:latin typeface="Calibri"/>
                          <a:ea typeface="Calibri"/>
                          <a:cs typeface="Calibri"/>
                          <a:sym typeface="Calibri"/>
                        </a:rPr>
                        <a:t>(Re) Découvrir les procédés de composition relatifs à l’espace pour rentrer dans le processus de création</a:t>
                      </a:r>
                      <a:endParaRPr sz="1200" u="none" cap="none" strike="noStrike">
                        <a:latin typeface="Calibri"/>
                        <a:ea typeface="Calibri"/>
                        <a:cs typeface="Calibri"/>
                        <a:sym typeface="Calibri"/>
                      </a:endParaRPr>
                    </a:p>
                  </a:txBody>
                  <a:tcPr marT="0" marB="0" marR="29600" marL="29600"/>
                </a:tc>
              </a:tr>
              <a:tr h="403125">
                <a:tc>
                  <a:txBody>
                    <a:bodyPr/>
                    <a:lstStyle/>
                    <a:p>
                      <a:pPr indent="0" lvl="0" marL="0" marR="0" rtl="0" algn="ctr">
                        <a:lnSpc>
                          <a:spcPct val="115000"/>
                        </a:lnSpc>
                        <a:spcBef>
                          <a:spcPts val="0"/>
                        </a:spcBef>
                        <a:spcAft>
                          <a:spcPts val="0"/>
                        </a:spcAft>
                        <a:buNone/>
                      </a:pPr>
                      <a:r>
                        <a:rPr lang="fr-FR" sz="1200" u="none" cap="none" strike="noStrike"/>
                        <a:t>But de la situation</a:t>
                      </a:r>
                      <a:endParaRPr sz="1200" u="none" cap="none" strike="noStrike">
                        <a:latin typeface="Calibri"/>
                        <a:ea typeface="Calibri"/>
                        <a:cs typeface="Calibri"/>
                        <a:sym typeface="Calibri"/>
                      </a:endParaRPr>
                    </a:p>
                  </a:txBody>
                  <a:tcPr marT="0" marB="0" marR="29600" marL="29600" anchor="ctr"/>
                </a:tc>
                <a:tc>
                  <a:txBody>
                    <a:bodyPr/>
                    <a:lstStyle/>
                    <a:p>
                      <a:pPr indent="0" lvl="0" marL="0" marR="0" rtl="0" algn="l">
                        <a:lnSpc>
                          <a:spcPct val="115000"/>
                        </a:lnSpc>
                        <a:spcBef>
                          <a:spcPts val="0"/>
                        </a:spcBef>
                        <a:spcAft>
                          <a:spcPts val="0"/>
                        </a:spcAft>
                        <a:buNone/>
                      </a:pPr>
                      <a:r>
                        <a:rPr lang="fr-FR" sz="1200" u="none" cap="none" strike="noStrike">
                          <a:latin typeface="Calibri"/>
                          <a:ea typeface="Calibri"/>
                          <a:cs typeface="Calibri"/>
                          <a:sym typeface="Calibri"/>
                        </a:rPr>
                        <a:t>Se déplacer dans l’espace en suivant les consignes</a:t>
                      </a:r>
                      <a:endParaRPr sz="1200" u="none" cap="none" strike="noStrike">
                        <a:latin typeface="Calibri"/>
                        <a:ea typeface="Calibri"/>
                        <a:cs typeface="Calibri"/>
                        <a:sym typeface="Calibri"/>
                      </a:endParaRPr>
                    </a:p>
                  </a:txBody>
                  <a:tcPr marT="0" marB="0" marR="29600" marL="29600"/>
                </a:tc>
                <a:tc>
                  <a:txBody>
                    <a:bodyPr/>
                    <a:lstStyle/>
                    <a:p>
                      <a:pPr indent="0" lvl="0" marL="0" marR="0" rtl="0" algn="l">
                        <a:lnSpc>
                          <a:spcPct val="115000"/>
                        </a:lnSpc>
                        <a:spcBef>
                          <a:spcPts val="0"/>
                        </a:spcBef>
                        <a:spcAft>
                          <a:spcPts val="0"/>
                        </a:spcAft>
                        <a:buNone/>
                      </a:pPr>
                      <a:r>
                        <a:rPr lang="fr-FR" sz="1200" u="none" cap="none" strike="noStrike">
                          <a:latin typeface="Calibri"/>
                          <a:ea typeface="Calibri"/>
                          <a:cs typeface="Calibri"/>
                          <a:sym typeface="Calibri"/>
                        </a:rPr>
                        <a:t>Modifier une partie de sa chorégraphie par un procédé de composition relatif à l’espace</a:t>
                      </a:r>
                      <a:endParaRPr sz="1200" u="none" cap="none" strike="noStrike">
                        <a:latin typeface="Calibri"/>
                        <a:ea typeface="Calibri"/>
                        <a:cs typeface="Calibri"/>
                        <a:sym typeface="Calibri"/>
                      </a:endParaRPr>
                    </a:p>
                  </a:txBody>
                  <a:tcPr marT="0" marB="0" marR="29600" marL="29600"/>
                </a:tc>
              </a:tr>
              <a:tr h="818425">
                <a:tc>
                  <a:txBody>
                    <a:bodyPr/>
                    <a:lstStyle/>
                    <a:p>
                      <a:pPr indent="0" lvl="0" marL="0" marR="0" rtl="0" algn="ctr">
                        <a:lnSpc>
                          <a:spcPct val="115000"/>
                        </a:lnSpc>
                        <a:spcBef>
                          <a:spcPts val="0"/>
                        </a:spcBef>
                        <a:spcAft>
                          <a:spcPts val="0"/>
                        </a:spcAft>
                        <a:buNone/>
                      </a:pPr>
                      <a:r>
                        <a:rPr lang="fr-FR" sz="1200" u="none" cap="none" strike="noStrike"/>
                        <a:t>Dispositif</a:t>
                      </a:r>
                      <a:endParaRPr sz="1200" u="none" cap="none" strike="noStrike">
                        <a:latin typeface="Calibri"/>
                        <a:ea typeface="Calibri"/>
                        <a:cs typeface="Calibri"/>
                        <a:sym typeface="Calibri"/>
                      </a:endParaRPr>
                    </a:p>
                  </a:txBody>
                  <a:tcPr marT="0" marB="0" marR="29600" marL="29600" anchor="ctr"/>
                </a:tc>
                <a:tc>
                  <a:txBody>
                    <a:bodyPr/>
                    <a:lstStyle/>
                    <a:p>
                      <a:pPr indent="0" lvl="0" marL="0" marR="0" rtl="0" algn="l">
                        <a:lnSpc>
                          <a:spcPct val="115000"/>
                        </a:lnSpc>
                        <a:spcBef>
                          <a:spcPts val="0"/>
                        </a:spcBef>
                        <a:spcAft>
                          <a:spcPts val="0"/>
                        </a:spcAft>
                        <a:buNone/>
                      </a:pPr>
                      <a:r>
                        <a:rPr lang="fr-FR" sz="1200" u="none" cap="none" strike="noStrike">
                          <a:latin typeface="Calibri"/>
                          <a:ea typeface="Calibri"/>
                          <a:cs typeface="Calibri"/>
                          <a:sym typeface="Calibri"/>
                        </a:rPr>
                        <a:t>Les élèves sont répartis dans l’espace, en état de danse</a:t>
                      </a:r>
                      <a:endParaRPr sz="1200" u="none" cap="none" strike="noStrike">
                        <a:latin typeface="Calibri"/>
                        <a:ea typeface="Calibri"/>
                        <a:cs typeface="Calibri"/>
                        <a:sym typeface="Calibri"/>
                      </a:endParaRPr>
                    </a:p>
                  </a:txBody>
                  <a:tcPr marT="0" marB="0" marR="29600" marL="29600"/>
                </a:tc>
                <a:tc>
                  <a:txBody>
                    <a:bodyPr/>
                    <a:lstStyle/>
                    <a:p>
                      <a:pPr indent="0" lvl="0" marL="0" marR="0" rtl="0" algn="l">
                        <a:lnSpc>
                          <a:spcPct val="115000"/>
                        </a:lnSpc>
                        <a:spcBef>
                          <a:spcPts val="0"/>
                        </a:spcBef>
                        <a:spcAft>
                          <a:spcPts val="0"/>
                        </a:spcAft>
                        <a:buNone/>
                      </a:pPr>
                      <a:r>
                        <a:rPr lang="fr-FR" sz="1200" u="none" cap="none" strike="noStrike">
                          <a:latin typeface="Calibri"/>
                          <a:ea typeface="Calibri"/>
                          <a:cs typeface="Calibri"/>
                          <a:sym typeface="Calibri"/>
                        </a:rPr>
                        <a:t>Par groupe, tirage au sort d’un procédé de composition, le comprendre (la réalisation et le sens) et l’appliquer.</a:t>
                      </a:r>
                      <a:endParaRPr/>
                    </a:p>
                    <a:p>
                      <a:pPr indent="0" lvl="0" marL="0" marR="0" rtl="0" algn="l">
                        <a:lnSpc>
                          <a:spcPct val="115000"/>
                        </a:lnSpc>
                        <a:spcBef>
                          <a:spcPts val="0"/>
                        </a:spcBef>
                        <a:spcAft>
                          <a:spcPts val="0"/>
                        </a:spcAft>
                        <a:buNone/>
                      </a:pPr>
                      <a:r>
                        <a:rPr lang="fr-FR" sz="1200" u="none" cap="none" strike="noStrike">
                          <a:latin typeface="Calibri"/>
                          <a:ea typeface="Calibri"/>
                          <a:cs typeface="Calibri"/>
                          <a:sym typeface="Calibri"/>
                        </a:rPr>
                        <a:t>L’outil numérique explique et montre</a:t>
                      </a:r>
                      <a:endParaRPr sz="1200" u="none" cap="none" strike="noStrike">
                        <a:latin typeface="Calibri"/>
                        <a:ea typeface="Calibri"/>
                        <a:cs typeface="Calibri"/>
                        <a:sym typeface="Calibri"/>
                      </a:endParaRPr>
                    </a:p>
                  </a:txBody>
                  <a:tcPr marT="0" marB="0" marR="29600" marL="29600"/>
                </a:tc>
              </a:tr>
              <a:tr h="818425">
                <a:tc>
                  <a:txBody>
                    <a:bodyPr/>
                    <a:lstStyle/>
                    <a:p>
                      <a:pPr indent="0" lvl="0" marL="0" marR="0" rtl="0" algn="ctr">
                        <a:lnSpc>
                          <a:spcPct val="115000"/>
                        </a:lnSpc>
                        <a:spcBef>
                          <a:spcPts val="0"/>
                        </a:spcBef>
                        <a:spcAft>
                          <a:spcPts val="0"/>
                        </a:spcAft>
                        <a:buNone/>
                      </a:pPr>
                      <a:r>
                        <a:rPr lang="fr-FR" sz="1200" u="none" cap="none" strike="noStrike"/>
                        <a:t>Consignes de réalisation</a:t>
                      </a:r>
                      <a:endParaRPr sz="1200" u="none" cap="none" strike="noStrike">
                        <a:latin typeface="Calibri"/>
                        <a:ea typeface="Calibri"/>
                        <a:cs typeface="Calibri"/>
                        <a:sym typeface="Calibri"/>
                      </a:endParaRPr>
                    </a:p>
                  </a:txBody>
                  <a:tcPr marT="0" marB="0" marR="29600" marL="29600" anchor="ctr"/>
                </a:tc>
                <a:tc>
                  <a:txBody>
                    <a:bodyPr/>
                    <a:lstStyle/>
                    <a:p>
                      <a:pPr indent="0" lvl="0" marL="0" marR="0" rtl="0" algn="l">
                        <a:lnSpc>
                          <a:spcPct val="115000"/>
                        </a:lnSpc>
                        <a:spcBef>
                          <a:spcPts val="0"/>
                        </a:spcBef>
                        <a:spcAft>
                          <a:spcPts val="0"/>
                        </a:spcAft>
                        <a:buNone/>
                      </a:pPr>
                      <a:r>
                        <a:rPr lang="fr-FR" sz="1200" u="none" cap="none" strike="noStrike">
                          <a:latin typeface="Calibri"/>
                          <a:ea typeface="Calibri"/>
                          <a:cs typeface="Calibri"/>
                          <a:sym typeface="Calibri"/>
                        </a:rPr>
                        <a:t>Je me déplace en suivant les trajets annoncés : Je me déplace sur une ligne courbe, droite, brisée, spiralaire</a:t>
                      </a:r>
                      <a:endParaRPr sz="1200" u="none" cap="none" strike="noStrike">
                        <a:latin typeface="Calibri"/>
                        <a:ea typeface="Calibri"/>
                        <a:cs typeface="Calibri"/>
                        <a:sym typeface="Calibri"/>
                      </a:endParaRPr>
                    </a:p>
                  </a:txBody>
                  <a:tcPr marT="0" marB="0" marR="29600" marL="29600"/>
                </a:tc>
                <a:tc>
                  <a:txBody>
                    <a:bodyPr/>
                    <a:lstStyle/>
                    <a:p>
                      <a:pPr indent="0" lvl="0" marL="0" marR="0" rtl="0" algn="l">
                        <a:lnSpc>
                          <a:spcPct val="115000"/>
                        </a:lnSpc>
                        <a:spcBef>
                          <a:spcPts val="0"/>
                        </a:spcBef>
                        <a:spcAft>
                          <a:spcPts val="0"/>
                        </a:spcAft>
                        <a:buNone/>
                      </a:pPr>
                      <a:r>
                        <a:rPr lang="fr-FR" sz="1200" u="none" cap="none" strike="noStrike">
                          <a:latin typeface="Calibri"/>
                          <a:ea typeface="Calibri"/>
                          <a:cs typeface="Calibri"/>
                          <a:sym typeface="Calibri"/>
                        </a:rPr>
                        <a:t>Je choisi une partie de la chorégraphie (1x8 tps par ex) et je la modifie selon le procédé tiré au sort, explique par le QR code</a:t>
                      </a:r>
                      <a:endParaRPr/>
                    </a:p>
                    <a:p>
                      <a:pPr indent="0" lvl="0" marL="0" marR="0" rtl="0" algn="l">
                        <a:lnSpc>
                          <a:spcPct val="115000"/>
                        </a:lnSpc>
                        <a:spcBef>
                          <a:spcPts val="0"/>
                        </a:spcBef>
                        <a:spcAft>
                          <a:spcPts val="0"/>
                        </a:spcAft>
                        <a:buNone/>
                      </a:pPr>
                      <a:r>
                        <a:rPr lang="fr-FR" sz="1200" u="none" cap="none" strike="noStrike">
                          <a:latin typeface="Calibri"/>
                          <a:ea typeface="Calibri"/>
                          <a:cs typeface="Calibri"/>
                          <a:sym typeface="Calibri"/>
                        </a:rPr>
                        <a:t>Je montre ensuite à un autre groupe le changement</a:t>
                      </a:r>
                      <a:endParaRPr sz="1200" u="none" cap="none" strike="noStrike">
                        <a:latin typeface="Calibri"/>
                        <a:ea typeface="Calibri"/>
                        <a:cs typeface="Calibri"/>
                        <a:sym typeface="Calibri"/>
                      </a:endParaRPr>
                    </a:p>
                  </a:txBody>
                  <a:tcPr marT="0" marB="0" marR="29600" marL="29600"/>
                </a:tc>
              </a:tr>
              <a:tr h="403125">
                <a:tc>
                  <a:txBody>
                    <a:bodyPr/>
                    <a:lstStyle/>
                    <a:p>
                      <a:pPr indent="0" lvl="0" marL="0" marR="0" rtl="0" algn="ctr">
                        <a:lnSpc>
                          <a:spcPct val="115000"/>
                        </a:lnSpc>
                        <a:spcBef>
                          <a:spcPts val="0"/>
                        </a:spcBef>
                        <a:spcAft>
                          <a:spcPts val="0"/>
                        </a:spcAft>
                        <a:buNone/>
                      </a:pPr>
                      <a:r>
                        <a:rPr lang="fr-FR" sz="1200" u="none" cap="none" strike="noStrike"/>
                        <a:t>Critères de réussite</a:t>
                      </a:r>
                      <a:endParaRPr sz="1200" u="none" cap="none" strike="noStrike">
                        <a:latin typeface="Calibri"/>
                        <a:ea typeface="Calibri"/>
                        <a:cs typeface="Calibri"/>
                        <a:sym typeface="Calibri"/>
                      </a:endParaRPr>
                    </a:p>
                  </a:txBody>
                  <a:tcPr marT="0" marB="0" marR="29600" marL="29600" anchor="ctr"/>
                </a:tc>
                <a:tc>
                  <a:txBody>
                    <a:bodyPr/>
                    <a:lstStyle/>
                    <a:p>
                      <a:pPr indent="0" lvl="0" marL="0" marR="0" rtl="0" algn="l">
                        <a:lnSpc>
                          <a:spcPct val="115000"/>
                        </a:lnSpc>
                        <a:spcBef>
                          <a:spcPts val="0"/>
                        </a:spcBef>
                        <a:spcAft>
                          <a:spcPts val="0"/>
                        </a:spcAft>
                        <a:buNone/>
                      </a:pPr>
                      <a:r>
                        <a:rPr lang="fr-FR" sz="1200" u="none" cap="none" strike="noStrike">
                          <a:latin typeface="Calibri"/>
                          <a:ea typeface="Calibri"/>
                          <a:cs typeface="Calibri"/>
                          <a:sym typeface="Calibri"/>
                        </a:rPr>
                        <a:t>Les trajets sont lisibles, l’état de danse est respecté (pas de gestes parasites, concentration, regard placé, attitude neutre en attente)</a:t>
                      </a:r>
                      <a:endParaRPr sz="1200" u="none" cap="none" strike="noStrike">
                        <a:latin typeface="Calibri"/>
                        <a:ea typeface="Calibri"/>
                        <a:cs typeface="Calibri"/>
                        <a:sym typeface="Calibri"/>
                      </a:endParaRPr>
                    </a:p>
                  </a:txBody>
                  <a:tcPr marT="0" marB="0" marR="29600" marL="29600"/>
                </a:tc>
                <a:tc>
                  <a:txBody>
                    <a:bodyPr/>
                    <a:lstStyle/>
                    <a:p>
                      <a:pPr indent="0" lvl="0" marL="0" marR="0" rtl="0" algn="l">
                        <a:lnSpc>
                          <a:spcPct val="115000"/>
                        </a:lnSpc>
                        <a:spcBef>
                          <a:spcPts val="0"/>
                        </a:spcBef>
                        <a:spcAft>
                          <a:spcPts val="0"/>
                        </a:spcAft>
                        <a:buNone/>
                      </a:pPr>
                      <a:r>
                        <a:rPr lang="fr-FR" sz="1200" u="none" cap="none" strike="noStrike">
                          <a:latin typeface="Calibri"/>
                          <a:ea typeface="Calibri"/>
                          <a:cs typeface="Calibri"/>
                          <a:sym typeface="Calibri"/>
                        </a:rPr>
                        <a:t>Le procédé doit être lisible et reconnu par le groupe spectateur</a:t>
                      </a:r>
                      <a:endParaRPr sz="1200" u="none" cap="none" strike="noStrike">
                        <a:latin typeface="Calibri"/>
                        <a:ea typeface="Calibri"/>
                        <a:cs typeface="Calibri"/>
                        <a:sym typeface="Calibri"/>
                      </a:endParaRPr>
                    </a:p>
                  </a:txBody>
                  <a:tcPr marT="0" marB="0" marR="29600" marL="29600"/>
                </a:tc>
              </a:tr>
              <a:tr h="610775">
                <a:tc>
                  <a:txBody>
                    <a:bodyPr/>
                    <a:lstStyle/>
                    <a:p>
                      <a:pPr indent="0" lvl="0" marL="0" marR="0" rtl="0" algn="ctr">
                        <a:lnSpc>
                          <a:spcPct val="115000"/>
                        </a:lnSpc>
                        <a:spcBef>
                          <a:spcPts val="0"/>
                        </a:spcBef>
                        <a:spcAft>
                          <a:spcPts val="0"/>
                        </a:spcAft>
                        <a:buNone/>
                      </a:pPr>
                      <a:r>
                        <a:rPr lang="fr-FR" sz="1200" u="none" cap="none" strike="noStrike"/>
                        <a:t>Comportements envisagés</a:t>
                      </a:r>
                      <a:endParaRPr sz="1200" u="none" cap="none" strike="noStrike">
                        <a:latin typeface="Calibri"/>
                        <a:ea typeface="Calibri"/>
                        <a:cs typeface="Calibri"/>
                        <a:sym typeface="Calibri"/>
                      </a:endParaRPr>
                    </a:p>
                  </a:txBody>
                  <a:tcPr marT="0" marB="0" marR="29600" marL="29600" anchor="ctr"/>
                </a:tc>
                <a:tc>
                  <a:txBody>
                    <a:bodyPr/>
                    <a:lstStyle/>
                    <a:p>
                      <a:pPr indent="0" lvl="0" marL="0" marR="0" rtl="0" algn="l">
                        <a:lnSpc>
                          <a:spcPct val="115000"/>
                        </a:lnSpc>
                        <a:spcBef>
                          <a:spcPts val="0"/>
                        </a:spcBef>
                        <a:spcAft>
                          <a:spcPts val="0"/>
                        </a:spcAft>
                        <a:buNone/>
                      </a:pPr>
                      <a:r>
                        <a:rPr lang="fr-FR" sz="1200" u="none" cap="none" strike="noStrike">
                          <a:latin typeface="Calibri"/>
                          <a:ea typeface="Calibri"/>
                          <a:cs typeface="Calibri"/>
                          <a:sym typeface="Calibri"/>
                        </a:rPr>
                        <a:t>Déplacements variés, espace occupé dans sa totalité</a:t>
                      </a:r>
                      <a:endParaRPr sz="1200" u="none" cap="none" strike="noStrike">
                        <a:latin typeface="Calibri"/>
                        <a:ea typeface="Calibri"/>
                        <a:cs typeface="Calibri"/>
                        <a:sym typeface="Calibri"/>
                      </a:endParaRPr>
                    </a:p>
                  </a:txBody>
                  <a:tcPr marT="0" marB="0" marR="29600" marL="29600"/>
                </a:tc>
                <a:tc>
                  <a:txBody>
                    <a:bodyPr/>
                    <a:lstStyle/>
                    <a:p>
                      <a:pPr indent="0" lvl="0" marL="0" marR="0" rtl="0" algn="l">
                        <a:lnSpc>
                          <a:spcPct val="115000"/>
                        </a:lnSpc>
                        <a:spcBef>
                          <a:spcPts val="0"/>
                        </a:spcBef>
                        <a:spcAft>
                          <a:spcPts val="0"/>
                        </a:spcAft>
                        <a:buNone/>
                      </a:pPr>
                      <a:r>
                        <a:rPr lang="fr-FR" sz="1200" u="none" cap="none" strike="noStrike">
                          <a:latin typeface="Calibri"/>
                          <a:ea typeface="Calibri"/>
                          <a:cs typeface="Calibri"/>
                          <a:sym typeface="Calibri"/>
                        </a:rPr>
                        <a:t>Procédé lisible</a:t>
                      </a:r>
                      <a:endParaRPr/>
                    </a:p>
                    <a:p>
                      <a:pPr indent="0" lvl="0" marL="0" marR="0" rtl="0" algn="l">
                        <a:lnSpc>
                          <a:spcPct val="115000"/>
                        </a:lnSpc>
                        <a:spcBef>
                          <a:spcPts val="0"/>
                        </a:spcBef>
                        <a:spcAft>
                          <a:spcPts val="0"/>
                        </a:spcAft>
                        <a:buNone/>
                      </a:pPr>
                      <a:r>
                        <a:rPr lang="fr-FR" sz="1200" u="none" cap="none" strike="noStrike">
                          <a:latin typeface="Calibri"/>
                          <a:ea typeface="Calibri"/>
                          <a:cs typeface="Calibri"/>
                          <a:sym typeface="Calibri"/>
                        </a:rPr>
                        <a:t>EX : L’inversion respecte les trajets dans l’espace (B vers A)</a:t>
                      </a:r>
                      <a:endParaRPr/>
                    </a:p>
                    <a:p>
                      <a:pPr indent="0" lvl="0" marL="0" marR="0" rtl="0" algn="l">
                        <a:lnSpc>
                          <a:spcPct val="115000"/>
                        </a:lnSpc>
                        <a:spcBef>
                          <a:spcPts val="0"/>
                        </a:spcBef>
                        <a:spcAft>
                          <a:spcPts val="0"/>
                        </a:spcAft>
                        <a:buNone/>
                      </a:pPr>
                      <a:r>
                        <a:rPr lang="fr-FR" sz="1200" u="none" cap="none" strike="noStrike">
                          <a:latin typeface="Calibri"/>
                          <a:ea typeface="Calibri"/>
                          <a:cs typeface="Calibri"/>
                          <a:sym typeface="Calibri"/>
                        </a:rPr>
                        <a:t>Spectateur critique et objectif</a:t>
                      </a:r>
                      <a:endParaRPr sz="1200" u="none" cap="none" strike="noStrike">
                        <a:latin typeface="Calibri"/>
                        <a:ea typeface="Calibri"/>
                        <a:cs typeface="Calibri"/>
                        <a:sym typeface="Calibri"/>
                      </a:endParaRPr>
                    </a:p>
                  </a:txBody>
                  <a:tcPr marT="0" marB="0" marR="29600" marL="29600"/>
                </a:tc>
              </a:tr>
              <a:tr h="610775">
                <a:tc>
                  <a:txBody>
                    <a:bodyPr/>
                    <a:lstStyle/>
                    <a:p>
                      <a:pPr indent="0" lvl="0" marL="0" marR="0" rtl="0" algn="ctr">
                        <a:lnSpc>
                          <a:spcPct val="115000"/>
                        </a:lnSpc>
                        <a:spcBef>
                          <a:spcPts val="0"/>
                        </a:spcBef>
                        <a:spcAft>
                          <a:spcPts val="0"/>
                        </a:spcAft>
                        <a:buNone/>
                      </a:pPr>
                      <a:r>
                        <a:rPr lang="fr-FR" sz="1200" u="none" cap="none" strike="noStrike"/>
                        <a:t>Variables - Remédiations</a:t>
                      </a:r>
                      <a:endParaRPr sz="1200" u="none" cap="none" strike="noStrike">
                        <a:latin typeface="Calibri"/>
                        <a:ea typeface="Calibri"/>
                        <a:cs typeface="Calibri"/>
                        <a:sym typeface="Calibri"/>
                      </a:endParaRPr>
                    </a:p>
                  </a:txBody>
                  <a:tcPr marT="0" marB="0" marR="29600" marL="29600" anchor="ctr"/>
                </a:tc>
                <a:tc>
                  <a:txBody>
                    <a:bodyPr/>
                    <a:lstStyle/>
                    <a:p>
                      <a:pPr indent="0" lvl="0" marL="0" marR="0" rtl="0" algn="l">
                        <a:lnSpc>
                          <a:spcPct val="115000"/>
                        </a:lnSpc>
                        <a:spcBef>
                          <a:spcPts val="0"/>
                        </a:spcBef>
                        <a:spcAft>
                          <a:spcPts val="0"/>
                        </a:spcAft>
                        <a:buNone/>
                      </a:pPr>
                      <a:r>
                        <a:rPr lang="fr-FR" sz="1200" u="none" cap="none" strike="noStrike"/>
                        <a:t>Faire varier les niveaux dans les déplacements (joue sur l’autre dimension de</a:t>
                      </a:r>
                      <a:endParaRPr sz="1200" u="none" cap="none" strike="noStrike">
                        <a:latin typeface="Calibri"/>
                        <a:ea typeface="Calibri"/>
                        <a:cs typeface="Calibri"/>
                        <a:sym typeface="Calibri"/>
                      </a:endParaRPr>
                    </a:p>
                  </a:txBody>
                  <a:tcPr marT="0" marB="0" marR="29600" marL="29600"/>
                </a:tc>
                <a:tc>
                  <a:txBody>
                    <a:bodyPr/>
                    <a:lstStyle/>
                    <a:p>
                      <a:pPr indent="0" lvl="0" marL="0" marR="0" rtl="0" algn="l">
                        <a:lnSpc>
                          <a:spcPct val="115000"/>
                        </a:lnSpc>
                        <a:spcBef>
                          <a:spcPts val="0"/>
                        </a:spcBef>
                        <a:spcAft>
                          <a:spcPts val="0"/>
                        </a:spcAft>
                        <a:buNone/>
                      </a:pPr>
                      <a:r>
                        <a:rPr lang="fr-FR" sz="1200" u="none" cap="none" strike="noStrike">
                          <a:latin typeface="Calibri"/>
                          <a:ea typeface="Calibri"/>
                          <a:cs typeface="Calibri"/>
                          <a:sym typeface="Calibri"/>
                        </a:rPr>
                        <a:t>Tiré au sort un autre procédé,</a:t>
                      </a:r>
                      <a:endParaRPr/>
                    </a:p>
                    <a:p>
                      <a:pPr indent="0" lvl="0" marL="0" marR="0" rtl="0" algn="l">
                        <a:lnSpc>
                          <a:spcPct val="115000"/>
                        </a:lnSpc>
                        <a:spcBef>
                          <a:spcPts val="0"/>
                        </a:spcBef>
                        <a:spcAft>
                          <a:spcPts val="0"/>
                        </a:spcAft>
                        <a:buNone/>
                      </a:pPr>
                      <a:r>
                        <a:rPr lang="fr-FR" sz="1200" u="none" cap="none" strike="noStrike">
                          <a:latin typeface="Calibri"/>
                          <a:ea typeface="Calibri"/>
                          <a:cs typeface="Calibri"/>
                          <a:sym typeface="Calibri"/>
                        </a:rPr>
                        <a:t>Aller plus loin dans le procédé (ex contraste pas assez marqué : faire refaire </a:t>
                      </a:r>
                      <a:endParaRPr sz="1200" u="none" cap="none" strike="noStrike">
                        <a:latin typeface="Calibri"/>
                        <a:ea typeface="Calibri"/>
                        <a:cs typeface="Calibri"/>
                        <a:sym typeface="Calibri"/>
                      </a:endParaRPr>
                    </a:p>
                  </a:txBody>
                  <a:tcPr marT="0" marB="0" marR="29600" marL="29600"/>
                </a:tc>
              </a:tr>
              <a:tr h="689125">
                <a:tc>
                  <a:txBody>
                    <a:bodyPr/>
                    <a:lstStyle/>
                    <a:p>
                      <a:pPr indent="0" lvl="0" marL="0" marR="0" rtl="0" algn="ctr">
                        <a:lnSpc>
                          <a:spcPct val="115000"/>
                        </a:lnSpc>
                        <a:spcBef>
                          <a:spcPts val="0"/>
                        </a:spcBef>
                        <a:spcAft>
                          <a:spcPts val="0"/>
                        </a:spcAft>
                        <a:buNone/>
                      </a:pPr>
                      <a:r>
                        <a:rPr lang="fr-FR" sz="1200" u="none" cap="none" strike="noStrike"/>
                        <a:t>Faire attention à </a:t>
                      </a:r>
                      <a:endParaRPr sz="1200" u="none" cap="none" strike="noStrike">
                        <a:latin typeface="Calibri"/>
                        <a:ea typeface="Calibri"/>
                        <a:cs typeface="Calibri"/>
                        <a:sym typeface="Calibri"/>
                      </a:endParaRPr>
                    </a:p>
                  </a:txBody>
                  <a:tcPr marT="0" marB="0" marR="29600" marL="29600" anchor="ctr"/>
                </a:tc>
                <a:tc>
                  <a:txBody>
                    <a:bodyPr/>
                    <a:lstStyle/>
                    <a:p>
                      <a:pPr indent="0" lvl="0" marL="0" marR="0" rtl="0" algn="l">
                        <a:lnSpc>
                          <a:spcPct val="115000"/>
                        </a:lnSpc>
                        <a:spcBef>
                          <a:spcPts val="0"/>
                        </a:spcBef>
                        <a:spcAft>
                          <a:spcPts val="0"/>
                        </a:spcAft>
                        <a:buNone/>
                      </a:pPr>
                      <a:r>
                        <a:rPr lang="fr-FR" sz="1200" u="none" cap="none" strike="noStrike">
                          <a:latin typeface="Calibri"/>
                          <a:ea typeface="Calibri"/>
                          <a:cs typeface="Calibri"/>
                          <a:sym typeface="Calibri"/>
                        </a:rPr>
                        <a:t>A la déconcentration, aux conduites/gestes parasites</a:t>
                      </a:r>
                      <a:endParaRPr sz="1200" u="none" cap="none" strike="noStrike">
                        <a:latin typeface="Calibri"/>
                        <a:ea typeface="Calibri"/>
                        <a:cs typeface="Calibri"/>
                        <a:sym typeface="Calibri"/>
                      </a:endParaRPr>
                    </a:p>
                  </a:txBody>
                  <a:tcPr marT="0" marB="0" marR="29600" marL="29600"/>
                </a:tc>
                <a:tc>
                  <a:txBody>
                    <a:bodyPr/>
                    <a:lstStyle/>
                    <a:p>
                      <a:pPr indent="0" lvl="0" marL="0" marR="0" rtl="0" algn="l">
                        <a:lnSpc>
                          <a:spcPct val="115000"/>
                        </a:lnSpc>
                        <a:spcBef>
                          <a:spcPts val="0"/>
                        </a:spcBef>
                        <a:spcAft>
                          <a:spcPts val="0"/>
                        </a:spcAft>
                        <a:buNone/>
                      </a:pPr>
                      <a:r>
                        <a:rPr lang="fr-FR" sz="1200" u="none" cap="none" strike="noStrike">
                          <a:latin typeface="Calibri"/>
                          <a:ea typeface="Calibri"/>
                          <a:cs typeface="Calibri"/>
                          <a:sym typeface="Calibri"/>
                        </a:rPr>
                        <a:t>Si regard autre groupe impossible, faire deux groupes au sein d’un groupe</a:t>
                      </a:r>
                      <a:endParaRPr sz="1200" u="none" cap="none" strike="noStrike">
                        <a:latin typeface="Calibri"/>
                        <a:ea typeface="Calibri"/>
                        <a:cs typeface="Calibri"/>
                        <a:sym typeface="Calibri"/>
                      </a:endParaRPr>
                    </a:p>
                  </a:txBody>
                  <a:tcPr marT="0" marB="0" marR="29600" marL="29600"/>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fr-FR"/>
              <a:t>LA DEMARCHE</a:t>
            </a:r>
            <a:endParaRPr/>
          </a:p>
        </p:txBody>
      </p:sp>
      <p:sp>
        <p:nvSpPr>
          <p:cNvPr id="90" name="Google Shape;90;p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fr-FR"/>
              <a:t>Il s’agit de proposer des modes d’entrées diversifiés mais avec une forte représentativité culturelle, pour permettre l’engagement des élèves dans une forme de pratique qui lui correspond.</a:t>
            </a:r>
            <a:endParaRPr/>
          </a:p>
          <a:p>
            <a:pPr indent="-342900" lvl="0" marL="342900" rtl="0" algn="l">
              <a:spcBef>
                <a:spcPts val="640"/>
              </a:spcBef>
              <a:spcAft>
                <a:spcPts val="0"/>
              </a:spcAft>
              <a:buClr>
                <a:schemeClr val="dk1"/>
              </a:buClr>
              <a:buSzPts val="3200"/>
              <a:buChar char="•"/>
            </a:pPr>
            <a:r>
              <a:rPr lang="fr-FR"/>
              <a:t>Donner de la matière brute pour pouvoir Reproduire-Déconstruire-Produire</a:t>
            </a:r>
            <a:endParaRPr/>
          </a:p>
          <a:p>
            <a:pPr indent="-139700" lvl="0" marL="342900" rtl="0" algn="l">
              <a:spcBef>
                <a:spcPts val="640"/>
              </a:spcBef>
              <a:spcAft>
                <a:spcPts val="0"/>
              </a:spcAft>
              <a:buClr>
                <a:schemeClr val="dk1"/>
              </a:buClr>
              <a:buSzPts val="3200"/>
              <a:buNone/>
            </a:pPr>
            <a:r>
              <a:t/>
            </a:r>
            <a:endParaRPr/>
          </a:p>
          <a:p>
            <a:pPr indent="-139700" lvl="0" marL="342900" rtl="0" algn="l">
              <a:spcBef>
                <a:spcPts val="640"/>
              </a:spcBef>
              <a:spcAft>
                <a:spcPts val="0"/>
              </a:spcAft>
              <a:buClr>
                <a:schemeClr val="dk1"/>
              </a:buClr>
              <a:buSzPts val="3200"/>
              <a:buNone/>
            </a:pPr>
            <a:r>
              <a:t/>
            </a:r>
            <a:endParaRPr/>
          </a:p>
          <a:p>
            <a:pPr indent="-139700" lvl="0" marL="342900" rtl="0" algn="l">
              <a:spcBef>
                <a:spcPts val="640"/>
              </a:spcBef>
              <a:spcAft>
                <a:spcPts val="0"/>
              </a:spcAft>
              <a:buClr>
                <a:schemeClr val="dk1"/>
              </a:buClr>
              <a:buSzPts val="3200"/>
              <a:buNone/>
            </a:pPr>
            <a:r>
              <a:t/>
            </a:r>
            <a:endParaRPr/>
          </a:p>
          <a:p>
            <a:pPr indent="-139700" lvl="0" marL="342900" rtl="0" algn="l">
              <a:spcBef>
                <a:spcPts val="640"/>
              </a:spcBef>
              <a:spcAft>
                <a:spcPts val="0"/>
              </a:spcAft>
              <a:buClr>
                <a:schemeClr val="dk1"/>
              </a:buClr>
              <a:buSzPts val="3200"/>
              <a:buNone/>
            </a:pPr>
            <a:r>
              <a:t/>
            </a:r>
            <a:endParaRPr/>
          </a:p>
          <a:p>
            <a:pPr indent="-139700" lvl="0" marL="342900" rtl="0" algn="l">
              <a:spcBef>
                <a:spcPts val="640"/>
              </a:spcBef>
              <a:spcAft>
                <a:spcPts val="0"/>
              </a:spcAft>
              <a:buClr>
                <a:schemeClr val="dk1"/>
              </a:buClr>
              <a:buSzPts val="320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lang="fr-FR"/>
              <a:t>Pour quel(s) profil(s) d’élèves ?</a:t>
            </a:r>
            <a:br>
              <a:rPr lang="fr-FR"/>
            </a:br>
            <a:endParaRPr/>
          </a:p>
        </p:txBody>
      </p:sp>
      <p:sp>
        <p:nvSpPr>
          <p:cNvPr id="96" name="Google Shape;96;p3"/>
          <p:cNvSpPr txBox="1"/>
          <p:nvPr>
            <p:ph idx="1" type="body"/>
          </p:nvPr>
        </p:nvSpPr>
        <p:spPr>
          <a:xfrm>
            <a:off x="457200" y="1600200"/>
            <a:ext cx="8229600" cy="4525963"/>
          </a:xfrm>
          <a:prstGeom prst="rect">
            <a:avLst/>
          </a:prstGeom>
          <a:gradFill>
            <a:gsLst>
              <a:gs pos="0">
                <a:srgbClr val="FFA09D"/>
              </a:gs>
              <a:gs pos="35000">
                <a:srgbClr val="FFBCBC"/>
              </a:gs>
              <a:gs pos="100000">
                <a:srgbClr val="FFE2E2"/>
              </a:gs>
            </a:gsLst>
            <a:lin ang="16200000" scaled="0"/>
          </a:gradFill>
          <a:ln cap="flat" cmpd="sng" w="9525">
            <a:solidFill>
              <a:srgbClr val="BD4B48"/>
            </a:solidFill>
            <a:prstDash val="solid"/>
            <a:round/>
            <a:headEnd len="sm" w="sm" type="none"/>
            <a:tailEnd len="sm" w="sm" type="none"/>
          </a:ln>
          <a:effectLst>
            <a:outerShdw blurRad="40000" rotWithShape="0" dir="5400000" dist="20000">
              <a:srgbClr val="000000">
                <a:alpha val="37647"/>
              </a:srgbClr>
            </a:outerShdw>
          </a:effectLst>
        </p:spPr>
        <p:txBody>
          <a:bodyPr anchorCtr="0" anchor="t" bIns="45700" lIns="91425" spcFirstLastPara="1" rIns="91425" wrap="square" tIns="45700">
            <a:normAutofit fontScale="70000" lnSpcReduction="20000"/>
          </a:bodyPr>
          <a:lstStyle/>
          <a:p>
            <a:pPr indent="-342900" lvl="0" marL="342900" rtl="0" algn="l">
              <a:spcBef>
                <a:spcPts val="0"/>
              </a:spcBef>
              <a:spcAft>
                <a:spcPts val="0"/>
              </a:spcAft>
              <a:buClr>
                <a:schemeClr val="dk1"/>
              </a:buClr>
              <a:buSzPct val="100000"/>
              <a:buChar char="•"/>
            </a:pPr>
            <a:r>
              <a:rPr lang="fr-FR">
                <a:solidFill>
                  <a:schemeClr val="dk1"/>
                </a:solidFill>
                <a:latin typeface="Calibri"/>
                <a:ea typeface="Calibri"/>
                <a:cs typeface="Calibri"/>
                <a:sym typeface="Calibri"/>
              </a:rPr>
              <a:t>L’intérêt de cette démarche réside en deux points principaux :</a:t>
            </a:r>
            <a:endParaRPr/>
          </a:p>
          <a:p>
            <a:pPr indent="-342900" lvl="0" marL="342900" rtl="0" algn="l">
              <a:spcBef>
                <a:spcPts val="448"/>
              </a:spcBef>
              <a:spcAft>
                <a:spcPts val="0"/>
              </a:spcAft>
              <a:buClr>
                <a:schemeClr val="dk1"/>
              </a:buClr>
              <a:buSzPct val="100000"/>
              <a:buChar char="•"/>
            </a:pPr>
            <a:r>
              <a:rPr lang="fr-FR">
                <a:solidFill>
                  <a:schemeClr val="dk1"/>
                </a:solidFill>
                <a:latin typeface="Calibri"/>
                <a:ea typeface="Calibri"/>
                <a:cs typeface="Calibri"/>
                <a:sym typeface="Calibri"/>
              </a:rPr>
              <a:t>1) Répondre à une pluralité de représentations des élèves sur l’activité DANSE(S), rencontrer différents motifs d’agir correspondant à la diversité rencontrée des élèves qui entrent en seconde et ainsi de permettre d’atteindre cet objectif :  « l’EPS offre à tous l’occasion d’une pratique physique qui fait toute sa place au plaisir d’agir en luttant contre les stéréotypes sociaux ou sexués et résolument inscrite dans une école inclusive » (Préambule programme EPS LGT 2019)</a:t>
            </a:r>
            <a:endParaRPr/>
          </a:p>
          <a:p>
            <a:pPr indent="-200660" lvl="0" marL="342900" rtl="0" algn="l">
              <a:spcBef>
                <a:spcPts val="448"/>
              </a:spcBef>
              <a:spcAft>
                <a:spcPts val="0"/>
              </a:spcAft>
              <a:buClr>
                <a:schemeClr val="dk1"/>
              </a:buClr>
              <a:buSzPct val="100000"/>
              <a:buNone/>
            </a:pPr>
            <a:r>
              <a:t/>
            </a:r>
            <a:endParaRPr/>
          </a:p>
          <a:p>
            <a:pPr indent="-342900" lvl="0" marL="342900" rtl="0" algn="l">
              <a:spcBef>
                <a:spcPts val="448"/>
              </a:spcBef>
              <a:spcAft>
                <a:spcPts val="0"/>
              </a:spcAft>
              <a:buClr>
                <a:schemeClr val="dk1"/>
              </a:buClr>
              <a:buSzPct val="100000"/>
              <a:buChar char="•"/>
            </a:pPr>
            <a:r>
              <a:rPr lang="fr-FR">
                <a:solidFill>
                  <a:schemeClr val="dk1"/>
                </a:solidFill>
                <a:latin typeface="Calibri"/>
                <a:ea typeface="Calibri"/>
                <a:cs typeface="Calibri"/>
                <a:sym typeface="Calibri"/>
              </a:rPr>
              <a:t>2) Permettre à tous les élèves de rentrer directement dans l’activité par le mouvement, la première étape étant une reproduction, elle facilité l’engagement des élèves, qui peuvent éprouver des diificultés à assumer un geste dansé devant l’autre, ou devant un groupe que l’on ne connaît que très peu.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5"/>
                                        </p:tgtEl>
                                        <p:attrNameLst>
                                          <p:attrName>style.visibility</p:attrName>
                                        </p:attrNameLst>
                                      </p:cBhvr>
                                      <p:to>
                                        <p:strVal val="visible"/>
                                      </p:to>
                                    </p:set>
                                    <p:animEffect filter="fade" transition="in">
                                      <p:cBhvr>
                                        <p:cTn dur="500"/>
                                        <p:tgtEl>
                                          <p:spTgt spid="9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0" st="0"/>
                                            </p:txEl>
                                          </p:spTgt>
                                        </p:tgtEl>
                                        <p:attrNameLst>
                                          <p:attrName>style.visibility</p:attrName>
                                        </p:attrNameLst>
                                      </p:cBhvr>
                                      <p:to>
                                        <p:strVal val="visible"/>
                                      </p:to>
                                    </p:set>
                                    <p:animEffect filter="fade" transition="in">
                                      <p:cBhvr>
                                        <p:cTn dur="500"/>
                                        <p:tgtEl>
                                          <p:spTgt spid="9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1" st="1"/>
                                            </p:txEl>
                                          </p:spTgt>
                                        </p:tgtEl>
                                        <p:attrNameLst>
                                          <p:attrName>style.visibility</p:attrName>
                                        </p:attrNameLst>
                                      </p:cBhvr>
                                      <p:to>
                                        <p:strVal val="visible"/>
                                      </p:to>
                                    </p:set>
                                    <p:animEffect filter="fade" transition="in">
                                      <p:cBhvr>
                                        <p:cTn dur="500"/>
                                        <p:tgtEl>
                                          <p:spTgt spid="9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2" st="2"/>
                                            </p:txEl>
                                          </p:spTgt>
                                        </p:tgtEl>
                                        <p:attrNameLst>
                                          <p:attrName>style.visibility</p:attrName>
                                        </p:attrNameLst>
                                      </p:cBhvr>
                                      <p:to>
                                        <p:strVal val="visible"/>
                                      </p:to>
                                    </p:set>
                                    <p:animEffect filter="fade" transition="in">
                                      <p:cBhvr>
                                        <p:cTn dur="500"/>
                                        <p:tgtEl>
                                          <p:spTgt spid="9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3" st="3"/>
                                            </p:txEl>
                                          </p:spTgt>
                                        </p:tgtEl>
                                        <p:attrNameLst>
                                          <p:attrName>style.visibility</p:attrName>
                                        </p:attrNameLst>
                                      </p:cBhvr>
                                      <p:to>
                                        <p:strVal val="visible"/>
                                      </p:to>
                                    </p:set>
                                    <p:animEffect filter="fade" transition="in">
                                      <p:cBhvr>
                                        <p:cTn dur="500"/>
                                        <p:tgtEl>
                                          <p:spTgt spid="96">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fr-FR"/>
              <a:t>Pour quel enseignant?</a:t>
            </a:r>
            <a:endParaRPr/>
          </a:p>
        </p:txBody>
      </p:sp>
      <p:sp>
        <p:nvSpPr>
          <p:cNvPr id="102" name="Google Shape;102;p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92500" lnSpcReduction="20000"/>
          </a:bodyPr>
          <a:lstStyle/>
          <a:p>
            <a:pPr indent="-342900" lvl="0" marL="342900" rtl="0" algn="just">
              <a:spcBef>
                <a:spcPts val="0"/>
              </a:spcBef>
              <a:spcAft>
                <a:spcPts val="0"/>
              </a:spcAft>
              <a:buClr>
                <a:schemeClr val="dk1"/>
              </a:buClr>
              <a:buSzPct val="100000"/>
              <a:buChar char="•"/>
            </a:pPr>
            <a:r>
              <a:rPr lang="fr-FR"/>
              <a:t>Les chorégraphies de départ doivent permettre à un enseignant peu à l’aise avec l’activité de s’économiser de démonstrations. Les outils numériques à disposition des élèves prendront aisément le relais et leur permettront de s’approprier les phrases motrices, l’enseignant se devra seulement de guider les élèves dans cette démarche de reproduction.</a:t>
            </a:r>
            <a:endParaRPr/>
          </a:p>
          <a:p>
            <a:pPr indent="0" lvl="0" marL="0" rtl="0" algn="just">
              <a:spcBef>
                <a:spcPts val="592"/>
              </a:spcBef>
              <a:spcAft>
                <a:spcPts val="0"/>
              </a:spcAft>
              <a:buClr>
                <a:schemeClr val="dk1"/>
              </a:buClr>
              <a:buSzPct val="100000"/>
              <a:buNone/>
            </a:pPr>
            <a:r>
              <a:rPr lang="fr-FR"/>
              <a:t>    (Selon le degré d’aptitude de l’enseignant, il est aussi possible d’intervenir davantage sur les apprentissages des phrases)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fr-FR"/>
              <a:t>LA TRAME</a:t>
            </a:r>
            <a:endParaRPr/>
          </a:p>
        </p:txBody>
      </p:sp>
      <p:grpSp>
        <p:nvGrpSpPr>
          <p:cNvPr id="108" name="Google Shape;108;p5"/>
          <p:cNvGrpSpPr/>
          <p:nvPr/>
        </p:nvGrpSpPr>
        <p:grpSpPr>
          <a:xfrm>
            <a:off x="1084763" y="1268760"/>
            <a:ext cx="6995160" cy="5184576"/>
            <a:chOff x="617219" y="0"/>
            <a:chExt cx="6995160" cy="5184576"/>
          </a:xfrm>
        </p:grpSpPr>
        <p:sp>
          <p:nvSpPr>
            <p:cNvPr id="109" name="Google Shape;109;p5"/>
            <p:cNvSpPr/>
            <p:nvPr/>
          </p:nvSpPr>
          <p:spPr>
            <a:xfrm>
              <a:off x="617219" y="0"/>
              <a:ext cx="6995160" cy="5184576"/>
            </a:xfrm>
            <a:prstGeom prst="rightArrow">
              <a:avLst>
                <a:gd fmla="val 50000" name="adj1"/>
                <a:gd fmla="val 50000" name="adj2"/>
              </a:avLst>
            </a:prstGeom>
            <a:solidFill>
              <a:srgbClr val="CFD7E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5"/>
            <p:cNvSpPr/>
            <p:nvPr/>
          </p:nvSpPr>
          <p:spPr>
            <a:xfrm>
              <a:off x="2014560" y="100829"/>
              <a:ext cx="2087462" cy="2102615"/>
            </a:xfrm>
            <a:prstGeom prst="roundRect">
              <a:avLst>
                <a:gd fmla="val 16667" name="adj"/>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5"/>
            <p:cNvSpPr txBox="1"/>
            <p:nvPr/>
          </p:nvSpPr>
          <p:spPr>
            <a:xfrm>
              <a:off x="2116461" y="202730"/>
              <a:ext cx="1883660" cy="1898813"/>
            </a:xfrm>
            <a:prstGeom prst="rect">
              <a:avLst/>
            </a:prstGeom>
            <a:noFill/>
            <a:ln>
              <a:noFill/>
            </a:ln>
          </p:spPr>
          <p:txBody>
            <a:bodyPr anchorCtr="0" anchor="t" bIns="60950" lIns="60950" spcFirstLastPara="1" rIns="60950" wrap="square" tIns="60950">
              <a:noAutofit/>
            </a:bodyPr>
            <a:lstStyle/>
            <a:p>
              <a:pPr indent="0" lvl="0" marL="0" marR="0" rtl="0" algn="l">
                <a:lnSpc>
                  <a:spcPct val="90000"/>
                </a:lnSpc>
                <a:spcBef>
                  <a:spcPts val="0"/>
                </a:spcBef>
                <a:spcAft>
                  <a:spcPts val="0"/>
                </a:spcAft>
                <a:buNone/>
              </a:pPr>
              <a:r>
                <a:rPr b="0" i="0" lang="fr-FR" sz="1600" u="none" cap="none" strike="noStrike">
                  <a:solidFill>
                    <a:schemeClr val="lt1"/>
                  </a:solidFill>
                  <a:latin typeface="Calibri"/>
                  <a:ea typeface="Calibri"/>
                  <a:cs typeface="Calibri"/>
                  <a:sym typeface="Calibri"/>
                </a:rPr>
                <a:t>Leçon 2</a:t>
              </a:r>
              <a:endParaRPr/>
            </a:p>
            <a:p>
              <a:pPr indent="0" lvl="0" marL="0" marR="0" rtl="0" algn="l">
                <a:lnSpc>
                  <a:spcPct val="90000"/>
                </a:lnSpc>
                <a:spcBef>
                  <a:spcPts val="560"/>
                </a:spcBef>
                <a:spcAft>
                  <a:spcPts val="0"/>
                </a:spcAft>
                <a:buNone/>
              </a:pPr>
              <a:r>
                <a:rPr b="0" i="0" lang="fr-FR" sz="1600" u="none" cap="none" strike="noStrike">
                  <a:solidFill>
                    <a:schemeClr val="lt1"/>
                  </a:solidFill>
                  <a:latin typeface="Calibri"/>
                  <a:ea typeface="Calibri"/>
                  <a:cs typeface="Calibri"/>
                  <a:sym typeface="Calibri"/>
                </a:rPr>
                <a:t>Fin de la phase d’apprentissage  de la reproduction</a:t>
              </a:r>
              <a:endParaRPr b="0" i="0" sz="1600" u="none" cap="none" strike="noStrike">
                <a:solidFill>
                  <a:schemeClr val="lt1"/>
                </a:solidFill>
                <a:latin typeface="Calibri"/>
                <a:ea typeface="Calibri"/>
                <a:cs typeface="Calibri"/>
                <a:sym typeface="Calibri"/>
              </a:endParaRPr>
            </a:p>
          </p:txBody>
        </p:sp>
      </p:grpSp>
      <p:sp>
        <p:nvSpPr>
          <p:cNvPr id="112" name="Google Shape;112;p5"/>
          <p:cNvSpPr/>
          <p:nvPr/>
        </p:nvSpPr>
        <p:spPr>
          <a:xfrm>
            <a:off x="447760" y="1412776"/>
            <a:ext cx="1728192" cy="2016224"/>
          </a:xfrm>
          <a:prstGeom prst="roundRect">
            <a:avLst>
              <a:gd fmla="val 16667" name="adj"/>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0" i="0" lang="fr-FR" sz="1800" u="none" cap="none" strike="noStrike">
                <a:solidFill>
                  <a:schemeClr val="lt1"/>
                </a:solidFill>
                <a:latin typeface="Calibri"/>
                <a:ea typeface="Calibri"/>
                <a:cs typeface="Calibri"/>
                <a:sym typeface="Calibri"/>
              </a:rPr>
              <a:t>Leçon 1</a:t>
            </a:r>
            <a:endParaRPr/>
          </a:p>
          <a:p>
            <a:pPr indent="0" lvl="0" marL="0" marR="0" rtl="0" algn="l">
              <a:spcBef>
                <a:spcPts val="0"/>
              </a:spcBef>
              <a:spcAft>
                <a:spcPts val="0"/>
              </a:spcAft>
              <a:buNone/>
            </a:pPr>
            <a:r>
              <a:rPr b="0" i="0" lang="fr-FR" sz="1400" u="none" cap="none" strike="noStrike">
                <a:solidFill>
                  <a:schemeClr val="lt1"/>
                </a:solidFill>
                <a:latin typeface="Calibri"/>
                <a:ea typeface="Calibri"/>
                <a:cs typeface="Calibri"/>
                <a:sym typeface="Calibri"/>
              </a:rPr>
              <a:t>Découverte des phrases chorégraphiques</a:t>
            </a:r>
            <a:endParaRPr/>
          </a:p>
          <a:p>
            <a:pPr indent="0" lvl="0" marL="0" marR="0" rtl="0" algn="l">
              <a:spcBef>
                <a:spcPts val="0"/>
              </a:spcBef>
              <a:spcAft>
                <a:spcPts val="0"/>
              </a:spcAft>
              <a:buNone/>
            </a:pPr>
            <a:r>
              <a:rPr b="0" i="0" lang="fr-FR" sz="1400" u="none" cap="none" strike="noStrike">
                <a:solidFill>
                  <a:schemeClr val="lt1"/>
                </a:solidFill>
                <a:latin typeface="Calibri"/>
                <a:ea typeface="Calibri"/>
                <a:cs typeface="Calibri"/>
                <a:sym typeface="Calibri"/>
              </a:rPr>
              <a:t>Choix par groupe</a:t>
            </a:r>
            <a:endParaRPr/>
          </a:p>
          <a:p>
            <a:pPr indent="0" lvl="0" marL="0" marR="0" rtl="0" algn="l">
              <a:spcBef>
                <a:spcPts val="0"/>
              </a:spcBef>
              <a:spcAft>
                <a:spcPts val="0"/>
              </a:spcAft>
              <a:buNone/>
            </a:pPr>
            <a:r>
              <a:rPr b="0" i="0" lang="fr-FR" sz="1400" u="none" cap="none" strike="noStrike">
                <a:solidFill>
                  <a:schemeClr val="lt1"/>
                </a:solidFill>
                <a:latin typeface="Calibri"/>
                <a:ea typeface="Calibri"/>
                <a:cs typeface="Calibri"/>
                <a:sym typeface="Calibri"/>
              </a:rPr>
              <a:t>Début de la phase d’apprentissage</a:t>
            </a:r>
            <a:endParaRPr/>
          </a:p>
          <a:p>
            <a:pPr indent="0" lvl="0" marL="0" marR="0" rtl="0" algn="ctr">
              <a:spcBef>
                <a:spcPts val="0"/>
              </a:spcBef>
              <a:spcAft>
                <a:spcPts val="0"/>
              </a:spcAft>
              <a:buNone/>
            </a:pPr>
            <a:r>
              <a:t/>
            </a:r>
            <a:endParaRPr b="0" i="0" sz="800" u="none" cap="none" strike="noStrike">
              <a:solidFill>
                <a:schemeClr val="lt1"/>
              </a:solidFill>
              <a:latin typeface="Calibri"/>
              <a:ea typeface="Calibri"/>
              <a:cs typeface="Calibri"/>
              <a:sym typeface="Calibri"/>
            </a:endParaRPr>
          </a:p>
        </p:txBody>
      </p:sp>
      <p:grpSp>
        <p:nvGrpSpPr>
          <p:cNvPr id="113" name="Google Shape;113;p5"/>
          <p:cNvGrpSpPr/>
          <p:nvPr/>
        </p:nvGrpSpPr>
        <p:grpSpPr>
          <a:xfrm>
            <a:off x="6988932" y="1340768"/>
            <a:ext cx="1796086" cy="2160240"/>
            <a:chOff x="0" y="288034"/>
            <a:chExt cx="1796086" cy="2073830"/>
          </a:xfrm>
        </p:grpSpPr>
        <p:sp>
          <p:nvSpPr>
            <p:cNvPr id="114" name="Google Shape;114;p5"/>
            <p:cNvSpPr/>
            <p:nvPr/>
          </p:nvSpPr>
          <p:spPr>
            <a:xfrm>
              <a:off x="0" y="288034"/>
              <a:ext cx="1796086" cy="2073830"/>
            </a:xfrm>
            <a:prstGeom prst="roundRect">
              <a:avLst>
                <a:gd fmla="val 16667" name="adj"/>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5"/>
            <p:cNvSpPr/>
            <p:nvPr/>
          </p:nvSpPr>
          <p:spPr>
            <a:xfrm>
              <a:off x="87678" y="375712"/>
              <a:ext cx="1620730" cy="1898474"/>
            </a:xfrm>
            <a:prstGeom prst="rect">
              <a:avLst/>
            </a:prstGeom>
            <a:noFill/>
            <a:ln>
              <a:noFill/>
            </a:ln>
          </p:spPr>
          <p:txBody>
            <a:bodyPr anchorCtr="0" anchor="ctr" bIns="140950" lIns="140950" spcFirstLastPara="1" rIns="140950" wrap="square" tIns="140950">
              <a:noAutofit/>
            </a:bodyPr>
            <a:lstStyle/>
            <a:p>
              <a:pPr indent="0" lvl="0" marL="0" marR="0" rtl="0" algn="ctr">
                <a:lnSpc>
                  <a:spcPct val="90000"/>
                </a:lnSpc>
                <a:spcBef>
                  <a:spcPts val="0"/>
                </a:spcBef>
                <a:spcAft>
                  <a:spcPts val="0"/>
                </a:spcAft>
                <a:buNone/>
              </a:pPr>
              <a:r>
                <a:t/>
              </a:r>
              <a:endParaRPr b="0" i="0" sz="3700" u="none" cap="none" strike="noStrike">
                <a:solidFill>
                  <a:schemeClr val="lt1"/>
                </a:solidFill>
                <a:latin typeface="Calibri"/>
                <a:ea typeface="Calibri"/>
                <a:cs typeface="Calibri"/>
                <a:sym typeface="Calibri"/>
              </a:endParaRPr>
            </a:p>
          </p:txBody>
        </p:sp>
      </p:grpSp>
      <p:grpSp>
        <p:nvGrpSpPr>
          <p:cNvPr id="116" name="Google Shape;116;p5"/>
          <p:cNvGrpSpPr/>
          <p:nvPr/>
        </p:nvGrpSpPr>
        <p:grpSpPr>
          <a:xfrm>
            <a:off x="7179292" y="4178070"/>
            <a:ext cx="1796086" cy="2073830"/>
            <a:chOff x="0" y="288034"/>
            <a:chExt cx="1796086" cy="2073830"/>
          </a:xfrm>
        </p:grpSpPr>
        <p:sp>
          <p:nvSpPr>
            <p:cNvPr id="117" name="Google Shape;117;p5"/>
            <p:cNvSpPr/>
            <p:nvPr/>
          </p:nvSpPr>
          <p:spPr>
            <a:xfrm>
              <a:off x="0" y="288034"/>
              <a:ext cx="1796086" cy="2073830"/>
            </a:xfrm>
            <a:prstGeom prst="roundRect">
              <a:avLst>
                <a:gd fmla="val 16667" name="adj"/>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5"/>
            <p:cNvSpPr/>
            <p:nvPr/>
          </p:nvSpPr>
          <p:spPr>
            <a:xfrm>
              <a:off x="87678" y="375712"/>
              <a:ext cx="1620730" cy="1898474"/>
            </a:xfrm>
            <a:prstGeom prst="rect">
              <a:avLst/>
            </a:prstGeom>
            <a:noFill/>
            <a:ln>
              <a:noFill/>
            </a:ln>
          </p:spPr>
          <p:txBody>
            <a:bodyPr anchorCtr="0" anchor="ctr" bIns="140950" lIns="140950" spcFirstLastPara="1" rIns="140950" wrap="square" tIns="140950">
              <a:noAutofit/>
            </a:bodyPr>
            <a:lstStyle/>
            <a:p>
              <a:pPr indent="0" lvl="0" marL="0" marR="0" rtl="0" algn="ctr">
                <a:lnSpc>
                  <a:spcPct val="90000"/>
                </a:lnSpc>
                <a:spcBef>
                  <a:spcPts val="0"/>
                </a:spcBef>
                <a:spcAft>
                  <a:spcPts val="0"/>
                </a:spcAft>
                <a:buNone/>
              </a:pPr>
              <a:r>
                <a:t/>
              </a:r>
              <a:endParaRPr b="0" i="0" sz="3700" u="none" cap="none" strike="noStrike">
                <a:solidFill>
                  <a:schemeClr val="lt1"/>
                </a:solidFill>
                <a:latin typeface="Calibri"/>
                <a:ea typeface="Calibri"/>
                <a:cs typeface="Calibri"/>
                <a:sym typeface="Calibri"/>
              </a:endParaRPr>
            </a:p>
          </p:txBody>
        </p:sp>
      </p:grpSp>
      <p:grpSp>
        <p:nvGrpSpPr>
          <p:cNvPr id="119" name="Google Shape;119;p5"/>
          <p:cNvGrpSpPr/>
          <p:nvPr/>
        </p:nvGrpSpPr>
        <p:grpSpPr>
          <a:xfrm>
            <a:off x="2627784" y="4178070"/>
            <a:ext cx="1796086" cy="2073830"/>
            <a:chOff x="0" y="288034"/>
            <a:chExt cx="1796086" cy="2073830"/>
          </a:xfrm>
        </p:grpSpPr>
        <p:sp>
          <p:nvSpPr>
            <p:cNvPr id="120" name="Google Shape;120;p5"/>
            <p:cNvSpPr/>
            <p:nvPr/>
          </p:nvSpPr>
          <p:spPr>
            <a:xfrm>
              <a:off x="0" y="288034"/>
              <a:ext cx="1796086" cy="2073830"/>
            </a:xfrm>
            <a:prstGeom prst="roundRect">
              <a:avLst>
                <a:gd fmla="val 16667" name="adj"/>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5"/>
            <p:cNvSpPr/>
            <p:nvPr/>
          </p:nvSpPr>
          <p:spPr>
            <a:xfrm>
              <a:off x="87678" y="375712"/>
              <a:ext cx="1620730" cy="1898474"/>
            </a:xfrm>
            <a:prstGeom prst="rect">
              <a:avLst/>
            </a:prstGeom>
            <a:noFill/>
            <a:ln>
              <a:noFill/>
            </a:ln>
          </p:spPr>
          <p:txBody>
            <a:bodyPr anchorCtr="0" anchor="ctr" bIns="140950" lIns="140950" spcFirstLastPara="1" rIns="140950" wrap="square" tIns="140950">
              <a:noAutofit/>
            </a:bodyPr>
            <a:lstStyle/>
            <a:p>
              <a:pPr indent="0" lvl="0" marL="0" marR="0" rtl="0" algn="ctr">
                <a:lnSpc>
                  <a:spcPct val="90000"/>
                </a:lnSpc>
                <a:spcBef>
                  <a:spcPts val="0"/>
                </a:spcBef>
                <a:spcAft>
                  <a:spcPts val="0"/>
                </a:spcAft>
                <a:buNone/>
              </a:pPr>
              <a:r>
                <a:t/>
              </a:r>
              <a:endParaRPr b="0" i="0" sz="3700" u="none" cap="none" strike="noStrike">
                <a:solidFill>
                  <a:schemeClr val="lt1"/>
                </a:solidFill>
                <a:latin typeface="Calibri"/>
                <a:ea typeface="Calibri"/>
                <a:cs typeface="Calibri"/>
                <a:sym typeface="Calibri"/>
              </a:endParaRPr>
            </a:p>
          </p:txBody>
        </p:sp>
      </p:grpSp>
      <p:grpSp>
        <p:nvGrpSpPr>
          <p:cNvPr id="122" name="Google Shape;122;p5"/>
          <p:cNvGrpSpPr/>
          <p:nvPr/>
        </p:nvGrpSpPr>
        <p:grpSpPr>
          <a:xfrm>
            <a:off x="5022323" y="4178070"/>
            <a:ext cx="1796086" cy="2073830"/>
            <a:chOff x="0" y="288034"/>
            <a:chExt cx="1796086" cy="2073830"/>
          </a:xfrm>
        </p:grpSpPr>
        <p:sp>
          <p:nvSpPr>
            <p:cNvPr id="123" name="Google Shape;123;p5"/>
            <p:cNvSpPr/>
            <p:nvPr/>
          </p:nvSpPr>
          <p:spPr>
            <a:xfrm>
              <a:off x="0" y="288034"/>
              <a:ext cx="1796086" cy="2073830"/>
            </a:xfrm>
            <a:prstGeom prst="roundRect">
              <a:avLst>
                <a:gd fmla="val 16667" name="adj"/>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5"/>
            <p:cNvSpPr/>
            <p:nvPr/>
          </p:nvSpPr>
          <p:spPr>
            <a:xfrm>
              <a:off x="87678" y="375712"/>
              <a:ext cx="1620730" cy="1898474"/>
            </a:xfrm>
            <a:prstGeom prst="rect">
              <a:avLst/>
            </a:prstGeom>
            <a:noFill/>
            <a:ln>
              <a:noFill/>
            </a:ln>
          </p:spPr>
          <p:txBody>
            <a:bodyPr anchorCtr="0" anchor="ctr" bIns="140950" lIns="140950" spcFirstLastPara="1" rIns="140950" wrap="square" tIns="140950">
              <a:noAutofit/>
            </a:bodyPr>
            <a:lstStyle/>
            <a:p>
              <a:pPr indent="0" lvl="0" marL="0" marR="0" rtl="0" algn="ctr">
                <a:lnSpc>
                  <a:spcPct val="90000"/>
                </a:lnSpc>
                <a:spcBef>
                  <a:spcPts val="0"/>
                </a:spcBef>
                <a:spcAft>
                  <a:spcPts val="0"/>
                </a:spcAft>
                <a:buNone/>
              </a:pPr>
              <a:r>
                <a:t/>
              </a:r>
              <a:endParaRPr b="0" i="0" sz="3700" u="none" cap="none" strike="noStrike">
                <a:solidFill>
                  <a:schemeClr val="lt1"/>
                </a:solidFill>
                <a:latin typeface="Calibri"/>
                <a:ea typeface="Calibri"/>
                <a:cs typeface="Calibri"/>
                <a:sym typeface="Calibri"/>
              </a:endParaRPr>
            </a:p>
          </p:txBody>
        </p:sp>
      </p:grpSp>
      <p:grpSp>
        <p:nvGrpSpPr>
          <p:cNvPr id="125" name="Google Shape;125;p5"/>
          <p:cNvGrpSpPr/>
          <p:nvPr/>
        </p:nvGrpSpPr>
        <p:grpSpPr>
          <a:xfrm>
            <a:off x="467544" y="4178070"/>
            <a:ext cx="1796086" cy="2073830"/>
            <a:chOff x="0" y="288034"/>
            <a:chExt cx="1796086" cy="2073830"/>
          </a:xfrm>
        </p:grpSpPr>
        <p:sp>
          <p:nvSpPr>
            <p:cNvPr id="126" name="Google Shape;126;p5"/>
            <p:cNvSpPr/>
            <p:nvPr/>
          </p:nvSpPr>
          <p:spPr>
            <a:xfrm>
              <a:off x="0" y="288034"/>
              <a:ext cx="1796086" cy="2073830"/>
            </a:xfrm>
            <a:prstGeom prst="roundRect">
              <a:avLst>
                <a:gd fmla="val 16667" name="adj"/>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5"/>
            <p:cNvSpPr/>
            <p:nvPr/>
          </p:nvSpPr>
          <p:spPr>
            <a:xfrm>
              <a:off x="87678" y="375712"/>
              <a:ext cx="1620730" cy="1898474"/>
            </a:xfrm>
            <a:prstGeom prst="rect">
              <a:avLst/>
            </a:prstGeom>
            <a:noFill/>
            <a:ln>
              <a:noFill/>
            </a:ln>
          </p:spPr>
          <p:txBody>
            <a:bodyPr anchorCtr="0" anchor="ctr" bIns="140950" lIns="140950" spcFirstLastPara="1" rIns="140950" wrap="square" tIns="140950">
              <a:noAutofit/>
            </a:bodyPr>
            <a:lstStyle/>
            <a:p>
              <a:pPr indent="0" lvl="0" marL="0" marR="0" rtl="0" algn="ctr">
                <a:lnSpc>
                  <a:spcPct val="90000"/>
                </a:lnSpc>
                <a:spcBef>
                  <a:spcPts val="0"/>
                </a:spcBef>
                <a:spcAft>
                  <a:spcPts val="0"/>
                </a:spcAft>
                <a:buNone/>
              </a:pPr>
              <a:r>
                <a:t/>
              </a:r>
              <a:endParaRPr b="0" i="0" sz="3700" u="none" cap="none" strike="noStrike">
                <a:solidFill>
                  <a:schemeClr val="lt1"/>
                </a:solidFill>
                <a:latin typeface="Calibri"/>
                <a:ea typeface="Calibri"/>
                <a:cs typeface="Calibri"/>
                <a:sym typeface="Calibri"/>
              </a:endParaRPr>
            </a:p>
          </p:txBody>
        </p:sp>
      </p:grpSp>
      <p:grpSp>
        <p:nvGrpSpPr>
          <p:cNvPr id="128" name="Google Shape;128;p5"/>
          <p:cNvGrpSpPr/>
          <p:nvPr/>
        </p:nvGrpSpPr>
        <p:grpSpPr>
          <a:xfrm>
            <a:off x="4760151" y="1407589"/>
            <a:ext cx="2046055" cy="2116486"/>
            <a:chOff x="-87678" y="328262"/>
            <a:chExt cx="1796086" cy="1945924"/>
          </a:xfrm>
        </p:grpSpPr>
        <p:sp>
          <p:nvSpPr>
            <p:cNvPr id="129" name="Google Shape;129;p5"/>
            <p:cNvSpPr/>
            <p:nvPr/>
          </p:nvSpPr>
          <p:spPr>
            <a:xfrm>
              <a:off x="-87678" y="328262"/>
              <a:ext cx="1796086" cy="1914305"/>
            </a:xfrm>
            <a:prstGeom prst="roundRect">
              <a:avLst>
                <a:gd fmla="val 16667" name="adj"/>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5"/>
            <p:cNvSpPr/>
            <p:nvPr/>
          </p:nvSpPr>
          <p:spPr>
            <a:xfrm>
              <a:off x="87678" y="375712"/>
              <a:ext cx="1620730" cy="1898474"/>
            </a:xfrm>
            <a:prstGeom prst="rect">
              <a:avLst/>
            </a:prstGeom>
            <a:noFill/>
            <a:ln>
              <a:noFill/>
            </a:ln>
          </p:spPr>
          <p:txBody>
            <a:bodyPr anchorCtr="0" anchor="ctr" bIns="140950" lIns="140950" spcFirstLastPara="1" rIns="140950" wrap="square" tIns="140950">
              <a:noAutofit/>
            </a:bodyPr>
            <a:lstStyle/>
            <a:p>
              <a:pPr indent="0" lvl="0" marL="0" marR="0" rtl="0" algn="ctr">
                <a:lnSpc>
                  <a:spcPct val="90000"/>
                </a:lnSpc>
                <a:spcBef>
                  <a:spcPts val="0"/>
                </a:spcBef>
                <a:spcAft>
                  <a:spcPts val="0"/>
                </a:spcAft>
                <a:buNone/>
              </a:pPr>
              <a:r>
                <a:t/>
              </a:r>
              <a:endParaRPr b="0" i="0" sz="3700" u="none" cap="none" strike="noStrike">
                <a:solidFill>
                  <a:schemeClr val="lt1"/>
                </a:solidFill>
                <a:latin typeface="Calibri"/>
                <a:ea typeface="Calibri"/>
                <a:cs typeface="Calibri"/>
                <a:sym typeface="Calibri"/>
              </a:endParaRPr>
            </a:p>
          </p:txBody>
        </p:sp>
      </p:grpSp>
      <p:sp>
        <p:nvSpPr>
          <p:cNvPr id="131" name="Google Shape;131;p5"/>
          <p:cNvSpPr/>
          <p:nvPr/>
        </p:nvSpPr>
        <p:spPr>
          <a:xfrm>
            <a:off x="5110001" y="1294912"/>
            <a:ext cx="1806389" cy="224676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fr-FR" sz="1400" u="none" cap="none" strike="noStrike">
                <a:solidFill>
                  <a:schemeClr val="lt1"/>
                </a:solidFill>
                <a:latin typeface="Calibri"/>
                <a:ea typeface="Calibri"/>
                <a:cs typeface="Calibri"/>
                <a:sym typeface="Calibri"/>
              </a:rPr>
              <a:t>Leçon 3 </a:t>
            </a:r>
            <a:endParaRPr/>
          </a:p>
          <a:p>
            <a:pPr indent="0" lvl="0" marL="0" marR="0" rtl="0" algn="l">
              <a:spcBef>
                <a:spcPts val="0"/>
              </a:spcBef>
              <a:spcAft>
                <a:spcPts val="0"/>
              </a:spcAft>
              <a:buNone/>
            </a:pPr>
            <a:r>
              <a:rPr b="0" i="0" lang="fr-FR" sz="1400" u="none" cap="none" strike="noStrike">
                <a:solidFill>
                  <a:schemeClr val="lt1"/>
                </a:solidFill>
                <a:latin typeface="Calibri"/>
                <a:ea typeface="Calibri"/>
                <a:cs typeface="Calibri"/>
                <a:sym typeface="Calibri"/>
              </a:rPr>
              <a:t>Phase de déconstruction, tirage au sort des procédés de composition relatifs à l’espace (transposition, inversion, contraste grand/petit, haut/bas, trajet</a:t>
            </a:r>
            <a:endParaRPr b="0" i="0" sz="1400" u="none" cap="none" strike="noStrike">
              <a:solidFill>
                <a:schemeClr val="lt1"/>
              </a:solidFill>
              <a:latin typeface="Calibri"/>
              <a:ea typeface="Calibri"/>
              <a:cs typeface="Calibri"/>
              <a:sym typeface="Calibri"/>
            </a:endParaRPr>
          </a:p>
        </p:txBody>
      </p:sp>
      <p:sp>
        <p:nvSpPr>
          <p:cNvPr id="132" name="Google Shape;132;p5"/>
          <p:cNvSpPr txBox="1"/>
          <p:nvPr/>
        </p:nvSpPr>
        <p:spPr>
          <a:xfrm>
            <a:off x="7164288" y="1474459"/>
            <a:ext cx="1368152" cy="212365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fr-FR" sz="1200" u="none" cap="none" strike="noStrike">
                <a:solidFill>
                  <a:schemeClr val="lt1"/>
                </a:solidFill>
                <a:latin typeface="Calibri"/>
                <a:ea typeface="Calibri"/>
                <a:cs typeface="Calibri"/>
                <a:sym typeface="Calibri"/>
              </a:rPr>
              <a:t>Leçon 4</a:t>
            </a:r>
            <a:endParaRPr/>
          </a:p>
          <a:p>
            <a:pPr indent="0" lvl="0" marL="0" marR="0" rtl="0" algn="l">
              <a:spcBef>
                <a:spcPts val="0"/>
              </a:spcBef>
              <a:spcAft>
                <a:spcPts val="0"/>
              </a:spcAft>
              <a:buNone/>
            </a:pPr>
            <a:r>
              <a:rPr lang="fr-FR" sz="1200">
                <a:solidFill>
                  <a:schemeClr val="lt1"/>
                </a:solidFill>
                <a:latin typeface="Calibri"/>
                <a:ea typeface="Calibri"/>
                <a:cs typeface="Calibri"/>
                <a:sym typeface="Calibri"/>
              </a:rPr>
              <a:t> Phase de déconstruction tirage au sort de procédés relatifs au temps (crescendo, decrescendo, contraste vite/lent, canon/cascade, unissons)</a:t>
            </a:r>
            <a:endParaRPr sz="1200">
              <a:solidFill>
                <a:schemeClr val="lt1"/>
              </a:solidFill>
              <a:latin typeface="Calibri"/>
              <a:ea typeface="Calibri"/>
              <a:cs typeface="Calibri"/>
              <a:sym typeface="Calibri"/>
            </a:endParaRPr>
          </a:p>
        </p:txBody>
      </p:sp>
      <p:sp>
        <p:nvSpPr>
          <p:cNvPr id="133" name="Google Shape;133;p5"/>
          <p:cNvSpPr txBox="1"/>
          <p:nvPr/>
        </p:nvSpPr>
        <p:spPr>
          <a:xfrm>
            <a:off x="555222" y="4332114"/>
            <a:ext cx="1620730" cy="193899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1200">
                <a:solidFill>
                  <a:schemeClr val="lt1"/>
                </a:solidFill>
                <a:latin typeface="Calibri"/>
                <a:ea typeface="Calibri"/>
                <a:cs typeface="Calibri"/>
                <a:sym typeface="Calibri"/>
              </a:rPr>
              <a:t>L5 Phase de déconstruction Tirage au sort de procédés de composition relatif à l’énergie et à la relation à l’autre (contraste lourd,léger, fluide/saccadé, contre point, lacher rattraper, accumulation</a:t>
            </a:r>
            <a:endParaRPr sz="1200">
              <a:solidFill>
                <a:schemeClr val="lt1"/>
              </a:solidFill>
              <a:latin typeface="Calibri"/>
              <a:ea typeface="Calibri"/>
              <a:cs typeface="Calibri"/>
              <a:sym typeface="Calibri"/>
            </a:endParaRPr>
          </a:p>
        </p:txBody>
      </p:sp>
      <p:sp>
        <p:nvSpPr>
          <p:cNvPr id="134" name="Google Shape;134;p5"/>
          <p:cNvSpPr txBox="1"/>
          <p:nvPr/>
        </p:nvSpPr>
        <p:spPr>
          <a:xfrm>
            <a:off x="2739870" y="4332114"/>
            <a:ext cx="1492384" cy="160043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1400">
                <a:solidFill>
                  <a:schemeClr val="lt1"/>
                </a:solidFill>
                <a:latin typeface="Calibri"/>
                <a:ea typeface="Calibri"/>
                <a:cs typeface="Calibri"/>
                <a:sym typeface="Calibri"/>
              </a:rPr>
              <a:t>L6 Phase de production construction de 4x8 temps « à la manière de » présentation à un autre groupe</a:t>
            </a:r>
            <a:endParaRPr sz="1400">
              <a:solidFill>
                <a:schemeClr val="lt1"/>
              </a:solidFill>
              <a:latin typeface="Calibri"/>
              <a:ea typeface="Calibri"/>
              <a:cs typeface="Calibri"/>
              <a:sym typeface="Calibri"/>
            </a:endParaRPr>
          </a:p>
        </p:txBody>
      </p:sp>
      <p:sp>
        <p:nvSpPr>
          <p:cNvPr id="135" name="Google Shape;135;p5"/>
          <p:cNvSpPr txBox="1"/>
          <p:nvPr/>
        </p:nvSpPr>
        <p:spPr>
          <a:xfrm>
            <a:off x="5110001" y="4332114"/>
            <a:ext cx="1620730" cy="181588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1400">
                <a:solidFill>
                  <a:schemeClr val="lt1"/>
                </a:solidFill>
                <a:latin typeface="Calibri"/>
                <a:ea typeface="Calibri"/>
                <a:cs typeface="Calibri"/>
                <a:sym typeface="Calibri"/>
              </a:rPr>
              <a:t>Leçon 7</a:t>
            </a:r>
            <a:endParaRPr/>
          </a:p>
          <a:p>
            <a:pPr indent="0" lvl="0" marL="0" marR="0" rtl="0" algn="l">
              <a:spcBef>
                <a:spcPts val="0"/>
              </a:spcBef>
              <a:spcAft>
                <a:spcPts val="0"/>
              </a:spcAft>
              <a:buNone/>
            </a:pPr>
            <a:r>
              <a:rPr lang="fr-FR" sz="1400">
                <a:solidFill>
                  <a:schemeClr val="lt1"/>
                </a:solidFill>
                <a:latin typeface="Calibri"/>
                <a:ea typeface="Calibri"/>
                <a:cs typeface="Calibri"/>
                <a:sym typeface="Calibri"/>
              </a:rPr>
              <a:t> phase de production construction de 4x8 temps « à la manière de » présentation à un autre groupe</a:t>
            </a:r>
            <a:endParaRPr sz="1400">
              <a:solidFill>
                <a:schemeClr val="lt1"/>
              </a:solidFill>
              <a:latin typeface="Calibri"/>
              <a:ea typeface="Calibri"/>
              <a:cs typeface="Calibri"/>
              <a:sym typeface="Calibri"/>
            </a:endParaRPr>
          </a:p>
        </p:txBody>
      </p:sp>
      <p:sp>
        <p:nvSpPr>
          <p:cNvPr id="136" name="Google Shape;136;p5"/>
          <p:cNvSpPr txBox="1"/>
          <p:nvPr/>
        </p:nvSpPr>
        <p:spPr>
          <a:xfrm>
            <a:off x="7329736" y="4509120"/>
            <a:ext cx="1363372"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1800">
                <a:solidFill>
                  <a:schemeClr val="lt1"/>
                </a:solidFill>
                <a:latin typeface="Calibri"/>
                <a:ea typeface="Calibri"/>
                <a:cs typeface="Calibri"/>
                <a:sym typeface="Calibri"/>
              </a:rPr>
              <a:t>Leçon 8</a:t>
            </a:r>
            <a:endParaRPr/>
          </a:p>
          <a:p>
            <a:pPr indent="0" lvl="0" marL="0" marR="0" rtl="0" algn="l">
              <a:spcBef>
                <a:spcPts val="0"/>
              </a:spcBef>
              <a:spcAft>
                <a:spcPts val="0"/>
              </a:spcAft>
              <a:buNone/>
            </a:pPr>
            <a:r>
              <a:rPr lang="fr-FR" sz="1800">
                <a:solidFill>
                  <a:schemeClr val="lt1"/>
                </a:solidFill>
                <a:latin typeface="Calibri"/>
                <a:ea typeface="Calibri"/>
                <a:cs typeface="Calibri"/>
                <a:sym typeface="Calibri"/>
              </a:rPr>
              <a:t>Evaluation certificative</a:t>
            </a:r>
            <a:endParaRPr sz="1800">
              <a:solidFill>
                <a:schemeClr val="lt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fr-FR"/>
              <a:t>Les chorégraphies de bases</a:t>
            </a:r>
            <a:endParaRPr/>
          </a:p>
        </p:txBody>
      </p:sp>
      <p:sp>
        <p:nvSpPr>
          <p:cNvPr id="142" name="Google Shape;142;p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fr-FR"/>
              <a:t>Danse HIP HOP</a:t>
            </a:r>
            <a:endParaRPr/>
          </a:p>
          <a:p>
            <a:pPr indent="-342900" lvl="0" marL="342900" rtl="0" algn="l">
              <a:spcBef>
                <a:spcPts val="640"/>
              </a:spcBef>
              <a:spcAft>
                <a:spcPts val="0"/>
              </a:spcAft>
              <a:buClr>
                <a:schemeClr val="dk1"/>
              </a:buClr>
              <a:buSzPts val="3200"/>
              <a:buChar char="•"/>
            </a:pPr>
            <a:r>
              <a:rPr lang="fr-FR"/>
              <a:t>Danse africaine</a:t>
            </a:r>
            <a:endParaRPr/>
          </a:p>
          <a:p>
            <a:pPr indent="-342900" lvl="0" marL="342900" rtl="0" algn="l">
              <a:spcBef>
                <a:spcPts val="640"/>
              </a:spcBef>
              <a:spcAft>
                <a:spcPts val="0"/>
              </a:spcAft>
              <a:buClr>
                <a:schemeClr val="dk1"/>
              </a:buClr>
              <a:buSzPts val="3200"/>
              <a:buChar char="•"/>
            </a:pPr>
            <a:r>
              <a:rPr lang="fr-FR"/>
              <a:t>Danse contemporaine</a:t>
            </a:r>
            <a:endParaRPr/>
          </a:p>
          <a:p>
            <a:pPr indent="-342900" lvl="0" marL="342900" rtl="0" algn="l">
              <a:spcBef>
                <a:spcPts val="640"/>
              </a:spcBef>
              <a:spcAft>
                <a:spcPts val="0"/>
              </a:spcAft>
              <a:buClr>
                <a:schemeClr val="dk1"/>
              </a:buClr>
              <a:buSzPts val="3200"/>
              <a:buChar char="•"/>
            </a:pPr>
            <a:r>
              <a:rPr lang="fr-FR"/>
              <a:t>West side story</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lang="fr-FR"/>
              <a:t>ZOOM ETAPE 1</a:t>
            </a:r>
            <a:br>
              <a:rPr lang="fr-FR"/>
            </a:br>
            <a:r>
              <a:rPr lang="fr-FR"/>
              <a:t>LA REPRODUCTION</a:t>
            </a:r>
            <a:endParaRPr/>
          </a:p>
        </p:txBody>
      </p:sp>
      <p:sp>
        <p:nvSpPr>
          <p:cNvPr id="148" name="Google Shape;148;p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70000" lnSpcReduction="20000"/>
          </a:bodyPr>
          <a:lstStyle/>
          <a:p>
            <a:pPr indent="-342900" lvl="0" marL="342900" rtl="0" algn="l">
              <a:spcBef>
                <a:spcPts val="0"/>
              </a:spcBef>
              <a:spcAft>
                <a:spcPts val="0"/>
              </a:spcAft>
              <a:buClr>
                <a:schemeClr val="dk1"/>
              </a:buClr>
              <a:buSzPct val="100000"/>
              <a:buChar char="•"/>
            </a:pPr>
            <a:r>
              <a:rPr lang="fr-FR"/>
              <a:t>Les indispensables</a:t>
            </a:r>
            <a:endParaRPr/>
          </a:p>
          <a:p>
            <a:pPr indent="0" lvl="0" marL="0" rtl="0" algn="l">
              <a:spcBef>
                <a:spcPts val="448"/>
              </a:spcBef>
              <a:spcAft>
                <a:spcPts val="0"/>
              </a:spcAft>
              <a:buClr>
                <a:schemeClr val="dk1"/>
              </a:buClr>
              <a:buSzPct val="100000"/>
              <a:buNone/>
            </a:pPr>
            <a:r>
              <a:rPr lang="fr-FR"/>
              <a:t>1) Découvrir ou  redéfinir le temps en danse pour pouvoir s’approprier les chorégraphies</a:t>
            </a:r>
            <a:endParaRPr/>
          </a:p>
          <a:p>
            <a:pPr indent="0" lvl="0" marL="0" rtl="0" algn="l">
              <a:spcBef>
                <a:spcPts val="448"/>
              </a:spcBef>
              <a:spcAft>
                <a:spcPts val="0"/>
              </a:spcAft>
              <a:buClr>
                <a:schemeClr val="dk1"/>
              </a:buClr>
              <a:buSzPct val="100000"/>
              <a:buNone/>
            </a:pPr>
            <a:r>
              <a:rPr lang="fr-FR"/>
              <a:t>Temps interne= C’est la temporalité du mouvement donnée par le danseur (west side story, Danse contemporaine)</a:t>
            </a:r>
            <a:endParaRPr/>
          </a:p>
          <a:p>
            <a:pPr indent="0" lvl="0" marL="0" rtl="0" algn="l">
              <a:spcBef>
                <a:spcPts val="448"/>
              </a:spcBef>
              <a:spcAft>
                <a:spcPts val="0"/>
              </a:spcAft>
              <a:buClr>
                <a:schemeClr val="dk1"/>
              </a:buClr>
              <a:buSzPct val="100000"/>
              <a:buNone/>
            </a:pPr>
            <a:r>
              <a:rPr lang="fr-FR"/>
              <a:t> Temps externe= Temps métrique, repères externes favorisés par le support sonore (Hip-Hop, Danse Africaine)</a:t>
            </a:r>
            <a:endParaRPr/>
          </a:p>
          <a:p>
            <a:pPr indent="0" lvl="0" marL="0" rtl="0" algn="l">
              <a:spcBef>
                <a:spcPts val="448"/>
              </a:spcBef>
              <a:spcAft>
                <a:spcPts val="0"/>
              </a:spcAft>
              <a:buClr>
                <a:schemeClr val="dk1"/>
              </a:buClr>
              <a:buSzPct val="100000"/>
              <a:buNone/>
            </a:pPr>
            <a:r>
              <a:rPr lang="fr-FR"/>
              <a:t>2) Pouvoir travailler par affinités et par sensibilités</a:t>
            </a:r>
            <a:endParaRPr/>
          </a:p>
          <a:p>
            <a:pPr indent="0" lvl="0" marL="0" rtl="0" algn="l">
              <a:spcBef>
                <a:spcPts val="448"/>
              </a:spcBef>
              <a:spcAft>
                <a:spcPts val="0"/>
              </a:spcAft>
              <a:buClr>
                <a:schemeClr val="dk1"/>
              </a:buClr>
              <a:buSzPct val="100000"/>
              <a:buNone/>
            </a:pPr>
            <a:r>
              <a:rPr lang="fr-FR"/>
              <a:t>Il sera plus facile d’engager les élèves si chacun danse selon ses envies et si le regard de l’autre n’est pas un obstacle</a:t>
            </a:r>
            <a:endParaRPr/>
          </a:p>
          <a:p>
            <a:pPr indent="0" lvl="0" marL="0" rtl="0" algn="l">
              <a:spcBef>
                <a:spcPts val="448"/>
              </a:spcBef>
              <a:spcAft>
                <a:spcPts val="0"/>
              </a:spcAft>
              <a:buClr>
                <a:schemeClr val="dk1"/>
              </a:buClr>
              <a:buSzPct val="100000"/>
              <a:buNone/>
            </a:pPr>
            <a:r>
              <a:rPr lang="fr-FR"/>
              <a:t>3) Le numérique comme un outil indispensable pour décomposer les temps, leur permettre de s’approprier les phrases et de les apprendre à son rythme. Favoriser un travail en autonomie.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lang="fr-FR"/>
              <a:t>Les difficultés susceptibles d’être rencontrées et les solutions de remédiations.</a:t>
            </a:r>
            <a:endParaRPr/>
          </a:p>
        </p:txBody>
      </p:sp>
      <p:sp>
        <p:nvSpPr>
          <p:cNvPr id="154" name="Google Shape;154;p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55000" lnSpcReduction="20000"/>
          </a:bodyPr>
          <a:lstStyle/>
          <a:p>
            <a:pPr indent="-231140" lvl="0" marL="342900" rtl="0" algn="l">
              <a:spcBef>
                <a:spcPts val="0"/>
              </a:spcBef>
              <a:spcAft>
                <a:spcPts val="0"/>
              </a:spcAft>
              <a:buClr>
                <a:schemeClr val="dk1"/>
              </a:buClr>
              <a:buSzPct val="100000"/>
              <a:buNone/>
            </a:pPr>
            <a:r>
              <a:t/>
            </a:r>
            <a:endParaRPr/>
          </a:p>
          <a:p>
            <a:pPr indent="-342900" lvl="0" marL="342900" rtl="0" algn="l">
              <a:spcBef>
                <a:spcPts val="352"/>
              </a:spcBef>
              <a:spcAft>
                <a:spcPts val="0"/>
              </a:spcAft>
              <a:buClr>
                <a:schemeClr val="dk1"/>
              </a:buClr>
              <a:buSzPct val="100000"/>
              <a:buChar char="•"/>
            </a:pPr>
            <a:r>
              <a:rPr lang="fr-FR"/>
              <a:t>1) Un élève peut se trouver partagé entre l’envie d’entrer dans l’activité par un style de danse ou suivre le choix du camarade pour danser avec lui/elle, qui lui correspond moins. Il s’agit alors de devoir faire une concession entre travailler avec l’autre avec lequel j’ai moins d’affinités (peur du jugement plus important) ou m’orienter vers un style qui me correspond moins…..</a:t>
            </a:r>
            <a:endParaRPr/>
          </a:p>
          <a:p>
            <a:pPr indent="0" lvl="0" marL="0" rtl="0" algn="l">
              <a:spcBef>
                <a:spcPts val="352"/>
              </a:spcBef>
              <a:spcAft>
                <a:spcPts val="0"/>
              </a:spcAft>
              <a:buClr>
                <a:schemeClr val="dk1"/>
              </a:buClr>
              <a:buSzPct val="100000"/>
              <a:buNone/>
            </a:pPr>
            <a:r>
              <a:rPr b="1" lang="fr-FR"/>
              <a:t>Une solution possible </a:t>
            </a:r>
            <a:r>
              <a:rPr lang="fr-FR"/>
              <a:t>: La classe inversée</a:t>
            </a:r>
            <a:endParaRPr/>
          </a:p>
          <a:p>
            <a:pPr indent="0" lvl="0" marL="0" rtl="0" algn="l">
              <a:spcBef>
                <a:spcPts val="352"/>
              </a:spcBef>
              <a:spcAft>
                <a:spcPts val="0"/>
              </a:spcAft>
              <a:buClr>
                <a:schemeClr val="dk1"/>
              </a:buClr>
              <a:buSzPct val="100000"/>
              <a:buNone/>
            </a:pPr>
            <a:r>
              <a:rPr lang="fr-FR"/>
              <a:t>Expliquer aux élèves les différents modes d’entrées de l’activité avant la première séance et permettre l’accès aux chorégraphies pourra permettre une « négociation » en amont entre les élèves, et ainsi un engagement dans la leçon 1 plus facilement.</a:t>
            </a:r>
            <a:endParaRPr/>
          </a:p>
          <a:p>
            <a:pPr indent="0" lvl="0" marL="0" rtl="0" algn="l">
              <a:spcBef>
                <a:spcPts val="352"/>
              </a:spcBef>
              <a:spcAft>
                <a:spcPts val="0"/>
              </a:spcAft>
              <a:buClr>
                <a:schemeClr val="dk1"/>
              </a:buClr>
              <a:buSzPct val="100000"/>
              <a:buNone/>
            </a:pPr>
            <a:r>
              <a:t/>
            </a:r>
            <a:endParaRPr/>
          </a:p>
          <a:p>
            <a:pPr indent="0" lvl="0" marL="0" rtl="0" algn="l">
              <a:spcBef>
                <a:spcPts val="352"/>
              </a:spcBef>
              <a:spcAft>
                <a:spcPts val="0"/>
              </a:spcAft>
              <a:buClr>
                <a:schemeClr val="dk1"/>
              </a:buClr>
              <a:buSzPct val="100000"/>
              <a:buNone/>
            </a:pPr>
            <a:r>
              <a:rPr lang="fr-FR"/>
              <a:t>       2) Un élève ne se retrouve dans aucune des chorégraphies de bases</a:t>
            </a:r>
            <a:endParaRPr/>
          </a:p>
          <a:p>
            <a:pPr indent="0" lvl="0" marL="0" rtl="0" algn="l">
              <a:spcBef>
                <a:spcPts val="352"/>
              </a:spcBef>
              <a:spcAft>
                <a:spcPts val="0"/>
              </a:spcAft>
              <a:buClr>
                <a:schemeClr val="dk1"/>
              </a:buClr>
              <a:buSzPct val="100000"/>
              <a:buNone/>
            </a:pPr>
            <a:r>
              <a:rPr lang="fr-FR"/>
              <a:t>En effet, un élève, de par des représentations culturelles différentes, peut se retrouver « contraint » de choisir une phrase chorégraphique qui ne lui correspond pas….</a:t>
            </a:r>
            <a:endParaRPr/>
          </a:p>
          <a:p>
            <a:pPr indent="0" lvl="0" marL="0" rtl="0" algn="l">
              <a:spcBef>
                <a:spcPts val="352"/>
              </a:spcBef>
              <a:spcAft>
                <a:spcPts val="0"/>
              </a:spcAft>
              <a:buClr>
                <a:schemeClr val="dk1"/>
              </a:buClr>
              <a:buSzPct val="100000"/>
              <a:buNone/>
            </a:pPr>
            <a:r>
              <a:rPr b="1" lang="fr-FR"/>
              <a:t>Une solution possible </a:t>
            </a:r>
            <a:r>
              <a:rPr lang="fr-FR"/>
              <a:t>: Le laisser créer sa propre base chorégraphique, en lui donnant deux ou trois consignes pour le cadrer : de la danse, pas du mime, 30 secondes minimum (ou 5x8 temps minimum)</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lang="fr-FR"/>
              <a:t>Zoom 2 </a:t>
            </a:r>
            <a:br>
              <a:rPr lang="fr-FR"/>
            </a:br>
            <a:endParaRPr/>
          </a:p>
        </p:txBody>
      </p:sp>
      <p:sp>
        <p:nvSpPr>
          <p:cNvPr id="160" name="Google Shape;160;p9"/>
          <p:cNvSpPr txBox="1"/>
          <p:nvPr>
            <p:ph idx="1" type="body"/>
          </p:nvPr>
        </p:nvSpPr>
        <p:spPr>
          <a:xfrm>
            <a:off x="457200" y="1600200"/>
            <a:ext cx="8229600" cy="4525963"/>
          </a:xfrm>
          <a:prstGeom prst="rect">
            <a:avLst/>
          </a:prstGeom>
          <a:solidFill>
            <a:schemeClr val="accent2"/>
          </a:solidFill>
          <a:ln cap="flat" cmpd="sng" w="25400">
            <a:solidFill>
              <a:srgbClr val="8C3A38"/>
            </a:solidFill>
            <a:prstDash val="solid"/>
            <a:round/>
            <a:headEnd len="sm" w="sm" type="none"/>
            <a:tailEnd len="sm" w="sm" type="none"/>
          </a:ln>
        </p:spPr>
        <p:txBody>
          <a:bodyPr anchorCtr="0" anchor="t" bIns="45700" lIns="91425" spcFirstLastPara="1" rIns="91425" wrap="square" tIns="45700">
            <a:normAutofit lnSpcReduction="10000"/>
          </a:bodyPr>
          <a:lstStyle/>
          <a:p>
            <a:pPr indent="-342900" lvl="0" marL="342900" rtl="0" algn="ctr">
              <a:spcBef>
                <a:spcPts val="0"/>
              </a:spcBef>
              <a:spcAft>
                <a:spcPts val="0"/>
              </a:spcAft>
              <a:buClr>
                <a:schemeClr val="lt1"/>
              </a:buClr>
              <a:buSzPts val="3200"/>
              <a:buChar char="•"/>
            </a:pPr>
            <a:r>
              <a:rPr lang="fr-FR">
                <a:solidFill>
                  <a:schemeClr val="lt1"/>
                </a:solidFill>
                <a:latin typeface="Calibri"/>
                <a:ea typeface="Calibri"/>
                <a:cs typeface="Calibri"/>
                <a:sym typeface="Calibri"/>
              </a:rPr>
              <a:t>Une leçon de l’étape 2</a:t>
            </a:r>
            <a:endParaRPr/>
          </a:p>
          <a:p>
            <a:pPr indent="0" lvl="0" marL="0" rtl="0" algn="ctr">
              <a:spcBef>
                <a:spcPts val="640"/>
              </a:spcBef>
              <a:spcAft>
                <a:spcPts val="0"/>
              </a:spcAft>
              <a:buClr>
                <a:schemeClr val="dk1"/>
              </a:buClr>
              <a:buSzPts val="3200"/>
              <a:buNone/>
            </a:pPr>
            <a:r>
              <a:t/>
            </a:r>
            <a:endParaRPr/>
          </a:p>
          <a:p>
            <a:pPr indent="0" lvl="0" marL="0" rtl="0" algn="ctr">
              <a:spcBef>
                <a:spcPts val="640"/>
              </a:spcBef>
              <a:spcAft>
                <a:spcPts val="0"/>
              </a:spcAft>
              <a:buClr>
                <a:schemeClr val="lt1"/>
              </a:buClr>
              <a:buSzPts val="3200"/>
              <a:buNone/>
            </a:pPr>
            <a:r>
              <a:rPr lang="fr-FR">
                <a:solidFill>
                  <a:schemeClr val="lt1"/>
                </a:solidFill>
                <a:latin typeface="Calibri"/>
                <a:ea typeface="Calibri"/>
                <a:cs typeface="Calibri"/>
                <a:sym typeface="Calibri"/>
              </a:rPr>
              <a:t>La déconstruction</a:t>
            </a:r>
            <a:endParaRPr/>
          </a:p>
          <a:p>
            <a:pPr indent="0" lvl="0" marL="0" rtl="0" algn="ctr">
              <a:spcBef>
                <a:spcPts val="640"/>
              </a:spcBef>
              <a:spcAft>
                <a:spcPts val="0"/>
              </a:spcAft>
              <a:buClr>
                <a:schemeClr val="dk1"/>
              </a:buClr>
              <a:buSzPts val="3200"/>
              <a:buNone/>
            </a:pPr>
            <a:r>
              <a:t/>
            </a:r>
            <a:endParaRPr/>
          </a:p>
          <a:p>
            <a:pPr indent="0" lvl="0" marL="0" rtl="0" algn="ctr">
              <a:spcBef>
                <a:spcPts val="640"/>
              </a:spcBef>
              <a:spcAft>
                <a:spcPts val="0"/>
              </a:spcAft>
              <a:buClr>
                <a:schemeClr val="lt1"/>
              </a:buClr>
              <a:buSzPts val="3200"/>
              <a:buNone/>
            </a:pPr>
            <a:r>
              <a:rPr lang="fr-FR">
                <a:solidFill>
                  <a:schemeClr val="lt1"/>
                </a:solidFill>
                <a:latin typeface="Calibri"/>
                <a:ea typeface="Calibri"/>
                <a:cs typeface="Calibri"/>
                <a:sym typeface="Calibri"/>
              </a:rPr>
              <a:t>Chaque procédé de composition est expliqué par une vidéo (Définition, démonstration, sens)</a:t>
            </a:r>
            <a:endParaRPr/>
          </a:p>
          <a:p>
            <a:pPr indent="0" lvl="0" marL="0" rtl="0" algn="ctr">
              <a:spcBef>
                <a:spcPts val="640"/>
              </a:spcBef>
              <a:spcAft>
                <a:spcPts val="0"/>
              </a:spcAft>
              <a:buClr>
                <a:schemeClr val="lt1"/>
              </a:buClr>
              <a:buSzPts val="3200"/>
              <a:buNone/>
            </a:pPr>
            <a:r>
              <a:rPr lang="fr-FR">
                <a:solidFill>
                  <a:schemeClr val="lt1"/>
                </a:solidFill>
                <a:latin typeface="Calibri"/>
                <a:ea typeface="Calibri"/>
                <a:cs typeface="Calibri"/>
                <a:sym typeface="Calibri"/>
              </a:rPr>
              <a:t>Que vous trouverez ici</a:t>
            </a:r>
            <a:endParaRPr/>
          </a:p>
          <a:p>
            <a:pPr indent="0" lvl="0" marL="0" rtl="0" algn="ctr">
              <a:spcBef>
                <a:spcPts val="640"/>
              </a:spcBef>
              <a:spcAft>
                <a:spcPts val="0"/>
              </a:spcAft>
              <a:buClr>
                <a:schemeClr val="lt1"/>
              </a:buClr>
              <a:buSzPts val="3200"/>
              <a:buNone/>
            </a:pPr>
            <a:r>
              <a:rPr lang="fr-FR">
                <a:solidFill>
                  <a:schemeClr val="lt1"/>
                </a:solidFill>
                <a:latin typeface="Calibri"/>
                <a:ea typeface="Calibri"/>
                <a:cs typeface="Calibri"/>
                <a:sym typeface="Calibri"/>
              </a:rPr>
              <a:t>Le QR code tiré au sort renvoie à un procédé</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hèm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2021-12-26T08:40:27Z</dcterms:created>
  <dc:creator>Clouet portable 2</dc:creator>
</cp:coreProperties>
</file>