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8" r:id="rId14"/>
    <p:sldId id="271" r:id="rId15"/>
    <p:sldId id="272" r:id="rId16"/>
    <p:sldId id="284" r:id="rId17"/>
    <p:sldId id="274" r:id="rId18"/>
    <p:sldId id="285" r:id="rId19"/>
    <p:sldId id="287" r:id="rId20"/>
    <p:sldId id="277" r:id="rId21"/>
    <p:sldId id="286" r:id="rId22"/>
    <p:sldId id="278" r:id="rId23"/>
    <p:sldId id="288" r:id="rId24"/>
    <p:sldId id="289" r:id="rId25"/>
    <p:sldId id="290" r:id="rId26"/>
  </p:sldIdLst>
  <p:sldSz cx="106934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B7778"/>
    <a:srgbClr val="DB8182"/>
    <a:srgbClr val="86DAE8"/>
    <a:srgbClr val="C9E065"/>
    <a:srgbClr val="E573B1"/>
    <a:srgbClr val="EB7839"/>
    <a:srgbClr val="2EB5CF"/>
    <a:srgbClr val="EFD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>
      <p:cViewPr varScale="1">
        <p:scale>
          <a:sx n="67" d="100"/>
          <a:sy n="67" d="100"/>
        </p:scale>
        <p:origin x="8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9ABF124-42E9-4D6F-9706-AEA5B1241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0D92A-EE07-478D-86D6-AB97C7258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22843-085C-414C-B28D-EACABF1E43B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52A499-659C-40B1-9209-3C7703D94C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5F5784-77DF-4F8C-8A7B-1B000BF2B8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A1572-93E5-4FC8-B21F-A9913D5E3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838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3EA0-5D19-483C-924F-73C3862D0271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3E03-726A-46C3-8295-35F02F94C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10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2C3862B3-7B9A-4F5E-89A1-8B959F219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4"/>
          <a:stretch/>
        </p:blipFill>
        <p:spPr>
          <a:xfrm>
            <a:off x="165100" y="4695825"/>
            <a:ext cx="3760775" cy="200559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11732" y="474716"/>
            <a:ext cx="33109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rianne" panose="02000000000000000000" pitchFamily="2" charset="0"/>
                <a:cs typeface="Lucida Sans Unicode"/>
              </a:rPr>
              <a:t>PR</a:t>
            </a:r>
            <a:r>
              <a:rPr lang="fr-FR" sz="1200" b="1" dirty="0">
                <a:latin typeface="Marianne" panose="02000000000000000000" pitchFamily="2" charset="0"/>
                <a:cs typeface="Lucida Sans Unicode"/>
              </a:rPr>
              <a:t>É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NOM</a:t>
            </a:r>
            <a:r>
              <a:rPr sz="1200" b="1" spc="14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:</a:t>
            </a:r>
            <a:r>
              <a:rPr lang="fr-FR"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lang="fr-FR" sz="1200" b="1" spc="-50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  <a:cs typeface="Lucida Sans Unicode"/>
              </a:rPr>
              <a:t>……………………………………………….……..…...</a:t>
            </a:r>
            <a:endParaRPr sz="1200" b="1" dirty="0">
              <a:solidFill>
                <a:schemeClr val="bg1">
                  <a:lumMod val="65000"/>
                </a:schemeClr>
              </a:solidFill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732" y="990004"/>
            <a:ext cx="34141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Marianne" panose="02000000000000000000" pitchFamily="2" charset="0"/>
                <a:cs typeface="Lucida Sans Unicode"/>
              </a:rPr>
              <a:t>NOM</a:t>
            </a:r>
            <a:r>
              <a:rPr sz="1200" b="1" spc="-3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:</a:t>
            </a:r>
            <a:r>
              <a:rPr lang="fr-FR" sz="1200" b="1" spc="-50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  <a:cs typeface="Lucida Sans Unicode"/>
              </a:rPr>
              <a:t> ………………………………………………………………….</a:t>
            </a:r>
            <a:endParaRPr sz="1200" b="1" dirty="0"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9922" y="428625"/>
            <a:ext cx="33513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rianne" panose="02000000000000000000" pitchFamily="2" charset="0"/>
                <a:cs typeface="Lucida Sans Unicode"/>
              </a:rPr>
              <a:t>DATE</a:t>
            </a:r>
            <a:r>
              <a:rPr sz="1200" b="1" spc="-1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DE</a:t>
            </a:r>
            <a:r>
              <a:rPr sz="1200" b="1" spc="-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45" dirty="0">
                <a:latin typeface="Marianne" panose="02000000000000000000" pitchFamily="2" charset="0"/>
                <a:cs typeface="Lucida Sans Unicode"/>
              </a:rPr>
              <a:t>NAISSANCE</a:t>
            </a:r>
            <a:r>
              <a:rPr sz="1200" b="1" spc="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:</a:t>
            </a:r>
            <a:r>
              <a:rPr lang="fr-FR"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lang="fr-FR" sz="1200" b="1" spc="-50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  <a:cs typeface="Lucida Sans Unicode"/>
              </a:rPr>
              <a:t>……………………..…………….</a:t>
            </a:r>
            <a:endParaRPr sz="1200" b="1" dirty="0"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699" y="4495103"/>
            <a:ext cx="6463729" cy="194732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30"/>
              </a:spcBef>
              <a:tabLst>
                <a:tab pos="332105" algn="l"/>
              </a:tabLst>
            </a:pPr>
            <a:r>
              <a:rPr sz="2000" b="1" spc="-200" dirty="0">
                <a:latin typeface="Marianne" panose="02000000000000000000" pitchFamily="2" charset="0"/>
                <a:cs typeface="Arial"/>
              </a:rPr>
              <a:t>LE</a:t>
            </a:r>
            <a:r>
              <a:rPr sz="2000" b="1" spc="-1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20" dirty="0">
                <a:latin typeface="Marianne" panose="02000000000000000000" pitchFamily="2" charset="0"/>
                <a:cs typeface="Arial"/>
              </a:rPr>
              <a:t>CARNET</a:t>
            </a:r>
            <a:r>
              <a:rPr sz="2000" b="1" spc="-3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" panose="02000000000000000000" pitchFamily="2" charset="0"/>
                <a:cs typeface="Arial"/>
              </a:rPr>
              <a:t>DE</a:t>
            </a:r>
            <a:r>
              <a:rPr sz="2000" b="1" spc="-1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" panose="02000000000000000000" pitchFamily="2" charset="0"/>
                <a:cs typeface="Arial"/>
              </a:rPr>
              <a:t>SUIVI</a:t>
            </a:r>
            <a:r>
              <a:rPr sz="2000" b="1" spc="-3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100" dirty="0">
                <a:latin typeface="Marianne" panose="02000000000000000000" pitchFamily="2" charset="0"/>
                <a:cs typeface="Arial"/>
              </a:rPr>
              <a:t>DES</a:t>
            </a:r>
            <a:r>
              <a:rPr sz="2000" b="1" spc="-1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90" dirty="0">
                <a:latin typeface="Marianne" panose="02000000000000000000" pitchFamily="2" charset="0"/>
                <a:cs typeface="Arial"/>
              </a:rPr>
              <a:t>APPRENTISSAGES</a:t>
            </a:r>
            <a:r>
              <a:rPr sz="2000" b="1" spc="-15" dirty="0">
                <a:latin typeface="Marianne" panose="02000000000000000000" pitchFamily="2" charset="0"/>
                <a:cs typeface="Arial"/>
              </a:rPr>
              <a:t> </a:t>
            </a:r>
            <a:endParaRPr lang="fr-FR" sz="2000" b="1" spc="-15" dirty="0">
              <a:latin typeface="Marianne" panose="02000000000000000000" pitchFamily="2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30"/>
              </a:spcBef>
              <a:tabLst>
                <a:tab pos="332105" algn="l"/>
              </a:tabLst>
            </a:pPr>
            <a:r>
              <a:rPr lang="fr-FR" sz="2000" b="1" dirty="0">
                <a:latin typeface="Marianne" panose="02000000000000000000" pitchFamily="2" charset="0"/>
                <a:cs typeface="Arial"/>
              </a:rPr>
              <a:t>À</a:t>
            </a:r>
            <a:r>
              <a:rPr sz="2000" b="1" spc="-4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110" dirty="0">
                <a:latin typeface="Marianne" panose="02000000000000000000" pitchFamily="2" charset="0"/>
                <a:cs typeface="Arial"/>
              </a:rPr>
              <a:t>L’</a:t>
            </a:r>
            <a:r>
              <a:rPr lang="fr-FR" sz="2000" b="1" spc="-110" dirty="0">
                <a:latin typeface="Marianne" panose="02000000000000000000" pitchFamily="2" charset="0"/>
                <a:cs typeface="Arial"/>
              </a:rPr>
              <a:t>É</a:t>
            </a:r>
            <a:r>
              <a:rPr sz="2000" b="1" spc="-110" dirty="0">
                <a:latin typeface="Marianne" panose="02000000000000000000" pitchFamily="2" charset="0"/>
                <a:cs typeface="Arial"/>
              </a:rPr>
              <a:t>COLE</a:t>
            </a:r>
            <a:r>
              <a:rPr sz="2000" b="1" spc="-1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10" dirty="0">
                <a:latin typeface="Marianne" panose="02000000000000000000" pitchFamily="2" charset="0"/>
                <a:cs typeface="Arial"/>
              </a:rPr>
              <a:t>MATERNELL</a:t>
            </a:r>
            <a:r>
              <a:rPr lang="fr-FR" sz="2000" b="1" spc="-10" dirty="0">
                <a:latin typeface="Marianne" panose="02000000000000000000" pitchFamily="2" charset="0"/>
                <a:cs typeface="Arial"/>
              </a:rPr>
              <a:t>E</a:t>
            </a:r>
          </a:p>
          <a:p>
            <a:pPr marL="12700" algn="ctr">
              <a:lnSpc>
                <a:spcPct val="100000"/>
              </a:lnSpc>
              <a:spcBef>
                <a:spcPts val="730"/>
              </a:spcBef>
              <a:tabLst>
                <a:tab pos="332105" algn="l"/>
              </a:tabLst>
            </a:pPr>
            <a:endParaRPr lang="fr-FR" sz="2000" b="1" spc="-10" dirty="0">
              <a:latin typeface="Marianne" panose="02000000000000000000" pitchFamily="2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30"/>
              </a:spcBef>
              <a:tabLst>
                <a:tab pos="332105" algn="l"/>
              </a:tabLst>
            </a:pPr>
            <a:r>
              <a:rPr lang="fr-FR" sz="1400" b="1" spc="-10" dirty="0">
                <a:latin typeface="Marianne" panose="02000000000000000000" pitchFamily="2" charset="0"/>
                <a:cs typeface="Arial"/>
              </a:rPr>
              <a:t>        Incluant la synthèse des acquis scolaires à la fin de l’école maternelle</a:t>
            </a:r>
            <a:endParaRPr lang="fr-FR" sz="1400" dirty="0">
              <a:latin typeface="Marianne" panose="02000000000000000000" pitchFamily="2" charset="0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730"/>
              </a:spcBef>
              <a:buFont typeface="Times New Roman"/>
              <a:buChar char="►"/>
              <a:tabLst>
                <a:tab pos="332105" algn="l"/>
              </a:tabLst>
            </a:pPr>
            <a:endParaRPr lang="fr-FR" sz="2000" dirty="0">
              <a:latin typeface="Marianne" panose="02000000000000000000" pitchFamily="2" charset="0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4401" y="1818566"/>
            <a:ext cx="2918144" cy="1906606"/>
            <a:chOff x="5671184" y="465455"/>
            <a:chExt cx="1356995" cy="1460500"/>
          </a:xfrm>
          <a:solidFill>
            <a:srgbClr val="2EB5CF"/>
          </a:solidFill>
        </p:grpSpPr>
        <p:sp>
          <p:nvSpPr>
            <p:cNvPr id="10" name="object 10"/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1344294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1344294" y="1447800"/>
                  </a:lnTo>
                  <a:lnTo>
                    <a:pt x="1344294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0" y="1447800"/>
                  </a:moveTo>
                  <a:lnTo>
                    <a:pt x="1344294" y="1447800"/>
                  </a:lnTo>
                  <a:lnTo>
                    <a:pt x="1344294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8C9DA0A3-64D9-41DE-8B8D-19CDE8A3EA58}"/>
              </a:ext>
            </a:extLst>
          </p:cNvPr>
          <p:cNvGrpSpPr/>
          <p:nvPr/>
        </p:nvGrpSpPr>
        <p:grpSpPr>
          <a:xfrm>
            <a:off x="3851785" y="1818566"/>
            <a:ext cx="3083185" cy="1906606"/>
            <a:chOff x="5671184" y="465455"/>
            <a:chExt cx="1356995" cy="1460500"/>
          </a:xfrm>
          <a:solidFill>
            <a:srgbClr val="EB7839"/>
          </a:solidFill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3126BC74-AE9A-4DD3-825F-0134B5AF4A48}"/>
                </a:ext>
              </a:extLst>
            </p:cNvPr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1344294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1344294" y="1447800"/>
                  </a:lnTo>
                  <a:lnTo>
                    <a:pt x="1344294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3EE893FD-8789-4919-8EC3-FC36FEDDB9F1}"/>
                </a:ext>
              </a:extLst>
            </p:cNvPr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0" y="1447800"/>
                  </a:moveTo>
                  <a:lnTo>
                    <a:pt x="1344294" y="1447800"/>
                  </a:lnTo>
                  <a:lnTo>
                    <a:pt x="1344294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9">
            <a:extLst>
              <a:ext uri="{FF2B5EF4-FFF2-40B4-BE49-F238E27FC236}">
                <a16:creationId xmlns:a16="http://schemas.microsoft.com/office/drawing/2014/main" id="{600D27D2-F3E1-474E-962E-7EAD7D6996C7}"/>
              </a:ext>
            </a:extLst>
          </p:cNvPr>
          <p:cNvGrpSpPr/>
          <p:nvPr/>
        </p:nvGrpSpPr>
        <p:grpSpPr>
          <a:xfrm>
            <a:off x="7027867" y="1823947"/>
            <a:ext cx="2890833" cy="1906606"/>
            <a:chOff x="5671184" y="465455"/>
            <a:chExt cx="1356995" cy="1460500"/>
          </a:xfrm>
          <a:solidFill>
            <a:srgbClr val="E573B1"/>
          </a:solidFill>
        </p:grpSpPr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D90D9E3D-9B30-4412-9AA2-BAEFA09D7DD9}"/>
                </a:ext>
              </a:extLst>
            </p:cNvPr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1344294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1344294" y="1447800"/>
                  </a:lnTo>
                  <a:lnTo>
                    <a:pt x="1344294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BA69A7A0-41B5-46B0-9AD1-1468283033A8}"/>
                </a:ext>
              </a:extLst>
            </p:cNvPr>
            <p:cNvSpPr/>
            <p:nvPr/>
          </p:nvSpPr>
          <p:spPr>
            <a:xfrm>
              <a:off x="5677534" y="471805"/>
              <a:ext cx="1344295" cy="1447800"/>
            </a:xfrm>
            <a:custGeom>
              <a:avLst/>
              <a:gdLst/>
              <a:ahLst/>
              <a:cxnLst/>
              <a:rect l="l" t="t" r="r" b="b"/>
              <a:pathLst>
                <a:path w="1344295" h="1447800">
                  <a:moveTo>
                    <a:pt x="0" y="1447800"/>
                  </a:moveTo>
                  <a:lnTo>
                    <a:pt x="1344294" y="1447800"/>
                  </a:lnTo>
                  <a:lnTo>
                    <a:pt x="1344294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2">
            <a:extLst>
              <a:ext uri="{FF2B5EF4-FFF2-40B4-BE49-F238E27FC236}">
                <a16:creationId xmlns:a16="http://schemas.microsoft.com/office/drawing/2014/main" id="{A2456C1C-DA65-40B2-883D-184C79E9D98F}"/>
              </a:ext>
            </a:extLst>
          </p:cNvPr>
          <p:cNvSpPr txBox="1"/>
          <p:nvPr/>
        </p:nvSpPr>
        <p:spPr>
          <a:xfrm>
            <a:off x="1011956" y="3247844"/>
            <a:ext cx="2638157" cy="21095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vert="horz" wrap="square" lIns="0" tIns="4127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25"/>
              </a:spcBef>
            </a:pPr>
            <a:endParaRPr sz="1100" dirty="0">
              <a:latin typeface="Marianne" panose="02000000000000000000" pitchFamily="2" charset="0"/>
              <a:cs typeface="Calibri"/>
            </a:endParaRPr>
          </a:p>
        </p:txBody>
      </p:sp>
      <p:sp>
        <p:nvSpPr>
          <p:cNvPr id="38" name="Flèche : pentagone 37">
            <a:extLst>
              <a:ext uri="{FF2B5EF4-FFF2-40B4-BE49-F238E27FC236}">
                <a16:creationId xmlns:a16="http://schemas.microsoft.com/office/drawing/2014/main" id="{6A1A5817-676A-4012-B27B-3673611C4FF5}"/>
              </a:ext>
            </a:extLst>
          </p:cNvPr>
          <p:cNvSpPr/>
          <p:nvPr/>
        </p:nvSpPr>
        <p:spPr>
          <a:xfrm>
            <a:off x="-1" y="6600825"/>
            <a:ext cx="10528301" cy="962025"/>
          </a:xfrm>
          <a:prstGeom prst="homePlate">
            <a:avLst/>
          </a:prstGeom>
          <a:solidFill>
            <a:srgbClr val="C9E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DD85E7CA-ED08-42A7-B40C-3EA26A684B45}"/>
              </a:ext>
            </a:extLst>
          </p:cNvPr>
          <p:cNvSpPr txBox="1"/>
          <p:nvPr/>
        </p:nvSpPr>
        <p:spPr>
          <a:xfrm>
            <a:off x="7154205" y="3247844"/>
            <a:ext cx="2638157" cy="21095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vert="horz" wrap="square" lIns="0" tIns="4127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25"/>
              </a:spcBef>
            </a:pPr>
            <a:endParaRPr sz="1100" dirty="0">
              <a:latin typeface="Marianne" panose="02000000000000000000" pitchFamily="2" charset="0"/>
              <a:cs typeface="Calibri"/>
            </a:endParaRPr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85A7FFC6-C291-40CA-8467-28266DFF4F24}"/>
              </a:ext>
            </a:extLst>
          </p:cNvPr>
          <p:cNvSpPr txBox="1"/>
          <p:nvPr/>
        </p:nvSpPr>
        <p:spPr>
          <a:xfrm>
            <a:off x="4074299" y="3247843"/>
            <a:ext cx="2638157" cy="21095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vert="horz" wrap="square" lIns="0" tIns="4127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25"/>
              </a:spcBef>
            </a:pPr>
            <a:endParaRPr sz="1100" dirty="0">
              <a:latin typeface="Marianne" panose="02000000000000000000" pitchFamily="2" charset="0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06693"/>
            <a:ext cx="3662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rianne" panose="02000000000000000000" pitchFamily="2" charset="0"/>
                <a:cs typeface="Lucida Sans Unicode"/>
              </a:rPr>
              <a:t>Je</a:t>
            </a:r>
            <a:r>
              <a:rPr sz="1200" b="1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60" dirty="0">
                <a:latin typeface="Marianne" panose="02000000000000000000" pitchFamily="2" charset="0"/>
                <a:cs typeface="Lucida Sans Unicode"/>
              </a:rPr>
              <a:t>sais</a:t>
            </a:r>
            <a:r>
              <a:rPr sz="1200" b="1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réciter</a:t>
            </a:r>
            <a:r>
              <a:rPr sz="1200" b="1" spc="-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la</a:t>
            </a:r>
            <a:r>
              <a:rPr sz="1200" b="1" spc="-1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comptine</a:t>
            </a:r>
            <a:r>
              <a:rPr sz="1200" b="1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des</a:t>
            </a:r>
            <a:r>
              <a:rPr sz="1200" b="1" spc="-2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nombres</a:t>
            </a:r>
            <a:r>
              <a:rPr sz="1200" b="1" spc="-1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30" dirty="0" err="1">
                <a:latin typeface="Marianne" panose="02000000000000000000" pitchFamily="2" charset="0"/>
                <a:cs typeface="Lucida Sans Unicode"/>
              </a:rPr>
              <a:t>jusqu’à</a:t>
            </a:r>
            <a:r>
              <a:rPr sz="1200" b="1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lang="fr-FR" sz="1200" b="1" spc="-80" dirty="0">
                <a:latin typeface="Marianne" panose="02000000000000000000" pitchFamily="2" charset="0"/>
                <a:cs typeface="Lucida Sans Unicode"/>
              </a:rPr>
              <a:t>..</a:t>
            </a:r>
            <a:r>
              <a:rPr sz="1200" b="1" spc="-80" dirty="0">
                <a:latin typeface="Marianne" panose="02000000000000000000" pitchFamily="2" charset="0"/>
                <a:cs typeface="Lucida Sans Unicode"/>
              </a:rPr>
              <a:t>.</a:t>
            </a:r>
            <a:endParaRPr sz="1200" b="1" dirty="0">
              <a:latin typeface="Marianne" panose="02000000000000000000" pitchFamily="2" charset="0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85568"/>
              </p:ext>
            </p:extLst>
          </p:nvPr>
        </p:nvGraphicFramePr>
        <p:xfrm>
          <a:off x="454151" y="2714625"/>
          <a:ext cx="9812653" cy="4109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105">
                <a:tc row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manipule des collections</a:t>
                      </a:r>
                      <a:r>
                        <a:rPr lang="fr-FR" sz="1200" b="1" spc="-10" dirty="0">
                          <a:latin typeface="Marianne" panose="02000000000000000000" pitchFamily="2" charset="0"/>
                          <a:cs typeface="Arial Black"/>
                        </a:rPr>
                        <a:t>.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pc="-50" dirty="0">
                          <a:latin typeface="Marianne" panose="02000000000000000000" pitchFamily="2" charset="0"/>
                          <a:cs typeface="Arial Black"/>
                        </a:rPr>
                        <a:t>Jusqu’à 3</a:t>
                      </a: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pc="-50" dirty="0">
                          <a:latin typeface="Marianne" panose="02000000000000000000" pitchFamily="2" charset="0"/>
                          <a:cs typeface="Arial Black"/>
                        </a:rPr>
                        <a:t>Jusqu’à 6</a:t>
                      </a:r>
                      <a:endParaRPr lang="fr-FR"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spc="-50" dirty="0">
                          <a:latin typeface="Marianne" panose="02000000000000000000" pitchFamily="2" charset="0"/>
                          <a:cs typeface="Arial Black"/>
                        </a:rPr>
                        <a:t>Jusqu’à 10</a:t>
                      </a:r>
                      <a:endParaRPr lang="fr-FR"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Dénombrer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Dénombrer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Dénombrer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65"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Composer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90" dirty="0">
                          <a:latin typeface="Marianne" panose="02000000000000000000" pitchFamily="2" charset="0"/>
                          <a:cs typeface="Lucida Sans Unicode"/>
                        </a:rPr>
                        <a:t>/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décomposer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Composer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90" dirty="0">
                          <a:latin typeface="Marianne" panose="02000000000000000000" pitchFamily="2" charset="0"/>
                          <a:cs typeface="Lucida Sans Unicode"/>
                        </a:rPr>
                        <a:t>/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décomposer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Composer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90" dirty="0">
                          <a:latin typeface="Marianne" panose="02000000000000000000" pitchFamily="2" charset="0"/>
                          <a:cs typeface="Lucida Sans Unicode"/>
                        </a:rPr>
                        <a:t>/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décomposer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64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166">
                <a:tc>
                  <a:txBody>
                    <a:bodyPr/>
                    <a:lstStyle/>
                    <a:p>
                      <a:pPr marL="679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m’intéresse aux nombres en </a:t>
                      </a:r>
                    </a:p>
                    <a:p>
                      <a:pPr marL="679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jouant.</a:t>
                      </a:r>
                      <a:endParaRPr lang="fr-FR" sz="1100" b="1" dirty="0">
                        <a:latin typeface="Marianne" panose="02000000000000000000" pitchFamily="2" charset="0"/>
                        <a:cs typeface="Arial Blac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Reconnaitre</a:t>
                      </a:r>
                    </a:p>
                    <a:p>
                      <a:pPr marL="68580">
                        <a:lnSpc>
                          <a:spcPct val="100000"/>
                        </a:lnSpc>
                      </a:pPr>
                      <a:endParaRPr lang="fr-FR" dirty="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Reconnaitre</a:t>
                      </a:r>
                      <a:endParaRPr lang="fr-FR" dirty="0"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Reconnaitre</a:t>
                      </a:r>
                      <a:endParaRPr lang="fr-FR" dirty="0"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09369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564890" y="327660"/>
            <a:ext cx="3550285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DÉCOUVRE LES NOMBRES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70035D-F47D-4EA5-A9C1-95FA06378A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3183690"/>
            <a:ext cx="1210129" cy="12169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D78C9C-D946-4B33-8186-A32F396D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19" y="5128644"/>
            <a:ext cx="1227499" cy="12169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A56558-FF2E-499B-89B8-01B90C543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708" y="5465697"/>
            <a:ext cx="1920579" cy="5612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6BEB17-01F6-467D-9E73-4389F08B2E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76" y="5453346"/>
            <a:ext cx="1909287" cy="585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62AEDC-E02C-45A3-94D9-6722A557D9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831" y="5453547"/>
            <a:ext cx="1909287" cy="5855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5E002AF-0514-4C3F-8805-ED8997FD51B1}"/>
              </a:ext>
            </a:extLst>
          </p:cNvPr>
          <p:cNvSpPr txBox="1"/>
          <p:nvPr/>
        </p:nvSpPr>
        <p:spPr>
          <a:xfrm>
            <a:off x="10177400" y="7242960"/>
            <a:ext cx="359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10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701AEE-5F7E-4F5D-BC49-BBC9A611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68045"/>
              </p:ext>
            </p:extLst>
          </p:nvPr>
        </p:nvGraphicFramePr>
        <p:xfrm>
          <a:off x="454151" y="1367573"/>
          <a:ext cx="98096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987">
                  <a:extLst>
                    <a:ext uri="{9D8B030D-6E8A-4147-A177-3AD203B41FA5}">
                      <a16:colId xmlns:a16="http://schemas.microsoft.com/office/drawing/2014/main" val="1463185665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419485122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897322993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427440149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466418577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4154275529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802761658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582270941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4025566732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954612578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82188285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854785760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122623097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690669253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314845053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519070911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646617668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039753040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703628882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376039050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401667018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154628446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3967249724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583199696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888717060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2591833211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917701572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139626234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3510838708"/>
                    </a:ext>
                  </a:extLst>
                </a:gridCol>
                <a:gridCol w="326987">
                  <a:extLst>
                    <a:ext uri="{9D8B030D-6E8A-4147-A177-3AD203B41FA5}">
                      <a16:colId xmlns:a16="http://schemas.microsoft.com/office/drawing/2014/main" val="11979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spc="-150" dirty="0">
                          <a:latin typeface="Marianne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43329"/>
                  </a:ext>
                </a:extLst>
              </a:tr>
              <a:tr h="370840">
                <a:tc gridSpan="30">
                  <a:txBody>
                    <a:bodyPr/>
                    <a:lstStyle/>
                    <a:p>
                      <a:r>
                        <a:rPr lang="fr-FR" dirty="0"/>
                        <a:t>…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620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1B2ACA4-2AF2-4EA1-919A-B67F0A6C06E9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831" y="276225"/>
            <a:ext cx="2874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rianne" panose="02000000000000000000" pitchFamily="2" charset="0"/>
                <a:cs typeface="Lucida Sans Unicode"/>
              </a:rPr>
              <a:t>Je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60" dirty="0">
                <a:latin typeface="Marianne" panose="02000000000000000000" pitchFamily="2" charset="0"/>
                <a:cs typeface="Lucida Sans Unicode"/>
              </a:rPr>
              <a:t>sais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10" dirty="0">
                <a:latin typeface="Marianne" panose="02000000000000000000" pitchFamily="2" charset="0"/>
                <a:cs typeface="Lucida Sans Unicode"/>
              </a:rPr>
              <a:t>exprimer</a:t>
            </a:r>
            <a:r>
              <a:rPr sz="1200" b="1" spc="-4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un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30" dirty="0">
                <a:latin typeface="Marianne" panose="02000000000000000000" pitchFamily="2" charset="0"/>
                <a:cs typeface="Lucida Sans Unicode"/>
              </a:rPr>
              <a:t>rang,</a:t>
            </a:r>
            <a:r>
              <a:rPr sz="1200" b="1" spc="-4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dirty="0">
                <a:latin typeface="Marianne" panose="02000000000000000000" pitchFamily="2" charset="0"/>
                <a:cs typeface="Lucida Sans Unicode"/>
              </a:rPr>
              <a:t>une</a:t>
            </a:r>
            <a:r>
              <a:rPr sz="1200" b="1" spc="-5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200" b="1" spc="-25" dirty="0">
                <a:latin typeface="Marianne" panose="02000000000000000000" pitchFamily="2" charset="0"/>
                <a:cs typeface="Lucida Sans Unicode"/>
              </a:rPr>
              <a:t>position…</a:t>
            </a:r>
            <a:endParaRPr sz="1200" b="1" dirty="0">
              <a:latin typeface="Marianne" panose="02000000000000000000" pitchFamily="2" charset="0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48796"/>
              </p:ext>
            </p:extLst>
          </p:nvPr>
        </p:nvGraphicFramePr>
        <p:xfrm>
          <a:off x="491831" y="674563"/>
          <a:ext cx="9807869" cy="2116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0462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065" algn="l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79732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</a:pP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j</a:t>
                      </a:r>
                      <a:r>
                        <a:rPr sz="1200" b="1" spc="-25" dirty="0" err="1">
                          <a:latin typeface="Marianne" panose="02000000000000000000" pitchFamily="2" charset="0"/>
                          <a:cs typeface="Lucida Sans Unicode"/>
                        </a:rPr>
                        <a:t>usqu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’</a:t>
                      </a: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au </a:t>
                      </a:r>
                      <a:r>
                        <a:rPr sz="1200" b="1" spc="-50" dirty="0">
                          <a:latin typeface="Marianne" panose="02000000000000000000" pitchFamily="2" charset="0"/>
                          <a:cs typeface="Lucida Sans Unicode"/>
                        </a:rPr>
                        <a:t>3</a:t>
                      </a:r>
                      <a:r>
                        <a:rPr sz="1200" b="1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ème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</a:pP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j</a:t>
                      </a:r>
                      <a:r>
                        <a:rPr sz="1200" b="1" spc="-25" dirty="0" err="1">
                          <a:latin typeface="Marianne" panose="02000000000000000000" pitchFamily="2" charset="0"/>
                          <a:cs typeface="Lucida Sans Unicode"/>
                        </a:rPr>
                        <a:t>usqu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’</a:t>
                      </a: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au</a:t>
                      </a:r>
                      <a:r>
                        <a:rPr sz="1200" b="1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50" dirty="0">
                          <a:latin typeface="Marianne" panose="02000000000000000000" pitchFamily="2" charset="0"/>
                          <a:cs typeface="Lucida Sans Unicode"/>
                        </a:rPr>
                        <a:t>6</a:t>
                      </a:r>
                      <a:r>
                        <a:rPr sz="1200" b="1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ème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065" algn="l">
                        <a:lnSpc>
                          <a:spcPct val="100000"/>
                        </a:lnSpc>
                      </a:pP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j</a:t>
                      </a:r>
                      <a:r>
                        <a:rPr sz="1200" b="1" spc="-25" dirty="0" err="1">
                          <a:latin typeface="Marianne" panose="02000000000000000000" pitchFamily="2" charset="0"/>
                          <a:cs typeface="Lucida Sans Unicode"/>
                        </a:rPr>
                        <a:t>usqu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’</a:t>
                      </a:r>
                      <a:r>
                        <a:rPr lang="fr-FR"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au</a:t>
                      </a:r>
                      <a:r>
                        <a:rPr sz="1200" b="1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140" dirty="0">
                          <a:latin typeface="Marianne" panose="02000000000000000000" pitchFamily="2" charset="0"/>
                          <a:cs typeface="Lucida Sans Unicode"/>
                        </a:rPr>
                        <a:t>10</a:t>
                      </a:r>
                      <a:r>
                        <a:rPr sz="1200" b="1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25" dirty="0">
                          <a:latin typeface="Marianne" panose="02000000000000000000" pitchFamily="2" charset="0"/>
                          <a:cs typeface="Lucida Sans Unicode"/>
                        </a:rPr>
                        <a:t>ème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465613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33280380-3BF9-426A-A082-F8A03F336694}"/>
              </a:ext>
            </a:extLst>
          </p:cNvPr>
          <p:cNvSpPr txBox="1"/>
          <p:nvPr/>
        </p:nvSpPr>
        <p:spPr>
          <a:xfrm>
            <a:off x="469900" y="3171825"/>
            <a:ext cx="9842500" cy="36484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4A7A17-318C-4399-9D34-B41F3E6C4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900" y="733426"/>
            <a:ext cx="1326112" cy="13223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C5ABD1-1F8F-45BB-AD7D-CE6940742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644" y="733425"/>
            <a:ext cx="1326112" cy="13223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60AF3C-348B-4E85-9087-61682F6F32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98" y="710839"/>
            <a:ext cx="1326112" cy="13223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ACECAC-3D32-49C2-8634-F4FABB91AD9E}"/>
              </a:ext>
            </a:extLst>
          </p:cNvPr>
          <p:cNvSpPr txBox="1"/>
          <p:nvPr/>
        </p:nvSpPr>
        <p:spPr>
          <a:xfrm>
            <a:off x="10147300" y="7242960"/>
            <a:ext cx="38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A4623-A9CA-41ED-B081-59EC54BCA146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C35F6ED-DF31-4AC0-B979-B4FF8456306C}"/>
              </a:ext>
            </a:extLst>
          </p:cNvPr>
          <p:cNvSpPr txBox="1"/>
          <p:nvPr/>
        </p:nvSpPr>
        <p:spPr>
          <a:xfrm>
            <a:off x="393700" y="318770"/>
            <a:ext cx="975360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733425"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J’UTILISE LES NOMBRES pour résoudre des problèmes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B16842C-8AA8-443B-A6E5-80404FD0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976"/>
              </p:ext>
            </p:extLst>
          </p:nvPr>
        </p:nvGraphicFramePr>
        <p:xfrm>
          <a:off x="393700" y="853344"/>
          <a:ext cx="9753600" cy="356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3045587449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911235118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400604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888282789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044322480"/>
                    </a:ext>
                  </a:extLst>
                </a:gridCol>
              </a:tblGrid>
              <a:tr h="18536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Marianne" panose="02000000000000000000" pitchFamily="2" charset="0"/>
                        </a:rPr>
                        <a:t>J’ajoute, je retire.</a:t>
                      </a:r>
                    </a:p>
                    <a:p>
                      <a:endParaRPr lang="fr-FR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Marianne" panose="02000000000000000000" pitchFamily="2" charset="0"/>
                        </a:rPr>
                        <a:t>Je compare.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Marianne" panose="02000000000000000000" pitchFamily="2" charset="0"/>
                        </a:rPr>
                        <a:t>Je distribue, je partage.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Marianne" panose="02000000000000000000" pitchFamily="2" charset="0"/>
                        </a:rPr>
                        <a:t>Je joue sur une piste de jeu.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30322"/>
                  </a:ext>
                </a:extLst>
              </a:tr>
              <a:tr h="329629">
                <a:tc>
                  <a:txBody>
                    <a:bodyPr/>
                    <a:lstStyle/>
                    <a:p>
                      <a:pPr marL="68580" marR="641350">
                        <a:lnSpc>
                          <a:spcPts val="167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manipule </a:t>
                      </a:r>
                    </a:p>
                    <a:p>
                      <a:pPr marL="68580" marR="641350" defTabSz="1887538">
                        <a:lnSpc>
                          <a:spcPts val="167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       et je verbalise.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Marianne" panose="02000000000000000000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210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fr-FR" sz="1100" spc="-25" dirty="0">
                          <a:latin typeface="Marianne" panose="02000000000000000000" pitchFamily="2" charset="0"/>
                          <a:cs typeface="Arial Black"/>
                        </a:rPr>
                        <a:t>Je dessine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fr-FR" sz="1100" spc="-25" dirty="0">
                          <a:latin typeface="Marianne" panose="02000000000000000000" pitchFamily="2" charset="0"/>
                          <a:cs typeface="Arial Black"/>
                        </a:rPr>
                        <a:t>       et je verbalise.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286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280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 marR="499109">
                        <a:lnSpc>
                          <a:spcPts val="1670"/>
                        </a:lnSpc>
                        <a:spcBef>
                          <a:spcPts val="4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schématise </a:t>
                      </a:r>
                    </a:p>
                    <a:p>
                      <a:pPr marL="68580" marR="499109">
                        <a:lnSpc>
                          <a:spcPts val="1670"/>
                        </a:lnSpc>
                        <a:spcBef>
                          <a:spcPts val="4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       et je verbalise.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5715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6982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 marR="183515">
                        <a:lnSpc>
                          <a:spcPts val="1660"/>
                        </a:lnSpc>
                        <a:spcBef>
                          <a:spcPts val="5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résous mentalement </a:t>
                      </a:r>
                    </a:p>
                    <a:p>
                      <a:pPr marL="68580" marR="183515">
                        <a:lnSpc>
                          <a:spcPts val="1660"/>
                        </a:lnSpc>
                        <a:spcBef>
                          <a:spcPts val="5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       et je verbalise.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6985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1569728"/>
                  </a:ext>
                </a:extLst>
              </a:tr>
            </a:tbl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0AA7891-A798-40BC-96FB-BFF8F3176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33271"/>
              </p:ext>
            </p:extLst>
          </p:nvPr>
        </p:nvGraphicFramePr>
        <p:xfrm>
          <a:off x="393700" y="5151532"/>
          <a:ext cx="9753600" cy="2092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Lucida Sans Unicode"/>
                        </a:rPr>
                        <a:t>Je reproduis.</a:t>
                      </a:r>
                      <a:endParaRPr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Lucida Sans Unicode"/>
                        </a:rPr>
                        <a:t>Je prolonge.</a:t>
                      </a:r>
                      <a:endParaRPr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Je décris et je crée.</a:t>
                      </a:r>
                      <a:endParaRPr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25">
                <a:tc>
                  <a:txBody>
                    <a:bodyPr/>
                    <a:lstStyle/>
                    <a:p>
                      <a:pPr marL="68580" marR="79692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Motifs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répétitifs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ABAB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67">
                <a:tc>
                  <a:txBody>
                    <a:bodyPr/>
                    <a:lstStyle/>
                    <a:p>
                      <a:pPr marL="68580" marR="753745">
                        <a:lnSpc>
                          <a:spcPts val="153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Motifs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évolutifs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ABAABBAAAB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B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B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350BB0B-0CE8-44AC-9F42-604E7B01EE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579" y="1159307"/>
            <a:ext cx="1476922" cy="14726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8ACF36-B94E-45C4-9EF2-98B2CA5D09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59" y="1159307"/>
            <a:ext cx="1447800" cy="1472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8E5480-1405-4CDB-9D1B-87C0A87DA5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00" y="1151293"/>
            <a:ext cx="1524000" cy="1480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15B29C-112B-419A-8B14-BAB6E2409A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178" y="1167603"/>
            <a:ext cx="1476922" cy="1472726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23846205-2576-497A-8630-44B39E277E2C}"/>
              </a:ext>
            </a:extLst>
          </p:cNvPr>
          <p:cNvSpPr txBox="1"/>
          <p:nvPr/>
        </p:nvSpPr>
        <p:spPr>
          <a:xfrm>
            <a:off x="393701" y="4645352"/>
            <a:ext cx="975360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733425"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DÉCOUVRE LES MOTIFS ORGANISÉS (avec des objets, avec des gestes, en musique …)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839AA1-5524-4923-AD92-C5C2E7E723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5229225"/>
            <a:ext cx="1949562" cy="7345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3E482-7478-4774-B074-68103680837D}"/>
              </a:ext>
            </a:extLst>
          </p:cNvPr>
          <p:cNvSpPr txBox="1"/>
          <p:nvPr/>
        </p:nvSpPr>
        <p:spPr>
          <a:xfrm>
            <a:off x="10147300" y="7242960"/>
            <a:ext cx="38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348C8-1365-4661-8D82-5C176F5B2411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  <p:extLst>
      <p:ext uri="{BB962C8B-B14F-4D97-AF65-F5344CB8AC3E}">
        <p14:creationId xmlns:p14="http://schemas.microsoft.com/office/powerpoint/2010/main" val="289260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72901"/>
              </p:ext>
            </p:extLst>
          </p:nvPr>
        </p:nvGraphicFramePr>
        <p:xfrm>
          <a:off x="457198" y="1245250"/>
          <a:ext cx="9779001" cy="2317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416">
                  <a:extLst>
                    <a:ext uri="{9D8B030D-6E8A-4147-A177-3AD203B41FA5}">
                      <a16:colId xmlns:a16="http://schemas.microsoft.com/office/drawing/2014/main" val="2418286833"/>
                    </a:ext>
                  </a:extLst>
                </a:gridCol>
                <a:gridCol w="195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416">
                  <a:extLst>
                    <a:ext uri="{9D8B030D-6E8A-4147-A177-3AD203B41FA5}">
                      <a16:colId xmlns:a16="http://schemas.microsoft.com/office/drawing/2014/main" val="12288006"/>
                    </a:ext>
                  </a:extLst>
                </a:gridCol>
              </a:tblGrid>
              <a:tr h="1170576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Marianne" panose="02000000000000000000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144">
                <a:tc vMerge="1">
                  <a:txBody>
                    <a:bodyPr/>
                    <a:lstStyle/>
                    <a:p>
                      <a:pPr marL="149225" marR="143510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225" marR="143510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nommer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quelques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formes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planes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et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quelques solides.</a:t>
                      </a: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133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72390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reproduire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un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modèle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avec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formes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ou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des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solides.</a:t>
                      </a: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95885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décrire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une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forme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ou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un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solide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avec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mots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Calibri"/>
                        </a:rPr>
                        <a:t>simples.</a:t>
                      </a: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97155" marR="95885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7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89300" y="258270"/>
            <a:ext cx="468630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25" dirty="0">
                <a:latin typeface="Marianne ExtraBold" panose="02000000000000000000" pitchFamily="2" charset="0"/>
                <a:cs typeface="Arial Black"/>
              </a:rPr>
              <a:t>J’OBSERVE et JE MANIPULE LES OBJETS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809625"/>
            <a:ext cx="9778999" cy="289182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699770" algn="ctr">
              <a:lnSpc>
                <a:spcPct val="100000"/>
              </a:lnSpc>
              <a:spcBef>
                <a:spcPts val="57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LES FORMES et les SOLIDES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199" y="3721155"/>
            <a:ext cx="3909696" cy="288870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207135">
              <a:lnSpc>
                <a:spcPct val="100000"/>
              </a:lnSpc>
              <a:spcBef>
                <a:spcPts val="58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LES GRANDEURS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3B6E493-795C-45A9-8F32-690DF48B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12946"/>
              </p:ext>
            </p:extLst>
          </p:nvPr>
        </p:nvGraphicFramePr>
        <p:xfrm>
          <a:off x="457198" y="4155060"/>
          <a:ext cx="3909696" cy="2929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3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881">
                <a:tc>
                  <a:txBody>
                    <a:bodyPr/>
                    <a:lstStyle/>
                    <a:p>
                      <a:pPr marL="149225" marR="143510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comparer deux objets selon leurs longueurs et leurs masses.</a:t>
                      </a: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133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72390" algn="l">
                        <a:lnSpc>
                          <a:spcPct val="109600"/>
                        </a:lnSpc>
                        <a:spcBef>
                          <a:spcPts val="10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ordonner des objets du plus petit au plus grand ou du plus léger au plus lourd.</a:t>
                      </a: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EB0FC4E6-B2EA-418B-A71A-108CEE5C4D12}"/>
              </a:ext>
            </a:extLst>
          </p:cNvPr>
          <p:cNvSpPr txBox="1"/>
          <p:nvPr/>
        </p:nvSpPr>
        <p:spPr>
          <a:xfrm>
            <a:off x="4737101" y="3720424"/>
            <a:ext cx="5499098" cy="348236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6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6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6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6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793D86-4749-486C-824E-AFF7A233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59" y="1330375"/>
            <a:ext cx="1732841" cy="8636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736A89-B84B-42FF-8C70-638E9168B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472" y="1330375"/>
            <a:ext cx="1726451" cy="774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531A2F-EE53-4967-93A1-E80FB032F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318" y="1330375"/>
            <a:ext cx="1732841" cy="807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659CE4-5304-463A-9EF6-722246DE15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58" y="4306150"/>
            <a:ext cx="1392242" cy="13802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4188D9-07AF-4017-8C2F-00C7A2AA10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947" y="4231260"/>
            <a:ext cx="1529553" cy="1507949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1C3DFDDF-7A73-4B7F-A5DF-9209DDF45E3D}"/>
              </a:ext>
            </a:extLst>
          </p:cNvPr>
          <p:cNvSpPr/>
          <p:nvPr/>
        </p:nvSpPr>
        <p:spPr>
          <a:xfrm>
            <a:off x="7317710" y="1814387"/>
            <a:ext cx="571500" cy="370378"/>
          </a:xfrm>
          <a:prstGeom prst="wedgeEllipseCallout">
            <a:avLst>
              <a:gd name="adj1" fmla="val -88983"/>
              <a:gd name="adj2" fmla="val -4121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FCCF676-9544-4DC7-8B2F-07B74A4AD927}"/>
              </a:ext>
            </a:extLst>
          </p:cNvPr>
          <p:cNvSpPr txBox="1"/>
          <p:nvPr/>
        </p:nvSpPr>
        <p:spPr>
          <a:xfrm>
            <a:off x="10071100" y="7242960"/>
            <a:ext cx="465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103EB-F980-4E28-8E2A-74F4E6DA262E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40684"/>
              </p:ext>
            </p:extLst>
          </p:nvPr>
        </p:nvGraphicFramePr>
        <p:xfrm>
          <a:off x="457200" y="1028954"/>
          <a:ext cx="9918699" cy="5056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47545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LANCER</a:t>
                      </a:r>
                      <a:endParaRPr sz="1100" dirty="0">
                        <a:latin typeface="Marianne ExtraBold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SAUTER</a:t>
                      </a:r>
                      <a:endParaRPr sz="1100" dirty="0">
                        <a:latin typeface="Marianne ExtraBold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COURIR</a:t>
                      </a:r>
                      <a:endParaRPr sz="1100" dirty="0">
                        <a:latin typeface="Marianne ExtraBold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9710" algn="ctr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SE</a:t>
                      </a:r>
                      <a:r>
                        <a:rPr sz="1100" spc="110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D</a:t>
                      </a:r>
                      <a:r>
                        <a:rPr lang="fr-FR" sz="1100" dirty="0">
                          <a:latin typeface="Marianne ExtraBold" panose="02000000000000000000" pitchFamily="2" charset="0"/>
                          <a:cs typeface="Lucida Sans Unicode"/>
                        </a:rPr>
                        <a:t>É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PLACER</a:t>
                      </a:r>
                      <a:r>
                        <a:rPr sz="1100" spc="110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95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 ExtraBold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OBJETS</a:t>
                      </a:r>
                      <a:r>
                        <a:rPr sz="1100" spc="110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VARI</a:t>
                      </a:r>
                      <a:r>
                        <a:rPr lang="fr-FR"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É</a:t>
                      </a:r>
                      <a:r>
                        <a:rPr sz="1100" spc="-10" dirty="0">
                          <a:latin typeface="Marianne ExtraBold" panose="02000000000000000000" pitchFamily="2" charset="0"/>
                          <a:cs typeface="Lucida Sans Unicode"/>
                        </a:rPr>
                        <a:t>S</a:t>
                      </a:r>
                      <a:endParaRPr sz="1100" dirty="0">
                        <a:latin typeface="Marianne ExtraBold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SE</a:t>
                      </a:r>
                      <a:r>
                        <a:rPr sz="1100" spc="50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D</a:t>
                      </a:r>
                      <a:r>
                        <a:rPr lang="fr-FR" sz="1100" dirty="0">
                          <a:latin typeface="Marianne ExtraBold" panose="02000000000000000000" pitchFamily="2" charset="0"/>
                          <a:cs typeface="Lucida Sans Unicode"/>
                        </a:rPr>
                        <a:t>É</a:t>
                      </a:r>
                      <a:r>
                        <a:rPr sz="1100" dirty="0">
                          <a:latin typeface="Marianne ExtraBold" panose="02000000000000000000" pitchFamily="2" charset="0"/>
                          <a:cs typeface="Lucida Sans Unicode"/>
                        </a:rPr>
                        <a:t>PLACER</a:t>
                      </a:r>
                      <a:r>
                        <a:rPr sz="1100" spc="35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60" dirty="0">
                          <a:latin typeface="Marianne ExtraBold" panose="02000000000000000000" pitchFamily="2" charset="0"/>
                          <a:cs typeface="Lucida Sans Unicode"/>
                        </a:rPr>
                        <a:t>DANS</a:t>
                      </a:r>
                      <a:r>
                        <a:rPr sz="1100" spc="55" dirty="0">
                          <a:latin typeface="Marianne ExtraBold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 ExtraBold" panose="02000000000000000000" pitchFamily="2" charset="0"/>
                          <a:cs typeface="Lucida Sans Unicode"/>
                        </a:rPr>
                        <a:t>L’EAU</a:t>
                      </a:r>
                      <a:endParaRPr sz="1100" dirty="0">
                        <a:latin typeface="Marianne ExtraBold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lancer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loin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sauter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pieds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joints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courir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déroulant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mon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pied.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draisienne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Entrer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90" dirty="0">
                          <a:latin typeface="Marianne" panose="02000000000000000000" pitchFamily="2" charset="0"/>
                          <a:cs typeface="Lucida Sans Unicode"/>
                        </a:rPr>
                        <a:t>/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sortir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8580" marR="416559">
                        <a:lnSpc>
                          <a:spcPts val="153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lancer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vers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 err="1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cible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sauter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sur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pied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courir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vite.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trotinette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S’immerger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35"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courir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longtemps.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902969">
                        <a:lnSpc>
                          <a:spcPts val="152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 err="1">
                          <a:latin typeface="Marianne" panose="02000000000000000000" pitchFamily="2" charset="0"/>
                          <a:cs typeface="Lucida Sans Unicode"/>
                        </a:rPr>
                        <a:t>vélo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(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sans </a:t>
                      </a:r>
                      <a:r>
                        <a:rPr sz="1100" spc="-20" dirty="0" err="1">
                          <a:latin typeface="Marianne" panose="02000000000000000000" pitchFamily="2" charset="0"/>
                          <a:cs typeface="Lucida Sans Unicode"/>
                        </a:rPr>
                        <a:t>stabilisateur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)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Se</a:t>
                      </a:r>
                      <a:r>
                        <a:rPr sz="1100" spc="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déplacer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335"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30175">
                        <a:lnSpc>
                          <a:spcPts val="152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02969">
                        <a:lnSpc>
                          <a:spcPts val="152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09978"/>
                  </a:ext>
                </a:extLst>
              </a:tr>
              <a:tr h="394335"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0175">
                        <a:lnSpc>
                          <a:spcPts val="1520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 sais franchir un obstacle.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902969" lvl="0" indent="0" defTabSz="914400" eaLnBrk="1" fontAlgn="auto" latinLnBrk="0" hangingPunct="1">
                        <a:lnSpc>
                          <a:spcPts val="1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 marL="67945" marR="902969">
                        <a:lnSpc>
                          <a:spcPts val="1520"/>
                        </a:lnSpc>
                      </a:pP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409708"/>
                  </a:ext>
                </a:extLst>
              </a:tr>
              <a:tr h="325755"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91840" y="352425"/>
            <a:ext cx="3550285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102360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ME DÉPLACE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37A2F-A51E-49D9-ABB0-71957B642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432" y="1265250"/>
            <a:ext cx="1520535" cy="16017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586FC4-66B6-4F0A-A3DD-30A6674A5A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1289467"/>
            <a:ext cx="1632396" cy="16199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80CFAA-2529-4D3F-B56A-359D3EE7D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159" y="1329119"/>
            <a:ext cx="1624472" cy="15379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A066A6-9F9A-4FFD-AA9F-0181BC69F9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554" y="1425707"/>
            <a:ext cx="1441318" cy="1441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35C489-46C9-492A-B556-E91DDD0734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277" y="1300585"/>
            <a:ext cx="1523023" cy="1537906"/>
          </a:xfrm>
          <a:prstGeom prst="rect">
            <a:avLst/>
          </a:prstGeom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AD17BB0F-7308-41C8-844A-2C04B051E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54217"/>
              </p:ext>
            </p:extLst>
          </p:nvPr>
        </p:nvGraphicFramePr>
        <p:xfrm>
          <a:off x="457200" y="4619625"/>
          <a:ext cx="1978660" cy="2405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5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Times New Roman"/>
                        </a:rPr>
                        <a:t>Je m’équilibre.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5BFCB3A-D5FF-4690-BAFC-BEE5DE9665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98" y="4654960"/>
            <a:ext cx="1519264" cy="150407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D22EA4A-1E8A-4044-9B58-CF03E1D9120F}"/>
              </a:ext>
            </a:extLst>
          </p:cNvPr>
          <p:cNvSpPr txBox="1"/>
          <p:nvPr/>
        </p:nvSpPr>
        <p:spPr>
          <a:xfrm>
            <a:off x="10147300" y="7242960"/>
            <a:ext cx="38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9366F-1ED5-4690-980D-F6E9E9E931A0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03568"/>
              </p:ext>
            </p:extLst>
          </p:nvPr>
        </p:nvGraphicFramePr>
        <p:xfrm>
          <a:off x="457201" y="832389"/>
          <a:ext cx="9766299" cy="264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499">
                  <a:extLst>
                    <a:ext uri="{9D8B030D-6E8A-4147-A177-3AD203B41FA5}">
                      <a16:colId xmlns:a16="http://schemas.microsoft.com/office/drawing/2014/main" val="36746185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194428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9166230"/>
                    </a:ext>
                  </a:extLst>
                </a:gridCol>
              </a:tblGrid>
              <a:tr h="1451793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122">
                <a:tc vMerge="1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jouer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en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équipe.</a:t>
                      </a:r>
                      <a:endParaRPr lang="fr-FR" sz="1100" dirty="0">
                        <a:latin typeface="Marianne" panose="02000000000000000000" pitchFamily="2" charset="0"/>
                        <a:cs typeface="Calibri"/>
                      </a:endParaRPr>
                    </a:p>
                    <a:p>
                      <a:pPr marL="68580">
                        <a:lnSpc>
                          <a:spcPts val="129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Je m’oppose.</a:t>
                      </a:r>
                    </a:p>
                    <a:p>
                      <a:pPr marL="68580">
                        <a:lnSpc>
                          <a:spcPts val="129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Je sais</a:t>
                      </a:r>
                      <a:r>
                        <a:rPr lang="fr-FR" sz="1100" spc="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jouer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différents</a:t>
                      </a:r>
                      <a:r>
                        <a:rPr lang="fr-FR" sz="1100" spc="-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Calibri"/>
                        </a:rPr>
                        <a:t>rôles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dans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un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Calibri"/>
                        </a:rPr>
                        <a:t>jeu.</a:t>
                      </a:r>
                      <a:endParaRPr lang="fr-FR" sz="1100" dirty="0">
                        <a:latin typeface="Marianne" panose="02000000000000000000" pitchFamily="2" charset="0"/>
                        <a:cs typeface="Calibri"/>
                      </a:endParaRPr>
                    </a:p>
                    <a:p>
                      <a:pPr marL="67945">
                        <a:lnSpc>
                          <a:spcPts val="129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Je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sais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mettre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en place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Calibri"/>
                        </a:rPr>
                        <a:t>une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stratégie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individuelle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Calibri"/>
                        </a:rPr>
                        <a:t>ou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collective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Calibri"/>
                        </a:rPr>
                        <a:t>pour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Calibri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Calibri"/>
                        </a:rPr>
                        <a:t>gagner.</a:t>
                      </a:r>
                      <a:endParaRPr lang="fr-FR" sz="1100" dirty="0">
                        <a:latin typeface="Marianne" panose="02000000000000000000" pitchFamily="2" charset="0"/>
                        <a:cs typeface="Calibri"/>
                      </a:endParaRPr>
                    </a:p>
                    <a:p>
                      <a:pPr marL="67945" marR="510540">
                        <a:lnSpc>
                          <a:spcPct val="1018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67945" marR="510540">
                        <a:lnSpc>
                          <a:spcPct val="1018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45">
                <a:tc vMerge="1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10540">
                        <a:lnSpc>
                          <a:spcPct val="1018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10540">
                        <a:lnSpc>
                          <a:spcPct val="1018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7945" marR="510540">
                        <a:lnSpc>
                          <a:spcPct val="1018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58440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71BFDA58-07BD-4BD8-A5F4-0D4F5D4F1AD2}"/>
              </a:ext>
            </a:extLst>
          </p:cNvPr>
          <p:cNvSpPr txBox="1"/>
          <p:nvPr/>
        </p:nvSpPr>
        <p:spPr>
          <a:xfrm>
            <a:off x="2527300" y="225248"/>
            <a:ext cx="586740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102360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COOPÈRE ET JE M’ENGAGE DANS LE JEU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CD5961B-5DA2-4E4D-B03C-E306BDB4B8AF}"/>
              </a:ext>
            </a:extLst>
          </p:cNvPr>
          <p:cNvSpPr txBox="1"/>
          <p:nvPr/>
        </p:nvSpPr>
        <p:spPr>
          <a:xfrm>
            <a:off x="457201" y="3795490"/>
            <a:ext cx="9778998" cy="333367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4CE5E7-5EE4-4BE8-BD9F-2B44F7B5B5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850952"/>
            <a:ext cx="1330993" cy="1374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A07567-0B3D-418A-BF08-4DC2662C0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0" y="850952"/>
            <a:ext cx="1400076" cy="1371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F7E544-AC73-4900-A258-E4EAB6458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864687"/>
            <a:ext cx="1330994" cy="13441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2ECAA53-03AD-4C9E-AFD8-CFE22FAC2C7D}"/>
              </a:ext>
            </a:extLst>
          </p:cNvPr>
          <p:cNvSpPr txBox="1"/>
          <p:nvPr/>
        </p:nvSpPr>
        <p:spPr>
          <a:xfrm>
            <a:off x="10071100" y="7242960"/>
            <a:ext cx="465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4569E1-41E6-4FFF-9CD7-E09FE7F78C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303" y="865049"/>
            <a:ext cx="1330993" cy="1371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BE41F7-1C99-44FD-AF8B-76FBB1F4D02A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75553"/>
              </p:ext>
            </p:extLst>
          </p:nvPr>
        </p:nvGraphicFramePr>
        <p:xfrm>
          <a:off x="6168434" y="1536537"/>
          <a:ext cx="4010660" cy="2854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440">
                <a:tc rowSpan="6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  Je</a:t>
                      </a:r>
                      <a:r>
                        <a:rPr lang="fr-FR" sz="1100" b="1" spc="-45" dirty="0">
                          <a:latin typeface="Marianne" panose="02000000000000000000" pitchFamily="2" charset="0"/>
                          <a:cs typeface="Lucida Sans Unicode"/>
                        </a:rPr>
                        <a:t> sais</a:t>
                      </a:r>
                      <a:r>
                        <a:rPr lang="fr-FR" sz="1100" b="1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spc="-10" dirty="0">
                          <a:latin typeface="Marianne" panose="02000000000000000000" pitchFamily="2" charset="0"/>
                          <a:cs typeface="Lucida Sans Unicode"/>
                        </a:rPr>
                        <a:t>explorer</a:t>
                      </a:r>
                      <a:r>
                        <a:rPr lang="fr-FR" sz="1100" b="1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r>
                        <a:rPr lang="fr-FR" sz="1100" b="1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varier</a:t>
                      </a:r>
                      <a:r>
                        <a:rPr lang="fr-FR" sz="1100" b="1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spc="-25" dirty="0">
                          <a:latin typeface="Marianne" panose="02000000000000000000" pitchFamily="2" charset="0"/>
                          <a:cs typeface="Lucida Sans Unicode"/>
                        </a:rPr>
                        <a:t>  ma </a:t>
                      </a:r>
                      <a:r>
                        <a:rPr lang="fr-FR" sz="1100" b="1" spc="-20" dirty="0">
                          <a:latin typeface="Marianne" panose="02000000000000000000" pitchFamily="2" charset="0"/>
                          <a:cs typeface="Lucida Sans Unicode"/>
                        </a:rPr>
                        <a:t>voix.</a:t>
                      </a:r>
                      <a:endParaRPr lang="fr-FR" sz="11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59055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sais chanter avec mes camarades…</a:t>
                      </a: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43">
                <a:tc vMerge="1">
                  <a:txBody>
                    <a:bodyPr/>
                    <a:lstStyle/>
                    <a:p>
                      <a:pPr marL="67945" marR="219710">
                        <a:lnSpc>
                          <a:spcPts val="138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a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vec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gestes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49">
                <a:tc vMerge="1">
                  <a:txBody>
                    <a:bodyPr/>
                    <a:lstStyle/>
                    <a:p>
                      <a:pPr marL="67945" marR="219710">
                        <a:lnSpc>
                          <a:spcPts val="138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39422"/>
                  </a:ext>
                </a:extLst>
              </a:tr>
              <a:tr h="29059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  <a:spcBef>
                          <a:spcPts val="1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a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vec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 ma</a:t>
                      </a:r>
                      <a:r>
                        <a:rPr sz="1100" spc="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 err="1">
                          <a:latin typeface="Marianne" panose="02000000000000000000" pitchFamily="2" charset="0"/>
                          <a:cs typeface="Lucida Sans Unicode"/>
                        </a:rPr>
                        <a:t>voix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  <a:spcBef>
                          <a:spcPts val="1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87720"/>
                  </a:ext>
                </a:extLst>
              </a:tr>
              <a:tr h="40343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  <a:spcBef>
                          <a:spcPts val="16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n</a:t>
                      </a:r>
                      <a:r>
                        <a:rPr sz="1100" spc="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tenant</a:t>
                      </a:r>
                      <a:r>
                        <a:rPr sz="1100" spc="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compte du</a:t>
                      </a:r>
                      <a:r>
                        <a:rPr sz="1100" spc="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groupe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  <a:spcBef>
                          <a:spcPts val="1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3232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25023"/>
              </p:ext>
            </p:extLst>
          </p:nvPr>
        </p:nvGraphicFramePr>
        <p:xfrm>
          <a:off x="6168433" y="5378145"/>
          <a:ext cx="4010661" cy="1783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61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-87313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  Je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écouter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des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sons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la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musique.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76988"/>
                  </a:ext>
                </a:extLst>
              </a:tr>
              <a:tr h="500430">
                <a:tc vMerge="1">
                  <a:txBody>
                    <a:bodyPr/>
                    <a:lstStyle/>
                    <a:p>
                      <a:pPr marL="68580" marR="292100">
                        <a:lnSpc>
                          <a:spcPts val="1390"/>
                        </a:lnSpc>
                      </a:pPr>
                      <a:endParaRPr sz="105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64465">
                        <a:lnSpc>
                          <a:spcPts val="139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identifier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instruments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et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sons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entendus.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9733"/>
              </p:ext>
            </p:extLst>
          </p:nvPr>
        </p:nvGraphicFramePr>
        <p:xfrm>
          <a:off x="446909" y="1550823"/>
          <a:ext cx="5280792" cy="5611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6850">
                <a:tc rowSpan="4">
                  <a:txBody>
                    <a:bodyPr/>
                    <a:lstStyle/>
                    <a:p>
                      <a:pPr marL="68580" marR="64135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4135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utiliser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différents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outils.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755">
                <a:tc vMerge="1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modeler,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lang="fr-FR" sz="1100" spc="-5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déchirer, </a:t>
                      </a: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lang="fr-FR" sz="1100" spc="-1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7493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découper.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421640">
                        <a:lnSpc>
                          <a:spcPts val="13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24433"/>
                  </a:ext>
                </a:extLst>
              </a:tr>
              <a:tr h="925318">
                <a:tc vMerge="1">
                  <a:txBody>
                    <a:bodyPr/>
                    <a:lstStyle/>
                    <a:p>
                      <a:pPr marL="68580" marR="64135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252729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représenter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un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personnage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événement.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421640">
                        <a:lnSpc>
                          <a:spcPts val="13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15446"/>
                  </a:ext>
                </a:extLst>
              </a:tr>
              <a:tr h="1871379">
                <a:tc vMerge="1">
                  <a:txBody>
                    <a:bodyPr/>
                    <a:lstStyle/>
                    <a:p>
                      <a:pPr marL="68580" marR="64135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1496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créer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des images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76835">
                        <a:lnSpc>
                          <a:spcPts val="139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assemblant,</a:t>
                      </a:r>
                      <a:r>
                        <a:rPr lang="fr-FR"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découpant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collant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éléments.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421640">
                        <a:lnSpc>
                          <a:spcPts val="139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4833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6909" y="1053202"/>
            <a:ext cx="5280792" cy="289823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58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CRÉE avec le dessin et le volume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9414" y="351845"/>
            <a:ext cx="7327900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M’EXPRIME par les arts plastiques, la musique et le corps.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8434" y="4888510"/>
            <a:ext cx="4010660" cy="289182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75"/>
              </a:spcBef>
            </a:pPr>
            <a:r>
              <a:rPr lang="fr-FR" sz="1400" spc="-30" dirty="0">
                <a:latin typeface="Marianne ExtraBold" panose="02000000000000000000" pitchFamily="2" charset="0"/>
                <a:cs typeface="Arial Black"/>
              </a:rPr>
              <a:t>J’ÉCOUTE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8434" y="1061368"/>
            <a:ext cx="401066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CHANTE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6BFFE0-F83C-4660-86D9-58CBE041C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1673777"/>
            <a:ext cx="1641862" cy="1641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3AC5B5-7EAD-43EF-B8D0-7DBD1B2976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3528485"/>
            <a:ext cx="1641862" cy="16418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F4999B6-498B-41C4-B799-75B884FAF5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01" y="5378145"/>
            <a:ext cx="1609134" cy="16036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2E7922-C820-41A4-B99D-25B285F81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1770249"/>
            <a:ext cx="1524000" cy="15769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F36BC0-18D1-4305-8F0F-F98DDF23F9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1" y="5534025"/>
            <a:ext cx="1524000" cy="15035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C44719-D6EF-491C-8878-69FF8E1CBBCE}"/>
              </a:ext>
            </a:extLst>
          </p:cNvPr>
          <p:cNvSpPr txBox="1"/>
          <p:nvPr/>
        </p:nvSpPr>
        <p:spPr>
          <a:xfrm>
            <a:off x="10179094" y="7242960"/>
            <a:ext cx="357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C7D281-6234-4DA5-A181-2E2A6123DFDD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  <p:extLst>
      <p:ext uri="{BB962C8B-B14F-4D97-AF65-F5344CB8AC3E}">
        <p14:creationId xmlns:p14="http://schemas.microsoft.com/office/powerpoint/2010/main" val="311513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84729"/>
              </p:ext>
            </p:extLst>
          </p:nvPr>
        </p:nvGraphicFramePr>
        <p:xfrm>
          <a:off x="445034" y="733425"/>
          <a:ext cx="4678045" cy="2748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682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953">
                <a:tc>
                  <a:txBody>
                    <a:bodyPr/>
                    <a:lstStyle/>
                    <a:p>
                      <a:pPr marL="68580" marR="210185">
                        <a:lnSpc>
                          <a:spcPts val="152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bouger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avec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la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musique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0485">
                        <a:lnSpc>
                          <a:spcPts val="152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danser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seul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ou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plusieurs.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0485">
                        <a:lnSpc>
                          <a:spcPts val="152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41065"/>
              </p:ext>
            </p:extLst>
          </p:nvPr>
        </p:nvGraphicFramePr>
        <p:xfrm>
          <a:off x="439446" y="4278215"/>
          <a:ext cx="4678045" cy="2748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0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231">
                <a:tc>
                  <a:txBody>
                    <a:bodyPr/>
                    <a:lstStyle/>
                    <a:p>
                      <a:pPr marL="68580" marR="256540">
                        <a:lnSpc>
                          <a:spcPts val="152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explorer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les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émotions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par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le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corps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les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mimiques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19734">
                        <a:lnSpc>
                          <a:spcPts val="152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50" dirty="0" err="1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participer à un spectacle.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0485">
                        <a:lnSpc>
                          <a:spcPts val="1520"/>
                        </a:lnSpc>
                        <a:spcBef>
                          <a:spcPts val="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regarder un spectacle.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731189E4-EA30-4204-A86E-690C7F518D64}"/>
              </a:ext>
            </a:extLst>
          </p:cNvPr>
          <p:cNvSpPr txBox="1"/>
          <p:nvPr/>
        </p:nvSpPr>
        <p:spPr>
          <a:xfrm>
            <a:off x="457199" y="261429"/>
            <a:ext cx="1311721" cy="289823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58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DANSE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8C2C6DE-AEDA-4166-8CC5-35E01DBB5FE1}"/>
              </a:ext>
            </a:extLst>
          </p:cNvPr>
          <p:cNvSpPr txBox="1"/>
          <p:nvPr/>
        </p:nvSpPr>
        <p:spPr>
          <a:xfrm>
            <a:off x="439446" y="3769581"/>
            <a:ext cx="3060701" cy="289823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58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PARTICIPE À UN SPECTACLE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23B232E-A746-4C0D-9366-6078AAD608D1}"/>
              </a:ext>
            </a:extLst>
          </p:cNvPr>
          <p:cNvSpPr txBox="1"/>
          <p:nvPr/>
        </p:nvSpPr>
        <p:spPr>
          <a:xfrm>
            <a:off x="5502179" y="231039"/>
            <a:ext cx="4710612" cy="6796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E2B923-8942-4806-9358-E5B6E8CC69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885825"/>
            <a:ext cx="2687094" cy="13116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2AFD37-1152-40C4-AEA4-EB2B2AB96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519" y="4391025"/>
            <a:ext cx="1901750" cy="12795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7B4CC2-F7C6-4D5D-BD44-AF58781EC9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35" y="4391025"/>
            <a:ext cx="2302426" cy="127959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E7997C-6853-4DEB-9F47-D7B6D7A74731}"/>
              </a:ext>
            </a:extLst>
          </p:cNvPr>
          <p:cNvSpPr txBox="1"/>
          <p:nvPr/>
        </p:nvSpPr>
        <p:spPr>
          <a:xfrm>
            <a:off x="10212792" y="7242960"/>
            <a:ext cx="323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121F8-184F-4A7B-A107-0176C7FAF6B4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89751"/>
              </p:ext>
            </p:extLst>
          </p:nvPr>
        </p:nvGraphicFramePr>
        <p:xfrm>
          <a:off x="494461" y="999051"/>
          <a:ext cx="4870871" cy="238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291">
                <a:tc gridSpan="3">
                  <a:txBody>
                    <a:bodyPr/>
                    <a:lstStyle/>
                    <a:p>
                      <a:pPr marL="118745" marR="113030" algn="ctr">
                        <a:lnSpc>
                          <a:spcPts val="152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5885" marR="89535" algn="ctr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03505" marR="99695" indent="-1905" algn="ctr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550578"/>
                  </a:ext>
                </a:extLst>
              </a:tr>
              <a:tr h="819383">
                <a:tc>
                  <a:txBody>
                    <a:bodyPr/>
                    <a:lstStyle/>
                    <a:p>
                      <a:pPr marL="103505" marR="97155" indent="-1270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sais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reconnaître 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les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moments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l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a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journée</a:t>
                      </a:r>
                      <a:r>
                        <a:rPr lang="fr-FR" sz="1100" spc="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(matin,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midi, </a:t>
                      </a:r>
                      <a:r>
                        <a:rPr sz="1100" spc="-65" dirty="0">
                          <a:latin typeface="Marianne" panose="02000000000000000000" pitchFamily="2" charset="0"/>
                          <a:cs typeface="Lucida Sans Unicode"/>
                        </a:rPr>
                        <a:t>après-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midi, 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soir,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nuit).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885" marR="89535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dire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quel</a:t>
                      </a:r>
                      <a:r>
                        <a:rPr sz="1100" spc="-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est</a:t>
                      </a:r>
                      <a:r>
                        <a:rPr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le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jour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 err="1">
                          <a:latin typeface="Marianne" panose="02000000000000000000" pitchFamily="2" charset="0"/>
                          <a:cs typeface="Lucida Sans Unicode"/>
                        </a:rPr>
                        <a:t>d’aujourd’hui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505" marR="99695" indent="-1905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dire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la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date</a:t>
                      </a:r>
                      <a:r>
                        <a:rPr sz="1100" spc="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les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outils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la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classe.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11">
                <a:tc>
                  <a:txBody>
                    <a:bodyPr/>
                    <a:lstStyle/>
                    <a:p>
                      <a:pPr marL="118745" marR="113030" algn="ctr">
                        <a:lnSpc>
                          <a:spcPts val="152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9535" algn="ctr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9695" indent="-1905" algn="ctr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175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50963"/>
              </p:ext>
            </p:extLst>
          </p:nvPr>
        </p:nvGraphicFramePr>
        <p:xfrm>
          <a:off x="450364" y="4473216"/>
          <a:ext cx="5582135" cy="2406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809">
                <a:tc gridSpan="4">
                  <a:txBody>
                    <a:bodyPr/>
                    <a:lstStyle/>
                    <a:p>
                      <a:pPr marL="68580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6675" marR="1009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8580" marR="220979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193617"/>
                  </a:ext>
                </a:extLst>
              </a:tr>
              <a:tr h="958078">
                <a:tc>
                  <a:txBody>
                    <a:bodyPr/>
                    <a:lstStyle/>
                    <a:p>
                      <a:pPr marL="68580" marR="177800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sais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reconnaître</a:t>
                      </a:r>
                      <a:r>
                        <a:rPr sz="1100" spc="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et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nommer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lieux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la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classe.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09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sais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reconnaître</a:t>
                      </a:r>
                      <a:r>
                        <a:rPr sz="1100" spc="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et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nommer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lieux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l’école.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220979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décrire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que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vois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autour</a:t>
                      </a:r>
                      <a:r>
                        <a:rPr sz="1100" spc="-7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l’école.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81280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sais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reconnaître</a:t>
                      </a:r>
                      <a:r>
                        <a:rPr sz="1100" spc="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lieux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du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quartier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sz="1100" spc="-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du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village.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69">
                <a:tc>
                  <a:txBody>
                    <a:bodyPr/>
                    <a:lstStyle/>
                    <a:p>
                      <a:pPr marL="68580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009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20979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3217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0237"/>
              </p:ext>
            </p:extLst>
          </p:nvPr>
        </p:nvGraphicFramePr>
        <p:xfrm>
          <a:off x="6032500" y="4473216"/>
          <a:ext cx="4021361" cy="2406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4584">
                <a:tc>
                  <a:txBody>
                    <a:bodyPr/>
                    <a:lstStyle/>
                    <a:p>
                      <a:pPr marL="68580" marR="8318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situer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8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objets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par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rapport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moi.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207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872">
                <a:tc>
                  <a:txBody>
                    <a:bodyPr/>
                    <a:lstStyle/>
                    <a:p>
                      <a:pPr marL="67945" marR="9207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sais utiliser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des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pour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dire</a:t>
                      </a:r>
                      <a:r>
                        <a:rPr lang="fr-FR"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où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sont 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les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objets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: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dedans,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400050">
                        <a:lnSpc>
                          <a:spcPts val="1520"/>
                        </a:lnSpc>
                        <a:spcBef>
                          <a:spcPts val="35"/>
                        </a:spcBef>
                      </a:pP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dehors, dessus,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217170">
                        <a:lnSpc>
                          <a:spcPts val="1520"/>
                        </a:lnSpc>
                      </a:pP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dessous,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à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côté.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 marR="8318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17170">
                        <a:lnSpc>
                          <a:spcPts val="152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44483"/>
                  </a:ext>
                </a:extLst>
              </a:tr>
            </a:tbl>
          </a:graphicData>
        </a:graphic>
      </p:graphicFrame>
      <p:sp>
        <p:nvSpPr>
          <p:cNvPr id="12" name="object 6">
            <a:extLst>
              <a:ext uri="{FF2B5EF4-FFF2-40B4-BE49-F238E27FC236}">
                <a16:creationId xmlns:a16="http://schemas.microsoft.com/office/drawing/2014/main" id="{05E00C0A-1F1B-4AA2-ACB0-6F9C30BBAAB9}"/>
              </a:ext>
            </a:extLst>
          </p:cNvPr>
          <p:cNvSpPr txBox="1"/>
          <p:nvPr/>
        </p:nvSpPr>
        <p:spPr>
          <a:xfrm>
            <a:off x="3212752" y="351845"/>
            <a:ext cx="4187507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ME REPÈRE DANS LE TEMPS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E2924221-8F05-4985-AD3F-F972384F577F}"/>
              </a:ext>
            </a:extLst>
          </p:cNvPr>
          <p:cNvSpPr txBox="1"/>
          <p:nvPr/>
        </p:nvSpPr>
        <p:spPr>
          <a:xfrm>
            <a:off x="3212752" y="3933825"/>
            <a:ext cx="4187507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ME REPÈRE DANS L’ESPACE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6E8D5C3-596F-437A-A529-CE1931F6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08187"/>
              </p:ext>
            </p:extLst>
          </p:nvPr>
        </p:nvGraphicFramePr>
        <p:xfrm>
          <a:off x="5365332" y="999051"/>
          <a:ext cx="4695080" cy="238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596">
                  <a:extLst>
                    <a:ext uri="{9D8B030D-6E8A-4147-A177-3AD203B41FA5}">
                      <a16:colId xmlns:a16="http://schemas.microsoft.com/office/drawing/2014/main" val="2466716251"/>
                    </a:ext>
                  </a:extLst>
                </a:gridCol>
                <a:gridCol w="1829484">
                  <a:extLst>
                    <a:ext uri="{9D8B030D-6E8A-4147-A177-3AD203B41FA5}">
                      <a16:colId xmlns:a16="http://schemas.microsoft.com/office/drawing/2014/main" val="3866781349"/>
                    </a:ext>
                  </a:extLst>
                </a:gridCol>
              </a:tblGrid>
              <a:tr h="694536">
                <a:tc>
                  <a:txBody>
                    <a:bodyPr/>
                    <a:lstStyle/>
                    <a:p>
                      <a:pPr marL="103505" marR="98425" indent="2540" algn="l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dire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quelle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activité</a:t>
                      </a:r>
                      <a:r>
                        <a:rPr lang="fr-FR" sz="1100" spc="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vient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avant</a:t>
                      </a:r>
                      <a:r>
                        <a:rPr lang="fr-FR"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ou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après.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60378"/>
                  </a:ext>
                </a:extLst>
              </a:tr>
              <a:tr h="550193">
                <a:tc>
                  <a:txBody>
                    <a:bodyPr/>
                    <a:lstStyle/>
                    <a:p>
                      <a:pPr marL="141605" marR="134620" indent="635" algn="l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dire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aujourd’hui,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hier</a:t>
                      </a:r>
                      <a:r>
                        <a:rPr lang="fr-FR" sz="1100" spc="-8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r>
                        <a:rPr lang="fr-FR" sz="1100" spc="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demain.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17833"/>
                  </a:ext>
                </a:extLst>
              </a:tr>
              <a:tr h="625698">
                <a:tc>
                  <a:txBody>
                    <a:bodyPr/>
                    <a:lstStyle/>
                    <a:p>
                      <a:pPr marL="95885" marR="90805" algn="l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utiliser 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les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: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d’abord,</a:t>
                      </a:r>
                      <a:r>
                        <a:rPr lang="fr-FR" sz="1100" spc="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ensuite,</a:t>
                      </a:r>
                      <a:r>
                        <a:rPr lang="fr-FR" sz="1100" spc="-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la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fin.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43770"/>
                  </a:ext>
                </a:extLst>
              </a:tr>
              <a:tr h="51515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utiliser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lang="fr-FR" sz="1100" spc="-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comme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court,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long…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45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33BDF10-B4F3-4D07-AF2F-1FBD573EA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105879"/>
            <a:ext cx="2255987" cy="10859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0827AFF-B6A6-41F9-99A3-69A1F057699C}"/>
              </a:ext>
            </a:extLst>
          </p:cNvPr>
          <p:cNvSpPr txBox="1"/>
          <p:nvPr/>
        </p:nvSpPr>
        <p:spPr>
          <a:xfrm>
            <a:off x="2451100" y="1157862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 ExtraBold" panose="02000000000000000000" pitchFamily="2" charset="0"/>
              </a:rPr>
              <a:t>LUNDI 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AE294C-D427-429B-946C-50952567D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14" y="4533997"/>
            <a:ext cx="1543338" cy="852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6AE824-C719-4865-B766-7623C1A97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83" y="4522746"/>
            <a:ext cx="1579665" cy="8621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E90AFED-392F-4265-8A71-0882E414C262}"/>
              </a:ext>
            </a:extLst>
          </p:cNvPr>
          <p:cNvSpPr txBox="1"/>
          <p:nvPr/>
        </p:nvSpPr>
        <p:spPr>
          <a:xfrm>
            <a:off x="10147300" y="7242960"/>
            <a:ext cx="38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BAFBA-16D6-4982-AC6D-921C7DE3E7A1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  <p:extLst>
      <p:ext uri="{BB962C8B-B14F-4D97-AF65-F5344CB8AC3E}">
        <p14:creationId xmlns:p14="http://schemas.microsoft.com/office/powerpoint/2010/main" val="37695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754E4810-9356-4D82-9072-80BC6B7199CD}"/>
              </a:ext>
            </a:extLst>
          </p:cNvPr>
          <p:cNvSpPr txBox="1"/>
          <p:nvPr/>
        </p:nvSpPr>
        <p:spPr>
          <a:xfrm>
            <a:off x="1669414" y="351845"/>
            <a:ext cx="7327900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DÉCOUVRE LE MONDE DU VIVANT, DE LA MATIÈRE ET DES OBJETS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248824-1F4B-4E1D-9A5D-48CDA545F380}"/>
              </a:ext>
            </a:extLst>
          </p:cNvPr>
          <p:cNvSpPr txBox="1"/>
          <p:nvPr/>
        </p:nvSpPr>
        <p:spPr>
          <a:xfrm>
            <a:off x="10209670" y="7242960"/>
            <a:ext cx="326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19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C02A768-E3E9-4875-BF02-C2AD3028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05534"/>
              </p:ext>
            </p:extLst>
          </p:nvPr>
        </p:nvGraphicFramePr>
        <p:xfrm>
          <a:off x="785196" y="1107369"/>
          <a:ext cx="9424476" cy="564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0746">
                  <a:extLst>
                    <a:ext uri="{9D8B030D-6E8A-4147-A177-3AD203B41FA5}">
                      <a16:colId xmlns:a16="http://schemas.microsoft.com/office/drawing/2014/main" val="3216765772"/>
                    </a:ext>
                  </a:extLst>
                </a:gridCol>
                <a:gridCol w="1570746">
                  <a:extLst>
                    <a:ext uri="{9D8B030D-6E8A-4147-A177-3AD203B41FA5}">
                      <a16:colId xmlns:a16="http://schemas.microsoft.com/office/drawing/2014/main" val="239318561"/>
                    </a:ext>
                  </a:extLst>
                </a:gridCol>
                <a:gridCol w="1570746">
                  <a:extLst>
                    <a:ext uri="{9D8B030D-6E8A-4147-A177-3AD203B41FA5}">
                      <a16:colId xmlns:a16="http://schemas.microsoft.com/office/drawing/2014/main" val="1874652125"/>
                    </a:ext>
                  </a:extLst>
                </a:gridCol>
                <a:gridCol w="1449466">
                  <a:extLst>
                    <a:ext uri="{9D8B030D-6E8A-4147-A177-3AD203B41FA5}">
                      <a16:colId xmlns:a16="http://schemas.microsoft.com/office/drawing/2014/main" val="395443614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19092948"/>
                    </a:ext>
                  </a:extLst>
                </a:gridCol>
                <a:gridCol w="1814972">
                  <a:extLst>
                    <a:ext uri="{9D8B030D-6E8A-4147-A177-3AD203B41FA5}">
                      <a16:colId xmlns:a16="http://schemas.microsoft.com/office/drawing/2014/main" val="129894900"/>
                    </a:ext>
                  </a:extLst>
                </a:gridCol>
              </a:tblGrid>
              <a:tr h="2414378"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2" charset="0"/>
                        </a:rPr>
                        <a:t>LE VIVANT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2" charset="0"/>
                        </a:rPr>
                        <a:t>LE CORPS HUMAIN et LA SANTE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2" charset="0"/>
                        </a:rPr>
                        <a:t>LES OBJETS et LES MATERIAUX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Marianne" panose="02000000000000000000" pitchFamily="2" charset="0"/>
                        </a:rPr>
                        <a:t>LES ETATS DE LA MATIERE et les MELANGES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15179"/>
                  </a:ext>
                </a:extLst>
              </a:tr>
              <a:tr h="1426663"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 expliquer les besoins essentiels (alimentation, eau, habitat) et observer les étapes du cycle de la vie.</a:t>
                      </a: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 expliquer les gestes d’hygiène quotidiens et les règles simples de propreté.</a:t>
                      </a: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 reconnaître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des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 marR="146685">
                        <a:lnSpc>
                          <a:spcPct val="114999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matières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dire</a:t>
                      </a:r>
                      <a:r>
                        <a:rPr lang="fr-FR"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ce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que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7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ressens.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Je sais décrire des constructions ou fabriquer.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expliquer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transformations.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99456"/>
                  </a:ext>
                </a:extLst>
              </a:tr>
              <a:tr h="492186"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42270"/>
                  </a:ext>
                </a:extLst>
              </a:tr>
              <a:tr h="13126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utiliser le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180340">
                        <a:lnSpc>
                          <a:spcPct val="114999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vocabulaire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spécifique appris</a:t>
                      </a:r>
                      <a:r>
                        <a:rPr lang="fr-FR"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classe.</a:t>
                      </a:r>
                    </a:p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28858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B79FA3E0-832E-4C54-A13B-57B8AEA1E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100" y="1946345"/>
            <a:ext cx="1458647" cy="8382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F8C481A-A455-4CE6-8F55-6F7F4E06D3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515" y="1845261"/>
            <a:ext cx="1223069" cy="11162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C4ED08A-CAD0-4065-BB9F-E424893BCA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797" y="1744075"/>
            <a:ext cx="1290471" cy="12427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CB5552-18C5-42C8-882B-C2AF0C23F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002" y="1724025"/>
            <a:ext cx="1175936" cy="1282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6FC1C4-82D0-4100-8A57-CD3031448E94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  <p:extLst>
      <p:ext uri="{BB962C8B-B14F-4D97-AF65-F5344CB8AC3E}">
        <p14:creationId xmlns:p14="http://schemas.microsoft.com/office/powerpoint/2010/main" val="335872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692" y="581025"/>
            <a:ext cx="8756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Font typeface="Times New Roman"/>
              <a:buChar char="►"/>
              <a:tabLst>
                <a:tab pos="332105" algn="l"/>
              </a:tabLst>
            </a:pPr>
            <a:r>
              <a:rPr sz="2000" b="1" spc="-200" dirty="0">
                <a:latin typeface="Marianne ExtraBold" panose="02000000000000000000" pitchFamily="2" charset="0"/>
                <a:cs typeface="Arial"/>
              </a:rPr>
              <a:t>LE</a:t>
            </a:r>
            <a:r>
              <a:rPr sz="2000" b="1" spc="-15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spc="-20" dirty="0">
                <a:latin typeface="Marianne ExtraBold" panose="02000000000000000000" pitchFamily="2" charset="0"/>
                <a:cs typeface="Arial"/>
              </a:rPr>
              <a:t>CARNET</a:t>
            </a:r>
            <a:r>
              <a:rPr sz="2000" b="1" spc="-30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 ExtraBold" panose="02000000000000000000" pitchFamily="2" charset="0"/>
                <a:cs typeface="Arial"/>
              </a:rPr>
              <a:t>DE</a:t>
            </a:r>
            <a:r>
              <a:rPr sz="2000" b="1" spc="-10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 ExtraBold" panose="02000000000000000000" pitchFamily="2" charset="0"/>
                <a:cs typeface="Arial"/>
              </a:rPr>
              <a:t>SUIVI</a:t>
            </a:r>
            <a:r>
              <a:rPr sz="2000" b="1" spc="-30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spc="-100" dirty="0">
                <a:latin typeface="Marianne ExtraBold" panose="02000000000000000000" pitchFamily="2" charset="0"/>
                <a:cs typeface="Arial"/>
              </a:rPr>
              <a:t>DES</a:t>
            </a:r>
            <a:r>
              <a:rPr sz="2000" b="1" spc="-15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spc="-90" dirty="0">
                <a:latin typeface="Marianne ExtraBold" panose="02000000000000000000" pitchFamily="2" charset="0"/>
                <a:cs typeface="Arial"/>
              </a:rPr>
              <a:t>APPRENTISSAGES</a:t>
            </a:r>
            <a:r>
              <a:rPr sz="2000" b="1" spc="-15" dirty="0">
                <a:latin typeface="Marianne ExtraBold" panose="02000000000000000000" pitchFamily="2" charset="0"/>
                <a:cs typeface="Arial"/>
              </a:rPr>
              <a:t> </a:t>
            </a:r>
            <a:r>
              <a:rPr lang="fr-FR" sz="2000" b="1" dirty="0">
                <a:latin typeface="Marianne ExtraBold" panose="02000000000000000000" pitchFamily="2" charset="0"/>
                <a:cs typeface="Arial"/>
              </a:rPr>
              <a:t>À</a:t>
            </a:r>
            <a:r>
              <a:rPr sz="2000" b="1" spc="-40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spc="-110" dirty="0">
                <a:latin typeface="Marianne ExtraBold" panose="02000000000000000000" pitchFamily="2" charset="0"/>
                <a:cs typeface="Arial"/>
              </a:rPr>
              <a:t>L’</a:t>
            </a:r>
            <a:r>
              <a:rPr lang="fr-FR" sz="2000" b="1" spc="-110" dirty="0">
                <a:latin typeface="Marianne ExtraBold" panose="02000000000000000000" pitchFamily="2" charset="0"/>
                <a:cs typeface="Arial"/>
              </a:rPr>
              <a:t>É</a:t>
            </a:r>
            <a:r>
              <a:rPr sz="2000" b="1" spc="-110" dirty="0">
                <a:latin typeface="Marianne ExtraBold" panose="02000000000000000000" pitchFamily="2" charset="0"/>
                <a:cs typeface="Arial"/>
              </a:rPr>
              <a:t>COLE</a:t>
            </a:r>
            <a:r>
              <a:rPr sz="2000" b="1" spc="-15" dirty="0">
                <a:latin typeface="Marianne ExtraBold" panose="02000000000000000000" pitchFamily="2" charset="0"/>
                <a:cs typeface="Arial"/>
              </a:rPr>
              <a:t> </a:t>
            </a:r>
            <a:r>
              <a:rPr sz="2000" b="1" spc="-55" dirty="0">
                <a:latin typeface="Marianne ExtraBold" panose="02000000000000000000" pitchFamily="2" charset="0"/>
                <a:cs typeface="Arial"/>
              </a:rPr>
              <a:t>MATERNELLE</a:t>
            </a:r>
            <a:endParaRPr sz="2000" dirty="0">
              <a:latin typeface="Marianne ExtraBold" panose="02000000000000000000" pitchFamily="2" charset="0"/>
              <a:cs typeface="Arial"/>
            </a:endParaRP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6FE08754-CE4D-4F13-9AAE-0C79A8505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98838"/>
              </p:ext>
            </p:extLst>
          </p:nvPr>
        </p:nvGraphicFramePr>
        <p:xfrm>
          <a:off x="714184" y="1383628"/>
          <a:ext cx="9509316" cy="5331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2363">
                  <a:extLst>
                    <a:ext uri="{9D8B030D-6E8A-4147-A177-3AD203B41FA5}">
                      <a16:colId xmlns:a16="http://schemas.microsoft.com/office/drawing/2014/main" val="619906726"/>
                    </a:ext>
                  </a:extLst>
                </a:gridCol>
              </a:tblGrid>
              <a:tr h="60081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dirty="0">
                          <a:latin typeface="Marianne" panose="02000000000000000000" pitchFamily="2" charset="0"/>
                          <a:cs typeface="Lucida Sans Unicode"/>
                        </a:rPr>
                        <a:t>Année</a:t>
                      </a:r>
                      <a:r>
                        <a:rPr sz="1200" b="1" spc="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10" dirty="0">
                          <a:latin typeface="Marianne" panose="02000000000000000000" pitchFamily="2" charset="0"/>
                          <a:cs typeface="Lucida Sans Unicode"/>
                        </a:rPr>
                        <a:t>scolaire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10" dirty="0">
                          <a:latin typeface="Marianne" panose="02000000000000000000" pitchFamily="2" charset="0"/>
                          <a:cs typeface="Lucida Sans Unicode"/>
                        </a:rPr>
                        <a:t>Ecole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10" dirty="0">
                          <a:latin typeface="Marianne" panose="02000000000000000000" pitchFamily="2" charset="0"/>
                          <a:cs typeface="Lucida Sans Unicode"/>
                        </a:rPr>
                        <a:t>Niveau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50" dirty="0">
                          <a:latin typeface="Marianne" panose="02000000000000000000" pitchFamily="2" charset="0"/>
                          <a:cs typeface="Lucida Sans Unicode"/>
                        </a:rPr>
                        <a:t>Nom</a:t>
                      </a:r>
                      <a:r>
                        <a:rPr sz="1200" b="1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200" b="1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200" b="1" spc="-10" dirty="0" err="1">
                          <a:latin typeface="Marianne" panose="02000000000000000000" pitchFamily="2" charset="0"/>
                          <a:cs typeface="Lucida Sans Unicode"/>
                        </a:rPr>
                        <a:t>l’enseignant</a:t>
                      </a:r>
                      <a:r>
                        <a:rPr lang="fr-FR" sz="1200" b="1" spc="-10" dirty="0">
                          <a:latin typeface="Marianne" panose="02000000000000000000" pitchFamily="2" charset="0"/>
                          <a:cs typeface="Lucida Sans Unicode"/>
                        </a:rPr>
                        <a:t> / l’enseignante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r-FR" sz="1200" b="1" dirty="0">
                          <a:latin typeface="Marianne" panose="02000000000000000000" pitchFamily="2" charset="0"/>
                          <a:cs typeface="Lucida Sans Unicode"/>
                        </a:rPr>
                        <a:t>Dates de présentation du carnet et modalités</a:t>
                      </a:r>
                      <a:endParaRPr sz="1200" b="1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399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88793E6-1830-4A92-86C9-230B73F84E36}"/>
              </a:ext>
            </a:extLst>
          </p:cNvPr>
          <p:cNvSpPr txBox="1"/>
          <p:nvPr/>
        </p:nvSpPr>
        <p:spPr>
          <a:xfrm>
            <a:off x="572708" y="6750993"/>
            <a:ext cx="5469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arianne" panose="02000000000000000000" pitchFamily="2" charset="0"/>
              </a:rPr>
              <a:t>Les images de ce document ont été générées par l’Intelligence Artificielle de </a:t>
            </a:r>
            <a:r>
              <a:rPr lang="fr-FR" sz="900" dirty="0" err="1">
                <a:latin typeface="Marianne" panose="02000000000000000000" pitchFamily="2" charset="0"/>
              </a:rPr>
              <a:t>Canva</a:t>
            </a:r>
            <a:r>
              <a:rPr lang="fr-FR" sz="900" dirty="0">
                <a:latin typeface="Marianne" panose="02000000000000000000" pitchFamily="2" charset="0"/>
              </a:rPr>
              <a:t> Education.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3835F8-AD36-4E23-8196-B8C89652B2AC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19E8C-AE82-4E26-8C1D-4D6E64055005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9472"/>
              </p:ext>
            </p:extLst>
          </p:nvPr>
        </p:nvGraphicFramePr>
        <p:xfrm>
          <a:off x="576672" y="4913849"/>
          <a:ext cx="9448800" cy="1935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71">
                  <a:extLst>
                    <a:ext uri="{9D8B030D-6E8A-4147-A177-3AD203B41FA5}">
                      <a16:colId xmlns:a16="http://schemas.microsoft.com/office/drawing/2014/main" val="4028743908"/>
                    </a:ext>
                  </a:extLst>
                </a:gridCol>
                <a:gridCol w="187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582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décrire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ce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que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je fais.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dire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que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>
                        <a:lnSpc>
                          <a:spcPts val="1175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j’apprends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dire comment j’ai réussi.</a:t>
                      </a: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m’organiser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dans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ts val="1175"/>
                        </a:lnSpc>
                        <a:spcBef>
                          <a:spcPts val="195"/>
                        </a:spcBef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mon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travail.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6675" marR="295275">
                        <a:lnSpc>
                          <a:spcPts val="139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 vMerge="1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7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95275">
                        <a:lnSpc>
                          <a:spcPts val="139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81996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89407"/>
              </p:ext>
            </p:extLst>
          </p:nvPr>
        </p:nvGraphicFramePr>
        <p:xfrm>
          <a:off x="576672" y="1043236"/>
          <a:ext cx="9448801" cy="3741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3789">
                <a:tc gridSpan="3">
                  <a:txBody>
                    <a:bodyPr/>
                    <a:lstStyle/>
                    <a:p>
                      <a:pPr marL="68580" marR="407034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67945" marR="222250">
                        <a:lnSpc>
                          <a:spcPct val="1153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9652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36830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3881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68580" marR="407034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écouter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 err="1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consigne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comprendre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agir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fonction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d’une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consigne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simple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comprendre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et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agir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fonction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d’une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222250">
                        <a:lnSpc>
                          <a:spcPct val="115300"/>
                        </a:lnSpc>
                      </a:pP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consigne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complexe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endParaRPr lang="fr-FR" sz="1100" spc="-3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222250">
                        <a:lnSpc>
                          <a:spcPct val="115300"/>
                        </a:lnSpc>
                      </a:pP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(3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éléments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)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9652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travailler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les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autres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et les écouter.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36830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respecter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les 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règles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sécurité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68580" marR="407034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22250">
                        <a:lnSpc>
                          <a:spcPct val="1153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652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6830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7457"/>
                  </a:ext>
                </a:extLst>
              </a:tr>
            </a:tbl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BC930478-47A1-4497-B5E0-82FF2964141E}"/>
              </a:ext>
            </a:extLst>
          </p:cNvPr>
          <p:cNvSpPr txBox="1"/>
          <p:nvPr/>
        </p:nvSpPr>
        <p:spPr>
          <a:xfrm>
            <a:off x="3517900" y="351845"/>
            <a:ext cx="3982086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DEVIENS ÉLÈVE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1BA38A-CAB0-43E2-905F-659BBF2E3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0" y="1114425"/>
            <a:ext cx="1650571" cy="16082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034FD0-373A-4336-8F8D-38B727064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301" y="1114425"/>
            <a:ext cx="1664588" cy="16479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52429F-259B-43A4-9C74-F8B42A88AC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17" y="1130543"/>
            <a:ext cx="1625939" cy="16419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BA7CCC-44AB-4667-AC9D-04BB7B648B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2" y="5076825"/>
            <a:ext cx="1607958" cy="1592245"/>
          </a:xfrm>
          <a:prstGeom prst="rect">
            <a:avLst/>
          </a:prstGeom>
        </p:spPr>
      </p:pic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2FECCDC0-B9FE-4BA7-B750-1028C14837F7}"/>
              </a:ext>
            </a:extLst>
          </p:cNvPr>
          <p:cNvSpPr/>
          <p:nvPr/>
        </p:nvSpPr>
        <p:spPr>
          <a:xfrm>
            <a:off x="1628907" y="5076825"/>
            <a:ext cx="809763" cy="457200"/>
          </a:xfrm>
          <a:prstGeom prst="wedgeEllipseCallout">
            <a:avLst>
              <a:gd name="adj1" fmla="val -24187"/>
              <a:gd name="adj2" fmla="val 143688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08AD27-CA2E-4E4F-B840-298C2870D782}"/>
              </a:ext>
            </a:extLst>
          </p:cNvPr>
          <p:cNvSpPr txBox="1"/>
          <p:nvPr/>
        </p:nvSpPr>
        <p:spPr>
          <a:xfrm>
            <a:off x="10147300" y="7242960"/>
            <a:ext cx="38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3C82A-A8C6-4FCE-ABE0-A1D457689D10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EDA51E94-35E7-4A0A-9015-9D7301EA8478}"/>
              </a:ext>
            </a:extLst>
          </p:cNvPr>
          <p:cNvSpPr txBox="1"/>
          <p:nvPr/>
        </p:nvSpPr>
        <p:spPr>
          <a:xfrm>
            <a:off x="393700" y="231039"/>
            <a:ext cx="9819091" cy="671215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2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200" i="1" spc="-10" dirty="0">
              <a:latin typeface="Marianne" panose="02000000000000000000" pitchFamily="2" charset="0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2A8C3C-BD37-4F55-8F1F-12EC12A2FDFB}"/>
              </a:ext>
            </a:extLst>
          </p:cNvPr>
          <p:cNvSpPr txBox="1"/>
          <p:nvPr/>
        </p:nvSpPr>
        <p:spPr>
          <a:xfrm>
            <a:off x="10212792" y="7242960"/>
            <a:ext cx="323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6F905D-5644-42D8-8F86-AA8E4C7FE134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  <p:extLst>
      <p:ext uri="{BB962C8B-B14F-4D97-AF65-F5344CB8AC3E}">
        <p14:creationId xmlns:p14="http://schemas.microsoft.com/office/powerpoint/2010/main" val="134957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0" y="3324225"/>
            <a:ext cx="9380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05"/>
              </a:spcBef>
              <a:buSzPct val="95000"/>
              <a:buFont typeface="Times New Roman"/>
              <a:buChar char="►"/>
              <a:tabLst>
                <a:tab pos="263525" algn="l"/>
              </a:tabLst>
            </a:pPr>
            <a:r>
              <a:rPr sz="2000" b="1" spc="-65" dirty="0">
                <a:latin typeface="Marianne" panose="02000000000000000000" pitchFamily="2" charset="0"/>
                <a:cs typeface="Arial"/>
              </a:rPr>
              <a:t>LA</a:t>
            </a:r>
            <a:r>
              <a:rPr sz="2000" b="1" spc="-5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45" dirty="0">
                <a:latin typeface="Marianne" panose="02000000000000000000" pitchFamily="2" charset="0"/>
                <a:cs typeface="Arial"/>
              </a:rPr>
              <a:t>SYNTH</a:t>
            </a:r>
            <a:r>
              <a:rPr lang="fr-FR" sz="2000" b="1" spc="-45" dirty="0">
                <a:latin typeface="Marianne" panose="02000000000000000000" pitchFamily="2" charset="0"/>
                <a:cs typeface="Arial"/>
              </a:rPr>
              <a:t>È</a:t>
            </a:r>
            <a:r>
              <a:rPr sz="2000" b="1" spc="-45" dirty="0">
                <a:latin typeface="Marianne" panose="02000000000000000000" pitchFamily="2" charset="0"/>
                <a:cs typeface="Arial"/>
              </a:rPr>
              <a:t>SE </a:t>
            </a:r>
            <a:r>
              <a:rPr sz="2000" b="1" spc="-100" dirty="0">
                <a:latin typeface="Marianne" panose="02000000000000000000" pitchFamily="2" charset="0"/>
                <a:cs typeface="Arial"/>
              </a:rPr>
              <a:t>DES</a:t>
            </a:r>
            <a:r>
              <a:rPr sz="2000" b="1" spc="-3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" panose="02000000000000000000" pitchFamily="2" charset="0"/>
                <a:cs typeface="Arial"/>
              </a:rPr>
              <a:t>ACQUIS</a:t>
            </a:r>
            <a:r>
              <a:rPr sz="2000" b="1" spc="-3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95" dirty="0">
                <a:latin typeface="Marianne" panose="02000000000000000000" pitchFamily="2" charset="0"/>
                <a:cs typeface="Arial"/>
              </a:rPr>
              <a:t>SCOLAIRES</a:t>
            </a:r>
            <a:r>
              <a:rPr sz="2000" b="1" spc="-40" dirty="0">
                <a:latin typeface="Marianne" panose="02000000000000000000" pitchFamily="2" charset="0"/>
                <a:cs typeface="Arial"/>
              </a:rPr>
              <a:t> </a:t>
            </a:r>
            <a:r>
              <a:rPr lang="fr-FR" sz="2000" b="1" dirty="0">
                <a:latin typeface="Marianne" panose="02000000000000000000" pitchFamily="2" charset="0"/>
                <a:cs typeface="Arial"/>
              </a:rPr>
              <a:t>À</a:t>
            </a:r>
            <a:r>
              <a:rPr sz="2000" b="1" spc="-3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65" dirty="0">
                <a:latin typeface="Marianne" panose="02000000000000000000" pitchFamily="2" charset="0"/>
                <a:cs typeface="Arial"/>
              </a:rPr>
              <a:t>LA</a:t>
            </a:r>
            <a:r>
              <a:rPr sz="2000" b="1" spc="-3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" panose="02000000000000000000" pitchFamily="2" charset="0"/>
                <a:cs typeface="Arial"/>
              </a:rPr>
              <a:t>FIN</a:t>
            </a:r>
            <a:r>
              <a:rPr sz="2000" b="1" spc="-3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dirty="0">
                <a:latin typeface="Marianne" panose="02000000000000000000" pitchFamily="2" charset="0"/>
                <a:cs typeface="Arial"/>
              </a:rPr>
              <a:t>DE</a:t>
            </a:r>
            <a:r>
              <a:rPr sz="2000" b="1" spc="-35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114" dirty="0">
                <a:latin typeface="Marianne" panose="02000000000000000000" pitchFamily="2" charset="0"/>
                <a:cs typeface="Arial"/>
              </a:rPr>
              <a:t>L’</a:t>
            </a:r>
            <a:r>
              <a:rPr lang="fr-FR" sz="2000" b="1" spc="-114" dirty="0">
                <a:latin typeface="Marianne" panose="02000000000000000000" pitchFamily="2" charset="0"/>
                <a:cs typeface="Arial"/>
              </a:rPr>
              <a:t>É</a:t>
            </a:r>
            <a:r>
              <a:rPr sz="2000" b="1" spc="-114" dirty="0">
                <a:latin typeface="Marianne" panose="02000000000000000000" pitchFamily="2" charset="0"/>
                <a:cs typeface="Arial"/>
              </a:rPr>
              <a:t>COLE</a:t>
            </a:r>
            <a:r>
              <a:rPr sz="2000" b="1" spc="-20" dirty="0">
                <a:latin typeface="Marianne" panose="02000000000000000000" pitchFamily="2" charset="0"/>
                <a:cs typeface="Arial"/>
              </a:rPr>
              <a:t> </a:t>
            </a:r>
            <a:r>
              <a:rPr sz="2000" b="1" spc="-50" dirty="0">
                <a:latin typeface="Marianne" panose="02000000000000000000" pitchFamily="2" charset="0"/>
                <a:cs typeface="Arial"/>
              </a:rPr>
              <a:t>MATERNELLE</a:t>
            </a:r>
            <a:endParaRPr sz="2000" dirty="0">
              <a:latin typeface="Marianne" panose="02000000000000000000" pitchFamily="2" charset="0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0F98B5-5A39-447B-B909-9EF009336B4B}"/>
              </a:ext>
            </a:extLst>
          </p:cNvPr>
          <p:cNvSpPr txBox="1"/>
          <p:nvPr/>
        </p:nvSpPr>
        <p:spPr>
          <a:xfrm>
            <a:off x="10155556" y="7242960"/>
            <a:ext cx="380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18A2F-B2C5-484B-8147-DCCBF6AB5F29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2" y="173965"/>
            <a:ext cx="1569518" cy="11948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6272" y="1723390"/>
            <a:ext cx="8878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Synthèse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acquis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scolaires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l'élève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l'issue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dernière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année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scolarité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l'école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maternelle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8620" y="2127834"/>
          <a:ext cx="9876151" cy="451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66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75"/>
                        </a:lnSpc>
                      </a:pPr>
                      <a:r>
                        <a:rPr sz="1000" b="1" dirty="0">
                          <a:solidFill>
                            <a:srgbClr val="000009"/>
                          </a:solidFill>
                          <a:latin typeface="Arial"/>
                          <a:cs typeface="Arial"/>
                        </a:rPr>
                        <a:t>École</a:t>
                      </a:r>
                      <a:r>
                        <a:rPr sz="1000" b="1" spc="-15" dirty="0">
                          <a:solidFill>
                            <a:srgbClr val="00000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000009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Prénom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nom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l’enfant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79375" indent="57785" algn="just">
                        <a:lnSpc>
                          <a:spcPts val="1150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[Prénom]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réussit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encore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79375" indent="57785">
                        <a:lnSpc>
                          <a:spcPts val="1150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[Prénom]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voie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réussite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1605" marR="135890" algn="ctr">
                        <a:lnSpc>
                          <a:spcPts val="115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Prénom]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réussit souvent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97560" marR="304165" indent="-483870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réussites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observées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par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l’enseignant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Développement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structuration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langage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écrit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361950">
                        <a:lnSpc>
                          <a:spcPts val="10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Acquérir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langage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oral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7485">
                        <a:lnSpc>
                          <a:spcPts val="103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Enrichir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son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vocabulaire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mémoriser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réemployer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mots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corpus étudiés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15900">
                        <a:lnSpc>
                          <a:spcPts val="103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Développer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sa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syntaxe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articuler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distinctement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s’exprimer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clairement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langage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structuré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31470">
                        <a:lnSpc>
                          <a:spcPts val="103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Produire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discours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variés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raconter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expliquer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situations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manière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compréhensible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95885">
                        <a:lnSpc>
                          <a:spcPct val="959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Passer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l’oral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l’écrit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préparer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apprendre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lire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76530">
                        <a:lnSpc>
                          <a:spcPct val="956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Acquérir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habiletés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phonologiques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principe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alphabétique </a:t>
                      </a:r>
                      <a:r>
                        <a:rPr sz="900" spc="-5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manipuler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syllabes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orales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puis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phonèmes,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connaitre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des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lettres,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connaitre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son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lettres,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commencer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faire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lien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entre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les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lettres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sons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88620">
                        <a:lnSpc>
                          <a:spcPts val="103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S’éveiller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diversité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linguistique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écouter,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identifier,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discriminer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et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reproduire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sons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1755">
                        <a:lnSpc>
                          <a:spcPts val="103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Ecouter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comprendre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différentes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formes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d’écrits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comprendre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textes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lus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professeur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35">
                <a:tc rowSpan="2">
                  <a:txBody>
                    <a:bodyPr/>
                    <a:lstStyle/>
                    <a:p>
                      <a:pPr marL="67945" marR="95885">
                        <a:lnSpc>
                          <a:spcPct val="95800"/>
                        </a:lnSpc>
                        <a:spcBef>
                          <a:spcPts val="7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Passer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l’oral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l’écrit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préparer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apprendre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écrire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47320">
                        <a:lnSpc>
                          <a:spcPts val="1030"/>
                        </a:lnSpc>
                        <a:spcBef>
                          <a:spcPts val="409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Apprendre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geste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d’écriture 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tracer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lettres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écriture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cursive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les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enchainer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07340">
                        <a:lnSpc>
                          <a:spcPts val="1030"/>
                        </a:lnSpc>
                        <a:spcBef>
                          <a:spcPts val="244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Produire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premiers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écrits :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comprendre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lien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entre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l’oral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l’écrit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et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commencer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seul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mots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transparents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1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000" b="1" spc="-6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Agir, s’exprimer,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comprendre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travers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l’activité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physique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7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S’engager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avec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aisance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actions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déplacements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Coopérer.</a:t>
                      </a:r>
                      <a:r>
                        <a:rPr sz="9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Interagir.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Respecter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rôles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chacun.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000" b="1" spc="-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Agir,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s’exprimer,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comprendre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travers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activités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artistiques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765">
                <a:tc gridSpan="2">
                  <a:txBody>
                    <a:bodyPr/>
                    <a:lstStyle/>
                    <a:p>
                      <a:pPr marL="67945" marR="60960">
                        <a:lnSpc>
                          <a:spcPts val="103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S’engager</a:t>
                      </a:r>
                      <a:r>
                        <a:rPr sz="9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activités.</a:t>
                      </a:r>
                      <a:r>
                        <a:rPr sz="9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Réaliser</a:t>
                      </a:r>
                      <a:r>
                        <a:rPr sz="9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productions</a:t>
                      </a:r>
                      <a:r>
                        <a:rPr sz="9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personnelles</a:t>
                      </a:r>
                      <a:r>
                        <a:rPr sz="9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dessin,</a:t>
                      </a:r>
                      <a:r>
                        <a:rPr sz="9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compositions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graphiques,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compositions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plastiques,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voix,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chant,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pratiques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rythmiques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corporelles.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91C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F6ECCBA-669D-42FD-B3CF-5298C89186D8}"/>
              </a:ext>
            </a:extLst>
          </p:cNvPr>
          <p:cNvSpPr txBox="1"/>
          <p:nvPr/>
        </p:nvSpPr>
        <p:spPr>
          <a:xfrm>
            <a:off x="10155556" y="7242960"/>
            <a:ext cx="380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8620" y="469392"/>
          <a:ext cx="9876151" cy="5515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1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000" b="1" spc="-5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Acquisition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premiers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outils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mathématiques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209550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Découvrir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nombres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Exprimer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une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quantité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nombre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55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Dénombrer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d’objets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(jusqu’à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dix,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voire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au-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delà).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14478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Constituer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cardinal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donné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(jusqu’à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dix,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voire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au-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delà).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Comparer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quantités.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458470">
                        <a:lnSpc>
                          <a:spcPts val="103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Composer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décomposer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nombres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inférieurs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égaux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dix.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Associer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quantité,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nombre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écriture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chiffrée.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chiffres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nombres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dix.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Connaitre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utiliser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comptine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numérique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jusqu’à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trente.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67945" marR="89535">
                        <a:lnSpc>
                          <a:spcPct val="958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Découvrir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nombres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Exprimer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rang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position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nombre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60"/>
                        </a:lnSpc>
                        <a:spcBef>
                          <a:spcPts val="52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Repérer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rang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objet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suite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ordonnée.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288925">
                        <a:lnSpc>
                          <a:spcPts val="103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Communiquer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oralement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écrit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rang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objet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suite ordonnée.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ts val="101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Compléter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bande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numérique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lacunaire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(jusqu’à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dix).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085">
                <a:tc>
                  <a:txBody>
                    <a:bodyPr/>
                    <a:lstStyle/>
                    <a:p>
                      <a:pPr marL="67945" marR="267335">
                        <a:lnSpc>
                          <a:spcPct val="95900"/>
                        </a:lnSpc>
                        <a:spcBef>
                          <a:spcPts val="7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Utiliser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les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nombres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résoudre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problèmes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6215">
                        <a:lnSpc>
                          <a:spcPts val="103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Déterminer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tout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partie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problème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parties-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tout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(deux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parties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tout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restant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inférieur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égal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dix).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ts val="99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Déterminer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 position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finale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(respectivement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initiale)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partir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 la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position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165735">
                        <a:lnSpc>
                          <a:spcPts val="103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initiale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(respectivement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finale)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 d’un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déplacement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sur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piste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type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jeu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l’oie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sur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bande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numérique.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65405">
                        <a:lnSpc>
                          <a:spcPts val="103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Déterminer</a:t>
                      </a:r>
                      <a:r>
                        <a:rPr sz="9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cardinal</a:t>
                      </a:r>
                      <a:r>
                        <a:rPr sz="9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d’une</a:t>
                      </a:r>
                      <a:r>
                        <a:rPr sz="900" spc="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sz="9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partir</a:t>
                      </a:r>
                      <a:r>
                        <a:rPr sz="9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celui</a:t>
                      </a:r>
                      <a:r>
                        <a:rPr sz="900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d’une</a:t>
                      </a:r>
                      <a:r>
                        <a:rPr sz="900" spc="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autre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l’écart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entre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deux.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67945" marR="260350">
                        <a:lnSpc>
                          <a:spcPts val="103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Explorer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les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solides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formes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planes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95275">
                        <a:lnSpc>
                          <a:spcPts val="103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Reconnaître,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décrire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nommer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quelques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solides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simples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quelques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figures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géométriques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simples.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45">
                <a:tc>
                  <a:txBody>
                    <a:bodyPr/>
                    <a:lstStyle/>
                    <a:p>
                      <a:pPr marL="67945" marR="279400">
                        <a:lnSpc>
                          <a:spcPct val="96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Explorer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des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grandeurs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longueur,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masse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5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Comparer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indirectement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longueurs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d’objets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rectilignes.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 marR="208279">
                        <a:lnSpc>
                          <a:spcPts val="103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Ordonner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objets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rectilignes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selon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leur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longueur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(au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maximum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cinq).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Ordonner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masses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trois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objets.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Reconnaitre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l’égalité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deux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masses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67945" marR="59690" algn="just">
                        <a:lnSpc>
                          <a:spcPct val="961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900" b="1" spc="340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familiariser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900" b="1" spc="17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18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motifs organisés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63905">
                        <a:lnSpc>
                          <a:spcPts val="1040"/>
                        </a:lnSpc>
                        <a:spcBef>
                          <a:spcPts val="5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Identifier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structure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motif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répétitif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évolutif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(simple)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indépendamment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éléments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physiques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qui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composent.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Explorer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monde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temps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repérer.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Situer.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Ordonner.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Représenter.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L’espace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repérer.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Situer.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Orienter.</a:t>
                      </a:r>
                      <a:r>
                        <a:rPr sz="9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Représenter.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11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vivant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identifier.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Catégoriser.</a:t>
                      </a:r>
                      <a:r>
                        <a:rPr sz="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Adopter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une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attitude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respectueuse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lieux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vivant.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75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matière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utiliser.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Classer.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Fabriquer.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objets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utiliser.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Fabriquer.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Construire.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590">
                <a:tc gridSpan="2">
                  <a:txBody>
                    <a:bodyPr/>
                    <a:lstStyle/>
                    <a:p>
                      <a:pPr marL="67945" marR="62230">
                        <a:lnSpc>
                          <a:spcPts val="1030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sécurité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d’hygiène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comprendre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avoir</a:t>
                      </a:r>
                      <a:r>
                        <a:rPr sz="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conscience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risques</a:t>
                      </a:r>
                      <a:r>
                        <a:rPr sz="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liés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l’usage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objets.</a:t>
                      </a:r>
                      <a:r>
                        <a:rPr sz="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Appliquer des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règles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d’hygiène.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6794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outils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numériques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utiliser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manière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adaptée.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6E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CD3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1C8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7F14A6E-9697-44C4-AD83-7BAE24B3FA5F}"/>
              </a:ext>
            </a:extLst>
          </p:cNvPr>
          <p:cNvSpPr txBox="1"/>
          <p:nvPr/>
        </p:nvSpPr>
        <p:spPr>
          <a:xfrm>
            <a:off x="10155556" y="7242960"/>
            <a:ext cx="380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8620" y="457200"/>
          <a:ext cx="9880600" cy="1259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Apprendre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ensemble</a:t>
                      </a:r>
                      <a:r>
                        <a:rPr sz="10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0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vivre</a:t>
                      </a:r>
                      <a:r>
                        <a:rPr sz="10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ensemble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1228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Observations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réalisées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l’enseignant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S’engager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dans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l’effort.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Persévérer.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7945">
                        <a:lnSpc>
                          <a:spcPts val="1035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Prendre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compte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consignes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collectives.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67945" marR="60960">
                        <a:lnSpc>
                          <a:spcPts val="1030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Participer</a:t>
                      </a:r>
                      <a:r>
                        <a:rPr sz="9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aux</a:t>
                      </a:r>
                      <a:r>
                        <a:rPr sz="9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activités,</a:t>
                      </a:r>
                      <a:r>
                        <a:rPr sz="9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à</a:t>
                      </a:r>
                      <a:r>
                        <a:rPr sz="9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réalisation</a:t>
                      </a:r>
                      <a:r>
                        <a:rPr sz="9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projets</a:t>
                      </a:r>
                      <a:r>
                        <a:rPr sz="9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communs.</a:t>
                      </a:r>
                      <a:r>
                        <a:rPr sz="9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Coopérer.</a:t>
                      </a:r>
                      <a:r>
                        <a:rPr sz="9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Prendre</a:t>
                      </a:r>
                      <a:r>
                        <a:rPr sz="9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initiatives,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responsabilités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au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sein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d’un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groupe.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7945" marR="60960">
                        <a:lnSpc>
                          <a:spcPts val="1030"/>
                        </a:lnSpc>
                        <a:spcBef>
                          <a:spcPts val="44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Connaître</a:t>
                      </a:r>
                      <a:r>
                        <a:rPr sz="9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9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appliquer</a:t>
                      </a:r>
                      <a:r>
                        <a:rPr sz="9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les</a:t>
                      </a:r>
                      <a:r>
                        <a:rPr sz="9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principes</a:t>
                      </a:r>
                      <a:r>
                        <a:rPr sz="9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premiers</a:t>
                      </a:r>
                      <a:r>
                        <a:rPr sz="9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9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9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vie</a:t>
                      </a:r>
                      <a:r>
                        <a:rPr sz="9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9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société.</a:t>
                      </a:r>
                      <a:r>
                        <a:rPr sz="9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S’appuyer</a:t>
                      </a:r>
                      <a:r>
                        <a:rPr sz="9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sur</a:t>
                      </a:r>
                      <a:r>
                        <a:rPr sz="9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ses</a:t>
                      </a:r>
                      <a:r>
                        <a:rPr sz="9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premières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expériences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morales.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8620" y="1864106"/>
          <a:ext cx="10045698" cy="2363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Visa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l’enseignante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l’enseignant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classe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Visa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directrice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du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directeur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l’école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Visa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des</a:t>
                      </a:r>
                      <a:r>
                        <a:rPr sz="11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parents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responsables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légaux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864">
                <a:tc>
                  <a:txBody>
                    <a:bodyPr/>
                    <a:lstStyle/>
                    <a:p>
                      <a:pPr marL="67945" marR="2262505">
                        <a:lnSpc>
                          <a:spcPct val="19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Date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………….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Nom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….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Signature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22170">
                        <a:lnSpc>
                          <a:spcPct val="19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Date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…………….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Nom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….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Signature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cachet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l’école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76985">
                        <a:lnSpc>
                          <a:spcPct val="19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Pris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connaissance</a:t>
                      </a:r>
                      <a:r>
                        <a:rPr sz="11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………….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Nom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……….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Signature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AD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DDEE7DB-D53D-4602-A623-195F4238691E}"/>
              </a:ext>
            </a:extLst>
          </p:cNvPr>
          <p:cNvSpPr txBox="1"/>
          <p:nvPr/>
        </p:nvSpPr>
        <p:spPr>
          <a:xfrm>
            <a:off x="10155556" y="7242960"/>
            <a:ext cx="380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B65294-A340-4705-99DA-4D759009E30C}"/>
              </a:ext>
            </a:extLst>
          </p:cNvPr>
          <p:cNvSpPr/>
          <p:nvPr/>
        </p:nvSpPr>
        <p:spPr>
          <a:xfrm>
            <a:off x="7545062" y="3984836"/>
            <a:ext cx="2936875" cy="2887009"/>
          </a:xfrm>
          <a:prstGeom prst="rect">
            <a:avLst/>
          </a:prstGeom>
          <a:solidFill>
            <a:srgbClr val="FFCC6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A459B5-CD22-4334-8475-411F8B0E7504}"/>
              </a:ext>
            </a:extLst>
          </p:cNvPr>
          <p:cNvSpPr/>
          <p:nvPr/>
        </p:nvSpPr>
        <p:spPr>
          <a:xfrm>
            <a:off x="3878262" y="3984837"/>
            <a:ext cx="3344156" cy="2887009"/>
          </a:xfrm>
          <a:prstGeom prst="rect">
            <a:avLst/>
          </a:prstGeom>
          <a:solidFill>
            <a:srgbClr val="FFCC6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03ABB9-A7FA-4348-BD5F-4B2DE4E372BD}"/>
              </a:ext>
            </a:extLst>
          </p:cNvPr>
          <p:cNvSpPr/>
          <p:nvPr/>
        </p:nvSpPr>
        <p:spPr>
          <a:xfrm>
            <a:off x="657225" y="3984837"/>
            <a:ext cx="2936875" cy="2887009"/>
          </a:xfrm>
          <a:prstGeom prst="rect">
            <a:avLst/>
          </a:prstGeom>
          <a:solidFill>
            <a:srgbClr val="FFCC6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/>
          <p:cNvSpPr txBox="1"/>
          <p:nvPr/>
        </p:nvSpPr>
        <p:spPr>
          <a:xfrm>
            <a:off x="631190" y="457872"/>
            <a:ext cx="9416415" cy="657872"/>
          </a:xfrm>
          <a:prstGeom prst="rect">
            <a:avLst/>
          </a:prstGeom>
          <a:solidFill>
            <a:srgbClr val="FFCC66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400" b="1" dirty="0">
                <a:latin typeface="Marianne" panose="02000000000000000000" pitchFamily="2" charset="0"/>
                <a:cs typeface="Arial Black"/>
              </a:rPr>
              <a:t>EVALUER POSITIVEMENT </a:t>
            </a:r>
            <a:r>
              <a:rPr sz="1400" dirty="0">
                <a:latin typeface="Marianne" panose="02000000000000000000" pitchFamily="2" charset="0"/>
                <a:cs typeface="Arial Black"/>
              </a:rPr>
              <a:t>dans le carnet de suivi des apprentissages</a:t>
            </a:r>
          </a:p>
          <a:p>
            <a:pPr marL="1905" algn="ctr">
              <a:lnSpc>
                <a:spcPct val="100000"/>
              </a:lnSpc>
              <a:spcBef>
                <a:spcPts val="1215"/>
              </a:spcBef>
            </a:pPr>
            <a:r>
              <a:rPr lang="fr-FR" sz="1400" b="1" dirty="0">
                <a:latin typeface="Marianne" panose="02000000000000000000" pitchFamily="2" charset="0"/>
                <a:cs typeface="Arial Black"/>
              </a:rPr>
              <a:t>c</a:t>
            </a:r>
            <a:r>
              <a:rPr sz="1400" b="1" dirty="0">
                <a:latin typeface="Marianne" panose="02000000000000000000" pitchFamily="2" charset="0"/>
                <a:cs typeface="Arial Black"/>
              </a:rPr>
              <a:t>’</a:t>
            </a:r>
            <a:r>
              <a:rPr sz="1400" b="1" dirty="0" err="1">
                <a:latin typeface="Marianne" panose="02000000000000000000" pitchFamily="2" charset="0"/>
                <a:cs typeface="Arial Black"/>
              </a:rPr>
              <a:t>est</a:t>
            </a:r>
            <a:r>
              <a:rPr sz="1400" b="1" dirty="0">
                <a:latin typeface="Marianne" panose="02000000000000000000" pitchFamily="2" charset="0"/>
                <a:cs typeface="Arial Black"/>
              </a:rPr>
              <a:t> mettre en valeur les réussites de </a:t>
            </a:r>
            <a:r>
              <a:rPr lang="fr-FR" sz="1400" b="1" dirty="0">
                <a:latin typeface="Marianne" panose="02000000000000000000" pitchFamily="2" charset="0"/>
                <a:cs typeface="Arial Black"/>
              </a:rPr>
              <a:t>l’</a:t>
            </a:r>
            <a:r>
              <a:rPr sz="1400" b="1" dirty="0">
                <a:latin typeface="Marianne" panose="02000000000000000000" pitchFamily="2" charset="0"/>
                <a:cs typeface="Arial Black"/>
              </a:rPr>
              <a:t>enfant</a:t>
            </a:r>
            <a:r>
              <a:rPr lang="fr-FR" sz="1400" b="1" dirty="0">
                <a:latin typeface="Marianne" panose="02000000000000000000" pitchFamily="2" charset="0"/>
                <a:cs typeface="Arial Black"/>
              </a:rPr>
              <a:t>.</a:t>
            </a:r>
            <a:endParaRPr sz="1400" b="1" dirty="0">
              <a:latin typeface="Marianne" panose="02000000000000000000" pitchFamily="2" charset="0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695" y="4574800"/>
            <a:ext cx="2752725" cy="165558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400" dirty="0">
              <a:latin typeface="Marianne" panose="02000000000000000000" pitchFamily="2" charset="0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Marianne" panose="02000000000000000000" pitchFamily="2" charset="0"/>
                <a:cs typeface="Arial Black"/>
              </a:rPr>
              <a:t>SAVOIR CE QUI EST RÉUSSI</a:t>
            </a:r>
          </a:p>
          <a:p>
            <a:pPr>
              <a:lnSpc>
                <a:spcPct val="100000"/>
              </a:lnSpc>
            </a:pPr>
            <a:endParaRPr sz="1400" dirty="0">
              <a:latin typeface="Marianne" panose="02000000000000000000" pitchFamily="2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 dirty="0">
              <a:latin typeface="Marianne" panose="02000000000000000000" pitchFamily="2" charset="0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Marianne" panose="02000000000000000000" pitchFamily="2" charset="0"/>
                <a:cs typeface="Arial Black"/>
              </a:rPr>
              <a:t>D</a:t>
            </a:r>
            <a:r>
              <a:rPr lang="fr-FR" sz="1400" b="1" dirty="0">
                <a:latin typeface="Marianne" panose="02000000000000000000" pitchFamily="2" charset="0"/>
                <a:cs typeface="Arial Black"/>
              </a:rPr>
              <a:t>É</a:t>
            </a:r>
            <a:r>
              <a:rPr sz="1400" b="1" dirty="0">
                <a:latin typeface="Marianne" panose="02000000000000000000" pitchFamily="2" charset="0"/>
                <a:cs typeface="Arial Black"/>
              </a:rPr>
              <a:t>VELOPPER L’ESTIME DE</a:t>
            </a: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latin typeface="Marianne" panose="02000000000000000000" pitchFamily="2" charset="0"/>
                <a:cs typeface="Arial Black"/>
              </a:rPr>
              <a:t>SO</a:t>
            </a:r>
            <a:r>
              <a:rPr lang="fr-FR" sz="1400" b="1" dirty="0">
                <a:latin typeface="Marianne" panose="02000000000000000000" pitchFamily="2" charset="0"/>
                <a:cs typeface="Arial Black"/>
              </a:rPr>
              <a:t>I</a:t>
            </a: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endParaRPr sz="1400" b="1" dirty="0">
              <a:latin typeface="Marianne" panose="02000000000000000000" pitchFamily="2" charset="0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3685" y="2271365"/>
            <a:ext cx="1120775" cy="1073150"/>
            <a:chOff x="1543685" y="2534158"/>
            <a:chExt cx="1120775" cy="1073150"/>
          </a:xfrm>
        </p:grpSpPr>
        <p:sp>
          <p:nvSpPr>
            <p:cNvPr id="5" name="object 5"/>
            <p:cNvSpPr/>
            <p:nvPr/>
          </p:nvSpPr>
          <p:spPr>
            <a:xfrm>
              <a:off x="1546860" y="2537333"/>
              <a:ext cx="1114425" cy="1066800"/>
            </a:xfrm>
            <a:custGeom>
              <a:avLst/>
              <a:gdLst/>
              <a:ahLst/>
              <a:cxnLst/>
              <a:rect l="l" t="t" r="r" b="b"/>
              <a:pathLst>
                <a:path w="1114425" h="1066800">
                  <a:moveTo>
                    <a:pt x="0" y="1066800"/>
                  </a:moveTo>
                  <a:lnTo>
                    <a:pt x="1114425" y="1066800"/>
                  </a:lnTo>
                  <a:lnTo>
                    <a:pt x="1114425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6349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1408" y="2611855"/>
              <a:ext cx="391795" cy="866140"/>
            </a:xfrm>
            <a:custGeom>
              <a:avLst/>
              <a:gdLst/>
              <a:ahLst/>
              <a:cxnLst/>
              <a:rect l="l" t="t" r="r" b="b"/>
              <a:pathLst>
                <a:path w="391794" h="866139">
                  <a:moveTo>
                    <a:pt x="325571" y="0"/>
                  </a:moveTo>
                  <a:lnTo>
                    <a:pt x="299886" y="5908"/>
                  </a:lnTo>
                  <a:lnTo>
                    <a:pt x="278925" y="22032"/>
                  </a:lnTo>
                  <a:lnTo>
                    <a:pt x="264801" y="45965"/>
                  </a:lnTo>
                  <a:lnTo>
                    <a:pt x="259624" y="75303"/>
                  </a:lnTo>
                  <a:lnTo>
                    <a:pt x="264760" y="104319"/>
                  </a:lnTo>
                  <a:lnTo>
                    <a:pt x="278030" y="132149"/>
                  </a:lnTo>
                  <a:lnTo>
                    <a:pt x="296229" y="154636"/>
                  </a:lnTo>
                  <a:lnTo>
                    <a:pt x="316150" y="169410"/>
                  </a:lnTo>
                  <a:lnTo>
                    <a:pt x="318085" y="204008"/>
                  </a:lnTo>
                  <a:lnTo>
                    <a:pt x="332852" y="269137"/>
                  </a:lnTo>
                  <a:lnTo>
                    <a:pt x="334993" y="301192"/>
                  </a:lnTo>
                  <a:lnTo>
                    <a:pt x="332852" y="333249"/>
                  </a:lnTo>
                  <a:lnTo>
                    <a:pt x="320013" y="386473"/>
                  </a:lnTo>
                  <a:lnTo>
                    <a:pt x="314219" y="387493"/>
                  </a:lnTo>
                  <a:lnTo>
                    <a:pt x="308904" y="390325"/>
                  </a:lnTo>
                  <a:lnTo>
                    <a:pt x="204511" y="498864"/>
                  </a:lnTo>
                  <a:lnTo>
                    <a:pt x="139788" y="498864"/>
                  </a:lnTo>
                  <a:lnTo>
                    <a:pt x="108275" y="506597"/>
                  </a:lnTo>
                  <a:lnTo>
                    <a:pt x="61040" y="541302"/>
                  </a:lnTo>
                  <a:lnTo>
                    <a:pt x="2241" y="671404"/>
                  </a:lnTo>
                  <a:lnTo>
                    <a:pt x="0" y="682381"/>
                  </a:lnTo>
                  <a:lnTo>
                    <a:pt x="2070" y="692998"/>
                  </a:lnTo>
                  <a:lnTo>
                    <a:pt x="7971" y="702067"/>
                  </a:lnTo>
                  <a:lnTo>
                    <a:pt x="20690" y="709919"/>
                  </a:lnTo>
                  <a:lnTo>
                    <a:pt x="28243" y="710656"/>
                  </a:lnTo>
                  <a:lnTo>
                    <a:pt x="36452" y="709445"/>
                  </a:lnTo>
                  <a:lnTo>
                    <a:pt x="43817" y="705994"/>
                  </a:lnTo>
                  <a:lnTo>
                    <a:pt x="49895" y="700591"/>
                  </a:lnTo>
                  <a:lnTo>
                    <a:pt x="54245" y="693525"/>
                  </a:lnTo>
                  <a:lnTo>
                    <a:pt x="85334" y="620574"/>
                  </a:lnTo>
                  <a:lnTo>
                    <a:pt x="85334" y="865972"/>
                  </a:lnTo>
                  <a:lnTo>
                    <a:pt x="141861" y="865972"/>
                  </a:lnTo>
                  <a:lnTo>
                    <a:pt x="141861" y="696537"/>
                  </a:lnTo>
                  <a:lnTo>
                    <a:pt x="170124" y="696537"/>
                  </a:lnTo>
                  <a:lnTo>
                    <a:pt x="170124" y="865972"/>
                  </a:lnTo>
                  <a:lnTo>
                    <a:pt x="226650" y="865972"/>
                  </a:lnTo>
                  <a:lnTo>
                    <a:pt x="226650" y="557319"/>
                  </a:lnTo>
                  <a:lnTo>
                    <a:pt x="345921" y="433726"/>
                  </a:lnTo>
                  <a:lnTo>
                    <a:pt x="351943" y="424273"/>
                  </a:lnTo>
                  <a:lnTo>
                    <a:pt x="353808" y="413615"/>
                  </a:lnTo>
                  <a:lnTo>
                    <a:pt x="351542" y="403035"/>
                  </a:lnTo>
                  <a:lnTo>
                    <a:pt x="341210" y="390584"/>
                  </a:lnTo>
                  <a:lnTo>
                    <a:pt x="338949" y="389391"/>
                  </a:lnTo>
                  <a:lnTo>
                    <a:pt x="348465" y="352845"/>
                  </a:lnTo>
                  <a:lnTo>
                    <a:pt x="353189" y="318545"/>
                  </a:lnTo>
                  <a:lnTo>
                    <a:pt x="353189" y="283842"/>
                  </a:lnTo>
                  <a:lnTo>
                    <a:pt x="348465" y="249540"/>
                  </a:lnTo>
                  <a:lnTo>
                    <a:pt x="339758" y="217248"/>
                  </a:lnTo>
                  <a:lnTo>
                    <a:pt x="335034" y="185494"/>
                  </a:lnTo>
                  <a:lnTo>
                    <a:pt x="334616" y="167621"/>
                  </a:lnTo>
                  <a:lnTo>
                    <a:pt x="354755" y="154636"/>
                  </a:lnTo>
                  <a:lnTo>
                    <a:pt x="373065" y="132149"/>
                  </a:lnTo>
                  <a:lnTo>
                    <a:pt x="386377" y="104319"/>
                  </a:lnTo>
                  <a:lnTo>
                    <a:pt x="391519" y="75303"/>
                  </a:lnTo>
                  <a:lnTo>
                    <a:pt x="386342" y="45965"/>
                  </a:lnTo>
                  <a:lnTo>
                    <a:pt x="372217" y="22032"/>
                  </a:lnTo>
                  <a:lnTo>
                    <a:pt x="351257" y="5908"/>
                  </a:lnTo>
                  <a:lnTo>
                    <a:pt x="325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6743" y="2950699"/>
              <a:ext cx="141315" cy="14119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object 8"/>
          <p:cNvGrpSpPr/>
          <p:nvPr/>
        </p:nvGrpSpPr>
        <p:grpSpPr>
          <a:xfrm>
            <a:off x="4889500" y="2271365"/>
            <a:ext cx="1120775" cy="1073150"/>
            <a:chOff x="4771390" y="2546223"/>
            <a:chExt cx="1120775" cy="1073150"/>
          </a:xfrm>
        </p:grpSpPr>
        <p:sp>
          <p:nvSpPr>
            <p:cNvPr id="9" name="object 9"/>
            <p:cNvSpPr/>
            <p:nvPr/>
          </p:nvSpPr>
          <p:spPr>
            <a:xfrm>
              <a:off x="4774565" y="2549398"/>
              <a:ext cx="1114425" cy="1066800"/>
            </a:xfrm>
            <a:custGeom>
              <a:avLst/>
              <a:gdLst/>
              <a:ahLst/>
              <a:cxnLst/>
              <a:rect l="l" t="t" r="r" b="b"/>
              <a:pathLst>
                <a:path w="1114425" h="1066800">
                  <a:moveTo>
                    <a:pt x="0" y="1066800"/>
                  </a:moveTo>
                  <a:lnTo>
                    <a:pt x="1114425" y="1066800"/>
                  </a:lnTo>
                  <a:lnTo>
                    <a:pt x="1114425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4008" y="2736862"/>
              <a:ext cx="769620" cy="725170"/>
            </a:xfrm>
            <a:custGeom>
              <a:avLst/>
              <a:gdLst/>
              <a:ahLst/>
              <a:cxnLst/>
              <a:rect l="l" t="t" r="r" b="b"/>
              <a:pathLst>
                <a:path w="769620" h="725170">
                  <a:moveTo>
                    <a:pt x="178155" y="579780"/>
                  </a:moveTo>
                  <a:lnTo>
                    <a:pt x="177901" y="554609"/>
                  </a:lnTo>
                  <a:lnTo>
                    <a:pt x="167208" y="533450"/>
                  </a:lnTo>
                  <a:lnTo>
                    <a:pt x="150075" y="518134"/>
                  </a:lnTo>
                  <a:lnTo>
                    <a:pt x="128612" y="509930"/>
                  </a:lnTo>
                  <a:lnTo>
                    <a:pt x="104889" y="510082"/>
                  </a:lnTo>
                  <a:lnTo>
                    <a:pt x="17894" y="247802"/>
                  </a:lnTo>
                  <a:lnTo>
                    <a:pt x="12560" y="245122"/>
                  </a:lnTo>
                  <a:lnTo>
                    <a:pt x="2679" y="248399"/>
                  </a:lnTo>
                  <a:lnTo>
                    <a:pt x="0" y="253733"/>
                  </a:lnTo>
                  <a:lnTo>
                    <a:pt x="86995" y="514515"/>
                  </a:lnTo>
                  <a:lnTo>
                    <a:pt x="69430" y="521335"/>
                  </a:lnTo>
                  <a:lnTo>
                    <a:pt x="58216" y="532803"/>
                  </a:lnTo>
                  <a:lnTo>
                    <a:pt x="54521" y="552589"/>
                  </a:lnTo>
                  <a:lnTo>
                    <a:pt x="59486" y="584352"/>
                  </a:lnTo>
                  <a:lnTo>
                    <a:pt x="71691" y="617740"/>
                  </a:lnTo>
                  <a:lnTo>
                    <a:pt x="86677" y="632701"/>
                  </a:lnTo>
                  <a:lnTo>
                    <a:pt x="105498" y="634911"/>
                  </a:lnTo>
                  <a:lnTo>
                    <a:pt x="129197" y="630008"/>
                  </a:lnTo>
                  <a:lnTo>
                    <a:pt x="152260" y="619874"/>
                  </a:lnTo>
                  <a:lnTo>
                    <a:pt x="169087" y="602322"/>
                  </a:lnTo>
                  <a:lnTo>
                    <a:pt x="178155" y="579780"/>
                  </a:lnTo>
                  <a:close/>
                </a:path>
                <a:path w="769620" h="725170">
                  <a:moveTo>
                    <a:pt x="584796" y="150609"/>
                  </a:moveTo>
                  <a:lnTo>
                    <a:pt x="577113" y="102997"/>
                  </a:lnTo>
                  <a:lnTo>
                    <a:pt x="555713" y="61658"/>
                  </a:lnTo>
                  <a:lnTo>
                    <a:pt x="523087" y="29057"/>
                  </a:lnTo>
                  <a:lnTo>
                    <a:pt x="481711" y="7670"/>
                  </a:lnTo>
                  <a:lnTo>
                    <a:pt x="434060" y="0"/>
                  </a:lnTo>
                  <a:lnTo>
                    <a:pt x="386422" y="7670"/>
                  </a:lnTo>
                  <a:lnTo>
                    <a:pt x="345046" y="29057"/>
                  </a:lnTo>
                  <a:lnTo>
                    <a:pt x="312407" y="61658"/>
                  </a:lnTo>
                  <a:lnTo>
                    <a:pt x="291007" y="102997"/>
                  </a:lnTo>
                  <a:lnTo>
                    <a:pt x="283324" y="150609"/>
                  </a:lnTo>
                  <a:lnTo>
                    <a:pt x="291007" y="198208"/>
                  </a:lnTo>
                  <a:lnTo>
                    <a:pt x="312407" y="239547"/>
                  </a:lnTo>
                  <a:lnTo>
                    <a:pt x="345046" y="272148"/>
                  </a:lnTo>
                  <a:lnTo>
                    <a:pt x="386422" y="293535"/>
                  </a:lnTo>
                  <a:lnTo>
                    <a:pt x="434060" y="301205"/>
                  </a:lnTo>
                  <a:lnTo>
                    <a:pt x="481711" y="293535"/>
                  </a:lnTo>
                  <a:lnTo>
                    <a:pt x="523087" y="272148"/>
                  </a:lnTo>
                  <a:lnTo>
                    <a:pt x="555713" y="239547"/>
                  </a:lnTo>
                  <a:lnTo>
                    <a:pt x="577113" y="198208"/>
                  </a:lnTo>
                  <a:lnTo>
                    <a:pt x="584796" y="150609"/>
                  </a:lnTo>
                  <a:close/>
                </a:path>
                <a:path w="769620" h="725170">
                  <a:moveTo>
                    <a:pt x="686269" y="593394"/>
                  </a:moveTo>
                  <a:lnTo>
                    <a:pt x="637184" y="593394"/>
                  </a:lnTo>
                  <a:lnTo>
                    <a:pt x="637184" y="608545"/>
                  </a:lnTo>
                  <a:lnTo>
                    <a:pt x="686269" y="608545"/>
                  </a:lnTo>
                  <a:lnTo>
                    <a:pt x="686269" y="593394"/>
                  </a:lnTo>
                  <a:close/>
                </a:path>
                <a:path w="769620" h="725170">
                  <a:moveTo>
                    <a:pt x="697852" y="423583"/>
                  </a:moveTo>
                  <a:lnTo>
                    <a:pt x="665391" y="402348"/>
                  </a:lnTo>
                  <a:lnTo>
                    <a:pt x="631177" y="384213"/>
                  </a:lnTo>
                  <a:lnTo>
                    <a:pt x="595452" y="369290"/>
                  </a:lnTo>
                  <a:lnTo>
                    <a:pt x="558419" y="357695"/>
                  </a:lnTo>
                  <a:lnTo>
                    <a:pt x="496938" y="343712"/>
                  </a:lnTo>
                  <a:lnTo>
                    <a:pt x="434060" y="338861"/>
                  </a:lnTo>
                  <a:lnTo>
                    <a:pt x="402551" y="340461"/>
                  </a:lnTo>
                  <a:lnTo>
                    <a:pt x="340271" y="349885"/>
                  </a:lnTo>
                  <a:lnTo>
                    <a:pt x="270789" y="370852"/>
                  </a:lnTo>
                  <a:lnTo>
                    <a:pt x="233184" y="387223"/>
                  </a:lnTo>
                  <a:lnTo>
                    <a:pt x="197104" y="406717"/>
                  </a:lnTo>
                  <a:lnTo>
                    <a:pt x="162737" y="429234"/>
                  </a:lnTo>
                  <a:lnTo>
                    <a:pt x="134886" y="472160"/>
                  </a:lnTo>
                  <a:lnTo>
                    <a:pt x="132588" y="491921"/>
                  </a:lnTo>
                  <a:lnTo>
                    <a:pt x="154368" y="499008"/>
                  </a:lnTo>
                  <a:lnTo>
                    <a:pt x="172910" y="511695"/>
                  </a:lnTo>
                  <a:lnTo>
                    <a:pt x="187198" y="529031"/>
                  </a:lnTo>
                  <a:lnTo>
                    <a:pt x="196176" y="550087"/>
                  </a:lnTo>
                  <a:lnTo>
                    <a:pt x="197713" y="576999"/>
                  </a:lnTo>
                  <a:lnTo>
                    <a:pt x="190601" y="602284"/>
                  </a:lnTo>
                  <a:lnTo>
                    <a:pt x="175780" y="623963"/>
                  </a:lnTo>
                  <a:lnTo>
                    <a:pt x="154165" y="640080"/>
                  </a:lnTo>
                  <a:lnTo>
                    <a:pt x="396379" y="640080"/>
                  </a:lnTo>
                  <a:lnTo>
                    <a:pt x="396379" y="423583"/>
                  </a:lnTo>
                  <a:lnTo>
                    <a:pt x="697852" y="423583"/>
                  </a:lnTo>
                  <a:close/>
                </a:path>
                <a:path w="769620" h="725170">
                  <a:moveTo>
                    <a:pt x="708025" y="562991"/>
                  </a:moveTo>
                  <a:lnTo>
                    <a:pt x="637184" y="562991"/>
                  </a:lnTo>
                  <a:lnTo>
                    <a:pt x="637184" y="578142"/>
                  </a:lnTo>
                  <a:lnTo>
                    <a:pt x="708025" y="578142"/>
                  </a:lnTo>
                  <a:lnTo>
                    <a:pt x="708025" y="562991"/>
                  </a:lnTo>
                  <a:close/>
                </a:path>
                <a:path w="769620" h="725170">
                  <a:moveTo>
                    <a:pt x="708025" y="532676"/>
                  </a:moveTo>
                  <a:lnTo>
                    <a:pt x="637184" y="532676"/>
                  </a:lnTo>
                  <a:lnTo>
                    <a:pt x="637184" y="547827"/>
                  </a:lnTo>
                  <a:lnTo>
                    <a:pt x="708025" y="547827"/>
                  </a:lnTo>
                  <a:lnTo>
                    <a:pt x="708025" y="532676"/>
                  </a:lnTo>
                  <a:close/>
                </a:path>
                <a:path w="769620" h="725170">
                  <a:moveTo>
                    <a:pt x="769048" y="451815"/>
                  </a:moveTo>
                  <a:lnTo>
                    <a:pt x="738365" y="451815"/>
                  </a:lnTo>
                  <a:lnTo>
                    <a:pt x="738365" y="481660"/>
                  </a:lnTo>
                  <a:lnTo>
                    <a:pt x="738365" y="679335"/>
                  </a:lnTo>
                  <a:lnTo>
                    <a:pt x="606475" y="679335"/>
                  </a:lnTo>
                  <a:lnTo>
                    <a:pt x="606475" y="481660"/>
                  </a:lnTo>
                  <a:lnTo>
                    <a:pt x="738365" y="481660"/>
                  </a:lnTo>
                  <a:lnTo>
                    <a:pt x="738365" y="451815"/>
                  </a:lnTo>
                  <a:lnTo>
                    <a:pt x="586879" y="451815"/>
                  </a:lnTo>
                  <a:lnTo>
                    <a:pt x="586879" y="481660"/>
                  </a:lnTo>
                  <a:lnTo>
                    <a:pt x="586879" y="679335"/>
                  </a:lnTo>
                  <a:lnTo>
                    <a:pt x="454977" y="679335"/>
                  </a:lnTo>
                  <a:lnTo>
                    <a:pt x="454977" y="481660"/>
                  </a:lnTo>
                  <a:lnTo>
                    <a:pt x="586879" y="481660"/>
                  </a:lnTo>
                  <a:lnTo>
                    <a:pt x="586879" y="451815"/>
                  </a:lnTo>
                  <a:lnTo>
                    <a:pt x="424649" y="451815"/>
                  </a:lnTo>
                  <a:lnTo>
                    <a:pt x="424649" y="709637"/>
                  </a:lnTo>
                  <a:lnTo>
                    <a:pt x="556539" y="709637"/>
                  </a:lnTo>
                  <a:lnTo>
                    <a:pt x="556526" y="717867"/>
                  </a:lnTo>
                  <a:lnTo>
                    <a:pt x="563105" y="724598"/>
                  </a:lnTo>
                  <a:lnTo>
                    <a:pt x="571334" y="724801"/>
                  </a:lnTo>
                  <a:lnTo>
                    <a:pt x="630313" y="724801"/>
                  </a:lnTo>
                  <a:lnTo>
                    <a:pt x="637133" y="718032"/>
                  </a:lnTo>
                  <a:lnTo>
                    <a:pt x="637184" y="709637"/>
                  </a:lnTo>
                  <a:lnTo>
                    <a:pt x="769048" y="709637"/>
                  </a:lnTo>
                  <a:lnTo>
                    <a:pt x="769048" y="679335"/>
                  </a:lnTo>
                  <a:lnTo>
                    <a:pt x="769048" y="481660"/>
                  </a:lnTo>
                  <a:lnTo>
                    <a:pt x="769048" y="451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46499" y="4065400"/>
            <a:ext cx="3475919" cy="268695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82245" marR="176530" algn="ctr">
              <a:lnSpc>
                <a:spcPct val="125000"/>
              </a:lnSpc>
              <a:spcBef>
                <a:spcPts val="150"/>
              </a:spcBef>
            </a:pPr>
            <a:r>
              <a:rPr lang="fr-FR" sz="1400" b="1" dirty="0">
                <a:latin typeface="Marianne" panose="02000000000000000000" pitchFamily="2" charset="0"/>
                <a:cs typeface="Arial Black"/>
              </a:rPr>
              <a:t>METTRE EN MOTS AVEC L’ENFANT </a:t>
            </a:r>
            <a:r>
              <a:rPr lang="fr-FR" sz="1400" dirty="0">
                <a:latin typeface="Marianne" panose="02000000000000000000" pitchFamily="2" charset="0"/>
                <a:cs typeface="Arial Black"/>
              </a:rPr>
              <a:t>ses apprentissages réussis</a:t>
            </a: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400" dirty="0">
              <a:latin typeface="Marianne ExtraBold" panose="02000000000000000000" pitchFamily="2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fr-FR" sz="1400" b="1" dirty="0">
                <a:latin typeface="Marianne" panose="02000000000000000000" pitchFamily="2" charset="0"/>
                <a:cs typeface="Arial Black"/>
              </a:rPr>
              <a:t>VALIDER LES RÉUSSITES</a:t>
            </a:r>
          </a:p>
          <a:p>
            <a:pPr algn="ctr">
              <a:lnSpc>
                <a:spcPct val="100000"/>
              </a:lnSpc>
            </a:pPr>
            <a:endParaRPr lang="fr-FR" sz="1400" b="1" dirty="0">
              <a:latin typeface="Marianne" panose="02000000000000000000" pitchFamily="2" charset="0"/>
              <a:cs typeface="Arial Black"/>
            </a:endParaRPr>
          </a:p>
          <a:p>
            <a:pPr algn="ctr">
              <a:lnSpc>
                <a:spcPct val="100000"/>
              </a:lnSpc>
            </a:pPr>
            <a:endParaRPr lang="fr-FR" sz="1400" b="1" dirty="0">
              <a:latin typeface="Marianne" panose="02000000000000000000" pitchFamily="2" charset="0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lang="fr-FR" sz="1400" b="1" dirty="0">
                <a:latin typeface="Marianne" panose="02000000000000000000" pitchFamily="2" charset="0"/>
                <a:cs typeface="Arial Black"/>
              </a:rPr>
              <a:t>LAISSER DES TRACES des réussites </a:t>
            </a:r>
          </a:p>
          <a:p>
            <a:pPr algn="ctr">
              <a:lnSpc>
                <a:spcPct val="100000"/>
              </a:lnSpc>
            </a:pPr>
            <a:r>
              <a:rPr lang="fr-FR" sz="1100" i="1" dirty="0">
                <a:latin typeface="Marianne" panose="02000000000000000000" pitchFamily="2" charset="0"/>
                <a:cs typeface="Arial Black"/>
              </a:rPr>
              <a:t>(exemples : photos d’une activité, d’un moment fort, d’un événement, d’un livre, trace écrite du prénom, « retranscription » d’un énoncé</a:t>
            </a:r>
          </a:p>
          <a:p>
            <a:pPr algn="ctr">
              <a:lnSpc>
                <a:spcPct val="100000"/>
              </a:lnSpc>
            </a:pPr>
            <a:r>
              <a:rPr lang="fr-FR" sz="1100" i="1" dirty="0">
                <a:latin typeface="Marianne" panose="02000000000000000000" pitchFamily="2" charset="0"/>
                <a:cs typeface="Arial Black"/>
              </a:rPr>
              <a:t>lien QR vers un enregistrement…)</a:t>
            </a:r>
            <a:endParaRPr lang="fr-FR" sz="1400" dirty="0">
              <a:latin typeface="Marianne ExtraBold" panose="02000000000000000000" pitchFamily="2" charset="0"/>
              <a:cs typeface="Arial Black"/>
            </a:endParaRPr>
          </a:p>
          <a:p>
            <a:pPr marL="184785" marR="174625" algn="ctr">
              <a:lnSpc>
                <a:spcPct val="124300"/>
              </a:lnSpc>
              <a:spcBef>
                <a:spcPts val="15"/>
              </a:spcBef>
            </a:pPr>
            <a:endParaRPr lang="fr-FR" sz="1400" dirty="0">
              <a:latin typeface="Marianne ExtraBold" panose="02000000000000000000" pitchFamily="2" charset="0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71325" y="2271365"/>
            <a:ext cx="1120775" cy="1073150"/>
            <a:chOff x="8211184" y="2579116"/>
            <a:chExt cx="1120775" cy="1073150"/>
          </a:xfrm>
        </p:grpSpPr>
        <p:sp>
          <p:nvSpPr>
            <p:cNvPr id="13" name="object 13"/>
            <p:cNvSpPr/>
            <p:nvPr/>
          </p:nvSpPr>
          <p:spPr>
            <a:xfrm>
              <a:off x="8214359" y="2582291"/>
              <a:ext cx="1114425" cy="1066800"/>
            </a:xfrm>
            <a:custGeom>
              <a:avLst/>
              <a:gdLst/>
              <a:ahLst/>
              <a:cxnLst/>
              <a:rect l="l" t="t" r="r" b="b"/>
              <a:pathLst>
                <a:path w="1114425" h="1066800">
                  <a:moveTo>
                    <a:pt x="0" y="1066800"/>
                  </a:moveTo>
                  <a:lnTo>
                    <a:pt x="1114425" y="1066800"/>
                  </a:lnTo>
                  <a:lnTo>
                    <a:pt x="1114425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3912" y="2745422"/>
              <a:ext cx="838835" cy="655320"/>
            </a:xfrm>
            <a:custGeom>
              <a:avLst/>
              <a:gdLst/>
              <a:ahLst/>
              <a:cxnLst/>
              <a:rect l="l" t="t" r="r" b="b"/>
              <a:pathLst>
                <a:path w="838834" h="655320">
                  <a:moveTo>
                    <a:pt x="565277" y="187109"/>
                  </a:moveTo>
                  <a:lnTo>
                    <a:pt x="465645" y="92329"/>
                  </a:lnTo>
                  <a:lnTo>
                    <a:pt x="395693" y="25768"/>
                  </a:lnTo>
                  <a:lnTo>
                    <a:pt x="56540" y="348170"/>
                  </a:lnTo>
                  <a:lnTo>
                    <a:pt x="93179" y="379425"/>
                  </a:lnTo>
                  <a:lnTo>
                    <a:pt x="395693" y="92329"/>
                  </a:lnTo>
                  <a:lnTo>
                    <a:pt x="553123" y="241808"/>
                  </a:lnTo>
                  <a:lnTo>
                    <a:pt x="555485" y="227990"/>
                  </a:lnTo>
                  <a:lnTo>
                    <a:pt x="558304" y="214261"/>
                  </a:lnTo>
                  <a:lnTo>
                    <a:pt x="561568" y="200634"/>
                  </a:lnTo>
                  <a:lnTo>
                    <a:pt x="565277" y="187109"/>
                  </a:lnTo>
                  <a:close/>
                </a:path>
                <a:path w="838834" h="655320">
                  <a:moveTo>
                    <a:pt x="838466" y="598652"/>
                  </a:moveTo>
                  <a:lnTo>
                    <a:pt x="716013" y="598652"/>
                  </a:lnTo>
                  <a:lnTo>
                    <a:pt x="716013" y="408597"/>
                  </a:lnTo>
                  <a:lnTo>
                    <a:pt x="755307" y="392938"/>
                  </a:lnTo>
                  <a:lnTo>
                    <a:pt x="786650" y="362559"/>
                  </a:lnTo>
                  <a:lnTo>
                    <a:pt x="807402" y="319443"/>
                  </a:lnTo>
                  <a:lnTo>
                    <a:pt x="814908" y="265620"/>
                  </a:lnTo>
                  <a:lnTo>
                    <a:pt x="808151" y="215874"/>
                  </a:lnTo>
                  <a:lnTo>
                    <a:pt x="790663" y="158267"/>
                  </a:lnTo>
                  <a:lnTo>
                    <a:pt x="766635" y="100342"/>
                  </a:lnTo>
                  <a:lnTo>
                    <a:pt x="740257" y="49618"/>
                  </a:lnTo>
                  <a:lnTo>
                    <a:pt x="715695" y="13665"/>
                  </a:lnTo>
                  <a:lnTo>
                    <a:pt x="697166" y="0"/>
                  </a:lnTo>
                  <a:lnTo>
                    <a:pt x="678624" y="13665"/>
                  </a:lnTo>
                  <a:lnTo>
                    <a:pt x="654050" y="49618"/>
                  </a:lnTo>
                  <a:lnTo>
                    <a:pt x="627659" y="100342"/>
                  </a:lnTo>
                  <a:lnTo>
                    <a:pt x="603631" y="158267"/>
                  </a:lnTo>
                  <a:lnTo>
                    <a:pt x="586155" y="215874"/>
                  </a:lnTo>
                  <a:lnTo>
                    <a:pt x="579399" y="265620"/>
                  </a:lnTo>
                  <a:lnTo>
                    <a:pt x="586981" y="319443"/>
                  </a:lnTo>
                  <a:lnTo>
                    <a:pt x="607847" y="362559"/>
                  </a:lnTo>
                  <a:lnTo>
                    <a:pt x="639216" y="392938"/>
                  </a:lnTo>
                  <a:lnTo>
                    <a:pt x="678319" y="408597"/>
                  </a:lnTo>
                  <a:lnTo>
                    <a:pt x="678319" y="598652"/>
                  </a:lnTo>
                  <a:lnTo>
                    <a:pt x="640638" y="598652"/>
                  </a:lnTo>
                  <a:lnTo>
                    <a:pt x="640638" y="495109"/>
                  </a:lnTo>
                  <a:lnTo>
                    <a:pt x="640638" y="426008"/>
                  </a:lnTo>
                  <a:lnTo>
                    <a:pt x="606259" y="402920"/>
                  </a:lnTo>
                  <a:lnTo>
                    <a:pt x="604659" y="400977"/>
                  </a:lnTo>
                  <a:lnTo>
                    <a:pt x="584111" y="376072"/>
                  </a:lnTo>
                  <a:lnTo>
                    <a:pt x="584111" y="400977"/>
                  </a:lnTo>
                  <a:lnTo>
                    <a:pt x="584111" y="495109"/>
                  </a:lnTo>
                  <a:lnTo>
                    <a:pt x="489902" y="495109"/>
                  </a:lnTo>
                  <a:lnTo>
                    <a:pt x="489902" y="400977"/>
                  </a:lnTo>
                  <a:lnTo>
                    <a:pt x="584111" y="400977"/>
                  </a:lnTo>
                  <a:lnTo>
                    <a:pt x="584111" y="376072"/>
                  </a:lnTo>
                  <a:lnTo>
                    <a:pt x="579005" y="369874"/>
                  </a:lnTo>
                  <a:lnTo>
                    <a:pt x="560324" y="328523"/>
                  </a:lnTo>
                  <a:lnTo>
                    <a:pt x="551700" y="280492"/>
                  </a:lnTo>
                  <a:lnTo>
                    <a:pt x="442798" y="180619"/>
                  </a:lnTo>
                  <a:lnTo>
                    <a:pt x="442798" y="400977"/>
                  </a:lnTo>
                  <a:lnTo>
                    <a:pt x="442798" y="598652"/>
                  </a:lnTo>
                  <a:lnTo>
                    <a:pt x="348589" y="598652"/>
                  </a:lnTo>
                  <a:lnTo>
                    <a:pt x="348589" y="495109"/>
                  </a:lnTo>
                  <a:lnTo>
                    <a:pt x="348589" y="400977"/>
                  </a:lnTo>
                  <a:lnTo>
                    <a:pt x="442798" y="400977"/>
                  </a:lnTo>
                  <a:lnTo>
                    <a:pt x="442798" y="180619"/>
                  </a:lnTo>
                  <a:lnTo>
                    <a:pt x="395693" y="137414"/>
                  </a:lnTo>
                  <a:lnTo>
                    <a:pt x="301485" y="223837"/>
                  </a:lnTo>
                  <a:lnTo>
                    <a:pt x="301485" y="400977"/>
                  </a:lnTo>
                  <a:lnTo>
                    <a:pt x="301485" y="495109"/>
                  </a:lnTo>
                  <a:lnTo>
                    <a:pt x="207276" y="495109"/>
                  </a:lnTo>
                  <a:lnTo>
                    <a:pt x="207276" y="400977"/>
                  </a:lnTo>
                  <a:lnTo>
                    <a:pt x="301485" y="400977"/>
                  </a:lnTo>
                  <a:lnTo>
                    <a:pt x="301485" y="223837"/>
                  </a:lnTo>
                  <a:lnTo>
                    <a:pt x="150749" y="362102"/>
                  </a:lnTo>
                  <a:lnTo>
                    <a:pt x="150749" y="598652"/>
                  </a:lnTo>
                  <a:lnTo>
                    <a:pt x="94221" y="598652"/>
                  </a:lnTo>
                  <a:lnTo>
                    <a:pt x="94221" y="584619"/>
                  </a:lnTo>
                  <a:lnTo>
                    <a:pt x="116662" y="584619"/>
                  </a:lnTo>
                  <a:lnTo>
                    <a:pt x="122351" y="579882"/>
                  </a:lnTo>
                  <a:lnTo>
                    <a:pt x="140576" y="541705"/>
                  </a:lnTo>
                  <a:lnTo>
                    <a:pt x="141744" y="540588"/>
                  </a:lnTo>
                  <a:lnTo>
                    <a:pt x="141795" y="538746"/>
                  </a:lnTo>
                  <a:lnTo>
                    <a:pt x="139966" y="536803"/>
                  </a:lnTo>
                  <a:lnTo>
                    <a:pt x="140131" y="536803"/>
                  </a:lnTo>
                  <a:lnTo>
                    <a:pt x="138722" y="536448"/>
                  </a:lnTo>
                  <a:lnTo>
                    <a:pt x="137655" y="536803"/>
                  </a:lnTo>
                  <a:lnTo>
                    <a:pt x="126085" y="540372"/>
                  </a:lnTo>
                  <a:lnTo>
                    <a:pt x="125437" y="540588"/>
                  </a:lnTo>
                  <a:lnTo>
                    <a:pt x="114223" y="545846"/>
                  </a:lnTo>
                  <a:lnTo>
                    <a:pt x="103720" y="552704"/>
                  </a:lnTo>
                  <a:lnTo>
                    <a:pt x="94221" y="560997"/>
                  </a:lnTo>
                  <a:lnTo>
                    <a:pt x="94221" y="560425"/>
                  </a:lnTo>
                  <a:lnTo>
                    <a:pt x="94221" y="534644"/>
                  </a:lnTo>
                  <a:lnTo>
                    <a:pt x="114884" y="522071"/>
                  </a:lnTo>
                  <a:lnTo>
                    <a:pt x="119392" y="501205"/>
                  </a:lnTo>
                  <a:lnTo>
                    <a:pt x="110490" y="471081"/>
                  </a:lnTo>
                  <a:lnTo>
                    <a:pt x="108559" y="472198"/>
                  </a:lnTo>
                  <a:lnTo>
                    <a:pt x="108216" y="472554"/>
                  </a:lnTo>
                  <a:lnTo>
                    <a:pt x="97891" y="490118"/>
                  </a:lnTo>
                  <a:lnTo>
                    <a:pt x="87337" y="472198"/>
                  </a:lnTo>
                  <a:lnTo>
                    <a:pt x="87490" y="472198"/>
                  </a:lnTo>
                  <a:lnTo>
                    <a:pt x="86423" y="471576"/>
                  </a:lnTo>
                  <a:lnTo>
                    <a:pt x="84035" y="471576"/>
                  </a:lnTo>
                  <a:lnTo>
                    <a:pt x="83108" y="472198"/>
                  </a:lnTo>
                  <a:lnTo>
                    <a:pt x="72555" y="490118"/>
                  </a:lnTo>
                  <a:lnTo>
                    <a:pt x="61252" y="471576"/>
                  </a:lnTo>
                  <a:lnTo>
                    <a:pt x="50482" y="501205"/>
                  </a:lnTo>
                  <a:lnTo>
                    <a:pt x="55029" y="522071"/>
                  </a:lnTo>
                  <a:lnTo>
                    <a:pt x="75755" y="534644"/>
                  </a:lnTo>
                  <a:lnTo>
                    <a:pt x="75755" y="560425"/>
                  </a:lnTo>
                  <a:lnTo>
                    <a:pt x="66243" y="552310"/>
                  </a:lnTo>
                  <a:lnTo>
                    <a:pt x="55765" y="545592"/>
                  </a:lnTo>
                  <a:lnTo>
                    <a:pt x="44475" y="540372"/>
                  </a:lnTo>
                  <a:lnTo>
                    <a:pt x="32816" y="536803"/>
                  </a:lnTo>
                  <a:lnTo>
                    <a:pt x="30975" y="536206"/>
                  </a:lnTo>
                  <a:lnTo>
                    <a:pt x="29324" y="537032"/>
                  </a:lnTo>
                  <a:lnTo>
                    <a:pt x="28460" y="539648"/>
                  </a:lnTo>
                  <a:lnTo>
                    <a:pt x="28638" y="540372"/>
                  </a:lnTo>
                  <a:lnTo>
                    <a:pt x="28765" y="540829"/>
                  </a:lnTo>
                  <a:lnTo>
                    <a:pt x="29667" y="541705"/>
                  </a:lnTo>
                  <a:lnTo>
                    <a:pt x="35483" y="548728"/>
                  </a:lnTo>
                  <a:lnTo>
                    <a:pt x="40271" y="556425"/>
                  </a:lnTo>
                  <a:lnTo>
                    <a:pt x="43992" y="564692"/>
                  </a:lnTo>
                  <a:lnTo>
                    <a:pt x="46570" y="573417"/>
                  </a:lnTo>
                  <a:lnTo>
                    <a:pt x="47904" y="579882"/>
                  </a:lnTo>
                  <a:lnTo>
                    <a:pt x="53606" y="584619"/>
                  </a:lnTo>
                  <a:lnTo>
                    <a:pt x="75374" y="584619"/>
                  </a:lnTo>
                  <a:lnTo>
                    <a:pt x="75374" y="598652"/>
                  </a:lnTo>
                  <a:lnTo>
                    <a:pt x="0" y="598652"/>
                  </a:lnTo>
                  <a:lnTo>
                    <a:pt x="0" y="655129"/>
                  </a:lnTo>
                  <a:lnTo>
                    <a:pt x="838466" y="655129"/>
                  </a:lnTo>
                  <a:lnTo>
                    <a:pt x="838466" y="598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37136" y="4065400"/>
            <a:ext cx="2752725" cy="266624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71247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Marianne" panose="02000000000000000000" pitchFamily="2" charset="0"/>
                <a:cs typeface="Arial Black"/>
              </a:rPr>
              <a:t>ÊTRE INFORMÉ</a:t>
            </a:r>
          </a:p>
          <a:p>
            <a:pPr marL="95250" marR="684530">
              <a:lnSpc>
                <a:spcPct val="124300"/>
              </a:lnSpc>
              <a:spcBef>
                <a:spcPts val="815"/>
              </a:spcBef>
            </a:pPr>
            <a:r>
              <a:rPr lang="fr-FR" sz="1400" dirty="0">
                <a:latin typeface="Marianne" panose="02000000000000000000" pitchFamily="2" charset="0"/>
                <a:cs typeface="Arial Black"/>
              </a:rPr>
              <a:t>- </a:t>
            </a:r>
            <a:r>
              <a:rPr sz="1400" dirty="0">
                <a:latin typeface="Marianne" panose="02000000000000000000" pitchFamily="2" charset="0"/>
                <a:cs typeface="Arial Black"/>
              </a:rPr>
              <a:t>sur les réussites de son enfant</a:t>
            </a: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400" dirty="0">
              <a:latin typeface="Marianne" panose="02000000000000000000" pitchFamily="2" charset="0"/>
              <a:cs typeface="Arial Black"/>
            </a:endParaRPr>
          </a:p>
          <a:p>
            <a:pPr marL="95250" marR="807085">
              <a:lnSpc>
                <a:spcPct val="124600"/>
              </a:lnSpc>
            </a:pPr>
            <a:r>
              <a:rPr lang="fr-FR" sz="1400" dirty="0">
                <a:latin typeface="Marianne" panose="02000000000000000000" pitchFamily="2" charset="0"/>
                <a:cs typeface="Arial Black"/>
              </a:rPr>
              <a:t>- </a:t>
            </a:r>
            <a:r>
              <a:rPr sz="1400" dirty="0">
                <a:latin typeface="Marianne" panose="02000000000000000000" pitchFamily="2" charset="0"/>
                <a:cs typeface="Arial Black"/>
              </a:rPr>
              <a:t>sur les étapes d’apprentissage de l</a:t>
            </a:r>
            <a:r>
              <a:rPr lang="fr-FR" sz="1400" dirty="0">
                <a:latin typeface="Marianne" panose="02000000000000000000" pitchFamily="2" charset="0"/>
                <a:cs typeface="Arial Black"/>
              </a:rPr>
              <a:t>’école </a:t>
            </a:r>
            <a:r>
              <a:rPr sz="1400" dirty="0" err="1">
                <a:latin typeface="Marianne" panose="02000000000000000000" pitchFamily="2" charset="0"/>
                <a:cs typeface="Arial Black"/>
              </a:rPr>
              <a:t>maternelle</a:t>
            </a:r>
            <a:endParaRPr lang="fr-FR" sz="1400" dirty="0">
              <a:latin typeface="Marianne" panose="02000000000000000000" pitchFamily="2" charset="0"/>
              <a:cs typeface="Arial Black"/>
            </a:endParaRPr>
          </a:p>
          <a:p>
            <a:pPr marL="95250" marR="807085">
              <a:lnSpc>
                <a:spcPct val="124600"/>
              </a:lnSpc>
            </a:pPr>
            <a:endParaRPr lang="fr-FR" sz="1400" dirty="0">
              <a:latin typeface="Marianne" panose="02000000000000000000" pitchFamily="2" charset="0"/>
              <a:cs typeface="Arial Black"/>
            </a:endParaRPr>
          </a:p>
          <a:p>
            <a:pPr marL="95250" marR="807085">
              <a:lnSpc>
                <a:spcPct val="124600"/>
              </a:lnSpc>
            </a:pPr>
            <a:endParaRPr lang="fr-FR" sz="1400" dirty="0">
              <a:latin typeface="Marianne" panose="02000000000000000000" pitchFamily="2" charset="0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9219" y="1876745"/>
            <a:ext cx="1458595" cy="237886"/>
          </a:xfrm>
          <a:prstGeom prst="rect">
            <a:avLst/>
          </a:prstGeom>
          <a:ln w="6350">
            <a:noFill/>
          </a:ln>
        </p:spPr>
        <p:txBody>
          <a:bodyPr vert="horz" wrap="square" lIns="0" tIns="679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Marianne" panose="02000000000000000000" pitchFamily="2" charset="0"/>
                <a:cs typeface="Lucida Sans Unicode"/>
              </a:rPr>
              <a:t>Du</a:t>
            </a:r>
            <a:r>
              <a:rPr sz="1100" spc="-1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côté</a:t>
            </a:r>
            <a:r>
              <a:rPr sz="1100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des </a:t>
            </a:r>
            <a:r>
              <a:rPr sz="1100" spc="-10" dirty="0">
                <a:latin typeface="Marianne" panose="02000000000000000000" pitchFamily="2" charset="0"/>
                <a:cs typeface="Lucida Sans Unicode"/>
              </a:rPr>
              <a:t>élèves</a:t>
            </a:r>
            <a:endParaRPr sz="1100" dirty="0"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0725" y="1876425"/>
            <a:ext cx="1839595" cy="238527"/>
          </a:xfrm>
          <a:prstGeom prst="rect">
            <a:avLst/>
          </a:prstGeom>
          <a:ln w="6350">
            <a:noFill/>
          </a:ln>
        </p:spPr>
        <p:txBody>
          <a:bodyPr vert="horz" wrap="square" lIns="0" tIns="6858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latin typeface="Marianne" panose="02000000000000000000" pitchFamily="2" charset="0"/>
                <a:cs typeface="Lucida Sans Unicode"/>
              </a:rPr>
              <a:t>Du</a:t>
            </a:r>
            <a:r>
              <a:rPr sz="1100" spc="-1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côté</a:t>
            </a:r>
            <a:r>
              <a:rPr sz="1100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des </a:t>
            </a:r>
            <a:r>
              <a:rPr sz="1100" spc="-10" dirty="0">
                <a:latin typeface="Marianne" panose="02000000000000000000" pitchFamily="2" charset="0"/>
                <a:cs typeface="Lucida Sans Unicode"/>
              </a:rPr>
              <a:t>enseignants</a:t>
            </a:r>
            <a:endParaRPr sz="1100" dirty="0"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3841" y="1877066"/>
            <a:ext cx="1560195" cy="237244"/>
          </a:xfrm>
          <a:prstGeom prst="rect">
            <a:avLst/>
          </a:prstGeom>
          <a:ln w="6350">
            <a:noFill/>
          </a:ln>
        </p:spPr>
        <p:txBody>
          <a:bodyPr vert="horz" wrap="square" lIns="0" tIns="6731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Marianne" panose="02000000000000000000" pitchFamily="2" charset="0"/>
                <a:cs typeface="Lucida Sans Unicode"/>
              </a:rPr>
              <a:t>Du</a:t>
            </a:r>
            <a:r>
              <a:rPr sz="1100" spc="-15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côté</a:t>
            </a:r>
            <a:r>
              <a:rPr sz="1100" spc="-20" dirty="0">
                <a:latin typeface="Marianne" panose="02000000000000000000" pitchFamily="2" charset="0"/>
                <a:cs typeface="Lucida Sans Unicode"/>
              </a:rPr>
              <a:t> </a:t>
            </a:r>
            <a:r>
              <a:rPr sz="1100" dirty="0">
                <a:latin typeface="Marianne" panose="02000000000000000000" pitchFamily="2" charset="0"/>
                <a:cs typeface="Lucida Sans Unicode"/>
              </a:rPr>
              <a:t>des </a:t>
            </a:r>
            <a:r>
              <a:rPr sz="1100" spc="-10" dirty="0">
                <a:latin typeface="Marianne" panose="02000000000000000000" pitchFamily="2" charset="0"/>
                <a:cs typeface="Lucida Sans Unicode"/>
              </a:rPr>
              <a:t>familles</a:t>
            </a:r>
            <a:endParaRPr sz="1100" dirty="0">
              <a:latin typeface="Marianne" panose="02000000000000000000" pitchFamily="2" charset="0"/>
              <a:cs typeface="Lucida Sans Unicode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307D982-4244-4B2C-9B09-83F6494E470A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6FE6B-8FD0-4478-9900-1A5E014E7BD1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ACAB1729-2E20-437A-AB52-E10BFB769611}"/>
              </a:ext>
            </a:extLst>
          </p:cNvPr>
          <p:cNvSpPr/>
          <p:nvPr/>
        </p:nvSpPr>
        <p:spPr>
          <a:xfrm>
            <a:off x="1889960" y="3476625"/>
            <a:ext cx="306460" cy="4184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33F2CE59-79CB-4795-9B08-947ED53A9547}"/>
              </a:ext>
            </a:extLst>
          </p:cNvPr>
          <p:cNvSpPr/>
          <p:nvPr/>
        </p:nvSpPr>
        <p:spPr>
          <a:xfrm>
            <a:off x="5238401" y="3408982"/>
            <a:ext cx="306460" cy="4184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BC1B6FB1-17E1-4C38-BF4A-B6401DA24907}"/>
              </a:ext>
            </a:extLst>
          </p:cNvPr>
          <p:cNvSpPr/>
          <p:nvPr/>
        </p:nvSpPr>
        <p:spPr>
          <a:xfrm>
            <a:off x="8814276" y="3408982"/>
            <a:ext cx="306460" cy="4184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69225"/>
              </p:ext>
            </p:extLst>
          </p:nvPr>
        </p:nvGraphicFramePr>
        <p:xfrm>
          <a:off x="441007" y="981648"/>
          <a:ext cx="9811385" cy="2556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988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7314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sais me faire comprendre dans les situations de tous les jours.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7314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sais me faire comprendre dans les activités de classe.</a:t>
                      </a:r>
                      <a:endParaRPr lang="fr-FR"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8585" lvl="0" indent="0" algn="l" defTabSz="914400" eaLnBrk="1" fontAlgn="auto" latinLnBrk="0" hangingPunct="1">
                        <a:lnSpc>
                          <a:spcPts val="152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sais me faire comprendre quand je parle d’un événement vécu inconnu des autres / ou passé. </a:t>
                      </a:r>
                      <a:endParaRPr lang="fr-FR" sz="1100" dirty="0">
                        <a:latin typeface="Marianne" panose="02000000000000000000" pitchFamily="2" charset="0"/>
                        <a:cs typeface="Arial Black"/>
                      </a:endParaRPr>
                    </a:p>
                    <a:p>
                      <a:pPr marL="68580" marR="108585" algn="l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appris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appris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Avec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mots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appris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sais …</a:t>
                      </a: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5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05459">
                        <a:lnSpc>
                          <a:spcPts val="153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faisant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phrases simples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complexes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05459">
                        <a:lnSpc>
                          <a:spcPts val="153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faisant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phrases simples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complexes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06730">
                        <a:lnSpc>
                          <a:spcPts val="153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En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faisant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phrases simples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ou</a:t>
                      </a:r>
                      <a:r>
                        <a:rPr sz="1100" spc="-6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complexes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25360"/>
              </p:ext>
            </p:extLst>
          </p:nvPr>
        </p:nvGraphicFramePr>
        <p:xfrm>
          <a:off x="441416" y="3921438"/>
          <a:ext cx="2009683" cy="321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3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81">
                <a:tc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Times New Roman"/>
                        </a:rPr>
                        <a:t>Je dis des comptines.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21429" y="452120"/>
            <a:ext cx="2752725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570"/>
              </a:spcBef>
            </a:pPr>
            <a:r>
              <a:rPr lang="fr-FR" sz="1400" dirty="0">
                <a:latin typeface="Marianne ExtraBold" panose="02000000000000000000" pitchFamily="2" charset="0"/>
                <a:cs typeface="Arial Black"/>
              </a:rPr>
              <a:t>JE PARLE ET JE COMPRENDS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099" y="3921438"/>
            <a:ext cx="7419883" cy="321626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100" spc="-10" dirty="0">
              <a:latin typeface="Marianne" panose="02000000000000000000" pitchFamily="2" charset="0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8D67CD-2856-4251-AC1F-A88CD6E2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89" y="1038225"/>
            <a:ext cx="1500535" cy="14724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701FA1-C685-4CDB-9B26-EFCFE77BE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23" y="4162425"/>
            <a:ext cx="1532645" cy="15644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2C64A9-4C7D-476E-85FD-151FF7EDD7EE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C7331-66F4-4443-91E2-80AE43B70FE4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13450"/>
              </p:ext>
            </p:extLst>
          </p:nvPr>
        </p:nvGraphicFramePr>
        <p:xfrm>
          <a:off x="457199" y="1112960"/>
          <a:ext cx="9630409" cy="282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3815">
                <a:tc row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m’intéresse aux livres et aux histoires.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073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comprends </a:t>
                      </a:r>
                    </a:p>
                    <a:p>
                      <a:pPr marL="66675" marR="5073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une histoire</a:t>
                      </a:r>
                    </a:p>
                    <a:p>
                      <a:pPr marL="66675" marR="5073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…</a:t>
                      </a:r>
                    </a:p>
                    <a:p>
                      <a:pPr marL="66675" marR="50736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sais m’exprimer 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librement sur 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une histoire.</a:t>
                      </a: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…l</a:t>
                      </a:r>
                      <a:r>
                        <a:rPr sz="1100" spc="-25" dirty="0" err="1">
                          <a:latin typeface="Marianne" panose="02000000000000000000" pitchFamily="2" charset="0"/>
                          <a:cs typeface="Lucida Sans Unicode"/>
                        </a:rPr>
                        <a:t>ue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par l’adulte.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1445">
                        <a:lnSpc>
                          <a:spcPts val="152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peux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répondre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questions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sur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histoire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(personnage,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lieu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,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action).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…e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ntendue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8330">
                        <a:lnSpc>
                          <a:spcPts val="152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peux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ajouter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épisode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ou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inventer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fin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cohérente.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36315" y="330861"/>
            <a:ext cx="360934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COMPRENDS DES HISTOIRES</a:t>
            </a:r>
            <a:endParaRPr lang="fr-FR"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BBDD57A-065A-4861-BBE3-98B9B5287999}"/>
              </a:ext>
            </a:extLst>
          </p:cNvPr>
          <p:cNvSpPr txBox="1"/>
          <p:nvPr/>
        </p:nvSpPr>
        <p:spPr>
          <a:xfrm>
            <a:off x="457199" y="4295311"/>
            <a:ext cx="9630409" cy="278409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100" i="1" spc="-10" dirty="0">
              <a:latin typeface="Marianne" panose="02000000000000000000" pitchFamily="2" charset="0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i="1" spc="-10" dirty="0">
                <a:latin typeface="Marianne" panose="02000000000000000000" pitchFamily="2" charset="0"/>
                <a:cs typeface="Calibri"/>
              </a:rPr>
              <a:t>.</a:t>
            </a:r>
            <a:endParaRPr lang="fr-FR" sz="16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FEDFC9-C099-4446-97E0-F517B49B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6" y="1577816"/>
            <a:ext cx="1892397" cy="18923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7832A1-4F8A-4A21-8A17-A545DC6B1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700" y="1135838"/>
            <a:ext cx="1242349" cy="12679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B81980-C6EC-41C6-ACD0-C6BA6507AA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1135838"/>
            <a:ext cx="1164515" cy="11977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6CA7765-A1D8-4B6B-B67A-2E25F1351085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4A97D-7597-4717-896C-0C90B1DFF4A1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06815"/>
              </p:ext>
            </p:extLst>
          </p:nvPr>
        </p:nvGraphicFramePr>
        <p:xfrm>
          <a:off x="546100" y="1347109"/>
          <a:ext cx="9842500" cy="2904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263870585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35125492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04234960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8803526"/>
                    </a:ext>
                  </a:extLst>
                </a:gridCol>
              </a:tblGrid>
              <a:tr h="1624525">
                <a:tc rowSpan="5"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sais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reconnaître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mon prénom.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Je sais écrire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b="1" spc="-10" dirty="0">
                          <a:latin typeface="Marianne" panose="02000000000000000000" pitchFamily="2" charset="0"/>
                          <a:cs typeface="Arial Black"/>
                        </a:rPr>
                        <a:t>mon prénom.</a:t>
                      </a: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b="1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97">
                <a:tc vMerge="1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en CAPITALES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en CAPITALES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2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lang="fr-FR"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858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en script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kern="100" baseline="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kern="100" baseline="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99464"/>
                  </a:ext>
                </a:extLst>
              </a:tr>
              <a:tr h="2118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2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2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33253"/>
                  </a:ext>
                </a:extLst>
              </a:tr>
              <a:tr h="4236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lang="fr-FR" sz="1100" kern="100" baseline="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100" kern="100" baseline="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49414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71557" y="288570"/>
            <a:ext cx="3550285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ME PRÉPARE À LIRE ET À ÉCRIRE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100" y="925580"/>
            <a:ext cx="9842500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7313"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MON PRÉNOM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9976B8C-4D2C-4DEC-AF42-3C4919D3C987}"/>
              </a:ext>
            </a:extLst>
          </p:cNvPr>
          <p:cNvSpPr txBox="1"/>
          <p:nvPr/>
        </p:nvSpPr>
        <p:spPr>
          <a:xfrm>
            <a:off x="546100" y="4385729"/>
            <a:ext cx="9842500" cy="2704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D4A4B2-2B52-4D19-A350-0768719D75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00" y="1384451"/>
            <a:ext cx="1382344" cy="14825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BAF17A-F633-4264-A5DF-FC2272836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700" y="1419225"/>
            <a:ext cx="1457516" cy="14825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D18BF2E-29B4-46D9-AB36-7F56ED755991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0B7EBF-F940-4479-81B4-78BA5C73F6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4515"/>
          <a:stretch/>
        </p:blipFill>
        <p:spPr>
          <a:xfrm>
            <a:off x="2832100" y="3853740"/>
            <a:ext cx="924558" cy="1843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32B55F-AC21-42F1-940E-7315AFDE1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4515"/>
          <a:stretch/>
        </p:blipFill>
        <p:spPr>
          <a:xfrm>
            <a:off x="5422900" y="3689257"/>
            <a:ext cx="924558" cy="1843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4542FF-BBE5-4C59-A66E-F47FC17912F3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7" y="1315175"/>
            <a:ext cx="207263" cy="3017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41" y="1315175"/>
            <a:ext cx="222503" cy="3017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861" y="1315175"/>
            <a:ext cx="143256" cy="3017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905" y="1315175"/>
            <a:ext cx="222504" cy="3017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26" y="1315175"/>
            <a:ext cx="134112" cy="3017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470" y="1315175"/>
            <a:ext cx="167639" cy="3017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89" y="1315175"/>
            <a:ext cx="195072" cy="3017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15" y="1315175"/>
            <a:ext cx="219456" cy="3017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934" y="1315175"/>
            <a:ext cx="149351" cy="3017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978" y="1315175"/>
            <a:ext cx="167639" cy="3017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98" y="1315175"/>
            <a:ext cx="192024" cy="3017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542" y="1315175"/>
            <a:ext cx="134112" cy="3017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063" y="1315175"/>
            <a:ext cx="278891" cy="3017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583" y="1315175"/>
            <a:ext cx="231648" cy="3017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880" y="1315175"/>
            <a:ext cx="152400" cy="3017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401" y="1315175"/>
            <a:ext cx="240792" cy="30175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444" y="1315175"/>
            <a:ext cx="185927" cy="3017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65" y="1315175"/>
            <a:ext cx="201168" cy="3017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008" y="1315175"/>
            <a:ext cx="179831" cy="3017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29" y="1315175"/>
            <a:ext cx="137159" cy="30175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572" y="1315175"/>
            <a:ext cx="225551" cy="30175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73" y="1315175"/>
            <a:ext cx="207264" cy="3017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18" y="1315175"/>
            <a:ext cx="278891" cy="30175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38" y="1315175"/>
            <a:ext cx="240792" cy="30175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081" y="1315175"/>
            <a:ext cx="225551" cy="30175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602" y="1315175"/>
            <a:ext cx="185927" cy="301751"/>
          </a:xfrm>
          <a:prstGeom prst="rect">
            <a:avLst/>
          </a:prstGeom>
        </p:spPr>
      </p:pic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35098"/>
              </p:ext>
            </p:extLst>
          </p:nvPr>
        </p:nvGraphicFramePr>
        <p:xfrm>
          <a:off x="454151" y="866738"/>
          <a:ext cx="9735175" cy="166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A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B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C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D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E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F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35" dirty="0">
                          <a:latin typeface="Marianne" panose="02000000000000000000" pitchFamily="2" charset="0"/>
                          <a:cs typeface="Lucida Sans Unicode"/>
                        </a:rPr>
                        <a:t>G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55" dirty="0">
                          <a:latin typeface="Marianne" panose="02000000000000000000" pitchFamily="2" charset="0"/>
                          <a:cs typeface="Lucida Sans Unicode"/>
                        </a:rPr>
                        <a:t>H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I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J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25" dirty="0">
                          <a:latin typeface="Marianne" panose="02000000000000000000" pitchFamily="2" charset="0"/>
                          <a:cs typeface="Lucida Sans Unicode"/>
                        </a:rPr>
                        <a:t>K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L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M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55" dirty="0">
                          <a:latin typeface="Marianne" panose="02000000000000000000" pitchFamily="2" charset="0"/>
                          <a:cs typeface="Lucida Sans Unicode"/>
                        </a:rPr>
                        <a:t>N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O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P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15" dirty="0">
                          <a:latin typeface="Marianne" panose="02000000000000000000" pitchFamily="2" charset="0"/>
                          <a:cs typeface="Lucida Sans Unicode"/>
                        </a:rPr>
                        <a:t>Q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R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S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T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U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35" dirty="0">
                          <a:latin typeface="Marianne" panose="02000000000000000000" pitchFamily="2" charset="0"/>
                          <a:cs typeface="Lucida Sans Unicode"/>
                        </a:rPr>
                        <a:t>V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155" dirty="0">
                          <a:latin typeface="Marianne" panose="02000000000000000000" pitchFamily="2" charset="0"/>
                          <a:cs typeface="Lucida Sans Unicode"/>
                        </a:rPr>
                        <a:t>W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45" dirty="0">
                          <a:latin typeface="Marianne" panose="02000000000000000000" pitchFamily="2" charset="0"/>
                          <a:cs typeface="Lucida Sans Unicode"/>
                        </a:rPr>
                        <a:t>X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5" dirty="0">
                          <a:latin typeface="Marianne" panose="02000000000000000000" pitchFamily="2" charset="0"/>
                          <a:cs typeface="Lucida Sans Unicode"/>
                        </a:rPr>
                        <a:t>Y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  <a:spcBef>
                          <a:spcPts val="170"/>
                        </a:spcBef>
                      </a:pPr>
                      <a:r>
                        <a:rPr sz="1100" spc="20" dirty="0">
                          <a:latin typeface="Marianne" panose="02000000000000000000" pitchFamily="2" charset="0"/>
                          <a:cs typeface="Lucida Sans Unicode"/>
                        </a:rPr>
                        <a:t>Z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fr-FR" sz="1100" spc="-50" dirty="0">
                          <a:latin typeface="Marianne" panose="02000000000000000000" pitchFamily="2" charset="0"/>
                          <a:cs typeface="Lucida Sans Unicode"/>
                        </a:rPr>
                        <a:t>a </a:t>
                      </a:r>
                      <a:r>
                        <a:rPr lang="fr-FR" sz="1100" spc="-50" dirty="0" err="1">
                          <a:latin typeface="Berlin Sans FB" panose="020E0602020502020306" pitchFamily="34" charset="0"/>
                          <a:cs typeface="Lucida Sans Unicode"/>
                        </a:rPr>
                        <a:t>a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b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</a:t>
                      </a: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d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e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f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80" dirty="0">
                          <a:latin typeface="Marianne" panose="02000000000000000000" pitchFamily="2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h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i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j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k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l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m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n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o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p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q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r</a:t>
                      </a:r>
                      <a:endParaRPr sz="110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s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t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u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v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w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x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y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z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Marelle" panose="03050501040207040D02" pitchFamily="66" charset="0"/>
                        <a:ea typeface="Marelle" panose="03050501040207040D02" pitchFamily="66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565835" y="1754721"/>
            <a:ext cx="375285" cy="188595"/>
          </a:xfrm>
          <a:custGeom>
            <a:avLst/>
            <a:gdLst/>
            <a:ahLst/>
            <a:cxnLst/>
            <a:rect l="l" t="t" r="r" b="b"/>
            <a:pathLst>
              <a:path w="375284" h="188595">
                <a:moveTo>
                  <a:pt x="361276" y="78549"/>
                </a:moveTo>
                <a:lnTo>
                  <a:pt x="349504" y="72377"/>
                </a:lnTo>
                <a:lnTo>
                  <a:pt x="337997" y="65760"/>
                </a:lnTo>
                <a:lnTo>
                  <a:pt x="334949" y="63842"/>
                </a:lnTo>
                <a:lnTo>
                  <a:pt x="326745" y="58686"/>
                </a:lnTo>
                <a:lnTo>
                  <a:pt x="315912" y="51282"/>
                </a:lnTo>
                <a:lnTo>
                  <a:pt x="298450" y="37960"/>
                </a:lnTo>
                <a:lnTo>
                  <a:pt x="288747" y="30988"/>
                </a:lnTo>
                <a:lnTo>
                  <a:pt x="255841" y="9194"/>
                </a:lnTo>
                <a:lnTo>
                  <a:pt x="235127" y="520"/>
                </a:lnTo>
                <a:lnTo>
                  <a:pt x="235470" y="520"/>
                </a:lnTo>
                <a:lnTo>
                  <a:pt x="231736" y="0"/>
                </a:lnTo>
                <a:lnTo>
                  <a:pt x="226707" y="0"/>
                </a:lnTo>
                <a:lnTo>
                  <a:pt x="213131" y="2273"/>
                </a:lnTo>
                <a:lnTo>
                  <a:pt x="213499" y="2273"/>
                </a:lnTo>
                <a:lnTo>
                  <a:pt x="201726" y="8648"/>
                </a:lnTo>
                <a:lnTo>
                  <a:pt x="192532" y="18440"/>
                </a:lnTo>
                <a:lnTo>
                  <a:pt x="186842" y="30988"/>
                </a:lnTo>
                <a:lnTo>
                  <a:pt x="181102" y="18440"/>
                </a:lnTo>
                <a:lnTo>
                  <a:pt x="171869" y="8648"/>
                </a:lnTo>
                <a:lnTo>
                  <a:pt x="160020" y="2273"/>
                </a:lnTo>
                <a:lnTo>
                  <a:pt x="146443" y="0"/>
                </a:lnTo>
                <a:lnTo>
                  <a:pt x="142659" y="0"/>
                </a:lnTo>
                <a:lnTo>
                  <a:pt x="96735" y="22631"/>
                </a:lnTo>
                <a:lnTo>
                  <a:pt x="57950" y="51282"/>
                </a:lnTo>
                <a:lnTo>
                  <a:pt x="46901" y="58839"/>
                </a:lnTo>
                <a:lnTo>
                  <a:pt x="35560" y="65951"/>
                </a:lnTo>
                <a:lnTo>
                  <a:pt x="23964" y="72618"/>
                </a:lnTo>
                <a:lnTo>
                  <a:pt x="11874" y="78955"/>
                </a:lnTo>
                <a:lnTo>
                  <a:pt x="12674" y="78955"/>
                </a:lnTo>
                <a:lnTo>
                  <a:pt x="14490" y="79349"/>
                </a:lnTo>
                <a:lnTo>
                  <a:pt x="23825" y="80098"/>
                </a:lnTo>
                <a:lnTo>
                  <a:pt x="34340" y="78955"/>
                </a:lnTo>
                <a:lnTo>
                  <a:pt x="34569" y="78955"/>
                </a:lnTo>
                <a:lnTo>
                  <a:pt x="46685" y="76441"/>
                </a:lnTo>
                <a:lnTo>
                  <a:pt x="59804" y="73152"/>
                </a:lnTo>
                <a:lnTo>
                  <a:pt x="72999" y="69672"/>
                </a:lnTo>
                <a:lnTo>
                  <a:pt x="72809" y="69672"/>
                </a:lnTo>
                <a:lnTo>
                  <a:pt x="87439" y="66776"/>
                </a:lnTo>
                <a:lnTo>
                  <a:pt x="101511" y="64871"/>
                </a:lnTo>
                <a:lnTo>
                  <a:pt x="115709" y="63842"/>
                </a:lnTo>
                <a:lnTo>
                  <a:pt x="126834" y="64655"/>
                </a:lnTo>
                <a:lnTo>
                  <a:pt x="138112" y="66776"/>
                </a:lnTo>
                <a:lnTo>
                  <a:pt x="149148" y="69672"/>
                </a:lnTo>
                <a:lnTo>
                  <a:pt x="159588" y="72872"/>
                </a:lnTo>
                <a:lnTo>
                  <a:pt x="166128" y="75069"/>
                </a:lnTo>
                <a:lnTo>
                  <a:pt x="172783" y="76847"/>
                </a:lnTo>
                <a:lnTo>
                  <a:pt x="179539" y="78219"/>
                </a:lnTo>
                <a:lnTo>
                  <a:pt x="186372" y="79159"/>
                </a:lnTo>
                <a:lnTo>
                  <a:pt x="193192" y="78219"/>
                </a:lnTo>
                <a:lnTo>
                  <a:pt x="199936" y="76847"/>
                </a:lnTo>
                <a:lnTo>
                  <a:pt x="206578" y="75069"/>
                </a:lnTo>
                <a:lnTo>
                  <a:pt x="213106" y="72872"/>
                </a:lnTo>
                <a:lnTo>
                  <a:pt x="223824" y="69672"/>
                </a:lnTo>
                <a:lnTo>
                  <a:pt x="234873" y="66776"/>
                </a:lnTo>
                <a:lnTo>
                  <a:pt x="245999" y="64655"/>
                </a:lnTo>
                <a:lnTo>
                  <a:pt x="256984" y="63842"/>
                </a:lnTo>
                <a:lnTo>
                  <a:pt x="271157" y="64871"/>
                </a:lnTo>
                <a:lnTo>
                  <a:pt x="285229" y="66776"/>
                </a:lnTo>
                <a:lnTo>
                  <a:pt x="299872" y="69672"/>
                </a:lnTo>
                <a:lnTo>
                  <a:pt x="299694" y="69672"/>
                </a:lnTo>
                <a:lnTo>
                  <a:pt x="325805" y="76441"/>
                </a:lnTo>
                <a:lnTo>
                  <a:pt x="337934" y="78955"/>
                </a:lnTo>
                <a:lnTo>
                  <a:pt x="348869" y="80111"/>
                </a:lnTo>
                <a:lnTo>
                  <a:pt x="358165" y="79349"/>
                </a:lnTo>
                <a:lnTo>
                  <a:pt x="361276" y="78549"/>
                </a:lnTo>
                <a:close/>
              </a:path>
              <a:path w="375284" h="188595">
                <a:moveTo>
                  <a:pt x="374713" y="94094"/>
                </a:moveTo>
                <a:lnTo>
                  <a:pt x="362369" y="97497"/>
                </a:lnTo>
                <a:lnTo>
                  <a:pt x="354482" y="98767"/>
                </a:lnTo>
                <a:lnTo>
                  <a:pt x="339788" y="97802"/>
                </a:lnTo>
                <a:lnTo>
                  <a:pt x="318617" y="94005"/>
                </a:lnTo>
                <a:lnTo>
                  <a:pt x="295643" y="87807"/>
                </a:lnTo>
                <a:lnTo>
                  <a:pt x="282879" y="85217"/>
                </a:lnTo>
                <a:lnTo>
                  <a:pt x="269976" y="83426"/>
                </a:lnTo>
                <a:lnTo>
                  <a:pt x="256984" y="82410"/>
                </a:lnTo>
                <a:lnTo>
                  <a:pt x="247840" y="83159"/>
                </a:lnTo>
                <a:lnTo>
                  <a:pt x="228257" y="87731"/>
                </a:lnTo>
                <a:lnTo>
                  <a:pt x="202730" y="95288"/>
                </a:lnTo>
                <a:lnTo>
                  <a:pt x="186372" y="97726"/>
                </a:lnTo>
                <a:lnTo>
                  <a:pt x="170053" y="95275"/>
                </a:lnTo>
                <a:lnTo>
                  <a:pt x="134708" y="85077"/>
                </a:lnTo>
                <a:lnTo>
                  <a:pt x="124993" y="83159"/>
                </a:lnTo>
                <a:lnTo>
                  <a:pt x="77190" y="87807"/>
                </a:lnTo>
                <a:lnTo>
                  <a:pt x="49987" y="94818"/>
                </a:lnTo>
                <a:lnTo>
                  <a:pt x="35979" y="97599"/>
                </a:lnTo>
                <a:lnTo>
                  <a:pt x="22758" y="98742"/>
                </a:lnTo>
                <a:lnTo>
                  <a:pt x="7035" y="96697"/>
                </a:lnTo>
                <a:lnTo>
                  <a:pt x="0" y="94564"/>
                </a:lnTo>
                <a:lnTo>
                  <a:pt x="41694" y="129108"/>
                </a:lnTo>
                <a:lnTo>
                  <a:pt x="83845" y="160553"/>
                </a:lnTo>
                <a:lnTo>
                  <a:pt x="129260" y="179755"/>
                </a:lnTo>
                <a:lnTo>
                  <a:pt x="181660" y="188480"/>
                </a:lnTo>
                <a:lnTo>
                  <a:pt x="192659" y="188480"/>
                </a:lnTo>
                <a:lnTo>
                  <a:pt x="245059" y="179755"/>
                </a:lnTo>
                <a:lnTo>
                  <a:pt x="290474" y="160553"/>
                </a:lnTo>
                <a:lnTo>
                  <a:pt x="356743" y="109194"/>
                </a:lnTo>
                <a:lnTo>
                  <a:pt x="374713" y="94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813" y="2144461"/>
            <a:ext cx="250825" cy="330835"/>
          </a:xfrm>
          <a:custGeom>
            <a:avLst/>
            <a:gdLst/>
            <a:ahLst/>
            <a:cxnLst/>
            <a:rect l="l" t="t" r="r" b="b"/>
            <a:pathLst>
              <a:path w="250825" h="330835">
                <a:moveTo>
                  <a:pt x="124935" y="0"/>
                </a:moveTo>
                <a:lnTo>
                  <a:pt x="80673" y="7990"/>
                </a:lnTo>
                <a:lnTo>
                  <a:pt x="43068" y="30202"/>
                </a:lnTo>
                <a:lnTo>
                  <a:pt x="15308" y="63903"/>
                </a:lnTo>
                <a:lnTo>
                  <a:pt x="585" y="106366"/>
                </a:lnTo>
                <a:lnTo>
                  <a:pt x="438" y="112235"/>
                </a:lnTo>
                <a:lnTo>
                  <a:pt x="326" y="116668"/>
                </a:lnTo>
                <a:lnTo>
                  <a:pt x="221" y="120839"/>
                </a:lnTo>
                <a:lnTo>
                  <a:pt x="98" y="125728"/>
                </a:lnTo>
                <a:lnTo>
                  <a:pt x="0" y="129653"/>
                </a:lnTo>
                <a:lnTo>
                  <a:pt x="4003" y="152024"/>
                </a:lnTo>
                <a:lnTo>
                  <a:pt x="10758" y="173033"/>
                </a:lnTo>
                <a:lnTo>
                  <a:pt x="18426" y="192235"/>
                </a:lnTo>
                <a:lnTo>
                  <a:pt x="21025" y="198264"/>
                </a:lnTo>
                <a:lnTo>
                  <a:pt x="23375" y="204390"/>
                </a:lnTo>
                <a:lnTo>
                  <a:pt x="25476" y="210605"/>
                </a:lnTo>
                <a:lnTo>
                  <a:pt x="27323" y="216903"/>
                </a:lnTo>
                <a:lnTo>
                  <a:pt x="28362" y="222115"/>
                </a:lnTo>
                <a:lnTo>
                  <a:pt x="30585" y="236924"/>
                </a:lnTo>
                <a:lnTo>
                  <a:pt x="35107" y="264605"/>
                </a:lnTo>
                <a:lnTo>
                  <a:pt x="47000" y="303510"/>
                </a:lnTo>
                <a:lnTo>
                  <a:pt x="80720" y="326056"/>
                </a:lnTo>
                <a:lnTo>
                  <a:pt x="111682" y="330604"/>
                </a:lnTo>
                <a:lnTo>
                  <a:pt x="160099" y="317446"/>
                </a:lnTo>
                <a:lnTo>
                  <a:pt x="184553" y="291212"/>
                </a:lnTo>
                <a:lnTo>
                  <a:pt x="191331" y="267586"/>
                </a:lnTo>
                <a:lnTo>
                  <a:pt x="93686" y="267586"/>
                </a:lnTo>
                <a:lnTo>
                  <a:pt x="87856" y="266826"/>
                </a:lnTo>
                <a:lnTo>
                  <a:pt x="60384" y="237055"/>
                </a:lnTo>
                <a:lnTo>
                  <a:pt x="60429" y="235388"/>
                </a:lnTo>
                <a:lnTo>
                  <a:pt x="60677" y="229769"/>
                </a:lnTo>
                <a:lnTo>
                  <a:pt x="62539" y="222767"/>
                </a:lnTo>
                <a:lnTo>
                  <a:pt x="63884" y="218438"/>
                </a:lnTo>
                <a:lnTo>
                  <a:pt x="63970" y="218159"/>
                </a:lnTo>
                <a:lnTo>
                  <a:pt x="64064" y="217857"/>
                </a:lnTo>
                <a:lnTo>
                  <a:pt x="69281" y="215115"/>
                </a:lnTo>
                <a:lnTo>
                  <a:pt x="124847" y="215115"/>
                </a:lnTo>
                <a:lnTo>
                  <a:pt x="126402" y="212993"/>
                </a:lnTo>
                <a:lnTo>
                  <a:pt x="129193" y="210185"/>
                </a:lnTo>
                <a:lnTo>
                  <a:pt x="132322" y="207730"/>
                </a:lnTo>
                <a:lnTo>
                  <a:pt x="135718" y="205686"/>
                </a:lnTo>
                <a:lnTo>
                  <a:pt x="144226" y="199860"/>
                </a:lnTo>
                <a:lnTo>
                  <a:pt x="153402" y="192590"/>
                </a:lnTo>
                <a:lnTo>
                  <a:pt x="160670" y="184847"/>
                </a:lnTo>
                <a:lnTo>
                  <a:pt x="63327" y="184847"/>
                </a:lnTo>
                <a:lnTo>
                  <a:pt x="60637" y="183563"/>
                </a:lnTo>
                <a:lnTo>
                  <a:pt x="58859" y="181345"/>
                </a:lnTo>
                <a:lnTo>
                  <a:pt x="42811" y="150292"/>
                </a:lnTo>
                <a:lnTo>
                  <a:pt x="40134" y="118002"/>
                </a:lnTo>
                <a:lnTo>
                  <a:pt x="40023" y="116668"/>
                </a:lnTo>
                <a:lnTo>
                  <a:pt x="49978" y="84714"/>
                </a:lnTo>
                <a:lnTo>
                  <a:pt x="50059" y="84452"/>
                </a:lnTo>
                <a:lnTo>
                  <a:pt x="72388" y="57736"/>
                </a:lnTo>
                <a:lnTo>
                  <a:pt x="103559" y="41593"/>
                </a:lnTo>
                <a:lnTo>
                  <a:pt x="137212" y="38808"/>
                </a:lnTo>
                <a:lnTo>
                  <a:pt x="215165" y="38808"/>
                </a:lnTo>
                <a:lnTo>
                  <a:pt x="213847" y="36853"/>
                </a:lnTo>
                <a:lnTo>
                  <a:pt x="173885" y="9901"/>
                </a:lnTo>
                <a:lnTo>
                  <a:pt x="124935" y="0"/>
                </a:lnTo>
                <a:close/>
              </a:path>
              <a:path w="250825" h="330835">
                <a:moveTo>
                  <a:pt x="187267" y="93349"/>
                </a:moveTo>
                <a:lnTo>
                  <a:pt x="116959" y="93349"/>
                </a:lnTo>
                <a:lnTo>
                  <a:pt x="136557" y="95476"/>
                </a:lnTo>
                <a:lnTo>
                  <a:pt x="160761" y="107662"/>
                </a:lnTo>
                <a:lnTo>
                  <a:pt x="177840" y="127473"/>
                </a:lnTo>
                <a:lnTo>
                  <a:pt x="186190" y="152024"/>
                </a:lnTo>
                <a:lnTo>
                  <a:pt x="186080" y="154981"/>
                </a:lnTo>
                <a:lnTo>
                  <a:pt x="177952" y="193021"/>
                </a:lnTo>
                <a:lnTo>
                  <a:pt x="146339" y="221138"/>
                </a:lnTo>
                <a:lnTo>
                  <a:pt x="144476" y="222348"/>
                </a:lnTo>
                <a:lnTo>
                  <a:pt x="142286" y="223837"/>
                </a:lnTo>
                <a:lnTo>
                  <a:pt x="141029" y="224722"/>
                </a:lnTo>
                <a:lnTo>
                  <a:pt x="141029" y="225699"/>
                </a:lnTo>
                <a:lnTo>
                  <a:pt x="140423" y="227095"/>
                </a:lnTo>
                <a:lnTo>
                  <a:pt x="117774" y="263030"/>
                </a:lnTo>
                <a:lnTo>
                  <a:pt x="97941" y="267586"/>
                </a:lnTo>
                <a:lnTo>
                  <a:pt x="191331" y="267586"/>
                </a:lnTo>
                <a:lnTo>
                  <a:pt x="193138" y="261287"/>
                </a:lnTo>
                <a:lnTo>
                  <a:pt x="193442" y="252152"/>
                </a:lnTo>
                <a:lnTo>
                  <a:pt x="193559" y="248647"/>
                </a:lnTo>
                <a:lnTo>
                  <a:pt x="193626" y="246631"/>
                </a:lnTo>
                <a:lnTo>
                  <a:pt x="193714" y="243982"/>
                </a:lnTo>
                <a:lnTo>
                  <a:pt x="193781" y="241989"/>
                </a:lnTo>
                <a:lnTo>
                  <a:pt x="193876" y="239136"/>
                </a:lnTo>
                <a:lnTo>
                  <a:pt x="193945" y="228910"/>
                </a:lnTo>
                <a:lnTo>
                  <a:pt x="195482" y="226583"/>
                </a:lnTo>
                <a:lnTo>
                  <a:pt x="233342" y="178523"/>
                </a:lnTo>
                <a:lnTo>
                  <a:pt x="250635" y="125728"/>
                </a:lnTo>
                <a:lnTo>
                  <a:pt x="249078" y="118002"/>
                </a:lnTo>
                <a:lnTo>
                  <a:pt x="249000" y="117614"/>
                </a:lnTo>
                <a:lnTo>
                  <a:pt x="201344" y="117614"/>
                </a:lnTo>
                <a:lnTo>
                  <a:pt x="196417" y="114708"/>
                </a:lnTo>
                <a:lnTo>
                  <a:pt x="196279" y="114708"/>
                </a:lnTo>
                <a:lnTo>
                  <a:pt x="195056" y="109958"/>
                </a:lnTo>
                <a:lnTo>
                  <a:pt x="194970" y="109624"/>
                </a:lnTo>
                <a:lnTo>
                  <a:pt x="187267" y="93349"/>
                </a:lnTo>
                <a:close/>
              </a:path>
              <a:path w="250825" h="330835">
                <a:moveTo>
                  <a:pt x="124847" y="215115"/>
                </a:moveTo>
                <a:lnTo>
                  <a:pt x="69281" y="215115"/>
                </a:lnTo>
                <a:lnTo>
                  <a:pt x="79110" y="218159"/>
                </a:lnTo>
                <a:lnTo>
                  <a:pt x="81858" y="223376"/>
                </a:lnTo>
                <a:lnTo>
                  <a:pt x="80333" y="228286"/>
                </a:lnTo>
                <a:lnTo>
                  <a:pt x="80228" y="228627"/>
                </a:lnTo>
                <a:lnTo>
                  <a:pt x="78279" y="233413"/>
                </a:lnTo>
                <a:lnTo>
                  <a:pt x="78394" y="235388"/>
                </a:lnTo>
                <a:lnTo>
                  <a:pt x="78484" y="236924"/>
                </a:lnTo>
                <a:lnTo>
                  <a:pt x="78551" y="238083"/>
                </a:lnTo>
                <a:lnTo>
                  <a:pt x="80706" y="241988"/>
                </a:lnTo>
                <a:lnTo>
                  <a:pt x="81952" y="244599"/>
                </a:lnTo>
                <a:lnTo>
                  <a:pt x="84153" y="246631"/>
                </a:lnTo>
                <a:lnTo>
                  <a:pt x="86854" y="247667"/>
                </a:lnTo>
                <a:lnTo>
                  <a:pt x="102562" y="248647"/>
                </a:lnTo>
                <a:lnTo>
                  <a:pt x="112457" y="244129"/>
                </a:lnTo>
                <a:lnTo>
                  <a:pt x="118343" y="235388"/>
                </a:lnTo>
                <a:lnTo>
                  <a:pt x="121979" y="223837"/>
                </a:lnTo>
                <a:lnTo>
                  <a:pt x="122070" y="223376"/>
                </a:lnTo>
                <a:lnTo>
                  <a:pt x="122582" y="219827"/>
                </a:lnTo>
                <a:lnTo>
                  <a:pt x="124089" y="216150"/>
                </a:lnTo>
                <a:lnTo>
                  <a:pt x="124847" y="215115"/>
                </a:lnTo>
                <a:close/>
              </a:path>
              <a:path w="250825" h="330835">
                <a:moveTo>
                  <a:pt x="117041" y="112236"/>
                </a:moveTo>
                <a:lnTo>
                  <a:pt x="79541" y="130382"/>
                </a:lnTo>
                <a:lnTo>
                  <a:pt x="64775" y="155747"/>
                </a:lnTo>
                <a:lnTo>
                  <a:pt x="67104" y="160727"/>
                </a:lnTo>
                <a:lnTo>
                  <a:pt x="70011" y="165412"/>
                </a:lnTo>
                <a:lnTo>
                  <a:pt x="76653" y="173720"/>
                </a:lnTo>
                <a:lnTo>
                  <a:pt x="76121" y="178523"/>
                </a:lnTo>
                <a:lnTo>
                  <a:pt x="76005" y="179576"/>
                </a:lnTo>
                <a:lnTo>
                  <a:pt x="70341" y="184114"/>
                </a:lnTo>
                <a:lnTo>
                  <a:pt x="68255" y="184847"/>
                </a:lnTo>
                <a:lnTo>
                  <a:pt x="160670" y="184847"/>
                </a:lnTo>
                <a:lnTo>
                  <a:pt x="161358" y="184114"/>
                </a:lnTo>
                <a:lnTo>
                  <a:pt x="166229" y="174643"/>
                </a:lnTo>
                <a:lnTo>
                  <a:pt x="167488" y="155747"/>
                </a:lnTo>
                <a:lnTo>
                  <a:pt x="167539" y="154981"/>
                </a:lnTo>
                <a:lnTo>
                  <a:pt x="161424" y="136962"/>
                </a:lnTo>
                <a:lnTo>
                  <a:pt x="149001" y="122541"/>
                </a:lnTo>
                <a:lnTo>
                  <a:pt x="131386" y="113673"/>
                </a:lnTo>
                <a:lnTo>
                  <a:pt x="117041" y="112236"/>
                </a:lnTo>
                <a:close/>
              </a:path>
              <a:path w="250825" h="330835">
                <a:moveTo>
                  <a:pt x="138423" y="57736"/>
                </a:moveTo>
                <a:lnTo>
                  <a:pt x="89213" y="68418"/>
                </a:lnTo>
                <a:lnTo>
                  <a:pt x="61616" y="104456"/>
                </a:lnTo>
                <a:lnTo>
                  <a:pt x="58114" y="127822"/>
                </a:lnTo>
                <a:lnTo>
                  <a:pt x="60423" y="124397"/>
                </a:lnTo>
                <a:lnTo>
                  <a:pt x="62943" y="121116"/>
                </a:lnTo>
                <a:lnTo>
                  <a:pt x="65660" y="118002"/>
                </a:lnTo>
                <a:lnTo>
                  <a:pt x="80411" y="104970"/>
                </a:lnTo>
                <a:lnTo>
                  <a:pt x="97887" y="96625"/>
                </a:lnTo>
                <a:lnTo>
                  <a:pt x="116959" y="93349"/>
                </a:lnTo>
                <a:lnTo>
                  <a:pt x="187267" y="93349"/>
                </a:lnTo>
                <a:lnTo>
                  <a:pt x="183179" y="84714"/>
                </a:lnTo>
                <a:lnTo>
                  <a:pt x="163429" y="66874"/>
                </a:lnTo>
                <a:lnTo>
                  <a:pt x="138423" y="57736"/>
                </a:lnTo>
                <a:close/>
              </a:path>
              <a:path w="250825" h="330835">
                <a:moveTo>
                  <a:pt x="215165" y="38808"/>
                </a:moveTo>
                <a:lnTo>
                  <a:pt x="137212" y="38808"/>
                </a:lnTo>
                <a:lnTo>
                  <a:pt x="169454" y="48834"/>
                </a:lnTo>
                <a:lnTo>
                  <a:pt x="196301" y="71235"/>
                </a:lnTo>
                <a:lnTo>
                  <a:pt x="214243" y="109624"/>
                </a:lnTo>
                <a:lnTo>
                  <a:pt x="214329" y="109958"/>
                </a:lnTo>
                <a:lnTo>
                  <a:pt x="211324" y="115043"/>
                </a:lnTo>
                <a:lnTo>
                  <a:pt x="201344" y="117614"/>
                </a:lnTo>
                <a:lnTo>
                  <a:pt x="249000" y="117614"/>
                </a:lnTo>
                <a:lnTo>
                  <a:pt x="240779" y="76810"/>
                </a:lnTo>
                <a:lnTo>
                  <a:pt x="215165" y="3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2604"/>
              </p:ext>
            </p:extLst>
          </p:nvPr>
        </p:nvGraphicFramePr>
        <p:xfrm>
          <a:off x="454151" y="2775794"/>
          <a:ext cx="9732125" cy="541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349">
                  <a:extLst>
                    <a:ext uri="{9D8B030D-6E8A-4147-A177-3AD203B41FA5}">
                      <a16:colId xmlns:a16="http://schemas.microsoft.com/office/drawing/2014/main" val="23962745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327">
                <a:tc>
                  <a:txBody>
                    <a:bodyPr/>
                    <a:lstStyle/>
                    <a:p>
                      <a:pPr marL="68580" marR="775970">
                        <a:lnSpc>
                          <a:spcPts val="167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75970">
                        <a:lnSpc>
                          <a:spcPts val="1670"/>
                        </a:lnSpc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sais nommer des lettres CAPITALES.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5"/>
                        </a:lnSpc>
                        <a:spcBef>
                          <a:spcPts val="229"/>
                        </a:spcBef>
                      </a:pPr>
                      <a:r>
                        <a:rPr lang="fr-FR" sz="1100" b="0" i="0" spc="-10" dirty="0">
                          <a:latin typeface="Marianne" panose="02000000000000000000" pitchFamily="2" charset="0"/>
                          <a:cs typeface="Arial"/>
                        </a:rPr>
                        <a:t>Je sais nommer des lettres dans </a:t>
                      </a:r>
                    </a:p>
                    <a:p>
                      <a:pPr marL="67945">
                        <a:lnSpc>
                          <a:spcPts val="1435"/>
                        </a:lnSpc>
                        <a:spcBef>
                          <a:spcPts val="229"/>
                        </a:spcBef>
                      </a:pPr>
                      <a:r>
                        <a:rPr lang="fr-FR" sz="1100" b="0" i="0" spc="-10" dirty="0">
                          <a:latin typeface="Marianne" panose="02000000000000000000" pitchFamily="2" charset="0"/>
                          <a:cs typeface="Arial"/>
                        </a:rPr>
                        <a:t>les trois écritures.</a:t>
                      </a:r>
                      <a:endParaRPr sz="1100" b="0" i="0" dirty="0">
                        <a:latin typeface="Marianne" panose="02000000000000000000" pitchFamily="2" charset="0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Arial Black"/>
                        </a:rPr>
                        <a:t>Je connais le son des lettres.</a:t>
                      </a:r>
                      <a:endParaRPr sz="1100" dirty="0">
                        <a:latin typeface="Marianne" panose="02000000000000000000" pitchFamily="2" charset="0"/>
                        <a:cs typeface="Arial Black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20214"/>
              </p:ext>
            </p:extLst>
          </p:nvPr>
        </p:nvGraphicFramePr>
        <p:xfrm>
          <a:off x="459740" y="4463925"/>
          <a:ext cx="9773919" cy="2562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6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repérer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syllabe</a:t>
                      </a:r>
                      <a:r>
                        <a:rPr lang="fr-FR"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dans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lang="fr-FR" sz="1100" spc="-8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mot.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6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manipuler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lang="fr-FR"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syllabes dans</a:t>
                      </a:r>
                      <a:r>
                        <a:rPr lang="fr-FR" sz="1100" spc="-8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lang="fr-FR" sz="1100" spc="-8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mot.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43356"/>
                  </a:ext>
                </a:extLst>
              </a:tr>
              <a:tr h="5241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6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frapper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les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syllabes d’un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>
                        <a:lnSpc>
                          <a:spcPts val="1435"/>
                        </a:lnSpc>
                        <a:spcBef>
                          <a:spcPts val="225"/>
                        </a:spcBef>
                      </a:pP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m</a:t>
                      </a:r>
                      <a:r>
                        <a:rPr sz="1100" spc="-25" dirty="0" err="1">
                          <a:latin typeface="Marianne" panose="02000000000000000000" pitchFamily="2" charset="0"/>
                          <a:cs typeface="Lucida Sans Unicode"/>
                        </a:rPr>
                        <a:t>ot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8580" marR="82550">
                        <a:lnSpc>
                          <a:spcPts val="167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 marR="224154" lvl="0" indent="0" defTabSz="914400" eaLnBrk="1" fontAlgn="auto" latinLnBrk="0" hangingPunct="1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60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repérer</a:t>
                      </a:r>
                      <a:r>
                        <a:rPr lang="fr-FR"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un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son</a:t>
                      </a:r>
                      <a:r>
                        <a:rPr lang="fr-FR"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dans</a:t>
                      </a:r>
                      <a:r>
                        <a:rPr lang="fr-FR" sz="1100" spc="-4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spc="-25" dirty="0">
                          <a:latin typeface="Marianne" panose="02000000000000000000" pitchFamily="2" charset="0"/>
                          <a:cs typeface="Lucida Sans Unicode"/>
                        </a:rPr>
                        <a:t>un mot.</a:t>
                      </a:r>
                      <a:endParaRPr lang="fr-FR"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 marR="224154">
                        <a:lnSpc>
                          <a:spcPts val="167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 marR="192405">
                        <a:lnSpc>
                          <a:spcPts val="1670"/>
                        </a:lnSpc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457200" y="322898"/>
            <a:ext cx="9732126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lang="fr-FR" sz="1400" spc="-40" dirty="0">
                <a:latin typeface="Marianne ExtraBold" panose="02000000000000000000" pitchFamily="2" charset="0"/>
                <a:cs typeface="Arial Black"/>
              </a:rPr>
              <a:t>LES LETTRES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4151" y="3797282"/>
            <a:ext cx="9773919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93663"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20" dirty="0">
                <a:latin typeface="Marianne ExtraBold" panose="02000000000000000000" pitchFamily="2" charset="0"/>
                <a:cs typeface="Arial Black"/>
              </a:rPr>
              <a:t>LES SYLLABES et LES SONS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9C3A94F-9A95-4FEA-96AD-677A6AFC36E7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" y="4543425"/>
            <a:ext cx="1498169" cy="1524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94E6D9D-F8DD-4A95-AC0A-65B667AAFC2C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77" y="5102503"/>
            <a:ext cx="1559785" cy="1537939"/>
          </a:xfrm>
          <a:prstGeom prst="rect">
            <a:avLst/>
          </a:prstGeom>
        </p:spPr>
      </p:pic>
      <p:sp>
        <p:nvSpPr>
          <p:cNvPr id="38" name="Bulle narrative : ronde 37">
            <a:extLst>
              <a:ext uri="{FF2B5EF4-FFF2-40B4-BE49-F238E27FC236}">
                <a16:creationId xmlns:a16="http://schemas.microsoft.com/office/drawing/2014/main" id="{91A0ABF7-98E4-4582-9172-C8566DC37639}"/>
              </a:ext>
            </a:extLst>
          </p:cNvPr>
          <p:cNvSpPr/>
          <p:nvPr/>
        </p:nvSpPr>
        <p:spPr>
          <a:xfrm>
            <a:off x="1731511" y="4614904"/>
            <a:ext cx="833159" cy="533400"/>
          </a:xfrm>
          <a:prstGeom prst="wedgeEllipseCallout">
            <a:avLst>
              <a:gd name="adj1" fmla="val -47555"/>
              <a:gd name="adj2" fmla="val 647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3" name="Bulle narrative : ronde 42">
            <a:extLst>
              <a:ext uri="{FF2B5EF4-FFF2-40B4-BE49-F238E27FC236}">
                <a16:creationId xmlns:a16="http://schemas.microsoft.com/office/drawing/2014/main" id="{CFAA0DBA-4579-474B-BFF5-E3D6A07D81F3}"/>
              </a:ext>
            </a:extLst>
          </p:cNvPr>
          <p:cNvSpPr/>
          <p:nvPr/>
        </p:nvSpPr>
        <p:spPr>
          <a:xfrm>
            <a:off x="4463695" y="5356218"/>
            <a:ext cx="833159" cy="533400"/>
          </a:xfrm>
          <a:prstGeom prst="wedgeEllipseCallout">
            <a:avLst>
              <a:gd name="adj1" fmla="val -47555"/>
              <a:gd name="adj2" fmla="val 647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6" name="Bulle narrative : ronde 55">
            <a:extLst>
              <a:ext uri="{FF2B5EF4-FFF2-40B4-BE49-F238E27FC236}">
                <a16:creationId xmlns:a16="http://schemas.microsoft.com/office/drawing/2014/main" id="{A3306F8A-3D7A-4E4A-AEC6-457B81CF48F3}"/>
              </a:ext>
            </a:extLst>
          </p:cNvPr>
          <p:cNvSpPr/>
          <p:nvPr/>
        </p:nvSpPr>
        <p:spPr>
          <a:xfrm>
            <a:off x="3806913" y="4817169"/>
            <a:ext cx="833159" cy="533400"/>
          </a:xfrm>
          <a:prstGeom prst="wedgeEllipseCallout">
            <a:avLst>
              <a:gd name="adj1" fmla="val -47555"/>
              <a:gd name="adj2" fmla="val 647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Marianne" panose="02000000000000000000" pitchFamily="2" charset="0"/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94A923D-4517-46E4-8FF8-5E19A9306BB2}"/>
              </a:ext>
            </a:extLst>
          </p:cNvPr>
          <p:cNvCxnSpPr>
            <a:cxnSpLocks/>
          </p:cNvCxnSpPr>
          <p:nvPr/>
        </p:nvCxnSpPr>
        <p:spPr>
          <a:xfrm flipV="1">
            <a:off x="6334676" y="2098510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1F8CE391-7DFF-4202-A074-EFDC2E7E1058}"/>
              </a:ext>
            </a:extLst>
          </p:cNvPr>
          <p:cNvCxnSpPr>
            <a:cxnSpLocks/>
          </p:cNvCxnSpPr>
          <p:nvPr/>
        </p:nvCxnSpPr>
        <p:spPr>
          <a:xfrm flipV="1">
            <a:off x="7728998" y="2092038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3EEC73D-EA0F-4601-9533-D264C7094D9F}"/>
              </a:ext>
            </a:extLst>
          </p:cNvPr>
          <p:cNvCxnSpPr>
            <a:cxnSpLocks/>
          </p:cNvCxnSpPr>
          <p:nvPr/>
        </p:nvCxnSpPr>
        <p:spPr>
          <a:xfrm flipV="1">
            <a:off x="4571110" y="2101792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7DFED3EB-9FBE-4AD1-809B-1F32665D70CD}"/>
              </a:ext>
            </a:extLst>
          </p:cNvPr>
          <p:cNvCxnSpPr>
            <a:cxnSpLocks/>
          </p:cNvCxnSpPr>
          <p:nvPr/>
        </p:nvCxnSpPr>
        <p:spPr>
          <a:xfrm flipV="1">
            <a:off x="3176788" y="2080741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A042817-1453-4FF2-9060-C56D7A0E1F97}"/>
              </a:ext>
            </a:extLst>
          </p:cNvPr>
          <p:cNvCxnSpPr>
            <a:cxnSpLocks/>
          </p:cNvCxnSpPr>
          <p:nvPr/>
        </p:nvCxnSpPr>
        <p:spPr>
          <a:xfrm flipV="1">
            <a:off x="2109990" y="2091541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3A85B2AA-AFC8-4BBD-92AD-6091833E1938}"/>
              </a:ext>
            </a:extLst>
          </p:cNvPr>
          <p:cNvCxnSpPr>
            <a:cxnSpLocks/>
          </p:cNvCxnSpPr>
          <p:nvPr/>
        </p:nvCxnSpPr>
        <p:spPr>
          <a:xfrm flipV="1">
            <a:off x="1404393" y="2098509"/>
            <a:ext cx="304800" cy="4279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9DBB6DCC-0CDF-43F4-A4E1-45A2CE00D2C7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7</a:t>
            </a:r>
          </a:p>
        </p:txBody>
      </p:sp>
      <p:sp>
        <p:nvSpPr>
          <p:cNvPr id="86" name="object 30">
            <a:extLst>
              <a:ext uri="{FF2B5EF4-FFF2-40B4-BE49-F238E27FC236}">
                <a16:creationId xmlns:a16="http://schemas.microsoft.com/office/drawing/2014/main" id="{0A1D08BF-EC15-4B98-965C-E2AFD4A078B7}"/>
              </a:ext>
            </a:extLst>
          </p:cNvPr>
          <p:cNvSpPr/>
          <p:nvPr/>
        </p:nvSpPr>
        <p:spPr>
          <a:xfrm>
            <a:off x="4035849" y="2943083"/>
            <a:ext cx="375285" cy="188595"/>
          </a:xfrm>
          <a:custGeom>
            <a:avLst/>
            <a:gdLst/>
            <a:ahLst/>
            <a:cxnLst/>
            <a:rect l="l" t="t" r="r" b="b"/>
            <a:pathLst>
              <a:path w="375284" h="188595">
                <a:moveTo>
                  <a:pt x="361276" y="78549"/>
                </a:moveTo>
                <a:lnTo>
                  <a:pt x="349504" y="72377"/>
                </a:lnTo>
                <a:lnTo>
                  <a:pt x="337997" y="65760"/>
                </a:lnTo>
                <a:lnTo>
                  <a:pt x="334949" y="63842"/>
                </a:lnTo>
                <a:lnTo>
                  <a:pt x="326745" y="58686"/>
                </a:lnTo>
                <a:lnTo>
                  <a:pt x="315912" y="51282"/>
                </a:lnTo>
                <a:lnTo>
                  <a:pt x="298450" y="37960"/>
                </a:lnTo>
                <a:lnTo>
                  <a:pt x="288747" y="30988"/>
                </a:lnTo>
                <a:lnTo>
                  <a:pt x="255841" y="9194"/>
                </a:lnTo>
                <a:lnTo>
                  <a:pt x="235127" y="520"/>
                </a:lnTo>
                <a:lnTo>
                  <a:pt x="235470" y="520"/>
                </a:lnTo>
                <a:lnTo>
                  <a:pt x="231736" y="0"/>
                </a:lnTo>
                <a:lnTo>
                  <a:pt x="226707" y="0"/>
                </a:lnTo>
                <a:lnTo>
                  <a:pt x="213131" y="2273"/>
                </a:lnTo>
                <a:lnTo>
                  <a:pt x="213499" y="2273"/>
                </a:lnTo>
                <a:lnTo>
                  <a:pt x="201726" y="8648"/>
                </a:lnTo>
                <a:lnTo>
                  <a:pt x="192532" y="18440"/>
                </a:lnTo>
                <a:lnTo>
                  <a:pt x="186842" y="30988"/>
                </a:lnTo>
                <a:lnTo>
                  <a:pt x="181102" y="18440"/>
                </a:lnTo>
                <a:lnTo>
                  <a:pt x="171869" y="8648"/>
                </a:lnTo>
                <a:lnTo>
                  <a:pt x="160020" y="2273"/>
                </a:lnTo>
                <a:lnTo>
                  <a:pt x="146443" y="0"/>
                </a:lnTo>
                <a:lnTo>
                  <a:pt x="142659" y="0"/>
                </a:lnTo>
                <a:lnTo>
                  <a:pt x="96735" y="22631"/>
                </a:lnTo>
                <a:lnTo>
                  <a:pt x="57950" y="51282"/>
                </a:lnTo>
                <a:lnTo>
                  <a:pt x="46901" y="58839"/>
                </a:lnTo>
                <a:lnTo>
                  <a:pt x="35560" y="65951"/>
                </a:lnTo>
                <a:lnTo>
                  <a:pt x="23964" y="72618"/>
                </a:lnTo>
                <a:lnTo>
                  <a:pt x="11874" y="78955"/>
                </a:lnTo>
                <a:lnTo>
                  <a:pt x="12674" y="78955"/>
                </a:lnTo>
                <a:lnTo>
                  <a:pt x="14490" y="79349"/>
                </a:lnTo>
                <a:lnTo>
                  <a:pt x="23825" y="80098"/>
                </a:lnTo>
                <a:lnTo>
                  <a:pt x="34340" y="78955"/>
                </a:lnTo>
                <a:lnTo>
                  <a:pt x="34569" y="78955"/>
                </a:lnTo>
                <a:lnTo>
                  <a:pt x="46685" y="76441"/>
                </a:lnTo>
                <a:lnTo>
                  <a:pt x="59804" y="73152"/>
                </a:lnTo>
                <a:lnTo>
                  <a:pt x="72999" y="69672"/>
                </a:lnTo>
                <a:lnTo>
                  <a:pt x="72809" y="69672"/>
                </a:lnTo>
                <a:lnTo>
                  <a:pt x="87439" y="66776"/>
                </a:lnTo>
                <a:lnTo>
                  <a:pt x="101511" y="64871"/>
                </a:lnTo>
                <a:lnTo>
                  <a:pt x="115709" y="63842"/>
                </a:lnTo>
                <a:lnTo>
                  <a:pt x="126834" y="64655"/>
                </a:lnTo>
                <a:lnTo>
                  <a:pt x="138112" y="66776"/>
                </a:lnTo>
                <a:lnTo>
                  <a:pt x="149148" y="69672"/>
                </a:lnTo>
                <a:lnTo>
                  <a:pt x="159588" y="72872"/>
                </a:lnTo>
                <a:lnTo>
                  <a:pt x="166128" y="75069"/>
                </a:lnTo>
                <a:lnTo>
                  <a:pt x="172783" y="76847"/>
                </a:lnTo>
                <a:lnTo>
                  <a:pt x="179539" y="78219"/>
                </a:lnTo>
                <a:lnTo>
                  <a:pt x="186372" y="79159"/>
                </a:lnTo>
                <a:lnTo>
                  <a:pt x="193192" y="78219"/>
                </a:lnTo>
                <a:lnTo>
                  <a:pt x="199936" y="76847"/>
                </a:lnTo>
                <a:lnTo>
                  <a:pt x="206578" y="75069"/>
                </a:lnTo>
                <a:lnTo>
                  <a:pt x="213106" y="72872"/>
                </a:lnTo>
                <a:lnTo>
                  <a:pt x="223824" y="69672"/>
                </a:lnTo>
                <a:lnTo>
                  <a:pt x="234873" y="66776"/>
                </a:lnTo>
                <a:lnTo>
                  <a:pt x="245999" y="64655"/>
                </a:lnTo>
                <a:lnTo>
                  <a:pt x="256984" y="63842"/>
                </a:lnTo>
                <a:lnTo>
                  <a:pt x="271157" y="64871"/>
                </a:lnTo>
                <a:lnTo>
                  <a:pt x="285229" y="66776"/>
                </a:lnTo>
                <a:lnTo>
                  <a:pt x="299872" y="69672"/>
                </a:lnTo>
                <a:lnTo>
                  <a:pt x="299694" y="69672"/>
                </a:lnTo>
                <a:lnTo>
                  <a:pt x="325805" y="76441"/>
                </a:lnTo>
                <a:lnTo>
                  <a:pt x="337934" y="78955"/>
                </a:lnTo>
                <a:lnTo>
                  <a:pt x="348869" y="80111"/>
                </a:lnTo>
                <a:lnTo>
                  <a:pt x="358165" y="79349"/>
                </a:lnTo>
                <a:lnTo>
                  <a:pt x="361276" y="78549"/>
                </a:lnTo>
                <a:close/>
              </a:path>
              <a:path w="375284" h="188595">
                <a:moveTo>
                  <a:pt x="374713" y="94094"/>
                </a:moveTo>
                <a:lnTo>
                  <a:pt x="362369" y="97497"/>
                </a:lnTo>
                <a:lnTo>
                  <a:pt x="354482" y="98767"/>
                </a:lnTo>
                <a:lnTo>
                  <a:pt x="339788" y="97802"/>
                </a:lnTo>
                <a:lnTo>
                  <a:pt x="318617" y="94005"/>
                </a:lnTo>
                <a:lnTo>
                  <a:pt x="295643" y="87807"/>
                </a:lnTo>
                <a:lnTo>
                  <a:pt x="282879" y="85217"/>
                </a:lnTo>
                <a:lnTo>
                  <a:pt x="269976" y="83426"/>
                </a:lnTo>
                <a:lnTo>
                  <a:pt x="256984" y="82410"/>
                </a:lnTo>
                <a:lnTo>
                  <a:pt x="247840" y="83159"/>
                </a:lnTo>
                <a:lnTo>
                  <a:pt x="228257" y="87731"/>
                </a:lnTo>
                <a:lnTo>
                  <a:pt x="202730" y="95288"/>
                </a:lnTo>
                <a:lnTo>
                  <a:pt x="186372" y="97726"/>
                </a:lnTo>
                <a:lnTo>
                  <a:pt x="170053" y="95275"/>
                </a:lnTo>
                <a:lnTo>
                  <a:pt x="134708" y="85077"/>
                </a:lnTo>
                <a:lnTo>
                  <a:pt x="124993" y="83159"/>
                </a:lnTo>
                <a:lnTo>
                  <a:pt x="77190" y="87807"/>
                </a:lnTo>
                <a:lnTo>
                  <a:pt x="49987" y="94818"/>
                </a:lnTo>
                <a:lnTo>
                  <a:pt x="35979" y="97599"/>
                </a:lnTo>
                <a:lnTo>
                  <a:pt x="22758" y="98742"/>
                </a:lnTo>
                <a:lnTo>
                  <a:pt x="7035" y="96697"/>
                </a:lnTo>
                <a:lnTo>
                  <a:pt x="0" y="94564"/>
                </a:lnTo>
                <a:lnTo>
                  <a:pt x="41694" y="129108"/>
                </a:lnTo>
                <a:lnTo>
                  <a:pt x="83845" y="160553"/>
                </a:lnTo>
                <a:lnTo>
                  <a:pt x="129260" y="179755"/>
                </a:lnTo>
                <a:lnTo>
                  <a:pt x="181660" y="188480"/>
                </a:lnTo>
                <a:lnTo>
                  <a:pt x="192659" y="188480"/>
                </a:lnTo>
                <a:lnTo>
                  <a:pt x="245059" y="179755"/>
                </a:lnTo>
                <a:lnTo>
                  <a:pt x="290474" y="160553"/>
                </a:lnTo>
                <a:lnTo>
                  <a:pt x="356743" y="109194"/>
                </a:lnTo>
                <a:lnTo>
                  <a:pt x="374713" y="94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0">
            <a:extLst>
              <a:ext uri="{FF2B5EF4-FFF2-40B4-BE49-F238E27FC236}">
                <a16:creationId xmlns:a16="http://schemas.microsoft.com/office/drawing/2014/main" id="{B4AA5545-C751-4449-99DE-D872E51618AF}"/>
              </a:ext>
            </a:extLst>
          </p:cNvPr>
          <p:cNvSpPr/>
          <p:nvPr/>
        </p:nvSpPr>
        <p:spPr>
          <a:xfrm>
            <a:off x="6998906" y="2936476"/>
            <a:ext cx="375285" cy="188595"/>
          </a:xfrm>
          <a:custGeom>
            <a:avLst/>
            <a:gdLst/>
            <a:ahLst/>
            <a:cxnLst/>
            <a:rect l="l" t="t" r="r" b="b"/>
            <a:pathLst>
              <a:path w="375284" h="188595">
                <a:moveTo>
                  <a:pt x="361276" y="78549"/>
                </a:moveTo>
                <a:lnTo>
                  <a:pt x="349504" y="72377"/>
                </a:lnTo>
                <a:lnTo>
                  <a:pt x="337997" y="65760"/>
                </a:lnTo>
                <a:lnTo>
                  <a:pt x="334949" y="63842"/>
                </a:lnTo>
                <a:lnTo>
                  <a:pt x="326745" y="58686"/>
                </a:lnTo>
                <a:lnTo>
                  <a:pt x="315912" y="51282"/>
                </a:lnTo>
                <a:lnTo>
                  <a:pt x="298450" y="37960"/>
                </a:lnTo>
                <a:lnTo>
                  <a:pt x="288747" y="30988"/>
                </a:lnTo>
                <a:lnTo>
                  <a:pt x="255841" y="9194"/>
                </a:lnTo>
                <a:lnTo>
                  <a:pt x="235127" y="520"/>
                </a:lnTo>
                <a:lnTo>
                  <a:pt x="235470" y="520"/>
                </a:lnTo>
                <a:lnTo>
                  <a:pt x="231736" y="0"/>
                </a:lnTo>
                <a:lnTo>
                  <a:pt x="226707" y="0"/>
                </a:lnTo>
                <a:lnTo>
                  <a:pt x="213131" y="2273"/>
                </a:lnTo>
                <a:lnTo>
                  <a:pt x="213499" y="2273"/>
                </a:lnTo>
                <a:lnTo>
                  <a:pt x="201726" y="8648"/>
                </a:lnTo>
                <a:lnTo>
                  <a:pt x="192532" y="18440"/>
                </a:lnTo>
                <a:lnTo>
                  <a:pt x="186842" y="30988"/>
                </a:lnTo>
                <a:lnTo>
                  <a:pt x="181102" y="18440"/>
                </a:lnTo>
                <a:lnTo>
                  <a:pt x="171869" y="8648"/>
                </a:lnTo>
                <a:lnTo>
                  <a:pt x="160020" y="2273"/>
                </a:lnTo>
                <a:lnTo>
                  <a:pt x="146443" y="0"/>
                </a:lnTo>
                <a:lnTo>
                  <a:pt x="142659" y="0"/>
                </a:lnTo>
                <a:lnTo>
                  <a:pt x="96735" y="22631"/>
                </a:lnTo>
                <a:lnTo>
                  <a:pt x="57950" y="51282"/>
                </a:lnTo>
                <a:lnTo>
                  <a:pt x="46901" y="58839"/>
                </a:lnTo>
                <a:lnTo>
                  <a:pt x="35560" y="65951"/>
                </a:lnTo>
                <a:lnTo>
                  <a:pt x="23964" y="72618"/>
                </a:lnTo>
                <a:lnTo>
                  <a:pt x="11874" y="78955"/>
                </a:lnTo>
                <a:lnTo>
                  <a:pt x="12674" y="78955"/>
                </a:lnTo>
                <a:lnTo>
                  <a:pt x="14490" y="79349"/>
                </a:lnTo>
                <a:lnTo>
                  <a:pt x="23825" y="80098"/>
                </a:lnTo>
                <a:lnTo>
                  <a:pt x="34340" y="78955"/>
                </a:lnTo>
                <a:lnTo>
                  <a:pt x="34569" y="78955"/>
                </a:lnTo>
                <a:lnTo>
                  <a:pt x="46685" y="76441"/>
                </a:lnTo>
                <a:lnTo>
                  <a:pt x="59804" y="73152"/>
                </a:lnTo>
                <a:lnTo>
                  <a:pt x="72999" y="69672"/>
                </a:lnTo>
                <a:lnTo>
                  <a:pt x="72809" y="69672"/>
                </a:lnTo>
                <a:lnTo>
                  <a:pt x="87439" y="66776"/>
                </a:lnTo>
                <a:lnTo>
                  <a:pt x="101511" y="64871"/>
                </a:lnTo>
                <a:lnTo>
                  <a:pt x="115709" y="63842"/>
                </a:lnTo>
                <a:lnTo>
                  <a:pt x="126834" y="64655"/>
                </a:lnTo>
                <a:lnTo>
                  <a:pt x="138112" y="66776"/>
                </a:lnTo>
                <a:lnTo>
                  <a:pt x="149148" y="69672"/>
                </a:lnTo>
                <a:lnTo>
                  <a:pt x="159588" y="72872"/>
                </a:lnTo>
                <a:lnTo>
                  <a:pt x="166128" y="75069"/>
                </a:lnTo>
                <a:lnTo>
                  <a:pt x="172783" y="76847"/>
                </a:lnTo>
                <a:lnTo>
                  <a:pt x="179539" y="78219"/>
                </a:lnTo>
                <a:lnTo>
                  <a:pt x="186372" y="79159"/>
                </a:lnTo>
                <a:lnTo>
                  <a:pt x="193192" y="78219"/>
                </a:lnTo>
                <a:lnTo>
                  <a:pt x="199936" y="76847"/>
                </a:lnTo>
                <a:lnTo>
                  <a:pt x="206578" y="75069"/>
                </a:lnTo>
                <a:lnTo>
                  <a:pt x="213106" y="72872"/>
                </a:lnTo>
                <a:lnTo>
                  <a:pt x="223824" y="69672"/>
                </a:lnTo>
                <a:lnTo>
                  <a:pt x="234873" y="66776"/>
                </a:lnTo>
                <a:lnTo>
                  <a:pt x="245999" y="64655"/>
                </a:lnTo>
                <a:lnTo>
                  <a:pt x="256984" y="63842"/>
                </a:lnTo>
                <a:lnTo>
                  <a:pt x="271157" y="64871"/>
                </a:lnTo>
                <a:lnTo>
                  <a:pt x="285229" y="66776"/>
                </a:lnTo>
                <a:lnTo>
                  <a:pt x="299872" y="69672"/>
                </a:lnTo>
                <a:lnTo>
                  <a:pt x="299694" y="69672"/>
                </a:lnTo>
                <a:lnTo>
                  <a:pt x="325805" y="76441"/>
                </a:lnTo>
                <a:lnTo>
                  <a:pt x="337934" y="78955"/>
                </a:lnTo>
                <a:lnTo>
                  <a:pt x="348869" y="80111"/>
                </a:lnTo>
                <a:lnTo>
                  <a:pt x="358165" y="79349"/>
                </a:lnTo>
                <a:lnTo>
                  <a:pt x="361276" y="78549"/>
                </a:lnTo>
                <a:close/>
              </a:path>
              <a:path w="375284" h="188595">
                <a:moveTo>
                  <a:pt x="374713" y="94094"/>
                </a:moveTo>
                <a:lnTo>
                  <a:pt x="362369" y="97497"/>
                </a:lnTo>
                <a:lnTo>
                  <a:pt x="354482" y="98767"/>
                </a:lnTo>
                <a:lnTo>
                  <a:pt x="339788" y="97802"/>
                </a:lnTo>
                <a:lnTo>
                  <a:pt x="318617" y="94005"/>
                </a:lnTo>
                <a:lnTo>
                  <a:pt x="295643" y="87807"/>
                </a:lnTo>
                <a:lnTo>
                  <a:pt x="282879" y="85217"/>
                </a:lnTo>
                <a:lnTo>
                  <a:pt x="269976" y="83426"/>
                </a:lnTo>
                <a:lnTo>
                  <a:pt x="256984" y="82410"/>
                </a:lnTo>
                <a:lnTo>
                  <a:pt x="247840" y="83159"/>
                </a:lnTo>
                <a:lnTo>
                  <a:pt x="228257" y="87731"/>
                </a:lnTo>
                <a:lnTo>
                  <a:pt x="202730" y="95288"/>
                </a:lnTo>
                <a:lnTo>
                  <a:pt x="186372" y="97726"/>
                </a:lnTo>
                <a:lnTo>
                  <a:pt x="170053" y="95275"/>
                </a:lnTo>
                <a:lnTo>
                  <a:pt x="134708" y="85077"/>
                </a:lnTo>
                <a:lnTo>
                  <a:pt x="124993" y="83159"/>
                </a:lnTo>
                <a:lnTo>
                  <a:pt x="77190" y="87807"/>
                </a:lnTo>
                <a:lnTo>
                  <a:pt x="49987" y="94818"/>
                </a:lnTo>
                <a:lnTo>
                  <a:pt x="35979" y="97599"/>
                </a:lnTo>
                <a:lnTo>
                  <a:pt x="22758" y="98742"/>
                </a:lnTo>
                <a:lnTo>
                  <a:pt x="7035" y="96697"/>
                </a:lnTo>
                <a:lnTo>
                  <a:pt x="0" y="94564"/>
                </a:lnTo>
                <a:lnTo>
                  <a:pt x="41694" y="129108"/>
                </a:lnTo>
                <a:lnTo>
                  <a:pt x="83845" y="160553"/>
                </a:lnTo>
                <a:lnTo>
                  <a:pt x="129260" y="179755"/>
                </a:lnTo>
                <a:lnTo>
                  <a:pt x="181660" y="188480"/>
                </a:lnTo>
                <a:lnTo>
                  <a:pt x="192659" y="188480"/>
                </a:lnTo>
                <a:lnTo>
                  <a:pt x="245059" y="179755"/>
                </a:lnTo>
                <a:lnTo>
                  <a:pt x="290474" y="160553"/>
                </a:lnTo>
                <a:lnTo>
                  <a:pt x="356743" y="109194"/>
                </a:lnTo>
                <a:lnTo>
                  <a:pt x="374713" y="94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1">
            <a:extLst>
              <a:ext uri="{FF2B5EF4-FFF2-40B4-BE49-F238E27FC236}">
                <a16:creationId xmlns:a16="http://schemas.microsoft.com/office/drawing/2014/main" id="{B0032527-AE6A-4A5C-99BD-2FF17108398E}"/>
              </a:ext>
            </a:extLst>
          </p:cNvPr>
          <p:cNvSpPr/>
          <p:nvPr/>
        </p:nvSpPr>
        <p:spPr>
          <a:xfrm>
            <a:off x="9735757" y="2847482"/>
            <a:ext cx="250825" cy="330835"/>
          </a:xfrm>
          <a:custGeom>
            <a:avLst/>
            <a:gdLst/>
            <a:ahLst/>
            <a:cxnLst/>
            <a:rect l="l" t="t" r="r" b="b"/>
            <a:pathLst>
              <a:path w="250825" h="330835">
                <a:moveTo>
                  <a:pt x="124935" y="0"/>
                </a:moveTo>
                <a:lnTo>
                  <a:pt x="80673" y="7990"/>
                </a:lnTo>
                <a:lnTo>
                  <a:pt x="43068" y="30202"/>
                </a:lnTo>
                <a:lnTo>
                  <a:pt x="15308" y="63903"/>
                </a:lnTo>
                <a:lnTo>
                  <a:pt x="585" y="106366"/>
                </a:lnTo>
                <a:lnTo>
                  <a:pt x="438" y="112235"/>
                </a:lnTo>
                <a:lnTo>
                  <a:pt x="326" y="116668"/>
                </a:lnTo>
                <a:lnTo>
                  <a:pt x="221" y="120839"/>
                </a:lnTo>
                <a:lnTo>
                  <a:pt x="98" y="125728"/>
                </a:lnTo>
                <a:lnTo>
                  <a:pt x="0" y="129653"/>
                </a:lnTo>
                <a:lnTo>
                  <a:pt x="4003" y="152024"/>
                </a:lnTo>
                <a:lnTo>
                  <a:pt x="10758" y="173033"/>
                </a:lnTo>
                <a:lnTo>
                  <a:pt x="18426" y="192235"/>
                </a:lnTo>
                <a:lnTo>
                  <a:pt x="21025" y="198264"/>
                </a:lnTo>
                <a:lnTo>
                  <a:pt x="23375" y="204390"/>
                </a:lnTo>
                <a:lnTo>
                  <a:pt x="25476" y="210605"/>
                </a:lnTo>
                <a:lnTo>
                  <a:pt x="27323" y="216903"/>
                </a:lnTo>
                <a:lnTo>
                  <a:pt x="28362" y="222115"/>
                </a:lnTo>
                <a:lnTo>
                  <a:pt x="30585" y="236924"/>
                </a:lnTo>
                <a:lnTo>
                  <a:pt x="35107" y="264605"/>
                </a:lnTo>
                <a:lnTo>
                  <a:pt x="47000" y="303510"/>
                </a:lnTo>
                <a:lnTo>
                  <a:pt x="80720" y="326056"/>
                </a:lnTo>
                <a:lnTo>
                  <a:pt x="111682" y="330604"/>
                </a:lnTo>
                <a:lnTo>
                  <a:pt x="160099" y="317446"/>
                </a:lnTo>
                <a:lnTo>
                  <a:pt x="184553" y="291212"/>
                </a:lnTo>
                <a:lnTo>
                  <a:pt x="191331" y="267586"/>
                </a:lnTo>
                <a:lnTo>
                  <a:pt x="93686" y="267586"/>
                </a:lnTo>
                <a:lnTo>
                  <a:pt x="87856" y="266826"/>
                </a:lnTo>
                <a:lnTo>
                  <a:pt x="60384" y="237055"/>
                </a:lnTo>
                <a:lnTo>
                  <a:pt x="60429" y="235388"/>
                </a:lnTo>
                <a:lnTo>
                  <a:pt x="60677" y="229769"/>
                </a:lnTo>
                <a:lnTo>
                  <a:pt x="62539" y="222767"/>
                </a:lnTo>
                <a:lnTo>
                  <a:pt x="63884" y="218438"/>
                </a:lnTo>
                <a:lnTo>
                  <a:pt x="63970" y="218159"/>
                </a:lnTo>
                <a:lnTo>
                  <a:pt x="64064" y="217857"/>
                </a:lnTo>
                <a:lnTo>
                  <a:pt x="69281" y="215115"/>
                </a:lnTo>
                <a:lnTo>
                  <a:pt x="124847" y="215115"/>
                </a:lnTo>
                <a:lnTo>
                  <a:pt x="126402" y="212993"/>
                </a:lnTo>
                <a:lnTo>
                  <a:pt x="129193" y="210185"/>
                </a:lnTo>
                <a:lnTo>
                  <a:pt x="132322" y="207730"/>
                </a:lnTo>
                <a:lnTo>
                  <a:pt x="135718" y="205686"/>
                </a:lnTo>
                <a:lnTo>
                  <a:pt x="144226" y="199860"/>
                </a:lnTo>
                <a:lnTo>
                  <a:pt x="153402" y="192590"/>
                </a:lnTo>
                <a:lnTo>
                  <a:pt x="160670" y="184847"/>
                </a:lnTo>
                <a:lnTo>
                  <a:pt x="63327" y="184847"/>
                </a:lnTo>
                <a:lnTo>
                  <a:pt x="60637" y="183563"/>
                </a:lnTo>
                <a:lnTo>
                  <a:pt x="58859" y="181345"/>
                </a:lnTo>
                <a:lnTo>
                  <a:pt x="42811" y="150292"/>
                </a:lnTo>
                <a:lnTo>
                  <a:pt x="40134" y="118002"/>
                </a:lnTo>
                <a:lnTo>
                  <a:pt x="40023" y="116668"/>
                </a:lnTo>
                <a:lnTo>
                  <a:pt x="49978" y="84714"/>
                </a:lnTo>
                <a:lnTo>
                  <a:pt x="50059" y="84452"/>
                </a:lnTo>
                <a:lnTo>
                  <a:pt x="72388" y="57736"/>
                </a:lnTo>
                <a:lnTo>
                  <a:pt x="103559" y="41593"/>
                </a:lnTo>
                <a:lnTo>
                  <a:pt x="137212" y="38808"/>
                </a:lnTo>
                <a:lnTo>
                  <a:pt x="215165" y="38808"/>
                </a:lnTo>
                <a:lnTo>
                  <a:pt x="213847" y="36853"/>
                </a:lnTo>
                <a:lnTo>
                  <a:pt x="173885" y="9901"/>
                </a:lnTo>
                <a:lnTo>
                  <a:pt x="124935" y="0"/>
                </a:lnTo>
                <a:close/>
              </a:path>
              <a:path w="250825" h="330835">
                <a:moveTo>
                  <a:pt x="187267" y="93349"/>
                </a:moveTo>
                <a:lnTo>
                  <a:pt x="116959" y="93349"/>
                </a:lnTo>
                <a:lnTo>
                  <a:pt x="136557" y="95476"/>
                </a:lnTo>
                <a:lnTo>
                  <a:pt x="160761" y="107662"/>
                </a:lnTo>
                <a:lnTo>
                  <a:pt x="177840" y="127473"/>
                </a:lnTo>
                <a:lnTo>
                  <a:pt x="186190" y="152024"/>
                </a:lnTo>
                <a:lnTo>
                  <a:pt x="186080" y="154981"/>
                </a:lnTo>
                <a:lnTo>
                  <a:pt x="177952" y="193021"/>
                </a:lnTo>
                <a:lnTo>
                  <a:pt x="146339" y="221138"/>
                </a:lnTo>
                <a:lnTo>
                  <a:pt x="144476" y="222348"/>
                </a:lnTo>
                <a:lnTo>
                  <a:pt x="142286" y="223837"/>
                </a:lnTo>
                <a:lnTo>
                  <a:pt x="141029" y="224722"/>
                </a:lnTo>
                <a:lnTo>
                  <a:pt x="141029" y="225699"/>
                </a:lnTo>
                <a:lnTo>
                  <a:pt x="140423" y="227095"/>
                </a:lnTo>
                <a:lnTo>
                  <a:pt x="117774" y="263030"/>
                </a:lnTo>
                <a:lnTo>
                  <a:pt x="97941" y="267586"/>
                </a:lnTo>
                <a:lnTo>
                  <a:pt x="191331" y="267586"/>
                </a:lnTo>
                <a:lnTo>
                  <a:pt x="193138" y="261287"/>
                </a:lnTo>
                <a:lnTo>
                  <a:pt x="193442" y="252152"/>
                </a:lnTo>
                <a:lnTo>
                  <a:pt x="193559" y="248647"/>
                </a:lnTo>
                <a:lnTo>
                  <a:pt x="193626" y="246631"/>
                </a:lnTo>
                <a:lnTo>
                  <a:pt x="193714" y="243982"/>
                </a:lnTo>
                <a:lnTo>
                  <a:pt x="193781" y="241989"/>
                </a:lnTo>
                <a:lnTo>
                  <a:pt x="193876" y="239136"/>
                </a:lnTo>
                <a:lnTo>
                  <a:pt x="193945" y="228910"/>
                </a:lnTo>
                <a:lnTo>
                  <a:pt x="195482" y="226583"/>
                </a:lnTo>
                <a:lnTo>
                  <a:pt x="233342" y="178523"/>
                </a:lnTo>
                <a:lnTo>
                  <a:pt x="250635" y="125728"/>
                </a:lnTo>
                <a:lnTo>
                  <a:pt x="249078" y="118002"/>
                </a:lnTo>
                <a:lnTo>
                  <a:pt x="249000" y="117614"/>
                </a:lnTo>
                <a:lnTo>
                  <a:pt x="201344" y="117614"/>
                </a:lnTo>
                <a:lnTo>
                  <a:pt x="196417" y="114708"/>
                </a:lnTo>
                <a:lnTo>
                  <a:pt x="196279" y="114708"/>
                </a:lnTo>
                <a:lnTo>
                  <a:pt x="195056" y="109958"/>
                </a:lnTo>
                <a:lnTo>
                  <a:pt x="194970" y="109624"/>
                </a:lnTo>
                <a:lnTo>
                  <a:pt x="187267" y="93349"/>
                </a:lnTo>
                <a:close/>
              </a:path>
              <a:path w="250825" h="330835">
                <a:moveTo>
                  <a:pt x="124847" y="215115"/>
                </a:moveTo>
                <a:lnTo>
                  <a:pt x="69281" y="215115"/>
                </a:lnTo>
                <a:lnTo>
                  <a:pt x="79110" y="218159"/>
                </a:lnTo>
                <a:lnTo>
                  <a:pt x="81858" y="223376"/>
                </a:lnTo>
                <a:lnTo>
                  <a:pt x="80333" y="228286"/>
                </a:lnTo>
                <a:lnTo>
                  <a:pt x="80228" y="228627"/>
                </a:lnTo>
                <a:lnTo>
                  <a:pt x="78279" y="233413"/>
                </a:lnTo>
                <a:lnTo>
                  <a:pt x="78394" y="235388"/>
                </a:lnTo>
                <a:lnTo>
                  <a:pt x="78484" y="236924"/>
                </a:lnTo>
                <a:lnTo>
                  <a:pt x="78551" y="238083"/>
                </a:lnTo>
                <a:lnTo>
                  <a:pt x="80706" y="241988"/>
                </a:lnTo>
                <a:lnTo>
                  <a:pt x="81952" y="244599"/>
                </a:lnTo>
                <a:lnTo>
                  <a:pt x="84153" y="246631"/>
                </a:lnTo>
                <a:lnTo>
                  <a:pt x="86854" y="247667"/>
                </a:lnTo>
                <a:lnTo>
                  <a:pt x="102562" y="248647"/>
                </a:lnTo>
                <a:lnTo>
                  <a:pt x="112457" y="244129"/>
                </a:lnTo>
                <a:lnTo>
                  <a:pt x="118343" y="235388"/>
                </a:lnTo>
                <a:lnTo>
                  <a:pt x="121979" y="223837"/>
                </a:lnTo>
                <a:lnTo>
                  <a:pt x="122070" y="223376"/>
                </a:lnTo>
                <a:lnTo>
                  <a:pt x="122582" y="219827"/>
                </a:lnTo>
                <a:lnTo>
                  <a:pt x="124089" y="216150"/>
                </a:lnTo>
                <a:lnTo>
                  <a:pt x="124847" y="215115"/>
                </a:lnTo>
                <a:close/>
              </a:path>
              <a:path w="250825" h="330835">
                <a:moveTo>
                  <a:pt x="117041" y="112236"/>
                </a:moveTo>
                <a:lnTo>
                  <a:pt x="79541" y="130382"/>
                </a:lnTo>
                <a:lnTo>
                  <a:pt x="64775" y="155747"/>
                </a:lnTo>
                <a:lnTo>
                  <a:pt x="67104" y="160727"/>
                </a:lnTo>
                <a:lnTo>
                  <a:pt x="70011" y="165412"/>
                </a:lnTo>
                <a:lnTo>
                  <a:pt x="76653" y="173720"/>
                </a:lnTo>
                <a:lnTo>
                  <a:pt x="76121" y="178523"/>
                </a:lnTo>
                <a:lnTo>
                  <a:pt x="76005" y="179576"/>
                </a:lnTo>
                <a:lnTo>
                  <a:pt x="70341" y="184114"/>
                </a:lnTo>
                <a:lnTo>
                  <a:pt x="68255" y="184847"/>
                </a:lnTo>
                <a:lnTo>
                  <a:pt x="160670" y="184847"/>
                </a:lnTo>
                <a:lnTo>
                  <a:pt x="161358" y="184114"/>
                </a:lnTo>
                <a:lnTo>
                  <a:pt x="166229" y="174643"/>
                </a:lnTo>
                <a:lnTo>
                  <a:pt x="167488" y="155747"/>
                </a:lnTo>
                <a:lnTo>
                  <a:pt x="167539" y="154981"/>
                </a:lnTo>
                <a:lnTo>
                  <a:pt x="161424" y="136962"/>
                </a:lnTo>
                <a:lnTo>
                  <a:pt x="149001" y="122541"/>
                </a:lnTo>
                <a:lnTo>
                  <a:pt x="131386" y="113673"/>
                </a:lnTo>
                <a:lnTo>
                  <a:pt x="117041" y="112236"/>
                </a:lnTo>
                <a:close/>
              </a:path>
              <a:path w="250825" h="330835">
                <a:moveTo>
                  <a:pt x="138423" y="57736"/>
                </a:moveTo>
                <a:lnTo>
                  <a:pt x="89213" y="68418"/>
                </a:lnTo>
                <a:lnTo>
                  <a:pt x="61616" y="104456"/>
                </a:lnTo>
                <a:lnTo>
                  <a:pt x="58114" y="127822"/>
                </a:lnTo>
                <a:lnTo>
                  <a:pt x="60423" y="124397"/>
                </a:lnTo>
                <a:lnTo>
                  <a:pt x="62943" y="121116"/>
                </a:lnTo>
                <a:lnTo>
                  <a:pt x="65660" y="118002"/>
                </a:lnTo>
                <a:lnTo>
                  <a:pt x="80411" y="104970"/>
                </a:lnTo>
                <a:lnTo>
                  <a:pt x="97887" y="96625"/>
                </a:lnTo>
                <a:lnTo>
                  <a:pt x="116959" y="93349"/>
                </a:lnTo>
                <a:lnTo>
                  <a:pt x="187267" y="93349"/>
                </a:lnTo>
                <a:lnTo>
                  <a:pt x="183179" y="84714"/>
                </a:lnTo>
                <a:lnTo>
                  <a:pt x="163429" y="66874"/>
                </a:lnTo>
                <a:lnTo>
                  <a:pt x="138423" y="57736"/>
                </a:lnTo>
                <a:close/>
              </a:path>
              <a:path w="250825" h="330835">
                <a:moveTo>
                  <a:pt x="215165" y="38808"/>
                </a:moveTo>
                <a:lnTo>
                  <a:pt x="137212" y="38808"/>
                </a:lnTo>
                <a:lnTo>
                  <a:pt x="169454" y="48834"/>
                </a:lnTo>
                <a:lnTo>
                  <a:pt x="196301" y="71235"/>
                </a:lnTo>
                <a:lnTo>
                  <a:pt x="214243" y="109624"/>
                </a:lnTo>
                <a:lnTo>
                  <a:pt x="214329" y="109958"/>
                </a:lnTo>
                <a:lnTo>
                  <a:pt x="211324" y="115043"/>
                </a:lnTo>
                <a:lnTo>
                  <a:pt x="201344" y="117614"/>
                </a:lnTo>
                <a:lnTo>
                  <a:pt x="249000" y="117614"/>
                </a:lnTo>
                <a:lnTo>
                  <a:pt x="240779" y="76810"/>
                </a:lnTo>
                <a:lnTo>
                  <a:pt x="215165" y="3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DC50CD-89D3-4B5E-B3F9-17386C534987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59882"/>
              </p:ext>
            </p:extLst>
          </p:nvPr>
        </p:nvGraphicFramePr>
        <p:xfrm>
          <a:off x="457200" y="1377315"/>
          <a:ext cx="9777095" cy="238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95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dirty="0">
                          <a:latin typeface="Times New Roman"/>
                          <a:cs typeface="Times New Roman"/>
                        </a:rPr>
                        <a:t>Je sais …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dirty="0">
                          <a:latin typeface="Times New Roman"/>
                          <a:cs typeface="Times New Roman"/>
                        </a:rPr>
                        <a:t>Je sais …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6379">
                        <a:lnSpc>
                          <a:spcPts val="154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tracer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formes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base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70510">
                        <a:lnSpc>
                          <a:spcPts val="154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combiner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tracés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base</a:t>
                      </a:r>
                      <a:r>
                        <a:rPr lang="fr-FR" sz="1100" spc="-2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18135">
                        <a:lnSpc>
                          <a:spcPts val="154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sais tracer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des formes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pour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préparer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l’écriture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cursive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combiner</a:t>
                      </a:r>
                      <a:r>
                        <a:rPr sz="1100" spc="-1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6675" marR="286385">
                        <a:lnSpc>
                          <a:spcPct val="115500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tracés</a:t>
                      </a:r>
                      <a:r>
                        <a:rPr sz="1100" spc="-7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pour</a:t>
                      </a:r>
                      <a:r>
                        <a:rPr sz="1100" spc="-6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préparer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l’écriture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 cursive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19677"/>
              </p:ext>
            </p:extLst>
          </p:nvPr>
        </p:nvGraphicFramePr>
        <p:xfrm>
          <a:off x="4290696" y="4500703"/>
          <a:ext cx="5943599" cy="2685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8373732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833439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9270"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lang="fr-FR" sz="1100" b="1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lang="fr-FR" sz="1100" b="1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copier</a:t>
                      </a:r>
                      <a:r>
                        <a:rPr lang="fr-FR" sz="1100" b="1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lang="fr-FR" sz="1100" b="1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lang="fr-FR" sz="1100" b="1" spc="-20" dirty="0">
                          <a:latin typeface="Marianne" panose="02000000000000000000" pitchFamily="2" charset="0"/>
                          <a:cs typeface="Lucida Sans Unicode"/>
                        </a:rPr>
                        <a:t>mots </a:t>
                      </a:r>
                      <a:r>
                        <a:rPr lang="fr-FR" sz="1100" b="1" dirty="0">
                          <a:latin typeface="Marianne" panose="02000000000000000000" pitchFamily="2" charset="0"/>
                          <a:cs typeface="Lucida Sans Unicode"/>
                        </a:rPr>
                        <a:t>… </a:t>
                      </a: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76">
                <a:tc vMerge="1">
                  <a:txBody>
                    <a:bodyPr/>
                    <a:lstStyle/>
                    <a:p>
                      <a:pPr marL="69850" marR="165735">
                        <a:lnSpc>
                          <a:spcPts val="152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65735">
                        <a:lnSpc>
                          <a:spcPts val="1520"/>
                        </a:lnSpc>
                      </a:pPr>
                      <a:r>
                        <a:rPr lang="fr-FR" sz="1100" dirty="0">
                          <a:latin typeface="Marianne" panose="02000000000000000000" pitchFamily="2" charset="0"/>
                          <a:cs typeface="Lucida Sans Unicode"/>
                        </a:rPr>
                        <a:t>en CAPITALES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65735">
                        <a:lnSpc>
                          <a:spcPts val="152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8580" marR="109220">
                        <a:lnSpc>
                          <a:spcPts val="1520"/>
                        </a:lnSpc>
                      </a:pPr>
                      <a:endParaRPr sz="12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5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BelleAllureGS" panose="02000803000000000000" pitchFamily="50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29402"/>
              </p:ext>
            </p:extLst>
          </p:nvPr>
        </p:nvGraphicFramePr>
        <p:xfrm>
          <a:off x="457199" y="4493501"/>
          <a:ext cx="3365501" cy="269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2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68580" marR="185420">
                        <a:lnSpc>
                          <a:spcPts val="152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tenir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correctement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pour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écrire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28600">
                        <a:lnSpc>
                          <a:spcPts val="152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bien</a:t>
                      </a:r>
                      <a:r>
                        <a:rPr sz="1100" spc="-2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tenir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mon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crayon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pour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écrire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7200" y="977643"/>
            <a:ext cx="9777094" cy="289182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TRACE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696" y="4101202"/>
            <a:ext cx="5943599" cy="289823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80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COPIE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199" y="4101202"/>
            <a:ext cx="3364174" cy="289823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1400" spc="-35" dirty="0">
                <a:latin typeface="Marianne ExtraBold" panose="02000000000000000000" pitchFamily="2" charset="0"/>
                <a:cs typeface="Arial Black"/>
              </a:rPr>
              <a:t>JE ME TIENS CORRECTEMENT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EA7BB0B-743C-47F2-8EAF-C5B094BD5F6A}"/>
              </a:ext>
            </a:extLst>
          </p:cNvPr>
          <p:cNvSpPr txBox="1"/>
          <p:nvPr/>
        </p:nvSpPr>
        <p:spPr>
          <a:xfrm>
            <a:off x="3291840" y="271299"/>
            <a:ext cx="3550285" cy="287899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65"/>
              </a:spcBef>
            </a:pPr>
            <a:r>
              <a:rPr lang="fr-FR" sz="1400" spc="-10" dirty="0">
                <a:latin typeface="Marianne ExtraBold" panose="02000000000000000000" pitchFamily="2" charset="0"/>
                <a:cs typeface="Arial Black"/>
              </a:rPr>
              <a:t>JE ME PRÉPARE À LIRE ET À ÉCRIRE</a:t>
            </a:r>
            <a:endParaRPr sz="1400" dirty="0">
              <a:latin typeface="Marianne ExtraBold" panose="02000000000000000000" pitchFamily="2" charset="0"/>
              <a:cs typeface="Arial Black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7A21C48-43DC-4A40-BB21-7D551BD08076}"/>
              </a:ext>
            </a:extLst>
          </p:cNvPr>
          <p:cNvCxnSpPr/>
          <p:nvPr/>
        </p:nvCxnSpPr>
        <p:spPr>
          <a:xfrm>
            <a:off x="2374900" y="149542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7D12F08-7018-4F6F-8112-1827505831BD}"/>
              </a:ext>
            </a:extLst>
          </p:cNvPr>
          <p:cNvCxnSpPr/>
          <p:nvPr/>
        </p:nvCxnSpPr>
        <p:spPr>
          <a:xfrm>
            <a:off x="2298700" y="149542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5448BF3-632F-4136-A236-1C2000ECEE3C}"/>
              </a:ext>
            </a:extLst>
          </p:cNvPr>
          <p:cNvCxnSpPr/>
          <p:nvPr/>
        </p:nvCxnSpPr>
        <p:spPr>
          <a:xfrm>
            <a:off x="2451100" y="149542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BD1C09-AAA6-40AB-974D-8C3FB6208131}"/>
              </a:ext>
            </a:extLst>
          </p:cNvPr>
          <p:cNvCxnSpPr>
            <a:cxnSpLocks/>
          </p:cNvCxnSpPr>
          <p:nvPr/>
        </p:nvCxnSpPr>
        <p:spPr>
          <a:xfrm flipH="1">
            <a:off x="2832100" y="15716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15F94FF-B3B9-4DF3-96D8-328C8D9223E9}"/>
              </a:ext>
            </a:extLst>
          </p:cNvPr>
          <p:cNvCxnSpPr>
            <a:cxnSpLocks/>
          </p:cNvCxnSpPr>
          <p:nvPr/>
        </p:nvCxnSpPr>
        <p:spPr>
          <a:xfrm flipH="1">
            <a:off x="2832100" y="16478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0AC90E0-1C6C-4F6F-BBB9-7DD67D64B760}"/>
              </a:ext>
            </a:extLst>
          </p:cNvPr>
          <p:cNvCxnSpPr>
            <a:cxnSpLocks/>
          </p:cNvCxnSpPr>
          <p:nvPr/>
        </p:nvCxnSpPr>
        <p:spPr>
          <a:xfrm flipH="1">
            <a:off x="2832100" y="17240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918D1AA-2C3B-42E8-A74C-2C2304A9750E}"/>
              </a:ext>
            </a:extLst>
          </p:cNvPr>
          <p:cNvCxnSpPr>
            <a:cxnSpLocks/>
          </p:cNvCxnSpPr>
          <p:nvPr/>
        </p:nvCxnSpPr>
        <p:spPr>
          <a:xfrm flipH="1">
            <a:off x="2205355" y="1994535"/>
            <a:ext cx="245745" cy="246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B9C22DB-91FD-4988-A005-3A13330004BC}"/>
              </a:ext>
            </a:extLst>
          </p:cNvPr>
          <p:cNvCxnSpPr>
            <a:cxnSpLocks/>
          </p:cNvCxnSpPr>
          <p:nvPr/>
        </p:nvCxnSpPr>
        <p:spPr>
          <a:xfrm flipH="1">
            <a:off x="2313304" y="2005390"/>
            <a:ext cx="245745" cy="246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EA4A8C5-8B45-446C-83BA-AFE426201771}"/>
              </a:ext>
            </a:extLst>
          </p:cNvPr>
          <p:cNvCxnSpPr>
            <a:cxnSpLocks/>
          </p:cNvCxnSpPr>
          <p:nvPr/>
        </p:nvCxnSpPr>
        <p:spPr>
          <a:xfrm flipH="1">
            <a:off x="2436176" y="1994535"/>
            <a:ext cx="245745" cy="246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EEEB9218-040A-4276-85AB-226E6DF9A088}"/>
              </a:ext>
            </a:extLst>
          </p:cNvPr>
          <p:cNvSpPr/>
          <p:nvPr/>
        </p:nvSpPr>
        <p:spPr>
          <a:xfrm>
            <a:off x="3059430" y="1844868"/>
            <a:ext cx="307340" cy="2993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F6A2F59-5EA6-43BF-8349-3C33EDEFB5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65" y="4500704"/>
            <a:ext cx="1484289" cy="148855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640C9CC-2DF4-4942-9506-1397857B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355" y="4682646"/>
            <a:ext cx="1428815" cy="119612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712FEA6-0940-4876-B051-CEAE515DE8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392" y="4760853"/>
            <a:ext cx="1447800" cy="1451960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0426CF9-C2E1-4383-AEFB-F4809CACE12C}"/>
              </a:ext>
            </a:extLst>
          </p:cNvPr>
          <p:cNvCxnSpPr>
            <a:cxnSpLocks/>
          </p:cNvCxnSpPr>
          <p:nvPr/>
        </p:nvCxnSpPr>
        <p:spPr>
          <a:xfrm flipH="1">
            <a:off x="3670300" y="1644079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9DBD2D0-44FE-4EBD-A148-0A4D0FF4FE4E}"/>
              </a:ext>
            </a:extLst>
          </p:cNvPr>
          <p:cNvCxnSpPr>
            <a:cxnSpLocks/>
          </p:cNvCxnSpPr>
          <p:nvPr/>
        </p:nvCxnSpPr>
        <p:spPr>
          <a:xfrm flipH="1">
            <a:off x="3670300" y="1800225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2F6BDF5-C853-462A-B26E-A9983EE9CD56}"/>
              </a:ext>
            </a:extLst>
          </p:cNvPr>
          <p:cNvCxnSpPr/>
          <p:nvPr/>
        </p:nvCxnSpPr>
        <p:spPr>
          <a:xfrm>
            <a:off x="3764722" y="153352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01E4428-65BD-44CE-B30B-1D52802736A9}"/>
              </a:ext>
            </a:extLst>
          </p:cNvPr>
          <p:cNvCxnSpPr/>
          <p:nvPr/>
        </p:nvCxnSpPr>
        <p:spPr>
          <a:xfrm>
            <a:off x="3898900" y="1533525"/>
            <a:ext cx="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4CB4A40-6F63-43A0-B9AB-478F4B1E41A1}"/>
              </a:ext>
            </a:extLst>
          </p:cNvPr>
          <p:cNvCxnSpPr>
            <a:cxnSpLocks/>
          </p:cNvCxnSpPr>
          <p:nvPr/>
        </p:nvCxnSpPr>
        <p:spPr>
          <a:xfrm flipH="1">
            <a:off x="4211637" y="1495875"/>
            <a:ext cx="245745" cy="246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63ED7D0-1FF1-4E10-ADAF-46C771B071C2}"/>
              </a:ext>
            </a:extLst>
          </p:cNvPr>
          <p:cNvCxnSpPr>
            <a:cxnSpLocks/>
          </p:cNvCxnSpPr>
          <p:nvPr/>
        </p:nvCxnSpPr>
        <p:spPr>
          <a:xfrm>
            <a:off x="4449252" y="1495425"/>
            <a:ext cx="231139" cy="247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74F84F0-C197-41BA-B25B-852D74296242}"/>
              </a:ext>
            </a:extLst>
          </p:cNvPr>
          <p:cNvCxnSpPr>
            <a:cxnSpLocks/>
          </p:cNvCxnSpPr>
          <p:nvPr/>
        </p:nvCxnSpPr>
        <p:spPr>
          <a:xfrm flipH="1">
            <a:off x="4673157" y="1495425"/>
            <a:ext cx="231140" cy="246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1628171-FC5D-44C0-AF12-D5F4C6E7017B}"/>
              </a:ext>
            </a:extLst>
          </p:cNvPr>
          <p:cNvCxnSpPr>
            <a:cxnSpLocks/>
          </p:cNvCxnSpPr>
          <p:nvPr/>
        </p:nvCxnSpPr>
        <p:spPr>
          <a:xfrm>
            <a:off x="4896166" y="1494975"/>
            <a:ext cx="231139" cy="247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9D9453C-BF54-4C14-8C97-76C25FBD0650}"/>
              </a:ext>
            </a:extLst>
          </p:cNvPr>
          <p:cNvSpPr/>
          <p:nvPr/>
        </p:nvSpPr>
        <p:spPr>
          <a:xfrm flipH="1">
            <a:off x="5496912" y="2110588"/>
            <a:ext cx="764187" cy="9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546EAE-AE73-4909-8F35-F05D5F1BA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080" y="1476436"/>
            <a:ext cx="1175067" cy="24657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231057-9C68-4690-AE6F-A39152F18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6"/>
          <a:stretch/>
        </p:blipFill>
        <p:spPr>
          <a:xfrm rot="10800000">
            <a:off x="5771131" y="1838578"/>
            <a:ext cx="1175067" cy="24657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76A4015-5BB7-4278-83DF-9E4959F5BA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6"/>
          <a:stretch/>
        </p:blipFill>
        <p:spPr>
          <a:xfrm>
            <a:off x="5380530" y="1788460"/>
            <a:ext cx="444352" cy="24657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BED60B1-6007-4541-B722-49102F12A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92970" y="2141991"/>
            <a:ext cx="1175067" cy="246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ECA3AC-B9DB-4DCC-BACC-11C9B3DD6E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479" y="1529737"/>
            <a:ext cx="1600498" cy="816921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399F378-E114-4924-B7B3-988B2566B5F1}"/>
              </a:ext>
            </a:extLst>
          </p:cNvPr>
          <p:cNvCxnSpPr>
            <a:cxnSpLocks/>
          </p:cNvCxnSpPr>
          <p:nvPr/>
        </p:nvCxnSpPr>
        <p:spPr>
          <a:xfrm>
            <a:off x="3868213" y="2141990"/>
            <a:ext cx="0" cy="232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16FF8773-5173-4174-9D52-F536794CEBBC}"/>
              </a:ext>
            </a:extLst>
          </p:cNvPr>
          <p:cNvCxnSpPr>
            <a:cxnSpLocks/>
          </p:cNvCxnSpPr>
          <p:nvPr/>
        </p:nvCxnSpPr>
        <p:spPr>
          <a:xfrm>
            <a:off x="4028285" y="2141990"/>
            <a:ext cx="0" cy="232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3BF9058-2D55-4B22-B75D-EC7FD046E409}"/>
              </a:ext>
            </a:extLst>
          </p:cNvPr>
          <p:cNvCxnSpPr>
            <a:cxnSpLocks/>
          </p:cNvCxnSpPr>
          <p:nvPr/>
        </p:nvCxnSpPr>
        <p:spPr>
          <a:xfrm>
            <a:off x="4188357" y="2141990"/>
            <a:ext cx="0" cy="232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3277E31-D35D-4B08-AE27-30AE1F7E6BC1}"/>
              </a:ext>
            </a:extLst>
          </p:cNvPr>
          <p:cNvCxnSpPr>
            <a:cxnSpLocks/>
          </p:cNvCxnSpPr>
          <p:nvPr/>
        </p:nvCxnSpPr>
        <p:spPr>
          <a:xfrm>
            <a:off x="4348429" y="2141990"/>
            <a:ext cx="0" cy="232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24F3DF8C-49E5-4EFB-BA3A-E607C4B63222}"/>
              </a:ext>
            </a:extLst>
          </p:cNvPr>
          <p:cNvCxnSpPr>
            <a:cxnSpLocks/>
          </p:cNvCxnSpPr>
          <p:nvPr/>
        </p:nvCxnSpPr>
        <p:spPr>
          <a:xfrm>
            <a:off x="4508500" y="2141990"/>
            <a:ext cx="0" cy="232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2557007-8AAA-4C8A-BCC8-C99B25261794}"/>
              </a:ext>
            </a:extLst>
          </p:cNvPr>
          <p:cNvCxnSpPr>
            <a:cxnSpLocks/>
          </p:cNvCxnSpPr>
          <p:nvPr/>
        </p:nvCxnSpPr>
        <p:spPr>
          <a:xfrm>
            <a:off x="3860800" y="2368319"/>
            <a:ext cx="167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69BA997-2CD8-4AE4-A5C1-07F5D12B182A}"/>
              </a:ext>
            </a:extLst>
          </p:cNvPr>
          <p:cNvCxnSpPr>
            <a:cxnSpLocks/>
          </p:cNvCxnSpPr>
          <p:nvPr/>
        </p:nvCxnSpPr>
        <p:spPr>
          <a:xfrm>
            <a:off x="4020872" y="2157189"/>
            <a:ext cx="167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BD1766F8-8F26-42A8-87C4-E451DC7E48E3}"/>
              </a:ext>
            </a:extLst>
          </p:cNvPr>
          <p:cNvCxnSpPr>
            <a:cxnSpLocks/>
          </p:cNvCxnSpPr>
          <p:nvPr/>
        </p:nvCxnSpPr>
        <p:spPr>
          <a:xfrm>
            <a:off x="4188357" y="2368319"/>
            <a:ext cx="167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0C04B0E-B461-400B-9DC7-C500690F9DD9}"/>
              </a:ext>
            </a:extLst>
          </p:cNvPr>
          <p:cNvCxnSpPr>
            <a:cxnSpLocks/>
          </p:cNvCxnSpPr>
          <p:nvPr/>
        </p:nvCxnSpPr>
        <p:spPr>
          <a:xfrm>
            <a:off x="4348429" y="2154751"/>
            <a:ext cx="167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E5D908ED-9427-4D46-9B7B-47CCAFC152D1}"/>
              </a:ext>
            </a:extLst>
          </p:cNvPr>
          <p:cNvCxnSpPr>
            <a:cxnSpLocks/>
          </p:cNvCxnSpPr>
          <p:nvPr/>
        </p:nvCxnSpPr>
        <p:spPr>
          <a:xfrm>
            <a:off x="4505672" y="2363436"/>
            <a:ext cx="1674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 64">
            <a:extLst>
              <a:ext uri="{FF2B5EF4-FFF2-40B4-BE49-F238E27FC236}">
                <a16:creationId xmlns:a16="http://schemas.microsoft.com/office/drawing/2014/main" id="{4545E952-40EC-4100-AF8E-AA3A55D4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4"/>
          <a:stretch/>
        </p:blipFill>
        <p:spPr>
          <a:xfrm>
            <a:off x="2689334" y="2219487"/>
            <a:ext cx="637700" cy="299327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C027EE1E-A18B-4D18-8528-C5BB938E0693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8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0959A5C6-DD1A-4A84-B9A0-B5CD7958AA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4515"/>
          <a:stretch/>
        </p:blipFill>
        <p:spPr>
          <a:xfrm>
            <a:off x="6049113" y="6829425"/>
            <a:ext cx="924558" cy="18433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CA0E260-D1A3-4264-A4BF-A93FF20F93DA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27312"/>
              </p:ext>
            </p:extLst>
          </p:nvPr>
        </p:nvGraphicFramePr>
        <p:xfrm>
          <a:off x="475974" y="809625"/>
          <a:ext cx="9836428" cy="2232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063">
                  <a:extLst>
                    <a:ext uri="{9D8B030D-6E8A-4147-A177-3AD203B41FA5}">
                      <a16:colId xmlns:a16="http://schemas.microsoft.com/office/drawing/2014/main" val="2127020198"/>
                    </a:ext>
                  </a:extLst>
                </a:gridCol>
              </a:tblGrid>
              <a:tr h="1479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10" dirty="0">
                          <a:latin typeface="Marianne" panose="02000000000000000000" pitchFamily="2" charset="0"/>
                          <a:cs typeface="Times New Roman"/>
                        </a:rPr>
                        <a:t>Je sais …</a:t>
                      </a:r>
                      <a:endParaRPr lang="fr-FR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J’ai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envie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d’écrire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sais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dicter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3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phrase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à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  <a:p>
                      <a:pPr marL="67945">
                        <a:lnSpc>
                          <a:spcPts val="1300"/>
                        </a:lnSpc>
                        <a:spcBef>
                          <a:spcPts val="204"/>
                        </a:spcBef>
                      </a:pP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l’adulte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96240">
                        <a:lnSpc>
                          <a:spcPts val="1520"/>
                        </a:lnSpc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écrire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des</a:t>
                      </a:r>
                      <a:r>
                        <a:rPr sz="1100" spc="-4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Marianne" panose="02000000000000000000" pitchFamily="2" charset="0"/>
                          <a:cs typeface="Lucida Sans Unicode"/>
                        </a:rPr>
                        <a:t>mots </a:t>
                      </a:r>
                      <a:r>
                        <a:rPr sz="1100" spc="-10" dirty="0" err="1">
                          <a:latin typeface="Marianne" panose="02000000000000000000" pitchFamily="2" charset="0"/>
                          <a:cs typeface="Lucida Sans Unicode"/>
                        </a:rPr>
                        <a:t>transparents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Je</a:t>
                      </a:r>
                      <a:r>
                        <a:rPr sz="1100" spc="-45" dirty="0">
                          <a:latin typeface="Marianne" panose="02000000000000000000" pitchFamily="2" charset="0"/>
                          <a:cs typeface="Lucida Sans Unicode"/>
                        </a:rPr>
                        <a:t> sais</a:t>
                      </a:r>
                      <a:r>
                        <a:rPr sz="1100" spc="-3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Marianne" panose="02000000000000000000" pitchFamily="2" charset="0"/>
                          <a:cs typeface="Lucida Sans Unicode"/>
                        </a:rPr>
                        <a:t>écrire</a:t>
                      </a:r>
                      <a:r>
                        <a:rPr sz="1100" spc="-50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dirty="0" err="1">
                          <a:latin typeface="Marianne" panose="02000000000000000000" pitchFamily="2" charset="0"/>
                          <a:cs typeface="Lucida Sans Unicode"/>
                        </a:rPr>
                        <a:t>une</a:t>
                      </a:r>
                      <a:r>
                        <a:rPr sz="1100" spc="-55" dirty="0">
                          <a:latin typeface="Marianne" panose="02000000000000000000" pitchFamily="2" charset="0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Marianne" panose="02000000000000000000" pitchFamily="2" charset="0"/>
                          <a:cs typeface="Lucida Sans Unicode"/>
                        </a:rPr>
                        <a:t>phrase</a:t>
                      </a:r>
                      <a:r>
                        <a:rPr lang="fr-FR" sz="1100" spc="-10" dirty="0">
                          <a:latin typeface="Marianne" panose="02000000000000000000" pitchFamily="2" charset="0"/>
                          <a:cs typeface="Lucida Sans Unicode"/>
                        </a:rPr>
                        <a:t>.</a:t>
                      </a: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dirty="0">
                        <a:latin typeface="Marianne" panose="02000000000000000000" pitchFamily="2" charset="0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69900" y="368115"/>
            <a:ext cx="9842500" cy="288541"/>
          </a:xfrm>
          <a:prstGeom prst="rect">
            <a:avLst/>
          </a:prstGeom>
          <a:solidFill>
            <a:srgbClr val="BCD6ED"/>
          </a:solidFill>
          <a:ln w="635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921385" algn="ctr">
              <a:lnSpc>
                <a:spcPct val="100000"/>
              </a:lnSpc>
              <a:spcBef>
                <a:spcPts val="570"/>
              </a:spcBef>
            </a:pPr>
            <a:r>
              <a:rPr lang="fr-FR" sz="1400" spc="-10" dirty="0">
                <a:solidFill>
                  <a:schemeClr val="tx1"/>
                </a:solidFill>
                <a:latin typeface="Marianne ExtraBold" panose="02000000000000000000" pitchFamily="2" charset="0"/>
                <a:cs typeface="Arial Black"/>
              </a:rPr>
              <a:t>J’ÉCRIS (encoder)</a:t>
            </a:r>
            <a:endParaRPr sz="1400" dirty="0">
              <a:solidFill>
                <a:schemeClr val="tx1"/>
              </a:solidFill>
              <a:latin typeface="Marianne ExtraBold" panose="02000000000000000000" pitchFamily="2" charset="0"/>
              <a:cs typeface="Arial Black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756F104-5DED-426B-8930-89610CB7FA24}"/>
              </a:ext>
            </a:extLst>
          </p:cNvPr>
          <p:cNvSpPr txBox="1"/>
          <p:nvPr/>
        </p:nvSpPr>
        <p:spPr>
          <a:xfrm>
            <a:off x="469900" y="3485962"/>
            <a:ext cx="9842500" cy="36484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885" marR="87630">
              <a:lnSpc>
                <a:spcPct val="109000"/>
              </a:lnSpc>
              <a:spcBef>
                <a:spcPts val="125"/>
              </a:spcBef>
            </a:pPr>
            <a:r>
              <a:rPr lang="fr-FR" sz="1100" spc="-10" dirty="0">
                <a:latin typeface="Marianne" panose="02000000000000000000" pitchFamily="2" charset="0"/>
                <a:cs typeface="Calibri"/>
              </a:rPr>
              <a:t>TRACES INDIVIDUELLES</a:t>
            </a: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pc="-5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95885" marR="87630">
              <a:lnSpc>
                <a:spcPct val="109000"/>
              </a:lnSpc>
              <a:spcBef>
                <a:spcPts val="125"/>
              </a:spcBef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66A9AD-3617-4696-9ECB-304BAABE94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667" y="864763"/>
            <a:ext cx="1371600" cy="1379262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14F217B2-A2C3-4AFC-960D-5F4A5B62DB1D}"/>
              </a:ext>
            </a:extLst>
          </p:cNvPr>
          <p:cNvSpPr/>
          <p:nvPr/>
        </p:nvSpPr>
        <p:spPr>
          <a:xfrm>
            <a:off x="2559477" y="366204"/>
            <a:ext cx="1250315" cy="670116"/>
          </a:xfrm>
          <a:prstGeom prst="wedgeEllipseCallout">
            <a:avLst>
              <a:gd name="adj1" fmla="val 6477"/>
              <a:gd name="adj2" fmla="val 107848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J’ai réalisé un puzzle.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BB0604-61A4-48A0-BA0B-E090D42D6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113" y="905545"/>
            <a:ext cx="1295400" cy="12736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E69F5C0-2DF0-44EF-9DEA-49F9C0B8A52B}"/>
              </a:ext>
            </a:extLst>
          </p:cNvPr>
          <p:cNvSpPr txBox="1"/>
          <p:nvPr/>
        </p:nvSpPr>
        <p:spPr>
          <a:xfrm rot="13155177">
            <a:off x="5145956" y="1820883"/>
            <a:ext cx="649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 ExtraBold" panose="02000000000000000000" pitchFamily="2" charset="0"/>
              </a:rPr>
              <a:t>MOTO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705C6C-1A34-4982-8645-611FAB175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523" y="910303"/>
            <a:ext cx="1295400" cy="127368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8548ED-DB03-4894-AE56-8EDF756F93DE}"/>
              </a:ext>
            </a:extLst>
          </p:cNvPr>
          <p:cNvSpPr txBox="1"/>
          <p:nvPr/>
        </p:nvSpPr>
        <p:spPr>
          <a:xfrm rot="13155177">
            <a:off x="7211415" y="1874344"/>
            <a:ext cx="649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 ExtraBold" panose="02000000000000000000" pitchFamily="2" charset="0"/>
              </a:rPr>
              <a:t>IL VA 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CA8DD28-BEAE-4EF7-BD2C-5CBC79121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30" y="885846"/>
            <a:ext cx="1239983" cy="132085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6AE60C5-E6AB-4FF3-9D16-66F4BF0322FD}"/>
              </a:ext>
            </a:extLst>
          </p:cNvPr>
          <p:cNvSpPr txBox="1"/>
          <p:nvPr/>
        </p:nvSpPr>
        <p:spPr>
          <a:xfrm>
            <a:off x="10331202" y="7242960"/>
            <a:ext cx="205271" cy="2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F8DF1-68A8-4280-B88C-CFAF1A28005D}"/>
              </a:ext>
            </a:extLst>
          </p:cNvPr>
          <p:cNvSpPr/>
          <p:nvPr/>
        </p:nvSpPr>
        <p:spPr>
          <a:xfrm>
            <a:off x="3307592" y="7210425"/>
            <a:ext cx="4654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Une proposition du groupe départemental "Maternelle" du Loir-et-Cher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41975</TotalTime>
  <Words>2687</Words>
  <Application>Microsoft Office PowerPoint</Application>
  <PresentationFormat>Personnalisé</PresentationFormat>
  <Paragraphs>619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Arial MT</vt:lpstr>
      <vt:lpstr>BelleAllureGS</vt:lpstr>
      <vt:lpstr>Berlin Sans FB</vt:lpstr>
      <vt:lpstr>Calibri</vt:lpstr>
      <vt:lpstr>Lucida Sans Unicode</vt:lpstr>
      <vt:lpstr>Marelle</vt:lpstr>
      <vt:lpstr>Marianne</vt:lpstr>
      <vt:lpstr>Marianne ExtraBold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RIQUIN</dc:creator>
  <cp:lastModifiedBy>Helene RIQUIN</cp:lastModifiedBy>
  <cp:revision>124</cp:revision>
  <cp:lastPrinted>2026-05-07T07:51:08Z</cp:lastPrinted>
  <dcterms:created xsi:type="dcterms:W3CDTF">2026-03-29T14:44:29Z</dcterms:created>
  <dcterms:modified xsi:type="dcterms:W3CDTF">2026-06-01T15:12:55Z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2026-03-29T00:00:00Z</vt:filetime>
  </property>
  <property fmtid="{D5CDD505-2E9C-101B-9397-08002B2CF9AE}" pid="5" name="Producer">
    <vt:lpwstr>Microsoft® Word 2019</vt:lpwstr>
  </property>
</Properties>
</file>