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59" r:id="rId6"/>
    <p:sldId id="265" r:id="rId7"/>
  </p:sldIdLst>
  <p:sldSz cx="9144000" cy="5143500" type="screen16x9"/>
  <p:notesSz cx="9144000" cy="51435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F94"/>
    <a:srgbClr val="7BF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3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uvertu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/>
            </a:lvl1pPr>
          </a:lstStyle>
          <a:p>
            <a:pPr>
              <a:defRPr/>
            </a:pPr>
            <a:r>
              <a:rPr lang="fr-FR"/>
              <a:t>Intitulé de la direction </a:t>
            </a:r>
            <a:br>
              <a:rPr lang="fr-FR"/>
            </a:br>
            <a:r>
              <a:rPr lang="fr-FR"/>
              <a:t>ou de l’organisme rattaché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10C140CD-8AED-46FF-A9A2-77308F3F39AE}" type="slidenum">
              <a:rPr lang="fr-FR"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Titre</a:t>
            </a:r>
            <a:endParaRPr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60394" y="51469"/>
            <a:ext cx="4355622" cy="35811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re et sous-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Titre</a:t>
            </a:r>
            <a:endParaRPr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Intitulé de la direction ou de l’organisme rattaché</a:t>
            </a:r>
            <a:endParaRPr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33122C9-A0B9-462F-8757-0847AD287B63}" type="slidenum">
              <a:rPr lang="fr-FR"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>
              <a:defRPr/>
            </a:pPr>
            <a:r>
              <a:rPr lang="fr-FR"/>
              <a:t>Titre</a:t>
            </a:r>
            <a:endParaRPr/>
          </a:p>
          <a:p>
            <a:pPr lvl="1">
              <a:defRPr/>
            </a:pPr>
            <a:r>
              <a:rPr lang="fr-FR"/>
              <a:t>Sous-titre</a:t>
            </a:r>
            <a:endParaRPr/>
          </a:p>
        </p:txBody>
      </p:sp>
      <p:cxnSp>
        <p:nvCxnSpPr>
          <p:cNvPr id="12" name="Connecteur droit 11"/>
          <p:cNvCxnSpPr>
            <a:cxnSpLocks/>
          </p:cNvCxnSpPr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79512" y="118317"/>
            <a:ext cx="2195810" cy="18053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ommai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Intitulé de la direction ou de l’organisme rattaché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33122C9-A0B9-462F-8757-0847AD287B63}" type="slidenum">
              <a:rPr lang="fr-FR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>
              <a:defRPr/>
            </a:pPr>
            <a:r>
              <a:rPr lang="fr-FR"/>
              <a:t>Titre de la partie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>
              <a:defRPr/>
            </a:pPr>
            <a:r>
              <a:rPr lang="fr-FR"/>
              <a:t>Titre de la partie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>
              <a:defRPr/>
            </a:pPr>
            <a:r>
              <a:rPr lang="fr-FR"/>
              <a:t>Titre de la partie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hap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179512" y="4371950"/>
            <a:ext cx="878497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sposition personnalisé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3122C9-A0B9-462F-8757-0847AD287B63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et textes 3 colonne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Intitulé de la direction ou de l’organisme rattaché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>
              <a:defRPr/>
            </a:pPr>
            <a:fld id="{733122C9-A0B9-462F-8757-0847AD287B63}" type="slidenum">
              <a:rPr lang="fr-FR"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>
              <a:defRPr/>
            </a:pPr>
            <a:r>
              <a:rPr lang="fr-FR"/>
              <a:t>Titre</a:t>
            </a:r>
            <a:endParaRPr/>
          </a:p>
          <a:p>
            <a:pPr lvl="1">
              <a:defRPr/>
            </a:pPr>
            <a:r>
              <a:rPr lang="fr-FR"/>
              <a:t>Sous-titre</a:t>
            </a:r>
            <a:endParaRPr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>
              <a:defRPr/>
            </a:pPr>
            <a:r>
              <a:rPr lang="fr-FR"/>
              <a:t>Texte de niveau 1</a:t>
            </a:r>
            <a:endParaRPr/>
          </a:p>
          <a:p>
            <a:pPr lvl="1">
              <a:defRPr/>
            </a:pPr>
            <a:r>
              <a:rPr lang="fr-FR"/>
              <a:t>Texte de niveau 2</a:t>
            </a:r>
            <a:endParaRPr/>
          </a:p>
          <a:p>
            <a:pPr lvl="2">
              <a:defRPr/>
            </a:pPr>
            <a:r>
              <a:rPr lang="fr-FR"/>
              <a:t>Texte de niveau 3</a:t>
            </a:r>
            <a:endParaRPr/>
          </a:p>
          <a:p>
            <a:pPr lvl="3">
              <a:defRPr/>
            </a:pPr>
            <a:r>
              <a:rPr lang="fr-FR"/>
              <a:t>Texte de niveau 4</a:t>
            </a:r>
            <a:endParaRPr/>
          </a:p>
          <a:p>
            <a:pPr lvl="4">
              <a:defRPr/>
            </a:pPr>
            <a:r>
              <a:rPr lang="fr-FR"/>
              <a:t>Texte de niveau 5</a:t>
            </a:r>
            <a:endParaRPr/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>
              <a:defRPr/>
            </a:pPr>
            <a:r>
              <a:rPr lang="fr-FR"/>
              <a:t>Texte de niveau 1</a:t>
            </a:r>
            <a:endParaRPr/>
          </a:p>
          <a:p>
            <a:pPr lvl="1">
              <a:defRPr/>
            </a:pPr>
            <a:r>
              <a:rPr lang="fr-FR"/>
              <a:t>Texte de niveau 2</a:t>
            </a:r>
            <a:endParaRPr/>
          </a:p>
          <a:p>
            <a:pPr lvl="2">
              <a:defRPr/>
            </a:pPr>
            <a:r>
              <a:rPr lang="fr-FR"/>
              <a:t>Texte de niveau 3</a:t>
            </a:r>
            <a:endParaRPr/>
          </a:p>
          <a:p>
            <a:pPr lvl="3">
              <a:defRPr/>
            </a:pPr>
            <a:r>
              <a:rPr lang="fr-FR"/>
              <a:t>Texte de niveau 4</a:t>
            </a:r>
            <a:endParaRPr/>
          </a:p>
          <a:p>
            <a:pPr lvl="4">
              <a:defRPr/>
            </a:pPr>
            <a:r>
              <a:rPr lang="fr-FR"/>
              <a:t>Texte de niveau 5</a:t>
            </a:r>
            <a:endParaRPr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>
              <a:defRPr/>
            </a:pPr>
            <a:r>
              <a:rPr lang="fr-FR"/>
              <a:t>Texte de niveau 1</a:t>
            </a:r>
            <a:endParaRPr/>
          </a:p>
          <a:p>
            <a:pPr lvl="1">
              <a:defRPr/>
            </a:pPr>
            <a:r>
              <a:rPr lang="fr-FR"/>
              <a:t>Texte de niveau 2</a:t>
            </a:r>
            <a:endParaRPr/>
          </a:p>
          <a:p>
            <a:pPr lvl="2">
              <a:defRPr/>
            </a:pPr>
            <a:r>
              <a:rPr lang="fr-FR"/>
              <a:t>Texte de niveau 3</a:t>
            </a:r>
            <a:endParaRPr/>
          </a:p>
          <a:p>
            <a:pPr lvl="3">
              <a:defRPr/>
            </a:pPr>
            <a:r>
              <a:rPr lang="fr-FR"/>
              <a:t>Texte de niveau 4</a:t>
            </a:r>
            <a:endParaRPr/>
          </a:p>
          <a:p>
            <a:pPr lvl="4">
              <a:defRPr/>
            </a:pPr>
            <a:r>
              <a:rPr lang="fr-FR"/>
              <a:t>Texte de niveau 5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defRPr/>
            </a:pPr>
            <a:r>
              <a:rPr lang="fr-FR"/>
              <a:t>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>
              <a:defRPr/>
            </a:pPr>
            <a:r>
              <a:rPr lang="fr-FR"/>
              <a:t>Texte de niveau 1</a:t>
            </a:r>
            <a:endParaRPr/>
          </a:p>
          <a:p>
            <a:pPr lvl="1">
              <a:defRPr/>
            </a:pPr>
            <a:r>
              <a:rPr lang="fr-FR"/>
              <a:t>Texte de niveau 2</a:t>
            </a:r>
            <a:endParaRPr/>
          </a:p>
          <a:p>
            <a:pPr lvl="2">
              <a:defRPr/>
            </a:pPr>
            <a:r>
              <a:rPr lang="fr-FR"/>
              <a:t>Texte de niveau 3</a:t>
            </a:r>
            <a:endParaRPr/>
          </a:p>
          <a:p>
            <a:pPr lvl="3">
              <a:defRPr/>
            </a:pPr>
            <a:r>
              <a:rPr lang="fr-FR"/>
              <a:t>Texte de niveau 4</a:t>
            </a:r>
            <a:endParaRPr/>
          </a:p>
          <a:p>
            <a:pPr lvl="4">
              <a:defRPr/>
            </a:pPr>
            <a:r>
              <a:rPr lang="fr-FR"/>
              <a:t>Texte de niveau 5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</a:defRPr>
            </a:lvl1pPr>
          </a:lstStyle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Intitulé de la direction ou de l’organisme rattaché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3122C9-A0B9-462F-8757-0847AD287B63}" type="slidenum">
              <a:rPr lang="fr-FR"/>
              <a:t>‹N°›</a:t>
            </a:fld>
            <a:endParaRPr lang="fr-FR"/>
          </a:p>
        </p:txBody>
      </p:sp>
      <p:cxnSp>
        <p:nvCxnSpPr>
          <p:cNvPr id="10" name="Connecteur droit 9"/>
          <p:cNvCxnSpPr>
            <a:cxnSpLocks/>
          </p:cNvCxnSpPr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8"/>
          <a:stretch/>
        </p:blipFill>
        <p:spPr bwMode="auto">
          <a:xfrm>
            <a:off x="323528" y="108000"/>
            <a:ext cx="755934" cy="62151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/>
  <p:txStyles>
    <p:titleStyle>
      <a:lvl1pPr algn="l" defTabSz="914400">
        <a:lnSpc>
          <a:spcPct val="90000"/>
        </a:lnSpc>
        <a:spcBef>
          <a:spcPts val="0"/>
        </a:spcBef>
        <a:buNone/>
        <a:defRPr sz="255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>
        <a:lnSpc>
          <a:spcPct val="100000"/>
        </a:lnSpc>
        <a:spcBef>
          <a:spcPts val="0"/>
        </a:spcBef>
        <a:spcAft>
          <a:spcPts val="500"/>
        </a:spcAft>
        <a:buFont typeface="Arial"/>
        <a:buNone/>
        <a:defRPr sz="1050" b="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>
        <a:lnSpc>
          <a:spcPct val="100000"/>
        </a:lnSpc>
        <a:spcBef>
          <a:spcPts val="600"/>
        </a:spcBef>
        <a:spcAft>
          <a:spcPts val="600"/>
        </a:spcAft>
        <a:buFont typeface="Arial"/>
        <a:buChar char="•"/>
        <a:defRPr sz="95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/>
        <a:buChar char="•"/>
        <a:defRPr sz="85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/>
        <a:buChar char="•"/>
        <a:defRPr sz="75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/>
        <a:buChar char="•"/>
        <a:defRPr sz="7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 bwMode="auto">
          <a:xfrm>
            <a:off x="2942416" y="339502"/>
            <a:ext cx="5256584" cy="1008112"/>
          </a:xfrm>
        </p:spPr>
        <p:txBody>
          <a:bodyPr/>
          <a:lstStyle/>
          <a:p>
            <a:pPr>
              <a:defRPr/>
            </a:pPr>
            <a:r>
              <a:rPr lang="fr-FR"/>
              <a:t>ADAGE</a:t>
            </a:r>
            <a:endParaRPr/>
          </a:p>
          <a:p>
            <a:pPr lvl="1">
              <a:defRPr/>
            </a:pPr>
            <a:r>
              <a:rPr lang="fr-FR"/>
              <a:t>Application dédiée à la généralisation de l’EAC</a:t>
            </a:r>
            <a:endParaRPr/>
          </a:p>
          <a:p>
            <a:pPr lvl="1">
              <a:defRPr/>
            </a:pP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Intitulé de la direction ou de l’organisme rattaché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3122C9-A0B9-462F-8757-0847AD287B63}" type="slidenum">
              <a:rPr lang="fr-FR"/>
              <a:t>1</a:t>
            </a:fld>
            <a:endParaRPr lang="fr-FR"/>
          </a:p>
        </p:txBody>
      </p:sp>
      <p:sp>
        <p:nvSpPr>
          <p:cNvPr id="3" name="Rectangle 2"/>
          <p:cNvSpPr/>
          <p:nvPr/>
        </p:nvSpPr>
        <p:spPr bwMode="auto">
          <a:xfrm>
            <a:off x="-219234" y="1923678"/>
            <a:ext cx="91117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defRPr/>
            </a:pPr>
            <a:r>
              <a:rPr lang="fr-FR" sz="2400" b="1" cap="all" dirty="0"/>
              <a:t>Je renseigne ou complète mes projets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60000" y="2668660"/>
            <a:ext cx="4653676" cy="2114244"/>
          </a:xfrm>
          <a:prstGeom prst="rect">
            <a:avLst/>
          </a:prstGeom>
        </p:spPr>
      </p:pic>
      <p:sp>
        <p:nvSpPr>
          <p:cNvPr id="10" name="Rectangle avec flèche vers la gauche 9"/>
          <p:cNvSpPr/>
          <p:nvPr/>
        </p:nvSpPr>
        <p:spPr bwMode="auto">
          <a:xfrm>
            <a:off x="4499992" y="2715766"/>
            <a:ext cx="4464496" cy="187220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4402"/>
            </a:avLst>
          </a:prstGeom>
          <a:solidFill>
            <a:srgbClr val="BF1380"/>
          </a:solidFill>
          <a:ln>
            <a:solidFill>
              <a:schemeClr val="bg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r>
              <a:rPr lang="fr-FR" sz="1100" dirty="0"/>
              <a:t>Pour vous connecter à ADAGE : </a:t>
            </a:r>
          </a:p>
          <a:p>
            <a:pPr marL="171450" indent="-171450">
              <a:spcAft>
                <a:spcPts val="600"/>
              </a:spcAft>
              <a:buFontTx/>
              <a:buChar char="-"/>
              <a:defRPr/>
            </a:pPr>
            <a:r>
              <a:rPr lang="fr-FR" sz="1100" dirty="0"/>
              <a:t>Ouvrez l’intranet académique (ARENA)</a:t>
            </a:r>
            <a:endParaRPr dirty="0"/>
          </a:p>
          <a:p>
            <a:pPr marL="171450" indent="-171450">
              <a:spcAft>
                <a:spcPts val="600"/>
              </a:spcAft>
              <a:buFontTx/>
              <a:buChar char="-"/>
              <a:defRPr/>
            </a:pPr>
            <a:r>
              <a:rPr lang="fr-FR" sz="1100" dirty="0"/>
              <a:t>Renseignez vos identifiant et mot de passe</a:t>
            </a:r>
            <a:endParaRPr dirty="0"/>
          </a:p>
          <a:p>
            <a:pPr marL="171450" indent="-171450">
              <a:spcAft>
                <a:spcPts val="600"/>
              </a:spcAft>
              <a:buFontTx/>
              <a:buChar char="-"/>
              <a:defRPr/>
            </a:pPr>
            <a:r>
              <a:rPr lang="fr-FR" sz="1100" dirty="0"/>
              <a:t>Choisissez le domaine « Scolarité du 1er degré » </a:t>
            </a:r>
          </a:p>
          <a:p>
            <a:pPr marL="171450" indent="-171450">
              <a:spcAft>
                <a:spcPts val="600"/>
              </a:spcAft>
              <a:buFontTx/>
              <a:buChar char="-"/>
              <a:defRPr/>
            </a:pPr>
            <a:r>
              <a:rPr lang="fr-FR" sz="1100" dirty="0"/>
              <a:t>Cliquez sur « ADAGE - Application Dédiée À la Généralisation de l'EAC » dans la </a:t>
            </a:r>
            <a:r>
              <a:rPr lang="fr-FR" sz="1100"/>
              <a:t>rubrique                   « </a:t>
            </a:r>
            <a:r>
              <a:rPr lang="fr-FR" sz="1100" dirty="0"/>
              <a:t>Application dédiée aux parcours éducatifs »</a:t>
            </a:r>
            <a:endParaRPr lang="fr-FR" sz="11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3122C9-A0B9-462F-8757-0847AD287B63}" type="slidenum">
              <a:rPr lang="fr-FR" smtClean="0"/>
              <a:t>2</a:t>
            </a:fld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24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4294967295"/>
          </p:nvPr>
        </p:nvSpPr>
        <p:spPr>
          <a:xfrm>
            <a:off x="7974013" y="4783138"/>
            <a:ext cx="1169987" cy="360362"/>
          </a:xfrm>
        </p:spPr>
        <p:txBody>
          <a:bodyPr/>
          <a:lstStyle/>
          <a:p>
            <a:pPr algn="r">
              <a:defRPr/>
            </a:pPr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294967295"/>
          </p:nvPr>
        </p:nvSpPr>
        <p:spPr>
          <a:xfrm>
            <a:off x="0" y="4783138"/>
            <a:ext cx="5903913" cy="360362"/>
          </a:xfrm>
        </p:spPr>
        <p:txBody>
          <a:bodyPr/>
          <a:lstStyle/>
          <a:p>
            <a:pPr>
              <a:defRPr/>
            </a:pPr>
            <a:r>
              <a:rPr lang="fr-FR"/>
              <a:t>Intitulé de la direction ou de l’organisme rattaché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7794625" y="4783138"/>
            <a:ext cx="1349375" cy="360362"/>
          </a:xfrm>
        </p:spPr>
        <p:txBody>
          <a:bodyPr/>
          <a:lstStyle/>
          <a:p>
            <a:pPr>
              <a:defRPr/>
            </a:pPr>
            <a:fld id="{733122C9-A0B9-462F-8757-0847AD287B63}" type="slidenum">
              <a:rPr lang="fr-FR" smtClean="0"/>
              <a:t>3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2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2088000" y="2931790"/>
            <a:ext cx="936104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1520" y="1707107"/>
            <a:ext cx="4680520" cy="2521373"/>
          </a:xfrm>
          <a:prstGeom prst="rect">
            <a:avLst/>
          </a:prstGeom>
          <a:ln w="38100">
            <a:solidFill>
              <a:srgbClr val="5970B5"/>
            </a:solidFill>
          </a:ln>
        </p:spPr>
      </p:pic>
      <p:sp>
        <p:nvSpPr>
          <p:cNvPr id="11" name="Rectangle 10"/>
          <p:cNvSpPr/>
          <p:nvPr/>
        </p:nvSpPr>
        <p:spPr bwMode="auto">
          <a:xfrm>
            <a:off x="5148064" y="1338183"/>
            <a:ext cx="3384376" cy="3259220"/>
          </a:xfrm>
          <a:prstGeom prst="rect">
            <a:avLst/>
          </a:prstGeom>
          <a:solidFill>
            <a:srgbClr val="E2E2E2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10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la fin de chaque projet, complétez le bilan.</a:t>
            </a:r>
            <a:endParaRPr dirty="0"/>
          </a:p>
          <a:p>
            <a:pPr algn="ctr">
              <a:defRPr/>
            </a:pPr>
            <a:endParaRPr lang="fr-FR" sz="105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fr-FR" sz="10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 bilan est partagé avec les rédacteurs de projets de </a:t>
            </a:r>
            <a:r>
              <a:rPr lang="fr-FR" sz="105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votre école, le </a:t>
            </a:r>
            <a:r>
              <a:rPr lang="fr-FR" sz="10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directeur d’école et l’IEN.</a:t>
            </a:r>
            <a:endParaRPr dirty="0"/>
          </a:p>
          <a:p>
            <a:pPr algn="ctr">
              <a:defRPr/>
            </a:pPr>
            <a:endParaRPr lang="fr-FR" sz="105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fr-FR" sz="10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 peut rendre compte :</a:t>
            </a:r>
            <a:endParaRPr dirty="0"/>
          </a:p>
          <a:p>
            <a:pPr>
              <a:defRPr/>
            </a:pPr>
            <a:r>
              <a:rPr lang="fr-FR" sz="10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des points positifs (bénéfices pour les élèves à la fois sur le plan des apprentissages et du comportement, ouverture culturelle,  rayonnement dans l’établissement …) ;</a:t>
            </a:r>
            <a:endParaRPr dirty="0"/>
          </a:p>
          <a:p>
            <a:pPr>
              <a:defRPr/>
            </a:pPr>
            <a:r>
              <a:rPr lang="fr-FR" sz="105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des difficultés (organisation, conduite du projet, partenariat, déplacements …).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1BA297-C8B6-4CA5-B000-EA715359AAA2}"/>
              </a:ext>
            </a:extLst>
          </p:cNvPr>
          <p:cNvSpPr/>
          <p:nvPr/>
        </p:nvSpPr>
        <p:spPr>
          <a:xfrm>
            <a:off x="6372200" y="2787774"/>
            <a:ext cx="648072" cy="144016"/>
          </a:xfrm>
          <a:prstGeom prst="rect">
            <a:avLst/>
          </a:prstGeom>
          <a:solidFill>
            <a:srgbClr val="D81F94"/>
          </a:solidFill>
          <a:ln>
            <a:solidFill>
              <a:srgbClr val="D81F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598541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MINISTÈRIEL</Template>
  <TotalTime>123</TotalTime>
  <Words>185</Words>
  <Application>Microsoft Office PowerPoint</Application>
  <DocSecurity>0</DocSecurity>
  <PresentationFormat>Affichage à l'écran (16:9)</PresentationFormat>
  <Paragraphs>24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Arial</vt:lpstr>
      <vt:lpstr>MINISTÈRIEL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Microsoft Office User</dc:creator>
  <cp:keywords/>
  <dc:description/>
  <cp:lastModifiedBy>Marie-Pierre HEBRARD</cp:lastModifiedBy>
  <cp:revision>66</cp:revision>
  <dcterms:created xsi:type="dcterms:W3CDTF">2020-03-05T15:21:24Z</dcterms:created>
  <dcterms:modified xsi:type="dcterms:W3CDTF">2025-08-24T12:16:05Z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0x010100AA711CBDF24E87429AD9C0273156F54A</vt:lpwstr>
  </property>
</Properties>
</file>