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46" r:id="rId2"/>
    <p:sldId id="34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35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48" r:id="rId31"/>
    <p:sldId id="349" r:id="rId32"/>
    <p:sldId id="351" r:id="rId33"/>
    <p:sldId id="289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312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34" r:id="rId66"/>
    <p:sldId id="339" r:id="rId67"/>
    <p:sldId id="336" r:id="rId68"/>
    <p:sldId id="338" r:id="rId69"/>
    <p:sldId id="340" r:id="rId70"/>
    <p:sldId id="341" r:id="rId71"/>
    <p:sldId id="342" r:id="rId72"/>
    <p:sldId id="352" r:id="rId73"/>
    <p:sldId id="354" r:id="rId74"/>
    <p:sldId id="353" r:id="rId75"/>
  </p:sldIdLst>
  <p:sldSz cx="12192000" cy="6858000"/>
  <p:notesSz cx="6858000" cy="9945688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B0252F6-D29C-4B87-B7E6-C97E867C5890}">
          <p14:sldIdLst>
            <p14:sldId id="346"/>
            <p14:sldId id="34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355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ARABE" id="{A70AEB62-51C7-4500-B4DA-D1191E297019}">
          <p14:sldIdLst>
            <p14:sldId id="314"/>
            <p14:sldId id="315"/>
            <p14:sldId id="316"/>
            <p14:sldId id="317"/>
            <p14:sldId id="318"/>
            <p14:sldId id="319"/>
            <p14:sldId id="320"/>
            <p14:sldId id="348"/>
            <p14:sldId id="349"/>
            <p14:sldId id="351"/>
          </p14:sldIdLst>
        </p14:section>
        <p14:section name="CHINOIS" id="{9694BE97-D9D9-4C73-B069-418EE4B1CDCB}">
          <p14:sldIdLst/>
        </p14:section>
        <p14:section name="ESPAGNOL" id="{5FE013DD-F648-4AF4-97D9-88336D607A4C}">
          <p14:sldIdLst>
            <p14:sldId id="289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ITALIEN" id="{44DD0D8C-9422-49F1-A356-AEE803BE98B8}">
          <p14:sldIdLst>
            <p14:sldId id="312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PORTUGAIS" id="{C2A638BA-31AA-4C68-BE31-1DD8DF98EB5A}">
          <p14:sldIdLst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Russe" id="{CD2D1AE9-0FC9-4D99-8F3D-7AAED93B5EE2}">
          <p14:sldIdLst>
            <p14:sldId id="334"/>
            <p14:sldId id="339"/>
            <p14:sldId id="336"/>
            <p14:sldId id="338"/>
            <p14:sldId id="340"/>
            <p14:sldId id="341"/>
            <p14:sldId id="342"/>
            <p14:sldId id="352"/>
            <p14:sldId id="354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27624" autoAdjust="0"/>
  </p:normalViewPr>
  <p:slideViewPr>
    <p:cSldViewPr>
      <p:cViewPr varScale="1">
        <p:scale>
          <a:sx n="20" d="100"/>
          <a:sy n="20" d="100"/>
        </p:scale>
        <p:origin x="23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1A517-B900-47D7-B516-8DA12EECD987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109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7109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232-92AA-4DCD-9A4E-E415FB52D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0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374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374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409716-E5FA-43B2-8D2F-38713A55BAFD}" type="datetimeFigureOut">
              <a:rPr lang="fr-FR"/>
              <a:t>29/11/2024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0625" y="931863"/>
            <a:ext cx="4476750" cy="251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3589772"/>
            <a:ext cx="5486400" cy="29370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7085008"/>
            <a:ext cx="2971800" cy="37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7085008"/>
            <a:ext cx="2971800" cy="37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DFF5DB-EC3D-4EA0-BA72-DFF41EA5BD4F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15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4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4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45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23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anglais.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anglais.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anglais.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8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52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314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7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4 équipes en anglais.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6 équipes en anglais.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6 équipes ont été éliminées à l’issue de la 4ème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6 équipes sont éliminées à l’issue de cette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anglais,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3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5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2 équipes en anglais.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2 équipes ont été éliminées à l’issue de la 4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3 équipes sont éliminées à l’issue de cette manche.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anglais,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0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61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 IA-IPR de LVE pour transmettre ces résultats.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726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Il faudra surtout veiller à ce qu’il n’y ait pas plus de 5 équipes par langue pour la manche 6 et ce, pour des questions d’organisation.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 Il faudra surtout veiller à ce qu’il n’y ait pas plus de 5 équipes par langue pour la manche 6 et ce, pour des questions d’organisation.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09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0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98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 IA-IPR de LVE pour transmettre ces résultats.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41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99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81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espagnol.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04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 supplémentaires peuvent être travaillés en classe. Ils peuvent être utilisés dans 2 cas.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 il faut départager 2 équipes ex-aequo.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cas </a:t>
            </a:r>
            <a:r>
              <a:rPr lang="fr-FR" dirty="0"/>
              <a:t>: vous avez beaucoup d’équipes et vous ne souhaitez pas éliminer trop d’équipes à l’issue de chaque manche. </a:t>
            </a:r>
            <a:br>
              <a:rPr lang="fr-FR" dirty="0"/>
            </a:br>
            <a:r>
              <a:rPr lang="fr-FR" dirty="0"/>
              <a:t>Si vous avez 20 équipes d’une même langue, cela oblige à éliminer 4 voire 5 équipes à la fin de chaque manche.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914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47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5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de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espagnol.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espagnol,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espagnol,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159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>
                <a:solidFill>
                  <a:srgbClr val="FF0000"/>
                </a:solidFill>
              </a:rPr>
              <a:t>Ces virelangues  supplémentaires peuvent être travaillés en classe. Ils peuvent être utilisés dans 2 cas.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/>
              <a:t>1</a:t>
            </a:r>
            <a:r>
              <a:rPr lang="fr-FR" b="1" baseline="30000"/>
              <a:t>er</a:t>
            </a:r>
            <a:r>
              <a:rPr lang="fr-FR" b="1"/>
              <a:t> cas </a:t>
            </a:r>
            <a:r>
              <a:rPr lang="fr-FR"/>
              <a:t>:  il faut départager 2 équipes ex-aequo.</a:t>
            </a:r>
            <a:endParaRPr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/>
              <a:t>2</a:t>
            </a:r>
            <a:r>
              <a:rPr lang="fr-FR" b="1" baseline="30000"/>
              <a:t>ème</a:t>
            </a:r>
            <a:r>
              <a:rPr lang="fr-FR" b="1"/>
              <a:t> cas </a:t>
            </a:r>
            <a:r>
              <a:rPr lang="fr-FR"/>
              <a:t>: vous avez beaucoup d’équipes et vous ne souhaitez pas éliminer trop d’équipes à l’issue de chaque manche. </a:t>
            </a:r>
            <a:br>
              <a:rPr lang="fr-FR"/>
            </a:br>
            <a:r>
              <a:rPr lang="fr-FR"/>
              <a:t>Si vous avez 20 équipes d’une même langue ,cela oblige à éliminer 4 voire 5 équipes à la fin de chaque manche.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3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8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990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91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994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154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29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de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italien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italien.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italien.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76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1er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090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546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classe, il est donc connu des élèves.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l’issue de cette manche, une ou plusieurs équipes sont éliminées.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d’équipes éliminées est en fonction du nombre d’équipes engagées. Faire en sorte qu’il y ait 5 équipes par langue pour la dernière manche.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7 équipes en italien.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4 équipes en italien.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6 équipes en italien.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équipes ont été éliminées à l’issue de la 4ème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équipes sont éliminées à l’issue de cette manche.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italien,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93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763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0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allemand.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 </a:t>
            </a:r>
            <a:r>
              <a:rPr lang="fr-FR" dirty="0">
                <a:solidFill>
                  <a:schemeClr val="accent6"/>
                </a:solidFill>
              </a:rPr>
              <a:t>6 </a:t>
            </a:r>
            <a:r>
              <a:rPr lang="fr-FR" dirty="0"/>
              <a:t>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074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les résultats permettent de classer les 5 équipes restantes langue par langue.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47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58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994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portugais.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870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0071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700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de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portugais.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portugais,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br>
              <a:rPr lang="fr-FR" dirty="0"/>
            </a:b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portugais,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00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962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8067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5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6"/>
                </a:solidFill>
              </a:rPr>
              <a:t>1</a:t>
            </a:r>
            <a:r>
              <a:rPr lang="fr-FR" baseline="30000" dirty="0">
                <a:solidFill>
                  <a:schemeClr val="accent6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6"/>
                </a:solidFill>
              </a:rPr>
              <a:t>1</a:t>
            </a:r>
            <a:r>
              <a:rPr lang="fr-FR" baseline="30000" dirty="0">
                <a:solidFill>
                  <a:schemeClr val="accent6"/>
                </a:solidFill>
              </a:rPr>
              <a:t>er </a:t>
            </a:r>
            <a:r>
              <a:rPr lang="fr-FR" dirty="0"/>
              <a:t>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67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le fichier Excel. (fourni par les organisateurs)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procédera à un tirage au sort pour déterminer l’ordre de passage (établissement par établissement). </a:t>
            </a:r>
          </a:p>
          <a:p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d’équipes éliminées est en fonction du nombre d’équipes engagées.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en sorte qu’il y ait 5 équipes par langue pour la dernière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Il faut surtout veiller à ce qu’il n’y ait pas plus de 5 équipes par langue pour la manche 6 et ce, pour des questions d’organisation.  </a:t>
            </a: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procédera à un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nouveau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tirage au sort pour déterminer l’ordre de passage (établissement par établissement).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classe,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procédera à un tirage au sort pour déterminer l’ordre de passage (établissement par établissement). </a:t>
            </a:r>
          </a:p>
          <a:p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</a:t>
            </a:r>
            <a:b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surtout veiller à ce qu’il n’y ait pas plus de 5 équipes par langue pour la manche 6 et ce, pour des questions d’organisation.  </a:t>
            </a:r>
            <a:endParaRPr lang="fr-FR" dirty="0"/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23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773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04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43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allemand.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strike="noStrike" dirty="0">
                <a:solidFill>
                  <a:schemeClr val="accent6"/>
                </a:solidFill>
              </a:rPr>
              <a:t>6</a:t>
            </a:r>
            <a:r>
              <a:rPr lang="fr-FR" strike="noStrike" dirty="0"/>
              <a:t> é</a:t>
            </a:r>
            <a:r>
              <a:rPr lang="fr-FR" dirty="0"/>
              <a:t>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allemand,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 </a:t>
            </a:r>
            <a:r>
              <a:rPr lang="fr-FR" b="1" dirty="0">
                <a:solidFill>
                  <a:schemeClr val="accent6"/>
                </a:solidFill>
              </a:rPr>
              <a:t>(7 + 4 + 6 = 17 / 17 – 6 – 6 = 5, le compte est bon)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allemand,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9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15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8BCD3-3C4C-4DBA-BD2E-B85E48FFDBA5}" type="datetimeFigureOut">
              <a:rPr lang="fr-FR"/>
              <a:t>29/11/2024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4.xml"/><Relationship Id="rId18" Type="http://schemas.openxmlformats.org/officeDocument/2006/relationships/slide" Target="slide13.xml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slide" Target="slide30.xml"/><Relationship Id="rId12" Type="http://schemas.openxmlformats.org/officeDocument/2006/relationships/slide" Target="slide55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slide" Target="slide63.xml"/><Relationship Id="rId20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slide" Target="slide3.xml"/><Relationship Id="rId10" Type="http://schemas.openxmlformats.org/officeDocument/2006/relationships/slide" Target="slide31.xml"/><Relationship Id="rId19" Type="http://schemas.openxmlformats.org/officeDocument/2006/relationships/slide" Target="slide23.xml"/><Relationship Id="rId4" Type="http://schemas.openxmlformats.org/officeDocument/2006/relationships/slide" Target="slide42.xml"/><Relationship Id="rId9" Type="http://schemas.openxmlformats.org/officeDocument/2006/relationships/slide" Target="slide45.xml"/><Relationship Id="rId14" Type="http://schemas.openxmlformats.org/officeDocument/2006/relationships/image" Target="../media/image7.png"/><Relationship Id="rId2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047" y="2390303"/>
            <a:ext cx="6371130" cy="180289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Concours de virelangues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en langues étrangères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Session 2025 – Manches 4-5</a:t>
            </a:r>
            <a:br>
              <a:rPr lang="fr-FR" sz="3600" b="1" dirty="0"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4359" y="4223095"/>
            <a:ext cx="4553278" cy="936404"/>
          </a:xfrm>
        </p:spPr>
        <p:txBody>
          <a:bodyPr anchor="ctr">
            <a:normAutofit/>
          </a:bodyPr>
          <a:lstStyle/>
          <a:p>
            <a:r>
              <a:rPr lang="fr-FR" sz="1600" dirty="0"/>
              <a:t>Organisé par les IA-IPR de LVE </a:t>
            </a:r>
            <a:br>
              <a:rPr lang="fr-FR" sz="1600" dirty="0"/>
            </a:br>
            <a:r>
              <a:rPr lang="fr-FR" sz="1600" dirty="0"/>
              <a:t>de l’académie d’Orléans-Tours</a:t>
            </a:r>
            <a:br>
              <a:rPr lang="fr-FR" sz="1600" dirty="0"/>
            </a:br>
            <a:r>
              <a:rPr lang="fr-FR" sz="1600" i="1" dirty="0"/>
              <a:t>sur une idée originale de Madame </a:t>
            </a:r>
            <a:r>
              <a:rPr lang="fr-FR" sz="1600" i="1" dirty="0" err="1"/>
              <a:t>Metivier-Liaigre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" y="771750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79526" y="5335811"/>
            <a:ext cx="4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Diaporama 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« élèves »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0455499" y="5144918"/>
            <a:ext cx="1512000" cy="1512000"/>
            <a:chOff x="5478272" y="3816927"/>
            <a:chExt cx="1260000" cy="126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9" t="10575" r="33661" b="49072"/>
            <a:stretch/>
          </p:blipFill>
          <p:spPr>
            <a:xfrm>
              <a:off x="5478272" y="3816927"/>
              <a:ext cx="1260000" cy="12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21070011">
              <a:off x="5652597" y="4262345"/>
              <a:ext cx="911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Collège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43CB0D44-2150-8C78-0CEA-D14C2B3C4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14" y="200404"/>
            <a:ext cx="337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9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6DF19F-DA9B-8694-C84F-21A5DBCFD5EF}"/>
              </a:ext>
            </a:extLst>
          </p:cNvPr>
          <p:cNvSpPr txBox="1"/>
          <p:nvPr/>
        </p:nvSpPr>
        <p:spPr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BB19680-F43B-AF67-09AE-E0B43FB358D5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25B4D9-74B2-5F3F-3284-AF77E6DA73EE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 descr="UK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3782" y="508008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 dirty="0"/>
              <a:t>   </a:t>
            </a:r>
          </a:p>
          <a:p>
            <a:pPr marL="0" indent="0" algn="ctr">
              <a:buNone/>
              <a:defRPr/>
            </a:pPr>
            <a:endParaRPr lang="fr-FR" sz="4800" b="1" dirty="0"/>
          </a:p>
          <a:p>
            <a:pPr marL="0" indent="0" algn="ctr">
              <a:buNone/>
              <a:defRPr/>
            </a:pPr>
            <a:r>
              <a:rPr lang="fr-FR" sz="4800" b="1" dirty="0"/>
              <a:t>ANGLAIS</a:t>
            </a:r>
          </a:p>
          <a:p>
            <a:pPr marL="0" indent="0">
              <a:buNone/>
              <a:defRPr/>
            </a:pPr>
            <a:endParaRPr lang="fr-FR" sz="4800" b="1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1A3D85F-58C4-8855-6707-C6C144C55781}"/>
              </a:ext>
            </a:extLst>
          </p:cNvPr>
          <p:cNvSpPr txBox="1"/>
          <p:nvPr/>
        </p:nvSpPr>
        <p:spPr bwMode="auto">
          <a:xfrm>
            <a:off x="335360" y="1664759"/>
            <a:ext cx="11471473" cy="259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Comic Sans MS" panose="030F0702030302020204" pitchFamily="66" charset="0"/>
              </a:rPr>
              <a:t>If </a:t>
            </a:r>
            <a:r>
              <a:rPr lang="fr-FR" sz="4400" dirty="0" err="1">
                <a:latin typeface="Comic Sans MS" panose="030F0702030302020204" pitchFamily="66" charset="0"/>
              </a:rPr>
              <a:t>two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witches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were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watching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two</a:t>
            </a:r>
            <a:r>
              <a:rPr lang="fr-FR" sz="4400" dirty="0">
                <a:latin typeface="Comic Sans MS" panose="030F0702030302020204" pitchFamily="66" charset="0"/>
              </a:rPr>
              <a:t> watches, </a:t>
            </a:r>
            <a:r>
              <a:rPr lang="fr-FR" sz="4400" dirty="0" err="1">
                <a:latin typeface="Comic Sans MS" panose="030F0702030302020204" pitchFamily="66" charset="0"/>
              </a:rPr>
              <a:t>which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witch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would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watch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which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watch</a:t>
            </a:r>
            <a:r>
              <a:rPr lang="fr-FR" sz="44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527707-7DE0-A2EB-FCBD-767BAC6E8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10848" y="4324219"/>
            <a:ext cx="6120496" cy="23096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812AED-1E88-005E-A493-DA55D8817D28}"/>
              </a:ext>
            </a:extLst>
          </p:cNvPr>
          <p:cNvSpPr txBox="1"/>
          <p:nvPr/>
        </p:nvSpPr>
        <p:spPr bwMode="auto">
          <a:xfrm>
            <a:off x="335360" y="1664759"/>
            <a:ext cx="11471473" cy="394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Comic Sans MS" panose="030F0702030302020204" pitchFamily="66" charset="0"/>
              </a:rPr>
              <a:t>If practice </a:t>
            </a:r>
            <a:r>
              <a:rPr lang="fr-FR" sz="4400" dirty="0" err="1">
                <a:latin typeface="Comic Sans MS" panose="030F0702030302020204" pitchFamily="66" charset="0"/>
              </a:rPr>
              <a:t>makes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perfect</a:t>
            </a:r>
            <a:r>
              <a:rPr lang="fr-FR" sz="4400" dirty="0">
                <a:latin typeface="Comic Sans MS" panose="030F0702030302020204" pitchFamily="66" charset="0"/>
              </a:rPr>
              <a:t> and </a:t>
            </a:r>
            <a:r>
              <a:rPr lang="fr-FR" sz="4400" dirty="0" err="1">
                <a:latin typeface="Comic Sans MS" panose="030F0702030302020204" pitchFamily="66" charset="0"/>
              </a:rPr>
              <a:t>perfect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needs</a:t>
            </a:r>
            <a:r>
              <a:rPr lang="fr-FR" sz="4400" dirty="0">
                <a:latin typeface="Comic Sans MS" panose="030F0702030302020204" pitchFamily="66" charset="0"/>
              </a:rPr>
              <a:t> practice, </a:t>
            </a:r>
            <a:r>
              <a:rPr lang="fr-FR" sz="4400" dirty="0" err="1">
                <a:latin typeface="Comic Sans MS" panose="030F0702030302020204" pitchFamily="66" charset="0"/>
              </a:rPr>
              <a:t>I’m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perfectly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practised</a:t>
            </a:r>
            <a:r>
              <a:rPr lang="fr-FR" sz="4400" dirty="0">
                <a:latin typeface="Comic Sans MS" panose="030F0702030302020204" pitchFamily="66" charset="0"/>
              </a:rPr>
              <a:t> and </a:t>
            </a:r>
            <a:r>
              <a:rPr lang="fr-FR" sz="4400" dirty="0" err="1">
                <a:latin typeface="Comic Sans MS" panose="030F0702030302020204" pitchFamily="66" charset="0"/>
              </a:rPr>
              <a:t>practically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perfect</a:t>
            </a:r>
            <a:r>
              <a:rPr lang="fr-FR" sz="4400" dirty="0"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99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2"/>
          <p:cNvSpPr>
            <a:spLocks/>
          </p:cNvSpPr>
          <p:nvPr/>
        </p:nvSpPr>
        <p:spPr bwMode="auto">
          <a:xfrm>
            <a:off x="812800" y="2159000"/>
            <a:ext cx="96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8AD3B4-9060-2721-E50F-5D6E6A24BE13}"/>
              </a:ext>
            </a:extLst>
          </p:cNvPr>
          <p:cNvSpPr txBox="1"/>
          <p:nvPr/>
        </p:nvSpPr>
        <p:spPr bwMode="auto">
          <a:xfrm>
            <a:off x="227684" y="2348880"/>
            <a:ext cx="11471473" cy="394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Comic Sans MS" panose="030F0702030302020204" pitchFamily="66" charset="0"/>
              </a:rPr>
              <a:t>You know New York,</a:t>
            </a:r>
          </a:p>
          <a:p>
            <a:pPr>
              <a:lnSpc>
                <a:spcPct val="200000"/>
              </a:lnSpc>
            </a:pPr>
            <a:r>
              <a:rPr lang="fr-FR" sz="4400" dirty="0">
                <a:latin typeface="Comic Sans MS" panose="030F0702030302020204" pitchFamily="66" charset="0"/>
              </a:rPr>
              <a:t> You </a:t>
            </a:r>
            <a:r>
              <a:rPr lang="fr-FR" sz="4400" dirty="0" err="1">
                <a:latin typeface="Comic Sans MS" panose="030F0702030302020204" pitchFamily="66" charset="0"/>
              </a:rPr>
              <a:t>need</a:t>
            </a:r>
            <a:r>
              <a:rPr lang="fr-FR" sz="4400" dirty="0">
                <a:latin typeface="Comic Sans MS" panose="030F0702030302020204" pitchFamily="66" charset="0"/>
              </a:rPr>
              <a:t> New York,</a:t>
            </a:r>
          </a:p>
          <a:p>
            <a:pPr>
              <a:lnSpc>
                <a:spcPct val="200000"/>
              </a:lnSpc>
            </a:pPr>
            <a:r>
              <a:rPr lang="fr-FR" sz="4400" dirty="0">
                <a:latin typeface="Comic Sans MS" panose="030F0702030302020204" pitchFamily="66" charset="0"/>
              </a:rPr>
              <a:t>You know </a:t>
            </a:r>
            <a:r>
              <a:rPr lang="fr-FR" sz="4400" dirty="0" err="1">
                <a:latin typeface="Comic Sans MS" panose="030F0702030302020204" pitchFamily="66" charset="0"/>
              </a:rPr>
              <a:t>you</a:t>
            </a:r>
            <a:r>
              <a:rPr lang="fr-FR" sz="4400" dirty="0"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latin typeface="Comic Sans MS" panose="030F0702030302020204" pitchFamily="66" charset="0"/>
              </a:rPr>
              <a:t>need</a:t>
            </a:r>
            <a:r>
              <a:rPr lang="fr-FR" sz="4400" dirty="0">
                <a:latin typeface="Comic Sans MS" panose="030F0702030302020204" pitchFamily="66" charset="0"/>
              </a:rPr>
              <a:t> unique New York.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DAEA66-C3C2-F71A-424B-7D54B3B26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14476" y="1570148"/>
            <a:ext cx="4058816" cy="33823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EC82E9-8908-06AE-E182-F8CAF0D6B560}"/>
              </a:ext>
            </a:extLst>
          </p:cNvPr>
          <p:cNvSpPr txBox="1"/>
          <p:nvPr/>
        </p:nvSpPr>
        <p:spPr>
          <a:xfrm>
            <a:off x="335360" y="1772816"/>
            <a:ext cx="87129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Mary Mac's mother's making Mary Mac marry me.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My mother's making me marry Mary Mac.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Will I always be so Merry when Mary's taking care of me?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Will I always be so merry when I marry Mary Mac?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3DA7E7-4BC3-EE37-4341-B3AD79111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928" y="2276872"/>
            <a:ext cx="3401905" cy="40225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CE3E487-F344-D326-0F53-B92FDE89ABF2}"/>
              </a:ext>
            </a:extLst>
          </p:cNvPr>
          <p:cNvSpPr txBox="1"/>
          <p:nvPr/>
        </p:nvSpPr>
        <p:spPr>
          <a:xfrm>
            <a:off x="407368" y="1946291"/>
            <a:ext cx="11089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Can you imagine an imaginary menagerie manager managing an imaginary menagerie?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E1F802-7168-D396-4781-10A5843A2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3377045"/>
            <a:ext cx="333375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22DC8E-084E-7117-D52F-F46B785198C8}"/>
              </a:ext>
            </a:extLst>
          </p:cNvPr>
          <p:cNvSpPr txBox="1"/>
          <p:nvPr/>
        </p:nvSpPr>
        <p:spPr>
          <a:xfrm>
            <a:off x="612077" y="2282714"/>
            <a:ext cx="103491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3600" dirty="0">
                <a:latin typeface="Comic Sans MS" panose="030F0702030302020204" pitchFamily="66" charset="0"/>
              </a:rPr>
              <a:t>Not these things here, but those things there. </a:t>
            </a:r>
            <a:endParaRPr lang="fr-FR" sz="3600" dirty="0">
              <a:latin typeface="Comic Sans MS" panose="030F0702030302020204" pitchFamily="66" charset="0"/>
            </a:endParaRPr>
          </a:p>
          <a:p>
            <a:pPr algn="l" fontAlgn="base"/>
            <a:r>
              <a:rPr lang="en-GB" sz="3600" dirty="0">
                <a:latin typeface="Comic Sans MS" panose="030F0702030302020204" pitchFamily="66" charset="0"/>
              </a:rPr>
              <a:t>Not these things here, but those things there. </a:t>
            </a:r>
            <a:endParaRPr lang="fr-FR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Not these things here, but those things there.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F0C474-E3BE-0A6D-8BD8-A11091A11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423" y="4221088"/>
            <a:ext cx="3121146" cy="20769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8838899" y="606062"/>
            <a:ext cx="3060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641707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8938801" y="660062"/>
            <a:ext cx="2960098" cy="720000"/>
            <a:chOff x="5770034" y="2827868"/>
            <a:chExt cx="2960098" cy="720000"/>
          </a:xfrm>
        </p:grpSpPr>
        <p:pic>
          <p:nvPicPr>
            <p:cNvPr id="12" name="Image 11" descr="espagnol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4" y="2827868"/>
              <a:ext cx="454500" cy="72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570133" y="2827868"/>
              <a:ext cx="2159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6" action="ppaction://hlinksldjump"/>
                </a:rPr>
                <a:t>ESPAGNOL</a:t>
              </a:r>
              <a:endParaRPr lang="fr-FR" sz="3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809469" y="2243091"/>
            <a:ext cx="3089430" cy="828000"/>
            <a:chOff x="8737471" y="2177328"/>
            <a:chExt cx="3089430" cy="82800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37471" y="217732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italien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2264427"/>
              <a:ext cx="4545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66901" y="2231328"/>
              <a:ext cx="216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9" action="ppaction://hlinksldjump"/>
                </a:rPr>
                <a:t>ITALIEN</a:t>
              </a:r>
              <a:endParaRPr lang="fr-FR" sz="32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838899" y="3880120"/>
            <a:ext cx="3060000" cy="828000"/>
            <a:chOff x="8838899" y="3803278"/>
            <a:chExt cx="3060000" cy="828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838899" y="380327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portugal.png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1" y="3860296"/>
              <a:ext cx="454500" cy="72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666901" y="3860296"/>
              <a:ext cx="216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2" action="ppaction://hlinksldjump"/>
                </a:rPr>
                <a:t>PORTUGAIS</a:t>
              </a:r>
              <a:endParaRPr lang="fr-FR" sz="3200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4806922" y="588062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806922" y="2264427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806922" y="3860296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87113" y="641707"/>
            <a:ext cx="2947824" cy="720710"/>
            <a:chOff x="5782308" y="856223"/>
            <a:chExt cx="2947824" cy="720710"/>
          </a:xfrm>
        </p:grpSpPr>
        <p:pic>
          <p:nvPicPr>
            <p:cNvPr id="10" name="Image 9" descr="germany-652967_640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08" y="856223"/>
              <a:ext cx="454949" cy="72071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570134" y="874578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5" action="ppaction://hlinksldjump"/>
                </a:rPr>
                <a:t>ALLEMAND</a:t>
              </a:r>
              <a:endParaRPr lang="fr-FR" sz="3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87113" y="2285328"/>
            <a:ext cx="2977031" cy="720000"/>
            <a:chOff x="5753101" y="1845733"/>
            <a:chExt cx="2977031" cy="720000"/>
          </a:xfrm>
        </p:grpSpPr>
        <p:pic>
          <p:nvPicPr>
            <p:cNvPr id="11" name="Image 10" descr="UK.png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1" y="1845733"/>
              <a:ext cx="454500" cy="72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570133" y="1845733"/>
              <a:ext cx="2159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8" action="ppaction://hlinksldjump"/>
                </a:rPr>
                <a:t>ANGLAIS</a:t>
              </a:r>
              <a:endParaRPr lang="fr-FR" sz="32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9164" y="3995521"/>
            <a:ext cx="215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19" action="ppaction://hlinksldjump"/>
              </a:rPr>
              <a:t>ARABE</a:t>
            </a:r>
            <a:endParaRPr lang="fr-FR" sz="32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8838899" y="5517150"/>
            <a:ext cx="3060000" cy="828000"/>
            <a:chOff x="8838901" y="5376906"/>
            <a:chExt cx="3060000" cy="82800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838901" y="5376906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66901" y="5497833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20" action="ppaction://hlinksldjump"/>
                </a:rPr>
                <a:t>RUSSE</a:t>
              </a:r>
              <a:endParaRPr lang="fr-FR" sz="3200" dirty="0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5452174"/>
              <a:ext cx="455000" cy="720000"/>
            </a:xfrm>
            <a:prstGeom prst="rect">
              <a:avLst/>
            </a:prstGeom>
          </p:spPr>
        </p:pic>
      </p:grpSp>
      <p:grpSp>
        <p:nvGrpSpPr>
          <p:cNvPr id="43" name="Groupe 42"/>
          <p:cNvGrpSpPr/>
          <p:nvPr/>
        </p:nvGrpSpPr>
        <p:grpSpPr>
          <a:xfrm>
            <a:off x="4944357" y="3880120"/>
            <a:ext cx="580571" cy="844513"/>
            <a:chOff x="1681080" y="409891"/>
            <a:chExt cx="580571" cy="844513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54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9E3453-0D26-3237-23F5-F46B119238E5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50978D-D93F-7432-9088-FF0F30A7C14B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B7AB5A-C103-809F-2CBD-7628567973AE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4" y="832148"/>
            <a:ext cx="3150042" cy="50082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79456" y="2928004"/>
            <a:ext cx="190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ARABE</a:t>
            </a:r>
          </a:p>
        </p:txBody>
      </p:sp>
    </p:spTree>
    <p:extLst>
      <p:ext uri="{BB962C8B-B14F-4D97-AF65-F5344CB8AC3E}">
        <p14:creationId xmlns:p14="http://schemas.microsoft.com/office/powerpoint/2010/main" val="3244284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/>
          <a:stretch/>
        </p:blipFill>
        <p:spPr>
          <a:xfrm>
            <a:off x="705757" y="2471057"/>
            <a:ext cx="10781246" cy="357051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04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909" r="4076"/>
          <a:stretch/>
        </p:blipFill>
        <p:spPr>
          <a:xfrm>
            <a:off x="544286" y="2188029"/>
            <a:ext cx="11081658" cy="3853542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703512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72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" y="2380630"/>
            <a:ext cx="10794063" cy="321462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33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" y="2264230"/>
            <a:ext cx="11234193" cy="332014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7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92896"/>
            <a:ext cx="11338234" cy="345638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66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324"/>
          <a:stretch/>
        </p:blipFill>
        <p:spPr>
          <a:xfrm>
            <a:off x="435428" y="2862943"/>
            <a:ext cx="11289671" cy="281939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7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 descr="germany-652967_640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87332" y="856223"/>
            <a:ext cx="3285067" cy="5204062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ALLEMAND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e 7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F1779FC-D016-320F-A969-0CBBCCA20960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  <p:extLst>
      <p:ext uri="{BB962C8B-B14F-4D97-AF65-F5344CB8AC3E}">
        <p14:creationId xmlns:p14="http://schemas.microsoft.com/office/powerpoint/2010/main" val="126511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e 7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6D25D6C-1634-6106-62C2-10165587DD14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  <p:extLst>
      <p:ext uri="{BB962C8B-B14F-4D97-AF65-F5344CB8AC3E}">
        <p14:creationId xmlns:p14="http://schemas.microsoft.com/office/powerpoint/2010/main" val="832847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30EACD8-A640-3CA3-F167-084D2A89BE4E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  <p:extLst>
      <p:ext uri="{BB962C8B-B14F-4D97-AF65-F5344CB8AC3E}">
        <p14:creationId xmlns:p14="http://schemas.microsoft.com/office/powerpoint/2010/main" val="114610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99" y="818012"/>
            <a:ext cx="3275673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 dirty="0"/>
              <a:t>   </a:t>
            </a:r>
          </a:p>
          <a:p>
            <a:pPr marL="0" indent="0" algn="ctr">
              <a:buNone/>
              <a:defRPr/>
            </a:pPr>
            <a:endParaRPr lang="fr-FR" sz="4800" b="1" dirty="0"/>
          </a:p>
          <a:p>
            <a:pPr marL="0" indent="0" algn="ctr">
              <a:buNone/>
              <a:defRPr/>
            </a:pPr>
            <a:r>
              <a:rPr lang="fr-FR" sz="4800" b="1" dirty="0"/>
              <a:t>ESPAGNOL</a:t>
            </a:r>
          </a:p>
          <a:p>
            <a:pPr marL="0" indent="0">
              <a:buNone/>
              <a:defRPr/>
            </a:pPr>
            <a:endParaRPr lang="fr-FR" sz="4800" b="1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67D16A-7669-28AE-CF54-00D58529C9FD}"/>
              </a:ext>
            </a:extLst>
          </p:cNvPr>
          <p:cNvSpPr txBox="1"/>
          <p:nvPr/>
        </p:nvSpPr>
        <p:spPr bwMode="auto">
          <a:xfrm>
            <a:off x="612775" y="2310063"/>
            <a:ext cx="65633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Filo, filo, filo, corta el hilo,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hilo, hilo, hilo, corre y dilo,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dilo, dilo, dilo, que vigilo,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corre, vigila y dilo, 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 el filo cortó el hilo.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8D627B-5244-C02E-0E71-7DB8A0694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299693" y="2625466"/>
            <a:ext cx="4431932" cy="25392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29A8C6-AAA7-B882-09C2-86AAC9F4752E}"/>
              </a:ext>
            </a:extLst>
          </p:cNvPr>
          <p:cNvSpPr txBox="1"/>
          <p:nvPr/>
        </p:nvSpPr>
        <p:spPr bwMode="auto">
          <a:xfrm>
            <a:off x="303248" y="2276872"/>
            <a:ext cx="103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Hugo tuvo un tubo, pero el tubo que tuvo se le rompió. 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recuperar el tubo que tuvo, 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tuvo que comprar un tubo igual al tubo que tuvo.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BFF37C-6B7C-864F-EAAF-835E742F3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934270" y="3789040"/>
            <a:ext cx="2954481" cy="282108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236CB12-E3C6-615A-DB35-127191191109}"/>
              </a:ext>
            </a:extLst>
          </p:cNvPr>
          <p:cNvSpPr txBox="1"/>
          <p:nvPr/>
        </p:nvSpPr>
        <p:spPr bwMode="auto">
          <a:xfrm>
            <a:off x="297228" y="3212976"/>
            <a:ext cx="901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tribu triste tritura un triste tinte,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triste tinte que tritura la tribu triste,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32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 el triste tinte que la triste tribu trituró.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61BDAC7-CBA0-7099-7B8D-EADBBF5C1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832304" y="2593650"/>
            <a:ext cx="296847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667508" y="260648"/>
            <a:ext cx="8856984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Virelangue supplémentaire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8128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4"/>
          <p:cNvSpPr>
            <a:spLocks/>
          </p:cNvSpPr>
          <p:nvPr/>
        </p:nvSpPr>
        <p:spPr bwMode="auto"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ZoneTexte 5"/>
          <p:cNvSpPr>
            <a:spLocks/>
          </p:cNvSpPr>
          <p:nvPr/>
        </p:nvSpPr>
        <p:spPr bwMode="auto">
          <a:xfrm>
            <a:off x="376705" y="1916832"/>
            <a:ext cx="10094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Erre con erre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guitarra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erre con erre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carril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Rápido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ruedan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las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ruedas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por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los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rieles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del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4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ferrocarril</a:t>
            </a:r>
            <a:r>
              <a:rPr lang="fr-FR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384139" y="1854116"/>
            <a:ext cx="957172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"/>
              <a:t>.</a:t>
            </a:r>
            <a:endParaRPr lang="fr-FR"/>
          </a:p>
        </p:txBody>
      </p:sp>
      <p:sp>
        <p:nvSpPr>
          <p:cNvPr id="9" name="Rectangle 6"/>
          <p:cNvSpPr/>
          <p:nvPr/>
        </p:nvSpPr>
        <p:spPr bwMode="auto">
          <a:xfrm>
            <a:off x="877824" y="2119918"/>
            <a:ext cx="890625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fr-FR" sz="4800">
              <a:ea typeface="Calibri"/>
              <a:cs typeface="Times New Roman"/>
            </a:endParaRPr>
          </a:p>
        </p:txBody>
      </p:sp>
      <p:pic>
        <p:nvPicPr>
          <p:cNvPr id="10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6705" y="4680776"/>
            <a:ext cx="1371600" cy="1371600"/>
          </a:xfrm>
          <a:prstGeom prst="rect">
            <a:avLst/>
          </a:prstGeom>
        </p:spPr>
      </p:pic>
      <p:pic>
        <p:nvPicPr>
          <p:cNvPr id="11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58006" y="4680776"/>
            <a:ext cx="1363915" cy="1363915"/>
          </a:xfrm>
          <a:prstGeom prst="rect">
            <a:avLst/>
          </a:prstGeom>
        </p:spPr>
      </p:pic>
      <p:pic>
        <p:nvPicPr>
          <p:cNvPr id="12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06961" y="4472538"/>
            <a:ext cx="1845564" cy="18455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03359" y="4680776"/>
            <a:ext cx="2143125" cy="20331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rcRect l="3166" t="4364" r="7260" b="3677"/>
          <a:stretch/>
        </p:blipFill>
        <p:spPr bwMode="auto">
          <a:xfrm>
            <a:off x="8778240" y="4681727"/>
            <a:ext cx="2944368" cy="21396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4734307-2A79-22D7-E033-215EC70AD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16" y="3546282"/>
            <a:ext cx="2953361" cy="2312873"/>
          </a:xfrm>
          <a:prstGeom prst="rect">
            <a:avLst/>
          </a:prstGeom>
          <a:noFill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AutoShape 2" descr="Résultat de recherche d'images pour &quot;euros espagnols&quot;"/>
          <p:cNvSpPr>
            <a:spLocks noChangeAspect="1" noChangeArrowheads="1"/>
          </p:cNvSpPr>
          <p:nvPr/>
        </p:nvSpPr>
        <p:spPr bwMode="auto">
          <a:xfrm>
            <a:off x="460375" y="160338"/>
            <a:ext cx="272799" cy="272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3FC809D-C043-D914-7E87-107DF916BAB2}"/>
              </a:ext>
            </a:extLst>
          </p:cNvPr>
          <p:cNvSpPr txBox="1"/>
          <p:nvPr/>
        </p:nvSpPr>
        <p:spPr>
          <a:xfrm>
            <a:off x="718318" y="2533346"/>
            <a:ext cx="61150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¿Por qué a la cama se le llama cama y a la cómoda </a:t>
            </a:r>
            <a:r>
              <a:rPr lang="es-E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cómoda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si es más cómoda la cama que la cómoda?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C76CD81-28A6-58A9-A766-BD6E5A607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86" y="1844824"/>
            <a:ext cx="2804785" cy="218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D448D6-8B3D-3806-2097-4F9AFEEB4AC1}"/>
              </a:ext>
            </a:extLst>
          </p:cNvPr>
          <p:cNvSpPr txBox="1"/>
          <p:nvPr/>
        </p:nvSpPr>
        <p:spPr>
          <a:xfrm>
            <a:off x="779178" y="2420888"/>
            <a:ext cx="61150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Saber que se sabe lo que se sabe y que no se sabe lo que no se sabe, he aquí el verdadero saber.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968CB58-9F94-F771-1AAE-2AF407883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05" y="1952936"/>
            <a:ext cx="3348423" cy="1800000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0DB1B0-FFCE-4A50-8496-8640196C61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444424" y="4005064"/>
            <a:ext cx="3048586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121B5CF-D08D-0502-6B28-04A3015E2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68" y="2339017"/>
            <a:ext cx="3935916" cy="26137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AA20443-6239-147E-4163-08962ADA48E5}"/>
              </a:ext>
            </a:extLst>
          </p:cNvPr>
          <p:cNvSpPr txBox="1"/>
          <p:nvPr/>
        </p:nvSpPr>
        <p:spPr bwMode="auto">
          <a:xfrm>
            <a:off x="4511824" y="2060848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Rinde der breitblättrigen Linde blättert leicht ab. Leicht blättert die Rinde der breitblättrigen Linde ab.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0527498-667F-78E9-8354-D58E44AC8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204864"/>
            <a:ext cx="3842474" cy="2871929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0580BF8-63FC-0B1C-EEDB-E15B3C572B45}"/>
              </a:ext>
            </a:extLst>
          </p:cNvPr>
          <p:cNvSpPr txBox="1"/>
          <p:nvPr/>
        </p:nvSpPr>
        <p:spPr>
          <a:xfrm>
            <a:off x="617927" y="2708920"/>
            <a:ext cx="61150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El destornillador destornilla el tornillo. El tornillo quedará destornillado cuando el destornillador lo destornillará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667508" y="260648"/>
            <a:ext cx="8856984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Virelangue supplémentaire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8128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4"/>
          <p:cNvSpPr>
            <a:spLocks/>
          </p:cNvSpPr>
          <p:nvPr/>
        </p:nvSpPr>
        <p:spPr bwMode="auto"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ZoneTexte 5"/>
          <p:cNvSpPr>
            <a:spLocks/>
          </p:cNvSpPr>
          <p:nvPr/>
        </p:nvSpPr>
        <p:spPr bwMode="auto">
          <a:xfrm>
            <a:off x="1686000" y="1916832"/>
            <a:ext cx="878497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>
                <a:latin typeface="Comic Sans MS"/>
              </a:rPr>
              <a:t>.</a:t>
            </a:r>
            <a:endParaRPr lang="fr-FR" sz="3600">
              <a:latin typeface="Comic Sans MS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384139" y="1854116"/>
            <a:ext cx="957172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"/>
              <a:t> </a:t>
            </a:r>
            <a:endParaRPr lang="fr-FR"/>
          </a:p>
        </p:txBody>
      </p:sp>
      <p:sp>
        <p:nvSpPr>
          <p:cNvPr id="9" name="Rectangle 6"/>
          <p:cNvSpPr/>
          <p:nvPr/>
        </p:nvSpPr>
        <p:spPr bwMode="auto">
          <a:xfrm>
            <a:off x="1536192" y="2038782"/>
            <a:ext cx="941967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_tradnl" sz="4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sucesión sucesiva de sucesos sucede sucesivamente con la sucesión del tiempo.</a:t>
            </a:r>
            <a:endParaRPr lang="fr-FR" sz="4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5575" y="8996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 bwMode="auto">
          <a:xfrm>
            <a:off x="460375" y="2310063"/>
            <a:ext cx="8531225" cy="90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  <a:defRPr/>
            </a:pPr>
            <a:r>
              <a:rPr lang="es-ES_tradnl" sz="4800" b="1">
                <a:solidFill>
                  <a:srgbClr val="FF3300"/>
                </a:solidFill>
                <a:latin typeface="Comic Sans MS"/>
                <a:ea typeface="Times New Roman"/>
                <a:cs typeface="Arial"/>
              </a:rPr>
              <a:t> </a:t>
            </a:r>
            <a:endParaRPr lang="fr-FR" sz="4800" b="1">
              <a:solidFill>
                <a:srgbClr val="FF3300"/>
              </a:solidFill>
              <a:latin typeface="Comic Sans MS"/>
              <a:ea typeface="Times New Roman"/>
              <a:cs typeface="Times New Roman"/>
            </a:endParaRPr>
          </a:p>
        </p:txBody>
      </p:sp>
      <p:sp>
        <p:nvSpPr>
          <p:cNvPr id="10" name="Rectangle 4"/>
          <p:cNvSpPr/>
          <p:nvPr/>
        </p:nvSpPr>
        <p:spPr bwMode="auto">
          <a:xfrm>
            <a:off x="460375" y="2310063"/>
            <a:ext cx="8531225" cy="90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  <a:defRPr/>
            </a:pPr>
            <a:r>
              <a:rPr lang="es-ES_tradnl" sz="4800" b="1">
                <a:solidFill>
                  <a:srgbClr val="FF3300"/>
                </a:solidFill>
                <a:latin typeface="Comic Sans MS"/>
                <a:ea typeface="Times New Roman"/>
                <a:cs typeface="Arial"/>
              </a:rPr>
              <a:t> </a:t>
            </a:r>
            <a:endParaRPr lang="fr-FR" sz="4800" b="1">
              <a:solidFill>
                <a:srgbClr val="FF3300"/>
              </a:solidFill>
              <a:latin typeface="Comic Sans MS"/>
              <a:ea typeface="Times New Roman"/>
              <a:cs typeface="Times New Roman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AFA45F-FBE9-6A42-BB24-5D8239D6428A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128FB42-D2A6-4DFA-2C38-4972947F0B4E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22A7763-3522-9C92-367C-4501CF030235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 descr="italien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29115" y="524941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ITALIEN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745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9F19E1-859C-9FA3-9C3E-A0E4F9400E02}"/>
              </a:ext>
            </a:extLst>
          </p:cNvPr>
          <p:cNvSpPr txBox="1"/>
          <p:nvPr/>
        </p:nvSpPr>
        <p:spPr bwMode="auto">
          <a:xfrm>
            <a:off x="839416" y="227687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 aperta per chi porta, 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non porta parta pure 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it-IT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porta aperta, 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poco importa.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2E7DB3-A63C-B97E-950D-4DC2412FC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94" y="2274881"/>
            <a:ext cx="3442174" cy="3017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A239B03-556F-1D7A-C540-1D33376E9B45}"/>
              </a:ext>
            </a:extLst>
          </p:cNvPr>
          <p:cNvSpPr txBox="1"/>
          <p:nvPr/>
        </p:nvSpPr>
        <p:spPr bwMode="auto">
          <a:xfrm>
            <a:off x="315355" y="2191797"/>
            <a:ext cx="108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cuoco cuoce in cucina e dice che la cuoca giace e tace perché sua cugina non dica che le piace cuocere in cucina col cuoco.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28403A-CF5C-3259-FCC4-CC7B265ED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645024"/>
            <a:ext cx="3680409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7A93DC-10E8-C972-083B-121295DA7257}"/>
              </a:ext>
            </a:extLst>
          </p:cNvPr>
          <p:cNvSpPr txBox="1"/>
          <p:nvPr/>
        </p:nvSpPr>
        <p:spPr bwMode="auto">
          <a:xfrm>
            <a:off x="5719385" y="2659628"/>
            <a:ext cx="4867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Se il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coniglio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ti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piglia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levagli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tagliagli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artigli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/>
          </a:p>
        </p:txBody>
      </p:sp>
      <p:pic>
        <p:nvPicPr>
          <p:cNvPr id="8" name="Image 7" descr="rabbit-740621_640.jpg">
            <a:extLst>
              <a:ext uri="{FF2B5EF4-FFF2-40B4-BE49-F238E27FC236}">
                <a16:creationId xmlns:a16="http://schemas.microsoft.com/office/drawing/2014/main" id="{1E31CC23-9FAD-7D17-69BF-E45A7BEA3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3145">
            <a:off x="684056" y="2278705"/>
            <a:ext cx="2607733" cy="1955800"/>
          </a:xfrm>
          <a:prstGeom prst="rect">
            <a:avLst/>
          </a:prstGeom>
        </p:spPr>
      </p:pic>
      <p:pic>
        <p:nvPicPr>
          <p:cNvPr id="9" name="Image 8" descr="garlic-1238337_640.jpg">
            <a:extLst>
              <a:ext uri="{FF2B5EF4-FFF2-40B4-BE49-F238E27FC236}">
                <a16:creationId xmlns:a16="http://schemas.microsoft.com/office/drawing/2014/main" id="{70C5D873-0573-4604-33FA-4A6DF1164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76674">
            <a:off x="925357" y="4437706"/>
            <a:ext cx="1950720" cy="1408176"/>
          </a:xfrm>
          <a:prstGeom prst="rect">
            <a:avLst/>
          </a:prstGeom>
        </p:spPr>
      </p:pic>
      <p:pic>
        <p:nvPicPr>
          <p:cNvPr id="10" name="Image 9" descr="paw-340345_640.png">
            <a:extLst>
              <a:ext uri="{FF2B5EF4-FFF2-40B4-BE49-F238E27FC236}">
                <a16:creationId xmlns:a16="http://schemas.microsoft.com/office/drawing/2014/main" id="{CD6BD0C4-ED5C-530A-0257-884FF6C8C0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11781">
            <a:off x="3249457" y="2981437"/>
            <a:ext cx="2142067" cy="214206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0F858C-3FA4-3A8B-7E4A-5B256677B1B8}"/>
              </a:ext>
            </a:extLst>
          </p:cNvPr>
          <p:cNvSpPr txBox="1"/>
          <p:nvPr/>
        </p:nvSpPr>
        <p:spPr>
          <a:xfrm>
            <a:off x="623392" y="2938949"/>
            <a:ext cx="7992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Andavo a Lione cogliendo cotone tornavo correndo cotone cogliendo.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Cotton Flower Vectores, Ilustraciones y Gráficos - 123RF">
            <a:extLst>
              <a:ext uri="{FF2B5EF4-FFF2-40B4-BE49-F238E27FC236}">
                <a16:creationId xmlns:a16="http://schemas.microsoft.com/office/drawing/2014/main" id="{5C8B27D5-372E-08C9-12BB-7126F1027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060" y="2468445"/>
            <a:ext cx="288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3C9DC6-B62B-CC08-B17F-1EEAEBC1049D}"/>
              </a:ext>
            </a:extLst>
          </p:cNvPr>
          <p:cNvSpPr txBox="1"/>
          <p:nvPr/>
        </p:nvSpPr>
        <p:spPr bwMode="auto">
          <a:xfrm>
            <a:off x="551384" y="2276872"/>
            <a:ext cx="9433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Echte Dichter dichten leichter bei Licht. Auch freche Fechter fechten mitternachts nicht.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BF1C55-DCB7-961B-DECB-8DE497566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588" y="3573016"/>
            <a:ext cx="3729751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546A52-8E9E-C9A3-DB4C-AAB56279295E}"/>
              </a:ext>
            </a:extLst>
          </p:cNvPr>
          <p:cNvSpPr txBox="1"/>
          <p:nvPr/>
        </p:nvSpPr>
        <p:spPr>
          <a:xfrm>
            <a:off x="551384" y="2780928"/>
            <a:ext cx="6115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Sotto un uscio tutto liscio cadde a striscio un grosso guscio.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10.100 Guscio Di Noce Illustrazioni stock, grafiche vettoriali royalty-free  e clip art - iStock">
            <a:extLst>
              <a:ext uri="{FF2B5EF4-FFF2-40B4-BE49-F238E27FC236}">
                <a16:creationId xmlns:a16="http://schemas.microsoft.com/office/drawing/2014/main" id="{E3FBAD83-BFED-E144-BE61-4EDCC78A6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42" y="2310424"/>
            <a:ext cx="3597974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pic>
        <p:nvPicPr>
          <p:cNvPr id="7" name="Image 6" descr="La famiglia dei tacchini si erge su uno sfondo bianco | Vettore Premium">
            <a:extLst>
              <a:ext uri="{FF2B5EF4-FFF2-40B4-BE49-F238E27FC236}">
                <a16:creationId xmlns:a16="http://schemas.microsoft.com/office/drawing/2014/main" id="{74E8DBE7-1536-44F7-14FD-67C503C4A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168" y="2837350"/>
            <a:ext cx="288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6EA508-A444-F830-BE9F-11794E0B5454}"/>
              </a:ext>
            </a:extLst>
          </p:cNvPr>
          <p:cNvSpPr txBox="1"/>
          <p:nvPr/>
        </p:nvSpPr>
        <p:spPr>
          <a:xfrm>
            <a:off x="483849" y="2384524"/>
            <a:ext cx="72767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vecchiette stanche su tre panchine bianche. Tre tacchini neri con tre becchi fieri. Tre pesche per tre bambini, tre lische per tre gattini.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5971E41-A007-AB36-C57D-A9F6A5C17DD4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AE4E500-E1DD-8B0A-793C-69937961C858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8DF5BA6-9E12-11AA-0BE0-0257E0634A40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 descr="portugal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3779" y="575741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PORTUGAIS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2" name="Image 1" descr="parrot-1417286_640.png">
            <a:extLst>
              <a:ext uri="{FF2B5EF4-FFF2-40B4-BE49-F238E27FC236}">
                <a16:creationId xmlns:a16="http://schemas.microsoft.com/office/drawing/2014/main" id="{347AA192-A8C8-A7C8-0B7A-24493D967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633" y="1896532"/>
            <a:ext cx="4138591" cy="36406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756C048-2A84-055A-43C3-A3019354E188}"/>
              </a:ext>
            </a:extLst>
          </p:cNvPr>
          <p:cNvSpPr txBox="1"/>
          <p:nvPr/>
        </p:nvSpPr>
        <p:spPr bwMode="auto">
          <a:xfrm>
            <a:off x="5663952" y="2562703"/>
            <a:ext cx="587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800" dirty="0"/>
              <a:t>A </a:t>
            </a:r>
            <a:r>
              <a:rPr lang="fr-FR" sz="4800" dirty="0" err="1"/>
              <a:t>Iara</a:t>
            </a:r>
            <a:r>
              <a:rPr lang="fr-FR" sz="4800" dirty="0"/>
              <a:t> </a:t>
            </a:r>
            <a:r>
              <a:rPr lang="fr-FR" sz="4800" dirty="0" err="1"/>
              <a:t>agarra</a:t>
            </a:r>
            <a:r>
              <a:rPr lang="fr-FR" sz="4800" dirty="0"/>
              <a:t> e amarra a </a:t>
            </a:r>
            <a:r>
              <a:rPr lang="fr-FR" sz="4800" dirty="0" err="1"/>
              <a:t>rara</a:t>
            </a:r>
            <a:r>
              <a:rPr lang="fr-FR" sz="4800" dirty="0"/>
              <a:t> </a:t>
            </a:r>
            <a:r>
              <a:rPr lang="fr-FR" sz="4800" dirty="0" err="1"/>
              <a:t>arara</a:t>
            </a:r>
            <a:r>
              <a:rPr lang="fr-FR" sz="4800" dirty="0"/>
              <a:t> de </a:t>
            </a:r>
            <a:r>
              <a:rPr lang="fr-FR" sz="4800" dirty="0" err="1"/>
              <a:t>Araraquara</a:t>
            </a:r>
            <a:r>
              <a:rPr lang="fr-FR" sz="4800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2" name="Image 1" descr="pied noir.png">
            <a:extLst>
              <a:ext uri="{FF2B5EF4-FFF2-40B4-BE49-F238E27FC236}">
                <a16:creationId xmlns:a16="http://schemas.microsoft.com/office/drawing/2014/main" id="{48BE457D-9700-1268-5D7B-13239D2DF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32" y="2204864"/>
            <a:ext cx="3071409" cy="38989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DE73A3-3329-05B5-9713-AD71887234A4}"/>
              </a:ext>
            </a:extLst>
          </p:cNvPr>
          <p:cNvSpPr txBox="1"/>
          <p:nvPr/>
        </p:nvSpPr>
        <p:spPr bwMode="auto">
          <a:xfrm>
            <a:off x="5231904" y="2204864"/>
            <a:ext cx="5875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800" dirty="0"/>
              <a:t>Se o Pedro </a:t>
            </a:r>
            <a:r>
              <a:rPr lang="fr-FR" sz="4800" dirty="0" err="1"/>
              <a:t>é</a:t>
            </a:r>
            <a:r>
              <a:rPr lang="fr-FR" sz="4800" dirty="0"/>
              <a:t> </a:t>
            </a:r>
            <a:r>
              <a:rPr lang="fr-FR" sz="4800" dirty="0" err="1"/>
              <a:t>preto</a:t>
            </a:r>
            <a:r>
              <a:rPr lang="fr-FR" sz="4800" dirty="0"/>
              <a:t>, o </a:t>
            </a:r>
            <a:r>
              <a:rPr lang="fr-FR" sz="4800" dirty="0" err="1"/>
              <a:t>peito</a:t>
            </a:r>
            <a:r>
              <a:rPr lang="fr-FR" sz="4800" dirty="0"/>
              <a:t> do Pedro </a:t>
            </a:r>
            <a:r>
              <a:rPr lang="fr-FR" sz="4800" dirty="0" err="1"/>
              <a:t>é</a:t>
            </a:r>
            <a:r>
              <a:rPr lang="fr-FR" sz="4800" dirty="0"/>
              <a:t> </a:t>
            </a:r>
            <a:r>
              <a:rPr lang="fr-FR" sz="4800" dirty="0" err="1"/>
              <a:t>preto</a:t>
            </a:r>
            <a:r>
              <a:rPr lang="fr-FR" sz="4800" dirty="0"/>
              <a:t> e o </a:t>
            </a:r>
            <a:r>
              <a:rPr lang="fr-FR" sz="4800" dirty="0" err="1"/>
              <a:t>peito</a:t>
            </a:r>
            <a:r>
              <a:rPr lang="fr-FR" sz="4800" dirty="0"/>
              <a:t> do </a:t>
            </a:r>
            <a:r>
              <a:rPr lang="fr-FR" sz="4800" dirty="0" err="1"/>
              <a:t>pé</a:t>
            </a:r>
            <a:r>
              <a:rPr lang="fr-FR" sz="4800" dirty="0"/>
              <a:t> do Pedro </a:t>
            </a:r>
            <a:r>
              <a:rPr lang="fr-FR" sz="4800" dirty="0" err="1"/>
              <a:t>também</a:t>
            </a:r>
            <a:r>
              <a:rPr lang="fr-FR" sz="4800" dirty="0"/>
              <a:t> </a:t>
            </a:r>
            <a:r>
              <a:rPr lang="fr-FR" sz="4800" dirty="0" err="1"/>
              <a:t>é</a:t>
            </a:r>
            <a:r>
              <a:rPr lang="fr-FR" sz="4800" dirty="0"/>
              <a:t> </a:t>
            </a:r>
            <a:r>
              <a:rPr lang="fr-FR" sz="4800" dirty="0" err="1"/>
              <a:t>preto</a:t>
            </a:r>
            <a:r>
              <a:rPr lang="fr-FR" sz="4800" dirty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A02A0B-6702-4A2F-3F0F-80EE9A2DAD57}"/>
              </a:ext>
            </a:extLst>
          </p:cNvPr>
          <p:cNvSpPr txBox="1"/>
          <p:nvPr/>
        </p:nvSpPr>
        <p:spPr bwMode="auto">
          <a:xfrm>
            <a:off x="2855640" y="3776928"/>
            <a:ext cx="8624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doce perguntou pro doce qual é o doce mais doce que o doce de batata-doce. </a:t>
            </a:r>
          </a:p>
          <a:p>
            <a:r>
              <a:rPr lang="pt-PT" sz="32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doce respondeu pro doce que o doce mais doce que o doce de batata-doce é o doce de doce de batata-doce.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053FAC-193A-5F0D-638F-BAD031D79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73" y="1832834"/>
            <a:ext cx="3181245" cy="194409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4D5273-6A88-F0A9-B018-BCA6ADEF654D}"/>
              </a:ext>
            </a:extLst>
          </p:cNvPr>
          <p:cNvSpPr/>
          <p:nvPr/>
        </p:nvSpPr>
        <p:spPr>
          <a:xfrm>
            <a:off x="983432" y="2315183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kern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Sabendo o que sei e sabendo o que sabes e o que não sabes e o que não sabemos, ambos saberemos se somos sábios, sabidos ou simplesmente saberemos se somos sabedores.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83DA6F-AFE9-F854-78E1-0A7499B4DE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407" y="4263170"/>
            <a:ext cx="3899761" cy="18729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1F02C2-B8E1-2361-2593-A8B83E81477A}"/>
              </a:ext>
            </a:extLst>
          </p:cNvPr>
          <p:cNvSpPr txBox="1"/>
          <p:nvPr/>
        </p:nvSpPr>
        <p:spPr bwMode="auto">
          <a:xfrm>
            <a:off x="551384" y="2060848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Vier fünfmal vervierfacht macht mehr als fünf viermal verfünffacht</a:t>
            </a:r>
            <a:r>
              <a:rPr lang="de-DE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F8C2B-6D14-CBA1-24EC-4B6258BE5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264" y="3535483"/>
            <a:ext cx="2916019" cy="291601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B30AF7A2-7302-A499-ED0C-9F2FF3ECD4F1}"/>
              </a:ext>
            </a:extLst>
          </p:cNvPr>
          <p:cNvSpPr/>
          <p:nvPr/>
        </p:nvSpPr>
        <p:spPr bwMode="auto">
          <a:xfrm>
            <a:off x="119336" y="1628800"/>
            <a:ext cx="8808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Num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ninho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mafagafos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cinco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mafagafinhos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! Quem os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desmafagafizá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-los,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desmafagafizador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E71852A-C322-B390-754E-A6600678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25" y="3573016"/>
            <a:ext cx="4271943" cy="23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B3F95249-FF04-63EF-A5DF-6C74E221BB40}"/>
              </a:ext>
            </a:extLst>
          </p:cNvPr>
          <p:cNvSpPr/>
          <p:nvPr/>
        </p:nvSpPr>
        <p:spPr bwMode="auto">
          <a:xfrm>
            <a:off x="3041496" y="1484784"/>
            <a:ext cx="8808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O tempo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perguntou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pro tempo quanto tempo o tempo tem, o tempo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respondeu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pro tempo que o tempo tem o tempo que o tempo 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0A653-09C6-3B01-8E0A-5555F102F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9476"/>
          <a:stretch/>
        </p:blipFill>
        <p:spPr bwMode="auto">
          <a:xfrm>
            <a:off x="407368" y="2636912"/>
            <a:ext cx="2355823" cy="23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B0F9F2-E6E8-E332-A775-50FF30F90B67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044106-357B-49C0-9B70-23A9BF158EAB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F1F8C0A-D27C-EA21-3347-654FDF0C51F0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905813"/>
            <a:ext cx="32987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5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pic>
        <p:nvPicPr>
          <p:cNvPr id="3" name="Image 2" descr="C:\Users\caguibetov\AppData\Local\Microsoft\Windows\INetCache\Content.MSO\67BC683.tmp">
            <a:extLst>
              <a:ext uri="{FF2B5EF4-FFF2-40B4-BE49-F238E27FC236}">
                <a16:creationId xmlns:a16="http://schemas.microsoft.com/office/drawing/2014/main" id="{5DA1140A-1795-4631-2B5E-3BEB9AAC5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88088" y="1988840"/>
            <a:ext cx="3856434" cy="3856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420B79-83A3-21CE-2F9F-69ABF570FA05}"/>
              </a:ext>
            </a:extLst>
          </p:cNvPr>
          <p:cNvSpPr txBox="1"/>
          <p:nvPr/>
        </p:nvSpPr>
        <p:spPr bwMode="auto">
          <a:xfrm>
            <a:off x="1363820" y="2796942"/>
            <a:ext cx="6115050" cy="224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Арар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Рвал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Варв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Виногр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9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pic>
        <p:nvPicPr>
          <p:cNvPr id="3" name="Image 2" descr="C:\Users\caguibetov\AppData\Local\Microsoft\Windows\INetCache\Content.MSO\9902CA79.tmp">
            <a:extLst>
              <a:ext uri="{FF2B5EF4-FFF2-40B4-BE49-F238E27FC236}">
                <a16:creationId xmlns:a16="http://schemas.microsoft.com/office/drawing/2014/main" id="{059618AC-DA18-DCF1-67FE-9CB2C62BB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564904"/>
            <a:ext cx="3086447" cy="3086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6453E2-FDDA-F411-4C4C-7AD19783D10C}"/>
              </a:ext>
            </a:extLst>
          </p:cNvPr>
          <p:cNvSpPr txBox="1"/>
          <p:nvPr/>
        </p:nvSpPr>
        <p:spPr bwMode="auto">
          <a:xfrm>
            <a:off x="762394" y="2988012"/>
            <a:ext cx="6115050" cy="224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Чëрной н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чью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Чëрный кот пр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гнул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чëрный дымох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77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pic>
        <p:nvPicPr>
          <p:cNvPr id="3" name="Image 2" descr="Peinture d'illustration de 2 adorables chiots, dessin animé Kawaii Chibi ·  Creative Fabrica">
            <a:extLst>
              <a:ext uri="{FF2B5EF4-FFF2-40B4-BE49-F238E27FC236}">
                <a16:creationId xmlns:a16="http://schemas.microsoft.com/office/drawing/2014/main" id="{A3E8C382-2089-72CD-8483-EC5F4BF4B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148866"/>
            <a:ext cx="3020913" cy="37750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4B797B-08D7-3C55-8B2C-B49ADA94FF3E}"/>
              </a:ext>
            </a:extLst>
          </p:cNvPr>
          <p:cNvSpPr txBox="1"/>
          <p:nvPr/>
        </p:nvSpPr>
        <p:spPr bwMode="auto">
          <a:xfrm>
            <a:off x="1127448" y="3068960"/>
            <a:ext cx="6115050" cy="147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щенк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щ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 к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щек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плют щëтку в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уголк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62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CA01DC-5571-1DB0-98C1-789C2148A937}"/>
              </a:ext>
            </a:extLst>
          </p:cNvPr>
          <p:cNvSpPr txBox="1"/>
          <p:nvPr/>
        </p:nvSpPr>
        <p:spPr>
          <a:xfrm>
            <a:off x="734220" y="2852936"/>
            <a:ext cx="6115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Собир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ла Маргар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маргар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тки на гор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Растер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ла Маргар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 маргар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тки на двор</a:t>
            </a:r>
            <a:r>
              <a:rPr lang="ru-RU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r-FR" sz="4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67E4C1-7325-BB0B-43BD-9AE0DB699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852936"/>
            <a:ext cx="305408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5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D8EB286-1784-8F33-86EB-DA3FB9D67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060848"/>
            <a:ext cx="3239770" cy="32448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5193AB3-F471-DF7E-545D-F7BA9A1B7E97}"/>
              </a:ext>
            </a:extLst>
          </p:cNvPr>
          <p:cNvSpPr txBox="1"/>
          <p:nvPr/>
        </p:nvSpPr>
        <p:spPr>
          <a:xfrm>
            <a:off x="1127448" y="2713777"/>
            <a:ext cx="6115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Lilo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liebt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lila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Luftballons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Lina aber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lila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Luftballons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nicht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leiden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65FF5C-675E-7ACE-8CD1-33D15A342C33}"/>
              </a:ext>
            </a:extLst>
          </p:cNvPr>
          <p:cNvSpPr txBox="1"/>
          <p:nvPr/>
        </p:nvSpPr>
        <p:spPr>
          <a:xfrm>
            <a:off x="762394" y="2699937"/>
            <a:ext cx="74938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Вёз кор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бль карам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ль,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Налет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 кор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бль на мель,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 матр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сы три нед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</a:t>
            </a:r>
            <a:endParaRPr lang="fr-FR" sz="4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Карам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ль на м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 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ли.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15E077B-1426-ED38-E552-4AF7865DB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31" y="2537210"/>
            <a:ext cx="2989275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52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A04270F-5EEE-0406-B249-F01B2C60386C}"/>
              </a:ext>
            </a:extLst>
          </p:cNvPr>
          <p:cNvSpPr txBox="1"/>
          <p:nvPr/>
        </p:nvSpPr>
        <p:spPr>
          <a:xfrm>
            <a:off x="263352" y="3107416"/>
            <a:ext cx="73969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М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ы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шка м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ы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ла м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и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шке ш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и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шки.</a:t>
            </a:r>
            <a:endParaRPr lang="fr-FR" sz="40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algn="just"/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М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а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ло м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ы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ла д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а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ли м</a:t>
            </a:r>
            <a:r>
              <a:rPr lang="ru-RU" sz="40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ы</a:t>
            </a:r>
            <a:r>
              <a:rPr lang="ru-RU" sz="4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шке.</a:t>
            </a:r>
            <a:endParaRPr lang="fr-FR" sz="40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Сл</a:t>
            </a:r>
            <a:r>
              <a:rPr lang="fr-FR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шком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мн</a:t>
            </a:r>
            <a:r>
              <a:rPr lang="fr-FR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го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</a:t>
            </a:r>
            <a:r>
              <a:rPr lang="fr-FR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шек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б</a:t>
            </a:r>
            <a:r>
              <a:rPr lang="fr-FR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ы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ло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4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6FAADF1-A8F9-4D79-DD02-DE47D823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636912"/>
            <a:ext cx="3255873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8658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9F64EB-DD4A-DB79-4E13-F0B694E0AE77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  <p:extLst>
      <p:ext uri="{BB962C8B-B14F-4D97-AF65-F5344CB8AC3E}">
        <p14:creationId xmlns:p14="http://schemas.microsoft.com/office/powerpoint/2010/main" val="3597507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31D2D54-20FA-AA28-C6FF-AB75A781E4A6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  <p:extLst>
      <p:ext uri="{BB962C8B-B14F-4D97-AF65-F5344CB8AC3E}">
        <p14:creationId xmlns:p14="http://schemas.microsoft.com/office/powerpoint/2010/main" val="16466541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2EF0E79-64D5-8A0E-158C-E47EBF31EB90}"/>
              </a:ext>
            </a:extLst>
          </p:cNvPr>
          <p:cNvSpPr txBox="1"/>
          <p:nvPr/>
        </p:nvSpPr>
        <p:spPr bwMode="auto">
          <a:xfrm>
            <a:off x="551384" y="2708920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2">
                    <a:lumMod val="75000"/>
                  </a:schemeClr>
                </a:solidFill>
              </a:rPr>
              <a:t>Les virelangues de la manche 6 seront publiés quelques jours avant la finale du mardi 18 mars 2025.</a:t>
            </a:r>
          </a:p>
        </p:txBody>
      </p:sp>
    </p:spTree>
    <p:extLst>
      <p:ext uri="{BB962C8B-B14F-4D97-AF65-F5344CB8AC3E}">
        <p14:creationId xmlns:p14="http://schemas.microsoft.com/office/powerpoint/2010/main" val="344724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7" name="Image 6" descr="Une image contenant brosse, outil&#10;&#10;Description générée automatiquement">
            <a:extLst>
              <a:ext uri="{FF2B5EF4-FFF2-40B4-BE49-F238E27FC236}">
                <a16:creationId xmlns:a16="http://schemas.microsoft.com/office/drawing/2014/main" id="{A7150F3F-C80E-97AA-02CF-0B36EA2E4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1844824"/>
            <a:ext cx="3239770" cy="35128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34EF11F-7801-E4ED-5A90-F19893EAB01A}"/>
              </a:ext>
            </a:extLst>
          </p:cNvPr>
          <p:cNvSpPr txBox="1"/>
          <p:nvPr/>
        </p:nvSpPr>
        <p:spPr>
          <a:xfrm>
            <a:off x="762394" y="2631738"/>
            <a:ext cx="6115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Schwarze Borsten bürsten besser als weiße Borsten bürsten.</a:t>
            </a:r>
            <a:endParaRPr lang="fr-FR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63820" y="389466"/>
            <a:ext cx="10547443" cy="1180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7" name="Image 6" descr="Une image contenant intérieur, ordinateur, texte, écran d’ordinateur&#10;&#10;Description générée automatiquement">
            <a:extLst>
              <a:ext uri="{FF2B5EF4-FFF2-40B4-BE49-F238E27FC236}">
                <a16:creationId xmlns:a16="http://schemas.microsoft.com/office/drawing/2014/main" id="{BA68A7DF-167A-7169-1592-FC4BA9FE5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585522"/>
            <a:ext cx="4070746" cy="25922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E2B68D-3A5D-0CAA-C803-DC67169A5BEF}"/>
              </a:ext>
            </a:extLst>
          </p:cNvPr>
          <p:cNvSpPr txBox="1"/>
          <p:nvPr/>
        </p:nvSpPr>
        <p:spPr>
          <a:xfrm>
            <a:off x="797046" y="1988840"/>
            <a:ext cx="65950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 wir noch in der Wiege lagen, gabs noch keine Liegewagen. Jetzt kann man in den Wagen liegen und sich in allen Lagen wiegen.</a:t>
            </a:r>
            <a:endParaRPr lang="fr-FR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10856</Words>
  <Application>Microsoft Office PowerPoint</Application>
  <DocSecurity>0</DocSecurity>
  <PresentationFormat>Grand écran</PresentationFormat>
  <Paragraphs>893</Paragraphs>
  <Slides>74</Slides>
  <Notes>69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4" baseType="lpstr">
      <vt:lpstr>Arial</vt:lpstr>
      <vt:lpstr>Arial Unicode MS</vt:lpstr>
      <vt:lpstr>Berlin Sans FB Demi</vt:lpstr>
      <vt:lpstr>Calibri</vt:lpstr>
      <vt:lpstr>Calibri Light</vt:lpstr>
      <vt:lpstr>Comic Sans MS</vt:lpstr>
      <vt:lpstr>Helvetica Neue</vt:lpstr>
      <vt:lpstr>Symbol</vt:lpstr>
      <vt:lpstr>Times New Roman</vt:lpstr>
      <vt:lpstr>Thème Office</vt:lpstr>
      <vt:lpstr>Concours de virelangues  en langues étrangères Session 2025 – Manches 4-5  </vt:lpstr>
      <vt:lpstr>Présentation PowerPoint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Virelangue supplémentaire</vt:lpstr>
      <vt:lpstr>5ème manche – Virelangue 1</vt:lpstr>
      <vt:lpstr>5ème manche – Virelangue 2</vt:lpstr>
      <vt:lpstr>5ème manche – Virelangue 3</vt:lpstr>
      <vt:lpstr>Virelangue supplémentaire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manche – Virelangue 1</dc:title>
  <dc:creator>Bruno BOUCHARD</dc:creator>
  <cp:lastModifiedBy>Bruno BOUCHARD</cp:lastModifiedBy>
  <cp:revision>292</cp:revision>
  <cp:lastPrinted>2023-07-09T16:46:26Z</cp:lastPrinted>
  <dcterms:created xsi:type="dcterms:W3CDTF">2019-12-19T20:46:51Z</dcterms:created>
  <dcterms:modified xsi:type="dcterms:W3CDTF">2024-11-29T17:17:42Z</dcterms:modified>
  <dc:identifier/>
  <dc:language/>
  <cp:version/>
</cp:coreProperties>
</file>