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6"/>
  </p:notesMasterIdLst>
  <p:handoutMasterIdLst>
    <p:handoutMasterId r:id="rId77"/>
  </p:handoutMasterIdLst>
  <p:sldIdLst>
    <p:sldId id="275" r:id="rId2"/>
    <p:sldId id="365" r:id="rId3"/>
    <p:sldId id="308" r:id="rId4"/>
    <p:sldId id="423" r:id="rId5"/>
    <p:sldId id="424" r:id="rId6"/>
    <p:sldId id="425" r:id="rId7"/>
    <p:sldId id="426" r:id="rId8"/>
    <p:sldId id="427" r:id="rId9"/>
    <p:sldId id="428" r:id="rId10"/>
    <p:sldId id="429" r:id="rId11"/>
    <p:sldId id="430" r:id="rId12"/>
    <p:sldId id="431" r:id="rId13"/>
    <p:sldId id="307" r:id="rId14"/>
    <p:sldId id="257" r:id="rId15"/>
    <p:sldId id="374" r:id="rId16"/>
    <p:sldId id="375" r:id="rId17"/>
    <p:sldId id="376" r:id="rId18"/>
    <p:sldId id="377" r:id="rId19"/>
    <p:sldId id="378" r:id="rId20"/>
    <p:sldId id="379" r:id="rId21"/>
    <p:sldId id="380" r:id="rId22"/>
    <p:sldId id="381" r:id="rId23"/>
    <p:sldId id="459" r:id="rId24"/>
    <p:sldId id="441" r:id="rId25"/>
    <p:sldId id="442" r:id="rId26"/>
    <p:sldId id="443" r:id="rId27"/>
    <p:sldId id="444" r:id="rId28"/>
    <p:sldId id="446" r:id="rId29"/>
    <p:sldId id="447" r:id="rId30"/>
    <p:sldId id="445" r:id="rId31"/>
    <p:sldId id="448" r:id="rId32"/>
    <p:sldId id="449" r:id="rId33"/>
    <p:sldId id="422" r:id="rId34"/>
    <p:sldId id="302" r:id="rId35"/>
    <p:sldId id="382" r:id="rId36"/>
    <p:sldId id="383" r:id="rId37"/>
    <p:sldId id="406" r:id="rId38"/>
    <p:sldId id="384" r:id="rId39"/>
    <p:sldId id="385" r:id="rId40"/>
    <p:sldId id="386" r:id="rId41"/>
    <p:sldId id="407" r:id="rId42"/>
    <p:sldId id="387" r:id="rId43"/>
    <p:sldId id="388" r:id="rId44"/>
    <p:sldId id="389" r:id="rId45"/>
    <p:sldId id="321" r:id="rId46"/>
    <p:sldId id="409" r:id="rId47"/>
    <p:sldId id="410" r:id="rId48"/>
    <p:sldId id="411" r:id="rId49"/>
    <p:sldId id="412" r:id="rId50"/>
    <p:sldId id="413" r:id="rId51"/>
    <p:sldId id="418" r:id="rId52"/>
    <p:sldId id="419" r:id="rId53"/>
    <p:sldId id="420" r:id="rId54"/>
    <p:sldId id="421" r:id="rId55"/>
    <p:sldId id="322" r:id="rId56"/>
    <p:sldId id="432" r:id="rId57"/>
    <p:sldId id="433" r:id="rId58"/>
    <p:sldId id="434" r:id="rId59"/>
    <p:sldId id="471" r:id="rId60"/>
    <p:sldId id="436" r:id="rId61"/>
    <p:sldId id="437" r:id="rId62"/>
    <p:sldId id="438" r:id="rId63"/>
    <p:sldId id="439" r:id="rId64"/>
    <p:sldId id="440" r:id="rId65"/>
    <p:sldId id="461" r:id="rId66"/>
    <p:sldId id="463" r:id="rId67"/>
    <p:sldId id="462" r:id="rId68"/>
    <p:sldId id="464" r:id="rId69"/>
    <p:sldId id="465" r:id="rId70"/>
    <p:sldId id="466" r:id="rId71"/>
    <p:sldId id="467" r:id="rId72"/>
    <p:sldId id="468" r:id="rId73"/>
    <p:sldId id="469" r:id="rId74"/>
    <p:sldId id="470" r:id="rId75"/>
  </p:sldIdLst>
  <p:sldSz cx="12192000" cy="6858000"/>
  <p:notesSz cx="7315200" cy="96012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2AE2DC5A-8D5A-E848-BEB9-A71ECE841B64}">
          <p14:sldIdLst>
            <p14:sldId id="275"/>
            <p14:sldId id="365"/>
          </p14:sldIdLst>
        </p14:section>
        <p14:section name="ALLEMAND" id="{5DAC50B9-E5DC-3D4D-A559-920913FC9987}">
          <p14:sldIdLst>
            <p14:sldId id="308"/>
            <p14:sldId id="423"/>
            <p14:sldId id="424"/>
            <p14:sldId id="425"/>
            <p14:sldId id="426"/>
            <p14:sldId id="427"/>
            <p14:sldId id="428"/>
            <p14:sldId id="429"/>
            <p14:sldId id="430"/>
            <p14:sldId id="431"/>
          </p14:sldIdLst>
        </p14:section>
        <p14:section name="ANGLAIS" id="{62280670-4915-774D-BCA0-23140B48BB52}">
          <p14:sldIdLst>
            <p14:sldId id="307"/>
            <p14:sldId id="257"/>
            <p14:sldId id="374"/>
            <p14:sldId id="375"/>
            <p14:sldId id="376"/>
            <p14:sldId id="377"/>
            <p14:sldId id="378"/>
            <p14:sldId id="379"/>
            <p14:sldId id="380"/>
            <p14:sldId id="381"/>
          </p14:sldIdLst>
        </p14:section>
        <p14:section name="Arabe" id="{6619335B-6789-4C81-96E7-7C1D29CC8D4B}">
          <p14:sldIdLst>
            <p14:sldId id="459"/>
            <p14:sldId id="441"/>
            <p14:sldId id="442"/>
            <p14:sldId id="443"/>
            <p14:sldId id="444"/>
            <p14:sldId id="446"/>
            <p14:sldId id="447"/>
            <p14:sldId id="445"/>
            <p14:sldId id="448"/>
            <p14:sldId id="449"/>
          </p14:sldIdLst>
        </p14:section>
        <p14:section name="ESPAGNOL" id="{8B29224A-C9FF-E040-B64D-589FD27C0B8A}">
          <p14:sldIdLst>
            <p14:sldId id="422"/>
            <p14:sldId id="302"/>
            <p14:sldId id="382"/>
            <p14:sldId id="383"/>
            <p14:sldId id="406"/>
            <p14:sldId id="384"/>
            <p14:sldId id="385"/>
            <p14:sldId id="386"/>
            <p14:sldId id="407"/>
            <p14:sldId id="387"/>
            <p14:sldId id="388"/>
            <p14:sldId id="389"/>
          </p14:sldIdLst>
        </p14:section>
        <p14:section name="ITALIEN" id="{3009DC86-11ED-E745-9A89-2AAE731CA769}">
          <p14:sldIdLst>
            <p14:sldId id="321"/>
            <p14:sldId id="409"/>
            <p14:sldId id="410"/>
            <p14:sldId id="411"/>
            <p14:sldId id="412"/>
            <p14:sldId id="413"/>
            <p14:sldId id="418"/>
            <p14:sldId id="419"/>
            <p14:sldId id="420"/>
            <p14:sldId id="421"/>
          </p14:sldIdLst>
        </p14:section>
        <p14:section name="PORTUGAIS" id="{9FEC3872-4399-6B4E-B703-C89AB7483896}">
          <p14:sldIdLst>
            <p14:sldId id="322"/>
            <p14:sldId id="432"/>
            <p14:sldId id="433"/>
            <p14:sldId id="434"/>
            <p14:sldId id="471"/>
            <p14:sldId id="436"/>
            <p14:sldId id="437"/>
            <p14:sldId id="438"/>
            <p14:sldId id="439"/>
            <p14:sldId id="440"/>
          </p14:sldIdLst>
        </p14:section>
        <p14:section name="Russe" id="{329A8948-C88C-4517-8098-579412A65BDC}">
          <p14:sldIdLst>
            <p14:sldId id="461"/>
            <p14:sldId id="463"/>
            <p14:sldId id="462"/>
            <p14:sldId id="464"/>
            <p14:sldId id="465"/>
            <p14:sldId id="466"/>
            <p14:sldId id="467"/>
            <p14:sldId id="468"/>
            <p14:sldId id="469"/>
            <p14:sldId id="4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71" autoAdjust="0"/>
    <p:restoredTop sz="83242" autoAdjust="0"/>
  </p:normalViewPr>
  <p:slideViewPr>
    <p:cSldViewPr snapToGrid="0">
      <p:cViewPr>
        <p:scale>
          <a:sx n="70" d="100"/>
          <a:sy n="70" d="100"/>
        </p:scale>
        <p:origin x="1192" y="2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955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59"/>
          </a:xfrm>
          <a:prstGeom prst="rect">
            <a:avLst/>
          </a:prstGeom>
        </p:spPr>
        <p:txBody>
          <a:bodyPr vert="horz" lIns="94320" tIns="47160" rIns="94320" bIns="4716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143588" y="0"/>
            <a:ext cx="3169920" cy="480059"/>
          </a:xfrm>
          <a:prstGeom prst="rect">
            <a:avLst/>
          </a:prstGeom>
        </p:spPr>
        <p:txBody>
          <a:bodyPr vert="horz" lIns="94320" tIns="47160" rIns="94320" bIns="47160" rtlCol="0"/>
          <a:lstStyle>
            <a:lvl1pPr algn="r">
              <a:defRPr sz="1200"/>
            </a:lvl1pPr>
          </a:lstStyle>
          <a:p>
            <a:fld id="{20067041-C7E5-4225-ADE4-988522D230AD}" type="datetimeFigureOut">
              <a:rPr lang="fr-FR" smtClean="0"/>
              <a:t>29/11/2024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119475"/>
            <a:ext cx="3169920" cy="480059"/>
          </a:xfrm>
          <a:prstGeom prst="rect">
            <a:avLst/>
          </a:prstGeom>
        </p:spPr>
        <p:txBody>
          <a:bodyPr vert="horz" lIns="94320" tIns="47160" rIns="94320" bIns="4716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143588" y="9119475"/>
            <a:ext cx="3169920" cy="480059"/>
          </a:xfrm>
          <a:prstGeom prst="rect">
            <a:avLst/>
          </a:prstGeom>
        </p:spPr>
        <p:txBody>
          <a:bodyPr vert="horz" lIns="94320" tIns="47160" rIns="94320" bIns="47160" rtlCol="0" anchor="b"/>
          <a:lstStyle>
            <a:lvl1pPr algn="r">
              <a:defRPr sz="1200"/>
            </a:lvl1pPr>
          </a:lstStyle>
          <a:p>
            <a:fld id="{E98264A8-2A46-407B-B259-6F73FE56CC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3851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4320" tIns="47160" rIns="94320" bIns="4716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1727"/>
          </a:xfrm>
          <a:prstGeom prst="rect">
            <a:avLst/>
          </a:prstGeom>
        </p:spPr>
        <p:txBody>
          <a:bodyPr vert="horz" lIns="94320" tIns="47160" rIns="94320" bIns="47160" rtlCol="0"/>
          <a:lstStyle>
            <a:lvl1pPr algn="r">
              <a:defRPr sz="1200"/>
            </a:lvl1pPr>
          </a:lstStyle>
          <a:p>
            <a:fld id="{23409716-E5FA-43B2-8D2F-38713A55BAFD}" type="datetimeFigureOut">
              <a:rPr lang="fr-FR" smtClean="0"/>
              <a:t>29/11/2024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320" tIns="47160" rIns="94320" bIns="4716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31520" y="4620578"/>
            <a:ext cx="5852160" cy="3780473"/>
          </a:xfrm>
          <a:prstGeom prst="rect">
            <a:avLst/>
          </a:prstGeom>
        </p:spPr>
        <p:txBody>
          <a:bodyPr vert="horz" lIns="94320" tIns="47160" rIns="94320" bIns="4716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4320" tIns="47160" rIns="94320" bIns="4716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143588" y="9119475"/>
            <a:ext cx="3169920" cy="481726"/>
          </a:xfrm>
          <a:prstGeom prst="rect">
            <a:avLst/>
          </a:prstGeom>
        </p:spPr>
        <p:txBody>
          <a:bodyPr vert="horz" lIns="94320" tIns="47160" rIns="94320" bIns="47160" rtlCol="0" anchor="b"/>
          <a:lstStyle>
            <a:lvl1pPr algn="r">
              <a:defRPr sz="1200"/>
            </a:lvl1pPr>
          </a:lstStyle>
          <a:p>
            <a:fld id="{BFDFF5DB-EC3D-4EA0-BA72-DFF41EA5BD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9974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89839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>
              <a:defRPr/>
            </a:pPr>
            <a:r>
              <a:rPr lang="fr-FR" b="1" dirty="0">
                <a:solidFill>
                  <a:srgbClr val="FF0000"/>
                </a:solidFill>
              </a:rPr>
              <a:t>Ce </a:t>
            </a:r>
            <a:r>
              <a:rPr lang="fr-FR" b="1" dirty="0" err="1">
                <a:solidFill>
                  <a:srgbClr val="FF0000"/>
                </a:solidFill>
              </a:rPr>
              <a:t>virelangue</a:t>
            </a:r>
            <a:r>
              <a:rPr lang="fr-FR" b="1" dirty="0">
                <a:solidFill>
                  <a:srgbClr val="FF0000"/>
                </a:solidFill>
              </a:rPr>
              <a:t> n’a </a:t>
            </a:r>
            <a:r>
              <a:rPr lang="fr-FR" b="1" u="sng" dirty="0">
                <a:solidFill>
                  <a:srgbClr val="FF0000"/>
                </a:solidFill>
              </a:rPr>
              <a:t>pas</a:t>
            </a:r>
            <a:r>
              <a:rPr lang="fr-FR" b="1" dirty="0">
                <a:solidFill>
                  <a:srgbClr val="FF0000"/>
                </a:solidFill>
              </a:rPr>
              <a:t> été travaillé en classe</a:t>
            </a:r>
            <a:r>
              <a:rPr lang="fr-FR" b="1" baseline="0" dirty="0">
                <a:solidFill>
                  <a:srgbClr val="FF0000"/>
                </a:solidFill>
              </a:rPr>
              <a:t> ;</a:t>
            </a:r>
            <a:r>
              <a:rPr lang="fr-FR" b="1" dirty="0">
                <a:solidFill>
                  <a:srgbClr val="FF0000"/>
                </a:solidFill>
              </a:rPr>
              <a:t> il est donc inconnu des élèves.</a:t>
            </a:r>
          </a:p>
          <a:p>
            <a:pPr defTabSz="943204"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defTabSz="943204">
              <a:defRPr/>
            </a:pPr>
            <a:r>
              <a:rPr lang="fr-FR" b="1" dirty="0">
                <a:solidFill>
                  <a:srgbClr val="FF0000"/>
                </a:solidFill>
              </a:rPr>
              <a:t>Distribuer</a:t>
            </a:r>
            <a:r>
              <a:rPr lang="fr-FR" b="1" baseline="0" dirty="0">
                <a:solidFill>
                  <a:srgbClr val="FF0000"/>
                </a:solidFill>
              </a:rPr>
              <a:t> une version papier des </a:t>
            </a:r>
            <a:r>
              <a:rPr lang="fr-FR" b="1" baseline="0" dirty="0" err="1">
                <a:solidFill>
                  <a:srgbClr val="FF0000"/>
                </a:solidFill>
              </a:rPr>
              <a:t>virelangues</a:t>
            </a:r>
            <a:r>
              <a:rPr lang="fr-FR" b="1" baseline="0" dirty="0">
                <a:solidFill>
                  <a:srgbClr val="FF0000"/>
                </a:solidFill>
              </a:rPr>
              <a:t> inconnus. Laisser entre 10 et 15 minutes à chaque équipe pour lire, s’entraîner et se répartir les </a:t>
            </a:r>
            <a:r>
              <a:rPr lang="fr-FR" b="1" baseline="0" dirty="0" err="1">
                <a:solidFill>
                  <a:srgbClr val="FF0000"/>
                </a:solidFill>
              </a:rPr>
              <a:t>virelangues</a:t>
            </a:r>
            <a:r>
              <a:rPr lang="fr-FR" b="1" baseline="0" dirty="0">
                <a:solidFill>
                  <a:srgbClr val="FF0000"/>
                </a:solidFill>
              </a:rPr>
              <a:t>. Veiller à ce que chaque élève passe une fois. </a:t>
            </a:r>
            <a:endParaRPr lang="fr-FR" b="1" dirty="0">
              <a:solidFill>
                <a:srgbClr val="FF0000"/>
              </a:solidFill>
            </a:endParaRPr>
          </a:p>
          <a:p>
            <a:pPr defTabSz="943204">
              <a:defRPr/>
            </a:pPr>
            <a:endParaRPr lang="fr-FR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dirty="0"/>
              <a:t>Le 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 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aseline="0" dirty="0"/>
          </a:p>
          <a:p>
            <a:pPr marL="0" indent="0" defTabSz="943204">
              <a:buFont typeface="Arial" panose="020B0604020202020204" pitchFamily="34" charset="0"/>
              <a:buNone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defTabSz="943204">
              <a:defRPr/>
            </a:pPr>
            <a:endParaRPr lang="fr-FR" baseline="0" dirty="0">
              <a:solidFill>
                <a:schemeClr val="accent6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>
              <a:defRPr/>
            </a:pPr>
            <a:r>
              <a:rPr lang="fr-FR" b="1" dirty="0">
                <a:solidFill>
                  <a:srgbClr val="FF0000"/>
                </a:solidFill>
              </a:rPr>
              <a:t>Ce </a:t>
            </a:r>
            <a:r>
              <a:rPr lang="fr-FR" b="1" dirty="0" err="1">
                <a:solidFill>
                  <a:srgbClr val="FF0000"/>
                </a:solidFill>
              </a:rPr>
              <a:t>virelangue</a:t>
            </a:r>
            <a:r>
              <a:rPr lang="fr-FR" b="1" dirty="0">
                <a:solidFill>
                  <a:srgbClr val="FF0000"/>
                </a:solidFill>
              </a:rPr>
              <a:t> n’a </a:t>
            </a:r>
            <a:r>
              <a:rPr lang="fr-FR" b="1" u="sng" dirty="0">
                <a:solidFill>
                  <a:srgbClr val="FF0000"/>
                </a:solidFill>
              </a:rPr>
              <a:t>pas</a:t>
            </a:r>
            <a:r>
              <a:rPr lang="fr-FR" b="1" dirty="0">
                <a:solidFill>
                  <a:srgbClr val="FF0000"/>
                </a:solidFill>
              </a:rPr>
              <a:t> été travaillé en classe</a:t>
            </a:r>
            <a:r>
              <a:rPr lang="fr-FR" b="1" baseline="0" dirty="0">
                <a:solidFill>
                  <a:srgbClr val="FF0000"/>
                </a:solidFill>
              </a:rPr>
              <a:t> ;</a:t>
            </a:r>
            <a:r>
              <a:rPr lang="fr-FR" b="1" dirty="0">
                <a:solidFill>
                  <a:srgbClr val="FF0000"/>
                </a:solidFill>
              </a:rPr>
              <a:t> il est donc inconnu des élèves.</a:t>
            </a:r>
          </a:p>
          <a:p>
            <a:pPr defTabSz="943204"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dirty="0"/>
              <a:t>Le 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 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aseline="0" dirty="0"/>
          </a:p>
          <a:p>
            <a:pPr marL="0" indent="0" defTabSz="943204">
              <a:buFont typeface="Arial" panose="020B0604020202020204" pitchFamily="34" charset="0"/>
              <a:buNone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defTabSz="943204"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>
              <a:defRPr/>
            </a:pPr>
            <a:r>
              <a:rPr lang="fr-FR" b="1" dirty="0">
                <a:solidFill>
                  <a:srgbClr val="FF0000"/>
                </a:solidFill>
              </a:rPr>
              <a:t>Ce </a:t>
            </a:r>
            <a:r>
              <a:rPr lang="fr-FR" b="1" dirty="0" err="1">
                <a:solidFill>
                  <a:srgbClr val="FF0000"/>
                </a:solidFill>
              </a:rPr>
              <a:t>virelangue</a:t>
            </a:r>
            <a:r>
              <a:rPr lang="fr-FR" b="1" dirty="0">
                <a:solidFill>
                  <a:srgbClr val="FF0000"/>
                </a:solidFill>
              </a:rPr>
              <a:t> n’a </a:t>
            </a:r>
            <a:r>
              <a:rPr lang="fr-FR" b="1" u="sng" dirty="0">
                <a:solidFill>
                  <a:srgbClr val="FF0000"/>
                </a:solidFill>
              </a:rPr>
              <a:t>pas</a:t>
            </a:r>
            <a:r>
              <a:rPr lang="fr-FR" b="1" dirty="0">
                <a:solidFill>
                  <a:srgbClr val="FF0000"/>
                </a:solidFill>
              </a:rPr>
              <a:t> été travaillé en classe ; il est donc inconnu des élèves.</a:t>
            </a:r>
          </a:p>
          <a:p>
            <a:pPr defTabSz="943204"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dirty="0"/>
              <a:t>Le 3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 3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aseline="0" dirty="0"/>
          </a:p>
          <a:p>
            <a:pPr marL="0" indent="0" defTabSz="943204">
              <a:buFont typeface="Arial" panose="020B0604020202020204" pitchFamily="34" charset="0"/>
              <a:buNone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aseline="0" dirty="0"/>
          </a:p>
          <a:p>
            <a:pPr marL="0" indent="0" defTabSz="943204">
              <a:buFont typeface="Arial" panose="020B0604020202020204" pitchFamily="34" charset="0"/>
              <a:buNone/>
              <a:defRPr/>
            </a:pPr>
            <a:r>
              <a:rPr lang="fr-FR" b="1" baseline="0" dirty="0">
                <a:solidFill>
                  <a:srgbClr val="FF0000"/>
                </a:solidFill>
              </a:rPr>
              <a:t>Reprenons l’exemple 1 (voir diapositives 6 et 9) :</a:t>
            </a:r>
            <a:br>
              <a:rPr lang="fr-FR" b="1" baseline="0" dirty="0">
                <a:solidFill>
                  <a:srgbClr val="FF0000"/>
                </a:solidFill>
              </a:rPr>
            </a:br>
            <a:r>
              <a:rPr lang="fr-FR" b="0" baseline="0" dirty="0">
                <a:solidFill>
                  <a:srgbClr val="FF0000"/>
                </a:solidFill>
              </a:rPr>
              <a:t>A</a:t>
            </a:r>
            <a:r>
              <a:rPr lang="fr-FR" b="0" baseline="0" dirty="0"/>
              <a:t>u</a:t>
            </a:r>
            <a:r>
              <a:rPr lang="fr-FR" baseline="0" dirty="0"/>
              <a:t> départ, vous comptiez 20 équipes en anglais, 12 en espagnol et 6 en allemand.</a:t>
            </a:r>
            <a:br>
              <a:rPr lang="fr-FR" baseline="0" dirty="0"/>
            </a:br>
            <a:r>
              <a:rPr lang="fr-FR" baseline="0" dirty="0"/>
              <a:t>A l’issue de la première manche, vous avez éliminé 4 équipes en anglais, 2 en espagnol et 1 en allemand.</a:t>
            </a:r>
            <a:br>
              <a:rPr lang="fr-FR" baseline="0" dirty="0"/>
            </a:br>
            <a:r>
              <a:rPr lang="fr-FR" baseline="0" dirty="0"/>
              <a:t>A l’issue de la deuxième manche, vous pouvez à nouveau éliminer 5 équipes en anglais, 3 en espagnol et 1 en allemand.</a:t>
            </a:r>
            <a:br>
              <a:rPr lang="fr-FR" baseline="0" dirty="0"/>
            </a:br>
            <a:r>
              <a:rPr lang="fr-FR" baseline="0" dirty="0"/>
              <a:t>A l’issue de cette troisième manche, vous pouvez à nouveau éliminer 5 équipes en anglais, 3 en espagnol et 2 en allemand.</a:t>
            </a:r>
            <a:br>
              <a:rPr lang="fr-FR" baseline="0" dirty="0"/>
            </a:br>
            <a:r>
              <a:rPr lang="fr-FR" baseline="0" dirty="0"/>
              <a:t>=&gt; A ce stade du concours, il reste donc 6 équipes en anglais, 4 en espagnol et 2 en allemand, soit </a:t>
            </a:r>
            <a:r>
              <a:rPr lang="fr-FR" b="1" baseline="0" dirty="0"/>
              <a:t>12 équipes toutes langues confondues</a:t>
            </a:r>
            <a:r>
              <a:rPr lang="fr-FR" b="0" baseline="0" dirty="0"/>
              <a:t> pour représenter votre collège lors de la finale du </a:t>
            </a:r>
            <a:r>
              <a:rPr lang="fr-FR" b="1" baseline="0" dirty="0">
                <a:solidFill>
                  <a:srgbClr val="FF0000"/>
                </a:solidFill>
              </a:rPr>
              <a:t>mardi 18 mars</a:t>
            </a:r>
            <a:r>
              <a:rPr lang="fr-FR" b="0" baseline="0" dirty="0">
                <a:solidFill>
                  <a:schemeClr val="tx1"/>
                </a:solidFill>
              </a:rPr>
              <a:t> </a:t>
            </a:r>
            <a:r>
              <a:rPr lang="fr-FR" b="1" baseline="0" dirty="0">
                <a:solidFill>
                  <a:schemeClr val="tx1"/>
                </a:solidFill>
              </a:rPr>
              <a:t>2025</a:t>
            </a:r>
            <a:r>
              <a:rPr lang="fr-FR" b="0" baseline="0" dirty="0">
                <a:solidFill>
                  <a:schemeClr val="tx1"/>
                </a:solidFill>
              </a:rPr>
              <a:t>.</a:t>
            </a:r>
            <a:br>
              <a:rPr lang="fr-FR" b="0" baseline="0" dirty="0"/>
            </a:br>
            <a:endParaRPr lang="fr-FR" baseline="0" dirty="0"/>
          </a:p>
          <a:p>
            <a:pPr marL="0" indent="0" defTabSz="943204">
              <a:buFont typeface="Arial" panose="020B0604020202020204" pitchFamily="34" charset="0"/>
              <a:buNone/>
              <a:defRPr/>
            </a:pPr>
            <a:r>
              <a:rPr lang="fr-FR" b="1" baseline="0" dirty="0"/>
              <a:t>Reprenons l’exemple 2 :</a:t>
            </a:r>
            <a:br>
              <a:rPr lang="fr-FR" b="1" baseline="0" dirty="0"/>
            </a:br>
            <a:r>
              <a:rPr lang="fr-FR" b="0" baseline="0" dirty="0"/>
              <a:t>Au départ, vous </a:t>
            </a:r>
            <a:r>
              <a:rPr lang="fr-FR" baseline="0" dirty="0"/>
              <a:t>comptiez 20 équipes en allemand uniquement.</a:t>
            </a:r>
            <a:br>
              <a:rPr lang="fr-FR" baseline="0" dirty="0"/>
            </a:br>
            <a:r>
              <a:rPr lang="fr-FR" baseline="0" dirty="0"/>
              <a:t>A l’issue de la première manche, vous avez éliminé 2 équipes.</a:t>
            </a:r>
            <a:br>
              <a:rPr lang="fr-FR" baseline="0" dirty="0"/>
            </a:br>
            <a:r>
              <a:rPr lang="fr-FR" baseline="0" dirty="0"/>
              <a:t>A l’issue de la deuxième manche, vous pouvez à nouveau éliminer 3 équipes.</a:t>
            </a:r>
            <a:br>
              <a:rPr lang="fr-FR" baseline="0" dirty="0"/>
            </a:br>
            <a:r>
              <a:rPr lang="fr-FR" baseline="0" dirty="0"/>
              <a:t>A l’issue de cette troisième manche, vous pouvez éliminer 3 équipes.</a:t>
            </a:r>
            <a:br>
              <a:rPr lang="fr-FR" baseline="0" dirty="0"/>
            </a:br>
            <a:r>
              <a:rPr lang="fr-FR" baseline="0" dirty="0"/>
              <a:t>=&gt; A ce stade du concours, il reste donc </a:t>
            </a:r>
            <a:r>
              <a:rPr lang="fr-FR" b="1" baseline="0" dirty="0"/>
              <a:t>12 équipes </a:t>
            </a:r>
            <a:r>
              <a:rPr lang="fr-FR" baseline="0" dirty="0"/>
              <a:t>en allemand pour représenter votre collège. </a:t>
            </a:r>
          </a:p>
          <a:p>
            <a:pPr defTabSz="943204"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FF5DB-EC3D-4EA0-BA72-DFF41EA5BD4F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63094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 ; il est donc connu des élèves.</a:t>
            </a:r>
          </a:p>
          <a:p>
            <a:pPr defTabSz="943204">
              <a:defRPr/>
            </a:pPr>
            <a:endParaRPr lang="fr-FR" dirty="0"/>
          </a:p>
          <a:p>
            <a:pPr defTabSz="943204">
              <a:defRPr/>
            </a:pPr>
            <a:r>
              <a:rPr lang="fr-FR" b="1" dirty="0"/>
              <a:t>Les enseignants déterminent l’ordre de passage</a:t>
            </a:r>
            <a:r>
              <a:rPr lang="fr-FR" b="1" baseline="0" dirty="0"/>
              <a:t> des équipes.</a:t>
            </a:r>
            <a:endParaRPr lang="fr-FR" b="1" dirty="0"/>
          </a:p>
          <a:p>
            <a:pPr defTabSz="943204">
              <a:defRPr/>
            </a:pPr>
            <a:endParaRPr lang="fr-FR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baseline="0" dirty="0"/>
              <a:t> 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aseline="0" dirty="0"/>
          </a:p>
          <a:p>
            <a:pPr marL="0" indent="0" defTabSz="943204">
              <a:buFont typeface="Arial" panose="020B0604020202020204" pitchFamily="34" charset="0"/>
              <a:buNone/>
              <a:defRPr/>
            </a:pPr>
            <a:r>
              <a:rPr lang="fr-FR" baseline="0" dirty="0"/>
              <a:t>Les membres du jury communiquent les notes à la personne qui saisit les résultats sur le fichier Excel (fourni par les organisateurs).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</a:t>
            </a:r>
            <a:r>
              <a:rPr lang="fr-FR" baseline="0" dirty="0"/>
              <a:t> ; </a:t>
            </a:r>
            <a:r>
              <a:rPr lang="fr-FR" dirty="0"/>
              <a:t>il est donc connu des élèves.</a:t>
            </a:r>
          </a:p>
          <a:p>
            <a:pPr defTabSz="943204">
              <a:defRPr/>
            </a:pPr>
            <a:endParaRPr lang="fr-FR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="1" baseline="0" dirty="0"/>
          </a:p>
          <a:p>
            <a:pPr marL="0" indent="0" defTabSz="943204">
              <a:buFont typeface="Arial" panose="020B0604020202020204" pitchFamily="34" charset="0"/>
              <a:buNone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</a:t>
            </a:r>
            <a:r>
              <a:rPr lang="fr-FR" baseline="0" dirty="0"/>
              <a:t> ; </a:t>
            </a:r>
            <a:r>
              <a:rPr lang="fr-FR" dirty="0"/>
              <a:t>il est donc connu des élèves.</a:t>
            </a:r>
          </a:p>
          <a:p>
            <a:pPr defTabSz="943204">
              <a:defRPr/>
            </a:pPr>
            <a:endParaRPr lang="fr-FR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3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3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aseline="0" dirty="0"/>
          </a:p>
          <a:p>
            <a:pPr marL="0" indent="0" defTabSz="943204">
              <a:buFont typeface="Arial" panose="020B0604020202020204" pitchFamily="34" charset="0"/>
              <a:buNone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marL="0" indent="0" defTabSz="943204">
              <a:buFont typeface="Arial" panose="020B0604020202020204" pitchFamily="34" charset="0"/>
              <a:buNone/>
              <a:defRPr/>
            </a:pPr>
            <a:endParaRPr lang="fr-FR" baseline="0" dirty="0"/>
          </a:p>
          <a:p>
            <a:pPr defTabSz="943204">
              <a:defRPr/>
            </a:pPr>
            <a:r>
              <a:rPr lang="fr-FR" baseline="0" dirty="0">
                <a:solidFill>
                  <a:srgbClr val="FF0000"/>
                </a:solidFill>
              </a:rPr>
              <a:t>A l’issue de cette première manche, une ou plusieurs équipes quittent le concours. C’est à vous de décider combien d’équipes vous devez éliminer.</a:t>
            </a:r>
            <a:br>
              <a:rPr lang="fr-FR" baseline="0" dirty="0">
                <a:solidFill>
                  <a:srgbClr val="FF0000"/>
                </a:solidFill>
              </a:rPr>
            </a:br>
            <a:r>
              <a:rPr lang="fr-FR" baseline="0" dirty="0">
                <a:solidFill>
                  <a:srgbClr val="FF0000"/>
                </a:solidFill>
              </a:rPr>
              <a:t>Gardez à l’esprit qu’à l'issue de cette première partie </a:t>
            </a:r>
            <a:r>
              <a:rPr lang="fr-FR" b="1" baseline="0" dirty="0">
                <a:solidFill>
                  <a:srgbClr val="FF0000"/>
                </a:solidFill>
              </a:rPr>
              <a:t>12 équipes maximum</a:t>
            </a:r>
            <a:r>
              <a:rPr lang="fr-FR" baseline="0" dirty="0">
                <a:solidFill>
                  <a:srgbClr val="FF0000"/>
                </a:solidFill>
              </a:rPr>
              <a:t>, toutes langues confondues, participent à la finale.</a:t>
            </a:r>
            <a:br>
              <a:rPr lang="fr-FR" baseline="0" dirty="0">
                <a:solidFill>
                  <a:srgbClr val="FF0000"/>
                </a:solidFill>
              </a:rPr>
            </a:br>
            <a:endParaRPr lang="fr-FR" baseline="0" dirty="0">
              <a:solidFill>
                <a:srgbClr val="FF0000"/>
              </a:solidFill>
            </a:endParaRPr>
          </a:p>
          <a:p>
            <a:pPr defTabSz="943204">
              <a:defRPr/>
            </a:pPr>
            <a:r>
              <a:rPr lang="fr-FR" b="1" baseline="0" dirty="0">
                <a:solidFill>
                  <a:srgbClr val="FF0000"/>
                </a:solidFill>
              </a:rPr>
              <a:t>Exemple 1 :</a:t>
            </a:r>
            <a:br>
              <a:rPr lang="fr-FR" b="1" baseline="0" dirty="0">
                <a:solidFill>
                  <a:srgbClr val="FF0000"/>
                </a:solidFill>
              </a:rPr>
            </a:br>
            <a:r>
              <a:rPr lang="fr-FR" baseline="0" dirty="0"/>
              <a:t>si vous comptez 20 équipes en anglais, 12 en espagnol et 6 en allemand, alors vous pouvez décider qu’à l'issue de cette première partie il y aura 6 équipes en anglais, 4 en espagnol et 2 en allemand pour représenter votre collège lors de la finale du </a:t>
            </a:r>
            <a:r>
              <a:rPr lang="fr-FR" b="1" baseline="0" dirty="0">
                <a:solidFill>
                  <a:srgbClr val="FF0000"/>
                </a:solidFill>
              </a:rPr>
              <a:t>mardi 18 mars 2025</a:t>
            </a:r>
            <a:r>
              <a:rPr lang="fr-FR" baseline="0" dirty="0"/>
              <a:t>.</a:t>
            </a:r>
            <a:br>
              <a:rPr lang="fr-FR" baseline="0" dirty="0"/>
            </a:br>
            <a:r>
              <a:rPr lang="fr-FR" baseline="0" dirty="0"/>
              <a:t>=&gt; A l’issue de la première manche, 4 équipes seront éliminées en anglais, 2 en espagnol et 1 en allemand.</a:t>
            </a:r>
            <a:br>
              <a:rPr lang="fr-FR" baseline="0" dirty="0"/>
            </a:br>
            <a:endParaRPr lang="fr-FR" baseline="0" dirty="0"/>
          </a:p>
          <a:p>
            <a:pPr defTabSz="943204">
              <a:defRPr/>
            </a:pPr>
            <a:r>
              <a:rPr lang="fr-FR" b="1" baseline="0" dirty="0"/>
              <a:t>Exemple 2 :</a:t>
            </a:r>
            <a:br>
              <a:rPr lang="fr-FR" b="1" baseline="0" dirty="0"/>
            </a:br>
            <a:r>
              <a:rPr lang="fr-FR" b="0" baseline="0" dirty="0"/>
              <a:t>S</a:t>
            </a:r>
            <a:r>
              <a:rPr lang="fr-FR" baseline="0" dirty="0"/>
              <a:t>i vous comptez 20 équipes en anglais et qu’aucune autre langue ne participe à ce concours, alors vous pouvez décider qu’à l’issue de cette première manche 2 équipes seront éliminées.</a:t>
            </a:r>
            <a:br>
              <a:rPr lang="fr-FR" baseline="0" dirty="0"/>
            </a:br>
            <a:r>
              <a:rPr lang="fr-FR" baseline="0" dirty="0"/>
              <a:t> </a:t>
            </a:r>
          </a:p>
          <a:p>
            <a:pPr defTabSz="943204"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</a:t>
            </a:r>
            <a:r>
              <a:rPr lang="fr-FR" baseline="0" dirty="0"/>
              <a:t> ; </a:t>
            </a:r>
            <a:r>
              <a:rPr lang="fr-FR" dirty="0"/>
              <a:t>il est donc connu des élèves.</a:t>
            </a:r>
          </a:p>
          <a:p>
            <a:pPr defTabSz="943204">
              <a:defRPr/>
            </a:pPr>
            <a:endParaRPr lang="fr-FR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baseline="0" dirty="0"/>
              <a:t> 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="1" baseline="0" dirty="0"/>
          </a:p>
          <a:p>
            <a:pPr marL="0" indent="0" defTabSz="943204">
              <a:buFont typeface="Arial" panose="020B0604020202020204" pitchFamily="34" charset="0"/>
              <a:buNone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</a:t>
            </a:r>
            <a:r>
              <a:rPr lang="fr-FR" baseline="0" dirty="0"/>
              <a:t> ;</a:t>
            </a:r>
            <a:r>
              <a:rPr lang="fr-FR" dirty="0"/>
              <a:t> il est donc connu des élèves.</a:t>
            </a:r>
          </a:p>
          <a:p>
            <a:pPr defTabSz="943204">
              <a:defRPr/>
            </a:pPr>
            <a:endParaRPr lang="fr-FR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="1" baseline="0" dirty="0"/>
          </a:p>
          <a:p>
            <a:pPr marL="0" indent="0" defTabSz="943204">
              <a:buFont typeface="Arial" panose="020B0604020202020204" pitchFamily="34" charset="0"/>
              <a:buNone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</a:t>
            </a:r>
            <a:r>
              <a:rPr lang="fr-FR" baseline="0" dirty="0"/>
              <a:t> ; </a:t>
            </a:r>
            <a:r>
              <a:rPr lang="fr-FR" dirty="0"/>
              <a:t>il est donc connu des élèves.</a:t>
            </a:r>
          </a:p>
          <a:p>
            <a:pPr defTabSz="943204">
              <a:defRPr/>
            </a:pPr>
            <a:endParaRPr lang="fr-FR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3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3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marL="0" indent="0" defTabSz="943204">
              <a:buFont typeface="Arial" panose="020B0604020202020204" pitchFamily="34" charset="0"/>
              <a:buNone/>
              <a:defRPr/>
            </a:pPr>
            <a:endParaRPr lang="fr-FR" baseline="0" dirty="0"/>
          </a:p>
          <a:p>
            <a:pPr marL="0" indent="0" defTabSz="943204">
              <a:buFont typeface="Arial" panose="020B0604020202020204" pitchFamily="34" charset="0"/>
              <a:buNone/>
              <a:defRPr/>
            </a:pPr>
            <a:r>
              <a:rPr lang="fr-FR" b="1" baseline="0" dirty="0">
                <a:solidFill>
                  <a:srgbClr val="FF0000"/>
                </a:solidFill>
              </a:rPr>
              <a:t>Reprenons l’exemple 1 (voir diapositive 16) :</a:t>
            </a:r>
            <a:br>
              <a:rPr lang="fr-FR" b="1" baseline="0" dirty="0">
                <a:solidFill>
                  <a:srgbClr val="FF0000"/>
                </a:solidFill>
              </a:rPr>
            </a:br>
            <a:r>
              <a:rPr lang="fr-FR" b="0" baseline="0" dirty="0">
                <a:solidFill>
                  <a:srgbClr val="FF0000"/>
                </a:solidFill>
              </a:rPr>
              <a:t>A</a:t>
            </a:r>
            <a:r>
              <a:rPr lang="fr-FR" b="0" baseline="0" dirty="0"/>
              <a:t>u</a:t>
            </a:r>
            <a:r>
              <a:rPr lang="fr-FR" baseline="0" dirty="0"/>
              <a:t> départ, vous comptiez 20 équipes en anglais, 12 en espagnol et 6 en allemand.</a:t>
            </a:r>
            <a:br>
              <a:rPr lang="fr-FR" baseline="0" dirty="0"/>
            </a:br>
            <a:r>
              <a:rPr lang="fr-FR" baseline="0" dirty="0"/>
              <a:t>A l’issue de la première manche, vous avez éliminé 4 équipes en anglais, 2 en espagnol et 1 en allemand.</a:t>
            </a:r>
            <a:br>
              <a:rPr lang="fr-FR" baseline="0" dirty="0"/>
            </a:br>
            <a:r>
              <a:rPr lang="fr-FR" baseline="0" dirty="0"/>
              <a:t>A l’issue de cette deuxième manche, vous pouvez éliminer 5 équipes en anglais, 3 en espagnol et 1 en allemand.</a:t>
            </a:r>
            <a:br>
              <a:rPr lang="fr-FR" baseline="0" dirty="0"/>
            </a:br>
            <a:r>
              <a:rPr lang="fr-FR" baseline="0" dirty="0"/>
              <a:t>=&gt; A ce stade du concours, il reste donc 11 équipes en anglais, 7 en espagnol et 4 en allemand.</a:t>
            </a:r>
          </a:p>
          <a:p>
            <a:pPr marL="0" indent="0" defTabSz="943204">
              <a:buFont typeface="Arial" panose="020B0604020202020204" pitchFamily="34" charset="0"/>
              <a:buNone/>
              <a:defRPr/>
            </a:pPr>
            <a:endParaRPr lang="fr-FR" baseline="0" dirty="0"/>
          </a:p>
          <a:p>
            <a:pPr marL="0" indent="0" defTabSz="943204">
              <a:buFont typeface="Arial" panose="020B0604020202020204" pitchFamily="34" charset="0"/>
              <a:buNone/>
              <a:defRPr/>
            </a:pPr>
            <a:r>
              <a:rPr lang="fr-FR" b="1" baseline="0" dirty="0"/>
              <a:t>Reprenons l’exemple 2 :</a:t>
            </a:r>
            <a:br>
              <a:rPr lang="fr-FR" b="1" baseline="0" dirty="0"/>
            </a:br>
            <a:r>
              <a:rPr lang="fr-FR" b="0" baseline="0" dirty="0"/>
              <a:t>Au départ, vous </a:t>
            </a:r>
            <a:r>
              <a:rPr lang="fr-FR" baseline="0" dirty="0"/>
              <a:t>comptiez 20 équipes en anglais uniquement.</a:t>
            </a:r>
            <a:br>
              <a:rPr lang="fr-FR" baseline="0" dirty="0"/>
            </a:br>
            <a:r>
              <a:rPr lang="fr-FR" baseline="0" dirty="0"/>
              <a:t>A l’issue de la première manche, vous avez éliminé 2 équipes.</a:t>
            </a:r>
            <a:br>
              <a:rPr lang="fr-FR" baseline="0" dirty="0"/>
            </a:br>
            <a:r>
              <a:rPr lang="fr-FR" baseline="0" dirty="0"/>
              <a:t>A l’issue de cette deuxième manche, vous pouvez à nouveau éliminer 3 équipes.</a:t>
            </a:r>
            <a:br>
              <a:rPr lang="fr-FR" baseline="0" dirty="0"/>
            </a:br>
            <a:r>
              <a:rPr lang="fr-FR" baseline="0" dirty="0"/>
              <a:t>=&gt; A ce stade du concours, il reste donc 15 équipes en anglais. 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89839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>
              <a:defRPr/>
            </a:pPr>
            <a:r>
              <a:rPr lang="fr-FR" b="1" dirty="0">
                <a:solidFill>
                  <a:srgbClr val="FF0000"/>
                </a:solidFill>
              </a:rPr>
              <a:t>Ce </a:t>
            </a:r>
            <a:r>
              <a:rPr lang="fr-FR" b="1" dirty="0" err="1">
                <a:solidFill>
                  <a:srgbClr val="FF0000"/>
                </a:solidFill>
              </a:rPr>
              <a:t>virelangue</a:t>
            </a:r>
            <a:r>
              <a:rPr lang="fr-FR" b="1" dirty="0">
                <a:solidFill>
                  <a:srgbClr val="FF0000"/>
                </a:solidFill>
              </a:rPr>
              <a:t> n’a </a:t>
            </a:r>
            <a:r>
              <a:rPr lang="fr-FR" b="1" u="sng" dirty="0">
                <a:solidFill>
                  <a:srgbClr val="FF0000"/>
                </a:solidFill>
              </a:rPr>
              <a:t>pas</a:t>
            </a:r>
            <a:r>
              <a:rPr lang="fr-FR" b="1" dirty="0">
                <a:solidFill>
                  <a:srgbClr val="FF0000"/>
                </a:solidFill>
              </a:rPr>
              <a:t> été travaillé en classe</a:t>
            </a:r>
            <a:r>
              <a:rPr lang="fr-FR" b="1" baseline="0" dirty="0">
                <a:solidFill>
                  <a:srgbClr val="FF0000"/>
                </a:solidFill>
              </a:rPr>
              <a:t> ;</a:t>
            </a:r>
            <a:r>
              <a:rPr lang="fr-FR" b="1" dirty="0">
                <a:solidFill>
                  <a:srgbClr val="FF0000"/>
                </a:solidFill>
              </a:rPr>
              <a:t> il est donc inconnu des élèves.</a:t>
            </a:r>
          </a:p>
          <a:p>
            <a:pPr defTabSz="943204"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defTabSz="943204">
              <a:defRPr/>
            </a:pPr>
            <a:r>
              <a:rPr lang="fr-FR" b="1" dirty="0">
                <a:solidFill>
                  <a:srgbClr val="FF0000"/>
                </a:solidFill>
              </a:rPr>
              <a:t>Distribuer</a:t>
            </a:r>
            <a:r>
              <a:rPr lang="fr-FR" b="1" baseline="0" dirty="0">
                <a:solidFill>
                  <a:srgbClr val="FF0000"/>
                </a:solidFill>
              </a:rPr>
              <a:t> une version papier des </a:t>
            </a:r>
            <a:r>
              <a:rPr lang="fr-FR" b="1" baseline="0" dirty="0" err="1">
                <a:solidFill>
                  <a:srgbClr val="FF0000"/>
                </a:solidFill>
              </a:rPr>
              <a:t>virelangues</a:t>
            </a:r>
            <a:r>
              <a:rPr lang="fr-FR" b="1" baseline="0" dirty="0">
                <a:solidFill>
                  <a:srgbClr val="FF0000"/>
                </a:solidFill>
              </a:rPr>
              <a:t> inconnus. Laisser entre 10 et 15 minutes à chaque équipe pour lire, s’entraîner et se répartir les </a:t>
            </a:r>
            <a:r>
              <a:rPr lang="fr-FR" b="1" baseline="0" dirty="0" err="1">
                <a:solidFill>
                  <a:srgbClr val="FF0000"/>
                </a:solidFill>
              </a:rPr>
              <a:t>virelangues</a:t>
            </a:r>
            <a:r>
              <a:rPr lang="fr-FR" b="1" baseline="0" dirty="0">
                <a:solidFill>
                  <a:srgbClr val="FF0000"/>
                </a:solidFill>
              </a:rPr>
              <a:t>. Veiller à ce que chaque élève passe une fois. </a:t>
            </a:r>
            <a:endParaRPr lang="fr-FR" b="1" dirty="0">
              <a:solidFill>
                <a:srgbClr val="FF0000"/>
              </a:solidFill>
            </a:endParaRPr>
          </a:p>
          <a:p>
            <a:pPr defTabSz="943204">
              <a:defRPr/>
            </a:pPr>
            <a:endParaRPr lang="fr-FR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dirty="0"/>
              <a:t>Le 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 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aseline="0" dirty="0"/>
          </a:p>
          <a:p>
            <a:pPr marL="0" indent="0" defTabSz="943204">
              <a:buFont typeface="Arial" panose="020B0604020202020204" pitchFamily="34" charset="0"/>
              <a:buNone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defTabSz="943204">
              <a:defRPr/>
            </a:pPr>
            <a:endParaRPr lang="fr-FR" baseline="0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>
              <a:defRPr/>
            </a:pPr>
            <a:r>
              <a:rPr lang="fr-FR" b="1" dirty="0">
                <a:solidFill>
                  <a:srgbClr val="FF0000"/>
                </a:solidFill>
              </a:rPr>
              <a:t>Ce </a:t>
            </a:r>
            <a:r>
              <a:rPr lang="fr-FR" b="1" dirty="0" err="1">
                <a:solidFill>
                  <a:srgbClr val="FF0000"/>
                </a:solidFill>
              </a:rPr>
              <a:t>virelangue</a:t>
            </a:r>
            <a:r>
              <a:rPr lang="fr-FR" b="1" dirty="0">
                <a:solidFill>
                  <a:srgbClr val="FF0000"/>
                </a:solidFill>
              </a:rPr>
              <a:t> n’a </a:t>
            </a:r>
            <a:r>
              <a:rPr lang="fr-FR" b="1" u="sng" dirty="0">
                <a:solidFill>
                  <a:srgbClr val="FF0000"/>
                </a:solidFill>
              </a:rPr>
              <a:t>pas</a:t>
            </a:r>
            <a:r>
              <a:rPr lang="fr-FR" b="1" dirty="0">
                <a:solidFill>
                  <a:srgbClr val="FF0000"/>
                </a:solidFill>
              </a:rPr>
              <a:t> été travaillé en classe</a:t>
            </a:r>
            <a:r>
              <a:rPr lang="fr-FR" b="1" baseline="0" dirty="0">
                <a:solidFill>
                  <a:srgbClr val="FF0000"/>
                </a:solidFill>
              </a:rPr>
              <a:t> ;</a:t>
            </a:r>
            <a:r>
              <a:rPr lang="fr-FR" b="1" dirty="0">
                <a:solidFill>
                  <a:srgbClr val="FF0000"/>
                </a:solidFill>
              </a:rPr>
              <a:t> il est donc inconnu des élèves.</a:t>
            </a:r>
          </a:p>
          <a:p>
            <a:pPr defTabSz="943204"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dirty="0"/>
              <a:t>Le 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 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aseline="0" dirty="0"/>
          </a:p>
          <a:p>
            <a:pPr marL="0" indent="0" defTabSz="943204">
              <a:buFont typeface="Arial" panose="020B0604020202020204" pitchFamily="34" charset="0"/>
              <a:buNone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>
              <a:defRPr/>
            </a:pPr>
            <a:r>
              <a:rPr lang="fr-FR" b="1" dirty="0">
                <a:solidFill>
                  <a:srgbClr val="FF0000"/>
                </a:solidFill>
              </a:rPr>
              <a:t>Ce </a:t>
            </a:r>
            <a:r>
              <a:rPr lang="fr-FR" b="1" dirty="0" err="1">
                <a:solidFill>
                  <a:srgbClr val="FF0000"/>
                </a:solidFill>
              </a:rPr>
              <a:t>virelangue</a:t>
            </a:r>
            <a:r>
              <a:rPr lang="fr-FR" b="1" dirty="0">
                <a:solidFill>
                  <a:srgbClr val="FF0000"/>
                </a:solidFill>
              </a:rPr>
              <a:t> n’a </a:t>
            </a:r>
            <a:r>
              <a:rPr lang="fr-FR" b="1" u="sng" dirty="0">
                <a:solidFill>
                  <a:srgbClr val="FF0000"/>
                </a:solidFill>
              </a:rPr>
              <a:t>pas</a:t>
            </a:r>
            <a:r>
              <a:rPr lang="fr-FR" b="1" dirty="0">
                <a:solidFill>
                  <a:srgbClr val="FF0000"/>
                </a:solidFill>
              </a:rPr>
              <a:t> été travaillé en classe ; il est donc inconnu des élèves.</a:t>
            </a:r>
          </a:p>
          <a:p>
            <a:pPr defTabSz="943204">
              <a:defRPr/>
            </a:pPr>
            <a:endParaRPr lang="fr-FR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dirty="0"/>
              <a:t>Le 3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 3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aseline="0" dirty="0"/>
          </a:p>
          <a:p>
            <a:pPr marL="0" indent="0" defTabSz="943204">
              <a:buFont typeface="Arial" panose="020B0604020202020204" pitchFamily="34" charset="0"/>
              <a:buNone/>
              <a:defRPr/>
            </a:pPr>
            <a:r>
              <a:rPr lang="fr-FR" baseline="0" dirty="0"/>
              <a:t>Les membres de jury communiquent les notes à la personne qui saisit les résultats sur un fichier Excel.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aseline="0" dirty="0"/>
          </a:p>
          <a:p>
            <a:pPr marL="0" indent="0" defTabSz="943204">
              <a:buFont typeface="Arial" panose="020B0604020202020204" pitchFamily="34" charset="0"/>
              <a:buNone/>
              <a:defRPr/>
            </a:pPr>
            <a:r>
              <a:rPr lang="fr-FR" b="1" baseline="0" dirty="0">
                <a:solidFill>
                  <a:srgbClr val="FF0000"/>
                </a:solidFill>
              </a:rPr>
              <a:t>Reprenons l’exemple 1 (voir diapositives 16 et 19) :</a:t>
            </a:r>
            <a:br>
              <a:rPr lang="fr-FR" b="1" baseline="0" dirty="0">
                <a:solidFill>
                  <a:srgbClr val="FF0000"/>
                </a:solidFill>
              </a:rPr>
            </a:br>
            <a:r>
              <a:rPr lang="fr-FR" b="0" baseline="0" dirty="0">
                <a:solidFill>
                  <a:srgbClr val="FF0000"/>
                </a:solidFill>
              </a:rPr>
              <a:t>A</a:t>
            </a:r>
            <a:r>
              <a:rPr lang="fr-FR" b="0" baseline="0" dirty="0"/>
              <a:t>u</a:t>
            </a:r>
            <a:r>
              <a:rPr lang="fr-FR" baseline="0" dirty="0"/>
              <a:t> départ, vous comptiez 20 équipes en anglais, 12 en espagnol et 6 en allemand.</a:t>
            </a:r>
            <a:br>
              <a:rPr lang="fr-FR" baseline="0" dirty="0"/>
            </a:br>
            <a:r>
              <a:rPr lang="fr-FR" baseline="0" dirty="0"/>
              <a:t>A l’issue de la première manche, vous avez éliminé 4 équipes en anglais, 2 en espagnol et 1 en allemand.</a:t>
            </a:r>
            <a:br>
              <a:rPr lang="fr-FR" baseline="0" dirty="0"/>
            </a:br>
            <a:r>
              <a:rPr lang="fr-FR" baseline="0" dirty="0"/>
              <a:t>A l’issue de la deuxième manche, vous pouvez à nouveau éliminer 5 équipes en anglais, 3 en espagnol et 1 en allemand.</a:t>
            </a:r>
            <a:br>
              <a:rPr lang="fr-FR" baseline="0" dirty="0"/>
            </a:br>
            <a:r>
              <a:rPr lang="fr-FR" baseline="0" dirty="0"/>
              <a:t>A l’issue de cette troisième manche, vous pouvez à nouveau éliminer 5 équipes en anglais, 3 en espagnol et 2 en allemand.</a:t>
            </a:r>
            <a:br>
              <a:rPr lang="fr-FR" baseline="0" dirty="0"/>
            </a:br>
            <a:r>
              <a:rPr lang="fr-FR" baseline="0" dirty="0"/>
              <a:t>=&gt; A ce stade du concours, il reste donc 6 équipes en anglais, 4 en espagnol et 2 en allemand, soit </a:t>
            </a:r>
            <a:r>
              <a:rPr lang="fr-FR" b="1" baseline="0" dirty="0"/>
              <a:t>12 équipes toutes langues confondues</a:t>
            </a:r>
            <a:r>
              <a:rPr lang="fr-FR" b="0" baseline="0" dirty="0"/>
              <a:t> pour représenter votre collège lors de la finale du </a:t>
            </a:r>
            <a:r>
              <a:rPr lang="fr-FR" b="1" baseline="0" dirty="0">
                <a:solidFill>
                  <a:srgbClr val="FF0000"/>
                </a:solidFill>
              </a:rPr>
              <a:t>mardi 18 mars 2025</a:t>
            </a:r>
            <a:r>
              <a:rPr lang="fr-FR" b="0" baseline="0" dirty="0"/>
              <a:t>.</a:t>
            </a:r>
            <a:br>
              <a:rPr lang="fr-FR" b="0" baseline="0" dirty="0"/>
            </a:br>
            <a:endParaRPr lang="fr-FR" baseline="0" dirty="0"/>
          </a:p>
          <a:p>
            <a:pPr marL="0" indent="0" defTabSz="943204">
              <a:buFont typeface="Arial" panose="020B0604020202020204" pitchFamily="34" charset="0"/>
              <a:buNone/>
              <a:defRPr/>
            </a:pPr>
            <a:r>
              <a:rPr lang="fr-FR" b="1" baseline="0" dirty="0"/>
              <a:t>Reprenons l’exemple 2 :</a:t>
            </a:r>
            <a:br>
              <a:rPr lang="fr-FR" b="1" baseline="0" dirty="0"/>
            </a:br>
            <a:r>
              <a:rPr lang="fr-FR" b="0" baseline="0" dirty="0"/>
              <a:t>Au départ, vous </a:t>
            </a:r>
            <a:r>
              <a:rPr lang="fr-FR" baseline="0" dirty="0"/>
              <a:t>comptiez 20 équipes en anglais uniquement.</a:t>
            </a:r>
            <a:br>
              <a:rPr lang="fr-FR" baseline="0" dirty="0"/>
            </a:br>
            <a:r>
              <a:rPr lang="fr-FR" baseline="0" dirty="0"/>
              <a:t>A l’issue de la première manche, vous avez éliminé 2 équipes.</a:t>
            </a:r>
            <a:br>
              <a:rPr lang="fr-FR" baseline="0" dirty="0"/>
            </a:br>
            <a:r>
              <a:rPr lang="fr-FR" baseline="0" dirty="0"/>
              <a:t>A l’issue de la deuxième manche, vous pouvez à nouveau éliminer 3 équipes.</a:t>
            </a:r>
            <a:br>
              <a:rPr lang="fr-FR" baseline="0" dirty="0"/>
            </a:br>
            <a:r>
              <a:rPr lang="fr-FR" baseline="0" dirty="0"/>
              <a:t>A l’issue de cette troisième manche, vous pouvez éliminer 3 équipes.</a:t>
            </a:r>
            <a:br>
              <a:rPr lang="fr-FR" baseline="0" dirty="0"/>
            </a:br>
            <a:r>
              <a:rPr lang="fr-FR" baseline="0" dirty="0"/>
              <a:t>=&gt; A ce stade du concours, il reste donc </a:t>
            </a:r>
            <a:r>
              <a:rPr lang="fr-FR" b="1" baseline="0" dirty="0"/>
              <a:t>12 équipes </a:t>
            </a:r>
            <a:r>
              <a:rPr lang="fr-FR" baseline="0" dirty="0"/>
              <a:t>en anglais pour représenter votre collège. </a:t>
            </a:r>
          </a:p>
          <a:p>
            <a:pPr defTabSz="943204">
              <a:defRPr/>
            </a:pPr>
            <a:endParaRPr lang="fr-FR" dirty="0"/>
          </a:p>
          <a:p>
            <a:pPr defTabSz="943204">
              <a:defRPr/>
            </a:pPr>
            <a:endParaRPr lang="fr-FR" baseline="0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>
              <a:defRPr/>
            </a:pPr>
            <a:r>
              <a:rPr lang="fr-FR" dirty="0"/>
              <a:t>On peut imaginer que toutes les équipes font les 3 manches et que seules les 3 meilleures équipes (ou plus selon le nombre d’équipes dans votre établissement) participent à la finale qui aura lieu le </a:t>
            </a:r>
            <a:r>
              <a:rPr lang="fr-FR" b="1" dirty="0"/>
              <a:t>mardi 18 mars 2025</a:t>
            </a:r>
            <a:r>
              <a:rPr lang="fr-FR" dirty="0"/>
              <a:t>.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FF5DB-EC3D-4EA0-BA72-DFF41EA5BD4F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73426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 ; il est donc connu des élèves.</a:t>
            </a:r>
          </a:p>
          <a:p>
            <a:r>
              <a:rPr lang="fr-FR" b="1" dirty="0"/>
              <a:t>Les enseignants déterminent l’ordre de passage des équipes.</a:t>
            </a:r>
            <a:endParaRPr lang="fr-FR" dirty="0"/>
          </a:p>
          <a:p>
            <a:pPr lvl="0"/>
            <a:endParaRPr lang="fr-FR" dirty="0"/>
          </a:p>
          <a:p>
            <a:pPr marL="176851" indent="-176851">
              <a:buFont typeface="Arial" panose="020B0604020202020204" pitchFamily="34" charset="0"/>
              <a:buChar char="•"/>
            </a:pPr>
            <a:r>
              <a:rPr lang="fr-FR" dirty="0"/>
              <a:t>Le 1</a:t>
            </a:r>
            <a:r>
              <a:rPr lang="fr-FR" baseline="30000" dirty="0"/>
              <a:t>er</a:t>
            </a:r>
            <a:r>
              <a:rPr lang="fr-FR" dirty="0"/>
              <a:t> élève de la 1</a:t>
            </a:r>
            <a:r>
              <a:rPr lang="fr-FR" baseline="30000" dirty="0"/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</a:p>
          <a:p>
            <a:pPr marL="176851" indent="-176851">
              <a:buFont typeface="Arial" panose="020B0604020202020204" pitchFamily="34" charset="0"/>
              <a:buChar char="•"/>
            </a:pPr>
            <a:r>
              <a:rPr lang="fr-FR" dirty="0"/>
              <a:t>Le 1</a:t>
            </a:r>
            <a:r>
              <a:rPr lang="fr-FR" baseline="30000" dirty="0"/>
              <a:t>er</a:t>
            </a:r>
            <a:r>
              <a:rPr lang="fr-FR" dirty="0"/>
              <a:t> élève de la 2</a:t>
            </a:r>
            <a:r>
              <a:rPr lang="fr-FR" baseline="30000" dirty="0"/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</a:p>
          <a:p>
            <a:pPr marL="176851" indent="-176851">
              <a:buFont typeface="Arial" panose="020B0604020202020204" pitchFamily="34" charset="0"/>
              <a:buChar char="•"/>
            </a:pPr>
            <a:endParaRPr lang="fr-FR" dirty="0"/>
          </a:p>
          <a:p>
            <a:pPr lvl="0"/>
            <a:r>
              <a:rPr lang="fr-FR" dirty="0"/>
              <a:t>Les membres du jury communiquent les notes à la personne qui saisit les résultats sur le fichier Excel</a:t>
            </a:r>
            <a:r>
              <a:rPr lang="fr-FR" baseline="0" dirty="0"/>
              <a:t> </a:t>
            </a:r>
            <a:r>
              <a:rPr lang="fr-FR" dirty="0"/>
              <a:t>(fourni par les organisateurs).</a:t>
            </a:r>
          </a:p>
          <a:p>
            <a:pPr defTabSz="943204">
              <a:defRPr/>
            </a:pPr>
            <a:endParaRPr lang="fr-FR" baseline="0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 ; il est donc connu des élèves.</a:t>
            </a:r>
          </a:p>
          <a:p>
            <a:pPr lvl="0"/>
            <a:endParaRPr lang="fr-FR" dirty="0"/>
          </a:p>
          <a:p>
            <a:pPr marL="176851" indent="-176851">
              <a:buFont typeface="Arial" panose="020B0604020202020204" pitchFamily="34" charset="0"/>
              <a:buChar char="•"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 élève de la 1</a:t>
            </a:r>
            <a:r>
              <a:rPr lang="fr-FR" baseline="30000" dirty="0"/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</a:p>
          <a:p>
            <a:pPr marL="176851" indent="-176851">
              <a:buFont typeface="Arial" panose="020B0604020202020204" pitchFamily="34" charset="0"/>
              <a:buChar char="•"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élève de la 2</a:t>
            </a:r>
            <a:r>
              <a:rPr lang="fr-FR" baseline="30000" dirty="0"/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suite.</a:t>
            </a:r>
            <a:endParaRPr lang="fr-FR" dirty="0"/>
          </a:p>
          <a:p>
            <a:pPr lvl="0"/>
            <a:endParaRPr lang="fr-FR" dirty="0"/>
          </a:p>
          <a:p>
            <a:pPr lvl="0"/>
            <a:r>
              <a:rPr lang="fr-FR" dirty="0"/>
              <a:t>Les membres du jury communiquent les notes à la personne qui saisit les résultats sur un fichier Excel.</a:t>
            </a:r>
          </a:p>
          <a:p>
            <a:pPr defTabSz="943204">
              <a:defRPr/>
            </a:pPr>
            <a:endParaRPr lang="fr-FR" baseline="0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 ; il est donc connu des élèves.</a:t>
            </a:r>
          </a:p>
          <a:p>
            <a:endParaRPr lang="fr-FR" dirty="0"/>
          </a:p>
          <a:p>
            <a:pPr marL="176851" indent="-176851">
              <a:buFont typeface="Arial" panose="020B0604020202020204" pitchFamily="34" charset="0"/>
              <a:buChar char="•"/>
            </a:pPr>
            <a:r>
              <a:rPr lang="fr-FR" dirty="0"/>
              <a:t>Le 3</a:t>
            </a:r>
            <a:r>
              <a:rPr lang="fr-FR" baseline="30000" dirty="0"/>
              <a:t>ème</a:t>
            </a:r>
            <a:r>
              <a:rPr lang="fr-FR" dirty="0"/>
              <a:t>  élève de la 1</a:t>
            </a:r>
            <a:r>
              <a:rPr lang="fr-FR" baseline="30000" dirty="0"/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</a:p>
          <a:p>
            <a:pPr marL="176851" indent="-176851">
              <a:buFont typeface="Arial" panose="020B0604020202020204" pitchFamily="34" charset="0"/>
              <a:buChar char="•"/>
            </a:pPr>
            <a:r>
              <a:rPr lang="fr-FR" dirty="0"/>
              <a:t>Le 3</a:t>
            </a:r>
            <a:r>
              <a:rPr lang="fr-FR" baseline="30000" dirty="0"/>
              <a:t>ème</a:t>
            </a:r>
            <a:r>
              <a:rPr lang="fr-FR" dirty="0"/>
              <a:t> élève de la 2</a:t>
            </a:r>
            <a:r>
              <a:rPr lang="fr-FR" baseline="30000" dirty="0"/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</a:p>
          <a:p>
            <a:pPr marL="176851" indent="-176851">
              <a:buFont typeface="Arial" panose="020B0604020202020204" pitchFamily="34" charset="0"/>
              <a:buChar char="•"/>
            </a:pPr>
            <a:endParaRPr lang="fr-FR" dirty="0"/>
          </a:p>
          <a:p>
            <a:r>
              <a:rPr lang="fr-FR" dirty="0"/>
              <a:t>Les membres du jury communiquent les notes à la personne qui saisit les résultats sur un fichier Excel.</a:t>
            </a:r>
          </a:p>
          <a:p>
            <a:br>
              <a:rPr lang="fr-FR" dirty="0"/>
            </a:br>
            <a:endParaRPr lang="fr-FR" baseline="0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 ; il est donc connu des élèves.</a:t>
            </a:r>
          </a:p>
          <a:p>
            <a:endParaRPr lang="fr-FR" dirty="0"/>
          </a:p>
          <a:p>
            <a:pPr marL="176851" indent="-176851">
              <a:buFont typeface="Arial" panose="020B0604020202020204" pitchFamily="34" charset="0"/>
              <a:buChar char="•"/>
            </a:pPr>
            <a:r>
              <a:rPr lang="fr-FR" dirty="0"/>
              <a:t>Le 1</a:t>
            </a:r>
            <a:r>
              <a:rPr lang="fr-FR" baseline="30000" dirty="0"/>
              <a:t>er</a:t>
            </a:r>
            <a:r>
              <a:rPr lang="fr-FR" dirty="0"/>
              <a:t> élève de la 1</a:t>
            </a:r>
            <a:r>
              <a:rPr lang="fr-FR" baseline="30000" dirty="0"/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</a:p>
          <a:p>
            <a:pPr marL="176851" indent="-176851">
              <a:buFont typeface="Arial" panose="020B0604020202020204" pitchFamily="34" charset="0"/>
              <a:buChar char="•"/>
            </a:pPr>
            <a:r>
              <a:rPr lang="fr-FR" dirty="0"/>
              <a:t>Le 1</a:t>
            </a:r>
            <a:r>
              <a:rPr lang="fr-FR" baseline="30000" dirty="0"/>
              <a:t>er</a:t>
            </a:r>
            <a:r>
              <a:rPr lang="fr-FR" dirty="0"/>
              <a:t> élève de la 2</a:t>
            </a:r>
            <a:r>
              <a:rPr lang="fr-FR" baseline="30000" dirty="0"/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suite.</a:t>
            </a:r>
            <a:endParaRPr lang="fr-FR" dirty="0"/>
          </a:p>
          <a:p>
            <a:pPr marL="176851" indent="-176851">
              <a:buFont typeface="Arial" panose="020B0604020202020204" pitchFamily="34" charset="0"/>
              <a:buChar char="•"/>
            </a:pPr>
            <a:endParaRPr lang="fr-FR" dirty="0"/>
          </a:p>
          <a:p>
            <a:r>
              <a:rPr lang="fr-FR" dirty="0"/>
              <a:t>Les membres de jury communiquent les notes à la personne qui saisit les résultats sur un fichier Excel.</a:t>
            </a:r>
          </a:p>
          <a:p>
            <a:pPr defTabSz="943204">
              <a:defRPr/>
            </a:pPr>
            <a:endParaRPr lang="fr-FR" dirty="0"/>
          </a:p>
          <a:p>
            <a:pPr defTabSz="943204">
              <a:defRPr/>
            </a:pPr>
            <a:endParaRPr lang="fr-FR" baseline="0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 ; il est donc connu des élèves.</a:t>
            </a:r>
          </a:p>
          <a:p>
            <a:endParaRPr lang="fr-FR" dirty="0"/>
          </a:p>
          <a:p>
            <a:pPr marL="176851" indent="-176851">
              <a:buFont typeface="Arial" panose="020B0604020202020204" pitchFamily="34" charset="0"/>
              <a:buChar char="•"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 élève de la 1</a:t>
            </a:r>
            <a:r>
              <a:rPr lang="fr-FR" baseline="30000" dirty="0"/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</a:p>
          <a:p>
            <a:pPr marL="176851" indent="-176851">
              <a:buFont typeface="Arial" panose="020B0604020202020204" pitchFamily="34" charset="0"/>
              <a:buChar char="•"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élève de la 2</a:t>
            </a:r>
            <a:r>
              <a:rPr lang="fr-FR" baseline="30000" dirty="0"/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suite.</a:t>
            </a:r>
          </a:p>
          <a:p>
            <a:pPr marL="176851" indent="-176851">
              <a:buFont typeface="Arial" panose="020B0604020202020204" pitchFamily="34" charset="0"/>
              <a:buChar char="•"/>
            </a:pPr>
            <a:endParaRPr lang="fr-FR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r-FR" dirty="0"/>
              <a:t>Les membres du jury communiquent les notes à la personne qui saisit les résultats sur un fichier Excel.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dirty="0"/>
          </a:p>
          <a:p>
            <a:pPr defTabSz="943204">
              <a:defRPr/>
            </a:pPr>
            <a:endParaRPr lang="fr-FR" baseline="0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 ; il est donc connu des élèves.</a:t>
            </a:r>
          </a:p>
          <a:p>
            <a:endParaRPr lang="fr-FR" dirty="0"/>
          </a:p>
          <a:p>
            <a:pPr marL="176851" indent="-176851">
              <a:buFont typeface="Arial" panose="020B0604020202020204" pitchFamily="34" charset="0"/>
              <a:buChar char="•"/>
            </a:pPr>
            <a:r>
              <a:rPr lang="fr-FR" dirty="0"/>
              <a:t>Le 3</a:t>
            </a:r>
            <a:r>
              <a:rPr lang="fr-FR" baseline="30000" dirty="0"/>
              <a:t>ème</a:t>
            </a:r>
            <a:r>
              <a:rPr lang="fr-FR" dirty="0"/>
              <a:t>  élève de la 1</a:t>
            </a:r>
            <a:r>
              <a:rPr lang="fr-FR" baseline="30000" dirty="0"/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</a:p>
          <a:p>
            <a:pPr marL="176851" indent="-176851">
              <a:buFont typeface="Arial" panose="020B0604020202020204" pitchFamily="34" charset="0"/>
              <a:buChar char="•"/>
            </a:pPr>
            <a:r>
              <a:rPr lang="fr-FR" dirty="0"/>
              <a:t>Le 3</a:t>
            </a:r>
            <a:r>
              <a:rPr lang="fr-FR" baseline="30000" dirty="0"/>
              <a:t>ème</a:t>
            </a:r>
            <a:r>
              <a:rPr lang="fr-FR" dirty="0"/>
              <a:t> élève de la 2</a:t>
            </a:r>
            <a:r>
              <a:rPr lang="fr-FR" baseline="30000" dirty="0"/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</a:p>
          <a:p>
            <a:pPr marL="176851" indent="-176851">
              <a:buFont typeface="Arial" panose="020B0604020202020204" pitchFamily="34" charset="0"/>
              <a:buChar char="•"/>
            </a:pPr>
            <a:endParaRPr lang="fr-FR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r-FR" dirty="0"/>
              <a:t>Les membres du jury communiquent les notes à la personne qui saisit les résultats sur un fichier Excel.</a:t>
            </a:r>
          </a:p>
          <a:p>
            <a:pPr lvl="0"/>
            <a:endParaRPr lang="fr-FR" dirty="0"/>
          </a:p>
          <a:p>
            <a:pPr lv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FF5DB-EC3D-4EA0-BA72-DFF41EA5BD4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73426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Ce </a:t>
            </a:r>
            <a:r>
              <a:rPr lang="fr-FR" b="1" dirty="0" err="1"/>
              <a:t>virelangue</a:t>
            </a:r>
            <a:r>
              <a:rPr lang="fr-FR" b="1" dirty="0"/>
              <a:t> n’a </a:t>
            </a:r>
            <a:r>
              <a:rPr lang="fr-FR" b="1" u="sng" dirty="0"/>
              <a:t>pas</a:t>
            </a:r>
            <a:r>
              <a:rPr lang="fr-FR" b="1" dirty="0"/>
              <a:t> été travaillé en classe ; il est donc inconnu des élèves.</a:t>
            </a:r>
          </a:p>
          <a:p>
            <a:endParaRPr lang="fr-FR" dirty="0"/>
          </a:p>
          <a:p>
            <a:r>
              <a:rPr lang="fr-FR" b="1" dirty="0"/>
              <a:t>Distribuer une version papier des </a:t>
            </a:r>
            <a:r>
              <a:rPr lang="fr-FR" b="1" dirty="0" err="1"/>
              <a:t>virelangues</a:t>
            </a:r>
            <a:r>
              <a:rPr lang="fr-FR" b="1" dirty="0"/>
              <a:t> inconnus. Laisser entre 10 et 15 minutes à chaque équipe pour lire, s’entraîner et se répartir les </a:t>
            </a:r>
            <a:r>
              <a:rPr lang="fr-FR" b="1" dirty="0" err="1"/>
              <a:t>virelangues</a:t>
            </a:r>
            <a:r>
              <a:rPr lang="fr-FR" b="1" dirty="0"/>
              <a:t>. Veiller à ce que chaque élève passe une fois. </a:t>
            </a:r>
          </a:p>
          <a:p>
            <a:endParaRPr lang="fr-FR" dirty="0"/>
          </a:p>
          <a:p>
            <a:pPr marL="176851" indent="-176851">
              <a:buFont typeface="Arial" panose="020B0604020202020204" pitchFamily="34" charset="0"/>
              <a:buChar char="•"/>
            </a:pPr>
            <a:r>
              <a:rPr lang="fr-FR" dirty="0"/>
              <a:t>Le 1</a:t>
            </a:r>
            <a:r>
              <a:rPr lang="fr-FR" baseline="30000" dirty="0"/>
              <a:t>er</a:t>
            </a:r>
            <a:r>
              <a:rPr lang="fr-FR" dirty="0"/>
              <a:t> élève de la 1</a:t>
            </a:r>
            <a:r>
              <a:rPr lang="fr-FR" baseline="30000" dirty="0"/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</a:p>
          <a:p>
            <a:pPr marL="176851" indent="-176851">
              <a:buFont typeface="Arial" panose="020B0604020202020204" pitchFamily="34" charset="0"/>
              <a:buChar char="•"/>
            </a:pPr>
            <a:r>
              <a:rPr lang="fr-FR" dirty="0"/>
              <a:t>Le 1</a:t>
            </a:r>
            <a:r>
              <a:rPr lang="fr-FR" baseline="30000" dirty="0"/>
              <a:t>er</a:t>
            </a:r>
            <a:r>
              <a:rPr lang="fr-FR" dirty="0"/>
              <a:t> élève de la 2</a:t>
            </a:r>
            <a:r>
              <a:rPr lang="fr-FR" baseline="30000" dirty="0"/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</a:p>
          <a:p>
            <a:pPr marL="176851" indent="-176851">
              <a:buFont typeface="Arial" panose="020B0604020202020204" pitchFamily="34" charset="0"/>
              <a:buChar char="•"/>
            </a:pPr>
            <a:endParaRPr lang="fr-FR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r-FR" dirty="0"/>
              <a:t>Les membres du jury communiquent les notes à la personne qui saisit les résultats sur un fichier Excel (fourni par les organisateurs). 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Ce </a:t>
            </a:r>
            <a:r>
              <a:rPr lang="fr-FR" b="1" dirty="0" err="1"/>
              <a:t>virelangue</a:t>
            </a:r>
            <a:r>
              <a:rPr lang="fr-FR" b="1" dirty="0"/>
              <a:t> n’a </a:t>
            </a:r>
            <a:r>
              <a:rPr lang="fr-FR" b="1" u="sng" dirty="0"/>
              <a:t>pas</a:t>
            </a:r>
            <a:r>
              <a:rPr lang="fr-FR" b="1" dirty="0"/>
              <a:t> été travaillé en classe ; il est donc inconnu des élèves.</a:t>
            </a:r>
          </a:p>
          <a:p>
            <a:endParaRPr lang="fr-FR" dirty="0"/>
          </a:p>
          <a:p>
            <a:pPr marL="176851" indent="-176851">
              <a:buFont typeface="Arial" panose="020B0604020202020204" pitchFamily="34" charset="0"/>
              <a:buChar char="•"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 élève de la 1</a:t>
            </a:r>
            <a:r>
              <a:rPr lang="fr-FR" baseline="30000" dirty="0"/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</a:p>
          <a:p>
            <a:pPr marL="176851" indent="-176851">
              <a:buFont typeface="Arial" panose="020B0604020202020204" pitchFamily="34" charset="0"/>
              <a:buChar char="•"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élève de la 2</a:t>
            </a:r>
            <a:r>
              <a:rPr lang="fr-FR" baseline="30000" dirty="0"/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</a:p>
          <a:p>
            <a:pPr marL="176851" indent="-176851">
              <a:buFont typeface="Arial" panose="020B0604020202020204" pitchFamily="34" charset="0"/>
              <a:buChar char="•"/>
            </a:pPr>
            <a:endParaRPr lang="fr-FR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r-FR" dirty="0"/>
              <a:t>Les membres du jury communiquent les notes à la personne qui saisit les résultats sur un fichier Excel (fourni par les organisateurs).</a:t>
            </a:r>
          </a:p>
          <a:p>
            <a:pPr defTabSz="943204">
              <a:defRPr/>
            </a:pPr>
            <a:br>
              <a:rPr lang="fr-FR" baseline="0" dirty="0"/>
            </a:br>
            <a:endParaRPr lang="fr-FR" dirty="0"/>
          </a:p>
          <a:p>
            <a:pPr defTabSz="943204">
              <a:defRPr/>
            </a:pPr>
            <a:endParaRPr lang="fr-FR" baseline="0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Ce </a:t>
            </a:r>
            <a:r>
              <a:rPr lang="fr-FR" b="1" dirty="0" err="1"/>
              <a:t>virelangue</a:t>
            </a:r>
            <a:r>
              <a:rPr lang="fr-FR" b="1" dirty="0"/>
              <a:t> n’a </a:t>
            </a:r>
            <a:r>
              <a:rPr lang="fr-FR" b="1" u="sng" dirty="0"/>
              <a:t>pas</a:t>
            </a:r>
            <a:r>
              <a:rPr lang="fr-FR" b="1" dirty="0"/>
              <a:t> été travaillé en classe ; il est donc inconnu des élèves.</a:t>
            </a:r>
          </a:p>
          <a:p>
            <a:endParaRPr lang="fr-FR" dirty="0"/>
          </a:p>
          <a:p>
            <a:pPr marL="176851" indent="-176851">
              <a:buFont typeface="Arial" panose="020B0604020202020204" pitchFamily="34" charset="0"/>
              <a:buChar char="•"/>
            </a:pPr>
            <a:r>
              <a:rPr lang="fr-FR" dirty="0"/>
              <a:t>Le 3</a:t>
            </a:r>
            <a:r>
              <a:rPr lang="fr-FR" baseline="30000" dirty="0"/>
              <a:t>ème</a:t>
            </a:r>
            <a:r>
              <a:rPr lang="fr-FR" dirty="0"/>
              <a:t>  élève de la 1</a:t>
            </a:r>
            <a:r>
              <a:rPr lang="fr-FR" baseline="30000" dirty="0"/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</a:p>
          <a:p>
            <a:pPr marL="176851" indent="-176851">
              <a:buFont typeface="Arial" panose="020B0604020202020204" pitchFamily="34" charset="0"/>
              <a:buChar char="•"/>
            </a:pPr>
            <a:r>
              <a:rPr lang="fr-FR" dirty="0"/>
              <a:t>Le 3</a:t>
            </a:r>
            <a:r>
              <a:rPr lang="fr-FR" baseline="30000" dirty="0"/>
              <a:t>ème</a:t>
            </a:r>
            <a:r>
              <a:rPr lang="fr-FR" dirty="0"/>
              <a:t> élève de la 2</a:t>
            </a:r>
            <a:r>
              <a:rPr lang="fr-FR" baseline="30000" dirty="0"/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et ainsi de suite.</a:t>
            </a:r>
          </a:p>
          <a:p>
            <a:pPr marL="176851" indent="-176851">
              <a:buFont typeface="Arial" panose="020B0604020202020204" pitchFamily="34" charset="0"/>
              <a:buChar char="•"/>
            </a:pPr>
            <a:endParaRPr lang="fr-FR" dirty="0"/>
          </a:p>
          <a:p>
            <a:pPr lvl="0"/>
            <a:r>
              <a:rPr lang="fr-FR" dirty="0"/>
              <a:t>Les membres du jury communiquent les notes à la personne qui saisit les résultats sur un fichier Excel (fourni par les organisateurs) .</a:t>
            </a:r>
          </a:p>
          <a:p>
            <a:pPr lvl="0"/>
            <a:endParaRPr lang="fr-FR" dirty="0"/>
          </a:p>
          <a:p>
            <a:r>
              <a:rPr lang="fr-FR" dirty="0"/>
              <a:t>On peut imaginer que toutes les équipes font les 3 manches et que seules les 3 meilleures équipes participent à la finale qui aura lieu le </a:t>
            </a:r>
            <a:r>
              <a:rPr lang="fr-FR" b="1" dirty="0"/>
              <a:t>mardi 18 mars 2025</a:t>
            </a:r>
            <a:r>
              <a:rPr lang="fr-FR" dirty="0"/>
              <a:t>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FF5DB-EC3D-4EA0-BA72-DFF41EA5BD4F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73426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 ; il est donc connu des élèves.</a:t>
            </a:r>
          </a:p>
          <a:p>
            <a:pPr defTabSz="943204">
              <a:defRPr/>
            </a:pPr>
            <a:endParaRPr lang="fr-FR" dirty="0"/>
          </a:p>
          <a:p>
            <a:pPr defTabSz="943204">
              <a:defRPr/>
            </a:pPr>
            <a:r>
              <a:rPr lang="fr-FR" b="1" dirty="0"/>
              <a:t>Les enseignants déterminent l’ordre de passage</a:t>
            </a:r>
            <a:r>
              <a:rPr lang="fr-FR" b="1" baseline="0" dirty="0"/>
              <a:t> des équipes.</a:t>
            </a:r>
            <a:endParaRPr lang="fr-FR" b="1" dirty="0"/>
          </a:p>
          <a:p>
            <a:pPr defTabSz="943204">
              <a:defRPr/>
            </a:pPr>
            <a:endParaRPr lang="fr-FR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baseline="0" dirty="0"/>
              <a:t> 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Les membres du jury communiquent les notes à la personne qui saisit les résultats sur le fichier Excel (fourni par les organisateurs).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95574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</a:t>
            </a:r>
            <a:r>
              <a:rPr lang="fr-FR" baseline="0" dirty="0"/>
              <a:t> ; </a:t>
            </a:r>
            <a:r>
              <a:rPr lang="fr-FR" dirty="0"/>
              <a:t>il est donc connu des élèves.</a:t>
            </a:r>
          </a:p>
          <a:p>
            <a:pPr defTabSz="943204">
              <a:defRPr/>
            </a:pPr>
            <a:endParaRPr lang="fr-FR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defTabSz="943204"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95574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</a:t>
            </a:r>
            <a:r>
              <a:rPr lang="fr-FR" baseline="0" dirty="0"/>
              <a:t> ; </a:t>
            </a:r>
            <a:r>
              <a:rPr lang="fr-FR" dirty="0"/>
              <a:t>il est donc connu des élèves.</a:t>
            </a:r>
          </a:p>
          <a:p>
            <a:pPr defTabSz="943204">
              <a:defRPr/>
            </a:pPr>
            <a:endParaRPr lang="fr-FR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3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3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marL="0" indent="0" defTabSz="943204">
              <a:buFont typeface="Arial" panose="020B0604020202020204" pitchFamily="34" charset="0"/>
              <a:buNone/>
              <a:defRPr/>
            </a:pPr>
            <a:endParaRPr lang="fr-FR" baseline="0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>
                <a:solidFill>
                  <a:srgbClr val="FF0000"/>
                </a:solidFill>
              </a:rPr>
              <a:t>A l’issue de cette première manche, une ou plusieurs équipes quittent le concours. C’est à vous de décider combien d’équipes vous devez éliminer.</a:t>
            </a:r>
            <a:br>
              <a:rPr lang="fr-FR" baseline="0" dirty="0">
                <a:solidFill>
                  <a:srgbClr val="FF0000"/>
                </a:solidFill>
              </a:rPr>
            </a:br>
            <a:r>
              <a:rPr lang="fr-FR" baseline="0" dirty="0">
                <a:solidFill>
                  <a:srgbClr val="FF0000"/>
                </a:solidFill>
              </a:rPr>
              <a:t>Gardez à l’esprit qu’à l'issue de cette première partie </a:t>
            </a:r>
            <a:r>
              <a:rPr lang="fr-FR" b="1" baseline="0" dirty="0">
                <a:solidFill>
                  <a:srgbClr val="FF0000"/>
                </a:solidFill>
              </a:rPr>
              <a:t>12 équipes maximum</a:t>
            </a:r>
            <a:r>
              <a:rPr lang="fr-FR" baseline="0" dirty="0">
                <a:solidFill>
                  <a:srgbClr val="FF0000"/>
                </a:solidFill>
              </a:rPr>
              <a:t>, toutes langues confondues, participent à la finale.</a:t>
            </a:r>
            <a:br>
              <a:rPr lang="fr-FR" baseline="0" dirty="0">
                <a:solidFill>
                  <a:srgbClr val="FF0000"/>
                </a:solidFill>
              </a:rPr>
            </a:br>
            <a:endParaRPr lang="fr-FR" baseline="0" dirty="0">
              <a:solidFill>
                <a:srgbClr val="FF0000"/>
              </a:solidFill>
            </a:endParaRPr>
          </a:p>
          <a:p>
            <a:pPr marL="0" indent="0" defTabSz="943204">
              <a:buFont typeface="Arial" panose="020B0604020202020204" pitchFamily="34" charset="0"/>
              <a:buNone/>
              <a:defRPr/>
            </a:pPr>
            <a:r>
              <a:rPr lang="fr-FR" b="1" baseline="0" dirty="0">
                <a:solidFill>
                  <a:srgbClr val="FF0000"/>
                </a:solidFill>
              </a:rPr>
              <a:t>Exemple 1 :</a:t>
            </a:r>
            <a:br>
              <a:rPr lang="fr-FR" b="1" baseline="0" dirty="0">
                <a:solidFill>
                  <a:srgbClr val="FF0000"/>
                </a:solidFill>
              </a:rPr>
            </a:br>
            <a:r>
              <a:rPr lang="fr-FR" baseline="0" dirty="0"/>
              <a:t>si vous comptez 20 équipes en anglais, 12 en espagnol et 6 en allemand alors vous pouvez décider qu’à l'issue de cette première partie il y aura 6 équipes en anglais, 4 en espagnol et 2 en allemand pour représenter votre collège lors de la finale du </a:t>
            </a:r>
            <a:r>
              <a:rPr lang="fr-FR" b="1" baseline="0" dirty="0"/>
              <a:t>mardi 18 mars 2025</a:t>
            </a:r>
            <a:r>
              <a:rPr lang="fr-FR" baseline="0" dirty="0"/>
              <a:t>.</a:t>
            </a:r>
            <a:br>
              <a:rPr lang="fr-FR" baseline="0" dirty="0"/>
            </a:br>
            <a:r>
              <a:rPr lang="fr-FR" baseline="0" dirty="0"/>
              <a:t>=&gt; A l’issue de la première manche, 4 équipes seront éliminées en anglais, 2 en espagnol et 1 en allemand.</a:t>
            </a:r>
            <a:br>
              <a:rPr lang="fr-FR" baseline="0" dirty="0"/>
            </a:br>
            <a:endParaRPr lang="fr-FR" baseline="0" dirty="0"/>
          </a:p>
          <a:p>
            <a:pPr marL="0" indent="0" defTabSz="943204">
              <a:buFont typeface="Arial" panose="020B0604020202020204" pitchFamily="34" charset="0"/>
              <a:buNone/>
              <a:defRPr/>
            </a:pPr>
            <a:r>
              <a:rPr lang="fr-FR" b="1" baseline="0" dirty="0"/>
              <a:t>Exemple 2 :</a:t>
            </a:r>
            <a:br>
              <a:rPr lang="fr-FR" b="1" baseline="0" dirty="0"/>
            </a:br>
            <a:r>
              <a:rPr lang="fr-FR" b="0" baseline="0" dirty="0"/>
              <a:t>S</a:t>
            </a:r>
            <a:r>
              <a:rPr lang="fr-FR" baseline="0" dirty="0"/>
              <a:t>i vous comptez 20 équipes en espagnol et qu’aucune autre langue ne participe à ce concours alors vous pouvez décider qu’à l’issue de cette première manche 2 équipes seront éliminées.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955745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>
              <a:defRPr/>
            </a:pPr>
            <a:r>
              <a:rPr lang="fr-FR" b="0" dirty="0">
                <a:solidFill>
                  <a:srgbClr val="FF0000"/>
                </a:solidFill>
              </a:rPr>
              <a:t>Ces </a:t>
            </a:r>
            <a:r>
              <a:rPr lang="fr-FR" b="0" dirty="0" err="1">
                <a:solidFill>
                  <a:srgbClr val="FF0000"/>
                </a:solidFill>
              </a:rPr>
              <a:t>virelangues</a:t>
            </a:r>
            <a:r>
              <a:rPr lang="fr-FR" b="0" dirty="0">
                <a:solidFill>
                  <a:srgbClr val="FF0000"/>
                </a:solidFill>
              </a:rPr>
              <a:t> supplémentaires peuvent être travaillés en classe.</a:t>
            </a:r>
            <a:r>
              <a:rPr lang="fr-FR" b="0" baseline="0" dirty="0">
                <a:solidFill>
                  <a:srgbClr val="FF0000"/>
                </a:solidFill>
              </a:rPr>
              <a:t> Ils peuvent être utilisés dans 2 cas :</a:t>
            </a:r>
          </a:p>
          <a:p>
            <a:pPr defTabSz="943204">
              <a:defRPr/>
            </a:pPr>
            <a:endParaRPr lang="fr-FR" b="1" baseline="0" dirty="0">
              <a:solidFill>
                <a:srgbClr val="FF0000"/>
              </a:solidFill>
            </a:endParaRP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="1" dirty="0"/>
              <a:t>1</a:t>
            </a:r>
            <a:r>
              <a:rPr lang="fr-FR" b="1" baseline="30000" dirty="0"/>
              <a:t>er</a:t>
            </a:r>
            <a:r>
              <a:rPr lang="fr-FR" b="1" dirty="0"/>
              <a:t> cas </a:t>
            </a:r>
            <a:r>
              <a:rPr lang="fr-FR" dirty="0"/>
              <a:t>: </a:t>
            </a:r>
            <a:r>
              <a:rPr lang="fr-FR" baseline="0" dirty="0"/>
              <a:t> il faut départager 2 équipes ex-aequo.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="1" baseline="0" dirty="0"/>
              <a:t>2</a:t>
            </a:r>
            <a:r>
              <a:rPr lang="fr-FR" b="1" baseline="30000" dirty="0"/>
              <a:t>ème</a:t>
            </a:r>
            <a:r>
              <a:rPr lang="fr-FR" b="1" baseline="0" dirty="0"/>
              <a:t> cas </a:t>
            </a:r>
            <a:r>
              <a:rPr lang="fr-FR" baseline="0" dirty="0"/>
              <a:t>: vous avez beaucoup d’équipes et vous ne souhaitez pas éliminer trop d’équipes à l’issue de chaque manche. </a:t>
            </a:r>
            <a:br>
              <a:rPr lang="fr-FR" baseline="0" dirty="0"/>
            </a:br>
            <a:r>
              <a:rPr lang="fr-FR" baseline="0" dirty="0"/>
              <a:t>Si vous avez 20 équipes d’une même langue, cela oblige à éliminer 4, voire 5 équipes, à la fin de chaque manche.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59208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</a:t>
            </a:r>
            <a:r>
              <a:rPr lang="fr-FR" baseline="0" dirty="0"/>
              <a:t> ; </a:t>
            </a:r>
            <a:r>
              <a:rPr lang="fr-FR" dirty="0"/>
              <a:t>il est donc connu des élèves.</a:t>
            </a:r>
          </a:p>
          <a:p>
            <a:pPr defTabSz="943204">
              <a:defRPr/>
            </a:pPr>
            <a:endParaRPr lang="fr-FR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baseline="0" dirty="0"/>
              <a:t> 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955745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>
              <a:defRPr/>
            </a:pPr>
            <a:r>
              <a:rPr lang="fr-FR" b="0" dirty="0">
                <a:solidFill>
                  <a:srgbClr val="FF0000"/>
                </a:solidFill>
              </a:rPr>
              <a:t>Ce </a:t>
            </a:r>
            <a:r>
              <a:rPr lang="fr-FR" b="0" dirty="0" err="1">
                <a:solidFill>
                  <a:srgbClr val="FF0000"/>
                </a:solidFill>
              </a:rPr>
              <a:t>virelangue</a:t>
            </a:r>
            <a:r>
              <a:rPr lang="fr-FR" b="0" dirty="0">
                <a:solidFill>
                  <a:srgbClr val="FF0000"/>
                </a:solidFill>
              </a:rPr>
              <a:t> a été travaillé en classe, il est donc connu des élèves.</a:t>
            </a:r>
          </a:p>
          <a:p>
            <a:pPr defTabSz="943204"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 2</a:t>
            </a:r>
            <a:r>
              <a:rPr lang="fr-FR" baseline="30000" dirty="0"/>
              <a:t>ème</a:t>
            </a:r>
            <a:r>
              <a:rPr lang="fr-FR" baseline="0" dirty="0"/>
              <a:t> 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9557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 ; il est donc connu des élèves.</a:t>
            </a:r>
          </a:p>
          <a:p>
            <a:pPr defTabSz="943204">
              <a:defRPr/>
            </a:pPr>
            <a:endParaRPr lang="fr-FR" dirty="0"/>
          </a:p>
          <a:p>
            <a:pPr defTabSz="943204">
              <a:defRPr/>
            </a:pPr>
            <a:r>
              <a:rPr lang="fr-FR" b="1" dirty="0"/>
              <a:t>Les enseignants déterminent l’ordre de passage</a:t>
            </a:r>
            <a:r>
              <a:rPr lang="fr-FR" b="1" baseline="0" dirty="0"/>
              <a:t> des équipes.</a:t>
            </a:r>
            <a:endParaRPr lang="fr-FR" b="1" dirty="0"/>
          </a:p>
          <a:p>
            <a:pPr defTabSz="943204">
              <a:defRPr/>
            </a:pPr>
            <a:endParaRPr lang="fr-FR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baseline="0" dirty="0"/>
              <a:t> 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Les membres du jury communiquent les notes à la personne qui saisit les résultats sur le fichier Excel (fourni par les organisateurs).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</a:t>
            </a:r>
            <a:r>
              <a:rPr lang="fr-FR" baseline="0" dirty="0"/>
              <a:t> ; </a:t>
            </a:r>
            <a:r>
              <a:rPr lang="fr-FR" dirty="0"/>
              <a:t>il est donc connu des élèves.</a:t>
            </a:r>
          </a:p>
          <a:p>
            <a:pPr defTabSz="943204">
              <a:defRPr/>
            </a:pPr>
            <a:endParaRPr lang="fr-FR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3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3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marL="0" indent="0" defTabSz="943204">
              <a:buFont typeface="Arial" panose="020B0604020202020204" pitchFamily="34" charset="0"/>
              <a:buNone/>
              <a:defRPr/>
            </a:pPr>
            <a:endParaRPr lang="fr-FR" baseline="0" dirty="0"/>
          </a:p>
          <a:p>
            <a:pPr marL="0" indent="0" defTabSz="943204">
              <a:buFont typeface="Arial" panose="020B0604020202020204" pitchFamily="34" charset="0"/>
              <a:buNone/>
              <a:defRPr/>
            </a:pPr>
            <a:r>
              <a:rPr lang="fr-FR" b="1" baseline="0" dirty="0">
                <a:solidFill>
                  <a:srgbClr val="FF0000"/>
                </a:solidFill>
              </a:rPr>
              <a:t>Reprenons l’exemple 1 (voir diapositive 36) :</a:t>
            </a:r>
            <a:br>
              <a:rPr lang="fr-FR" b="1" baseline="0" dirty="0">
                <a:solidFill>
                  <a:srgbClr val="FF0000"/>
                </a:solidFill>
              </a:rPr>
            </a:br>
            <a:r>
              <a:rPr lang="fr-FR" b="0" baseline="0" dirty="0">
                <a:solidFill>
                  <a:srgbClr val="FF0000"/>
                </a:solidFill>
              </a:rPr>
              <a:t>A</a:t>
            </a:r>
            <a:r>
              <a:rPr lang="fr-FR" b="0" baseline="0" dirty="0"/>
              <a:t>u</a:t>
            </a:r>
            <a:r>
              <a:rPr lang="fr-FR" baseline="0" dirty="0"/>
              <a:t> départ, vous comptiez 20 équipes en anglais, 12 en espagnol et 6 en allemand.</a:t>
            </a:r>
            <a:br>
              <a:rPr lang="fr-FR" baseline="0" dirty="0"/>
            </a:br>
            <a:r>
              <a:rPr lang="fr-FR" baseline="0" dirty="0"/>
              <a:t>A l’issue de la première manche, vous avez éliminé 4 équipes en anglais, 2 en espagnol et 1 en allemand.</a:t>
            </a:r>
            <a:br>
              <a:rPr lang="fr-FR" baseline="0" dirty="0"/>
            </a:br>
            <a:r>
              <a:rPr lang="fr-FR" baseline="0" dirty="0"/>
              <a:t>A l’issue de cette deuxième manche, vous pouvez éliminer 5 équipes en anglais, 3 en espagnol et 1 en allemand.</a:t>
            </a:r>
            <a:br>
              <a:rPr lang="fr-FR" baseline="0" dirty="0"/>
            </a:br>
            <a:r>
              <a:rPr lang="fr-FR" baseline="0" dirty="0"/>
              <a:t>=&gt; A ce stade du concours, il reste donc 11 équipes en anglais, 7 en espagnol et 4 en allemand.</a:t>
            </a:r>
          </a:p>
          <a:p>
            <a:pPr marL="0" indent="0" defTabSz="943204">
              <a:buFont typeface="Arial" panose="020B0604020202020204" pitchFamily="34" charset="0"/>
              <a:buNone/>
              <a:defRPr/>
            </a:pPr>
            <a:endParaRPr lang="fr-FR" b="1" baseline="0" dirty="0"/>
          </a:p>
          <a:p>
            <a:pPr marL="0" indent="0" defTabSz="943204">
              <a:buFont typeface="Arial" panose="020B0604020202020204" pitchFamily="34" charset="0"/>
              <a:buNone/>
              <a:defRPr/>
            </a:pPr>
            <a:r>
              <a:rPr lang="fr-FR" b="1" baseline="0" dirty="0"/>
              <a:t>Reprenons l’exemple 2 :</a:t>
            </a:r>
            <a:br>
              <a:rPr lang="fr-FR" b="1" baseline="0" dirty="0"/>
            </a:br>
            <a:r>
              <a:rPr lang="fr-FR" b="0" baseline="0" dirty="0"/>
              <a:t>Au départ, vous </a:t>
            </a:r>
            <a:r>
              <a:rPr lang="fr-FR" baseline="0" dirty="0"/>
              <a:t>comptiez 20 équipes en espagnol uniquement.</a:t>
            </a:r>
            <a:br>
              <a:rPr lang="fr-FR" baseline="0" dirty="0"/>
            </a:br>
            <a:r>
              <a:rPr lang="fr-FR" baseline="0" dirty="0"/>
              <a:t>A l’issue de la première manche, vous avez éliminé 2 équipes.</a:t>
            </a:r>
            <a:br>
              <a:rPr lang="fr-FR" baseline="0" dirty="0"/>
            </a:br>
            <a:r>
              <a:rPr lang="fr-FR" baseline="0" dirty="0"/>
              <a:t>A l’issue de cette deuxième manche, vous pouvez à nouveau éliminer 3 équipes.</a:t>
            </a:r>
            <a:br>
              <a:rPr lang="fr-FR" baseline="0" dirty="0"/>
            </a:br>
            <a:r>
              <a:rPr lang="fr-FR" baseline="0" dirty="0"/>
              <a:t>=&gt; A ce stade du concours, il reste donc 15 équipes en espagnol.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955745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>
              <a:defRPr/>
            </a:pPr>
            <a:r>
              <a:rPr lang="fr-FR" b="0" dirty="0">
                <a:solidFill>
                  <a:srgbClr val="FF0000"/>
                </a:solidFill>
              </a:rPr>
              <a:t>Ces </a:t>
            </a:r>
            <a:r>
              <a:rPr lang="fr-FR" b="0" dirty="0" err="1">
                <a:solidFill>
                  <a:srgbClr val="FF0000"/>
                </a:solidFill>
              </a:rPr>
              <a:t>virelangues</a:t>
            </a:r>
            <a:r>
              <a:rPr lang="fr-FR" b="0" dirty="0">
                <a:solidFill>
                  <a:srgbClr val="FF0000"/>
                </a:solidFill>
              </a:rPr>
              <a:t>  supplémentaires peuvent être travaillés en classe.</a:t>
            </a:r>
            <a:r>
              <a:rPr lang="fr-FR" b="0" baseline="0" dirty="0">
                <a:solidFill>
                  <a:srgbClr val="FF0000"/>
                </a:solidFill>
              </a:rPr>
              <a:t> Ils peuvent être utilisés dans 2 cas :</a:t>
            </a:r>
          </a:p>
          <a:p>
            <a:pPr defTabSz="943204">
              <a:defRPr/>
            </a:pPr>
            <a:endParaRPr lang="fr-FR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="1" dirty="0"/>
              <a:t>1</a:t>
            </a:r>
            <a:r>
              <a:rPr lang="fr-FR" b="1" baseline="30000" dirty="0"/>
              <a:t>er</a:t>
            </a:r>
            <a:r>
              <a:rPr lang="fr-FR" b="1" dirty="0"/>
              <a:t> cas </a:t>
            </a:r>
            <a:r>
              <a:rPr lang="fr-FR" dirty="0"/>
              <a:t>: </a:t>
            </a:r>
            <a:r>
              <a:rPr lang="fr-FR" baseline="0" dirty="0"/>
              <a:t> il faut départager 2 équipes ex-aequo.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="1" baseline="0" dirty="0"/>
              <a:t>2</a:t>
            </a:r>
            <a:r>
              <a:rPr lang="fr-FR" b="1" baseline="30000" dirty="0"/>
              <a:t>ème</a:t>
            </a:r>
            <a:r>
              <a:rPr lang="fr-FR" b="1" baseline="0" dirty="0"/>
              <a:t> cas </a:t>
            </a:r>
            <a:r>
              <a:rPr lang="fr-FR" baseline="0" dirty="0"/>
              <a:t>: vous avez beaucoup d’équipes et vous ne souhaitez pas éliminer trop d’équipes à l’issue de chaque manche. </a:t>
            </a:r>
            <a:br>
              <a:rPr lang="fr-FR" baseline="0" dirty="0"/>
            </a:br>
            <a:r>
              <a:rPr lang="fr-FR" baseline="0" dirty="0"/>
              <a:t>Si vous avez 20 équipes d’une même langue, cela oblige à éliminer 4 voire 5 équipes à la fin de chaque manche.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7760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>
              <a:defRPr/>
            </a:pPr>
            <a:r>
              <a:rPr lang="fr-FR" b="1" dirty="0">
                <a:solidFill>
                  <a:srgbClr val="FF0000"/>
                </a:solidFill>
              </a:rPr>
              <a:t>Ce </a:t>
            </a:r>
            <a:r>
              <a:rPr lang="fr-FR" b="1" dirty="0" err="1">
                <a:solidFill>
                  <a:srgbClr val="FF0000"/>
                </a:solidFill>
              </a:rPr>
              <a:t>virelangue</a:t>
            </a:r>
            <a:r>
              <a:rPr lang="fr-FR" b="1" dirty="0">
                <a:solidFill>
                  <a:srgbClr val="FF0000"/>
                </a:solidFill>
              </a:rPr>
              <a:t> n’a </a:t>
            </a:r>
            <a:r>
              <a:rPr lang="fr-FR" b="1" u="sng" dirty="0">
                <a:solidFill>
                  <a:srgbClr val="FF0000"/>
                </a:solidFill>
              </a:rPr>
              <a:t>pas</a:t>
            </a:r>
            <a:r>
              <a:rPr lang="fr-FR" b="1" dirty="0">
                <a:solidFill>
                  <a:srgbClr val="FF0000"/>
                </a:solidFill>
              </a:rPr>
              <a:t> été travaillé en classe</a:t>
            </a:r>
            <a:r>
              <a:rPr lang="fr-FR" b="1" baseline="0" dirty="0">
                <a:solidFill>
                  <a:srgbClr val="FF0000"/>
                </a:solidFill>
              </a:rPr>
              <a:t> ;</a:t>
            </a:r>
            <a:r>
              <a:rPr lang="fr-FR" b="1" dirty="0">
                <a:solidFill>
                  <a:srgbClr val="FF0000"/>
                </a:solidFill>
              </a:rPr>
              <a:t> il est donc inconnu des élèves.</a:t>
            </a:r>
          </a:p>
          <a:p>
            <a:pPr defTabSz="943204"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defTabSz="943204">
              <a:defRPr/>
            </a:pPr>
            <a:r>
              <a:rPr lang="fr-FR" b="1" dirty="0">
                <a:solidFill>
                  <a:srgbClr val="FF0000"/>
                </a:solidFill>
              </a:rPr>
              <a:t>Distribuer</a:t>
            </a:r>
            <a:r>
              <a:rPr lang="fr-FR" b="1" baseline="0" dirty="0">
                <a:solidFill>
                  <a:srgbClr val="FF0000"/>
                </a:solidFill>
              </a:rPr>
              <a:t> une version papier des </a:t>
            </a:r>
            <a:r>
              <a:rPr lang="fr-FR" b="1" baseline="0" dirty="0" err="1">
                <a:solidFill>
                  <a:srgbClr val="FF0000"/>
                </a:solidFill>
              </a:rPr>
              <a:t>virelangues</a:t>
            </a:r>
            <a:r>
              <a:rPr lang="fr-FR" b="1" baseline="0" dirty="0">
                <a:solidFill>
                  <a:srgbClr val="FF0000"/>
                </a:solidFill>
              </a:rPr>
              <a:t> inconnus. Laisser entre 10 et 15 minutes à chaque équipe pour lire, s’entraîner et se répartir les </a:t>
            </a:r>
            <a:r>
              <a:rPr lang="fr-FR" b="1" baseline="0" dirty="0" err="1">
                <a:solidFill>
                  <a:srgbClr val="FF0000"/>
                </a:solidFill>
              </a:rPr>
              <a:t>virelangues</a:t>
            </a:r>
            <a:r>
              <a:rPr lang="fr-FR" b="1" baseline="0" dirty="0">
                <a:solidFill>
                  <a:srgbClr val="FF0000"/>
                </a:solidFill>
              </a:rPr>
              <a:t>. Veiller à ce que chaque élève passe une fois. </a:t>
            </a:r>
            <a:endParaRPr lang="fr-FR" b="1" dirty="0">
              <a:solidFill>
                <a:srgbClr val="FF0000"/>
              </a:solidFill>
            </a:endParaRPr>
          </a:p>
          <a:p>
            <a:pPr defTabSz="943204">
              <a:defRPr/>
            </a:pPr>
            <a:endParaRPr lang="fr-FR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dirty="0"/>
              <a:t>Le 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 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defTabSz="943204">
              <a:defRPr/>
            </a:pPr>
            <a:endParaRPr lang="fr-FR" baseline="0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955745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>
              <a:defRPr/>
            </a:pPr>
            <a:r>
              <a:rPr lang="fr-FR" b="0" dirty="0">
                <a:solidFill>
                  <a:srgbClr val="FF0000"/>
                </a:solidFill>
              </a:rPr>
              <a:t>Ce </a:t>
            </a:r>
            <a:r>
              <a:rPr lang="fr-FR" b="0" dirty="0" err="1">
                <a:solidFill>
                  <a:srgbClr val="FF0000"/>
                </a:solidFill>
              </a:rPr>
              <a:t>virelangue</a:t>
            </a:r>
            <a:r>
              <a:rPr lang="fr-FR" b="0" dirty="0">
                <a:solidFill>
                  <a:srgbClr val="FF0000"/>
                </a:solidFill>
              </a:rPr>
              <a:t> </a:t>
            </a:r>
            <a:r>
              <a:rPr lang="fr-FR" b="1" u="sng" dirty="0">
                <a:solidFill>
                  <a:srgbClr val="FF0000"/>
                </a:solidFill>
              </a:rPr>
              <a:t>n’a pas été travaillé en classe</a:t>
            </a:r>
            <a:r>
              <a:rPr lang="fr-FR" b="1" u="none" baseline="0" dirty="0">
                <a:solidFill>
                  <a:srgbClr val="FF0000"/>
                </a:solidFill>
              </a:rPr>
              <a:t> </a:t>
            </a:r>
            <a:r>
              <a:rPr lang="fr-FR" b="0" u="none" baseline="0" dirty="0">
                <a:solidFill>
                  <a:srgbClr val="FF0000"/>
                </a:solidFill>
              </a:rPr>
              <a:t>;</a:t>
            </a:r>
            <a:r>
              <a:rPr lang="fr-FR" b="0" u="none" dirty="0">
                <a:solidFill>
                  <a:srgbClr val="FF0000"/>
                </a:solidFill>
              </a:rPr>
              <a:t> </a:t>
            </a:r>
            <a:r>
              <a:rPr lang="fr-FR" b="0" dirty="0">
                <a:solidFill>
                  <a:srgbClr val="FF0000"/>
                </a:solidFill>
              </a:rPr>
              <a:t>il est donc inconnu des élèves.</a:t>
            </a:r>
          </a:p>
          <a:p>
            <a:pPr defTabSz="943204">
              <a:defRPr/>
            </a:pPr>
            <a:endParaRPr lang="fr-FR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 2</a:t>
            </a:r>
            <a:r>
              <a:rPr lang="fr-FR" baseline="30000" dirty="0"/>
              <a:t>ème</a:t>
            </a:r>
            <a:r>
              <a:rPr lang="fr-FR" baseline="0" dirty="0"/>
              <a:t> 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defTabSz="943204">
              <a:defRPr/>
            </a:pPr>
            <a:endParaRPr lang="fr-FR" baseline="0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955745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>
              <a:defRPr/>
            </a:pPr>
            <a:r>
              <a:rPr lang="fr-FR" b="1" dirty="0">
                <a:solidFill>
                  <a:srgbClr val="FF0000"/>
                </a:solidFill>
              </a:rPr>
              <a:t>Ce </a:t>
            </a:r>
            <a:r>
              <a:rPr lang="fr-FR" b="1" dirty="0" err="1">
                <a:solidFill>
                  <a:srgbClr val="FF0000"/>
                </a:solidFill>
              </a:rPr>
              <a:t>virelangue</a:t>
            </a:r>
            <a:r>
              <a:rPr lang="fr-FR" b="1" dirty="0">
                <a:solidFill>
                  <a:srgbClr val="FF0000"/>
                </a:solidFill>
              </a:rPr>
              <a:t> n’a </a:t>
            </a:r>
            <a:r>
              <a:rPr lang="fr-FR" b="1" u="sng" dirty="0">
                <a:solidFill>
                  <a:srgbClr val="FF0000"/>
                </a:solidFill>
              </a:rPr>
              <a:t>pas</a:t>
            </a:r>
            <a:r>
              <a:rPr lang="fr-FR" b="1" dirty="0">
                <a:solidFill>
                  <a:srgbClr val="FF0000"/>
                </a:solidFill>
              </a:rPr>
              <a:t> été travaillé en classe ; il est donc inconnu des élèves.</a:t>
            </a:r>
          </a:p>
          <a:p>
            <a:pPr defTabSz="943204"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dirty="0"/>
              <a:t>Le 3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 3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aseline="0" dirty="0"/>
          </a:p>
          <a:p>
            <a:pPr marL="0" indent="0" defTabSz="943204">
              <a:buFont typeface="Arial" panose="020B0604020202020204" pitchFamily="34" charset="0"/>
              <a:buNone/>
              <a:defRPr/>
            </a:pPr>
            <a:r>
              <a:rPr lang="fr-FR" b="1" baseline="0" dirty="0">
                <a:solidFill>
                  <a:srgbClr val="FF0000"/>
                </a:solidFill>
              </a:rPr>
              <a:t>Reprenons l’exemple 1 (voir diapositives 36 et 40) :</a:t>
            </a:r>
            <a:br>
              <a:rPr lang="fr-FR" b="1" baseline="0" dirty="0">
                <a:solidFill>
                  <a:srgbClr val="FF0000"/>
                </a:solidFill>
              </a:rPr>
            </a:br>
            <a:r>
              <a:rPr lang="fr-FR" b="0" baseline="0" dirty="0">
                <a:solidFill>
                  <a:srgbClr val="FF0000"/>
                </a:solidFill>
              </a:rPr>
              <a:t>A</a:t>
            </a:r>
            <a:r>
              <a:rPr lang="fr-FR" b="0" baseline="0" dirty="0"/>
              <a:t>u</a:t>
            </a:r>
            <a:r>
              <a:rPr lang="fr-FR" baseline="0" dirty="0"/>
              <a:t> départ, vous comptiez 20 équipes en anglais, 12 en espagnol et 6 en allemand.</a:t>
            </a:r>
            <a:br>
              <a:rPr lang="fr-FR" baseline="0" dirty="0"/>
            </a:br>
            <a:r>
              <a:rPr lang="fr-FR" baseline="0" dirty="0"/>
              <a:t>A l’issue de la première manche, vous avez éliminé 4 équipes en anglais, 2 en espagnol et 1 en allemand.</a:t>
            </a:r>
            <a:br>
              <a:rPr lang="fr-FR" baseline="0" dirty="0"/>
            </a:br>
            <a:r>
              <a:rPr lang="fr-FR" baseline="0" dirty="0"/>
              <a:t>A l’issue de la deuxième manche, vous pouvez à nouveau éliminer 5 équipes en anglais, 3 en espagnol et 1 en allemand.</a:t>
            </a:r>
            <a:br>
              <a:rPr lang="fr-FR" baseline="0" dirty="0"/>
            </a:br>
            <a:r>
              <a:rPr lang="fr-FR" baseline="0" dirty="0"/>
              <a:t>A l’issue de cette troisième manche, vous pouvez à nouveau éliminer 5 équipes en anglais, 3 en espagnol et 2 en allemand.</a:t>
            </a:r>
            <a:br>
              <a:rPr lang="fr-FR" baseline="0" dirty="0"/>
            </a:br>
            <a:r>
              <a:rPr lang="fr-FR" baseline="0" dirty="0"/>
              <a:t>=&gt; A ce stade du concours, il reste donc 6 équipes en anglais, 4 en espagnol et 2 en allemand, soit </a:t>
            </a:r>
            <a:r>
              <a:rPr lang="fr-FR" b="1" baseline="0" dirty="0"/>
              <a:t>12 équipes toutes langues confondues</a:t>
            </a:r>
            <a:r>
              <a:rPr lang="fr-FR" b="0" baseline="0" dirty="0"/>
              <a:t> pour représenter votre collège lors de la finale du </a:t>
            </a:r>
            <a:r>
              <a:rPr lang="fr-FR" b="1" baseline="0" dirty="0"/>
              <a:t>mardi 18 mars 2025</a:t>
            </a:r>
            <a:r>
              <a:rPr lang="fr-FR" b="0" baseline="0" dirty="0"/>
              <a:t>.</a:t>
            </a:r>
            <a:br>
              <a:rPr lang="fr-FR" b="0" baseline="0" dirty="0"/>
            </a:br>
            <a:endParaRPr lang="fr-FR" baseline="0" dirty="0"/>
          </a:p>
          <a:p>
            <a:pPr marL="0" indent="0" defTabSz="943204">
              <a:buFont typeface="Arial" panose="020B0604020202020204" pitchFamily="34" charset="0"/>
              <a:buNone/>
              <a:defRPr/>
            </a:pPr>
            <a:r>
              <a:rPr lang="fr-FR" b="1" baseline="0" dirty="0"/>
              <a:t>Reprenons l’exemple 2 :</a:t>
            </a:r>
            <a:br>
              <a:rPr lang="fr-FR" b="1" baseline="0" dirty="0"/>
            </a:br>
            <a:r>
              <a:rPr lang="fr-FR" b="0" baseline="0" dirty="0"/>
              <a:t>Au départ, vous </a:t>
            </a:r>
            <a:r>
              <a:rPr lang="fr-FR" baseline="0" dirty="0"/>
              <a:t>comptiez 20 équipes en espagnol uniquement.</a:t>
            </a:r>
            <a:br>
              <a:rPr lang="fr-FR" baseline="0" dirty="0"/>
            </a:br>
            <a:r>
              <a:rPr lang="fr-FR" baseline="0" dirty="0"/>
              <a:t>A l’issue de la première manche, vous avez éliminé 2 équipes.</a:t>
            </a:r>
            <a:br>
              <a:rPr lang="fr-FR" baseline="0" dirty="0"/>
            </a:br>
            <a:r>
              <a:rPr lang="fr-FR" baseline="0" dirty="0"/>
              <a:t>A l’issue de la deuxième manche, vous pouvez à nouveau éliminer 3 équipes.</a:t>
            </a:r>
            <a:br>
              <a:rPr lang="fr-FR" baseline="0" dirty="0"/>
            </a:br>
            <a:r>
              <a:rPr lang="fr-FR" baseline="0" dirty="0"/>
              <a:t>A l’issue de cette troisième manche, vous pouvez éliminer 3 équipes.</a:t>
            </a:r>
            <a:br>
              <a:rPr lang="fr-FR" baseline="0" dirty="0"/>
            </a:br>
            <a:r>
              <a:rPr lang="fr-FR" baseline="0" dirty="0"/>
              <a:t>=&gt; A ce stade du concours, il reste donc </a:t>
            </a:r>
            <a:r>
              <a:rPr lang="fr-FR" b="1" baseline="0" dirty="0"/>
              <a:t>12 équipes </a:t>
            </a:r>
            <a:r>
              <a:rPr lang="fr-FR" baseline="0" dirty="0"/>
              <a:t>en espagnol pour représenter votre collège. </a:t>
            </a:r>
          </a:p>
          <a:p>
            <a:pPr defTabSz="943204">
              <a:defRPr/>
            </a:pPr>
            <a:endParaRPr lang="fr-FR" baseline="0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955745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FF5DB-EC3D-4EA0-BA72-DFF41EA5BD4F}" type="slidenum">
              <a:rPr lang="fr-FR" smtClean="0"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540411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 ; il est donc connu des élèves.</a:t>
            </a:r>
          </a:p>
          <a:p>
            <a:pPr defTabSz="943204">
              <a:defRPr/>
            </a:pPr>
            <a:endParaRPr lang="fr-FR" dirty="0"/>
          </a:p>
          <a:p>
            <a:pPr defTabSz="943204">
              <a:defRPr/>
            </a:pPr>
            <a:r>
              <a:rPr lang="fr-FR" b="1" dirty="0"/>
              <a:t>Les enseignants déterminent l’ordre de passage</a:t>
            </a:r>
            <a:r>
              <a:rPr lang="fr-FR" b="1" baseline="0" dirty="0"/>
              <a:t> des équipes.</a:t>
            </a:r>
            <a:endParaRPr lang="fr-FR" b="1" dirty="0"/>
          </a:p>
          <a:p>
            <a:pPr defTabSz="943204">
              <a:defRPr/>
            </a:pPr>
            <a:endParaRPr lang="fr-FR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baseline="0" dirty="0"/>
              <a:t> 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Les membres du jury communiquent les notes à la personne qui saisit les résultats sur le fichier Excel (fourni par les organisateurs).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aseline="0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028538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</a:t>
            </a:r>
            <a:r>
              <a:rPr lang="fr-FR" baseline="0" dirty="0"/>
              <a:t> ; </a:t>
            </a:r>
            <a:r>
              <a:rPr lang="fr-FR" dirty="0"/>
              <a:t>il est donc connu des élèves.</a:t>
            </a:r>
          </a:p>
          <a:p>
            <a:pPr defTabSz="943204">
              <a:defRPr/>
            </a:pPr>
            <a:endParaRPr lang="fr-FR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31550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</a:t>
            </a:r>
            <a:r>
              <a:rPr lang="fr-FR" baseline="0" dirty="0"/>
              <a:t> ; </a:t>
            </a:r>
            <a:r>
              <a:rPr lang="fr-FR" dirty="0"/>
              <a:t>il est donc connu des élèves.</a:t>
            </a:r>
          </a:p>
          <a:p>
            <a:pPr defTabSz="943204">
              <a:defRPr/>
            </a:pPr>
            <a:endParaRPr lang="fr-FR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3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3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aseline="0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aseline="0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>
                <a:solidFill>
                  <a:srgbClr val="FF0000"/>
                </a:solidFill>
              </a:rPr>
              <a:t>A l’issue de cette première manche, une ou plusieurs équipes quittent le concours. C’est à vous de décider combien d’équipes vous devez éliminer.</a:t>
            </a:r>
            <a:br>
              <a:rPr lang="fr-FR" baseline="0" dirty="0">
                <a:solidFill>
                  <a:srgbClr val="FF0000"/>
                </a:solidFill>
              </a:rPr>
            </a:br>
            <a:r>
              <a:rPr lang="fr-FR" baseline="0" dirty="0">
                <a:solidFill>
                  <a:srgbClr val="FF0000"/>
                </a:solidFill>
              </a:rPr>
              <a:t>Gardez à l’esprit qu’à l'issue de cette première partie </a:t>
            </a:r>
            <a:r>
              <a:rPr lang="fr-FR" b="1" baseline="0" dirty="0">
                <a:solidFill>
                  <a:srgbClr val="FF0000"/>
                </a:solidFill>
              </a:rPr>
              <a:t>12 équipes maximum</a:t>
            </a:r>
            <a:r>
              <a:rPr lang="fr-FR" baseline="0" dirty="0">
                <a:solidFill>
                  <a:srgbClr val="FF0000"/>
                </a:solidFill>
              </a:rPr>
              <a:t>, toutes langues confondues, participent à la finale.</a:t>
            </a:r>
            <a:br>
              <a:rPr lang="fr-FR" baseline="0" dirty="0">
                <a:solidFill>
                  <a:srgbClr val="FF0000"/>
                </a:solidFill>
              </a:rPr>
            </a:br>
            <a:endParaRPr lang="fr-FR" baseline="0" dirty="0">
              <a:solidFill>
                <a:srgbClr val="FF0000"/>
              </a:solidFill>
            </a:endParaRPr>
          </a:p>
          <a:p>
            <a:pPr marL="0" indent="0" defTabSz="943204">
              <a:buFont typeface="Arial" panose="020B0604020202020204" pitchFamily="34" charset="0"/>
              <a:buNone/>
              <a:defRPr/>
            </a:pPr>
            <a:r>
              <a:rPr lang="fr-FR" b="1" baseline="0" dirty="0">
                <a:solidFill>
                  <a:srgbClr val="FF0000"/>
                </a:solidFill>
              </a:rPr>
              <a:t>Exemple 1 :</a:t>
            </a:r>
            <a:br>
              <a:rPr lang="fr-FR" b="1" baseline="0" dirty="0">
                <a:solidFill>
                  <a:srgbClr val="FF0000"/>
                </a:solidFill>
              </a:rPr>
            </a:br>
            <a:r>
              <a:rPr lang="fr-FR" baseline="0" dirty="0"/>
              <a:t>si vous comptez 20 équipes en anglais, 12 en espagnol et 6 en italien alors vous pouvez décider qu’à l'issue de cette première partie il y aura 6 équipes en anglais, 4 en espagnol et 2 en italien pour représenter votre collège lors de la finale du </a:t>
            </a:r>
            <a:r>
              <a:rPr lang="fr-FR" b="1" baseline="0" dirty="0"/>
              <a:t>mardi 18 mars 2025</a:t>
            </a:r>
            <a:r>
              <a:rPr lang="fr-FR" baseline="0" dirty="0"/>
              <a:t>.</a:t>
            </a:r>
            <a:br>
              <a:rPr lang="fr-FR" baseline="0" dirty="0"/>
            </a:br>
            <a:r>
              <a:rPr lang="fr-FR" baseline="0" dirty="0"/>
              <a:t>=&gt; A l’issue de la première manche, 4 équipes seront éliminées en anglais, 2 en espagnol et 1 en italien.</a:t>
            </a:r>
            <a:br>
              <a:rPr lang="fr-FR" baseline="0" dirty="0"/>
            </a:br>
            <a:endParaRPr lang="fr-FR" baseline="0" dirty="0"/>
          </a:p>
          <a:p>
            <a:pPr marL="0" indent="0" defTabSz="943204">
              <a:buFont typeface="Arial" panose="020B0604020202020204" pitchFamily="34" charset="0"/>
              <a:buNone/>
              <a:defRPr/>
            </a:pPr>
            <a:r>
              <a:rPr lang="fr-FR" b="1" baseline="0" dirty="0"/>
              <a:t>Exemple 2 :</a:t>
            </a:r>
            <a:br>
              <a:rPr lang="fr-FR" b="1" baseline="0" dirty="0"/>
            </a:br>
            <a:r>
              <a:rPr lang="fr-FR" b="0" baseline="0" dirty="0"/>
              <a:t>S</a:t>
            </a:r>
            <a:r>
              <a:rPr lang="fr-FR" baseline="0" dirty="0"/>
              <a:t>i vous comptez 20 équipes en italien et qu’aucune autre langue ne participe à ce concours alors vous pouvez décider qu’à l’issue de cette première manche 2 équipes seront éliminées.</a:t>
            </a:r>
            <a:br>
              <a:rPr lang="fr-FR" baseline="0" dirty="0"/>
            </a:b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815531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</a:t>
            </a:r>
            <a:r>
              <a:rPr lang="fr-FR" baseline="0" dirty="0"/>
              <a:t> ; </a:t>
            </a:r>
            <a:r>
              <a:rPr lang="fr-FR" dirty="0"/>
              <a:t>il est donc connu des élèves.</a:t>
            </a:r>
          </a:p>
          <a:p>
            <a:pPr defTabSz="943204">
              <a:defRPr/>
            </a:pPr>
            <a:endParaRPr lang="fr-FR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baseline="0" dirty="0"/>
              <a:t> 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defTabSz="943204"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49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4808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</a:t>
            </a:r>
            <a:r>
              <a:rPr lang="fr-FR" baseline="0" dirty="0"/>
              <a:t> ; </a:t>
            </a:r>
            <a:r>
              <a:rPr lang="fr-FR" dirty="0"/>
              <a:t>il est donc connu des élèves.</a:t>
            </a:r>
          </a:p>
          <a:p>
            <a:pPr defTabSz="943204">
              <a:defRPr/>
            </a:pPr>
            <a:endParaRPr lang="fr-FR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="1" baseline="0" dirty="0"/>
          </a:p>
          <a:p>
            <a:pPr marL="0" indent="0" defTabSz="943204">
              <a:buFont typeface="Arial" panose="020B0604020202020204" pitchFamily="34" charset="0"/>
              <a:buNone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aseline="0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</a:t>
            </a:r>
            <a:r>
              <a:rPr lang="fr-FR" baseline="0" dirty="0"/>
              <a:t> ;</a:t>
            </a:r>
            <a:r>
              <a:rPr lang="fr-FR" dirty="0"/>
              <a:t> il est donc connu des élèves.</a:t>
            </a:r>
          </a:p>
          <a:p>
            <a:pPr defTabSz="943204">
              <a:defRPr/>
            </a:pPr>
            <a:endParaRPr lang="fr-FR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50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287986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</a:t>
            </a:r>
            <a:r>
              <a:rPr lang="fr-FR" baseline="0" dirty="0"/>
              <a:t> ; </a:t>
            </a:r>
            <a:r>
              <a:rPr lang="fr-FR" dirty="0"/>
              <a:t>il est donc connu des élèves.</a:t>
            </a:r>
          </a:p>
          <a:p>
            <a:pPr defTabSz="943204">
              <a:defRPr/>
            </a:pPr>
            <a:endParaRPr lang="fr-FR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3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3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marL="0" indent="0" defTabSz="943204">
              <a:buFont typeface="Arial" panose="020B0604020202020204" pitchFamily="34" charset="0"/>
              <a:buNone/>
              <a:defRPr/>
            </a:pPr>
            <a:endParaRPr lang="fr-FR" baseline="0" dirty="0"/>
          </a:p>
          <a:p>
            <a:pPr marL="0" indent="0" defTabSz="943204">
              <a:buFont typeface="Arial" panose="020B0604020202020204" pitchFamily="34" charset="0"/>
              <a:buNone/>
              <a:defRPr/>
            </a:pPr>
            <a:r>
              <a:rPr lang="fr-FR" b="1" baseline="0" dirty="0">
                <a:solidFill>
                  <a:srgbClr val="FF0000"/>
                </a:solidFill>
              </a:rPr>
              <a:t>Reprenons l’exemple 1 (voir diapositive 48) :</a:t>
            </a:r>
            <a:br>
              <a:rPr lang="fr-FR" b="1" baseline="0" dirty="0">
                <a:solidFill>
                  <a:srgbClr val="FF0000"/>
                </a:solidFill>
              </a:rPr>
            </a:br>
            <a:r>
              <a:rPr lang="fr-FR" b="0" baseline="0" dirty="0">
                <a:solidFill>
                  <a:srgbClr val="FF0000"/>
                </a:solidFill>
              </a:rPr>
              <a:t>A</a:t>
            </a:r>
            <a:r>
              <a:rPr lang="fr-FR" b="0" baseline="0" dirty="0"/>
              <a:t>u</a:t>
            </a:r>
            <a:r>
              <a:rPr lang="fr-FR" baseline="0" dirty="0"/>
              <a:t> départ, vous comptiez 20 équipes en anglais, 12 en espagnol et 6 en italien.</a:t>
            </a:r>
            <a:br>
              <a:rPr lang="fr-FR" baseline="0" dirty="0"/>
            </a:br>
            <a:r>
              <a:rPr lang="fr-FR" baseline="0" dirty="0"/>
              <a:t>A l’issue de la première manche, vous avez éliminé 4 équipes en anglais, 2 en espagnol et 1 en italien.</a:t>
            </a:r>
            <a:br>
              <a:rPr lang="fr-FR" baseline="0" dirty="0"/>
            </a:br>
            <a:r>
              <a:rPr lang="fr-FR" baseline="0" dirty="0"/>
              <a:t>A l’issue de cette deuxième manche, vous pouvez éliminer 5 équipes en anglais, 3 en espagnol et 1 en italien.</a:t>
            </a:r>
            <a:br>
              <a:rPr lang="fr-FR" baseline="0" dirty="0"/>
            </a:br>
            <a:r>
              <a:rPr lang="fr-FR" baseline="0" dirty="0"/>
              <a:t>=&gt; A ce stade du concours, il reste donc 11 équipes en anglais, 7 en espagnol et 4 en italien.</a:t>
            </a:r>
          </a:p>
          <a:p>
            <a:pPr marL="0" indent="0" defTabSz="943204">
              <a:buFont typeface="Arial" panose="020B0604020202020204" pitchFamily="34" charset="0"/>
              <a:buNone/>
              <a:defRPr/>
            </a:pPr>
            <a:endParaRPr lang="fr-FR" b="1" baseline="0" dirty="0"/>
          </a:p>
          <a:p>
            <a:pPr marL="0" indent="0" defTabSz="943204">
              <a:buFont typeface="Arial" panose="020B0604020202020204" pitchFamily="34" charset="0"/>
              <a:buNone/>
              <a:defRPr/>
            </a:pPr>
            <a:r>
              <a:rPr lang="fr-FR" b="1" baseline="0" dirty="0"/>
              <a:t>Reprenons l’exemple 2 :</a:t>
            </a:r>
            <a:br>
              <a:rPr lang="fr-FR" b="1" baseline="0" dirty="0"/>
            </a:br>
            <a:r>
              <a:rPr lang="fr-FR" b="0" baseline="0" dirty="0"/>
              <a:t>Au départ, vous </a:t>
            </a:r>
            <a:r>
              <a:rPr lang="fr-FR" baseline="0" dirty="0"/>
              <a:t>comptiez 20 équipes en italien uniquement.</a:t>
            </a:r>
            <a:br>
              <a:rPr lang="fr-FR" baseline="0" dirty="0"/>
            </a:br>
            <a:r>
              <a:rPr lang="fr-FR" baseline="0" dirty="0"/>
              <a:t>A l’issue de la première manche, vous avez éliminé 2 équipes.</a:t>
            </a:r>
            <a:br>
              <a:rPr lang="fr-FR" baseline="0" dirty="0"/>
            </a:br>
            <a:r>
              <a:rPr lang="fr-FR" baseline="0" dirty="0"/>
              <a:t>A l’issue de cette deuxième manche, vous pouvez à nouveau éliminer 3 équipes.</a:t>
            </a:r>
            <a:br>
              <a:rPr lang="fr-FR" baseline="0" dirty="0"/>
            </a:br>
            <a:r>
              <a:rPr lang="fr-FR" baseline="0" dirty="0"/>
              <a:t>=&gt; A ce stade du concours il reste donc 15 équipes en italien. </a:t>
            </a:r>
          </a:p>
          <a:p>
            <a:pPr defTabSz="943204"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51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880910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>
              <a:defRPr/>
            </a:pPr>
            <a:r>
              <a:rPr lang="fr-FR" b="1" dirty="0">
                <a:solidFill>
                  <a:srgbClr val="FF0000"/>
                </a:solidFill>
              </a:rPr>
              <a:t>Ce </a:t>
            </a:r>
            <a:r>
              <a:rPr lang="fr-FR" b="1" dirty="0" err="1">
                <a:solidFill>
                  <a:srgbClr val="FF0000"/>
                </a:solidFill>
              </a:rPr>
              <a:t>virelangue</a:t>
            </a:r>
            <a:r>
              <a:rPr lang="fr-FR" b="1" dirty="0">
                <a:solidFill>
                  <a:srgbClr val="FF0000"/>
                </a:solidFill>
              </a:rPr>
              <a:t> n’a </a:t>
            </a:r>
            <a:r>
              <a:rPr lang="fr-FR" b="1" u="sng" dirty="0">
                <a:solidFill>
                  <a:srgbClr val="FF0000"/>
                </a:solidFill>
              </a:rPr>
              <a:t>pas</a:t>
            </a:r>
            <a:r>
              <a:rPr lang="fr-FR" b="1" dirty="0">
                <a:solidFill>
                  <a:srgbClr val="FF0000"/>
                </a:solidFill>
              </a:rPr>
              <a:t> été travaillé en classe</a:t>
            </a:r>
            <a:r>
              <a:rPr lang="fr-FR" b="1" baseline="0" dirty="0">
                <a:solidFill>
                  <a:srgbClr val="FF0000"/>
                </a:solidFill>
              </a:rPr>
              <a:t> ;</a:t>
            </a:r>
            <a:r>
              <a:rPr lang="fr-FR" b="1" dirty="0">
                <a:solidFill>
                  <a:srgbClr val="FF0000"/>
                </a:solidFill>
              </a:rPr>
              <a:t> il est donc inconnu des élèves.</a:t>
            </a:r>
          </a:p>
          <a:p>
            <a:pPr defTabSz="943204"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defTabSz="943204">
              <a:defRPr/>
            </a:pPr>
            <a:r>
              <a:rPr lang="fr-FR" b="1" dirty="0">
                <a:solidFill>
                  <a:srgbClr val="FF0000"/>
                </a:solidFill>
              </a:rPr>
              <a:t>Distribuer</a:t>
            </a:r>
            <a:r>
              <a:rPr lang="fr-FR" b="1" baseline="0" dirty="0">
                <a:solidFill>
                  <a:srgbClr val="FF0000"/>
                </a:solidFill>
              </a:rPr>
              <a:t> une version papier des </a:t>
            </a:r>
            <a:r>
              <a:rPr lang="fr-FR" b="1" baseline="0" dirty="0" err="1">
                <a:solidFill>
                  <a:srgbClr val="FF0000"/>
                </a:solidFill>
              </a:rPr>
              <a:t>virelangues</a:t>
            </a:r>
            <a:r>
              <a:rPr lang="fr-FR" b="1" baseline="0" dirty="0">
                <a:solidFill>
                  <a:srgbClr val="FF0000"/>
                </a:solidFill>
              </a:rPr>
              <a:t> inconnus. Laisser entre 10 et 15 minutes à chaque équipe pour lire, s’entraîner et se répartir les </a:t>
            </a:r>
            <a:r>
              <a:rPr lang="fr-FR" b="1" baseline="0" dirty="0" err="1">
                <a:solidFill>
                  <a:srgbClr val="FF0000"/>
                </a:solidFill>
              </a:rPr>
              <a:t>virelangues</a:t>
            </a:r>
            <a:r>
              <a:rPr lang="fr-FR" b="1" baseline="0" dirty="0">
                <a:solidFill>
                  <a:srgbClr val="FF0000"/>
                </a:solidFill>
              </a:rPr>
              <a:t>. Veiller à ce que chaque élève passe une fois. </a:t>
            </a:r>
            <a:endParaRPr lang="fr-FR" b="1" dirty="0">
              <a:solidFill>
                <a:srgbClr val="FF0000"/>
              </a:solidFill>
            </a:endParaRPr>
          </a:p>
          <a:p>
            <a:pPr defTabSz="943204">
              <a:defRPr/>
            </a:pPr>
            <a:endParaRPr lang="fr-FR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dirty="0"/>
              <a:t>Le 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 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aseline="0" dirty="0"/>
          </a:p>
          <a:p>
            <a:pPr defTabSz="943204">
              <a:defRPr/>
            </a:pPr>
            <a:endParaRPr lang="fr-FR" baseline="0" dirty="0">
              <a:solidFill>
                <a:schemeClr val="accent6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52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971762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>
              <a:defRPr/>
            </a:pPr>
            <a:r>
              <a:rPr lang="fr-FR" b="1" dirty="0">
                <a:solidFill>
                  <a:srgbClr val="FF0000"/>
                </a:solidFill>
              </a:rPr>
              <a:t>Ce </a:t>
            </a:r>
            <a:r>
              <a:rPr lang="fr-FR" b="1" dirty="0" err="1">
                <a:solidFill>
                  <a:srgbClr val="FF0000"/>
                </a:solidFill>
              </a:rPr>
              <a:t>virelangue</a:t>
            </a:r>
            <a:r>
              <a:rPr lang="fr-FR" b="1" dirty="0">
                <a:solidFill>
                  <a:srgbClr val="FF0000"/>
                </a:solidFill>
              </a:rPr>
              <a:t> n’a </a:t>
            </a:r>
            <a:r>
              <a:rPr lang="fr-FR" b="1" u="sng" dirty="0">
                <a:solidFill>
                  <a:srgbClr val="FF0000"/>
                </a:solidFill>
              </a:rPr>
              <a:t>pas</a:t>
            </a:r>
            <a:r>
              <a:rPr lang="fr-FR" b="1" dirty="0">
                <a:solidFill>
                  <a:srgbClr val="FF0000"/>
                </a:solidFill>
              </a:rPr>
              <a:t> été travaillé en classe</a:t>
            </a:r>
            <a:r>
              <a:rPr lang="fr-FR" b="1" baseline="0" dirty="0">
                <a:solidFill>
                  <a:srgbClr val="FF0000"/>
                </a:solidFill>
              </a:rPr>
              <a:t> ;</a:t>
            </a:r>
            <a:r>
              <a:rPr lang="fr-FR" b="1" dirty="0">
                <a:solidFill>
                  <a:srgbClr val="FF0000"/>
                </a:solidFill>
              </a:rPr>
              <a:t> il est donc inconnu des élèves.</a:t>
            </a:r>
          </a:p>
          <a:p>
            <a:pPr defTabSz="943204">
              <a:defRPr/>
            </a:pPr>
            <a:endParaRPr lang="fr-FR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dirty="0"/>
              <a:t>Le 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 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aseline="0" dirty="0"/>
          </a:p>
          <a:p>
            <a:pPr defTabSz="943204"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53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548001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>
              <a:defRPr/>
            </a:pPr>
            <a:r>
              <a:rPr lang="fr-FR" b="1" dirty="0">
                <a:solidFill>
                  <a:srgbClr val="FF0000"/>
                </a:solidFill>
              </a:rPr>
              <a:t>Ce </a:t>
            </a:r>
            <a:r>
              <a:rPr lang="fr-FR" b="1" dirty="0" err="1">
                <a:solidFill>
                  <a:srgbClr val="FF0000"/>
                </a:solidFill>
              </a:rPr>
              <a:t>virelangue</a:t>
            </a:r>
            <a:r>
              <a:rPr lang="fr-FR" b="1" dirty="0">
                <a:solidFill>
                  <a:srgbClr val="FF0000"/>
                </a:solidFill>
              </a:rPr>
              <a:t> n’a </a:t>
            </a:r>
            <a:r>
              <a:rPr lang="fr-FR" b="1" u="sng" dirty="0">
                <a:solidFill>
                  <a:srgbClr val="FF0000"/>
                </a:solidFill>
              </a:rPr>
              <a:t>pas</a:t>
            </a:r>
            <a:r>
              <a:rPr lang="fr-FR" b="1" dirty="0">
                <a:solidFill>
                  <a:srgbClr val="FF0000"/>
                </a:solidFill>
              </a:rPr>
              <a:t> été travaillé en classe ; il est donc inconnu des élèves.</a:t>
            </a:r>
          </a:p>
          <a:p>
            <a:pPr defTabSz="943204">
              <a:defRPr/>
            </a:pPr>
            <a:endParaRPr lang="fr-FR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dirty="0"/>
              <a:t>Le 3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 3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marL="0" indent="0" defTabSz="943204">
              <a:buFont typeface="Arial" panose="020B0604020202020204" pitchFamily="34" charset="0"/>
              <a:buNone/>
              <a:defRPr/>
            </a:pPr>
            <a:endParaRPr lang="fr-FR" baseline="0" dirty="0"/>
          </a:p>
          <a:p>
            <a:pPr marL="0" indent="0" defTabSz="943204">
              <a:buFont typeface="Arial" panose="020B0604020202020204" pitchFamily="34" charset="0"/>
              <a:buNone/>
              <a:defRPr/>
            </a:pPr>
            <a:r>
              <a:rPr lang="fr-FR" b="1" baseline="0" dirty="0">
                <a:solidFill>
                  <a:srgbClr val="FF0000"/>
                </a:solidFill>
              </a:rPr>
              <a:t>Reprenons l’exemple 1 (voir diapositives 48 et 51) :</a:t>
            </a:r>
            <a:br>
              <a:rPr lang="fr-FR" b="1" baseline="0" dirty="0">
                <a:solidFill>
                  <a:srgbClr val="FF0000"/>
                </a:solidFill>
              </a:rPr>
            </a:br>
            <a:r>
              <a:rPr lang="fr-FR" b="0" baseline="0" dirty="0">
                <a:solidFill>
                  <a:srgbClr val="FF0000"/>
                </a:solidFill>
              </a:rPr>
              <a:t>A</a:t>
            </a:r>
            <a:r>
              <a:rPr lang="fr-FR" b="0" baseline="0" dirty="0"/>
              <a:t>u</a:t>
            </a:r>
            <a:r>
              <a:rPr lang="fr-FR" baseline="0" dirty="0"/>
              <a:t> départ, vous comptiez 20 équipes en anglais, 12 en espagnol et 6 en italien.</a:t>
            </a:r>
            <a:br>
              <a:rPr lang="fr-FR" baseline="0" dirty="0"/>
            </a:br>
            <a:r>
              <a:rPr lang="fr-FR" baseline="0" dirty="0"/>
              <a:t>A l’issue de la première manche, vous avez éliminé 4 équipes en anglais, 2 en espagnol et 1 en italien.</a:t>
            </a:r>
            <a:br>
              <a:rPr lang="fr-FR" baseline="0" dirty="0"/>
            </a:br>
            <a:r>
              <a:rPr lang="fr-FR" baseline="0" dirty="0"/>
              <a:t>A l’issue de la deuxième manche, vous pouvez à nouveau éliminer 5 équipes en anglais, 3 en espagnol et 1 en italien.</a:t>
            </a:r>
            <a:br>
              <a:rPr lang="fr-FR" baseline="0" dirty="0"/>
            </a:br>
            <a:r>
              <a:rPr lang="fr-FR" baseline="0" dirty="0"/>
              <a:t>A l’issue de cette troisième manche, vous pouvez à nouveau éliminer 5 équipes en anglais, 3 en espagnol et 2 en italien.</a:t>
            </a:r>
            <a:br>
              <a:rPr lang="fr-FR" baseline="0" dirty="0"/>
            </a:br>
            <a:r>
              <a:rPr lang="fr-FR" baseline="0" dirty="0"/>
              <a:t>=&gt; A ce stade du concours, il reste donc 6 équipes en anglais, 4 en espagnol et 2 en italien, soit </a:t>
            </a:r>
            <a:r>
              <a:rPr lang="fr-FR" b="1" baseline="0" dirty="0"/>
              <a:t>12 équipes toutes langues confondues</a:t>
            </a:r>
            <a:r>
              <a:rPr lang="fr-FR" b="0" baseline="0" dirty="0"/>
              <a:t> pour représenter votre collège lors de la finale du </a:t>
            </a:r>
            <a:r>
              <a:rPr lang="fr-FR" b="1" baseline="0" dirty="0"/>
              <a:t>mardi 18 mars 2025</a:t>
            </a:r>
            <a:r>
              <a:rPr lang="fr-FR" b="0" baseline="0" dirty="0"/>
              <a:t>.</a:t>
            </a:r>
            <a:br>
              <a:rPr lang="fr-FR" b="0" baseline="0" dirty="0"/>
            </a:br>
            <a:endParaRPr lang="fr-FR" baseline="0" dirty="0"/>
          </a:p>
          <a:p>
            <a:pPr marL="0" indent="0" defTabSz="943204">
              <a:buFont typeface="Arial" panose="020B0604020202020204" pitchFamily="34" charset="0"/>
              <a:buNone/>
              <a:defRPr/>
            </a:pPr>
            <a:r>
              <a:rPr lang="fr-FR" b="1" baseline="0" dirty="0"/>
              <a:t>Reprenons l’exemple 2 :</a:t>
            </a:r>
            <a:br>
              <a:rPr lang="fr-FR" b="1" baseline="0" dirty="0"/>
            </a:br>
            <a:r>
              <a:rPr lang="fr-FR" b="0" baseline="0" dirty="0"/>
              <a:t>Au départ, vous </a:t>
            </a:r>
            <a:r>
              <a:rPr lang="fr-FR" baseline="0" dirty="0"/>
              <a:t>comptiez 20 équipes en italien uniquement.</a:t>
            </a:r>
            <a:br>
              <a:rPr lang="fr-FR" baseline="0" dirty="0"/>
            </a:br>
            <a:r>
              <a:rPr lang="fr-FR" baseline="0" dirty="0"/>
              <a:t>A l’issue de la première manche, vous avez éliminé 2 équipes.</a:t>
            </a:r>
            <a:br>
              <a:rPr lang="fr-FR" baseline="0" dirty="0"/>
            </a:br>
            <a:r>
              <a:rPr lang="fr-FR" baseline="0" dirty="0"/>
              <a:t>A l’issue de la deuxième manche, vous pouvez à nouveau éliminer 3 équipes.</a:t>
            </a:r>
            <a:br>
              <a:rPr lang="fr-FR" baseline="0" dirty="0"/>
            </a:br>
            <a:r>
              <a:rPr lang="fr-FR" baseline="0" dirty="0"/>
              <a:t>A l’issue de cette troisième manche, vous pouvez éliminer 3 équipes.</a:t>
            </a:r>
            <a:br>
              <a:rPr lang="fr-FR" baseline="0" dirty="0"/>
            </a:br>
            <a:r>
              <a:rPr lang="fr-FR" baseline="0" dirty="0"/>
              <a:t>=&gt; A ce stade du concours, il reste donc </a:t>
            </a:r>
            <a:r>
              <a:rPr lang="fr-FR" b="1" baseline="0" dirty="0"/>
              <a:t>12 équipes </a:t>
            </a:r>
            <a:r>
              <a:rPr lang="fr-FR" baseline="0" dirty="0"/>
              <a:t>en italien pour représenter votre collège. </a:t>
            </a:r>
          </a:p>
          <a:p>
            <a:pPr defTabSz="943204"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54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116745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FF5DB-EC3D-4EA0-BA72-DFF41EA5BD4F}" type="slidenum">
              <a:rPr lang="fr-FR" smtClean="0"/>
              <a:t>55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257318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 ; il est donc connu des élèves.</a:t>
            </a:r>
          </a:p>
          <a:p>
            <a:pPr defTabSz="943204">
              <a:defRPr/>
            </a:pPr>
            <a:endParaRPr lang="fr-FR" dirty="0"/>
          </a:p>
          <a:p>
            <a:pPr defTabSz="943204">
              <a:defRPr/>
            </a:pPr>
            <a:r>
              <a:rPr lang="fr-FR" b="1" dirty="0"/>
              <a:t>Les enseignants déterminent l’ordre de passage</a:t>
            </a:r>
            <a:r>
              <a:rPr lang="fr-FR" b="1" baseline="0" dirty="0"/>
              <a:t> des équipes.</a:t>
            </a:r>
            <a:endParaRPr lang="fr-FR" b="1" dirty="0"/>
          </a:p>
          <a:p>
            <a:pPr defTabSz="943204">
              <a:defRPr/>
            </a:pPr>
            <a:endParaRPr lang="fr-FR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baseline="0" dirty="0"/>
              <a:t> 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Les membres du jury communiquent les notes à la personne qui saisit les résultats sur le fichier Excel (fourni par les organisateurs).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aseline="0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56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</a:t>
            </a:r>
            <a:r>
              <a:rPr lang="fr-FR" baseline="0" dirty="0"/>
              <a:t> ; </a:t>
            </a:r>
            <a:r>
              <a:rPr lang="fr-FR" dirty="0"/>
              <a:t>il est donc connu des élèves.</a:t>
            </a:r>
          </a:p>
          <a:p>
            <a:pPr defTabSz="943204">
              <a:defRPr/>
            </a:pPr>
            <a:endParaRPr lang="fr-FR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aseline="0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57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</a:t>
            </a:r>
            <a:r>
              <a:rPr lang="fr-FR" baseline="0" dirty="0"/>
              <a:t> ; </a:t>
            </a:r>
            <a:r>
              <a:rPr lang="fr-FR" dirty="0"/>
              <a:t>il est donc connu des élèves.</a:t>
            </a:r>
          </a:p>
          <a:p>
            <a:pPr defTabSz="943204">
              <a:defRPr/>
            </a:pPr>
            <a:endParaRPr lang="fr-FR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3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3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aseline="0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>
                <a:solidFill>
                  <a:srgbClr val="FF0000"/>
                </a:solidFill>
              </a:rPr>
              <a:t>A l’issue de cette première manche, une ou plusieurs équipes quittent le concours. C’est à vous de décider combien d’équipes vous devez éliminer.</a:t>
            </a:r>
            <a:br>
              <a:rPr lang="fr-FR" baseline="0" dirty="0">
                <a:solidFill>
                  <a:srgbClr val="FF0000"/>
                </a:solidFill>
              </a:rPr>
            </a:br>
            <a:r>
              <a:rPr lang="fr-FR" baseline="0" dirty="0">
                <a:solidFill>
                  <a:srgbClr val="FF0000"/>
                </a:solidFill>
              </a:rPr>
              <a:t>Gardez à l’esprit qu’à l'issue de cette première partie </a:t>
            </a:r>
            <a:r>
              <a:rPr lang="fr-FR" b="1" baseline="0" dirty="0">
                <a:solidFill>
                  <a:srgbClr val="FF0000"/>
                </a:solidFill>
              </a:rPr>
              <a:t>12 équipes maximum</a:t>
            </a:r>
            <a:r>
              <a:rPr lang="fr-FR" baseline="0" dirty="0">
                <a:solidFill>
                  <a:srgbClr val="FF0000"/>
                </a:solidFill>
              </a:rPr>
              <a:t>, toutes langues confondues, participent à la finale.</a:t>
            </a:r>
            <a:br>
              <a:rPr lang="fr-FR" baseline="0" dirty="0">
                <a:solidFill>
                  <a:srgbClr val="FF0000"/>
                </a:solidFill>
              </a:rPr>
            </a:br>
            <a:endParaRPr lang="fr-FR" baseline="0" dirty="0">
              <a:solidFill>
                <a:srgbClr val="FF0000"/>
              </a:solidFill>
            </a:endParaRPr>
          </a:p>
          <a:p>
            <a:pPr marL="0" indent="0" defTabSz="943204">
              <a:buFont typeface="Arial" panose="020B0604020202020204" pitchFamily="34" charset="0"/>
              <a:buNone/>
              <a:defRPr/>
            </a:pPr>
            <a:r>
              <a:rPr lang="fr-FR" b="1" baseline="0" dirty="0">
                <a:solidFill>
                  <a:srgbClr val="FF0000"/>
                </a:solidFill>
              </a:rPr>
              <a:t>Exemple 1 :</a:t>
            </a:r>
            <a:br>
              <a:rPr lang="fr-FR" b="1" baseline="0" dirty="0">
                <a:solidFill>
                  <a:srgbClr val="FF0000"/>
                </a:solidFill>
              </a:rPr>
            </a:br>
            <a:r>
              <a:rPr lang="fr-FR" baseline="0" dirty="0"/>
              <a:t>si vous comptez 20 équipes en anglais, 12 en espagnol et 6 en portugais alors vous pouvez décider qu’à l'issue de cette première partie il y aura 6 équipes en anglais, 4 en espagnol et 2 en portugais pour représenter votre collège lors de la finale du </a:t>
            </a:r>
            <a:r>
              <a:rPr lang="fr-FR" b="1" baseline="0" dirty="0"/>
              <a:t>mardi 18 mars 2025</a:t>
            </a:r>
            <a:r>
              <a:rPr lang="fr-FR" baseline="0" dirty="0"/>
              <a:t>.</a:t>
            </a:r>
            <a:br>
              <a:rPr lang="fr-FR" baseline="0" dirty="0"/>
            </a:br>
            <a:r>
              <a:rPr lang="fr-FR" baseline="0" dirty="0"/>
              <a:t>=&gt; A l’issue de la première manche, 4 équipes seront éliminées en anglais, 2 en espagnol et 1 en portugais.</a:t>
            </a:r>
            <a:br>
              <a:rPr lang="fr-FR" baseline="0" dirty="0"/>
            </a:br>
            <a:endParaRPr lang="fr-FR" baseline="0" dirty="0"/>
          </a:p>
          <a:p>
            <a:pPr marL="0" indent="0" defTabSz="943204">
              <a:buFont typeface="Arial" panose="020B0604020202020204" pitchFamily="34" charset="0"/>
              <a:buNone/>
              <a:defRPr/>
            </a:pPr>
            <a:r>
              <a:rPr lang="fr-FR" b="1" baseline="0" dirty="0"/>
              <a:t>Exemple 2 :</a:t>
            </a:r>
            <a:br>
              <a:rPr lang="fr-FR" b="1" baseline="0" dirty="0"/>
            </a:br>
            <a:r>
              <a:rPr lang="fr-FR" b="0" baseline="0" dirty="0"/>
              <a:t>S</a:t>
            </a:r>
            <a:r>
              <a:rPr lang="fr-FR" baseline="0" dirty="0"/>
              <a:t>i vous comptez 20 équipes en portugais et qu’aucune autre langue ne participe à ce concours, alors vous pouvez décider qu’à l’issue de cette première manche 2 équipes seront éliminées.</a:t>
            </a:r>
            <a:br>
              <a:rPr lang="fr-FR" baseline="0" dirty="0"/>
            </a:b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58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</a:t>
            </a:r>
            <a:r>
              <a:rPr lang="fr-FR" baseline="0" dirty="0"/>
              <a:t> ; </a:t>
            </a:r>
            <a:r>
              <a:rPr lang="fr-FR" dirty="0"/>
              <a:t>il est donc connu des élèves.</a:t>
            </a:r>
          </a:p>
          <a:p>
            <a:pPr defTabSz="990478">
              <a:defRPr/>
            </a:pPr>
            <a:endParaRPr lang="fr-FR" dirty="0"/>
          </a:p>
          <a:p>
            <a:pPr marL="185715" indent="-185715" defTabSz="990478">
              <a:buFont typeface="Arial" panose="020B0604020202020204" pitchFamily="34" charset="0"/>
              <a:buChar char="•"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85715" indent="-185715" defTabSz="990478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baseline="0" dirty="0"/>
              <a:t> 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suite.</a:t>
            </a:r>
          </a:p>
          <a:p>
            <a:pPr marL="185715" indent="-185715" defTabSz="990478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Les membres de jury communiquent les notes à la personne qui saisit les résultats sur un fichier Excel.</a:t>
            </a:r>
          </a:p>
          <a:p>
            <a:pPr defTabSz="990478">
              <a:defRPr/>
            </a:pPr>
            <a:endParaRPr lang="fr-FR" baseline="0" dirty="0"/>
          </a:p>
          <a:p>
            <a:pPr defTabSz="990478"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59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</a:t>
            </a:r>
            <a:r>
              <a:rPr lang="fr-FR" baseline="0" dirty="0"/>
              <a:t> ; </a:t>
            </a:r>
            <a:r>
              <a:rPr lang="fr-FR" dirty="0"/>
              <a:t>il est donc connu des élèves.</a:t>
            </a:r>
          </a:p>
          <a:p>
            <a:pPr defTabSz="943204">
              <a:defRPr/>
            </a:pPr>
            <a:endParaRPr lang="fr-FR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3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3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aseline="0" dirty="0"/>
          </a:p>
          <a:p>
            <a:pPr marL="0" indent="0" defTabSz="943204">
              <a:buFont typeface="Arial" panose="020B0604020202020204" pitchFamily="34" charset="0"/>
              <a:buNone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marL="0" indent="0" defTabSz="943204">
              <a:buFont typeface="Arial" panose="020B0604020202020204" pitchFamily="34" charset="0"/>
              <a:buNone/>
              <a:defRPr/>
            </a:pPr>
            <a:endParaRPr lang="fr-FR" baseline="0" dirty="0"/>
          </a:p>
          <a:p>
            <a:pPr defTabSz="943204">
              <a:defRPr/>
            </a:pPr>
            <a:r>
              <a:rPr lang="fr-FR" baseline="0" dirty="0">
                <a:solidFill>
                  <a:srgbClr val="FF0000"/>
                </a:solidFill>
              </a:rPr>
              <a:t>A l’issue de cette première manche, une ou plusieurs équipes quittent le concours. C’est à vous de décider combien d’équipes vous devez éliminer.</a:t>
            </a:r>
            <a:br>
              <a:rPr lang="fr-FR" baseline="0" dirty="0">
                <a:solidFill>
                  <a:srgbClr val="FF0000"/>
                </a:solidFill>
              </a:rPr>
            </a:br>
            <a:r>
              <a:rPr lang="fr-FR" baseline="0" dirty="0">
                <a:solidFill>
                  <a:srgbClr val="FF0000"/>
                </a:solidFill>
              </a:rPr>
              <a:t>Gardez à l’esprit qu’à l'issue de cette première partie </a:t>
            </a:r>
            <a:r>
              <a:rPr lang="fr-FR" b="1" baseline="0" dirty="0">
                <a:solidFill>
                  <a:srgbClr val="FF0000"/>
                </a:solidFill>
              </a:rPr>
              <a:t>12 équipes maximum</a:t>
            </a:r>
            <a:r>
              <a:rPr lang="fr-FR" baseline="0" dirty="0">
                <a:solidFill>
                  <a:srgbClr val="FF0000"/>
                </a:solidFill>
              </a:rPr>
              <a:t>, toutes langues confondues, participent à la finale.</a:t>
            </a:r>
            <a:br>
              <a:rPr lang="fr-FR" baseline="0" dirty="0">
                <a:solidFill>
                  <a:srgbClr val="FF0000"/>
                </a:solidFill>
              </a:rPr>
            </a:br>
            <a:endParaRPr lang="fr-FR" baseline="0" dirty="0">
              <a:solidFill>
                <a:srgbClr val="FF0000"/>
              </a:solidFill>
            </a:endParaRPr>
          </a:p>
          <a:p>
            <a:pPr defTabSz="943204">
              <a:defRPr/>
            </a:pPr>
            <a:r>
              <a:rPr lang="fr-FR" b="1" baseline="0" dirty="0">
                <a:solidFill>
                  <a:srgbClr val="FF0000"/>
                </a:solidFill>
              </a:rPr>
              <a:t>Exemple 1 :</a:t>
            </a:r>
            <a:br>
              <a:rPr lang="fr-FR" b="1" baseline="0" dirty="0">
                <a:solidFill>
                  <a:srgbClr val="FF0000"/>
                </a:solidFill>
              </a:rPr>
            </a:br>
            <a:r>
              <a:rPr lang="fr-FR" baseline="0" dirty="0"/>
              <a:t>si vous comptez 20 équipes en anglais, 12 en espagnol et 6 en allemand alors vous pouvez décider qu’à l'issue de cette première partie il y aura 6 équipes en anglais, 4 en espagnol et 2 en allemand pour représenter votre collège lors de la finale du </a:t>
            </a:r>
            <a:r>
              <a:rPr lang="fr-FR" b="1" baseline="0" dirty="0">
                <a:solidFill>
                  <a:srgbClr val="FF0000"/>
                </a:solidFill>
              </a:rPr>
              <a:t>mardi 18 mars 2025</a:t>
            </a:r>
            <a:r>
              <a:rPr lang="fr-FR" baseline="0" dirty="0"/>
              <a:t>.</a:t>
            </a:r>
            <a:br>
              <a:rPr lang="fr-FR" baseline="0" dirty="0"/>
            </a:br>
            <a:r>
              <a:rPr lang="fr-FR" baseline="0" dirty="0"/>
              <a:t>=&gt; A l’issue de la première manche, 4 équipes seront éliminées en anglais, 2 en espagnol et 1 en allemand.</a:t>
            </a:r>
            <a:br>
              <a:rPr lang="fr-FR" baseline="0" dirty="0"/>
            </a:br>
            <a:endParaRPr lang="fr-FR" baseline="0" dirty="0"/>
          </a:p>
          <a:p>
            <a:pPr defTabSz="943204">
              <a:defRPr/>
            </a:pPr>
            <a:r>
              <a:rPr lang="fr-FR" b="1" baseline="0" dirty="0"/>
              <a:t>Exemple 2 :</a:t>
            </a:r>
            <a:br>
              <a:rPr lang="fr-FR" b="1" baseline="0" dirty="0"/>
            </a:br>
            <a:r>
              <a:rPr lang="fr-FR" b="0" baseline="0" dirty="0"/>
              <a:t>S</a:t>
            </a:r>
            <a:r>
              <a:rPr lang="fr-FR" baseline="0" dirty="0"/>
              <a:t>i vous comptez 20 équipes en allemand et qu’aucune autre langue ne participe à ce concours alors vous pouvez décider qu’à l’issue de cette première manche 2 équipes seront éliminées.</a:t>
            </a:r>
            <a:br>
              <a:rPr lang="fr-FR" baseline="0" dirty="0"/>
            </a:br>
            <a:r>
              <a:rPr lang="fr-FR" baseline="0" dirty="0"/>
              <a:t> </a:t>
            </a:r>
          </a:p>
          <a:p>
            <a:pPr defTabSz="943204">
              <a:defRPr/>
            </a:pPr>
            <a:endParaRPr lang="fr-FR" baseline="0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</a:t>
            </a:r>
            <a:r>
              <a:rPr lang="fr-FR" baseline="0" dirty="0"/>
              <a:t> ;</a:t>
            </a:r>
            <a:r>
              <a:rPr lang="fr-FR" dirty="0"/>
              <a:t> il est donc connu des élèves.</a:t>
            </a:r>
          </a:p>
          <a:p>
            <a:pPr defTabSz="943204">
              <a:defRPr/>
            </a:pPr>
            <a:endParaRPr lang="fr-FR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aseline="0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60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</a:t>
            </a:r>
            <a:r>
              <a:rPr lang="fr-FR" baseline="0" dirty="0"/>
              <a:t> ; </a:t>
            </a:r>
            <a:r>
              <a:rPr lang="fr-FR" dirty="0"/>
              <a:t>il est donc connu des élèves.</a:t>
            </a:r>
          </a:p>
          <a:p>
            <a:pPr defTabSz="943204">
              <a:defRPr/>
            </a:pPr>
            <a:endParaRPr lang="fr-FR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3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3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marL="0" indent="0" defTabSz="943204">
              <a:buFont typeface="Arial" panose="020B0604020202020204" pitchFamily="34" charset="0"/>
              <a:buNone/>
              <a:defRPr/>
            </a:pPr>
            <a:endParaRPr lang="fr-FR" baseline="0" dirty="0"/>
          </a:p>
          <a:p>
            <a:pPr marL="0" indent="0" defTabSz="943204">
              <a:buFont typeface="Arial" panose="020B0604020202020204" pitchFamily="34" charset="0"/>
              <a:buNone/>
              <a:defRPr/>
            </a:pPr>
            <a:r>
              <a:rPr lang="fr-FR" b="1" baseline="0" dirty="0">
                <a:solidFill>
                  <a:srgbClr val="FF0000"/>
                </a:solidFill>
              </a:rPr>
              <a:t>Reprenons l’exemple 1 (voir diapositive 58) :</a:t>
            </a:r>
            <a:br>
              <a:rPr lang="fr-FR" b="1" baseline="0" dirty="0">
                <a:solidFill>
                  <a:srgbClr val="FF0000"/>
                </a:solidFill>
              </a:rPr>
            </a:br>
            <a:r>
              <a:rPr lang="fr-FR" b="0" baseline="0" dirty="0">
                <a:solidFill>
                  <a:srgbClr val="FF0000"/>
                </a:solidFill>
              </a:rPr>
              <a:t>A</a:t>
            </a:r>
            <a:r>
              <a:rPr lang="fr-FR" b="0" baseline="0" dirty="0"/>
              <a:t>u</a:t>
            </a:r>
            <a:r>
              <a:rPr lang="fr-FR" baseline="0" dirty="0"/>
              <a:t> départ, vous comptiez 20 équipes en anglais, 12 en espagnol et 6 en portugais.</a:t>
            </a:r>
            <a:br>
              <a:rPr lang="fr-FR" baseline="0" dirty="0"/>
            </a:br>
            <a:r>
              <a:rPr lang="fr-FR" baseline="0" dirty="0"/>
              <a:t>A l’issue de la première manche, vous avez éliminé 4 équipes en anglais, 2 en espagnol et 1 en portugais.</a:t>
            </a:r>
            <a:br>
              <a:rPr lang="fr-FR" baseline="0" dirty="0"/>
            </a:br>
            <a:r>
              <a:rPr lang="fr-FR" baseline="0" dirty="0"/>
              <a:t>A l’issue de cette deuxième manche, vous pouvez éliminer 5 équipes en anglais, 3 en espagnol et 1 en portugais.</a:t>
            </a:r>
            <a:br>
              <a:rPr lang="fr-FR" baseline="0" dirty="0"/>
            </a:br>
            <a:r>
              <a:rPr lang="fr-FR" baseline="0" dirty="0"/>
              <a:t>=&gt; A ce stade du concours, il reste donc 11 équipes en anglais, 7 en espagnol et 4 en portugais.</a:t>
            </a:r>
          </a:p>
          <a:p>
            <a:pPr marL="0" indent="0" defTabSz="943204">
              <a:buFont typeface="Arial" panose="020B0604020202020204" pitchFamily="34" charset="0"/>
              <a:buNone/>
              <a:defRPr/>
            </a:pPr>
            <a:endParaRPr lang="fr-FR" b="1" baseline="0" dirty="0"/>
          </a:p>
          <a:p>
            <a:pPr marL="0" indent="0" defTabSz="943204">
              <a:buFont typeface="Arial" panose="020B0604020202020204" pitchFamily="34" charset="0"/>
              <a:buNone/>
              <a:defRPr/>
            </a:pPr>
            <a:r>
              <a:rPr lang="fr-FR" b="1" baseline="0" dirty="0"/>
              <a:t>Reprenons l’exemple 2 :</a:t>
            </a:r>
            <a:br>
              <a:rPr lang="fr-FR" b="1" baseline="0" dirty="0"/>
            </a:br>
            <a:r>
              <a:rPr lang="fr-FR" b="0" baseline="0" dirty="0"/>
              <a:t>Au départ, vous </a:t>
            </a:r>
            <a:r>
              <a:rPr lang="fr-FR" baseline="0" dirty="0"/>
              <a:t>comptiez 20 équipes en portugais uniquement.</a:t>
            </a:r>
            <a:br>
              <a:rPr lang="fr-FR" baseline="0" dirty="0"/>
            </a:br>
            <a:r>
              <a:rPr lang="fr-FR" baseline="0" dirty="0"/>
              <a:t>A l’issue de la première manche, vous avez éliminé 2 équipes.</a:t>
            </a:r>
            <a:br>
              <a:rPr lang="fr-FR" baseline="0" dirty="0"/>
            </a:br>
            <a:r>
              <a:rPr lang="fr-FR" baseline="0" dirty="0"/>
              <a:t>A l’issue de cette deuxième manche, vous pouvez à nouveau éliminer 3 équipes.</a:t>
            </a:r>
            <a:br>
              <a:rPr lang="fr-FR" baseline="0" dirty="0"/>
            </a:br>
            <a:r>
              <a:rPr lang="fr-FR" baseline="0" dirty="0"/>
              <a:t>=&gt; A ce stade du concours, il reste donc 15 équipes en portugais. </a:t>
            </a:r>
          </a:p>
          <a:p>
            <a:pPr defTabSz="943204"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61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>
              <a:defRPr/>
            </a:pPr>
            <a:r>
              <a:rPr lang="fr-FR" b="1" dirty="0">
                <a:solidFill>
                  <a:srgbClr val="FF0000"/>
                </a:solidFill>
              </a:rPr>
              <a:t>Ce </a:t>
            </a:r>
            <a:r>
              <a:rPr lang="fr-FR" b="1" dirty="0" err="1">
                <a:solidFill>
                  <a:srgbClr val="FF0000"/>
                </a:solidFill>
              </a:rPr>
              <a:t>virelangue</a:t>
            </a:r>
            <a:r>
              <a:rPr lang="fr-FR" b="1" dirty="0">
                <a:solidFill>
                  <a:srgbClr val="FF0000"/>
                </a:solidFill>
              </a:rPr>
              <a:t> n’a </a:t>
            </a:r>
            <a:r>
              <a:rPr lang="fr-FR" b="1" u="sng" dirty="0">
                <a:solidFill>
                  <a:srgbClr val="FF0000"/>
                </a:solidFill>
              </a:rPr>
              <a:t>pas</a:t>
            </a:r>
            <a:r>
              <a:rPr lang="fr-FR" b="1" dirty="0">
                <a:solidFill>
                  <a:srgbClr val="FF0000"/>
                </a:solidFill>
              </a:rPr>
              <a:t> été travaillé en classe</a:t>
            </a:r>
            <a:r>
              <a:rPr lang="fr-FR" b="1" baseline="0" dirty="0">
                <a:solidFill>
                  <a:srgbClr val="FF0000"/>
                </a:solidFill>
              </a:rPr>
              <a:t> ;</a:t>
            </a:r>
            <a:r>
              <a:rPr lang="fr-FR" b="1" dirty="0">
                <a:solidFill>
                  <a:srgbClr val="FF0000"/>
                </a:solidFill>
              </a:rPr>
              <a:t> il est donc inconnu des élèves.</a:t>
            </a:r>
          </a:p>
          <a:p>
            <a:pPr defTabSz="943204"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defTabSz="943204">
              <a:defRPr/>
            </a:pPr>
            <a:r>
              <a:rPr lang="fr-FR" b="1" dirty="0">
                <a:solidFill>
                  <a:srgbClr val="FF0000"/>
                </a:solidFill>
              </a:rPr>
              <a:t>Distribuer</a:t>
            </a:r>
            <a:r>
              <a:rPr lang="fr-FR" b="1" baseline="0" dirty="0">
                <a:solidFill>
                  <a:srgbClr val="FF0000"/>
                </a:solidFill>
              </a:rPr>
              <a:t> une version papier des </a:t>
            </a:r>
            <a:r>
              <a:rPr lang="fr-FR" b="1" baseline="0" dirty="0" err="1">
                <a:solidFill>
                  <a:srgbClr val="FF0000"/>
                </a:solidFill>
              </a:rPr>
              <a:t>virelangues</a:t>
            </a:r>
            <a:r>
              <a:rPr lang="fr-FR" b="1" baseline="0" dirty="0">
                <a:solidFill>
                  <a:srgbClr val="FF0000"/>
                </a:solidFill>
              </a:rPr>
              <a:t> inconnus. Laisser entre 10 et 15 minutes à chaque équipe pour lire, s’entraîner et se répartir les </a:t>
            </a:r>
            <a:r>
              <a:rPr lang="fr-FR" b="1" baseline="0" dirty="0" err="1">
                <a:solidFill>
                  <a:srgbClr val="FF0000"/>
                </a:solidFill>
              </a:rPr>
              <a:t>virelangues</a:t>
            </a:r>
            <a:r>
              <a:rPr lang="fr-FR" b="1" baseline="0" dirty="0">
                <a:solidFill>
                  <a:srgbClr val="FF0000"/>
                </a:solidFill>
              </a:rPr>
              <a:t>. Veiller à ce que chaque élève passe une fois. </a:t>
            </a:r>
            <a:endParaRPr lang="fr-FR" b="1" dirty="0">
              <a:solidFill>
                <a:srgbClr val="FF0000"/>
              </a:solidFill>
            </a:endParaRPr>
          </a:p>
          <a:p>
            <a:pPr defTabSz="943204">
              <a:defRPr/>
            </a:pPr>
            <a:endParaRPr lang="fr-FR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dirty="0"/>
              <a:t>Le 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 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defTabSz="943204">
              <a:defRPr/>
            </a:pPr>
            <a:endParaRPr lang="fr-FR" baseline="0" dirty="0">
              <a:solidFill>
                <a:schemeClr val="accent6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62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>
              <a:defRPr/>
            </a:pPr>
            <a:r>
              <a:rPr lang="fr-FR" b="1" dirty="0">
                <a:solidFill>
                  <a:srgbClr val="FF0000"/>
                </a:solidFill>
              </a:rPr>
              <a:t>Ce </a:t>
            </a:r>
            <a:r>
              <a:rPr lang="fr-FR" b="1" dirty="0" err="1">
                <a:solidFill>
                  <a:srgbClr val="FF0000"/>
                </a:solidFill>
              </a:rPr>
              <a:t>virelangue</a:t>
            </a:r>
            <a:r>
              <a:rPr lang="fr-FR" b="1" dirty="0">
                <a:solidFill>
                  <a:srgbClr val="FF0000"/>
                </a:solidFill>
              </a:rPr>
              <a:t> n’a </a:t>
            </a:r>
            <a:r>
              <a:rPr lang="fr-FR" b="1" u="sng" dirty="0">
                <a:solidFill>
                  <a:srgbClr val="FF0000"/>
                </a:solidFill>
              </a:rPr>
              <a:t>pas</a:t>
            </a:r>
            <a:r>
              <a:rPr lang="fr-FR" b="1" dirty="0">
                <a:solidFill>
                  <a:srgbClr val="FF0000"/>
                </a:solidFill>
              </a:rPr>
              <a:t> été travaillé en classe</a:t>
            </a:r>
            <a:r>
              <a:rPr lang="fr-FR" b="1" baseline="0" dirty="0">
                <a:solidFill>
                  <a:srgbClr val="FF0000"/>
                </a:solidFill>
              </a:rPr>
              <a:t> ;</a:t>
            </a:r>
            <a:r>
              <a:rPr lang="fr-FR" b="1" dirty="0">
                <a:solidFill>
                  <a:srgbClr val="FF0000"/>
                </a:solidFill>
              </a:rPr>
              <a:t> il est donc inconnu des élèves.</a:t>
            </a:r>
          </a:p>
          <a:p>
            <a:pPr defTabSz="943204">
              <a:defRPr/>
            </a:pPr>
            <a:endParaRPr lang="fr-FR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dirty="0"/>
              <a:t>Le 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 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63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>
              <a:defRPr/>
            </a:pPr>
            <a:r>
              <a:rPr lang="fr-FR" b="1" dirty="0">
                <a:solidFill>
                  <a:srgbClr val="FF0000"/>
                </a:solidFill>
              </a:rPr>
              <a:t>Ce </a:t>
            </a:r>
            <a:r>
              <a:rPr lang="fr-FR" b="1" dirty="0" err="1">
                <a:solidFill>
                  <a:srgbClr val="FF0000"/>
                </a:solidFill>
              </a:rPr>
              <a:t>virelangue</a:t>
            </a:r>
            <a:r>
              <a:rPr lang="fr-FR" b="1" dirty="0">
                <a:solidFill>
                  <a:srgbClr val="FF0000"/>
                </a:solidFill>
              </a:rPr>
              <a:t> n’a </a:t>
            </a:r>
            <a:r>
              <a:rPr lang="fr-FR" b="1" u="sng" dirty="0">
                <a:solidFill>
                  <a:srgbClr val="FF0000"/>
                </a:solidFill>
              </a:rPr>
              <a:t>pas</a:t>
            </a:r>
            <a:r>
              <a:rPr lang="fr-FR" b="1" dirty="0">
                <a:solidFill>
                  <a:srgbClr val="FF0000"/>
                </a:solidFill>
              </a:rPr>
              <a:t> été travaillé en classe ; il est donc inconnu des élèves.</a:t>
            </a:r>
          </a:p>
          <a:p>
            <a:pPr defTabSz="943204">
              <a:defRPr/>
            </a:pPr>
            <a:endParaRPr lang="fr-FR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dirty="0"/>
              <a:t>Le 3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 3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aseline="0" dirty="0"/>
          </a:p>
          <a:p>
            <a:pPr marL="0" indent="0" defTabSz="943204">
              <a:buFont typeface="Arial" panose="020B0604020202020204" pitchFamily="34" charset="0"/>
              <a:buNone/>
              <a:defRPr/>
            </a:pPr>
            <a:r>
              <a:rPr lang="fr-FR" b="1" baseline="0" dirty="0">
                <a:solidFill>
                  <a:srgbClr val="FF0000"/>
                </a:solidFill>
              </a:rPr>
              <a:t>Reprenons l’exemple 1 (voir diapositives 58 et 61) :</a:t>
            </a:r>
            <a:br>
              <a:rPr lang="fr-FR" b="1" baseline="0" dirty="0">
                <a:solidFill>
                  <a:srgbClr val="FF0000"/>
                </a:solidFill>
              </a:rPr>
            </a:br>
            <a:r>
              <a:rPr lang="fr-FR" b="0" baseline="0" dirty="0">
                <a:solidFill>
                  <a:srgbClr val="FF0000"/>
                </a:solidFill>
              </a:rPr>
              <a:t>A</a:t>
            </a:r>
            <a:r>
              <a:rPr lang="fr-FR" b="0" baseline="0" dirty="0"/>
              <a:t>u</a:t>
            </a:r>
            <a:r>
              <a:rPr lang="fr-FR" baseline="0" dirty="0"/>
              <a:t> départ, vous comptiez 20 équipes en anglais, 12 en espagnol et 6 en portugais.</a:t>
            </a:r>
            <a:br>
              <a:rPr lang="fr-FR" baseline="0" dirty="0"/>
            </a:br>
            <a:r>
              <a:rPr lang="fr-FR" baseline="0" dirty="0"/>
              <a:t>A l’issue de la première manche, vous avez éliminé 4 équipes en anglais, 2 en espagnol et 1 en portugais.</a:t>
            </a:r>
            <a:br>
              <a:rPr lang="fr-FR" baseline="0" dirty="0"/>
            </a:br>
            <a:r>
              <a:rPr lang="fr-FR" baseline="0" dirty="0"/>
              <a:t>A l’issue de la deuxième manche, vous pouvez à nouveau éliminer 5 équipes en anglais, 3 en espagnol et 1 en portugais.</a:t>
            </a:r>
            <a:br>
              <a:rPr lang="fr-FR" baseline="0" dirty="0"/>
            </a:br>
            <a:r>
              <a:rPr lang="fr-FR" baseline="0" dirty="0"/>
              <a:t>A l’issue de cette troisième manche, vous pouvez à nouveau éliminer 5 équipes en anglais, 3 en espagnol et 2 en portugais.</a:t>
            </a:r>
            <a:br>
              <a:rPr lang="fr-FR" baseline="0" dirty="0"/>
            </a:br>
            <a:r>
              <a:rPr lang="fr-FR" baseline="0" dirty="0"/>
              <a:t>=&gt; A ce stade du concours, il reste donc 6 équipes en anglais, 4 en espagnol et 2 en portugais, soit </a:t>
            </a:r>
            <a:r>
              <a:rPr lang="fr-FR" b="1" baseline="0" dirty="0"/>
              <a:t>12 équipes toutes langues confondues</a:t>
            </a:r>
            <a:r>
              <a:rPr lang="fr-FR" b="0" baseline="0" dirty="0"/>
              <a:t> pour représenter votre collège lors de la finale du </a:t>
            </a:r>
            <a:r>
              <a:rPr lang="fr-FR" b="1" baseline="0" dirty="0"/>
              <a:t>mardi 18 mars 2025</a:t>
            </a:r>
            <a:r>
              <a:rPr lang="fr-FR" b="0" baseline="0" dirty="0"/>
              <a:t>.</a:t>
            </a:r>
            <a:br>
              <a:rPr lang="fr-FR" b="0" baseline="0" dirty="0"/>
            </a:br>
            <a:endParaRPr lang="fr-FR" baseline="0" dirty="0"/>
          </a:p>
          <a:p>
            <a:pPr marL="0" indent="0" defTabSz="943204">
              <a:buFont typeface="Arial" panose="020B0604020202020204" pitchFamily="34" charset="0"/>
              <a:buNone/>
              <a:defRPr/>
            </a:pPr>
            <a:r>
              <a:rPr lang="fr-FR" b="1" baseline="0" dirty="0"/>
              <a:t>Reprenons l’exemple 2 :</a:t>
            </a:r>
            <a:br>
              <a:rPr lang="fr-FR" b="1" baseline="0" dirty="0"/>
            </a:br>
            <a:r>
              <a:rPr lang="fr-FR" b="0" baseline="0" dirty="0"/>
              <a:t>Au départ, vous </a:t>
            </a:r>
            <a:r>
              <a:rPr lang="fr-FR" baseline="0" dirty="0"/>
              <a:t>comptiez 20 équipes en portugais uniquement.</a:t>
            </a:r>
            <a:br>
              <a:rPr lang="fr-FR" baseline="0" dirty="0"/>
            </a:br>
            <a:r>
              <a:rPr lang="fr-FR" baseline="0" dirty="0"/>
              <a:t>A l’issue de la première manche, vous avez éliminé 2 équipes.</a:t>
            </a:r>
            <a:br>
              <a:rPr lang="fr-FR" baseline="0" dirty="0"/>
            </a:br>
            <a:r>
              <a:rPr lang="fr-FR" baseline="0" dirty="0"/>
              <a:t>A l’issue de la deuxième manche, vous pouvez à nouveau éliminer 3 équipes.</a:t>
            </a:r>
            <a:br>
              <a:rPr lang="fr-FR" baseline="0" dirty="0"/>
            </a:br>
            <a:r>
              <a:rPr lang="fr-FR" baseline="0" dirty="0"/>
              <a:t>A l’issue de cette troisième manche, vous pouvez éliminer 3 équipes.</a:t>
            </a:r>
            <a:br>
              <a:rPr lang="fr-FR" baseline="0" dirty="0"/>
            </a:br>
            <a:r>
              <a:rPr lang="fr-FR" baseline="0" dirty="0"/>
              <a:t>=&gt; A ce stade du concours, il reste donc </a:t>
            </a:r>
            <a:r>
              <a:rPr lang="fr-FR" b="1" baseline="0" dirty="0"/>
              <a:t>12 équipes </a:t>
            </a:r>
            <a:r>
              <a:rPr lang="fr-FR" baseline="0" dirty="0"/>
              <a:t>en portugais pour représenter votre collège. 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64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On peut imaginer que toutes les équipes font les 3 manches et que seules les 3 meilleures équipes participent à la finale qui aura lieu le </a:t>
            </a:r>
            <a:r>
              <a:rPr lang="fr-FR" b="1" dirty="0"/>
              <a:t>mardi 4 avril 2023</a:t>
            </a:r>
            <a:r>
              <a:rPr lang="fr-FR" dirty="0"/>
              <a:t>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65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 ; il est donc connu des élèves.</a:t>
            </a:r>
          </a:p>
          <a:p>
            <a:pPr defTabSz="943204">
              <a:defRPr/>
            </a:pPr>
            <a:endParaRPr lang="fr-FR" dirty="0"/>
          </a:p>
          <a:p>
            <a:pPr defTabSz="943204">
              <a:defRPr/>
            </a:pPr>
            <a:r>
              <a:rPr lang="fr-FR" b="1" dirty="0"/>
              <a:t>Les enseignants déterminent l’ordre de passage</a:t>
            </a:r>
            <a:r>
              <a:rPr lang="fr-FR" b="1" baseline="0" dirty="0"/>
              <a:t> des équipes.</a:t>
            </a:r>
            <a:endParaRPr lang="fr-FR" b="1" dirty="0"/>
          </a:p>
          <a:p>
            <a:pPr defTabSz="943204">
              <a:defRPr/>
            </a:pPr>
            <a:endParaRPr lang="fr-FR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baseline="0" dirty="0"/>
              <a:t> 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Les membres du jury communiquent les notes à la personne qui saisit les résultats sur le fichier Excel (fourni par les organisateurs).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66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 ; il est donc connu des élèves.</a:t>
            </a:r>
          </a:p>
          <a:p>
            <a:endParaRPr lang="fr-FR" dirty="0"/>
          </a:p>
          <a:p>
            <a:pPr marL="176851" indent="-176851">
              <a:buFont typeface="Arial" panose="020B0604020202020204" pitchFamily="34" charset="0"/>
              <a:buChar char="•"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 élève de la 1</a:t>
            </a:r>
            <a:r>
              <a:rPr lang="fr-FR" baseline="30000" dirty="0"/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</a:p>
          <a:p>
            <a:pPr marL="176851" indent="-176851">
              <a:buFont typeface="Arial" panose="020B0604020202020204" pitchFamily="34" charset="0"/>
              <a:buChar char="•"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élève de la 2</a:t>
            </a:r>
            <a:r>
              <a:rPr lang="fr-FR" baseline="30000" dirty="0"/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suite.</a:t>
            </a:r>
            <a:endParaRPr lang="fr-FR" dirty="0"/>
          </a:p>
          <a:p>
            <a:pPr marL="176851" indent="-176851">
              <a:buFont typeface="Arial" panose="020B0604020202020204" pitchFamily="34" charset="0"/>
              <a:buChar char="•"/>
            </a:pPr>
            <a:r>
              <a:rPr lang="fr-FR" dirty="0"/>
              <a:t>Les membres du jury communiquent les notes à la personne qui saisit les résultats sur un fichier Excel.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67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 ; il est donc connu des élèves.</a:t>
            </a:r>
          </a:p>
          <a:p>
            <a:endParaRPr lang="fr-FR" dirty="0"/>
          </a:p>
          <a:p>
            <a:pPr marL="176851" indent="-176851">
              <a:buFont typeface="Arial" panose="020B0604020202020204" pitchFamily="34" charset="0"/>
              <a:buChar char="•"/>
            </a:pPr>
            <a:r>
              <a:rPr lang="fr-FR" dirty="0"/>
              <a:t>Le 3</a:t>
            </a:r>
            <a:r>
              <a:rPr lang="fr-FR" baseline="30000" dirty="0"/>
              <a:t>ème</a:t>
            </a:r>
            <a:r>
              <a:rPr lang="fr-FR" dirty="0"/>
              <a:t>  élève de la 1</a:t>
            </a:r>
            <a:r>
              <a:rPr lang="fr-FR" baseline="30000" dirty="0"/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</a:p>
          <a:p>
            <a:pPr marL="176851" indent="-176851">
              <a:buFont typeface="Arial" panose="020B0604020202020204" pitchFamily="34" charset="0"/>
              <a:buChar char="•"/>
            </a:pPr>
            <a:r>
              <a:rPr lang="fr-FR" dirty="0"/>
              <a:t>Le 3</a:t>
            </a:r>
            <a:r>
              <a:rPr lang="fr-FR" baseline="30000" dirty="0"/>
              <a:t>ème</a:t>
            </a:r>
            <a:r>
              <a:rPr lang="fr-FR" dirty="0"/>
              <a:t> élève de la 2</a:t>
            </a:r>
            <a:r>
              <a:rPr lang="fr-FR" baseline="30000" dirty="0"/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</a:p>
          <a:p>
            <a:pPr marL="176851" indent="-176851">
              <a:buFont typeface="Arial" panose="020B0604020202020204" pitchFamily="34" charset="0"/>
              <a:buChar char="•"/>
            </a:pPr>
            <a:r>
              <a:rPr lang="fr-FR" dirty="0"/>
              <a:t>Les membres du jury communiquent les notes à la personne qui saisit les résultats sur un fichier Excel (fourni par les organisateurs).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68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 ; il est donc connu des élèves.</a:t>
            </a:r>
          </a:p>
          <a:p>
            <a:pPr defTabSz="943204">
              <a:defRPr/>
            </a:pPr>
            <a:endParaRPr lang="fr-FR" dirty="0"/>
          </a:p>
          <a:p>
            <a:pPr defTabSz="943204">
              <a:defRPr/>
            </a:pPr>
            <a:r>
              <a:rPr lang="fr-FR" b="1" dirty="0"/>
              <a:t>Les enseignants déterminent l’ordre de passage</a:t>
            </a:r>
            <a:r>
              <a:rPr lang="fr-FR" b="1" baseline="0" dirty="0"/>
              <a:t> des équipes.</a:t>
            </a:r>
            <a:endParaRPr lang="fr-FR" b="1" dirty="0"/>
          </a:p>
          <a:p>
            <a:pPr defTabSz="943204">
              <a:defRPr/>
            </a:pPr>
            <a:endParaRPr lang="fr-FR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baseline="0" dirty="0"/>
              <a:t> 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Les membres du jury communiquent les notes à la personne qui saisit les résultats sur le fichier Excel (fourni par les organisateurs).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69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</a:t>
            </a:r>
            <a:r>
              <a:rPr lang="fr-FR" baseline="0" dirty="0"/>
              <a:t> ; </a:t>
            </a:r>
            <a:r>
              <a:rPr lang="fr-FR" dirty="0"/>
              <a:t>il est donc connu des élèves.</a:t>
            </a:r>
          </a:p>
          <a:p>
            <a:pPr defTabSz="943204">
              <a:defRPr/>
            </a:pPr>
            <a:endParaRPr lang="fr-FR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baseline="0" dirty="0"/>
              <a:t> 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="1" baseline="0" dirty="0"/>
          </a:p>
          <a:p>
            <a:pPr marL="0" indent="0" defTabSz="943204">
              <a:buFont typeface="Arial" panose="020B0604020202020204" pitchFamily="34" charset="0"/>
              <a:buNone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 ; il est donc connu des élèves.</a:t>
            </a:r>
          </a:p>
          <a:p>
            <a:endParaRPr lang="fr-FR" dirty="0"/>
          </a:p>
          <a:p>
            <a:pPr marL="176851" indent="-176851">
              <a:buFont typeface="Arial" panose="020B0604020202020204" pitchFamily="34" charset="0"/>
              <a:buChar char="•"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élève de la 1</a:t>
            </a:r>
            <a:r>
              <a:rPr lang="fr-FR" baseline="30000" dirty="0"/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</a:p>
          <a:p>
            <a:pPr marL="176851" indent="-176851">
              <a:buFont typeface="Arial" panose="020B0604020202020204" pitchFamily="34" charset="0"/>
              <a:buChar char="•"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élève de la 2</a:t>
            </a:r>
            <a:r>
              <a:rPr lang="fr-FR" baseline="30000" dirty="0"/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suite.</a:t>
            </a:r>
            <a:endParaRPr lang="fr-FR" dirty="0"/>
          </a:p>
          <a:p>
            <a:pPr marL="176851" indent="-176851">
              <a:buFont typeface="Arial" panose="020B0604020202020204" pitchFamily="34" charset="0"/>
              <a:buChar char="•"/>
            </a:pPr>
            <a:r>
              <a:rPr lang="fr-FR" dirty="0"/>
              <a:t>Les membres du jury communiquent les notes à la personne qui saisit les résultats sur un fichier Excel </a:t>
            </a:r>
            <a:r>
              <a:rPr lang="fr-FR" baseline="0" dirty="0"/>
              <a:t>(fourni par les organisateurs).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70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 ; il est donc connu des élèves.</a:t>
            </a:r>
          </a:p>
          <a:p>
            <a:endParaRPr lang="fr-FR" dirty="0"/>
          </a:p>
          <a:p>
            <a:pPr marL="176851" indent="-176851">
              <a:buFont typeface="Arial" panose="020B0604020202020204" pitchFamily="34" charset="0"/>
              <a:buChar char="•"/>
            </a:pPr>
            <a:r>
              <a:rPr lang="fr-FR" dirty="0"/>
              <a:t>Le 3</a:t>
            </a:r>
            <a:r>
              <a:rPr lang="fr-FR" baseline="30000" dirty="0"/>
              <a:t>ème</a:t>
            </a:r>
            <a:r>
              <a:rPr lang="fr-FR" dirty="0"/>
              <a:t>  élève de la 1</a:t>
            </a:r>
            <a:r>
              <a:rPr lang="fr-FR" baseline="30000" dirty="0"/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</a:p>
          <a:p>
            <a:pPr marL="176851" indent="-176851">
              <a:buFont typeface="Arial" panose="020B0604020202020204" pitchFamily="34" charset="0"/>
              <a:buChar char="•"/>
            </a:pPr>
            <a:r>
              <a:rPr lang="fr-FR" dirty="0"/>
              <a:t>Le 3</a:t>
            </a:r>
            <a:r>
              <a:rPr lang="fr-FR" baseline="30000" dirty="0"/>
              <a:t>ème</a:t>
            </a:r>
            <a:r>
              <a:rPr lang="fr-FR" dirty="0"/>
              <a:t> élève de la 2</a:t>
            </a:r>
            <a:r>
              <a:rPr lang="fr-FR" baseline="30000" dirty="0"/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</a:p>
          <a:p>
            <a:pPr marL="176851" indent="-176851">
              <a:buFont typeface="Arial" panose="020B0604020202020204" pitchFamily="34" charset="0"/>
              <a:buChar char="•"/>
            </a:pPr>
            <a:r>
              <a:rPr lang="fr-FR" dirty="0"/>
              <a:t>Les membres du jury communiquent les notes à la personne qui saisit les résultats sur un fichier Excel.</a:t>
            </a:r>
          </a:p>
          <a:p>
            <a:pPr marL="176851" indent="-176851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71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Ce </a:t>
            </a:r>
            <a:r>
              <a:rPr lang="fr-FR" b="1" dirty="0" err="1"/>
              <a:t>virelangue</a:t>
            </a:r>
            <a:r>
              <a:rPr lang="fr-FR" b="1" dirty="0"/>
              <a:t> n’a </a:t>
            </a:r>
            <a:r>
              <a:rPr lang="fr-FR" b="1" u="sng" dirty="0"/>
              <a:t>pas</a:t>
            </a:r>
            <a:r>
              <a:rPr lang="fr-FR" b="1" dirty="0"/>
              <a:t> été travaillé en classe ; il est donc inconnu des élèves.</a:t>
            </a:r>
            <a:endParaRPr lang="fr-FR" dirty="0"/>
          </a:p>
          <a:p>
            <a:r>
              <a:rPr lang="fr-FR" b="1" dirty="0"/>
              <a:t>Distribuer une version papier des </a:t>
            </a:r>
            <a:r>
              <a:rPr lang="fr-FR" b="1" dirty="0" err="1"/>
              <a:t>virelangues</a:t>
            </a:r>
            <a:r>
              <a:rPr lang="fr-FR" b="1" dirty="0"/>
              <a:t> inconnus.</a:t>
            </a:r>
          </a:p>
          <a:p>
            <a:r>
              <a:rPr lang="fr-FR" b="1" dirty="0"/>
              <a:t>Laisser entre 10 et 15 minutes à chaque équipe pour lire, s’entraîner et se répartir les </a:t>
            </a:r>
            <a:r>
              <a:rPr lang="fr-FR" b="1" dirty="0" err="1"/>
              <a:t>virelangues</a:t>
            </a:r>
            <a:r>
              <a:rPr lang="fr-FR" b="1" dirty="0"/>
              <a:t>. Veiller à ce que chaque élève passe une fois. </a:t>
            </a:r>
            <a:endParaRPr lang="fr-FR" dirty="0"/>
          </a:p>
          <a:p>
            <a:pPr lvl="0"/>
            <a:endParaRPr lang="fr-FR" dirty="0"/>
          </a:p>
          <a:p>
            <a:pPr marL="176851" indent="-176851">
              <a:buFont typeface="Arial" panose="020B0604020202020204" pitchFamily="34" charset="0"/>
              <a:buChar char="•"/>
            </a:pPr>
            <a:r>
              <a:rPr lang="fr-FR" dirty="0"/>
              <a:t>Le 1</a:t>
            </a:r>
            <a:r>
              <a:rPr lang="fr-FR" baseline="30000" dirty="0"/>
              <a:t>er</a:t>
            </a:r>
            <a:r>
              <a:rPr lang="fr-FR" dirty="0"/>
              <a:t> élève de la 1</a:t>
            </a:r>
            <a:r>
              <a:rPr lang="fr-FR" baseline="30000" dirty="0"/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</a:p>
          <a:p>
            <a:pPr marL="176851" indent="-176851">
              <a:buFont typeface="Arial" panose="020B0604020202020204" pitchFamily="34" charset="0"/>
              <a:buChar char="•"/>
            </a:pPr>
            <a:r>
              <a:rPr lang="fr-FR" dirty="0"/>
              <a:t>Le 1</a:t>
            </a:r>
            <a:r>
              <a:rPr lang="fr-FR" baseline="30000" dirty="0"/>
              <a:t>er</a:t>
            </a:r>
            <a:r>
              <a:rPr lang="fr-FR" dirty="0"/>
              <a:t> élève de la 2</a:t>
            </a:r>
            <a:r>
              <a:rPr lang="fr-FR" baseline="30000" dirty="0"/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</a:p>
          <a:p>
            <a:pPr marL="176851" indent="-176851">
              <a:buFont typeface="Arial" panose="020B0604020202020204" pitchFamily="34" charset="0"/>
              <a:buChar char="•"/>
            </a:pPr>
            <a:r>
              <a:rPr lang="fr-FR" dirty="0"/>
              <a:t>Les membres du jury communiquent les notes à la personne qui saisit les résultats sur un fichier Excel (fourni par les organisateurs).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72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Ce </a:t>
            </a:r>
            <a:r>
              <a:rPr lang="fr-FR" b="1" dirty="0" err="1"/>
              <a:t>virelangue</a:t>
            </a:r>
            <a:r>
              <a:rPr lang="fr-FR" b="1" dirty="0"/>
              <a:t> n’a </a:t>
            </a:r>
            <a:r>
              <a:rPr lang="fr-FR" b="1" u="sng" dirty="0"/>
              <a:t>pas</a:t>
            </a:r>
            <a:r>
              <a:rPr lang="fr-FR" b="1" dirty="0"/>
              <a:t> été travaillé en classe ; il est donc inconnu des élèves.</a:t>
            </a:r>
          </a:p>
          <a:p>
            <a:endParaRPr lang="fr-FR" dirty="0"/>
          </a:p>
          <a:p>
            <a:pPr marL="176851" indent="-176851">
              <a:buFont typeface="Arial" panose="020B0604020202020204" pitchFamily="34" charset="0"/>
              <a:buChar char="•"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 élève de la 1</a:t>
            </a:r>
            <a:r>
              <a:rPr lang="fr-FR" baseline="30000" dirty="0"/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</a:p>
          <a:p>
            <a:pPr marL="176851" indent="-176851">
              <a:buFont typeface="Arial" panose="020B0604020202020204" pitchFamily="34" charset="0"/>
              <a:buChar char="•"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élève de la 2</a:t>
            </a:r>
            <a:r>
              <a:rPr lang="fr-FR" baseline="30000" dirty="0"/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</a:p>
          <a:p>
            <a:pPr marL="176851" indent="-176851">
              <a:buFont typeface="Arial" panose="020B0604020202020204" pitchFamily="34" charset="0"/>
              <a:buChar char="•"/>
            </a:pPr>
            <a:r>
              <a:rPr lang="fr-FR" dirty="0"/>
              <a:t>Les membres du jury communiquent les notes à la personne qui saisit les résultats sur un fichier Excel.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73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Ce </a:t>
            </a:r>
            <a:r>
              <a:rPr lang="fr-FR" b="1" dirty="0" err="1"/>
              <a:t>virelangue</a:t>
            </a:r>
            <a:r>
              <a:rPr lang="fr-FR" b="1" dirty="0"/>
              <a:t> n’a </a:t>
            </a:r>
            <a:r>
              <a:rPr lang="fr-FR" b="1" u="sng" dirty="0"/>
              <a:t>pas</a:t>
            </a:r>
            <a:r>
              <a:rPr lang="fr-FR" b="1" dirty="0"/>
              <a:t> été travaillé en classe ; il est donc inconnu des élèves.</a:t>
            </a:r>
          </a:p>
          <a:p>
            <a:endParaRPr lang="fr-FR" dirty="0"/>
          </a:p>
          <a:p>
            <a:pPr marL="176851" indent="-176851">
              <a:buFont typeface="Arial" panose="020B0604020202020204" pitchFamily="34" charset="0"/>
              <a:buChar char="•"/>
            </a:pPr>
            <a:r>
              <a:rPr lang="fr-FR" dirty="0"/>
              <a:t>Le 3</a:t>
            </a:r>
            <a:r>
              <a:rPr lang="fr-FR" baseline="30000" dirty="0"/>
              <a:t>ème</a:t>
            </a:r>
            <a:r>
              <a:rPr lang="fr-FR" dirty="0"/>
              <a:t>  élève de la 1</a:t>
            </a:r>
            <a:r>
              <a:rPr lang="fr-FR" baseline="30000" dirty="0"/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</a:p>
          <a:p>
            <a:pPr marL="176851" indent="-176851">
              <a:buFont typeface="Arial" panose="020B0604020202020204" pitchFamily="34" charset="0"/>
              <a:buChar char="•"/>
            </a:pPr>
            <a:r>
              <a:rPr lang="fr-FR" dirty="0"/>
              <a:t>Le 3</a:t>
            </a:r>
            <a:r>
              <a:rPr lang="fr-FR" baseline="30000" dirty="0"/>
              <a:t>ème</a:t>
            </a:r>
            <a:r>
              <a:rPr lang="fr-FR" dirty="0"/>
              <a:t> élève de la 2</a:t>
            </a:r>
            <a:r>
              <a:rPr lang="fr-FR" baseline="30000" dirty="0"/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et ainsi de suite.</a:t>
            </a:r>
          </a:p>
          <a:p>
            <a:pPr marL="176851" indent="-176851">
              <a:buFont typeface="Arial" panose="020B0604020202020204" pitchFamily="34" charset="0"/>
              <a:buChar char="•"/>
            </a:pPr>
            <a:endParaRPr lang="fr-FR" dirty="0"/>
          </a:p>
          <a:p>
            <a:pPr lvl="0"/>
            <a:r>
              <a:rPr lang="fr-FR" dirty="0"/>
              <a:t>Les membres du jury communiquent les notes à la personne qui saisit les résultats sur un fichier Excel (fourni par les organisateurs).</a:t>
            </a:r>
          </a:p>
          <a:p>
            <a:pPr lvl="0"/>
            <a:endParaRPr lang="fr-FR" dirty="0"/>
          </a:p>
          <a:p>
            <a:r>
              <a:rPr lang="fr-FR" dirty="0"/>
              <a:t>On peut imaginer que toutes les équipes font les 3 manches et que seules les 3 meilleures équipes participent à la finale qui aura lieu le </a:t>
            </a:r>
            <a:r>
              <a:rPr lang="fr-FR" b="1" dirty="0"/>
              <a:t>mardi </a:t>
            </a:r>
            <a:r>
              <a:rPr lang="fr-FR" b="1"/>
              <a:t>18 mars 2025</a:t>
            </a:r>
            <a:r>
              <a:rPr lang="fr-FR"/>
              <a:t>. </a:t>
            </a:r>
            <a:endParaRPr lang="fr-FR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74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</a:t>
            </a:r>
            <a:r>
              <a:rPr lang="fr-FR" baseline="0" dirty="0"/>
              <a:t> ;</a:t>
            </a:r>
            <a:r>
              <a:rPr lang="fr-FR" dirty="0"/>
              <a:t> il est donc connu des élèves.</a:t>
            </a:r>
          </a:p>
          <a:p>
            <a:pPr defTabSz="943204">
              <a:defRPr/>
            </a:pPr>
            <a:endParaRPr lang="fr-FR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suite.</a:t>
            </a:r>
          </a:p>
          <a:p>
            <a:pPr marL="0" indent="0" defTabSz="943204">
              <a:buFont typeface="Arial" panose="020B0604020202020204" pitchFamily="34" charset="0"/>
              <a:buNone/>
              <a:defRPr/>
            </a:pPr>
            <a:endParaRPr lang="fr-FR" b="1" baseline="0" dirty="0"/>
          </a:p>
          <a:p>
            <a:pPr marL="0" indent="0" defTabSz="943204">
              <a:buFont typeface="Arial" panose="020B0604020202020204" pitchFamily="34" charset="0"/>
              <a:buNone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3204"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</a:t>
            </a:r>
            <a:r>
              <a:rPr lang="fr-FR" baseline="0" dirty="0"/>
              <a:t> ; </a:t>
            </a:r>
            <a:r>
              <a:rPr lang="fr-FR" dirty="0"/>
              <a:t>il est donc connu des élèves.</a:t>
            </a:r>
          </a:p>
          <a:p>
            <a:pPr defTabSz="943204">
              <a:defRPr/>
            </a:pPr>
            <a:endParaRPr lang="fr-FR" dirty="0"/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3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3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6851" indent="-176851" defTabSz="943204">
              <a:buFont typeface="Arial" panose="020B0604020202020204" pitchFamily="34" charset="0"/>
              <a:buChar char="•"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marL="0" indent="0" defTabSz="943204">
              <a:buFont typeface="Arial" panose="020B0604020202020204" pitchFamily="34" charset="0"/>
              <a:buNone/>
              <a:defRPr/>
            </a:pPr>
            <a:endParaRPr lang="fr-FR" baseline="0" dirty="0"/>
          </a:p>
          <a:p>
            <a:pPr marL="0" indent="0" defTabSz="943204">
              <a:buFont typeface="Arial" panose="020B0604020202020204" pitchFamily="34" charset="0"/>
              <a:buNone/>
              <a:defRPr/>
            </a:pPr>
            <a:r>
              <a:rPr lang="fr-FR" b="1" baseline="0" dirty="0">
                <a:solidFill>
                  <a:srgbClr val="FF0000"/>
                </a:solidFill>
              </a:rPr>
              <a:t>Reprenons l’exemple 1 (voir diapositive 6) :</a:t>
            </a:r>
            <a:br>
              <a:rPr lang="fr-FR" b="1" baseline="0" dirty="0">
                <a:solidFill>
                  <a:srgbClr val="FF0000"/>
                </a:solidFill>
              </a:rPr>
            </a:br>
            <a:r>
              <a:rPr lang="fr-FR" b="0" baseline="0" dirty="0">
                <a:solidFill>
                  <a:srgbClr val="FF0000"/>
                </a:solidFill>
              </a:rPr>
              <a:t>A</a:t>
            </a:r>
            <a:r>
              <a:rPr lang="fr-FR" b="0" baseline="0" dirty="0"/>
              <a:t>u</a:t>
            </a:r>
            <a:r>
              <a:rPr lang="fr-FR" baseline="0" dirty="0"/>
              <a:t> départ, vous comptiez 20 équipes en anglais, 12 en espagnol et 6 en allemand.</a:t>
            </a:r>
            <a:br>
              <a:rPr lang="fr-FR" baseline="0" dirty="0"/>
            </a:br>
            <a:r>
              <a:rPr lang="fr-FR" baseline="0" dirty="0"/>
              <a:t>A l’issue de la première manche, vous avez éliminé 4 équipes en anglais, 2 en espagnol et 1 en allemand.</a:t>
            </a:r>
            <a:br>
              <a:rPr lang="fr-FR" baseline="0" dirty="0"/>
            </a:br>
            <a:r>
              <a:rPr lang="fr-FR" baseline="0" dirty="0"/>
              <a:t>A l’issue de cette deuxième manche, vous pouvez éliminer 5 équipes en anglais, 3 en espagnol et 1 en allemand.</a:t>
            </a:r>
            <a:br>
              <a:rPr lang="fr-FR" baseline="0" dirty="0"/>
            </a:br>
            <a:r>
              <a:rPr lang="fr-FR" baseline="0" dirty="0"/>
              <a:t>=&gt; A ce stade du concours, il reste donc 11 équipes en anglais, 7 en espagnol et 4 en allemand.</a:t>
            </a:r>
          </a:p>
          <a:p>
            <a:pPr marL="0" indent="0" defTabSz="943204">
              <a:buFont typeface="Arial" panose="020B0604020202020204" pitchFamily="34" charset="0"/>
              <a:buNone/>
              <a:defRPr/>
            </a:pPr>
            <a:endParaRPr lang="fr-FR" baseline="0" dirty="0"/>
          </a:p>
          <a:p>
            <a:pPr marL="0" indent="0" defTabSz="943204">
              <a:buFont typeface="Arial" panose="020B0604020202020204" pitchFamily="34" charset="0"/>
              <a:buNone/>
              <a:defRPr/>
            </a:pPr>
            <a:r>
              <a:rPr lang="fr-FR" b="1" baseline="0" dirty="0"/>
              <a:t>Reprenons l’exemple 2 :</a:t>
            </a:r>
            <a:br>
              <a:rPr lang="fr-FR" b="1" baseline="0" dirty="0"/>
            </a:br>
            <a:r>
              <a:rPr lang="fr-FR" b="0" baseline="0" dirty="0"/>
              <a:t>Au départ, vous </a:t>
            </a:r>
            <a:r>
              <a:rPr lang="fr-FR" baseline="0" dirty="0"/>
              <a:t>comptiez 20 équipes en allemand uniquement.</a:t>
            </a:r>
            <a:br>
              <a:rPr lang="fr-FR" baseline="0" dirty="0"/>
            </a:br>
            <a:r>
              <a:rPr lang="fr-FR" baseline="0" dirty="0"/>
              <a:t>A l’issue de la première manche, vous avez éliminé 2 équipes.</a:t>
            </a:r>
            <a:br>
              <a:rPr lang="fr-FR" baseline="0" dirty="0"/>
            </a:br>
            <a:r>
              <a:rPr lang="fr-FR" baseline="0" dirty="0"/>
              <a:t>A l’issue de cette deuxième manche, vous pouvez à nouveau éliminer 3 équipes.</a:t>
            </a:r>
            <a:br>
              <a:rPr lang="fr-FR" baseline="0" dirty="0"/>
            </a:br>
            <a:r>
              <a:rPr lang="fr-FR" baseline="0" dirty="0"/>
              <a:t>=&gt; A ce stade du concours, il reste donc 15 équipes en allemand. </a:t>
            </a:r>
          </a:p>
          <a:p>
            <a:pPr defTabSz="943204"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8BCD3-3C4C-4DBA-BD2E-B85E48FFDBA5}" type="datetimeFigureOut">
              <a:rPr lang="fr-FR" smtClean="0"/>
              <a:t>29/11/2024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91084-44B7-412A-A3D6-40EF964F97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1531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8BCD3-3C4C-4DBA-BD2E-B85E48FFDBA5}" type="datetimeFigureOut">
              <a:rPr lang="fr-FR" smtClean="0"/>
              <a:t>29/11/2024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91084-44B7-412A-A3D6-40EF964F97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6893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8BCD3-3C4C-4DBA-BD2E-B85E48FFDBA5}" type="datetimeFigureOut">
              <a:rPr lang="fr-FR" smtClean="0"/>
              <a:t>29/11/2024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91084-44B7-412A-A3D6-40EF964F97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2208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8BCD3-3C4C-4DBA-BD2E-B85E48FFDBA5}" type="datetimeFigureOut">
              <a:rPr lang="fr-FR" smtClean="0"/>
              <a:t>29/11/2024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91084-44B7-412A-A3D6-40EF964F97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7860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8BCD3-3C4C-4DBA-BD2E-B85E48FFDBA5}" type="datetimeFigureOut">
              <a:rPr lang="fr-FR" smtClean="0"/>
              <a:t>29/11/2024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91084-44B7-412A-A3D6-40EF964F97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9362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8BCD3-3C4C-4DBA-BD2E-B85E48FFDBA5}" type="datetimeFigureOut">
              <a:rPr lang="fr-FR" smtClean="0"/>
              <a:t>29/11/2024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91084-44B7-412A-A3D6-40EF964F97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76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8BCD3-3C4C-4DBA-BD2E-B85E48FFDBA5}" type="datetimeFigureOut">
              <a:rPr lang="fr-FR" smtClean="0"/>
              <a:t>29/11/2024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91084-44B7-412A-A3D6-40EF964F97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6304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8BCD3-3C4C-4DBA-BD2E-B85E48FFDBA5}" type="datetimeFigureOut">
              <a:rPr lang="fr-FR" smtClean="0"/>
              <a:t>29/11/2024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91084-44B7-412A-A3D6-40EF964F97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685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8BCD3-3C4C-4DBA-BD2E-B85E48FFDBA5}" type="datetimeFigureOut">
              <a:rPr lang="fr-FR" smtClean="0"/>
              <a:t>29/11/2024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91084-44B7-412A-A3D6-40EF964F97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4304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8BCD3-3C4C-4DBA-BD2E-B85E48FFDBA5}" type="datetimeFigureOut">
              <a:rPr lang="fr-FR" smtClean="0"/>
              <a:t>29/11/2024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91084-44B7-412A-A3D6-40EF964F97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7962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8BCD3-3C4C-4DBA-BD2E-B85E48FFDBA5}" type="datetimeFigureOut">
              <a:rPr lang="fr-FR" smtClean="0"/>
              <a:t>29/11/2024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91084-44B7-412A-A3D6-40EF964F97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3401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8BCD3-3C4C-4DBA-BD2E-B85E48FFDBA5}" type="datetimeFigureOut">
              <a:rPr lang="fr-FR" smtClean="0"/>
              <a:t>29/11/2024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91084-44B7-412A-A3D6-40EF964F97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2399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4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13.xml"/><Relationship Id="rId1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slide" Target="slide45.xml"/><Relationship Id="rId12" Type="http://schemas.openxmlformats.org/officeDocument/2006/relationships/image" Target="../media/image7.pn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6" Type="http://schemas.openxmlformats.org/officeDocument/2006/relationships/slide" Target="slide6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3.xml"/><Relationship Id="rId11" Type="http://schemas.openxmlformats.org/officeDocument/2006/relationships/slide" Target="slide3.xml"/><Relationship Id="rId5" Type="http://schemas.openxmlformats.org/officeDocument/2006/relationships/image" Target="../media/image4.png"/><Relationship Id="rId15" Type="http://schemas.openxmlformats.org/officeDocument/2006/relationships/slide" Target="slide23.xml"/><Relationship Id="rId10" Type="http://schemas.openxmlformats.org/officeDocument/2006/relationships/image" Target="../media/image6.png"/><Relationship Id="rId4" Type="http://schemas.openxmlformats.org/officeDocument/2006/relationships/slide" Target="slide52.xml"/><Relationship Id="rId9" Type="http://schemas.openxmlformats.org/officeDocument/2006/relationships/slide" Target="slide55.xml"/><Relationship Id="rId1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4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4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4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4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g"/><Relationship Id="rId4" Type="http://schemas.openxmlformats.org/officeDocument/2006/relationships/image" Target="../media/image4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5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g"/><Relationship Id="rId4" Type="http://schemas.openxmlformats.org/officeDocument/2006/relationships/image" Target="../media/image5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image" Target="../media/image5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5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5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5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jpeg"/><Relationship Id="rId4" Type="http://schemas.openxmlformats.org/officeDocument/2006/relationships/image" Target="../media/image5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jpg"/><Relationship Id="rId4" Type="http://schemas.openxmlformats.org/officeDocument/2006/relationships/image" Target="../media/image6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jpg"/><Relationship Id="rId4" Type="http://schemas.openxmlformats.org/officeDocument/2006/relationships/image" Target="../media/image6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jpg"/><Relationship Id="rId4" Type="http://schemas.openxmlformats.org/officeDocument/2006/relationships/image" Target="../media/image6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jpg"/><Relationship Id="rId4" Type="http://schemas.openxmlformats.org/officeDocument/2006/relationships/image" Target="../media/image6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jpg"/><Relationship Id="rId4" Type="http://schemas.openxmlformats.org/officeDocument/2006/relationships/image" Target="../media/image69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jpg"/><Relationship Id="rId4" Type="http://schemas.openxmlformats.org/officeDocument/2006/relationships/image" Target="../media/image6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69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69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jpg"/><Relationship Id="rId4" Type="http://schemas.openxmlformats.org/officeDocument/2006/relationships/image" Target="../media/image69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jpeg"/><Relationship Id="rId4" Type="http://schemas.openxmlformats.org/officeDocument/2006/relationships/image" Target="../media/image8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../media/image80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8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jpeg"/><Relationship Id="rId4" Type="http://schemas.openxmlformats.org/officeDocument/2006/relationships/image" Target="../media/image8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jpeg"/><Relationship Id="rId4" Type="http://schemas.openxmlformats.org/officeDocument/2006/relationships/image" Target="../media/image80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jpeg"/><Relationship Id="rId4" Type="http://schemas.openxmlformats.org/officeDocument/2006/relationships/image" Target="../media/image80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80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png"/><Relationship Id="rId4" Type="http://schemas.openxmlformats.org/officeDocument/2006/relationships/image" Target="../media/image80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png"/><Relationship Id="rId4" Type="http://schemas.openxmlformats.org/officeDocument/2006/relationships/image" Target="../media/image8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409047" y="2390303"/>
            <a:ext cx="6062134" cy="1802893"/>
          </a:xfrm>
        </p:spPr>
        <p:txBody>
          <a:bodyPr anchor="ctr">
            <a:noAutofit/>
          </a:bodyPr>
          <a:lstStyle/>
          <a:p>
            <a:r>
              <a:rPr lang="fr-F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Concours de virelangues</a:t>
            </a:r>
            <a:br>
              <a:rPr lang="fr-F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</a:br>
            <a:r>
              <a:rPr lang="fr-F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 en langues étrangères</a:t>
            </a:r>
            <a:br>
              <a:rPr lang="fr-F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</a:br>
            <a:r>
              <a:rPr lang="fr-FR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Session 2025 – Manches 1-2-3</a:t>
            </a:r>
            <a:endParaRPr lang="fr-FR" sz="28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64359" y="4223095"/>
            <a:ext cx="4553278" cy="936404"/>
          </a:xfrm>
        </p:spPr>
        <p:txBody>
          <a:bodyPr anchor="ctr">
            <a:normAutofit/>
          </a:bodyPr>
          <a:lstStyle/>
          <a:p>
            <a:r>
              <a:rPr lang="fr-FR" sz="1600" dirty="0"/>
              <a:t>Organisé par les IA-IPR de LVE </a:t>
            </a:r>
            <a:br>
              <a:rPr lang="fr-FR" sz="1600" dirty="0"/>
            </a:br>
            <a:r>
              <a:rPr lang="fr-FR" sz="1600" dirty="0"/>
              <a:t>de l’académie d’Orléans-Tours</a:t>
            </a:r>
            <a:br>
              <a:rPr lang="fr-FR" sz="1600" dirty="0"/>
            </a:br>
            <a:r>
              <a:rPr lang="fr-FR" sz="1600" i="1" dirty="0"/>
              <a:t>sur une idée originale de Madame </a:t>
            </a:r>
            <a:r>
              <a:rPr lang="fr-FR" sz="1600" i="1" dirty="0" err="1"/>
              <a:t>Metivier-Liaigre</a:t>
            </a:r>
            <a:endParaRPr lang="fr-FR" sz="1600" i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00" y="771750"/>
            <a:ext cx="4112200" cy="50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ZoneTexte 6"/>
          <p:cNvSpPr txBox="1"/>
          <p:nvPr/>
        </p:nvSpPr>
        <p:spPr>
          <a:xfrm>
            <a:off x="6179526" y="5335811"/>
            <a:ext cx="4521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Diaporama de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virelangues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« élèves »</a:t>
            </a:r>
          </a:p>
        </p:txBody>
      </p:sp>
      <p:grpSp>
        <p:nvGrpSpPr>
          <p:cNvPr id="9" name="Groupe 8"/>
          <p:cNvGrpSpPr>
            <a:grpSpLocks noChangeAspect="1"/>
          </p:cNvGrpSpPr>
          <p:nvPr/>
        </p:nvGrpSpPr>
        <p:grpSpPr>
          <a:xfrm>
            <a:off x="10455499" y="5144918"/>
            <a:ext cx="1512000" cy="1512000"/>
            <a:chOff x="5478272" y="3816927"/>
            <a:chExt cx="1260000" cy="1260000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289" t="10575" r="33661" b="49072"/>
            <a:stretch/>
          </p:blipFill>
          <p:spPr>
            <a:xfrm>
              <a:off x="5478272" y="3816927"/>
              <a:ext cx="1260000" cy="1260000"/>
            </a:xfrm>
            <a:prstGeom prst="rect">
              <a:avLst/>
            </a:prstGeom>
          </p:spPr>
        </p:pic>
        <p:sp>
          <p:nvSpPr>
            <p:cNvPr id="6" name="ZoneTexte 5"/>
            <p:cNvSpPr txBox="1"/>
            <p:nvPr/>
          </p:nvSpPr>
          <p:spPr>
            <a:xfrm rot="21070011">
              <a:off x="5652597" y="4262345"/>
              <a:ext cx="9113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solidFill>
                    <a:srgbClr val="C00000"/>
                  </a:solidFill>
                </a:rPr>
                <a:t>Collège</a:t>
              </a:r>
            </a:p>
          </p:txBody>
        </p:sp>
      </p:grpSp>
      <p:pic>
        <p:nvPicPr>
          <p:cNvPr id="11" name="Image 10">
            <a:extLst>
              <a:ext uri="{FF2B5EF4-FFF2-40B4-BE49-F238E27FC236}">
                <a16:creationId xmlns:a16="http://schemas.microsoft.com/office/drawing/2014/main" id="{26A9D7C0-3045-E529-6CAB-BB9436BB99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614" y="358528"/>
            <a:ext cx="3375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50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3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1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 descr="germany-652967_64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53" y="389466"/>
            <a:ext cx="534459" cy="84666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4514E4E-DA76-4109-AD24-8A1FCF123056}"/>
              </a:ext>
            </a:extLst>
          </p:cNvPr>
          <p:cNvSpPr txBox="1"/>
          <p:nvPr/>
        </p:nvSpPr>
        <p:spPr>
          <a:xfrm>
            <a:off x="762394" y="2721114"/>
            <a:ext cx="107222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4000" dirty="0">
                <a:latin typeface="Comic Sans MS" panose="030F0702030302020204" pitchFamily="66" charset="0"/>
                <a:ea typeface="Calibri" panose="020F0502020204030204" pitchFamily="34" charset="0"/>
              </a:rPr>
              <a:t>Kluge kleine Katzen kratzen keine Krokodile</a:t>
            </a:r>
            <a:endParaRPr lang="fr-FR" sz="4000" dirty="0">
              <a:latin typeface="Comic Sans MS" panose="030F0702030302020204" pitchFamily="66" charset="0"/>
              <a:ea typeface="Calibri" panose="020F0502020204030204" pitchFamily="34" charset="0"/>
            </a:endParaRPr>
          </a:p>
        </p:txBody>
      </p:sp>
      <p:pic>
        <p:nvPicPr>
          <p:cNvPr id="9" name="Image 8" descr="Une image contenant mammifère, reptile crocodilien, crocodile, Crocodiliens&#10;&#10;Description générée automatiquement">
            <a:extLst>
              <a:ext uri="{FF2B5EF4-FFF2-40B4-BE49-F238E27FC236}">
                <a16:creationId xmlns:a16="http://schemas.microsoft.com/office/drawing/2014/main" id="{235EF6AA-FA00-22CF-F78E-2ABA4B8FCE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721" y="3779054"/>
            <a:ext cx="3239770" cy="215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636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3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2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 descr="germany-652967_64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53" y="389466"/>
            <a:ext cx="534459" cy="84666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C2A1BF67-705F-9576-DE75-E0E1B3899464}"/>
              </a:ext>
            </a:extLst>
          </p:cNvPr>
          <p:cNvSpPr txBox="1"/>
          <p:nvPr/>
        </p:nvSpPr>
        <p:spPr>
          <a:xfrm>
            <a:off x="563671" y="2092157"/>
            <a:ext cx="827970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4000" dirty="0">
                <a:latin typeface="Comic Sans MS" panose="030F0702030302020204" pitchFamily="66" charset="0"/>
                <a:ea typeface="Calibri" panose="020F0502020204030204" pitchFamily="34" charset="0"/>
              </a:rPr>
              <a:t>Stampfende Stiere sind Stiere, die stampfen.</a:t>
            </a:r>
            <a:endParaRPr lang="fr-FR" sz="4000" dirty="0">
              <a:latin typeface="Comic Sans MS" panose="030F0702030302020204" pitchFamily="66" charset="0"/>
              <a:ea typeface="Calibri" panose="020F0502020204030204" pitchFamily="34" charset="0"/>
            </a:endParaRPr>
          </a:p>
        </p:txBody>
      </p:sp>
      <p:pic>
        <p:nvPicPr>
          <p:cNvPr id="9" name="Image 8" descr="Une image contenant sol, taureau, arène, Matador&#10;&#10;Description générée automatiquement">
            <a:extLst>
              <a:ext uri="{FF2B5EF4-FFF2-40B4-BE49-F238E27FC236}">
                <a16:creationId xmlns:a16="http://schemas.microsoft.com/office/drawing/2014/main" id="{A86410EB-008F-454D-8C76-BFBACF17ED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336" y="3138302"/>
            <a:ext cx="4815300" cy="345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005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3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3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 descr="germany-652967_64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53" y="389466"/>
            <a:ext cx="534459" cy="84666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FD71FEA5-EA1D-48AC-4ED6-F209A3279D73}"/>
              </a:ext>
            </a:extLst>
          </p:cNvPr>
          <p:cNvSpPr txBox="1"/>
          <p:nvPr/>
        </p:nvSpPr>
        <p:spPr>
          <a:xfrm>
            <a:off x="762394" y="2105561"/>
            <a:ext cx="610186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4000" dirty="0">
                <a:latin typeface="Comic Sans MS" panose="030F0702030302020204" pitchFamily="66" charset="0"/>
                <a:ea typeface="Calibri" panose="020F0502020204030204" pitchFamily="34" charset="0"/>
              </a:rPr>
              <a:t>Acht alte Ameisen aßen am Abend Ananas</a:t>
            </a:r>
            <a:r>
              <a:rPr lang="de-DE" sz="18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.</a:t>
            </a:r>
            <a:endParaRPr lang="fr-FR" dirty="0"/>
          </a:p>
        </p:txBody>
      </p:sp>
      <p:pic>
        <p:nvPicPr>
          <p:cNvPr id="9" name="Image 8" descr="Une image contenant fruit, ananas, Ananas&#10;&#10;Description générée automatiquement">
            <a:extLst>
              <a:ext uri="{FF2B5EF4-FFF2-40B4-BE49-F238E27FC236}">
                <a16:creationId xmlns:a16="http://schemas.microsoft.com/office/drawing/2014/main" id="{6839555F-D373-54BF-8450-72BC7AC751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092" y="2814252"/>
            <a:ext cx="4288514" cy="321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080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782" y="508008"/>
            <a:ext cx="3295111" cy="5219985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185333"/>
            <a:ext cx="10515600" cy="49916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4800" b="1" dirty="0"/>
              <a:t>   </a:t>
            </a:r>
          </a:p>
          <a:p>
            <a:pPr marL="0" indent="0" algn="ctr">
              <a:buNone/>
            </a:pPr>
            <a:endParaRPr lang="fr-FR" sz="4800" b="1" dirty="0"/>
          </a:p>
          <a:p>
            <a:pPr marL="0" indent="0" algn="ctr">
              <a:buNone/>
            </a:pPr>
            <a:r>
              <a:rPr lang="fr-FR" sz="4800" b="1" dirty="0"/>
              <a:t>ANGLAIS</a:t>
            </a:r>
          </a:p>
          <a:p>
            <a:pPr marL="0" indent="0">
              <a:buNone/>
            </a:pPr>
            <a:endParaRPr lang="fr-FR" sz="4800" b="1" dirty="0"/>
          </a:p>
        </p:txBody>
      </p:sp>
      <p:pic>
        <p:nvPicPr>
          <p:cNvPr id="4" name="Espace réservé du contenu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1876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7686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1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ère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1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 descr="UK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567" y="355600"/>
            <a:ext cx="545400" cy="864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35DE0E3-694A-77AC-4A6D-AACF233020FF}"/>
              </a:ext>
            </a:extLst>
          </p:cNvPr>
          <p:cNvSpPr txBox="1"/>
          <p:nvPr/>
        </p:nvSpPr>
        <p:spPr>
          <a:xfrm>
            <a:off x="764088" y="2196147"/>
            <a:ext cx="979535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fr-FR" sz="4000" dirty="0">
                <a:latin typeface="Comic Sans MS" panose="030F0702030302020204" pitchFamily="66" charset="0"/>
              </a:rPr>
              <a:t>Red </a:t>
            </a:r>
            <a:r>
              <a:rPr lang="fr-FR" sz="4000" dirty="0" err="1">
                <a:latin typeface="Comic Sans MS" panose="030F0702030302020204" pitchFamily="66" charset="0"/>
              </a:rPr>
              <a:t>leather</a:t>
            </a:r>
            <a:r>
              <a:rPr lang="fr-FR" sz="4000" dirty="0">
                <a:latin typeface="Comic Sans MS" panose="030F0702030302020204" pitchFamily="66" charset="0"/>
              </a:rPr>
              <a:t>, </a:t>
            </a:r>
            <a:r>
              <a:rPr lang="fr-FR" sz="4000" dirty="0" err="1">
                <a:latin typeface="Comic Sans MS" panose="030F0702030302020204" pitchFamily="66" charset="0"/>
              </a:rPr>
              <a:t>yellow</a:t>
            </a:r>
            <a:r>
              <a:rPr lang="fr-FR" sz="4000" dirty="0">
                <a:latin typeface="Comic Sans MS" panose="030F0702030302020204" pitchFamily="66" charset="0"/>
              </a:rPr>
              <a:t> </a:t>
            </a:r>
            <a:r>
              <a:rPr lang="fr-FR" sz="4000" dirty="0" err="1">
                <a:latin typeface="Comic Sans MS" panose="030F0702030302020204" pitchFamily="66" charset="0"/>
              </a:rPr>
              <a:t>leather</a:t>
            </a:r>
            <a:r>
              <a:rPr lang="fr-FR" sz="4000" dirty="0">
                <a:latin typeface="Comic Sans MS" panose="030F0702030302020204" pitchFamily="66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fr-FR" sz="4000" dirty="0">
                <a:latin typeface="Comic Sans MS" panose="030F0702030302020204" pitchFamily="66" charset="0"/>
              </a:rPr>
              <a:t>Red </a:t>
            </a:r>
            <a:r>
              <a:rPr lang="fr-FR" sz="4000" dirty="0" err="1">
                <a:latin typeface="Comic Sans MS" panose="030F0702030302020204" pitchFamily="66" charset="0"/>
              </a:rPr>
              <a:t>leather</a:t>
            </a:r>
            <a:r>
              <a:rPr lang="fr-FR" sz="4000" dirty="0">
                <a:latin typeface="Comic Sans MS" panose="030F0702030302020204" pitchFamily="66" charset="0"/>
              </a:rPr>
              <a:t>, </a:t>
            </a:r>
            <a:r>
              <a:rPr lang="fr-FR" sz="4000" dirty="0" err="1">
                <a:latin typeface="Comic Sans MS" panose="030F0702030302020204" pitchFamily="66" charset="0"/>
              </a:rPr>
              <a:t>yellow</a:t>
            </a:r>
            <a:r>
              <a:rPr lang="fr-FR" sz="4000" dirty="0">
                <a:latin typeface="Comic Sans MS" panose="030F0702030302020204" pitchFamily="66" charset="0"/>
              </a:rPr>
              <a:t> </a:t>
            </a:r>
            <a:r>
              <a:rPr lang="fr-FR" sz="4000" dirty="0" err="1">
                <a:latin typeface="Comic Sans MS" panose="030F0702030302020204" pitchFamily="66" charset="0"/>
              </a:rPr>
              <a:t>leather</a:t>
            </a:r>
            <a:r>
              <a:rPr lang="fr-FR" sz="4000" dirty="0">
                <a:latin typeface="Comic Sans MS" panose="030F0702030302020204" pitchFamily="66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fr-FR" sz="4000" dirty="0">
                <a:latin typeface="Comic Sans MS" panose="030F0702030302020204" pitchFamily="66" charset="0"/>
              </a:rPr>
              <a:t>Red </a:t>
            </a:r>
            <a:r>
              <a:rPr lang="fr-FR" sz="4000" dirty="0" err="1">
                <a:latin typeface="Comic Sans MS" panose="030F0702030302020204" pitchFamily="66" charset="0"/>
              </a:rPr>
              <a:t>leather</a:t>
            </a:r>
            <a:r>
              <a:rPr lang="fr-FR" sz="4000" dirty="0">
                <a:latin typeface="Comic Sans MS" panose="030F0702030302020204" pitchFamily="66" charset="0"/>
              </a:rPr>
              <a:t>, </a:t>
            </a:r>
            <a:r>
              <a:rPr lang="fr-FR" sz="4000" dirty="0" err="1">
                <a:latin typeface="Comic Sans MS" panose="030F0702030302020204" pitchFamily="66" charset="0"/>
              </a:rPr>
              <a:t>yellow</a:t>
            </a:r>
            <a:r>
              <a:rPr lang="fr-FR" sz="4000" dirty="0">
                <a:latin typeface="Comic Sans MS" panose="030F0702030302020204" pitchFamily="66" charset="0"/>
              </a:rPr>
              <a:t> </a:t>
            </a:r>
            <a:r>
              <a:rPr lang="fr-FR" sz="4000" dirty="0" err="1">
                <a:latin typeface="Comic Sans MS" panose="030F0702030302020204" pitchFamily="66" charset="0"/>
              </a:rPr>
              <a:t>leather</a:t>
            </a:r>
            <a:r>
              <a:rPr lang="fr-FR" sz="4000" dirty="0">
                <a:latin typeface="Comic Sans MS" panose="030F0702030302020204" pitchFamily="66" charset="0"/>
              </a:rPr>
              <a:t>.</a:t>
            </a:r>
          </a:p>
          <a:p>
            <a:endParaRPr lang="fr-FR" sz="4000" dirty="0">
              <a:latin typeface="Comic Sans MS" panose="030F0702030302020204" pitchFamily="66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2131ED9-7235-CE4D-FB86-4739BE1121C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236" t="13997" r="12751" b="13278"/>
          <a:stretch/>
        </p:blipFill>
        <p:spPr>
          <a:xfrm>
            <a:off x="7966553" y="2705622"/>
            <a:ext cx="3269294" cy="216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412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7686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1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ère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2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 descr="UK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567" y="355600"/>
            <a:ext cx="545400" cy="864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45B20B1-5F33-9726-DDCB-630D12BFA825}"/>
              </a:ext>
            </a:extLst>
          </p:cNvPr>
          <p:cNvSpPr txBox="1"/>
          <p:nvPr/>
        </p:nvSpPr>
        <p:spPr>
          <a:xfrm>
            <a:off x="764088" y="2196147"/>
            <a:ext cx="9795353" cy="3606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fr-FR" sz="4000" dirty="0">
                <a:latin typeface="Comic Sans MS" panose="030F0702030302020204" pitchFamily="66" charset="0"/>
              </a:rPr>
              <a:t>Black Background, </a:t>
            </a:r>
            <a:r>
              <a:rPr lang="fr-FR" sz="4000" dirty="0" err="1">
                <a:latin typeface="Comic Sans MS" panose="030F0702030302020204" pitchFamily="66" charset="0"/>
              </a:rPr>
              <a:t>brown</a:t>
            </a:r>
            <a:r>
              <a:rPr lang="fr-FR" sz="4000" dirty="0">
                <a:latin typeface="Comic Sans MS" panose="030F0702030302020204" pitchFamily="66" charset="0"/>
              </a:rPr>
              <a:t> background.</a:t>
            </a:r>
          </a:p>
          <a:p>
            <a:pPr algn="just">
              <a:lnSpc>
                <a:spcPct val="200000"/>
              </a:lnSpc>
            </a:pPr>
            <a:r>
              <a:rPr lang="fr-FR" sz="4000" dirty="0">
                <a:latin typeface="Comic Sans MS" panose="030F0702030302020204" pitchFamily="66" charset="0"/>
              </a:rPr>
              <a:t>Black Background, </a:t>
            </a:r>
            <a:r>
              <a:rPr lang="fr-FR" sz="4000" dirty="0" err="1">
                <a:latin typeface="Comic Sans MS" panose="030F0702030302020204" pitchFamily="66" charset="0"/>
              </a:rPr>
              <a:t>brown</a:t>
            </a:r>
            <a:r>
              <a:rPr lang="fr-FR" sz="4000" dirty="0">
                <a:latin typeface="Comic Sans MS" panose="030F0702030302020204" pitchFamily="66" charset="0"/>
              </a:rPr>
              <a:t> background.</a:t>
            </a:r>
          </a:p>
          <a:p>
            <a:pPr algn="just">
              <a:lnSpc>
                <a:spcPct val="200000"/>
              </a:lnSpc>
            </a:pPr>
            <a:r>
              <a:rPr lang="fr-FR" sz="4000" dirty="0">
                <a:latin typeface="Comic Sans MS" panose="030F0702030302020204" pitchFamily="66" charset="0"/>
              </a:rPr>
              <a:t>Black Background, </a:t>
            </a:r>
            <a:r>
              <a:rPr lang="fr-FR" sz="4000" dirty="0" err="1">
                <a:latin typeface="Comic Sans MS" panose="030F0702030302020204" pitchFamily="66" charset="0"/>
              </a:rPr>
              <a:t>brown</a:t>
            </a:r>
            <a:r>
              <a:rPr lang="fr-FR" sz="4000" dirty="0">
                <a:latin typeface="Comic Sans MS" panose="030F0702030302020204" pitchFamily="66" charset="0"/>
              </a:rPr>
              <a:t> background.</a:t>
            </a:r>
          </a:p>
        </p:txBody>
      </p:sp>
    </p:spTree>
    <p:extLst>
      <p:ext uri="{BB962C8B-B14F-4D97-AF65-F5344CB8AC3E}">
        <p14:creationId xmlns:p14="http://schemas.microsoft.com/office/powerpoint/2010/main" val="3830676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7686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1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ère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3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 descr="UK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567" y="355600"/>
            <a:ext cx="545400" cy="864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54CB357-8741-A5A2-3185-B1C2901027B8}"/>
              </a:ext>
            </a:extLst>
          </p:cNvPr>
          <p:cNvSpPr txBox="1"/>
          <p:nvPr/>
        </p:nvSpPr>
        <p:spPr>
          <a:xfrm>
            <a:off x="764088" y="2196147"/>
            <a:ext cx="9795353" cy="3606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fr-FR" sz="4000" dirty="0" err="1">
                <a:latin typeface="Comic Sans MS" panose="030F0702030302020204" pitchFamily="66" charset="0"/>
              </a:rPr>
              <a:t>Tugs</a:t>
            </a:r>
            <a:r>
              <a:rPr lang="fr-FR" sz="4000" dirty="0">
                <a:latin typeface="Comic Sans MS" panose="030F0702030302020204" pitchFamily="66" charset="0"/>
              </a:rPr>
              <a:t> and </a:t>
            </a:r>
            <a:r>
              <a:rPr lang="fr-FR" sz="4000" dirty="0" err="1">
                <a:latin typeface="Comic Sans MS" panose="030F0702030302020204" pitchFamily="66" charset="0"/>
              </a:rPr>
              <a:t>toys</a:t>
            </a:r>
            <a:r>
              <a:rPr lang="fr-FR" sz="4000" dirty="0">
                <a:latin typeface="Comic Sans MS" panose="030F0702030302020204" pitchFamily="66" charset="0"/>
              </a:rPr>
              <a:t> for </a:t>
            </a:r>
            <a:r>
              <a:rPr lang="fr-FR" sz="4000" dirty="0" err="1">
                <a:latin typeface="Comic Sans MS" panose="030F0702030302020204" pitchFamily="66" charset="0"/>
              </a:rPr>
              <a:t>dogs</a:t>
            </a:r>
            <a:r>
              <a:rPr lang="fr-FR" sz="4000" dirty="0">
                <a:latin typeface="Comic Sans MS" panose="030F0702030302020204" pitchFamily="66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fr-FR" sz="4000" dirty="0" err="1">
                <a:latin typeface="Comic Sans MS" panose="030F0702030302020204" pitchFamily="66" charset="0"/>
              </a:rPr>
              <a:t>Toys</a:t>
            </a:r>
            <a:r>
              <a:rPr lang="fr-FR" sz="4000" dirty="0">
                <a:latin typeface="Comic Sans MS" panose="030F0702030302020204" pitchFamily="66" charset="0"/>
              </a:rPr>
              <a:t> and </a:t>
            </a:r>
            <a:r>
              <a:rPr lang="fr-FR" sz="4000" dirty="0" err="1">
                <a:latin typeface="Comic Sans MS" panose="030F0702030302020204" pitchFamily="66" charset="0"/>
              </a:rPr>
              <a:t>tugs</a:t>
            </a:r>
            <a:r>
              <a:rPr lang="fr-FR" sz="4000" dirty="0">
                <a:latin typeface="Comic Sans MS" panose="030F0702030302020204" pitchFamily="66" charset="0"/>
              </a:rPr>
              <a:t> for </a:t>
            </a:r>
            <a:r>
              <a:rPr lang="fr-FR" sz="4000" dirty="0" err="1">
                <a:latin typeface="Comic Sans MS" panose="030F0702030302020204" pitchFamily="66" charset="0"/>
              </a:rPr>
              <a:t>dogs</a:t>
            </a:r>
            <a:r>
              <a:rPr lang="fr-FR" sz="4000" dirty="0">
                <a:latin typeface="Comic Sans MS" panose="030F0702030302020204" pitchFamily="66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fr-FR" sz="4000" dirty="0">
                <a:latin typeface="Comic Sans MS" panose="030F0702030302020204" pitchFamily="66" charset="0"/>
              </a:rPr>
              <a:t>For </a:t>
            </a:r>
            <a:r>
              <a:rPr lang="fr-FR" sz="4000" dirty="0" err="1">
                <a:latin typeface="Comic Sans MS" panose="030F0702030302020204" pitchFamily="66" charset="0"/>
              </a:rPr>
              <a:t>dogs</a:t>
            </a:r>
            <a:r>
              <a:rPr lang="fr-FR" sz="4000" dirty="0">
                <a:latin typeface="Comic Sans MS" panose="030F0702030302020204" pitchFamily="66" charset="0"/>
              </a:rPr>
              <a:t> </a:t>
            </a:r>
            <a:r>
              <a:rPr lang="fr-FR" sz="4000" dirty="0" err="1">
                <a:latin typeface="Comic Sans MS" panose="030F0702030302020204" pitchFamily="66" charset="0"/>
              </a:rPr>
              <a:t>toys</a:t>
            </a:r>
            <a:r>
              <a:rPr lang="fr-FR" sz="4000" dirty="0">
                <a:latin typeface="Comic Sans MS" panose="030F0702030302020204" pitchFamily="66" charset="0"/>
              </a:rPr>
              <a:t> and </a:t>
            </a:r>
            <a:r>
              <a:rPr lang="fr-FR" sz="4000" dirty="0" err="1">
                <a:latin typeface="Comic Sans MS" panose="030F0702030302020204" pitchFamily="66" charset="0"/>
              </a:rPr>
              <a:t>tugs</a:t>
            </a:r>
            <a:r>
              <a:rPr lang="fr-FR" sz="40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93E56AE-EE21-BA08-F4FA-C25F35C76A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" b="1000"/>
          <a:stretch/>
        </p:blipFill>
        <p:spPr>
          <a:xfrm>
            <a:off x="6773562" y="2196147"/>
            <a:ext cx="4808837" cy="360662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112107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E420CD83-2851-C2D1-CED4-1B1ABC0B6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239076">
            <a:off x="7170005" y="3677499"/>
            <a:ext cx="2233091" cy="249469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7686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2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1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 descr="UK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567" y="355600"/>
            <a:ext cx="545400" cy="8640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0222DEA-6193-3B07-BBCE-668216E6899A}"/>
              </a:ext>
            </a:extLst>
          </p:cNvPr>
          <p:cNvSpPr txBox="1"/>
          <p:nvPr/>
        </p:nvSpPr>
        <p:spPr>
          <a:xfrm>
            <a:off x="385167" y="2408221"/>
            <a:ext cx="776765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Eleven owls licked eleven little liquorice lollipops. </a:t>
            </a:r>
            <a:endParaRPr lang="fr-FR" sz="4000" dirty="0"/>
          </a:p>
        </p:txBody>
      </p:sp>
      <p:pic>
        <p:nvPicPr>
          <p:cNvPr id="2050" name="Picture 2" descr="Great Horned Owl - Great Plains Nature Center">
            <a:extLst>
              <a:ext uri="{FF2B5EF4-FFF2-40B4-BE49-F238E27FC236}">
                <a16:creationId xmlns:a16="http://schemas.microsoft.com/office/drawing/2014/main" id="{FD605317-C737-1FC8-98CA-F4233B510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030" y="2722867"/>
            <a:ext cx="3014016" cy="20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268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7686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2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2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 descr="UK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567" y="355600"/>
            <a:ext cx="545400" cy="8640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3B0AF3B-42BB-86DD-8D3C-EF06316A0746}"/>
              </a:ext>
            </a:extLst>
          </p:cNvPr>
          <p:cNvSpPr txBox="1"/>
          <p:nvPr/>
        </p:nvSpPr>
        <p:spPr>
          <a:xfrm>
            <a:off x="1145860" y="2468929"/>
            <a:ext cx="6112700" cy="1459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GB" sz="4000" dirty="0">
                <a:latin typeface="Comic Sans MS" panose="030F0702030302020204" pitchFamily="66" charset="0"/>
              </a:rPr>
              <a:t>Nine nice night nurses nursing nicely. </a:t>
            </a:r>
            <a:endParaRPr lang="fr-FR" sz="4000" dirty="0">
              <a:latin typeface="Comic Sans MS" panose="030F0702030302020204" pitchFamily="66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E686744-4E24-ECEC-502A-6D59B4AF900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3723" r="11721"/>
          <a:stretch/>
        </p:blipFill>
        <p:spPr>
          <a:xfrm>
            <a:off x="7748400" y="1619003"/>
            <a:ext cx="4058433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026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F54CDB49-3F45-76AD-B94E-4A6FCF5C3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490563" y="3151264"/>
            <a:ext cx="4316269" cy="314411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7686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2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3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 descr="UK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567" y="355600"/>
            <a:ext cx="545400" cy="8640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E042C3F8-F0C3-266D-C74C-6F8CD84C7F10}"/>
              </a:ext>
            </a:extLst>
          </p:cNvPr>
          <p:cNvSpPr txBox="1"/>
          <p:nvPr/>
        </p:nvSpPr>
        <p:spPr>
          <a:xfrm>
            <a:off x="762394" y="2190994"/>
            <a:ext cx="8229600" cy="3583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4000" dirty="0">
                <a:latin typeface="Comic Sans MS" panose="030F0702030302020204" pitchFamily="66" charset="0"/>
              </a:rPr>
              <a:t>To begin to toboggan first buy a toboggan, but don't buy too big a toboggan. Too big a toboggan is too big a toboggan to buy to begin to toboggan.</a:t>
            </a:r>
            <a:endParaRPr lang="fr-FR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26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à coins arrondis 30"/>
          <p:cNvSpPr/>
          <p:nvPr/>
        </p:nvSpPr>
        <p:spPr>
          <a:xfrm>
            <a:off x="4759701" y="5318489"/>
            <a:ext cx="3060000" cy="828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74" y="641707"/>
            <a:ext cx="4112200" cy="50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Groupe 4"/>
          <p:cNvGrpSpPr/>
          <p:nvPr/>
        </p:nvGrpSpPr>
        <p:grpSpPr>
          <a:xfrm>
            <a:off x="4908861" y="5426489"/>
            <a:ext cx="2960098" cy="720000"/>
            <a:chOff x="5770034" y="2827868"/>
            <a:chExt cx="2960098" cy="720000"/>
          </a:xfrm>
        </p:grpSpPr>
        <p:pic>
          <p:nvPicPr>
            <p:cNvPr id="12" name="Image 11" descr="espagnol.png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0034" y="2827868"/>
              <a:ext cx="454500" cy="720000"/>
            </a:xfrm>
            <a:prstGeom prst="rect">
              <a:avLst/>
            </a:prstGeom>
          </p:spPr>
        </p:pic>
        <p:sp>
          <p:nvSpPr>
            <p:cNvPr id="17" name="ZoneTexte 16"/>
            <p:cNvSpPr txBox="1"/>
            <p:nvPr/>
          </p:nvSpPr>
          <p:spPr>
            <a:xfrm>
              <a:off x="6570133" y="2827868"/>
              <a:ext cx="2159999" cy="720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>
                  <a:hlinkClick r:id="rId6" action="ppaction://hlinksldjump"/>
                </a:rPr>
                <a:t>ESPAGNOL</a:t>
              </a:r>
              <a:endParaRPr lang="fr-FR" sz="3200" dirty="0"/>
            </a:p>
          </p:txBody>
        </p:sp>
      </p:grpSp>
      <p:grpSp>
        <p:nvGrpSpPr>
          <p:cNvPr id="38" name="Groupe 37"/>
          <p:cNvGrpSpPr/>
          <p:nvPr/>
        </p:nvGrpSpPr>
        <p:grpSpPr>
          <a:xfrm>
            <a:off x="8789221" y="585964"/>
            <a:ext cx="3089430" cy="828000"/>
            <a:chOff x="8737471" y="2177328"/>
            <a:chExt cx="3089430" cy="828000"/>
          </a:xfrm>
        </p:grpSpPr>
        <p:sp>
          <p:nvSpPr>
            <p:cNvPr id="30" name="Rectangle à coins arrondis 29"/>
            <p:cNvSpPr/>
            <p:nvPr/>
          </p:nvSpPr>
          <p:spPr>
            <a:xfrm>
              <a:off x="8737471" y="2177328"/>
              <a:ext cx="3060000" cy="8280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3" name="Image 12" descr="italien.png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6802" y="2264427"/>
              <a:ext cx="454500" cy="720000"/>
            </a:xfrm>
            <a:prstGeom prst="rect">
              <a:avLst/>
            </a:prstGeom>
          </p:spPr>
        </p:pic>
        <p:sp>
          <p:nvSpPr>
            <p:cNvPr id="18" name="ZoneTexte 17"/>
            <p:cNvSpPr txBox="1"/>
            <p:nvPr/>
          </p:nvSpPr>
          <p:spPr>
            <a:xfrm>
              <a:off x="9666901" y="2231328"/>
              <a:ext cx="2160000" cy="720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>
                  <a:hlinkClick r:id="rId7" action="ppaction://hlinksldjump"/>
                </a:rPr>
                <a:t>ITALIEN</a:t>
              </a:r>
              <a:endParaRPr lang="fr-FR" sz="3200" dirty="0"/>
            </a:p>
          </p:txBody>
        </p:sp>
      </p:grpSp>
      <p:grpSp>
        <p:nvGrpSpPr>
          <p:cNvPr id="39" name="Groupe 38"/>
          <p:cNvGrpSpPr/>
          <p:nvPr/>
        </p:nvGrpSpPr>
        <p:grpSpPr>
          <a:xfrm>
            <a:off x="8789221" y="2248479"/>
            <a:ext cx="3060000" cy="828000"/>
            <a:chOff x="8838899" y="3803278"/>
            <a:chExt cx="3060000" cy="828000"/>
          </a:xfrm>
        </p:grpSpPr>
        <p:sp>
          <p:nvSpPr>
            <p:cNvPr id="37" name="Rectangle à coins arrondis 36"/>
            <p:cNvSpPr/>
            <p:nvPr/>
          </p:nvSpPr>
          <p:spPr>
            <a:xfrm>
              <a:off x="8838899" y="3803278"/>
              <a:ext cx="3060000" cy="8280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4" name="Image 13" descr="portugal.png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6801" y="3860296"/>
              <a:ext cx="454500" cy="720000"/>
            </a:xfrm>
            <a:prstGeom prst="rect">
              <a:avLst/>
            </a:prstGeom>
          </p:spPr>
        </p:pic>
        <p:sp>
          <p:nvSpPr>
            <p:cNvPr id="19" name="ZoneTexte 18"/>
            <p:cNvSpPr txBox="1"/>
            <p:nvPr/>
          </p:nvSpPr>
          <p:spPr>
            <a:xfrm>
              <a:off x="9666901" y="3860296"/>
              <a:ext cx="2160000" cy="720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>
                  <a:hlinkClick r:id="rId9" action="ppaction://hlinksldjump"/>
                </a:rPr>
                <a:t>PORTUGAIS</a:t>
              </a:r>
              <a:endParaRPr lang="fr-FR" sz="3200" dirty="0"/>
            </a:p>
          </p:txBody>
        </p:sp>
      </p:grpSp>
      <p:sp>
        <p:nvSpPr>
          <p:cNvPr id="35" name="Rectangle à coins arrondis 34"/>
          <p:cNvSpPr/>
          <p:nvPr/>
        </p:nvSpPr>
        <p:spPr>
          <a:xfrm>
            <a:off x="4806922" y="588062"/>
            <a:ext cx="2988000" cy="828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à coins arrondis 33"/>
          <p:cNvSpPr/>
          <p:nvPr/>
        </p:nvSpPr>
        <p:spPr>
          <a:xfrm>
            <a:off x="4806922" y="2264427"/>
            <a:ext cx="2988000" cy="828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à coins arrondis 31"/>
          <p:cNvSpPr/>
          <p:nvPr/>
        </p:nvSpPr>
        <p:spPr>
          <a:xfrm>
            <a:off x="4806922" y="3860296"/>
            <a:ext cx="2988000" cy="828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e 6"/>
          <p:cNvGrpSpPr/>
          <p:nvPr/>
        </p:nvGrpSpPr>
        <p:grpSpPr>
          <a:xfrm>
            <a:off x="4987113" y="641707"/>
            <a:ext cx="2947824" cy="720710"/>
            <a:chOff x="5782308" y="856223"/>
            <a:chExt cx="2947824" cy="720710"/>
          </a:xfrm>
        </p:grpSpPr>
        <p:pic>
          <p:nvPicPr>
            <p:cNvPr id="10" name="Image 9" descr="germany-652967_640.png">
              <a:hlinkClick r:id="rId11" action="ppaction://hlinksldjump"/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2308" y="856223"/>
              <a:ext cx="454949" cy="720710"/>
            </a:xfrm>
            <a:prstGeom prst="rect">
              <a:avLst/>
            </a:prstGeom>
          </p:spPr>
        </p:pic>
        <p:sp>
          <p:nvSpPr>
            <p:cNvPr id="15" name="ZoneTexte 14"/>
            <p:cNvSpPr txBox="1"/>
            <p:nvPr/>
          </p:nvSpPr>
          <p:spPr>
            <a:xfrm>
              <a:off x="6417448" y="874578"/>
              <a:ext cx="23126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>
                  <a:hlinkClick r:id="rId11" action="ppaction://hlinksldjump"/>
                </a:rPr>
                <a:t>ALLEMAND</a:t>
              </a:r>
              <a:endParaRPr lang="fr-FR" sz="3200" dirty="0"/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4987113" y="2285328"/>
            <a:ext cx="2977031" cy="720000"/>
            <a:chOff x="5753101" y="1845733"/>
            <a:chExt cx="2977031" cy="720000"/>
          </a:xfrm>
        </p:grpSpPr>
        <p:pic>
          <p:nvPicPr>
            <p:cNvPr id="11" name="Image 10" descr="UK.png">
              <a:hlinkClick r:id="rId13" action="ppaction://hlinksldjump"/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3101" y="1845733"/>
              <a:ext cx="454500" cy="720000"/>
            </a:xfrm>
            <a:prstGeom prst="rect">
              <a:avLst/>
            </a:prstGeom>
          </p:spPr>
        </p:pic>
        <p:sp>
          <p:nvSpPr>
            <p:cNvPr id="16" name="ZoneTexte 15"/>
            <p:cNvSpPr txBox="1"/>
            <p:nvPr/>
          </p:nvSpPr>
          <p:spPr>
            <a:xfrm>
              <a:off x="6570133" y="1845733"/>
              <a:ext cx="2159999" cy="720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>
                  <a:hlinkClick r:id="rId13" action="ppaction://hlinksldjump"/>
                </a:rPr>
                <a:t>ANGLAIS</a:t>
              </a:r>
              <a:endParaRPr lang="fr-FR" sz="3200" dirty="0"/>
            </a:p>
          </p:txBody>
        </p:sp>
      </p:grpSp>
      <p:sp>
        <p:nvSpPr>
          <p:cNvPr id="20" name="ZoneTexte 19"/>
          <p:cNvSpPr txBox="1"/>
          <p:nvPr/>
        </p:nvSpPr>
        <p:spPr>
          <a:xfrm>
            <a:off x="5829164" y="3995521"/>
            <a:ext cx="2159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hlinkClick r:id="rId15" action="ppaction://hlinksldjump"/>
              </a:rPr>
              <a:t>ARABE</a:t>
            </a:r>
            <a:endParaRPr lang="fr-FR" sz="3200" dirty="0"/>
          </a:p>
        </p:txBody>
      </p:sp>
      <p:grpSp>
        <p:nvGrpSpPr>
          <p:cNvPr id="40" name="Groupe 39"/>
          <p:cNvGrpSpPr/>
          <p:nvPr/>
        </p:nvGrpSpPr>
        <p:grpSpPr>
          <a:xfrm>
            <a:off x="8760437" y="3873908"/>
            <a:ext cx="3060000" cy="828000"/>
            <a:chOff x="8838901" y="5376906"/>
            <a:chExt cx="3060000" cy="828000"/>
          </a:xfrm>
        </p:grpSpPr>
        <p:sp>
          <p:nvSpPr>
            <p:cNvPr id="29" name="Rectangle à coins arrondis 28"/>
            <p:cNvSpPr/>
            <p:nvPr/>
          </p:nvSpPr>
          <p:spPr>
            <a:xfrm>
              <a:off x="8838901" y="5376906"/>
              <a:ext cx="3060000" cy="8280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9666901" y="5497833"/>
              <a:ext cx="21599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>
                  <a:hlinkClick r:id="rId16" action="ppaction://hlinksldjump"/>
                </a:rPr>
                <a:t>RUSSE</a:t>
              </a:r>
              <a:endParaRPr lang="fr-FR" sz="3200" dirty="0"/>
            </a:p>
          </p:txBody>
        </p:sp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6802" y="5452174"/>
              <a:ext cx="455000" cy="720000"/>
            </a:xfrm>
            <a:prstGeom prst="rect">
              <a:avLst/>
            </a:prstGeom>
          </p:spPr>
        </p:pic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464" y="3927222"/>
            <a:ext cx="452598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02417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7686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3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1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 descr="UK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567" y="355600"/>
            <a:ext cx="545400" cy="8640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E9FD2D9-F2E9-9DEA-7C67-04D000F230EB}"/>
              </a:ext>
            </a:extLst>
          </p:cNvPr>
          <p:cNvSpPr txBox="1"/>
          <p:nvPr/>
        </p:nvSpPr>
        <p:spPr>
          <a:xfrm>
            <a:off x="519559" y="2596112"/>
            <a:ext cx="61127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A big black bug bit </a:t>
            </a:r>
            <a:br>
              <a:rPr lang="en-GB" sz="4000" dirty="0">
                <a:latin typeface="Comic Sans MS" panose="030F0702030302020204" pitchFamily="66" charset="0"/>
              </a:rPr>
            </a:br>
            <a:r>
              <a:rPr lang="en-GB" sz="4000" dirty="0">
                <a:latin typeface="Comic Sans MS" panose="030F0702030302020204" pitchFamily="66" charset="0"/>
              </a:rPr>
              <a:t>a big black dog </a:t>
            </a:r>
            <a:br>
              <a:rPr lang="en-GB" sz="4000" dirty="0">
                <a:latin typeface="Comic Sans MS" panose="030F0702030302020204" pitchFamily="66" charset="0"/>
              </a:rPr>
            </a:br>
            <a:r>
              <a:rPr lang="en-GB" sz="4000" dirty="0">
                <a:latin typeface="Comic Sans MS" panose="030F0702030302020204" pitchFamily="66" charset="0"/>
              </a:rPr>
              <a:t>on his big black nose!</a:t>
            </a:r>
            <a:endParaRPr lang="fr-FR" sz="4000" dirty="0">
              <a:latin typeface="Comic Sans MS" panose="030F0702030302020204" pitchFamily="66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C9E548C-7C08-524D-B13B-C499507913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92140" y="2604113"/>
            <a:ext cx="2218009" cy="3437913"/>
          </a:xfrm>
          <a:prstGeom prst="rect">
            <a:avLst/>
          </a:prstGeom>
        </p:spPr>
      </p:pic>
      <p:pic>
        <p:nvPicPr>
          <p:cNvPr id="9" name="Espace réservé du contenu 2">
            <a:extLst>
              <a:ext uri="{FF2B5EF4-FFF2-40B4-BE49-F238E27FC236}">
                <a16:creationId xmlns:a16="http://schemas.microsoft.com/office/drawing/2014/main" id="{D7A4A3DE-8235-3B4A-EC2E-04935B39A7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94573" y="1794759"/>
            <a:ext cx="2363050" cy="21031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38830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7686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3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2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 descr="UK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567" y="355600"/>
            <a:ext cx="545400" cy="864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0A20F89-9BBC-FAFA-E91F-BA48F43B8684}"/>
              </a:ext>
            </a:extLst>
          </p:cNvPr>
          <p:cNvSpPr txBox="1"/>
          <p:nvPr/>
        </p:nvSpPr>
        <p:spPr>
          <a:xfrm>
            <a:off x="494507" y="1873187"/>
            <a:ext cx="900022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Elizabeth's birthday is on the third Thursday of this month.</a:t>
            </a:r>
            <a:endParaRPr lang="fr-FR" sz="4000" dirty="0">
              <a:latin typeface="Comic Sans MS" panose="030F0702030302020204" pitchFamily="66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BB53F24-FDA5-F2EC-FD18-89F076FC2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932" y="3950648"/>
            <a:ext cx="4045906" cy="226570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42DDAD3-266C-C267-6CEF-39A019630D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57164" y="3196626"/>
            <a:ext cx="3350713" cy="335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8144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7686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3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3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 descr="UK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567" y="355600"/>
            <a:ext cx="545400" cy="8640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EF83E4B-9328-1D74-A66E-FF639BC852CA}"/>
              </a:ext>
            </a:extLst>
          </p:cNvPr>
          <p:cNvSpPr txBox="1"/>
          <p:nvPr/>
        </p:nvSpPr>
        <p:spPr>
          <a:xfrm>
            <a:off x="762394" y="2279830"/>
            <a:ext cx="94446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A happy hippo hopped and hiccupped.</a:t>
            </a:r>
            <a:endParaRPr lang="fr-FR" sz="4000" dirty="0">
              <a:latin typeface="Comic Sans MS" panose="030F0702030302020204" pitchFamily="66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245D3F8-A72A-C89B-D132-D611B74B39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2765" y="3256767"/>
            <a:ext cx="3128506" cy="312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042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524" y="832148"/>
            <a:ext cx="3150042" cy="500821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079456" y="2928004"/>
            <a:ext cx="1909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/>
              <a:t>ARABE</a:t>
            </a:r>
          </a:p>
        </p:txBody>
      </p:sp>
    </p:spTree>
    <p:extLst>
      <p:ext uri="{BB962C8B-B14F-4D97-AF65-F5344CB8AC3E}">
        <p14:creationId xmlns:p14="http://schemas.microsoft.com/office/powerpoint/2010/main" val="33201650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7686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1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ère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Virelangue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1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" r="360"/>
          <a:stretch/>
        </p:blipFill>
        <p:spPr>
          <a:xfrm>
            <a:off x="544286" y="2188029"/>
            <a:ext cx="11081658" cy="3853542"/>
          </a:xfrm>
          <a:prstGeom prst="rect">
            <a:avLst/>
          </a:prstGeom>
        </p:spPr>
      </p:pic>
      <p:grpSp>
        <p:nvGrpSpPr>
          <p:cNvPr id="5" name="Groupe 4"/>
          <p:cNvGrpSpPr/>
          <p:nvPr/>
        </p:nvGrpSpPr>
        <p:grpSpPr>
          <a:xfrm>
            <a:off x="1681080" y="409891"/>
            <a:ext cx="580571" cy="844513"/>
            <a:chOff x="1681080" y="409891"/>
            <a:chExt cx="580571" cy="844513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1080" y="409891"/>
              <a:ext cx="531178" cy="844513"/>
            </a:xfrm>
            <a:prstGeom prst="rect">
              <a:avLst/>
            </a:prstGeom>
          </p:spPr>
        </p:pic>
        <p:sp>
          <p:nvSpPr>
            <p:cNvPr id="3" name="ZoneTexte 2"/>
            <p:cNvSpPr txBox="1"/>
            <p:nvPr/>
          </p:nvSpPr>
          <p:spPr>
            <a:xfrm>
              <a:off x="1681080" y="701342"/>
              <a:ext cx="58057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/>
                <a:t>ARABE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54694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7686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1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ère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Virelangue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2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" r="209"/>
          <a:stretch/>
        </p:blipFill>
        <p:spPr>
          <a:xfrm>
            <a:off x="650775" y="2634343"/>
            <a:ext cx="11037356" cy="348342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080" y="409891"/>
            <a:ext cx="531178" cy="84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9858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7686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1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ère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Virelangue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3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" r="10"/>
          <a:stretch/>
        </p:blipFill>
        <p:spPr>
          <a:xfrm>
            <a:off x="705757" y="2471057"/>
            <a:ext cx="10781246" cy="357051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079" y="409891"/>
            <a:ext cx="531178" cy="84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1065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7686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2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Virelangue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1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" b="53"/>
          <a:stretch/>
        </p:blipFill>
        <p:spPr>
          <a:xfrm>
            <a:off x="435428" y="2862943"/>
            <a:ext cx="11289671" cy="281939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576" y="409891"/>
            <a:ext cx="531178" cy="84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751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7686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2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Virelangue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2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170" y="2265920"/>
            <a:ext cx="11234193" cy="331676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079" y="409891"/>
            <a:ext cx="531178" cy="84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7867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7686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2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Virelangue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3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908" y="2684170"/>
            <a:ext cx="11093108" cy="279968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577" y="409891"/>
            <a:ext cx="531178" cy="84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159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germany-652967_64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332" y="856223"/>
            <a:ext cx="3285067" cy="5204062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185333"/>
            <a:ext cx="10515600" cy="49916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4800" b="1" dirty="0"/>
              <a:t>   </a:t>
            </a:r>
          </a:p>
          <a:p>
            <a:pPr marL="0" indent="0" algn="ctr">
              <a:buNone/>
            </a:pPr>
            <a:endParaRPr lang="fr-FR" sz="4800" b="1" dirty="0"/>
          </a:p>
          <a:p>
            <a:pPr marL="0" indent="0" algn="ctr">
              <a:buNone/>
            </a:pPr>
            <a:r>
              <a:rPr lang="fr-FR" sz="4800" b="1" dirty="0"/>
              <a:t>ALLEMAND</a:t>
            </a:r>
          </a:p>
          <a:p>
            <a:pPr marL="0" indent="0">
              <a:buNone/>
            </a:pPr>
            <a:endParaRPr lang="fr-FR" sz="4800" b="1" dirty="0"/>
          </a:p>
        </p:txBody>
      </p:sp>
      <p:pic>
        <p:nvPicPr>
          <p:cNvPr id="4" name="Espace réservé du contenu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70018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7686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3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Virelangue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1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3195" y="2263734"/>
            <a:ext cx="10770256" cy="307721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666" y="409891"/>
            <a:ext cx="531178" cy="84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7858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7686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3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Virelangue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2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5636" y="2135507"/>
            <a:ext cx="10391384" cy="314215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080" y="409891"/>
            <a:ext cx="531178" cy="84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0119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7686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3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Virelangue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3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4557" y="2381682"/>
            <a:ext cx="10794063" cy="321251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079" y="409891"/>
            <a:ext cx="531178" cy="84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6356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185333"/>
            <a:ext cx="10515600" cy="49916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4800" b="1" dirty="0"/>
              <a:t>   </a:t>
            </a:r>
          </a:p>
          <a:p>
            <a:pPr marL="0" indent="0" algn="ctr">
              <a:buNone/>
            </a:pPr>
            <a:endParaRPr lang="fr-FR" sz="4800" b="1" dirty="0"/>
          </a:p>
          <a:p>
            <a:pPr marL="0" indent="0" algn="ctr">
              <a:buNone/>
            </a:pPr>
            <a:endParaRPr lang="fr-FR" sz="4800" b="1" dirty="0"/>
          </a:p>
          <a:p>
            <a:pPr marL="0" indent="0">
              <a:buNone/>
            </a:pPr>
            <a:endParaRPr lang="fr-FR" sz="4800" b="1" dirty="0"/>
          </a:p>
        </p:txBody>
      </p:sp>
      <p:pic>
        <p:nvPicPr>
          <p:cNvPr id="4" name="Espace réservé du contenu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 descr="espagno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924" y="660400"/>
            <a:ext cx="3272400" cy="51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6335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8977" y="260648"/>
            <a:ext cx="10368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1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ère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1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AutoShape 2" descr="Résultat de recherche d'images pour &quot;dibujo pajar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4" descr="Résultat de recherche d'images pour &quot;dibujo pajaro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" name="Image 2" descr="espagno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766" y="355600"/>
            <a:ext cx="545400" cy="864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79031F1-6B03-F84A-1742-FC0C9521CF21}"/>
              </a:ext>
            </a:extLst>
          </p:cNvPr>
          <p:cNvSpPr txBox="1"/>
          <p:nvPr/>
        </p:nvSpPr>
        <p:spPr>
          <a:xfrm>
            <a:off x="460375" y="3467723"/>
            <a:ext cx="56356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Como poco coco como, </a:t>
            </a:r>
            <a:endParaRPr lang="fr-FR" sz="4000" dirty="0">
              <a:effectLst/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r>
              <a:rPr lang="es-ES" sz="4000" dirty="0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poco coco compro.</a:t>
            </a:r>
            <a:endParaRPr lang="fr-FR" sz="4000" dirty="0">
              <a:latin typeface="Comic Sans MS" panose="030F0702030302020204" pitchFamily="66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6D38797-734B-4EF7-BC1B-31572798FA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69572" y="2252189"/>
            <a:ext cx="4266483" cy="375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7135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8977" y="260648"/>
            <a:ext cx="10368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1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ère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2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AutoShape 2" descr="Résultat de recherche d'images pour &quot;dibujo pajar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4" descr="Résultat de recherche d'images pour &quot;dibujo pajaro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" name="Image 2" descr="espagno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766" y="355600"/>
            <a:ext cx="545400" cy="864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7AB6006-78E8-47C4-A035-CEF1A5E3CD20}"/>
              </a:ext>
            </a:extLst>
          </p:cNvPr>
          <p:cNvSpPr txBox="1"/>
          <p:nvPr/>
        </p:nvSpPr>
        <p:spPr>
          <a:xfrm>
            <a:off x="1363820" y="2549697"/>
            <a:ext cx="61127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000" dirty="0">
                <a:latin typeface="Comic Sans MS" panose="030F0702030302020204" pitchFamily="66" charset="0"/>
              </a:rPr>
              <a:t>Mi mamá me mima, mimo a mi mamá</a:t>
            </a:r>
            <a:endParaRPr lang="fr-FR" sz="4000" dirty="0">
              <a:latin typeface="Comic Sans MS" panose="030F0702030302020204" pitchFamily="66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B73F330-33D9-6606-319A-BE1DB9E783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27239" y="2069161"/>
            <a:ext cx="2676525" cy="35463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01025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8977" y="260648"/>
            <a:ext cx="10368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1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ère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3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AutoShape 2" descr="Résultat de recherche d'images pour &quot;dibujo pajar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4" descr="Résultat de recherche d'images pour &quot;dibujo pajaro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" name="Image 2" descr="espagno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766" y="355600"/>
            <a:ext cx="545400" cy="864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96E6A11-F607-957C-844C-A66689DEBFE9}"/>
              </a:ext>
            </a:extLst>
          </p:cNvPr>
          <p:cNvSpPr txBox="1"/>
          <p:nvPr/>
        </p:nvSpPr>
        <p:spPr>
          <a:xfrm>
            <a:off x="1363820" y="2321003"/>
            <a:ext cx="61127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000" dirty="0">
                <a:latin typeface="Comic Sans MS" panose="030F0702030302020204" pitchFamily="66" charset="0"/>
              </a:rPr>
              <a:t>Dile a Dalila que la lila te la di para Lola</a:t>
            </a:r>
            <a:endParaRPr lang="fr-FR" sz="4000" dirty="0">
              <a:latin typeface="Comic Sans MS" panose="030F0702030302020204" pitchFamily="66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B29355D-3622-1954-5C8D-129ABEA244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8351" y="2227778"/>
            <a:ext cx="2733675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0455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67508" y="260648"/>
            <a:ext cx="9952992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Virelangue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supplémentaire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48" y="193450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ZoneTexte 4"/>
          <p:cNvSpPr txBox="1"/>
          <p:nvPr/>
        </p:nvSpPr>
        <p:spPr>
          <a:xfrm>
            <a:off x="1703512" y="1484784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1286933" y="1935253"/>
            <a:ext cx="9448800" cy="1186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_tradnl" sz="32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3200" dirty="0"/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 7" descr="espagno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766" y="355600"/>
            <a:ext cx="545400" cy="864000"/>
          </a:xfrm>
          <a:prstGeom prst="rect">
            <a:avLst/>
          </a:prstGeom>
        </p:spPr>
      </p:pic>
      <p:pic>
        <p:nvPicPr>
          <p:cNvPr id="9" name="Image 8" descr="Trabalenguas populares【La Mejor Colección】para niños de primaria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" t="9074" r="2061" b="4289"/>
          <a:stretch/>
        </p:blipFill>
        <p:spPr bwMode="auto">
          <a:xfrm>
            <a:off x="3276599" y="1519237"/>
            <a:ext cx="7717545" cy="48510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127724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8977" y="260648"/>
            <a:ext cx="10368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2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1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AutoShape 2" descr="Résultat de recherche d'images pour &quot;dibujo pajar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4" descr="Résultat de recherche d'images pour &quot;dibujo pajaro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" name="Image 2" descr="espagno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766" y="355600"/>
            <a:ext cx="545400" cy="864000"/>
          </a:xfrm>
          <a:prstGeom prst="rect">
            <a:avLst/>
          </a:prstGeom>
        </p:spPr>
      </p:pic>
      <p:sp>
        <p:nvSpPr>
          <p:cNvPr id="10" name="AutoShape 2" descr="Résultat de recherche d'images pour &quot;euros espagnols&quot;"/>
          <p:cNvSpPr>
            <a:spLocks noChangeAspect="1" noChangeArrowheads="1"/>
          </p:cNvSpPr>
          <p:nvPr/>
        </p:nvSpPr>
        <p:spPr bwMode="auto">
          <a:xfrm>
            <a:off x="460375" y="160338"/>
            <a:ext cx="272799" cy="27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5190803-50A5-BC40-3753-D1388CD3C8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0746" y="3295062"/>
            <a:ext cx="2950880" cy="3153672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02882F8B-D4EA-FBC1-58A6-BAECABA546AB}"/>
              </a:ext>
            </a:extLst>
          </p:cNvPr>
          <p:cNvSpPr txBox="1"/>
          <p:nvPr/>
        </p:nvSpPr>
        <p:spPr>
          <a:xfrm>
            <a:off x="307975" y="1808759"/>
            <a:ext cx="94351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Pedro Pablo Pérez Pereira, </a:t>
            </a:r>
            <a:endParaRPr lang="fr-FR" sz="4000" dirty="0">
              <a:effectLst/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r>
              <a:rPr lang="es-ES" sz="4000" dirty="0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pobre pintor portugués, </a:t>
            </a:r>
            <a:endParaRPr lang="fr-FR" sz="4000" dirty="0">
              <a:effectLst/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r>
              <a:rPr lang="es-ES" sz="4000" dirty="0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pinta preciosos paisajes por poca plata, </a:t>
            </a:r>
            <a:endParaRPr lang="fr-FR" sz="4000" dirty="0">
              <a:effectLst/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r>
              <a:rPr lang="es-ES" sz="4000" dirty="0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para poder pasar por París.</a:t>
            </a:r>
            <a:endParaRPr lang="fr-FR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5388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8977" y="260648"/>
            <a:ext cx="10368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2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2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AutoShape 2" descr="Résultat de recherche d'images pour &quot;dibujo pajar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4" descr="Résultat de recherche d'images pour &quot;dibujo pajaro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" name="Image 2" descr="espagno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766" y="355600"/>
            <a:ext cx="545400" cy="8640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6C2E405-6A42-8AD2-37E5-B5B591AABE85}"/>
              </a:ext>
            </a:extLst>
          </p:cNvPr>
          <p:cNvSpPr txBox="1"/>
          <p:nvPr/>
        </p:nvSpPr>
        <p:spPr>
          <a:xfrm>
            <a:off x="612775" y="2475144"/>
            <a:ext cx="779218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La cara del loro  </a:t>
            </a:r>
            <a:endParaRPr lang="fr-FR" sz="4000" dirty="0">
              <a:effectLst/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r>
              <a:rPr lang="es-ES" sz="4000" dirty="0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se aclara con cloro,</a:t>
            </a:r>
            <a:endParaRPr lang="fr-FR" sz="4000" dirty="0">
              <a:effectLst/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r>
              <a:rPr lang="es-ES" sz="4000" dirty="0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claro, con cloro</a:t>
            </a:r>
            <a:endParaRPr lang="fr-FR" sz="4000" dirty="0">
              <a:effectLst/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r>
              <a:rPr lang="es-ES" sz="4000" dirty="0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se aclara la cara del loro.</a:t>
            </a:r>
            <a:endParaRPr lang="fr-FR" sz="4000" dirty="0">
              <a:latin typeface="Comic Sans MS" panose="030F0702030302020204" pitchFamily="66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2C2AD8E-F1B5-1CC5-DE42-4E9AF0FC59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1021" y="1950063"/>
            <a:ext cx="3578204" cy="360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3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1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ère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1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 descr="germany-652967_64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53" y="389466"/>
            <a:ext cx="534459" cy="84666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26FC22D-EB22-1FA8-9FDC-78B2BED66AB4}"/>
              </a:ext>
            </a:extLst>
          </p:cNvPr>
          <p:cNvSpPr txBox="1"/>
          <p:nvPr/>
        </p:nvSpPr>
        <p:spPr>
          <a:xfrm>
            <a:off x="751562" y="2767280"/>
            <a:ext cx="80667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latin typeface="Comic Sans MS" panose="030F0702030302020204" pitchFamily="66" charset="0"/>
                <a:ea typeface="Calibri" panose="020F0502020204030204" pitchFamily="34" charset="0"/>
              </a:rPr>
              <a:t>Die krumme Katze tritt die krumme Treppe krumm.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83BB5D3-3D1B-3587-B0D3-3FA5474BE9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00668" y="2095065"/>
            <a:ext cx="3239770" cy="317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7096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8977" y="260648"/>
            <a:ext cx="10368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2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3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AutoShape 2" descr="Résultat de recherche d'images pour &quot;dibujo pajar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4" descr="Résultat de recherche d'images pour &quot;dibujo pajaro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" name="Image 2" descr="espagno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766" y="355600"/>
            <a:ext cx="545400" cy="864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D5B0353-12B2-E626-2E70-19DF1154B777}"/>
              </a:ext>
            </a:extLst>
          </p:cNvPr>
          <p:cNvSpPr txBox="1"/>
          <p:nvPr/>
        </p:nvSpPr>
        <p:spPr>
          <a:xfrm>
            <a:off x="1363820" y="3018421"/>
            <a:ext cx="61127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s-ES" sz="4000" dirty="0">
                <a:latin typeface="Comic Sans MS" panose="030F0702030302020204" pitchFamily="66" charset="0"/>
              </a:rPr>
              <a:t>El niño está sosegado. </a:t>
            </a:r>
            <a:endParaRPr lang="fr-FR" sz="4000" dirty="0">
              <a:latin typeface="Comic Sans MS" panose="030F0702030302020204" pitchFamily="66" charset="0"/>
            </a:endParaRPr>
          </a:p>
          <a:p>
            <a:r>
              <a:rPr lang="es-ES" sz="4000" dirty="0">
                <a:latin typeface="Comic Sans MS" panose="030F0702030302020204" pitchFamily="66" charset="0"/>
              </a:rPr>
              <a:t>¿Quién lo desasosegará?</a:t>
            </a:r>
            <a:endParaRPr lang="fr-FR" sz="4000" dirty="0">
              <a:latin typeface="Comic Sans MS" panose="030F0702030302020204" pitchFamily="66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5727E56-2EE4-261D-C42A-B52FDE6D0C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659" y="2384740"/>
            <a:ext cx="3616085" cy="32895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99196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67508" y="260648"/>
            <a:ext cx="9952992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Virelangue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supplémentaire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48" y="193450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ZoneTexte 4"/>
          <p:cNvSpPr txBox="1"/>
          <p:nvPr/>
        </p:nvSpPr>
        <p:spPr>
          <a:xfrm>
            <a:off x="1703512" y="1484784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938528" y="2121408"/>
            <a:ext cx="7991856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s-ES_tradnl" sz="48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Pepe pela patatas para una tortilla y para la ensalada. </a:t>
            </a:r>
            <a:endParaRPr lang="fr-FR" sz="48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es-ES_tradnl" sz="48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Pepa pela que pela, pela que pela y se empapa.</a:t>
            </a:r>
            <a:endParaRPr lang="fr-FR" sz="48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 6" descr="espagno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766" y="355600"/>
            <a:ext cx="5454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8979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8977" y="260648"/>
            <a:ext cx="10368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3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1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AutoShape 2" descr="Résultat de recherche d'images pour &quot;dibujo pajar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4" descr="Résultat de recherche d'images pour &quot;dibujo pajaro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" name="Image 2" descr="espagno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766" y="355600"/>
            <a:ext cx="545400" cy="864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F9ECDA8-A7C1-3096-0D96-4072D38BCB72}"/>
              </a:ext>
            </a:extLst>
          </p:cNvPr>
          <p:cNvSpPr txBox="1"/>
          <p:nvPr/>
        </p:nvSpPr>
        <p:spPr>
          <a:xfrm>
            <a:off x="762394" y="3352218"/>
            <a:ext cx="653447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000" dirty="0">
                <a:latin typeface="Comic Sans MS" panose="030F0702030302020204" pitchFamily="66" charset="0"/>
              </a:rPr>
              <a:t>¡Jamás jamé jamón y jamás lo jamaré!</a:t>
            </a:r>
            <a:endParaRPr lang="fr-FR" sz="4000" dirty="0">
              <a:latin typeface="Comic Sans MS" panose="030F0702030302020204" pitchFamily="66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2AC362A-CE64-3000-DB6F-DB46849594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604" y="2190749"/>
            <a:ext cx="3393937" cy="36463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09846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8977" y="260648"/>
            <a:ext cx="10368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3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2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AutoShape 2" descr="Résultat de recherche d'images pour &quot;dibujo pajar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4" descr="Résultat de recherche d'images pour &quot;dibujo pajaro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" name="Image 2" descr="espagno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766" y="355600"/>
            <a:ext cx="545400" cy="864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0CEB283-2BC3-05F9-042C-CF394EE5E6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23485" y="1805211"/>
            <a:ext cx="2843833" cy="405720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85369EB8-C616-D13D-FADB-70556A131328}"/>
              </a:ext>
            </a:extLst>
          </p:cNvPr>
          <p:cNvSpPr txBox="1"/>
          <p:nvPr/>
        </p:nvSpPr>
        <p:spPr>
          <a:xfrm>
            <a:off x="1620034" y="2864316"/>
            <a:ext cx="61127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000" dirty="0">
                <a:latin typeface="Comic Sans MS" panose="030F0702030302020204" pitchFamily="66" charset="0"/>
              </a:rPr>
              <a:t>Eugenio es muy ingenuo, pero qué mal genio tiene el ingenuo de Eugenio</a:t>
            </a:r>
            <a:endParaRPr lang="fr-FR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4049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8977" y="260648"/>
            <a:ext cx="10368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3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3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AutoShape 2" descr="Résultat de recherche d'images pour &quot;dibujo pajar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4" descr="Résultat de recherche d'images pour &quot;dibujo pajaro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" name="Image 2" descr="espagno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766" y="355600"/>
            <a:ext cx="545400" cy="864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C4C23DE-2160-5C58-E655-9936C46636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75867" y="2061056"/>
            <a:ext cx="3241110" cy="379573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53671F1-A1E6-8860-00AB-7ECCBF3C1861}"/>
              </a:ext>
            </a:extLst>
          </p:cNvPr>
          <p:cNvSpPr txBox="1"/>
          <p:nvPr/>
        </p:nvSpPr>
        <p:spPr>
          <a:xfrm>
            <a:off x="504459" y="2681654"/>
            <a:ext cx="776765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s-ES" sz="4000" dirty="0">
                <a:latin typeface="Comic Sans MS" panose="030F0702030302020204" pitchFamily="66" charset="0"/>
              </a:rPr>
              <a:t>Lado, ledo, </a:t>
            </a:r>
            <a:r>
              <a:rPr lang="es-ES" sz="4000" dirty="0" err="1">
                <a:latin typeface="Comic Sans MS" panose="030F0702030302020204" pitchFamily="66" charset="0"/>
              </a:rPr>
              <a:t>lido</a:t>
            </a:r>
            <a:r>
              <a:rPr lang="es-ES" sz="4000" dirty="0">
                <a:latin typeface="Comic Sans MS" panose="030F0702030302020204" pitchFamily="66" charset="0"/>
              </a:rPr>
              <a:t>, lodo, ludo, </a:t>
            </a:r>
            <a:endParaRPr lang="fr-FR" sz="4000" dirty="0">
              <a:latin typeface="Comic Sans MS" panose="030F0702030302020204" pitchFamily="66" charset="0"/>
            </a:endParaRPr>
          </a:p>
          <a:p>
            <a:pPr algn="l" fontAlgn="base"/>
            <a:r>
              <a:rPr lang="es-ES" sz="4000" dirty="0">
                <a:latin typeface="Comic Sans MS" panose="030F0702030302020204" pitchFamily="66" charset="0"/>
              </a:rPr>
              <a:t>Decirlo al revés lo dudo.</a:t>
            </a:r>
            <a:endParaRPr lang="fr-FR" sz="4000" dirty="0">
              <a:latin typeface="Comic Sans MS" panose="030F0702030302020204" pitchFamily="66" charset="0"/>
            </a:endParaRPr>
          </a:p>
          <a:p>
            <a:pPr algn="l" fontAlgn="base"/>
            <a:r>
              <a:rPr lang="es-ES" sz="4000" dirty="0">
                <a:latin typeface="Comic Sans MS" panose="030F0702030302020204" pitchFamily="66" charset="0"/>
              </a:rPr>
              <a:t>Ludo, lodo, </a:t>
            </a:r>
            <a:r>
              <a:rPr lang="es-ES" sz="4000" dirty="0" err="1">
                <a:latin typeface="Comic Sans MS" panose="030F0702030302020204" pitchFamily="66" charset="0"/>
              </a:rPr>
              <a:t>lido</a:t>
            </a:r>
            <a:r>
              <a:rPr lang="es-ES" sz="4000" dirty="0">
                <a:latin typeface="Comic Sans MS" panose="030F0702030302020204" pitchFamily="66" charset="0"/>
              </a:rPr>
              <a:t>, ledo, lado</a:t>
            </a:r>
            <a:endParaRPr lang="fr-FR" sz="4000" dirty="0">
              <a:latin typeface="Comic Sans MS" panose="030F0702030302020204" pitchFamily="66" charset="0"/>
            </a:endParaRPr>
          </a:p>
          <a:p>
            <a:r>
              <a:rPr lang="es-ES" sz="4000" dirty="0">
                <a:latin typeface="Comic Sans MS" panose="030F0702030302020204" pitchFamily="66" charset="0"/>
              </a:rPr>
              <a:t>¡Qué trabajo me ha costado! </a:t>
            </a:r>
            <a:endParaRPr lang="fr-FR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5196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itali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15" y="524941"/>
            <a:ext cx="3295111" cy="5219985"/>
          </a:xfrm>
          <a:prstGeom prst="rect">
            <a:avLst/>
          </a:prstGeom>
        </p:spPr>
      </p:pic>
      <p:pic>
        <p:nvPicPr>
          <p:cNvPr id="4" name="Espace réservé du contenu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54638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1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ère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1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53" y="389466"/>
            <a:ext cx="534458" cy="846667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7794100-72BC-6BF0-A5A7-6F2EF9D2C990}"/>
              </a:ext>
            </a:extLst>
          </p:cNvPr>
          <p:cNvSpPr txBox="1"/>
          <p:nvPr/>
        </p:nvSpPr>
        <p:spPr>
          <a:xfrm>
            <a:off x="371147" y="3251372"/>
            <a:ext cx="83047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" algn="l" fontAlgn="base"/>
            <a:r>
              <a:rPr lang="it-IT" sz="40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O postino che porti la posta, </a:t>
            </a:r>
            <a:endParaRPr lang="fr-FR" sz="4000" dirty="0">
              <a:effectLst/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r>
              <a:rPr lang="it-IT" sz="40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dimmi postino che posta portasti</a:t>
            </a:r>
            <a:r>
              <a:rPr lang="it-IT" sz="4000" dirty="0">
                <a:latin typeface="Comic Sans MS" panose="030F0702030302020204" pitchFamily="66" charset="0"/>
                <a:ea typeface="Calibri" panose="020F0502020204030204" pitchFamily="34" charset="0"/>
              </a:rPr>
              <a:t>?</a:t>
            </a:r>
            <a:endParaRPr lang="fr-FR" sz="4000" dirty="0">
              <a:latin typeface="Comic Sans MS" panose="030F0702030302020204" pitchFamily="66" charset="0"/>
              <a:ea typeface="Calibri" panose="020F0502020204030204" pitchFamily="34" charset="0"/>
            </a:endParaRPr>
          </a:p>
        </p:txBody>
      </p:sp>
      <p:pic>
        <p:nvPicPr>
          <p:cNvPr id="9" name="Image 8" descr="Illustrazione Di Un Postino Felice Illustrazione Vettoriale ...">
            <a:extLst>
              <a:ext uri="{FF2B5EF4-FFF2-40B4-BE49-F238E27FC236}">
                <a16:creationId xmlns:a16="http://schemas.microsoft.com/office/drawing/2014/main" id="{F10F5491-EA16-5340-A1D4-A0B098B7D9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903" y="2828722"/>
            <a:ext cx="3046265" cy="34921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23449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1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ère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2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53" y="389466"/>
            <a:ext cx="534458" cy="84666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C01B755C-E6BA-EFE5-93DA-D864D4139B9F}"/>
              </a:ext>
            </a:extLst>
          </p:cNvPr>
          <p:cNvSpPr txBox="1"/>
          <p:nvPr/>
        </p:nvSpPr>
        <p:spPr>
          <a:xfrm>
            <a:off x="1202500" y="3050005"/>
            <a:ext cx="61127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4000" dirty="0">
                <a:latin typeface="Comic Sans MS" panose="030F0702030302020204" pitchFamily="66" charset="0"/>
                <a:ea typeface="Calibri" panose="020F0502020204030204" pitchFamily="34" charset="0"/>
              </a:rPr>
              <a:t>Tigre </a:t>
            </a:r>
            <a:r>
              <a:rPr lang="de-DE" sz="4000" dirty="0" err="1">
                <a:latin typeface="Comic Sans MS" panose="030F0702030302020204" pitchFamily="66" charset="0"/>
                <a:ea typeface="Calibri" panose="020F0502020204030204" pitchFamily="34" charset="0"/>
              </a:rPr>
              <a:t>intriga</a:t>
            </a:r>
            <a:r>
              <a:rPr lang="de-DE" sz="4000" dirty="0">
                <a:latin typeface="Comic Sans MS" panose="030F0702030302020204" pitchFamily="66" charset="0"/>
                <a:ea typeface="Calibri" panose="020F0502020204030204" pitchFamily="34" charset="0"/>
              </a:rPr>
              <a:t> tigre. </a:t>
            </a:r>
          </a:p>
          <a:p>
            <a:r>
              <a:rPr lang="de-DE" sz="4000" dirty="0">
                <a:latin typeface="Comic Sans MS" panose="030F0702030302020204" pitchFamily="66" charset="0"/>
                <a:ea typeface="Calibri" panose="020F0502020204030204" pitchFamily="34" charset="0"/>
              </a:rPr>
              <a:t>Tigre </a:t>
            </a:r>
            <a:r>
              <a:rPr lang="de-DE" sz="4000" dirty="0" err="1">
                <a:latin typeface="Comic Sans MS" panose="030F0702030302020204" pitchFamily="66" charset="0"/>
                <a:ea typeface="Calibri" panose="020F0502020204030204" pitchFamily="34" charset="0"/>
              </a:rPr>
              <a:t>intriga</a:t>
            </a:r>
            <a:r>
              <a:rPr lang="de-DE" sz="4000" dirty="0">
                <a:latin typeface="Comic Sans MS" panose="030F0702030302020204" pitchFamily="66" charset="0"/>
                <a:ea typeface="Calibri" panose="020F0502020204030204" pitchFamily="34" charset="0"/>
              </a:rPr>
              <a:t> tigre. </a:t>
            </a:r>
          </a:p>
          <a:p>
            <a:r>
              <a:rPr lang="de-DE" sz="4000" dirty="0">
                <a:latin typeface="Comic Sans MS" panose="030F0702030302020204" pitchFamily="66" charset="0"/>
                <a:ea typeface="Calibri" panose="020F0502020204030204" pitchFamily="34" charset="0"/>
              </a:rPr>
              <a:t>Tigre </a:t>
            </a:r>
            <a:r>
              <a:rPr lang="de-DE" sz="4000" dirty="0" err="1">
                <a:latin typeface="Comic Sans MS" panose="030F0702030302020204" pitchFamily="66" charset="0"/>
                <a:ea typeface="Calibri" panose="020F0502020204030204" pitchFamily="34" charset="0"/>
              </a:rPr>
              <a:t>intriga</a:t>
            </a:r>
            <a:r>
              <a:rPr lang="de-DE" sz="4000" dirty="0">
                <a:latin typeface="Comic Sans MS" panose="030F0702030302020204" pitchFamily="66" charset="0"/>
                <a:ea typeface="Calibri" panose="020F0502020204030204" pitchFamily="34" charset="0"/>
              </a:rPr>
              <a:t> tigre. </a:t>
            </a:r>
            <a:endParaRPr lang="fr-FR" dirty="0"/>
          </a:p>
        </p:txBody>
      </p:sp>
      <p:pic>
        <p:nvPicPr>
          <p:cNvPr id="9" name="Image 8" descr="2 Tigres Vectores, Ilustraciones y Gráficos - 123RF">
            <a:extLst>
              <a:ext uri="{FF2B5EF4-FFF2-40B4-BE49-F238E27FC236}">
                <a16:creationId xmlns:a16="http://schemas.microsoft.com/office/drawing/2014/main" id="{BFC7EA39-6C73-96AD-8B6F-A77E4881F0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066925"/>
            <a:ext cx="4134045" cy="41340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49320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1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ère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3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53" y="389466"/>
            <a:ext cx="534458" cy="84666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FDF4C57-0EEE-EC3D-1E1D-1C56B8022DCA}"/>
              </a:ext>
            </a:extLst>
          </p:cNvPr>
          <p:cNvSpPr txBox="1"/>
          <p:nvPr/>
        </p:nvSpPr>
        <p:spPr>
          <a:xfrm>
            <a:off x="291607" y="3204888"/>
            <a:ext cx="62219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Figlia, sfoglia la foglia! </a:t>
            </a:r>
            <a:br>
              <a:rPr lang="it-IT" sz="40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</a:br>
            <a:r>
              <a:rPr lang="it-IT" sz="40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Sfoglia la foglia, </a:t>
            </a:r>
            <a:r>
              <a:rPr lang="it-IT" sz="4000" dirty="0">
                <a:latin typeface="Comic Sans MS" panose="030F0702030302020204" pitchFamily="66" charset="0"/>
                <a:ea typeface="Calibri" panose="020F0502020204030204" pitchFamily="34" charset="0"/>
              </a:rPr>
              <a:t>figlia!</a:t>
            </a:r>
            <a:endParaRPr lang="fr-FR" sz="4000" dirty="0">
              <a:latin typeface="Comic Sans MS" panose="030F0702030302020204" pitchFamily="66" charset="0"/>
              <a:ea typeface="Calibri" panose="020F0502020204030204" pitchFamily="34" charset="0"/>
            </a:endParaRPr>
          </a:p>
        </p:txBody>
      </p:sp>
      <p:pic>
        <p:nvPicPr>
          <p:cNvPr id="6" name="Image 5" descr="Folia Basillicum - Basil leaves - Feuilles Basilic - Gjethe borziloku ...">
            <a:extLst>
              <a:ext uri="{FF2B5EF4-FFF2-40B4-BE49-F238E27FC236}">
                <a16:creationId xmlns:a16="http://schemas.microsoft.com/office/drawing/2014/main" id="{24217B56-BB70-5B68-7E3B-81F9218027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242" y="2257816"/>
            <a:ext cx="3860396" cy="32175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50462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2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1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53" y="389466"/>
            <a:ext cx="534458" cy="84666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D833441F-6EC4-8596-93CC-C0927CF2FE7D}"/>
              </a:ext>
            </a:extLst>
          </p:cNvPr>
          <p:cNvSpPr txBox="1"/>
          <p:nvPr/>
        </p:nvSpPr>
        <p:spPr>
          <a:xfrm>
            <a:off x="613776" y="2105561"/>
            <a:ext cx="76283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Dalla doccia, una chiocciola sgocciola come una gocciola.</a:t>
            </a:r>
            <a:endParaRPr lang="fr-FR" sz="4000" dirty="0">
              <a:latin typeface="Comic Sans MS" panose="030F0702030302020204" pitchFamily="66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CA28351-800E-7DA1-53A6-5A43F8CC9B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90773" y="3158852"/>
            <a:ext cx="3862191" cy="27192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0644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1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ère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2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 descr="germany-652967_64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53" y="389466"/>
            <a:ext cx="534459" cy="84666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69DB173-74C6-C4DB-093C-AC9E99882826}"/>
              </a:ext>
            </a:extLst>
          </p:cNvPr>
          <p:cNvSpPr txBox="1"/>
          <p:nvPr/>
        </p:nvSpPr>
        <p:spPr>
          <a:xfrm>
            <a:off x="1363820" y="1954060"/>
            <a:ext cx="79179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latin typeface="Comic Sans MS" panose="030F0702030302020204" pitchFamily="66" charset="0"/>
                <a:ea typeface="Calibri" panose="020F0502020204030204" pitchFamily="34" charset="0"/>
              </a:rPr>
              <a:t>Zehn Ziegen zogen zwei Zentner Zucker zum Zoo.</a:t>
            </a:r>
          </a:p>
        </p:txBody>
      </p:sp>
      <p:pic>
        <p:nvPicPr>
          <p:cNvPr id="6" name="Image 5" descr="Une image contenant croquis, dessin, Dessin au trait, clipart&#10;&#10;Description générée automatiquement">
            <a:extLst>
              <a:ext uri="{FF2B5EF4-FFF2-40B4-BE49-F238E27FC236}">
                <a16:creationId xmlns:a16="http://schemas.microsoft.com/office/drawing/2014/main" id="{75DB0536-544B-ABAB-93F1-FD93263847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679" y="3044002"/>
            <a:ext cx="4484170" cy="282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31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2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2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53" y="389466"/>
            <a:ext cx="534458" cy="846667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1108A3C-F8D9-C069-32EB-7E103749193F}"/>
              </a:ext>
            </a:extLst>
          </p:cNvPr>
          <p:cNvSpPr txBox="1"/>
          <p:nvPr/>
        </p:nvSpPr>
        <p:spPr>
          <a:xfrm>
            <a:off x="762394" y="2767280"/>
            <a:ext cx="682668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000" dirty="0">
                <a:latin typeface="Comic Sans MS" panose="030F0702030302020204" pitchFamily="66" charset="0"/>
                <a:ea typeface="Calibri" panose="020F0502020204030204" pitchFamily="34" charset="0"/>
              </a:rPr>
              <a:t>Pure Pelé partì per il Perù, però perì per il purè.</a:t>
            </a:r>
            <a:endParaRPr lang="fr-FR" sz="4000" dirty="0">
              <a:latin typeface="Comic Sans MS" panose="030F0702030302020204" pitchFamily="66" charset="0"/>
              <a:ea typeface="Calibri" panose="020F0502020204030204" pitchFamily="34" charset="0"/>
            </a:endParaRPr>
          </a:p>
        </p:txBody>
      </p:sp>
      <p:pic>
        <p:nvPicPr>
          <p:cNvPr id="10" name="Image 9" descr="Vettori e Illustrazioni di Peru con download gratuito | Freepik">
            <a:extLst>
              <a:ext uri="{FF2B5EF4-FFF2-40B4-BE49-F238E27FC236}">
                <a16:creationId xmlns:a16="http://schemas.microsoft.com/office/drawing/2014/main" id="{916BFAAF-6DD7-019A-053B-06534C121F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7" r="10599"/>
          <a:stretch/>
        </p:blipFill>
        <p:spPr bwMode="auto">
          <a:xfrm>
            <a:off x="7839099" y="1664295"/>
            <a:ext cx="3883069" cy="47777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27951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2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3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53" y="389466"/>
            <a:ext cx="534458" cy="84666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780D931-9A62-5916-20C8-07B0E14F2C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845" y="2647386"/>
            <a:ext cx="4029009" cy="3653205"/>
          </a:xfrm>
          <a:prstGeom prst="rect">
            <a:avLst/>
          </a:prstGeom>
          <a:noFill/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68B7225-B271-B40B-1E30-80ADC44461C5}"/>
              </a:ext>
            </a:extLst>
          </p:cNvPr>
          <p:cNvSpPr txBox="1"/>
          <p:nvPr/>
        </p:nvSpPr>
        <p:spPr>
          <a:xfrm>
            <a:off x="469833" y="1736648"/>
            <a:ext cx="888711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000" dirty="0">
                <a:latin typeface="Comic Sans MS" panose="030F0702030302020204" pitchFamily="66" charset="0"/>
                <a:ea typeface="Calibri" panose="020F0502020204030204" pitchFamily="34" charset="0"/>
              </a:rPr>
              <a:t>Sedendo carponi cogliendo </a:t>
            </a:r>
            <a:r>
              <a:rPr lang="it-IT" sz="4000" dirty="0" err="1">
                <a:latin typeface="Comic Sans MS" panose="030F0702030302020204" pitchFamily="66" charset="0"/>
                <a:ea typeface="Calibri" panose="020F0502020204030204" pitchFamily="34" charset="0"/>
              </a:rPr>
              <a:t>foglioni</a:t>
            </a:r>
            <a:r>
              <a:rPr lang="it-IT" sz="4000" dirty="0">
                <a:latin typeface="Comic Sans MS" panose="030F0702030302020204" pitchFamily="66" charset="0"/>
                <a:ea typeface="Calibri" panose="020F0502020204030204" pitchFamily="34" charset="0"/>
              </a:rPr>
              <a:t>, </a:t>
            </a:r>
            <a:r>
              <a:rPr lang="it-IT" sz="4000" dirty="0" err="1">
                <a:latin typeface="Comic Sans MS" panose="030F0702030302020204" pitchFamily="66" charset="0"/>
                <a:ea typeface="Calibri" panose="020F0502020204030204" pitchFamily="34" charset="0"/>
              </a:rPr>
              <a:t>foglioni</a:t>
            </a:r>
            <a:r>
              <a:rPr lang="it-IT" sz="4000" dirty="0">
                <a:latin typeface="Comic Sans MS" panose="030F0702030302020204" pitchFamily="66" charset="0"/>
                <a:ea typeface="Calibri" panose="020F0502020204030204" pitchFamily="34" charset="0"/>
              </a:rPr>
              <a:t> cogliendo carponi sedendo. </a:t>
            </a:r>
            <a:endParaRPr lang="fr-FR" sz="4000" dirty="0">
              <a:latin typeface="Comic Sans MS" panose="030F0702030302020204" pitchFamily="66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0259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3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1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53" y="389466"/>
            <a:ext cx="534458" cy="846667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86438E4-ADCD-EE33-910E-CDD59ED6F63B}"/>
              </a:ext>
            </a:extLst>
          </p:cNvPr>
          <p:cNvSpPr txBox="1"/>
          <p:nvPr/>
        </p:nvSpPr>
        <p:spPr>
          <a:xfrm>
            <a:off x="469832" y="1918993"/>
            <a:ext cx="858648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000" dirty="0">
                <a:latin typeface="Comic Sans MS" panose="030F0702030302020204" pitchFamily="66" charset="0"/>
                <a:ea typeface="Calibri" panose="020F0502020204030204" pitchFamily="34" charset="0"/>
              </a:rPr>
              <a:t>Sessanta sassolini assetati e sassosi si assetarono ad Assisi. </a:t>
            </a:r>
            <a:endParaRPr lang="fr-FR" sz="4000" dirty="0">
              <a:latin typeface="Comic Sans MS" panose="030F0702030302020204" pitchFamily="66" charset="0"/>
              <a:ea typeface="Calibri" panose="020F0502020204030204" pitchFamily="34" charset="0"/>
            </a:endParaRPr>
          </a:p>
        </p:txBody>
      </p:sp>
      <p:pic>
        <p:nvPicPr>
          <p:cNvPr id="10" name="Image 9" descr="Basilica Assisi Vettoriali, Illustrazioni e Clipart">
            <a:extLst>
              <a:ext uri="{FF2B5EF4-FFF2-40B4-BE49-F238E27FC236}">
                <a16:creationId xmlns:a16="http://schemas.microsoft.com/office/drawing/2014/main" id="{61F3C8DD-E494-FE3E-2AD1-0768409EC7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791" y="3745291"/>
            <a:ext cx="4982377" cy="24907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827245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3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2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53" y="389466"/>
            <a:ext cx="534458" cy="846667"/>
          </a:xfrm>
          <a:prstGeom prst="rect">
            <a:avLst/>
          </a:prstGeom>
        </p:spPr>
      </p:pic>
      <p:pic>
        <p:nvPicPr>
          <p:cNvPr id="6" name="Image 5" descr="Facile Disegno Dello Scheletro Immagini PNG | Vettori E File PSD | Scarica  Gratis Su Pngtree">
            <a:extLst>
              <a:ext uri="{FF2B5EF4-FFF2-40B4-BE49-F238E27FC236}">
                <a16:creationId xmlns:a16="http://schemas.microsoft.com/office/drawing/2014/main" id="{79E49B31-F812-404E-6D68-DA7EF7235E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222" y="2252236"/>
            <a:ext cx="3842946" cy="384294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0FFF4636-9AEC-9F18-DC67-DE91E30E9CE0}"/>
              </a:ext>
            </a:extLst>
          </p:cNvPr>
          <p:cNvSpPr txBox="1"/>
          <p:nvPr/>
        </p:nvSpPr>
        <p:spPr>
          <a:xfrm>
            <a:off x="469832" y="3103323"/>
            <a:ext cx="740939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000" dirty="0">
                <a:latin typeface="Comic Sans MS" panose="030F0702030302020204" pitchFamily="66" charset="0"/>
                <a:ea typeface="Calibri" panose="020F0502020204030204" pitchFamily="34" charset="0"/>
              </a:rPr>
              <a:t>Stanno stretti sotto i letti sette spettri a denti stretti.</a:t>
            </a:r>
            <a:endParaRPr lang="fr-FR" sz="4000" dirty="0">
              <a:latin typeface="Comic Sans MS" panose="030F0702030302020204" pitchFamily="66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7112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3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3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53" y="389466"/>
            <a:ext cx="534458" cy="846667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FCE845C-9062-3987-19DA-0DE8397D3A1B}"/>
              </a:ext>
            </a:extLst>
          </p:cNvPr>
          <p:cNvSpPr txBox="1"/>
          <p:nvPr/>
        </p:nvSpPr>
        <p:spPr>
          <a:xfrm>
            <a:off x="651353" y="3197361"/>
            <a:ext cx="692689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000" dirty="0">
                <a:latin typeface="Comic Sans MS" panose="030F0702030302020204" pitchFamily="66" charset="0"/>
                <a:ea typeface="Calibri" panose="020F0502020204030204" pitchFamily="34" charset="0"/>
              </a:rPr>
              <a:t>Con la tazza un mezzo pazzo vuota il pozzo del palazzo.</a:t>
            </a:r>
            <a:endParaRPr lang="fr-FR" sz="4000" dirty="0">
              <a:latin typeface="Comic Sans MS" panose="030F0702030302020204" pitchFamily="66" charset="0"/>
              <a:ea typeface="Calibri" panose="020F0502020204030204" pitchFamily="34" charset="0"/>
            </a:endParaRPr>
          </a:p>
        </p:txBody>
      </p:sp>
      <p:pic>
        <p:nvPicPr>
          <p:cNvPr id="10" name="Image 9" descr="illustrazione di un vecchio pozzo con erba e sfondo isolato 5429203 Arte  vettoriale a Vecteezy">
            <a:extLst>
              <a:ext uri="{FF2B5EF4-FFF2-40B4-BE49-F238E27FC236}">
                <a16:creationId xmlns:a16="http://schemas.microsoft.com/office/drawing/2014/main" id="{27EDD19A-D256-89AB-D5A5-1CF6C3C7B8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232" y="2255729"/>
            <a:ext cx="3812936" cy="3812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222385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ortug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779" y="575741"/>
            <a:ext cx="3295111" cy="5219985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185333"/>
            <a:ext cx="10515600" cy="49916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4800" b="1" dirty="0"/>
              <a:t>   </a:t>
            </a:r>
          </a:p>
          <a:p>
            <a:pPr marL="0" indent="0" algn="ctr">
              <a:buNone/>
            </a:pPr>
            <a:endParaRPr lang="fr-FR" sz="4800" b="1" dirty="0"/>
          </a:p>
          <a:p>
            <a:pPr marL="0" indent="0" algn="ctr">
              <a:buNone/>
            </a:pPr>
            <a:r>
              <a:rPr lang="fr-FR" sz="4800" b="1" dirty="0"/>
              <a:t>PORTUGAIS</a:t>
            </a:r>
          </a:p>
          <a:p>
            <a:pPr marL="0" indent="0">
              <a:buNone/>
            </a:pPr>
            <a:endParaRPr lang="fr-FR" sz="4800" b="1" dirty="0"/>
          </a:p>
        </p:txBody>
      </p:sp>
      <p:pic>
        <p:nvPicPr>
          <p:cNvPr id="4" name="Espace réservé du contenu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331212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1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ère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1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53" y="389466"/>
            <a:ext cx="534458" cy="84666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38B6BFA-1FF1-EB7D-FCE2-86644C2A5FF7}"/>
              </a:ext>
            </a:extLst>
          </p:cNvPr>
          <p:cNvSpPr/>
          <p:nvPr/>
        </p:nvSpPr>
        <p:spPr>
          <a:xfrm>
            <a:off x="953312" y="2762655"/>
            <a:ext cx="536966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4400" kern="1400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O sabiá não sabia que o sábio sabia que o sabiá não sabia assobiar.</a:t>
            </a:r>
            <a:endParaRPr lang="fr-FR" sz="4400" dirty="0">
              <a:latin typeface="Comic Sans MS" panose="030F0702030302020204" pitchFamily="66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B86BF50-1A5B-B31C-250E-EE17561D5E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795" y="2762655"/>
            <a:ext cx="4219069" cy="316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76977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1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ère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2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53" y="389466"/>
            <a:ext cx="534458" cy="84666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8CBAEA2-ABB5-F82C-471D-55666BECE5DB}"/>
              </a:ext>
            </a:extLst>
          </p:cNvPr>
          <p:cNvSpPr/>
          <p:nvPr/>
        </p:nvSpPr>
        <p:spPr>
          <a:xfrm>
            <a:off x="4027251" y="2062264"/>
            <a:ext cx="769491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4000" kern="1400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Olha o sapo dentro do saco. O saco com o sapo dentro. </a:t>
            </a:r>
          </a:p>
          <a:p>
            <a:r>
              <a:rPr lang="pt-PT" sz="4000" kern="1400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O sapo batendo papo e </a:t>
            </a:r>
          </a:p>
          <a:p>
            <a:r>
              <a:rPr lang="pt-PT" sz="4000" kern="1400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o papo soltando o vento.</a:t>
            </a:r>
            <a:endParaRPr lang="fr-FR" sz="4000" dirty="0">
              <a:latin typeface="Comic Sans MS" panose="030F0702030302020204" pitchFamily="66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4809AD9-F1CB-6447-B543-6751D1B8B5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677" y="3980374"/>
            <a:ext cx="1940268" cy="186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70398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1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ère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3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53" y="389466"/>
            <a:ext cx="534458" cy="84666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4A1B161-E0B3-C790-CEB9-9DB0B8F7D5A3}"/>
              </a:ext>
            </a:extLst>
          </p:cNvPr>
          <p:cNvSpPr/>
          <p:nvPr/>
        </p:nvSpPr>
        <p:spPr>
          <a:xfrm>
            <a:off x="447471" y="2548647"/>
            <a:ext cx="11420273" cy="765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8000"/>
              </a:lnSpc>
              <a:spcAft>
                <a:spcPts val="0"/>
              </a:spcAft>
            </a:pPr>
            <a:r>
              <a:rPr lang="pt-PT" sz="4000" kern="1400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Quem a paca cara compra, paca cara pagará</a:t>
            </a:r>
            <a:endParaRPr lang="fr-FR" sz="4000" kern="1400" dirty="0"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0E2E76-07E6-3FE6-664D-A93FDA3573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948" y="3933702"/>
            <a:ext cx="3147439" cy="179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10149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2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1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53" y="389466"/>
            <a:ext cx="534458" cy="84666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192E5FB-6F42-F92E-A802-A2370C63968F}"/>
              </a:ext>
            </a:extLst>
          </p:cNvPr>
          <p:cNvSpPr/>
          <p:nvPr/>
        </p:nvSpPr>
        <p:spPr>
          <a:xfrm>
            <a:off x="1651000" y="2295728"/>
            <a:ext cx="8426855" cy="154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8000"/>
              </a:lnSpc>
              <a:spcAft>
                <a:spcPts val="0"/>
              </a:spcAft>
            </a:pPr>
            <a:r>
              <a:rPr lang="pt-PT" sz="4000" kern="1400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Farofa feita com muita farinha fofa faz uma fofoca feia.</a:t>
            </a:r>
            <a:endParaRPr lang="fr-FR" sz="4000" kern="1400" dirty="0"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C719D38-08F3-2E0F-6501-FE097EFC9C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3020" y="4876553"/>
            <a:ext cx="4009261" cy="142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56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1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ère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3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 descr="germany-652967_64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53" y="389466"/>
            <a:ext cx="534459" cy="84666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B87C5D0-47E3-5B29-BA3A-D186453DD89B}"/>
              </a:ext>
            </a:extLst>
          </p:cNvPr>
          <p:cNvSpPr txBox="1"/>
          <p:nvPr/>
        </p:nvSpPr>
        <p:spPr>
          <a:xfrm>
            <a:off x="1417592" y="1647933"/>
            <a:ext cx="935681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/>
              <a:t>Eine Hummel brummt wie Hummeln brummen.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B436C9A-D23A-FF59-CE0D-F04A5817A0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11504" y="2594068"/>
            <a:ext cx="4352198" cy="322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98862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2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2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53" y="389466"/>
            <a:ext cx="534458" cy="84666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06475F2-9BE9-B006-0513-47A7446DE703}"/>
              </a:ext>
            </a:extLst>
          </p:cNvPr>
          <p:cNvSpPr/>
          <p:nvPr/>
        </p:nvSpPr>
        <p:spPr>
          <a:xfrm>
            <a:off x="1373021" y="2529191"/>
            <a:ext cx="6370197" cy="2944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8000"/>
              </a:lnSpc>
              <a:spcAft>
                <a:spcPts val="0"/>
              </a:spcAft>
            </a:pPr>
            <a:r>
              <a:rPr lang="pt-PT" sz="4000" kern="1400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O que é que Cacá quer? </a:t>
            </a:r>
          </a:p>
          <a:p>
            <a:pPr>
              <a:lnSpc>
                <a:spcPct val="118000"/>
              </a:lnSpc>
              <a:spcAft>
                <a:spcPts val="0"/>
              </a:spcAft>
            </a:pPr>
            <a:r>
              <a:rPr lang="pt-PT" sz="4000" kern="1400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Cacá quer caqui. </a:t>
            </a:r>
          </a:p>
          <a:p>
            <a:pPr>
              <a:lnSpc>
                <a:spcPct val="118000"/>
              </a:lnSpc>
              <a:spcAft>
                <a:spcPts val="0"/>
              </a:spcAft>
            </a:pPr>
            <a:r>
              <a:rPr lang="pt-PT" sz="4000" kern="1400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Qual caqui que Cacá quer? Cacá quer qualquer caqui.</a:t>
            </a:r>
            <a:endParaRPr lang="fr-FR" sz="4000" kern="1400" dirty="0"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F65A871-25F6-ADA4-ECB5-C43AC9B788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66514" y="4235115"/>
            <a:ext cx="1719090" cy="170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27576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2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3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53" y="389466"/>
            <a:ext cx="534458" cy="84666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CD62013-2760-BE50-F360-CD7FB8E41DBB}"/>
              </a:ext>
            </a:extLst>
          </p:cNvPr>
          <p:cNvSpPr/>
          <p:nvPr/>
        </p:nvSpPr>
        <p:spPr>
          <a:xfrm>
            <a:off x="4494179" y="2101174"/>
            <a:ext cx="6322977" cy="265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8000"/>
              </a:lnSpc>
              <a:spcAft>
                <a:spcPts val="0"/>
              </a:spcAft>
            </a:pPr>
            <a:r>
              <a:rPr lang="pt-PT" sz="3600" kern="1400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A vida é uma sucessiva sucessão de sucessões que se sucedem sucessivamente, sem suceder o sucesso.</a:t>
            </a:r>
            <a:endParaRPr lang="fr-FR" sz="3600" kern="1400" dirty="0"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87ADABA-8D65-99B9-4BA2-2A04357679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6910" y="3560322"/>
            <a:ext cx="2080534" cy="270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57934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3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1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53" y="389466"/>
            <a:ext cx="534458" cy="84666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02A03E3-708E-4A0D-7F6A-C8030D73F1C4}"/>
              </a:ext>
            </a:extLst>
          </p:cNvPr>
          <p:cNvSpPr/>
          <p:nvPr/>
        </p:nvSpPr>
        <p:spPr>
          <a:xfrm>
            <a:off x="3381921" y="1705452"/>
            <a:ext cx="83506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4400" dirty="0"/>
              <a:t>A babá boba bebeu o leite do bebê.</a:t>
            </a:r>
            <a:endParaRPr lang="fr-FR" sz="44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29EEEEB-E88C-B8AE-0163-C8C25AE91D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55" y="2278833"/>
            <a:ext cx="3560053" cy="41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55692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3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2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53" y="389466"/>
            <a:ext cx="534458" cy="84666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F4CCE61-CA0D-DA68-488C-57AF962EC29F}"/>
              </a:ext>
            </a:extLst>
          </p:cNvPr>
          <p:cNvSpPr/>
          <p:nvPr/>
        </p:nvSpPr>
        <p:spPr>
          <a:xfrm>
            <a:off x="446314" y="2913976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sz="4400" dirty="0"/>
              <a:t>A Aranha arranha o jarro</a:t>
            </a:r>
            <a:endParaRPr lang="fr-FR" sz="4400" dirty="0"/>
          </a:p>
          <a:p>
            <a:r>
              <a:rPr lang="pt-PT" sz="4400" dirty="0"/>
              <a:t>E o jarro arranha a aranha</a:t>
            </a:r>
            <a:r>
              <a:rPr lang="pt-PT" dirty="0"/>
              <a:t>.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1BEA797-926A-7541-840D-43379BEEDC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692" y="1995805"/>
            <a:ext cx="3374494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55480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3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3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53" y="389466"/>
            <a:ext cx="534458" cy="84666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3DC82F3-A673-51D8-B5A1-B74720121DBC}"/>
              </a:ext>
            </a:extLst>
          </p:cNvPr>
          <p:cNvSpPr/>
          <p:nvPr/>
        </p:nvSpPr>
        <p:spPr>
          <a:xfrm>
            <a:off x="1363820" y="3326860"/>
            <a:ext cx="72159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4000" kern="1400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O bispo de </a:t>
            </a:r>
          </a:p>
          <a:p>
            <a:r>
              <a:rPr lang="pt-PT" sz="4000" kern="1400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Constantinopla, </a:t>
            </a:r>
          </a:p>
          <a:p>
            <a:r>
              <a:rPr lang="pt-PT" sz="4000" kern="1400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é um bom desconstantinopolitanizador</a:t>
            </a:r>
            <a:r>
              <a:rPr lang="pt-PT" sz="3600" kern="1400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fr-FR" sz="3600" dirty="0">
              <a:latin typeface="Comic Sans MS" panose="030F0702030302020204" pitchFamily="66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6BE7FEA-041F-D2B6-4D54-0657772071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01726" y="1973645"/>
            <a:ext cx="1287806" cy="211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3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229" y="905813"/>
            <a:ext cx="3298751" cy="52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93872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1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ère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Virelangue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1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071" y="359229"/>
            <a:ext cx="546000" cy="8640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A08418A-F045-7408-92BF-FD2232C50814}"/>
              </a:ext>
            </a:extLst>
          </p:cNvPr>
          <p:cNvSpPr txBox="1"/>
          <p:nvPr/>
        </p:nvSpPr>
        <p:spPr>
          <a:xfrm>
            <a:off x="160968" y="2481063"/>
            <a:ext cx="70271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4400" dirty="0"/>
              <a:t>У</a:t>
            </a:r>
            <a:r>
              <a:rPr lang="fr-FR" sz="4400" dirty="0"/>
              <a:t> </a:t>
            </a:r>
            <a:r>
              <a:rPr lang="ru-RU" sz="4400" dirty="0"/>
              <a:t>еж</a:t>
            </a:r>
            <a:r>
              <a:rPr lang="ru-RU" sz="4400" b="1" dirty="0"/>
              <a:t>а</a:t>
            </a:r>
            <a:r>
              <a:rPr lang="ru-RU" sz="4400" dirty="0"/>
              <a:t> еж</a:t>
            </a:r>
            <a:r>
              <a:rPr lang="ru-RU" sz="4400" b="1" dirty="0"/>
              <a:t>а</a:t>
            </a:r>
            <a:r>
              <a:rPr lang="ru-RU" sz="4400" dirty="0"/>
              <a:t>та, у уж</a:t>
            </a:r>
            <a:r>
              <a:rPr lang="ru-RU" sz="4400" b="1" dirty="0"/>
              <a:t>а</a:t>
            </a:r>
            <a:r>
              <a:rPr lang="ru-RU" sz="4400" dirty="0"/>
              <a:t> уж</a:t>
            </a:r>
            <a:r>
              <a:rPr lang="ru-RU" sz="4400" b="1" dirty="0"/>
              <a:t>а</a:t>
            </a:r>
            <a:r>
              <a:rPr lang="ru-RU" sz="4400" dirty="0"/>
              <a:t>та</a:t>
            </a:r>
            <a:r>
              <a:rPr lang="ru-RU" dirty="0"/>
              <a:t>.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fr-FR" sz="4400" dirty="0"/>
          </a:p>
        </p:txBody>
      </p:sp>
      <p:pic>
        <p:nvPicPr>
          <p:cNvPr id="9" name="Image 8" descr="Сборник скороговорок для уроков литературы">
            <a:extLst>
              <a:ext uri="{FF2B5EF4-FFF2-40B4-BE49-F238E27FC236}">
                <a16:creationId xmlns:a16="http://schemas.microsoft.com/office/drawing/2014/main" id="{DC828501-A43C-3A88-5BBD-7EF25AD8DF0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23"/>
          <a:stretch/>
        </p:blipFill>
        <p:spPr bwMode="auto">
          <a:xfrm>
            <a:off x="4497890" y="3607497"/>
            <a:ext cx="7224278" cy="27249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0516646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1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ère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Virelangue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2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071" y="359229"/>
            <a:ext cx="546000" cy="8640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CD5B5D2D-23B9-5F4B-4CE3-D15C18673850}"/>
              </a:ext>
            </a:extLst>
          </p:cNvPr>
          <p:cNvSpPr txBox="1"/>
          <p:nvPr/>
        </p:nvSpPr>
        <p:spPr>
          <a:xfrm>
            <a:off x="434894" y="2833292"/>
            <a:ext cx="61127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4400" dirty="0" err="1"/>
              <a:t>Куп</a:t>
            </a:r>
            <a:r>
              <a:rPr lang="de-DE" sz="4400" b="1" dirty="0" err="1"/>
              <a:t>и</a:t>
            </a:r>
            <a:r>
              <a:rPr lang="de-DE" sz="4400" dirty="0" err="1"/>
              <a:t>ла</a:t>
            </a:r>
            <a:r>
              <a:rPr lang="de-DE" sz="4400" dirty="0"/>
              <a:t> </a:t>
            </a:r>
            <a:r>
              <a:rPr lang="de-DE" sz="4400" dirty="0" err="1"/>
              <a:t>баб</a:t>
            </a:r>
            <a:r>
              <a:rPr lang="de-DE" sz="4400" b="1" dirty="0" err="1"/>
              <a:t>у</a:t>
            </a:r>
            <a:r>
              <a:rPr lang="de-DE" sz="4400" dirty="0" err="1"/>
              <a:t>ся</a:t>
            </a:r>
            <a:r>
              <a:rPr lang="de-DE" sz="4400" dirty="0"/>
              <a:t> </a:t>
            </a:r>
            <a:r>
              <a:rPr lang="de-DE" sz="4400" dirty="0" err="1"/>
              <a:t>б</a:t>
            </a:r>
            <a:r>
              <a:rPr lang="de-DE" sz="4400" b="1" dirty="0" err="1"/>
              <a:t>у</a:t>
            </a:r>
            <a:r>
              <a:rPr lang="de-DE" sz="4400" dirty="0" err="1"/>
              <a:t>сы</a:t>
            </a:r>
            <a:r>
              <a:rPr lang="de-DE" sz="4400" dirty="0"/>
              <a:t> </a:t>
            </a:r>
            <a:r>
              <a:rPr lang="de-DE" sz="4400" dirty="0" err="1"/>
              <a:t>Мар</a:t>
            </a:r>
            <a:r>
              <a:rPr lang="de-DE" sz="4400" b="1" dirty="0" err="1"/>
              <a:t>у</a:t>
            </a:r>
            <a:r>
              <a:rPr lang="de-DE" sz="4400" dirty="0" err="1"/>
              <a:t>се</a:t>
            </a:r>
            <a:r>
              <a:rPr lang="de-DE" sz="4400" dirty="0"/>
              <a:t>.</a:t>
            </a:r>
            <a:endParaRPr lang="fr-FR" sz="44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5D0FFD4-3B8A-A4FC-F094-C8C143F85D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63326" y="2058464"/>
            <a:ext cx="3765284" cy="37456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829123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1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ère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Virelangue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3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071" y="359229"/>
            <a:ext cx="546000" cy="8640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9AED684-8280-2D10-301F-E93DBBAB2D2F}"/>
              </a:ext>
            </a:extLst>
          </p:cNvPr>
          <p:cNvSpPr txBox="1"/>
          <p:nvPr/>
        </p:nvSpPr>
        <p:spPr>
          <a:xfrm>
            <a:off x="434894" y="2705725"/>
            <a:ext cx="760681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4400" dirty="0"/>
              <a:t>У </a:t>
            </a:r>
            <a:r>
              <a:rPr lang="de-DE" sz="4400" dirty="0" err="1"/>
              <a:t>п</a:t>
            </a:r>
            <a:r>
              <a:rPr lang="de-DE" sz="4400" b="1" dirty="0" err="1"/>
              <a:t>е</a:t>
            </a:r>
            <a:r>
              <a:rPr lang="de-DE" sz="4400" dirty="0" err="1"/>
              <a:t>репел</a:t>
            </a:r>
            <a:r>
              <a:rPr lang="fr-FR" sz="4400" dirty="0"/>
              <a:t>a </a:t>
            </a:r>
            <a:r>
              <a:rPr lang="de-DE" sz="4400" dirty="0"/>
              <a:t>и </a:t>
            </a:r>
            <a:r>
              <a:rPr lang="de-DE" sz="4400" dirty="0" err="1"/>
              <a:t>перепёлки</a:t>
            </a:r>
            <a:r>
              <a:rPr lang="de-DE" sz="4400" dirty="0"/>
              <a:t> </a:t>
            </a:r>
            <a:r>
              <a:rPr lang="de-DE" sz="4400" dirty="0" err="1"/>
              <a:t>пять</a:t>
            </a:r>
            <a:r>
              <a:rPr lang="de-DE" sz="4400" dirty="0"/>
              <a:t> </a:t>
            </a:r>
            <a:r>
              <a:rPr lang="de-DE" sz="4400" dirty="0" err="1"/>
              <a:t>перепел</a:t>
            </a:r>
            <a:r>
              <a:rPr lang="de-DE" sz="4400" b="1" dirty="0" err="1"/>
              <a:t>я</a:t>
            </a:r>
            <a:r>
              <a:rPr lang="de-DE" sz="4400" dirty="0" err="1"/>
              <a:t>т</a:t>
            </a:r>
            <a:r>
              <a:rPr lang="fr-FR" sz="4400" dirty="0"/>
              <a:t>.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A28E498-85E3-BA3F-B43C-BFE1B57E9D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725" y="2471523"/>
            <a:ext cx="3430443" cy="33615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4914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2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Virelangue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1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071" y="359229"/>
            <a:ext cx="546000" cy="864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78971" y="2111829"/>
            <a:ext cx="8588829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/>
              <a:t>Е</a:t>
            </a:r>
            <a:r>
              <a:rPr lang="ru-RU" sz="4400" dirty="0"/>
              <a:t>хал Гр</a:t>
            </a:r>
            <a:r>
              <a:rPr lang="ru-RU" sz="4400" b="1" dirty="0"/>
              <a:t>е</a:t>
            </a:r>
            <a:r>
              <a:rPr lang="ru-RU" sz="4400" dirty="0"/>
              <a:t>ка ч</a:t>
            </a:r>
            <a:r>
              <a:rPr lang="ru-RU" sz="4400" b="1" dirty="0"/>
              <a:t>е</a:t>
            </a:r>
            <a:r>
              <a:rPr lang="ru-RU" sz="4400" dirty="0"/>
              <a:t>рез р</a:t>
            </a:r>
            <a:r>
              <a:rPr lang="ru-RU" sz="4400" b="1" dirty="0"/>
              <a:t>е</a:t>
            </a:r>
            <a:r>
              <a:rPr lang="ru-RU" sz="4400" dirty="0"/>
              <a:t>ку, </a:t>
            </a:r>
            <a:br>
              <a:rPr lang="ru-RU" sz="4400" dirty="0"/>
            </a:br>
            <a:r>
              <a:rPr lang="ru-RU" sz="4400" dirty="0"/>
              <a:t>В</a:t>
            </a:r>
            <a:r>
              <a:rPr lang="ru-RU" sz="4400" b="1" dirty="0"/>
              <a:t>и</a:t>
            </a:r>
            <a:r>
              <a:rPr lang="ru-RU" sz="4400" dirty="0"/>
              <a:t>дит Гр</a:t>
            </a:r>
            <a:r>
              <a:rPr lang="ru-RU" sz="4400" b="1" dirty="0"/>
              <a:t>е</a:t>
            </a:r>
            <a:r>
              <a:rPr lang="ru-RU" sz="4400" dirty="0"/>
              <a:t>ка – в рек</a:t>
            </a:r>
            <a:r>
              <a:rPr lang="ru-RU" sz="4400" b="1" dirty="0"/>
              <a:t>е</a:t>
            </a:r>
            <a:r>
              <a:rPr lang="ru-RU" sz="4400" dirty="0"/>
              <a:t> рак. </a:t>
            </a:r>
            <a:br>
              <a:rPr lang="ru-RU" sz="4400" dirty="0"/>
            </a:br>
            <a:r>
              <a:rPr lang="ru-RU" sz="4400" dirty="0"/>
              <a:t>С</a:t>
            </a:r>
            <a:r>
              <a:rPr lang="ru-RU" sz="4400" b="1" dirty="0"/>
              <a:t>у</a:t>
            </a:r>
            <a:r>
              <a:rPr lang="ru-RU" sz="4400" dirty="0"/>
              <a:t>нул Гр</a:t>
            </a:r>
            <a:r>
              <a:rPr lang="ru-RU" sz="4400" b="1" dirty="0"/>
              <a:t>е</a:t>
            </a:r>
            <a:r>
              <a:rPr lang="ru-RU" sz="4400" dirty="0"/>
              <a:t>ка р</a:t>
            </a:r>
            <a:r>
              <a:rPr lang="ru-RU" sz="4400" b="1" dirty="0"/>
              <a:t>у</a:t>
            </a:r>
            <a:r>
              <a:rPr lang="ru-RU" sz="4400" dirty="0"/>
              <a:t>ку в р</a:t>
            </a:r>
            <a:r>
              <a:rPr lang="ru-RU" sz="4400" b="1" dirty="0"/>
              <a:t>е</a:t>
            </a:r>
            <a:r>
              <a:rPr lang="ru-RU" sz="4400" dirty="0"/>
              <a:t>ку, </a:t>
            </a:r>
            <a:br>
              <a:rPr lang="ru-RU" sz="4400" dirty="0"/>
            </a:br>
            <a:r>
              <a:rPr lang="ru-RU" sz="4400" dirty="0"/>
              <a:t>Рак за р</a:t>
            </a:r>
            <a:r>
              <a:rPr lang="ru-RU" sz="4400" b="1" dirty="0"/>
              <a:t>у</a:t>
            </a:r>
            <a:r>
              <a:rPr lang="ru-RU" sz="4400" dirty="0"/>
              <a:t>ку Гр</a:t>
            </a:r>
            <a:r>
              <a:rPr lang="ru-RU" sz="4400" b="1" dirty="0"/>
              <a:t>е</a:t>
            </a:r>
            <a:r>
              <a:rPr lang="ru-RU" sz="4400" dirty="0"/>
              <a:t>ка - цап!</a:t>
            </a:r>
            <a:endParaRPr lang="fr-FR" sz="4400" dirty="0"/>
          </a:p>
          <a:p>
            <a:endParaRPr lang="fr-FR" dirty="0"/>
          </a:p>
        </p:txBody>
      </p:sp>
      <p:pic>
        <p:nvPicPr>
          <p:cNvPr id="8" name="Image 7" descr="Ехал грека через реку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504" y="1850712"/>
            <a:ext cx="3600000" cy="360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1767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2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1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 descr="germany-652967_64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53" y="389466"/>
            <a:ext cx="534459" cy="84666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75CF9B2-248F-53BA-029C-8C128894CD1C}"/>
              </a:ext>
            </a:extLst>
          </p:cNvPr>
          <p:cNvSpPr txBox="1"/>
          <p:nvPr/>
        </p:nvSpPr>
        <p:spPr>
          <a:xfrm>
            <a:off x="851770" y="2079321"/>
            <a:ext cx="81669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In Italien ist der Italiener </a:t>
            </a:r>
            <a:r>
              <a:rPr lang="de-DE" sz="4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Italiener</a:t>
            </a:r>
            <a:r>
              <a:rPr lang="de-DE" sz="40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, doch in Illingen ist der Italiener </a:t>
            </a:r>
            <a:r>
              <a:rPr lang="de-DE" sz="4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Illinger</a:t>
            </a:r>
            <a:r>
              <a:rPr lang="de-DE" sz="40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.</a:t>
            </a:r>
            <a:endParaRPr lang="fr-FR" sz="4000" dirty="0">
              <a:latin typeface="Comic Sans MS" panose="030F0702030302020204" pitchFamily="66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E7DAB27-37E1-486F-4ED6-D9F9EB5E60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900" y="3429000"/>
            <a:ext cx="4636727" cy="301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3624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2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Virelangue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2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071" y="359229"/>
            <a:ext cx="546000" cy="864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11629" y="2558143"/>
            <a:ext cx="714102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fr-FR" sz="4400" dirty="0" err="1"/>
              <a:t>Не</a:t>
            </a:r>
            <a:r>
              <a:rPr lang="fr-FR" sz="4400" dirty="0"/>
              <a:t> </a:t>
            </a:r>
            <a:r>
              <a:rPr lang="fr-FR" sz="4400" dirty="0" err="1"/>
              <a:t>жал</a:t>
            </a:r>
            <a:r>
              <a:rPr lang="fr-FR" sz="4400" b="1" dirty="0" err="1"/>
              <a:t>е</a:t>
            </a:r>
            <a:r>
              <a:rPr lang="fr-FR" sz="4400" dirty="0" err="1"/>
              <a:t>ла</a:t>
            </a:r>
            <a:r>
              <a:rPr lang="fr-FR" sz="4400" dirty="0"/>
              <a:t> </a:t>
            </a:r>
            <a:r>
              <a:rPr lang="fr-FR" sz="4400" dirty="0" err="1"/>
              <a:t>м</a:t>
            </a:r>
            <a:r>
              <a:rPr lang="fr-FR" sz="4400" b="1" dirty="0" err="1"/>
              <a:t>а</a:t>
            </a:r>
            <a:r>
              <a:rPr lang="fr-FR" sz="4400" dirty="0" err="1"/>
              <a:t>ма</a:t>
            </a:r>
            <a:r>
              <a:rPr lang="fr-FR" sz="4400" dirty="0"/>
              <a:t> </a:t>
            </a:r>
            <a:r>
              <a:rPr lang="fr-FR" sz="4400" dirty="0" err="1"/>
              <a:t>м</a:t>
            </a:r>
            <a:r>
              <a:rPr lang="fr-FR" sz="4400" b="1" dirty="0" err="1"/>
              <a:t>ы</a:t>
            </a:r>
            <a:r>
              <a:rPr lang="fr-FR" sz="4400" dirty="0" err="1"/>
              <a:t>ла</a:t>
            </a:r>
            <a:r>
              <a:rPr lang="fr-FR" sz="4400" dirty="0"/>
              <a:t>. </a:t>
            </a:r>
          </a:p>
          <a:p>
            <a:pPr fontAlgn="base"/>
            <a:r>
              <a:rPr lang="fr-FR" sz="4400" dirty="0" err="1"/>
              <a:t>М</a:t>
            </a:r>
            <a:r>
              <a:rPr lang="fr-FR" sz="4400" b="1" dirty="0" err="1"/>
              <a:t>а</a:t>
            </a:r>
            <a:r>
              <a:rPr lang="fr-FR" sz="4400" dirty="0" err="1"/>
              <a:t>ма</a:t>
            </a:r>
            <a:r>
              <a:rPr lang="fr-FR" sz="4400" dirty="0"/>
              <a:t> </a:t>
            </a:r>
            <a:r>
              <a:rPr lang="fr-FR" sz="4400" dirty="0" err="1"/>
              <a:t>М</a:t>
            </a:r>
            <a:r>
              <a:rPr lang="fr-FR" sz="4400" b="1" dirty="0" err="1"/>
              <a:t>и</a:t>
            </a:r>
            <a:r>
              <a:rPr lang="fr-FR" sz="4400" dirty="0" err="1"/>
              <a:t>лу</a:t>
            </a:r>
            <a:r>
              <a:rPr lang="fr-FR" sz="4400" dirty="0"/>
              <a:t> </a:t>
            </a:r>
            <a:r>
              <a:rPr lang="fr-FR" sz="4400" dirty="0" err="1"/>
              <a:t>м</a:t>
            </a:r>
            <a:r>
              <a:rPr lang="fr-FR" sz="4400" b="1" dirty="0" err="1"/>
              <a:t>ы</a:t>
            </a:r>
            <a:r>
              <a:rPr lang="fr-FR" sz="4400" dirty="0" err="1"/>
              <a:t>лом</a:t>
            </a:r>
            <a:r>
              <a:rPr lang="fr-FR" sz="4400" dirty="0"/>
              <a:t> </a:t>
            </a:r>
            <a:r>
              <a:rPr lang="fr-FR" sz="4400" dirty="0" err="1"/>
              <a:t>м</a:t>
            </a:r>
            <a:r>
              <a:rPr lang="fr-FR" sz="4400" b="1" dirty="0" err="1"/>
              <a:t>ы</a:t>
            </a:r>
            <a:r>
              <a:rPr lang="fr-FR" sz="4400" dirty="0" err="1"/>
              <a:t>ла</a:t>
            </a:r>
            <a:r>
              <a:rPr lang="fr-FR" sz="4400" dirty="0"/>
              <a:t>. </a:t>
            </a:r>
          </a:p>
          <a:p>
            <a:pPr fontAlgn="base"/>
            <a:r>
              <a:rPr lang="fr-FR" sz="4400" dirty="0" err="1"/>
              <a:t>М</a:t>
            </a:r>
            <a:r>
              <a:rPr lang="fr-FR" sz="4400" b="1" dirty="0" err="1"/>
              <a:t>и</a:t>
            </a:r>
            <a:r>
              <a:rPr lang="fr-FR" sz="4400" dirty="0" err="1"/>
              <a:t>ла</a:t>
            </a:r>
            <a:r>
              <a:rPr lang="fr-FR" sz="4400" dirty="0"/>
              <a:t> </a:t>
            </a:r>
            <a:r>
              <a:rPr lang="fr-FR" sz="4400" dirty="0" err="1"/>
              <a:t>м</a:t>
            </a:r>
            <a:r>
              <a:rPr lang="fr-FR" sz="4400" b="1" dirty="0" err="1"/>
              <a:t>ы</a:t>
            </a:r>
            <a:r>
              <a:rPr lang="fr-FR" sz="4400" dirty="0" err="1"/>
              <a:t>ла</a:t>
            </a:r>
            <a:r>
              <a:rPr lang="fr-FR" sz="4400" dirty="0"/>
              <a:t> </a:t>
            </a:r>
            <a:r>
              <a:rPr lang="fr-FR" sz="4400" dirty="0" err="1"/>
              <a:t>не</a:t>
            </a:r>
            <a:r>
              <a:rPr lang="fr-FR" sz="4400" dirty="0"/>
              <a:t> </a:t>
            </a:r>
            <a:r>
              <a:rPr lang="fr-FR" sz="4400" dirty="0" err="1"/>
              <a:t>люб</a:t>
            </a:r>
            <a:r>
              <a:rPr lang="fr-FR" sz="4400" b="1" dirty="0" err="1"/>
              <a:t>и</a:t>
            </a:r>
            <a:r>
              <a:rPr lang="fr-FR" sz="4400" dirty="0" err="1"/>
              <a:t>ла</a:t>
            </a:r>
            <a:r>
              <a:rPr lang="fr-FR" sz="4400" dirty="0"/>
              <a:t>, </a:t>
            </a:r>
            <a:r>
              <a:rPr lang="fr-FR" sz="4400" dirty="0" err="1"/>
              <a:t>м</a:t>
            </a:r>
            <a:r>
              <a:rPr lang="fr-FR" sz="4400" b="1" dirty="0" err="1"/>
              <a:t>ы</a:t>
            </a:r>
            <a:r>
              <a:rPr lang="fr-FR" sz="4400" dirty="0" err="1"/>
              <a:t>ло</a:t>
            </a:r>
            <a:r>
              <a:rPr lang="fr-FR" sz="4400" dirty="0"/>
              <a:t> </a:t>
            </a:r>
            <a:r>
              <a:rPr lang="fr-FR" sz="4400" dirty="0" err="1"/>
              <a:t>М</a:t>
            </a:r>
            <a:r>
              <a:rPr lang="fr-FR" sz="4400" b="1" dirty="0" err="1"/>
              <a:t>и</a:t>
            </a:r>
            <a:r>
              <a:rPr lang="fr-FR" sz="4400" dirty="0" err="1"/>
              <a:t>ла</a:t>
            </a:r>
            <a:r>
              <a:rPr lang="fr-FR" sz="4400" dirty="0"/>
              <a:t> </a:t>
            </a:r>
            <a:r>
              <a:rPr lang="fr-FR" sz="4400" dirty="0" err="1"/>
              <a:t>урон</a:t>
            </a:r>
            <a:r>
              <a:rPr lang="fr-FR" sz="4400" b="1" dirty="0" err="1"/>
              <a:t>и</a:t>
            </a:r>
            <a:r>
              <a:rPr lang="fr-FR" sz="4400" dirty="0" err="1"/>
              <a:t>ла</a:t>
            </a:r>
            <a:r>
              <a:rPr lang="fr-FR" sz="4400" dirty="0"/>
              <a:t>.</a:t>
            </a:r>
          </a:p>
          <a:p>
            <a:endParaRPr lang="fr-FR" dirty="0"/>
          </a:p>
        </p:txBody>
      </p:sp>
      <p:pic>
        <p:nvPicPr>
          <p:cNvPr id="8" name="Image 7" descr="https://thumb.tildacdn.com/tild6336-3135-4664-a537-366366306465/-/resize/360x/-/format/webp/D09CD0B0D0BCD0B0-D0B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825" y="2297026"/>
            <a:ext cx="2937559" cy="360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929844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2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Virelangue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3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071" y="359229"/>
            <a:ext cx="546000" cy="864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26571" y="2427514"/>
            <a:ext cx="6923315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Говор</a:t>
            </a:r>
            <a:r>
              <a:rPr lang="ru-RU" sz="4400" b="1" dirty="0"/>
              <a:t>и</a:t>
            </a:r>
            <a:r>
              <a:rPr lang="ru-RU" sz="4400" dirty="0"/>
              <a:t>л попуг</a:t>
            </a:r>
            <a:r>
              <a:rPr lang="ru-RU" sz="4400" b="1" dirty="0"/>
              <a:t>а</a:t>
            </a:r>
            <a:r>
              <a:rPr lang="ru-RU" sz="4400" dirty="0"/>
              <a:t>й попуг</a:t>
            </a:r>
            <a:r>
              <a:rPr lang="ru-RU" sz="4400" b="1" dirty="0"/>
              <a:t>а</a:t>
            </a:r>
            <a:r>
              <a:rPr lang="ru-RU" sz="4400" dirty="0"/>
              <a:t>ю:</a:t>
            </a:r>
            <a:br>
              <a:rPr lang="ru-RU" sz="4400" dirty="0"/>
            </a:br>
            <a:r>
              <a:rPr lang="ru-RU" sz="4400" dirty="0"/>
              <a:t>Я теб</a:t>
            </a:r>
            <a:r>
              <a:rPr lang="ru-RU" sz="4400" b="1" dirty="0"/>
              <a:t>я</a:t>
            </a:r>
            <a:r>
              <a:rPr lang="ru-RU" sz="4400" dirty="0"/>
              <a:t>, попуг</a:t>
            </a:r>
            <a:r>
              <a:rPr lang="ru-RU" sz="4400" b="1" dirty="0"/>
              <a:t>а</a:t>
            </a:r>
            <a:r>
              <a:rPr lang="ru-RU" sz="4400" dirty="0"/>
              <a:t>й, попуг</a:t>
            </a:r>
            <a:r>
              <a:rPr lang="ru-RU" sz="4400" b="1" dirty="0"/>
              <a:t>а</a:t>
            </a:r>
            <a:r>
              <a:rPr lang="ru-RU" sz="4400" dirty="0"/>
              <a:t>ю.</a:t>
            </a:r>
            <a:br>
              <a:rPr lang="ru-RU" sz="4400" dirty="0"/>
            </a:br>
            <a:r>
              <a:rPr lang="ru-RU" sz="4400" dirty="0"/>
              <a:t>Отвеч</a:t>
            </a:r>
            <a:r>
              <a:rPr lang="ru-RU" sz="4400" b="1" dirty="0"/>
              <a:t>а</a:t>
            </a:r>
            <a:r>
              <a:rPr lang="ru-RU" sz="4400" dirty="0"/>
              <a:t>ет ем</a:t>
            </a:r>
            <a:r>
              <a:rPr lang="ru-RU" sz="4400" b="1" dirty="0"/>
              <a:t>у</a:t>
            </a:r>
            <a:r>
              <a:rPr lang="ru-RU" sz="4400" dirty="0"/>
              <a:t> попуг</a:t>
            </a:r>
            <a:r>
              <a:rPr lang="ru-RU" sz="4400" b="1" dirty="0"/>
              <a:t>а</a:t>
            </a:r>
            <a:r>
              <a:rPr lang="ru-RU" sz="4400" dirty="0"/>
              <a:t>й:</a:t>
            </a:r>
            <a:br>
              <a:rPr lang="ru-RU" sz="4400" dirty="0"/>
            </a:br>
            <a:r>
              <a:rPr lang="ru-RU" sz="4400" dirty="0"/>
              <a:t>Попуг</a:t>
            </a:r>
            <a:r>
              <a:rPr lang="ru-RU" sz="4400" b="1" dirty="0"/>
              <a:t>а</a:t>
            </a:r>
            <a:r>
              <a:rPr lang="ru-RU" sz="4400" dirty="0"/>
              <a:t>й, попуг</a:t>
            </a:r>
            <a:r>
              <a:rPr lang="ru-RU" sz="4400" b="1" dirty="0"/>
              <a:t>а</a:t>
            </a:r>
            <a:r>
              <a:rPr lang="ru-RU" sz="4400" dirty="0"/>
              <a:t>й, попуг</a:t>
            </a:r>
            <a:r>
              <a:rPr lang="ru-RU" sz="4400" b="1" dirty="0"/>
              <a:t>а</a:t>
            </a:r>
            <a:r>
              <a:rPr lang="ru-RU" sz="4400" dirty="0"/>
              <a:t>й!</a:t>
            </a:r>
            <a:endParaRPr lang="fr-FR" sz="4400" dirty="0"/>
          </a:p>
          <a:p>
            <a:endParaRPr lang="fr-FR" dirty="0"/>
          </a:p>
        </p:txBody>
      </p:sp>
      <p:pic>
        <p:nvPicPr>
          <p:cNvPr id="8" name="Image 7" descr="Попугай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008" y="2253482"/>
            <a:ext cx="3600000" cy="360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727362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3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Virelangue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1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071" y="359229"/>
            <a:ext cx="546000" cy="864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C707890-5191-C357-C88E-F287A363F606}"/>
              </a:ext>
            </a:extLst>
          </p:cNvPr>
          <p:cNvSpPr txBox="1"/>
          <p:nvPr/>
        </p:nvSpPr>
        <p:spPr>
          <a:xfrm>
            <a:off x="434893" y="2481535"/>
            <a:ext cx="719345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ru-RU" sz="4400" dirty="0"/>
              <a:t>Я жук, я жук! Я тут жив</a:t>
            </a:r>
            <a:r>
              <a:rPr lang="ru-RU" sz="4400" b="1" dirty="0"/>
              <a:t>у</a:t>
            </a:r>
            <a:r>
              <a:rPr lang="ru-RU" sz="4400" dirty="0"/>
              <a:t>.</a:t>
            </a:r>
            <a:endParaRPr lang="fr-FR" sz="4400" dirty="0"/>
          </a:p>
          <a:p>
            <a:pPr algn="l" fontAlgn="base"/>
            <a:r>
              <a:rPr lang="ru-RU" sz="4400" dirty="0"/>
              <a:t>Жужж</a:t>
            </a:r>
            <a:r>
              <a:rPr lang="ru-RU" sz="4400" b="1" dirty="0"/>
              <a:t>у</a:t>
            </a:r>
            <a:r>
              <a:rPr lang="ru-RU" sz="4400" dirty="0"/>
              <a:t>, жужж</a:t>
            </a:r>
            <a:r>
              <a:rPr lang="ru-RU" sz="4400" b="1" dirty="0"/>
              <a:t>у</a:t>
            </a:r>
            <a:r>
              <a:rPr lang="ru-RU" sz="4400" dirty="0"/>
              <a:t> и не туж</a:t>
            </a:r>
            <a:r>
              <a:rPr lang="ru-RU" sz="4400" b="1" dirty="0"/>
              <a:t>у</a:t>
            </a:r>
            <a:r>
              <a:rPr lang="ru-RU" sz="4400" dirty="0"/>
              <a:t>.</a:t>
            </a:r>
            <a:endParaRPr lang="fr-FR" sz="44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DDD57A6-AD14-2E6C-EDB4-6479FC4C2E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831" y="3358280"/>
            <a:ext cx="3922230" cy="29623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079394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3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Virelangue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2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071" y="359229"/>
            <a:ext cx="546000" cy="864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83371C3-999F-F014-11E2-192BC8DBD357}"/>
              </a:ext>
            </a:extLst>
          </p:cNvPr>
          <p:cNvSpPr txBox="1"/>
          <p:nvPr/>
        </p:nvSpPr>
        <p:spPr>
          <a:xfrm>
            <a:off x="160968" y="2897057"/>
            <a:ext cx="776765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4400" dirty="0"/>
              <a:t>На ок</a:t>
            </a:r>
            <a:r>
              <a:rPr lang="ru-RU" sz="4400" b="1" dirty="0"/>
              <a:t>о</a:t>
            </a:r>
            <a:r>
              <a:rPr lang="ru-RU" sz="4400" dirty="0"/>
              <a:t>шке кр</a:t>
            </a:r>
            <a:r>
              <a:rPr lang="ru-RU" sz="4400" b="1" dirty="0"/>
              <a:t>о</a:t>
            </a:r>
            <a:r>
              <a:rPr lang="ru-RU" sz="4400" dirty="0"/>
              <a:t>шку-м</a:t>
            </a:r>
            <a:r>
              <a:rPr lang="ru-RU" sz="4400" b="1" dirty="0"/>
              <a:t>о</a:t>
            </a:r>
            <a:r>
              <a:rPr lang="ru-RU" sz="4400" dirty="0"/>
              <a:t>шку</a:t>
            </a:r>
            <a:endParaRPr lang="fr-FR" sz="4400" dirty="0"/>
          </a:p>
          <a:p>
            <a:r>
              <a:rPr lang="ru-RU" sz="4400" dirty="0"/>
              <a:t>Л</a:t>
            </a:r>
            <a:r>
              <a:rPr lang="ru-RU" sz="4400" b="1" dirty="0"/>
              <a:t>о</a:t>
            </a:r>
            <a:r>
              <a:rPr lang="ru-RU" sz="4400" dirty="0"/>
              <a:t>вко л</a:t>
            </a:r>
            <a:r>
              <a:rPr lang="ru-RU" sz="4400" b="1" dirty="0"/>
              <a:t>о</a:t>
            </a:r>
            <a:r>
              <a:rPr lang="ru-RU" sz="4400" dirty="0"/>
              <a:t>вит л</a:t>
            </a:r>
            <a:r>
              <a:rPr lang="ru-RU" sz="4400" b="1" dirty="0"/>
              <a:t>а</a:t>
            </a:r>
            <a:r>
              <a:rPr lang="ru-RU" sz="4400" dirty="0"/>
              <a:t>пой к</a:t>
            </a:r>
            <a:r>
              <a:rPr lang="ru-RU" sz="4400" b="1" dirty="0"/>
              <a:t>о</a:t>
            </a:r>
            <a:r>
              <a:rPr lang="ru-RU" sz="4400" dirty="0"/>
              <a:t>шка.</a:t>
            </a:r>
            <a:endParaRPr lang="fr-FR" sz="44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CD11AD6-69F7-82BB-BB0A-99E010437F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621" y="1858929"/>
            <a:ext cx="3618939" cy="35228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646304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3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Virelangue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3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071" y="359229"/>
            <a:ext cx="546000" cy="864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7756105-8EB1-302E-9F79-52DB7020D815}"/>
              </a:ext>
            </a:extLst>
          </p:cNvPr>
          <p:cNvSpPr txBox="1"/>
          <p:nvPr/>
        </p:nvSpPr>
        <p:spPr>
          <a:xfrm>
            <a:off x="762394" y="3071388"/>
            <a:ext cx="61127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4400" b="1" dirty="0"/>
              <a:t>Е</a:t>
            </a:r>
            <a:r>
              <a:rPr lang="ru-RU" sz="4400" dirty="0"/>
              <a:t>ле-еле Л</a:t>
            </a:r>
            <a:r>
              <a:rPr lang="ru-RU" sz="4400" b="1" dirty="0"/>
              <a:t>е</a:t>
            </a:r>
            <a:r>
              <a:rPr lang="ru-RU" sz="4400" dirty="0"/>
              <a:t>на </a:t>
            </a:r>
            <a:r>
              <a:rPr lang="ru-RU" sz="4400" b="1" dirty="0"/>
              <a:t>е</a:t>
            </a:r>
            <a:r>
              <a:rPr lang="ru-RU" sz="4400" dirty="0"/>
              <a:t>ла,</a:t>
            </a:r>
            <a:endParaRPr lang="fr-FR" sz="4400" dirty="0"/>
          </a:p>
          <a:p>
            <a:r>
              <a:rPr lang="ru-RU" sz="4400" dirty="0"/>
              <a:t>Есть от л</a:t>
            </a:r>
            <a:r>
              <a:rPr lang="ru-RU" sz="4400" b="1" dirty="0"/>
              <a:t>е</a:t>
            </a:r>
            <a:r>
              <a:rPr lang="ru-RU" sz="4400" dirty="0"/>
              <a:t>ни не хот</a:t>
            </a:r>
            <a:r>
              <a:rPr lang="ru-RU" sz="4400" b="1" dirty="0"/>
              <a:t>е</a:t>
            </a:r>
            <a:r>
              <a:rPr lang="ru-RU" sz="4400" dirty="0"/>
              <a:t>ла.</a:t>
            </a:r>
            <a:endParaRPr lang="fr-FR" sz="44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61A3AC8-8E58-6823-21A5-B2DE4BE4B0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727" y="2115432"/>
            <a:ext cx="3410441" cy="33584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9255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2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2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 descr="germany-652967_64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53" y="389466"/>
            <a:ext cx="534459" cy="84666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F85F059-1252-545E-8A6B-9A4555D4E6C2}"/>
              </a:ext>
            </a:extLst>
          </p:cNvPr>
          <p:cNvSpPr txBox="1"/>
          <p:nvPr/>
        </p:nvSpPr>
        <p:spPr>
          <a:xfrm>
            <a:off x="463463" y="2767280"/>
            <a:ext cx="69895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Clara und Christoph tanzen chaotisch </a:t>
            </a:r>
            <a:r>
              <a:rPr lang="de-DE" sz="4000" b="1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Cha-Cha-Cha</a:t>
            </a:r>
            <a:r>
              <a:rPr lang="de-DE" sz="40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.</a:t>
            </a:r>
            <a:endParaRPr lang="fr-FR" sz="4000" dirty="0">
              <a:latin typeface="Comic Sans MS" panose="030F0702030302020204" pitchFamily="66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8C0CE07-8530-04B1-17F5-9B4D49B7849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7" t="11542" r="22285" b="11309"/>
          <a:stretch/>
        </p:blipFill>
        <p:spPr bwMode="auto">
          <a:xfrm>
            <a:off x="7851723" y="1570148"/>
            <a:ext cx="3409176" cy="48635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33438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63820" y="389466"/>
            <a:ext cx="10547443" cy="118068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2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Virelangue 3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 descr="germany-652967_64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53" y="389466"/>
            <a:ext cx="534459" cy="84666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E44C7F0-A233-62A1-5E07-04EBC22CA13C}"/>
              </a:ext>
            </a:extLst>
          </p:cNvPr>
          <p:cNvSpPr txBox="1"/>
          <p:nvPr/>
        </p:nvSpPr>
        <p:spPr>
          <a:xfrm>
            <a:off x="613776" y="2229633"/>
            <a:ext cx="9407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Ich stolpere über einen spitzen Stein.</a:t>
            </a:r>
            <a:endParaRPr lang="fr-FR" sz="4000" dirty="0">
              <a:latin typeface="Comic Sans MS" panose="030F0702030302020204" pitchFamily="66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B3AC941-FABD-5AB1-D1AF-F89810A3E36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50" b="8745"/>
          <a:stretch/>
        </p:blipFill>
        <p:spPr>
          <a:xfrm>
            <a:off x="7699217" y="3225618"/>
            <a:ext cx="4022951" cy="326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9485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1159</TotalTime>
  <Words>10694</Words>
  <Application>Microsoft Macintosh PowerPoint</Application>
  <PresentationFormat>Grand écran</PresentationFormat>
  <Paragraphs>696</Paragraphs>
  <Slides>74</Slides>
  <Notes>74</Notes>
  <HiddenSlides>2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74</vt:i4>
      </vt:variant>
    </vt:vector>
  </HeadingPairs>
  <TitlesOfParts>
    <vt:vector size="80" baseType="lpstr">
      <vt:lpstr>Arial</vt:lpstr>
      <vt:lpstr>Berlin Sans FB Demi</vt:lpstr>
      <vt:lpstr>Calibri</vt:lpstr>
      <vt:lpstr>Calibri Light</vt:lpstr>
      <vt:lpstr>Comic Sans MS</vt:lpstr>
      <vt:lpstr>Thème Office</vt:lpstr>
      <vt:lpstr>Concours de virelangues  en langues étrangères Session 2025 – Manches 1-2-3</vt:lpstr>
      <vt:lpstr>Présentation PowerPoint</vt:lpstr>
      <vt:lpstr>Présentation PowerPoint</vt:lpstr>
      <vt:lpstr>1ère manche – Virelangue 1</vt:lpstr>
      <vt:lpstr>1ère manche – Virelangue 2</vt:lpstr>
      <vt:lpstr>1ère manche – Virelangue 3</vt:lpstr>
      <vt:lpstr>2ème manche – Virelangue 1</vt:lpstr>
      <vt:lpstr>2ème manche – Virelangue 2</vt:lpstr>
      <vt:lpstr>2ème manche – Virelangue 3</vt:lpstr>
      <vt:lpstr>3ème manche – Virelangue 1</vt:lpstr>
      <vt:lpstr>3ème manche – Virelangue 2</vt:lpstr>
      <vt:lpstr>3ème manche – Virelangue 3</vt:lpstr>
      <vt:lpstr>Présentation PowerPoint</vt:lpstr>
      <vt:lpstr>1ère manche – Virelangue 1</vt:lpstr>
      <vt:lpstr>1ère manche – Virelangue 2</vt:lpstr>
      <vt:lpstr>1ère manche – Virelangue 3</vt:lpstr>
      <vt:lpstr>2ème manche – Virelangue 1</vt:lpstr>
      <vt:lpstr>2ème manche – Virelangue 2</vt:lpstr>
      <vt:lpstr>2ème manche – Virelangue 3</vt:lpstr>
      <vt:lpstr>3ème manche – Virelangue 1</vt:lpstr>
      <vt:lpstr>3ème manche – Virelangue 2</vt:lpstr>
      <vt:lpstr>3ème manche – Virelangue 3</vt:lpstr>
      <vt:lpstr>Présentation PowerPoint</vt:lpstr>
      <vt:lpstr>1ère manche – Virelangue 1</vt:lpstr>
      <vt:lpstr>1ère manche – Virelangue 2</vt:lpstr>
      <vt:lpstr>1ère manche – Virelangue 3</vt:lpstr>
      <vt:lpstr>2ème manche – Virelangue 1</vt:lpstr>
      <vt:lpstr>2ème manche – Virelangue 2</vt:lpstr>
      <vt:lpstr>2ème manche – Virelangue 3</vt:lpstr>
      <vt:lpstr>3ème manche – Virelangue 1</vt:lpstr>
      <vt:lpstr>3ème manche – Virelangue 2</vt:lpstr>
      <vt:lpstr>3ème manche – Virelangue 3</vt:lpstr>
      <vt:lpstr>Présentation PowerPoint</vt:lpstr>
      <vt:lpstr>1ère manche – Virelangue 1</vt:lpstr>
      <vt:lpstr>1ère manche – Virelangue 2</vt:lpstr>
      <vt:lpstr>1ère manche – Virelangue 3</vt:lpstr>
      <vt:lpstr>Virelangue supplémentaire</vt:lpstr>
      <vt:lpstr>2ème manche – Virelangue 1</vt:lpstr>
      <vt:lpstr>2ème manche – Virelangue 2</vt:lpstr>
      <vt:lpstr>2ème manche – Virelangue 3</vt:lpstr>
      <vt:lpstr>Virelangue supplémentaire</vt:lpstr>
      <vt:lpstr>3ème manche – Virelangue 1</vt:lpstr>
      <vt:lpstr>3ème manche – Virelangue 2</vt:lpstr>
      <vt:lpstr>3ème manche – Virelangue 3</vt:lpstr>
      <vt:lpstr>Présentation PowerPoint</vt:lpstr>
      <vt:lpstr>1ère manche – Virelangue 1</vt:lpstr>
      <vt:lpstr>1ère manche – Virelangue 2</vt:lpstr>
      <vt:lpstr>1ère manche – Virelangue 3</vt:lpstr>
      <vt:lpstr>2ème manche – Virelangue 1</vt:lpstr>
      <vt:lpstr>2ème manche – Virelangue 2</vt:lpstr>
      <vt:lpstr>2ème manche – Virelangue 3</vt:lpstr>
      <vt:lpstr>3ème manche – Virelangue 1</vt:lpstr>
      <vt:lpstr>3ème manche – Virelangue 2</vt:lpstr>
      <vt:lpstr>3ème manche – Virelangue 3</vt:lpstr>
      <vt:lpstr>Présentation PowerPoint</vt:lpstr>
      <vt:lpstr>1ère manche – Virelangue 1</vt:lpstr>
      <vt:lpstr>1ère manche – Virelangue 2</vt:lpstr>
      <vt:lpstr>1ère manche – Virelangue 3</vt:lpstr>
      <vt:lpstr>2ème manche – Virelangue 1</vt:lpstr>
      <vt:lpstr>2ème manche – Virelangue 2</vt:lpstr>
      <vt:lpstr>2ème manche – Virelangue 3</vt:lpstr>
      <vt:lpstr>3ème manche – Virelangue 1</vt:lpstr>
      <vt:lpstr>3ème manche – Virelangue 2</vt:lpstr>
      <vt:lpstr>3ème manche – Virelangue 3</vt:lpstr>
      <vt:lpstr>Présentation PowerPoint</vt:lpstr>
      <vt:lpstr>1ère manche – Virelangue 1</vt:lpstr>
      <vt:lpstr>1ère manche – Virelangue 2</vt:lpstr>
      <vt:lpstr>1ère manche – Virelangue 3</vt:lpstr>
      <vt:lpstr>2ème manche – Virelangue 1</vt:lpstr>
      <vt:lpstr>2ème manche – Virelangue 2</vt:lpstr>
      <vt:lpstr>2ème manche – Virelangue 3</vt:lpstr>
      <vt:lpstr>3ème manche – Virelangue 1</vt:lpstr>
      <vt:lpstr>3ème manche – Virelangue 2</vt:lpstr>
      <vt:lpstr>3ème manche – Virelangue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1ère manche – Virelangue 1</dc:title>
  <dc:creator>Bruno BOUCHARD</dc:creator>
  <cp:lastModifiedBy>Muriel Philippe</cp:lastModifiedBy>
  <cp:revision>330</cp:revision>
  <cp:lastPrinted>2023-07-09T16:45:39Z</cp:lastPrinted>
  <dcterms:created xsi:type="dcterms:W3CDTF">2019-12-19T20:46:51Z</dcterms:created>
  <dcterms:modified xsi:type="dcterms:W3CDTF">2024-11-30T09:12:09Z</dcterms:modified>
</cp:coreProperties>
</file>