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  <p:sldId id="257" r:id="rId3"/>
    <p:sldId id="260" r:id="rId4"/>
    <p:sldId id="261" r:id="rId5"/>
    <p:sldId id="262" r:id="rId6"/>
    <p:sldId id="274" r:id="rId7"/>
    <p:sldId id="264" r:id="rId8"/>
    <p:sldId id="275" r:id="rId9"/>
    <p:sldId id="273" r:id="rId10"/>
    <p:sldId id="276" r:id="rId11"/>
    <p:sldId id="277" r:id="rId12"/>
    <p:sldId id="278" r:id="rId13"/>
    <p:sldId id="279" r:id="rId14"/>
    <p:sldId id="280" r:id="rId15"/>
    <p:sldId id="281" r:id="rId16"/>
    <p:sldId id="282" r:id="rId17"/>
    <p:sldId id="259" r:id="rId18"/>
  </p:sldIdLst>
  <p:sldSz cx="9144000" cy="5143500" type="screen16x9"/>
  <p:notesSz cx="6858000" cy="9144000"/>
  <p:defaultTextStyle>
    <a:defPPr>
      <a:defRPr lang="fr-FR"/>
    </a:defPPr>
    <a:lvl1pPr marL="0" algn="l" defTabSz="715792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1pPr>
    <a:lvl2pPr marL="357896" algn="l" defTabSz="715792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2pPr>
    <a:lvl3pPr marL="715792" algn="l" defTabSz="715792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3pPr>
    <a:lvl4pPr marL="1073688" algn="l" defTabSz="715792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4pPr>
    <a:lvl5pPr marL="1431585" algn="l" defTabSz="715792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5pPr>
    <a:lvl6pPr marL="1789481" algn="l" defTabSz="715792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6pPr>
    <a:lvl7pPr marL="2147377" algn="l" defTabSz="715792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7pPr>
    <a:lvl8pPr marL="2505273" algn="l" defTabSz="715792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8pPr>
    <a:lvl9pPr marL="2863169" algn="l" defTabSz="715792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B09C"/>
    <a:srgbClr val="2724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631" autoAdjust="0"/>
    <p:restoredTop sz="96534"/>
  </p:normalViewPr>
  <p:slideViewPr>
    <p:cSldViewPr snapToGrid="0" snapToObjects="1">
      <p:cViewPr varScale="1">
        <p:scale>
          <a:sx n="95" d="100"/>
          <a:sy n="95" d="100"/>
        </p:scale>
        <p:origin x="84" y="95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FB7EB2F-355E-441B-8BE2-4005944DA8BB}" type="doc">
      <dgm:prSet loTypeId="urn:microsoft.com/office/officeart/2005/8/layout/arrow4" loCatId="relationship" qsTypeId="urn:microsoft.com/office/officeart/2005/8/quickstyle/simple3" qsCatId="simple" csTypeId="urn:microsoft.com/office/officeart/2005/8/colors/accent0_3" csCatId="mainScheme" phldr="1"/>
      <dgm:spPr/>
      <dgm:t>
        <a:bodyPr/>
        <a:lstStyle/>
        <a:p>
          <a:endParaRPr lang="fr-FR"/>
        </a:p>
      </dgm:t>
    </dgm:pt>
    <dgm:pt modelId="{7F20DC7D-9725-44C7-A1DB-8D6D73C6F063}">
      <dgm:prSet custT="1"/>
      <dgm:spPr/>
      <dgm:t>
        <a:bodyPr/>
        <a:lstStyle/>
        <a:p>
          <a:pPr algn="just" rtl="0"/>
          <a:r>
            <a:rPr lang="fr-FR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Option 1</a:t>
          </a:r>
          <a:r>
            <a:rPr lang="fr-FR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  <a:p>
          <a:pPr algn="just" rtl="0"/>
          <a:r>
            <a:rPr lang="fr-FR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Les élèves jouent en îlots, de 3 à 6 personnes, de façon autonome. Dans l’idéal, un îlot = un adulte. Sinon, les adultes circulent entre les îlots et apportent des compléments d’information.</a:t>
          </a:r>
          <a:endParaRPr lang="fr-FR" sz="18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C24F813-5B14-4E2D-9A20-A90462EE41B8}" type="parTrans" cxnId="{9B473EF2-8EC6-43A4-98E0-B3B6C966E484}">
      <dgm:prSet/>
      <dgm:spPr/>
      <dgm:t>
        <a:bodyPr/>
        <a:lstStyle/>
        <a:p>
          <a:endParaRPr lang="fr-FR" sz="2800">
            <a:solidFill>
              <a:schemeClr val="tx1">
                <a:lumMod val="65000"/>
                <a:lumOff val="3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BE691A4-8D84-42F8-ADEB-16441CBEB1B1}" type="sibTrans" cxnId="{9B473EF2-8EC6-43A4-98E0-B3B6C966E484}">
      <dgm:prSet/>
      <dgm:spPr/>
      <dgm:t>
        <a:bodyPr/>
        <a:lstStyle/>
        <a:p>
          <a:endParaRPr lang="fr-FR" sz="2800">
            <a:solidFill>
              <a:schemeClr val="tx1">
                <a:lumMod val="65000"/>
                <a:lumOff val="3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DF286C-3C7A-4FA9-924A-73905435DAF0}">
      <dgm:prSet custT="1"/>
      <dgm:spPr/>
      <dgm:t>
        <a:bodyPr/>
        <a:lstStyle/>
        <a:p>
          <a:pPr algn="just" rtl="0"/>
          <a:r>
            <a:rPr lang="fr-FR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Option 2 </a:t>
          </a:r>
        </a:p>
        <a:p>
          <a:pPr algn="just" rtl="0"/>
          <a:r>
            <a:rPr lang="fr-FR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Exploitation collective. Les élèves sont en groupe-classe, assis en cercle ou demi-cercle. Le plateau de jeu est au centre. L’adulte pose les questions du livret et les élèves répondent à tour de rôle, sous forme de jeu coopératif.</a:t>
          </a:r>
          <a:endParaRPr lang="fr-FR" sz="18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51A6C41-7322-439A-80F3-E82AF55AA07B}" type="parTrans" cxnId="{D7213C8C-E344-4C8B-BC0A-9C15DDFDCB8D}">
      <dgm:prSet/>
      <dgm:spPr/>
      <dgm:t>
        <a:bodyPr/>
        <a:lstStyle/>
        <a:p>
          <a:endParaRPr lang="fr-FR" sz="2800">
            <a:solidFill>
              <a:schemeClr val="tx1">
                <a:lumMod val="65000"/>
                <a:lumOff val="3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4A61672-40C1-492D-BE97-7A8FAB6778C2}" type="sibTrans" cxnId="{D7213C8C-E344-4C8B-BC0A-9C15DDFDCB8D}">
      <dgm:prSet/>
      <dgm:spPr/>
      <dgm:t>
        <a:bodyPr/>
        <a:lstStyle/>
        <a:p>
          <a:endParaRPr lang="fr-FR" sz="2800">
            <a:solidFill>
              <a:schemeClr val="tx1">
                <a:lumMod val="65000"/>
                <a:lumOff val="3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C52B5AC-A789-430F-B10F-E8C11887D310}" type="pres">
      <dgm:prSet presAssocID="{6FB7EB2F-355E-441B-8BE2-4005944DA8BB}" presName="compositeShape" presStyleCnt="0">
        <dgm:presLayoutVars>
          <dgm:chMax val="2"/>
          <dgm:dir/>
          <dgm:resizeHandles val="exact"/>
        </dgm:presLayoutVars>
      </dgm:prSet>
      <dgm:spPr/>
    </dgm:pt>
    <dgm:pt modelId="{C1147794-3078-4E95-A4E3-7FFECA68FC36}" type="pres">
      <dgm:prSet presAssocID="{7F20DC7D-9725-44C7-A1DB-8D6D73C6F063}" presName="upArrow" presStyleLbl="node1" presStyleIdx="0" presStyleCnt="2"/>
      <dgm:spPr>
        <a:solidFill>
          <a:srgbClr val="3D8998"/>
        </a:solidFill>
      </dgm:spPr>
    </dgm:pt>
    <dgm:pt modelId="{70346231-6B14-4F76-898E-E44ED2AB20BA}" type="pres">
      <dgm:prSet presAssocID="{7F20DC7D-9725-44C7-A1DB-8D6D73C6F063}" presName="upArrowText" presStyleLbl="revTx" presStyleIdx="0" presStyleCnt="2" custScaleX="84420" custScaleY="91357">
        <dgm:presLayoutVars>
          <dgm:chMax val="0"/>
          <dgm:bulletEnabled val="1"/>
        </dgm:presLayoutVars>
      </dgm:prSet>
      <dgm:spPr/>
    </dgm:pt>
    <dgm:pt modelId="{A8939E1B-D7D1-4E8E-A9F0-CB21C2F80727}" type="pres">
      <dgm:prSet presAssocID="{1EDF286C-3C7A-4FA9-924A-73905435DAF0}" presName="downArrow" presStyleLbl="node1" presStyleIdx="1" presStyleCnt="2"/>
      <dgm:spPr>
        <a:solidFill>
          <a:srgbClr val="ADDDDC"/>
        </a:solidFill>
      </dgm:spPr>
    </dgm:pt>
    <dgm:pt modelId="{254FC9C6-F62D-407C-AD9F-52B88DE101C0}" type="pres">
      <dgm:prSet presAssocID="{1EDF286C-3C7A-4FA9-924A-73905435DAF0}" presName="downArrowText" presStyleLbl="revTx" presStyleIdx="1" presStyleCnt="2" custScaleX="93133">
        <dgm:presLayoutVars>
          <dgm:chMax val="0"/>
          <dgm:bulletEnabled val="1"/>
        </dgm:presLayoutVars>
      </dgm:prSet>
      <dgm:spPr/>
    </dgm:pt>
  </dgm:ptLst>
  <dgm:cxnLst>
    <dgm:cxn modelId="{68862960-CFD4-43C8-830E-FDBA07DFD587}" type="presOf" srcId="{7F20DC7D-9725-44C7-A1DB-8D6D73C6F063}" destId="{70346231-6B14-4F76-898E-E44ED2AB20BA}" srcOrd="0" destOrd="0" presId="urn:microsoft.com/office/officeart/2005/8/layout/arrow4"/>
    <dgm:cxn modelId="{27F3B862-5824-4192-A8B0-0BED8CD2A4B1}" type="presOf" srcId="{1EDF286C-3C7A-4FA9-924A-73905435DAF0}" destId="{254FC9C6-F62D-407C-AD9F-52B88DE101C0}" srcOrd="0" destOrd="0" presId="urn:microsoft.com/office/officeart/2005/8/layout/arrow4"/>
    <dgm:cxn modelId="{D7213C8C-E344-4C8B-BC0A-9C15DDFDCB8D}" srcId="{6FB7EB2F-355E-441B-8BE2-4005944DA8BB}" destId="{1EDF286C-3C7A-4FA9-924A-73905435DAF0}" srcOrd="1" destOrd="0" parTransId="{451A6C41-7322-439A-80F3-E82AF55AA07B}" sibTransId="{84A61672-40C1-492D-BE97-7A8FAB6778C2}"/>
    <dgm:cxn modelId="{8D2F69D3-5D51-4839-8D7B-79D903F972F6}" type="presOf" srcId="{6FB7EB2F-355E-441B-8BE2-4005944DA8BB}" destId="{4C52B5AC-A789-430F-B10F-E8C11887D310}" srcOrd="0" destOrd="0" presId="urn:microsoft.com/office/officeart/2005/8/layout/arrow4"/>
    <dgm:cxn modelId="{9B473EF2-8EC6-43A4-98E0-B3B6C966E484}" srcId="{6FB7EB2F-355E-441B-8BE2-4005944DA8BB}" destId="{7F20DC7D-9725-44C7-A1DB-8D6D73C6F063}" srcOrd="0" destOrd="0" parTransId="{1C24F813-5B14-4E2D-9A20-A90462EE41B8}" sibTransId="{5BE691A4-8D84-42F8-ADEB-16441CBEB1B1}"/>
    <dgm:cxn modelId="{853A4D26-3FF8-495F-8012-2A49C04B5D3B}" type="presParOf" srcId="{4C52B5AC-A789-430F-B10F-E8C11887D310}" destId="{C1147794-3078-4E95-A4E3-7FFECA68FC36}" srcOrd="0" destOrd="0" presId="urn:microsoft.com/office/officeart/2005/8/layout/arrow4"/>
    <dgm:cxn modelId="{EB6F6286-4CD2-4DD2-8562-A6AF12969151}" type="presParOf" srcId="{4C52B5AC-A789-430F-B10F-E8C11887D310}" destId="{70346231-6B14-4F76-898E-E44ED2AB20BA}" srcOrd="1" destOrd="0" presId="urn:microsoft.com/office/officeart/2005/8/layout/arrow4"/>
    <dgm:cxn modelId="{A199B9A7-C239-41A9-992B-81A33EE6EDB1}" type="presParOf" srcId="{4C52B5AC-A789-430F-B10F-E8C11887D310}" destId="{A8939E1B-D7D1-4E8E-A9F0-CB21C2F80727}" srcOrd="2" destOrd="0" presId="urn:microsoft.com/office/officeart/2005/8/layout/arrow4"/>
    <dgm:cxn modelId="{F54D4D4C-41EF-42AD-A291-D54061DD7A2D}" type="presParOf" srcId="{4C52B5AC-A789-430F-B10F-E8C11887D310}" destId="{254FC9C6-F62D-407C-AD9F-52B88DE101C0}" srcOrd="3" destOrd="0" presId="urn:microsoft.com/office/officeart/2005/8/layout/arrow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147794-3078-4E95-A4E3-7FFECA68FC36}">
      <dsp:nvSpPr>
        <dsp:cNvPr id="0" name=""/>
        <dsp:cNvSpPr/>
      </dsp:nvSpPr>
      <dsp:spPr>
        <a:xfrm>
          <a:off x="73308" y="0"/>
          <a:ext cx="2274386" cy="1705789"/>
        </a:xfrm>
        <a:prstGeom prst="upArrow">
          <a:avLst/>
        </a:prstGeom>
        <a:solidFill>
          <a:srgbClr val="3D8998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0346231-6B14-4F76-898E-E44ED2AB20BA}">
      <dsp:nvSpPr>
        <dsp:cNvPr id="0" name=""/>
        <dsp:cNvSpPr/>
      </dsp:nvSpPr>
      <dsp:spPr>
        <a:xfrm>
          <a:off x="2717205" y="73715"/>
          <a:ext cx="3264953" cy="15583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0" rIns="128016" bIns="128016" numCol="1" spcCol="1270" anchor="ctr" anchorCtr="0">
          <a:noAutofit/>
        </a:bodyPr>
        <a:lstStyle/>
        <a:p>
          <a:pPr marL="0" lvl="0" indent="0" algn="just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Option 1</a:t>
          </a:r>
          <a:r>
            <a:rPr lang="fr-FR" sz="1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  <a:p>
          <a:pPr marL="0" lvl="0" indent="0" algn="just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Les élèves jouent en îlots, de 3 à 6 personnes, de façon autonome. Dans l’idéal, un îlot = un adulte. Sinon, les adultes circulent entre les îlots et apportent des compléments d’information.</a:t>
          </a:r>
          <a:endParaRPr lang="fr-FR" sz="18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717205" y="73715"/>
        <a:ext cx="3264953" cy="1558358"/>
      </dsp:txXfrm>
    </dsp:sp>
    <dsp:sp modelId="{A8939E1B-D7D1-4E8E-A9F0-CB21C2F80727}">
      <dsp:nvSpPr>
        <dsp:cNvPr id="0" name=""/>
        <dsp:cNvSpPr/>
      </dsp:nvSpPr>
      <dsp:spPr>
        <a:xfrm>
          <a:off x="755624" y="1847939"/>
          <a:ext cx="2274386" cy="1705789"/>
        </a:xfrm>
        <a:prstGeom prst="downArrow">
          <a:avLst/>
        </a:prstGeom>
        <a:solidFill>
          <a:srgbClr val="ADDDDC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254FC9C6-F62D-407C-AD9F-52B88DE101C0}">
      <dsp:nvSpPr>
        <dsp:cNvPr id="0" name=""/>
        <dsp:cNvSpPr/>
      </dsp:nvSpPr>
      <dsp:spPr>
        <a:xfrm>
          <a:off x="3231033" y="1847939"/>
          <a:ext cx="3601930" cy="1705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0" rIns="128016" bIns="128016" numCol="1" spcCol="1270" anchor="ctr" anchorCtr="0">
          <a:noAutofit/>
        </a:bodyPr>
        <a:lstStyle/>
        <a:p>
          <a:pPr marL="0" lvl="0" indent="0" algn="just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Option 2 </a:t>
          </a:r>
        </a:p>
        <a:p>
          <a:pPr marL="0" lvl="0" indent="0" algn="just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Exploitation collective. Les élèves sont en groupe-classe, assis en cercle ou demi-cercle. Le plateau de jeu est au centre. L’adulte pose les questions du livret et les élèves répondent à tour de rôle, sous forme de jeu coopératif.</a:t>
          </a:r>
          <a:endParaRPr lang="fr-FR" sz="18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31033" y="1847939"/>
        <a:ext cx="3601930" cy="17057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4">
  <dgm:title val=""/>
  <dgm:desc val=""/>
  <dgm:catLst>
    <dgm:cat type="relationship" pri="8000"/>
    <dgm:cat type="process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b" for="ch" forName="upArrowText" refType="h" fact="0.48"/>
              <dgm:constr type="l" for="ch" forName="upArrowText" refType="w" refFor="ch" refForName="upArrow" fact="1.03"/>
            </dgm:constrLst>
          </dgm:if>
          <dgm:else name="Name4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b" for="ch" forName="upArrowText" refType="h" fact="0.48"/>
              <dgm:constr type="l" for="ch" forName="upArrowText" refType="w" refFor="ch" refForName="upArrow" fact="1.03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refFor="ch" refForName="downArrow" fact="0.3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 refType="w" refFor="ch" refForName="downArrow" fact="1.33"/>
            </dgm:constrLst>
          </dgm:else>
        </dgm:choose>
      </dgm:if>
      <dgm:else name="Name5">
        <dgm:choose name="Name6">
          <dgm:if name="Name7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t" for="ch" forName="upArrowText"/>
              <dgm:constr type="l" for="ch" forName="upArrowText" refType="w" fact="0.1"/>
            </dgm:constrLst>
          </dgm:if>
          <dgm:else name="Name8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t" for="ch" forName="upArrowText"/>
              <dgm:constr type="l" for="ch" forName="upArrowText" refType="w" fact="0.1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fact="0.57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/>
            </dgm:constrLst>
          </dgm:else>
        </dgm:choose>
      </dgm:else>
    </dgm:choose>
    <dgm:ruleLst/>
    <dgm:forEach name="Name9" axis="ch" ptType="node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chMax val="0"/>
          <dgm:bulletEnabled val="1"/>
        </dgm:varLst>
        <dgm:choose name="Name10">
          <dgm:if name="Name1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2">
            <dgm:choose name="Name13">
              <dgm:if name="Name14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15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  <dgm:forEach name="Name16" axis="ch" ptType="node" st="2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chMax val="0"/>
          <dgm:bulletEnabled val="1"/>
        </dgm:varLst>
        <dgm:choose name="Name17">
          <dgm:if name="Name18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9">
            <dgm:choose name="Name20">
              <dgm:if name="Name21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22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98D3A-EF32-114A-BDE6-D8B5F57C8278}" type="datetimeFigureOut">
              <a:rPr lang="fr-FR" smtClean="0"/>
              <a:t>28/09/2021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294D-F4D6-0345-813A-A7F385919D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7202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98D3A-EF32-114A-BDE6-D8B5F57C8278}" type="datetimeFigureOut">
              <a:rPr lang="fr-FR" smtClean="0"/>
              <a:t>28/09/2021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294D-F4D6-0345-813A-A7F385919D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02882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98D3A-EF32-114A-BDE6-D8B5F57C8278}" type="datetimeFigureOut">
              <a:rPr lang="fr-FR" smtClean="0"/>
              <a:t>28/09/2021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294D-F4D6-0345-813A-A7F385919D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98878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98D3A-EF32-114A-BDE6-D8B5F57C8278}" type="datetimeFigureOut">
              <a:rPr lang="fr-FR" smtClean="0"/>
              <a:t>28/09/2021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294D-F4D6-0345-813A-A7F385919D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376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98D3A-EF32-114A-BDE6-D8B5F57C8278}" type="datetimeFigureOut">
              <a:rPr lang="fr-FR" smtClean="0"/>
              <a:t>28/09/2021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294D-F4D6-0345-813A-A7F385919D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47261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98D3A-EF32-114A-BDE6-D8B5F57C8278}" type="datetimeFigureOut">
              <a:rPr lang="fr-FR" smtClean="0"/>
              <a:t>28/09/2021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294D-F4D6-0345-813A-A7F385919D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79485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98D3A-EF32-114A-BDE6-D8B5F57C8278}" type="datetimeFigureOut">
              <a:rPr lang="fr-FR" smtClean="0"/>
              <a:t>28/09/2021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294D-F4D6-0345-813A-A7F385919D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1867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98D3A-EF32-114A-BDE6-D8B5F57C8278}" type="datetimeFigureOut">
              <a:rPr lang="fr-FR" smtClean="0"/>
              <a:t>28/09/2021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294D-F4D6-0345-813A-A7F385919D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46010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98D3A-EF32-114A-BDE6-D8B5F57C8278}" type="datetimeFigureOut">
              <a:rPr lang="fr-FR" smtClean="0"/>
              <a:t>28/09/2021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294D-F4D6-0345-813A-A7F385919D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71468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98D3A-EF32-114A-BDE6-D8B5F57C8278}" type="datetimeFigureOut">
              <a:rPr lang="fr-FR" smtClean="0"/>
              <a:t>28/09/2021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294D-F4D6-0345-813A-A7F385919D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065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98D3A-EF32-114A-BDE6-D8B5F57C8278}" type="datetimeFigureOut">
              <a:rPr lang="fr-FR" smtClean="0"/>
              <a:t>28/09/2021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294D-F4D6-0345-813A-A7F385919D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549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098D3A-EF32-114A-BDE6-D8B5F57C8278}" type="datetimeFigureOut">
              <a:rPr lang="fr-FR" smtClean="0"/>
              <a:t>28/09/2021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95294D-F4D6-0345-813A-A7F385919D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83513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mae.fr/article/outils-prevention/10-11-2017/jeu-de-loie-non-au-harcelement_301.html" TargetMode="External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onauharcelement.education.gouv.fr/ressources/concours-non-au-harcelement/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FB20840-2A35-F14E-850C-053A54C73D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Sous-titre 3">
            <a:extLst>
              <a:ext uri="{FF2B5EF4-FFF2-40B4-BE49-F238E27FC236}">
                <a16:creationId xmlns:a16="http://schemas.microsoft.com/office/drawing/2014/main" id="{4D2143E1-957F-DE45-B3AD-DD232AB254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44972" y="3037871"/>
            <a:ext cx="6599027" cy="793688"/>
          </a:xfrm>
        </p:spPr>
        <p:txBody>
          <a:bodyPr>
            <a:normAutofit lnSpcReduction="10000"/>
          </a:bodyPr>
          <a:lstStyle/>
          <a:p>
            <a:pPr algn="l"/>
            <a:r>
              <a:rPr lang="fr-FR" sz="2400" b="1" dirty="0">
                <a:solidFill>
                  <a:srgbClr val="2724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MAE – Fiche pas à pas</a:t>
            </a:r>
          </a:p>
          <a:p>
            <a:pPr algn="l"/>
            <a:r>
              <a:rPr lang="fr-FR" sz="2400" b="1" dirty="0">
                <a:solidFill>
                  <a:srgbClr val="2724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Jeu de l’oie « Non Au Harcèlement » Cycle 3</a:t>
            </a:r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B4811FB6-2F8F-BE49-8791-61C07968B74E}"/>
              </a:ext>
            </a:extLst>
          </p:cNvPr>
          <p:cNvCxnSpPr/>
          <p:nvPr/>
        </p:nvCxnSpPr>
        <p:spPr>
          <a:xfrm>
            <a:off x="2457450" y="3105150"/>
            <a:ext cx="0" cy="581025"/>
          </a:xfrm>
          <a:prstGeom prst="line">
            <a:avLst/>
          </a:prstGeom>
          <a:ln w="57150">
            <a:solidFill>
              <a:srgbClr val="2724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3875" y="188210"/>
            <a:ext cx="1231939" cy="972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73162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9">
            <a:extLst>
              <a:ext uri="{FF2B5EF4-FFF2-40B4-BE49-F238E27FC236}">
                <a16:creationId xmlns:a16="http://schemas.microsoft.com/office/drawing/2014/main" id="{8922A1BA-5382-1246-8B8B-494D750F5150}"/>
              </a:ext>
            </a:extLst>
          </p:cNvPr>
          <p:cNvSpPr txBox="1">
            <a:spLocks/>
          </p:cNvSpPr>
          <p:nvPr/>
        </p:nvSpPr>
        <p:spPr>
          <a:xfrm>
            <a:off x="641353" y="1238570"/>
            <a:ext cx="8424000" cy="720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2400" b="1" dirty="0">
                <a:solidFill>
                  <a:srgbClr val="11B0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Exploitation du jeu – option 1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4DB971E-1943-BE4E-BB56-33AB794CD2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723900"/>
          </a:xfrm>
          <a:prstGeom prst="rect">
            <a:avLst/>
          </a:prstGeom>
        </p:spPr>
      </p:pic>
      <p:sp>
        <p:nvSpPr>
          <p:cNvPr id="8" name="Espace réservé du contenu 11">
            <a:extLst>
              <a:ext uri="{FF2B5EF4-FFF2-40B4-BE49-F238E27FC236}">
                <a16:creationId xmlns:a16="http://schemas.microsoft.com/office/drawing/2014/main" id="{76684C8F-CC4E-8E4B-92F6-13FC9BBDB237}"/>
              </a:ext>
            </a:extLst>
          </p:cNvPr>
          <p:cNvSpPr txBox="1">
            <a:spLocks/>
          </p:cNvSpPr>
          <p:nvPr/>
        </p:nvSpPr>
        <p:spPr>
          <a:xfrm>
            <a:off x="641354" y="2014227"/>
            <a:ext cx="6936240" cy="2068414"/>
          </a:xfrm>
          <a:prstGeom prst="rect">
            <a:avLst/>
          </a:prstGeom>
        </p:spPr>
        <p:txBody>
          <a:bodyPr numCol="1" spcCol="72000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fr-FR" sz="1400" b="1" dirty="0">
                <a:solidFill>
                  <a:srgbClr val="2724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Déroulé – 30/45 minutes</a:t>
            </a:r>
          </a:p>
          <a:p>
            <a:pPr algn="just">
              <a:buClr>
                <a:srgbClr val="11B09C"/>
              </a:buClr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Les élèves jouent en autonomie.</a:t>
            </a:r>
          </a:p>
          <a:p>
            <a:pPr algn="just">
              <a:buClr>
                <a:srgbClr val="11B09C"/>
              </a:buClr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L’animateur est présent pour aider à développer les idées des élèves et rebondir sur leurs réponses.</a:t>
            </a:r>
          </a:p>
          <a:p>
            <a:pPr algn="just">
              <a:buClr>
                <a:srgbClr val="11B09C"/>
              </a:buClr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On peut solliciter les autres élèves pour compléter la réponse apportée.</a:t>
            </a:r>
          </a:p>
          <a:p>
            <a:pPr algn="just">
              <a:buClr>
                <a:srgbClr val="11B09C"/>
              </a:buClr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Porter une attention spéciale à respecter le temps et l’espace pour que chaque élève puisse prendre la parole et exprimer son opinion.</a:t>
            </a:r>
          </a:p>
        </p:txBody>
      </p:sp>
      <p:sp>
        <p:nvSpPr>
          <p:cNvPr id="2" name="Rectangle 1"/>
          <p:cNvSpPr/>
          <p:nvPr/>
        </p:nvSpPr>
        <p:spPr>
          <a:xfrm>
            <a:off x="422385" y="2595966"/>
            <a:ext cx="8179107" cy="3913094"/>
          </a:xfrm>
          <a:prstGeom prst="rect">
            <a:avLst/>
          </a:prstGeom>
        </p:spPr>
        <p:txBody>
          <a:bodyPr/>
          <a:lstStyle/>
          <a:p>
            <a:pPr lvl="0" rtl="0">
              <a:buChar char="•"/>
            </a:pPr>
            <a:endParaRPr lang="fr-FR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8033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9">
            <a:extLst>
              <a:ext uri="{FF2B5EF4-FFF2-40B4-BE49-F238E27FC236}">
                <a16:creationId xmlns:a16="http://schemas.microsoft.com/office/drawing/2014/main" id="{8922A1BA-5382-1246-8B8B-494D750F5150}"/>
              </a:ext>
            </a:extLst>
          </p:cNvPr>
          <p:cNvSpPr txBox="1">
            <a:spLocks/>
          </p:cNvSpPr>
          <p:nvPr/>
        </p:nvSpPr>
        <p:spPr>
          <a:xfrm>
            <a:off x="625451" y="1246660"/>
            <a:ext cx="8424000" cy="720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2400" b="1" dirty="0">
                <a:solidFill>
                  <a:srgbClr val="11B0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Exploitation du jeu – option 1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4DB971E-1943-BE4E-BB56-33AB794CD2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723900"/>
          </a:xfrm>
          <a:prstGeom prst="rect">
            <a:avLst/>
          </a:prstGeom>
        </p:spPr>
      </p:pic>
      <p:sp>
        <p:nvSpPr>
          <p:cNvPr id="8" name="Espace réservé du contenu 11">
            <a:extLst>
              <a:ext uri="{FF2B5EF4-FFF2-40B4-BE49-F238E27FC236}">
                <a16:creationId xmlns:a16="http://schemas.microsoft.com/office/drawing/2014/main" id="{76684C8F-CC4E-8E4B-92F6-13FC9BBDB237}"/>
              </a:ext>
            </a:extLst>
          </p:cNvPr>
          <p:cNvSpPr txBox="1">
            <a:spLocks/>
          </p:cNvSpPr>
          <p:nvPr/>
        </p:nvSpPr>
        <p:spPr>
          <a:xfrm>
            <a:off x="641354" y="2014227"/>
            <a:ext cx="6697700" cy="2068414"/>
          </a:xfrm>
          <a:prstGeom prst="rect">
            <a:avLst/>
          </a:prstGeom>
        </p:spPr>
        <p:txBody>
          <a:bodyPr numCol="1" spcCol="72000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fr-FR" sz="1400" b="1" dirty="0">
                <a:solidFill>
                  <a:srgbClr val="2724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Conclusion / Bilan – 10/15 minutes</a:t>
            </a:r>
          </a:p>
          <a:p>
            <a:pPr algn="just">
              <a:buClr>
                <a:srgbClr val="11B09C"/>
              </a:buClr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Proposer à un élève de chaque îlot de rapporter à la classe les réponses principales abordées par son groupe.</a:t>
            </a:r>
          </a:p>
          <a:p>
            <a:pPr algn="just">
              <a:buClr>
                <a:srgbClr val="11B09C"/>
              </a:buClr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Demander aux élèves ce qu’ils ont retenu et s’ils ont des questions.</a:t>
            </a:r>
          </a:p>
          <a:p>
            <a:pPr algn="just">
              <a:buClr>
                <a:srgbClr val="11B09C"/>
              </a:buClr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Reprendre les messages clés de la séance pour vérifier les acquis.</a:t>
            </a:r>
          </a:p>
        </p:txBody>
      </p:sp>
    </p:spTree>
    <p:extLst>
      <p:ext uri="{BB962C8B-B14F-4D97-AF65-F5344CB8AC3E}">
        <p14:creationId xmlns:p14="http://schemas.microsoft.com/office/powerpoint/2010/main" val="35397127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9">
            <a:extLst>
              <a:ext uri="{FF2B5EF4-FFF2-40B4-BE49-F238E27FC236}">
                <a16:creationId xmlns:a16="http://schemas.microsoft.com/office/drawing/2014/main" id="{8922A1BA-5382-1246-8B8B-494D750F5150}"/>
              </a:ext>
            </a:extLst>
          </p:cNvPr>
          <p:cNvSpPr txBox="1">
            <a:spLocks/>
          </p:cNvSpPr>
          <p:nvPr/>
        </p:nvSpPr>
        <p:spPr>
          <a:xfrm>
            <a:off x="641353" y="1230618"/>
            <a:ext cx="8424000" cy="720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2400" b="1" dirty="0">
                <a:solidFill>
                  <a:srgbClr val="11B0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Exploitation du jeu – option 2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4DB971E-1943-BE4E-BB56-33AB794CD2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723900"/>
          </a:xfrm>
          <a:prstGeom prst="rect">
            <a:avLst/>
          </a:prstGeom>
        </p:spPr>
      </p:pic>
      <p:sp>
        <p:nvSpPr>
          <p:cNvPr id="8" name="Espace réservé du contenu 11">
            <a:extLst>
              <a:ext uri="{FF2B5EF4-FFF2-40B4-BE49-F238E27FC236}">
                <a16:creationId xmlns:a16="http://schemas.microsoft.com/office/drawing/2014/main" id="{76684C8F-CC4E-8E4B-92F6-13FC9BBDB237}"/>
              </a:ext>
            </a:extLst>
          </p:cNvPr>
          <p:cNvSpPr txBox="1">
            <a:spLocks/>
          </p:cNvSpPr>
          <p:nvPr/>
        </p:nvSpPr>
        <p:spPr>
          <a:xfrm>
            <a:off x="641354" y="2014226"/>
            <a:ext cx="6968044" cy="2619767"/>
          </a:xfrm>
          <a:prstGeom prst="rect">
            <a:avLst/>
          </a:prstGeom>
        </p:spPr>
        <p:txBody>
          <a:bodyPr numCol="1" spcCol="72000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fr-FR" sz="1400" b="1" dirty="0">
                <a:solidFill>
                  <a:srgbClr val="2724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Cette alternative ne nécessite qu’un adulte animateur. Elle permet de :</a:t>
            </a:r>
          </a:p>
          <a:p>
            <a:pPr algn="just">
              <a:buClr>
                <a:srgbClr val="11B09C"/>
              </a:buClr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Développer l’entraide et la capacité à débattre.</a:t>
            </a:r>
          </a:p>
          <a:p>
            <a:pPr algn="just">
              <a:buClr>
                <a:srgbClr val="11B09C"/>
              </a:buClr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Fédérer autour d’un but commun (esprit d’équipe).</a:t>
            </a:r>
          </a:p>
          <a:p>
            <a:pPr algn="just">
              <a:buClr>
                <a:srgbClr val="11B09C"/>
              </a:buClr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Mieux se connaître par le jeu notamment en début d’année.</a:t>
            </a:r>
          </a:p>
          <a:p>
            <a:pPr algn="just">
              <a:buClr>
                <a:srgbClr val="11B09C"/>
              </a:buClr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Prendre conscience de la complémentarité des idées. </a:t>
            </a:r>
          </a:p>
          <a:p>
            <a:pPr algn="just">
              <a:buClr>
                <a:srgbClr val="11B09C"/>
              </a:buClr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La contradiction n’est pas forcément source de conflit. </a:t>
            </a:r>
          </a:p>
          <a:p>
            <a:pPr algn="just">
              <a:buClr>
                <a:srgbClr val="11B09C"/>
              </a:buClr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L’enseignant peut être témoin de tous les échanges : plus facile pour assurer un suivi post-activité.</a:t>
            </a:r>
            <a:endParaRPr lang="fr-FR" sz="1400" b="1" dirty="0">
              <a:solidFill>
                <a:srgbClr val="27247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fr-FR" sz="1400" b="1" dirty="0">
              <a:solidFill>
                <a:srgbClr val="27247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fr-FR" sz="1400" b="1" dirty="0">
              <a:solidFill>
                <a:srgbClr val="27247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fr-FR" sz="1400" b="1" dirty="0">
              <a:solidFill>
                <a:srgbClr val="27247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55768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9">
            <a:extLst>
              <a:ext uri="{FF2B5EF4-FFF2-40B4-BE49-F238E27FC236}">
                <a16:creationId xmlns:a16="http://schemas.microsoft.com/office/drawing/2014/main" id="{8922A1BA-5382-1246-8B8B-494D750F5150}"/>
              </a:ext>
            </a:extLst>
          </p:cNvPr>
          <p:cNvSpPr txBox="1">
            <a:spLocks/>
          </p:cNvSpPr>
          <p:nvPr/>
        </p:nvSpPr>
        <p:spPr>
          <a:xfrm>
            <a:off x="641353" y="1241265"/>
            <a:ext cx="8424000" cy="720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2400" b="1" dirty="0">
                <a:solidFill>
                  <a:srgbClr val="11B0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Exploitation du jeu – option 2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4DB971E-1943-BE4E-BB56-33AB794CD2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723900"/>
          </a:xfrm>
          <a:prstGeom prst="rect">
            <a:avLst/>
          </a:prstGeom>
        </p:spPr>
      </p:pic>
      <p:sp>
        <p:nvSpPr>
          <p:cNvPr id="8" name="Espace réservé du contenu 11">
            <a:extLst>
              <a:ext uri="{FF2B5EF4-FFF2-40B4-BE49-F238E27FC236}">
                <a16:creationId xmlns:a16="http://schemas.microsoft.com/office/drawing/2014/main" id="{76684C8F-CC4E-8E4B-92F6-13FC9BBDB237}"/>
              </a:ext>
            </a:extLst>
          </p:cNvPr>
          <p:cNvSpPr txBox="1">
            <a:spLocks/>
          </p:cNvSpPr>
          <p:nvPr/>
        </p:nvSpPr>
        <p:spPr>
          <a:xfrm>
            <a:off x="641354" y="2014227"/>
            <a:ext cx="7413318" cy="2068414"/>
          </a:xfrm>
          <a:prstGeom prst="rect">
            <a:avLst/>
          </a:prstGeom>
        </p:spPr>
        <p:txBody>
          <a:bodyPr numCol="1" spcCol="72000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fr-FR" sz="1400" b="1" dirty="0">
                <a:solidFill>
                  <a:srgbClr val="2724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Mise en place de l’animation</a:t>
            </a:r>
          </a:p>
          <a:p>
            <a:pPr algn="just">
              <a:buClr>
                <a:srgbClr val="11B09C"/>
              </a:buClr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Les élèves sont en cercle assis sur des chaises.</a:t>
            </a:r>
          </a:p>
          <a:p>
            <a:pPr algn="just">
              <a:buClr>
                <a:srgbClr val="11B09C"/>
              </a:buClr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Le jeu est au milieu du cercle.</a:t>
            </a:r>
          </a:p>
          <a:p>
            <a:pPr algn="just">
              <a:buClr>
                <a:srgbClr val="11B09C"/>
              </a:buClr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Un seul pion : on gagne tous ensemble ou personne ne gagne.</a:t>
            </a:r>
          </a:p>
          <a:p>
            <a:pPr algn="just">
              <a:buClr>
                <a:srgbClr val="11B09C"/>
              </a:buClr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Si possible, l’image du plateau est projetée sur tableau blanc pour que tout le monde puisse voir les images.</a:t>
            </a:r>
          </a:p>
          <a:p>
            <a:pPr algn="just">
              <a:buClr>
                <a:srgbClr val="11B09C"/>
              </a:buClr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Avant de commencer, présenter les règles de prise de parole entre élèves, les règles classiques du Jeu de l’Oie ne sont pas utiles ici. </a:t>
            </a:r>
          </a:p>
        </p:txBody>
      </p:sp>
      <p:sp>
        <p:nvSpPr>
          <p:cNvPr id="2" name="Rectangle 1"/>
          <p:cNvSpPr/>
          <p:nvPr/>
        </p:nvSpPr>
        <p:spPr>
          <a:xfrm>
            <a:off x="422385" y="2595966"/>
            <a:ext cx="8179107" cy="3913094"/>
          </a:xfrm>
          <a:prstGeom prst="rect">
            <a:avLst/>
          </a:prstGeom>
        </p:spPr>
        <p:txBody>
          <a:bodyPr/>
          <a:lstStyle/>
          <a:p>
            <a:pPr lvl="0" rtl="0">
              <a:buChar char="•"/>
            </a:pPr>
            <a:endParaRPr lang="fr-FR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88887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9">
            <a:extLst>
              <a:ext uri="{FF2B5EF4-FFF2-40B4-BE49-F238E27FC236}">
                <a16:creationId xmlns:a16="http://schemas.microsoft.com/office/drawing/2014/main" id="{8922A1BA-5382-1246-8B8B-494D750F5150}"/>
              </a:ext>
            </a:extLst>
          </p:cNvPr>
          <p:cNvSpPr txBox="1">
            <a:spLocks/>
          </p:cNvSpPr>
          <p:nvPr/>
        </p:nvSpPr>
        <p:spPr>
          <a:xfrm>
            <a:off x="625451" y="1241266"/>
            <a:ext cx="8424000" cy="720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2400" b="1" dirty="0">
                <a:solidFill>
                  <a:srgbClr val="11B0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Exploitation du jeu – option 2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4DB971E-1943-BE4E-BB56-33AB794CD2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723900"/>
          </a:xfrm>
          <a:prstGeom prst="rect">
            <a:avLst/>
          </a:prstGeom>
        </p:spPr>
      </p:pic>
      <p:sp>
        <p:nvSpPr>
          <p:cNvPr id="8" name="Espace réservé du contenu 11">
            <a:extLst>
              <a:ext uri="{FF2B5EF4-FFF2-40B4-BE49-F238E27FC236}">
                <a16:creationId xmlns:a16="http://schemas.microsoft.com/office/drawing/2014/main" id="{76684C8F-CC4E-8E4B-92F6-13FC9BBDB237}"/>
              </a:ext>
            </a:extLst>
          </p:cNvPr>
          <p:cNvSpPr txBox="1">
            <a:spLocks/>
          </p:cNvSpPr>
          <p:nvPr/>
        </p:nvSpPr>
        <p:spPr>
          <a:xfrm>
            <a:off x="641353" y="2014227"/>
            <a:ext cx="7612101" cy="2068414"/>
          </a:xfrm>
          <a:prstGeom prst="rect">
            <a:avLst/>
          </a:prstGeom>
        </p:spPr>
        <p:txBody>
          <a:bodyPr numCol="1" spcCol="72000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fr-FR" sz="1400" b="1" dirty="0">
                <a:solidFill>
                  <a:srgbClr val="2724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Quand utiliser cette version ?</a:t>
            </a:r>
          </a:p>
          <a:p>
            <a:pPr algn="just">
              <a:buClr>
                <a:srgbClr val="11B09C"/>
              </a:buClr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Moins axée sur la vérification des connaissances = plus pertinente en introduction d’un projet de classe.</a:t>
            </a:r>
          </a:p>
          <a:p>
            <a:pPr algn="just">
              <a:buClr>
                <a:srgbClr val="11B09C"/>
              </a:buClr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Par les débats suscités, cette option ne permettra pas d’aller aussi vite qu’avec la version en îlot.</a:t>
            </a:r>
          </a:p>
          <a:p>
            <a:pPr algn="just">
              <a:buClr>
                <a:srgbClr val="11B09C"/>
              </a:buClr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Les élèves sont davantage guidés = utile face à un groupe peu habitué à agir en autonomie.</a:t>
            </a:r>
          </a:p>
          <a:p>
            <a:pPr algn="just">
              <a:buClr>
                <a:srgbClr val="11B09C"/>
              </a:buClr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Pour dynamiser : demander à deux élèves de faire une mise en scène au centre du cercle, en lien avec la question posée.</a:t>
            </a:r>
          </a:p>
        </p:txBody>
      </p:sp>
    </p:spTree>
    <p:extLst>
      <p:ext uri="{BB962C8B-B14F-4D97-AF65-F5344CB8AC3E}">
        <p14:creationId xmlns:p14="http://schemas.microsoft.com/office/powerpoint/2010/main" val="20331358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9">
            <a:extLst>
              <a:ext uri="{FF2B5EF4-FFF2-40B4-BE49-F238E27FC236}">
                <a16:creationId xmlns:a16="http://schemas.microsoft.com/office/drawing/2014/main" id="{8922A1BA-5382-1246-8B8B-494D750F5150}"/>
              </a:ext>
            </a:extLst>
          </p:cNvPr>
          <p:cNvSpPr txBox="1">
            <a:spLocks/>
          </p:cNvSpPr>
          <p:nvPr/>
        </p:nvSpPr>
        <p:spPr>
          <a:xfrm>
            <a:off x="641353" y="1244687"/>
            <a:ext cx="8424000" cy="720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2400" b="1" dirty="0">
                <a:solidFill>
                  <a:srgbClr val="11B0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Exploitation du jeu – option 2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4DB971E-1943-BE4E-BB56-33AB794CD2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723900"/>
          </a:xfrm>
          <a:prstGeom prst="rect">
            <a:avLst/>
          </a:prstGeom>
        </p:spPr>
      </p:pic>
      <p:sp>
        <p:nvSpPr>
          <p:cNvPr id="8" name="Espace réservé du contenu 11">
            <a:extLst>
              <a:ext uri="{FF2B5EF4-FFF2-40B4-BE49-F238E27FC236}">
                <a16:creationId xmlns:a16="http://schemas.microsoft.com/office/drawing/2014/main" id="{76684C8F-CC4E-8E4B-92F6-13FC9BBDB237}"/>
              </a:ext>
            </a:extLst>
          </p:cNvPr>
          <p:cNvSpPr txBox="1">
            <a:spLocks/>
          </p:cNvSpPr>
          <p:nvPr/>
        </p:nvSpPr>
        <p:spPr>
          <a:xfrm>
            <a:off x="641353" y="2014227"/>
            <a:ext cx="7699565" cy="2068414"/>
          </a:xfrm>
          <a:prstGeom prst="rect">
            <a:avLst/>
          </a:prstGeom>
        </p:spPr>
        <p:txBody>
          <a:bodyPr numCol="1" spcCol="72000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fr-FR" sz="1400" b="1" dirty="0">
                <a:solidFill>
                  <a:srgbClr val="2724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Déroulé type</a:t>
            </a:r>
          </a:p>
          <a:p>
            <a:pPr algn="just">
              <a:buClr>
                <a:srgbClr val="11B09C"/>
              </a:buClr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Présentation de la thématique : définitions des concepts clés sous forme de brainstorming.</a:t>
            </a:r>
          </a:p>
          <a:p>
            <a:pPr algn="just">
              <a:buClr>
                <a:srgbClr val="11B09C"/>
              </a:buClr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Présentation de la manière de débattre : </a:t>
            </a:r>
          </a:p>
          <a:p>
            <a:pPr lvl="1" algn="just">
              <a:buClr>
                <a:srgbClr val="11B09C"/>
              </a:buClr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Pour chaque tour, un élève lance le dé puis il est le premier à répondre ;</a:t>
            </a:r>
          </a:p>
          <a:p>
            <a:pPr lvl="1" algn="just">
              <a:buClr>
                <a:srgbClr val="11B09C"/>
              </a:buClr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D’autres élèves peuvent apporter des éléments complémentaires. Importance de l’écoute pour ne pas répéter la même idée. </a:t>
            </a:r>
          </a:p>
          <a:p>
            <a:pPr algn="just">
              <a:buClr>
                <a:srgbClr val="11B09C"/>
              </a:buClr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Au bout du temps de jeu imparti, conclusion collective sur ce que les élèves ont appris / retenu.</a:t>
            </a:r>
          </a:p>
          <a:p>
            <a:pPr algn="just">
              <a:buClr>
                <a:srgbClr val="11B09C"/>
              </a:buClr>
            </a:pPr>
            <a:endParaRPr lang="fr-F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43750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9">
            <a:extLst>
              <a:ext uri="{FF2B5EF4-FFF2-40B4-BE49-F238E27FC236}">
                <a16:creationId xmlns:a16="http://schemas.microsoft.com/office/drawing/2014/main" id="{8922A1BA-5382-1246-8B8B-494D750F5150}"/>
              </a:ext>
            </a:extLst>
          </p:cNvPr>
          <p:cNvSpPr txBox="1">
            <a:spLocks/>
          </p:cNvSpPr>
          <p:nvPr/>
        </p:nvSpPr>
        <p:spPr>
          <a:xfrm>
            <a:off x="641353" y="1368482"/>
            <a:ext cx="8424000" cy="720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2400" b="1" dirty="0">
                <a:solidFill>
                  <a:srgbClr val="11B0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Exploitation du jeu – option 2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4DB971E-1943-BE4E-BB56-33AB794CD2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723900"/>
          </a:xfrm>
          <a:prstGeom prst="rect">
            <a:avLst/>
          </a:prstGeom>
        </p:spPr>
      </p:pic>
      <p:sp>
        <p:nvSpPr>
          <p:cNvPr id="8" name="Espace réservé du contenu 11">
            <a:extLst>
              <a:ext uri="{FF2B5EF4-FFF2-40B4-BE49-F238E27FC236}">
                <a16:creationId xmlns:a16="http://schemas.microsoft.com/office/drawing/2014/main" id="{76684C8F-CC4E-8E4B-92F6-13FC9BBDB237}"/>
              </a:ext>
            </a:extLst>
          </p:cNvPr>
          <p:cNvSpPr txBox="1">
            <a:spLocks/>
          </p:cNvSpPr>
          <p:nvPr/>
        </p:nvSpPr>
        <p:spPr>
          <a:xfrm>
            <a:off x="641353" y="2125541"/>
            <a:ext cx="7882391" cy="2068414"/>
          </a:xfrm>
          <a:prstGeom prst="rect">
            <a:avLst/>
          </a:prstGeom>
        </p:spPr>
        <p:txBody>
          <a:bodyPr numCol="1" spcCol="72000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fr-FR" sz="1400" b="1" dirty="0">
                <a:solidFill>
                  <a:srgbClr val="2724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 collectif de la séance</a:t>
            </a:r>
          </a:p>
          <a:p>
            <a:pPr algn="just">
              <a:buClr>
                <a:srgbClr val="11B09C"/>
              </a:buClr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Rappeler les messages clés évoqués durant le jeu.</a:t>
            </a:r>
          </a:p>
          <a:p>
            <a:pPr algn="just">
              <a:buClr>
                <a:srgbClr val="11B09C"/>
              </a:buClr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Demander aux élèves ce qu’ils ont retenu de la séance.</a:t>
            </a:r>
          </a:p>
          <a:p>
            <a:pPr algn="just">
              <a:buClr>
                <a:srgbClr val="11B09C"/>
              </a:buClr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Rappeler les ressources utiles (dont le 3018, numéro en cas de cyberviolences, absent du livret, et le 3020, numéro gratuit en cas de harcèlement).</a:t>
            </a:r>
          </a:p>
        </p:txBody>
      </p:sp>
    </p:spTree>
    <p:extLst>
      <p:ext uri="{BB962C8B-B14F-4D97-AF65-F5344CB8AC3E}">
        <p14:creationId xmlns:p14="http://schemas.microsoft.com/office/powerpoint/2010/main" val="15833757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ous-titre 3">
            <a:extLst>
              <a:ext uri="{FF2B5EF4-FFF2-40B4-BE49-F238E27FC236}">
                <a16:creationId xmlns:a16="http://schemas.microsoft.com/office/drawing/2014/main" id="{4D2143E1-957F-DE45-B3AD-DD232AB254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36805" y="1926178"/>
            <a:ext cx="5786937" cy="1291143"/>
          </a:xfrm>
        </p:spPr>
        <p:txBody>
          <a:bodyPr/>
          <a:lstStyle/>
          <a:p>
            <a:pPr algn="l"/>
            <a: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Titre de la partie</a:t>
            </a:r>
            <a:b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 deux</a:t>
            </a:r>
            <a:b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 trois lignes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4CE3A24-A5E8-494D-8359-5A0639F005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8846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569A8906-F214-3B4B-9202-723F79DBA7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Sous-titre 3">
            <a:extLst>
              <a:ext uri="{FF2B5EF4-FFF2-40B4-BE49-F238E27FC236}">
                <a16:creationId xmlns:a16="http://schemas.microsoft.com/office/drawing/2014/main" id="{4D2143E1-957F-DE45-B3AD-DD232AB254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78718" y="2022095"/>
            <a:ext cx="5786937" cy="1136742"/>
          </a:xfrm>
        </p:spPr>
        <p:txBody>
          <a:bodyPr anchor="ctr">
            <a:normAutofit lnSpcReduction="10000"/>
          </a:bodyPr>
          <a:lstStyle/>
          <a:p>
            <a:pPr algn="l"/>
            <a: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Ressource pédagogique MAE</a:t>
            </a:r>
          </a:p>
          <a:p>
            <a:pPr algn="l"/>
            <a: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Jeu de l’Oie « Non  au harcèlement » Cycle 3</a:t>
            </a:r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B4811FB6-2F8F-BE49-8791-61C07968B74E}"/>
              </a:ext>
            </a:extLst>
          </p:cNvPr>
          <p:cNvCxnSpPr>
            <a:cxnSpLocks/>
          </p:cNvCxnSpPr>
          <p:nvPr/>
        </p:nvCxnSpPr>
        <p:spPr>
          <a:xfrm>
            <a:off x="2214464" y="2053467"/>
            <a:ext cx="0" cy="99027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48126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2"/>
          <p:cNvGrpSpPr/>
          <p:nvPr/>
        </p:nvGrpSpPr>
        <p:grpSpPr>
          <a:xfrm>
            <a:off x="6370790" y="3680174"/>
            <a:ext cx="2780960" cy="1406831"/>
            <a:chOff x="3494867" y="202370"/>
            <a:chExt cx="3407547" cy="1723808"/>
          </a:xfrm>
        </p:grpSpPr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94867" y="202370"/>
              <a:ext cx="3407547" cy="17069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2" descr="E:\po-alnormand\Mes Documents\Pièces Jointes\trans-2020_logo_MENJS_rvb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94867" y="1303206"/>
              <a:ext cx="626587" cy="6229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" name="Sous-titre 3">
            <a:extLst>
              <a:ext uri="{FF2B5EF4-FFF2-40B4-BE49-F238E27FC236}">
                <a16:creationId xmlns:a16="http://schemas.microsoft.com/office/drawing/2014/main" id="{4D2143E1-957F-DE45-B3AD-DD232AB254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36805" y="1926178"/>
            <a:ext cx="5786937" cy="1291143"/>
          </a:xfrm>
        </p:spPr>
        <p:txBody>
          <a:bodyPr/>
          <a:lstStyle/>
          <a:p>
            <a:pPr algn="l"/>
            <a: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Titre de la partie</a:t>
            </a:r>
            <a:b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 deux</a:t>
            </a:r>
            <a:b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 trois lignes</a:t>
            </a:r>
          </a:p>
        </p:txBody>
      </p:sp>
      <p:sp>
        <p:nvSpPr>
          <p:cNvPr id="5" name="Titre 9">
            <a:extLst>
              <a:ext uri="{FF2B5EF4-FFF2-40B4-BE49-F238E27FC236}">
                <a16:creationId xmlns:a16="http://schemas.microsoft.com/office/drawing/2014/main" id="{8922A1BA-5382-1246-8B8B-494D750F5150}"/>
              </a:ext>
            </a:extLst>
          </p:cNvPr>
          <p:cNvSpPr txBox="1">
            <a:spLocks/>
          </p:cNvSpPr>
          <p:nvPr/>
        </p:nvSpPr>
        <p:spPr>
          <a:xfrm>
            <a:off x="641353" y="904767"/>
            <a:ext cx="8424000" cy="720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2400" b="1" dirty="0">
                <a:solidFill>
                  <a:srgbClr val="11B0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Présentation du jeu </a:t>
            </a:r>
          </a:p>
        </p:txBody>
      </p:sp>
      <p:sp>
        <p:nvSpPr>
          <p:cNvPr id="6" name="Espace réservé du contenu 11">
            <a:extLst>
              <a:ext uri="{FF2B5EF4-FFF2-40B4-BE49-F238E27FC236}">
                <a16:creationId xmlns:a16="http://schemas.microsoft.com/office/drawing/2014/main" id="{76684C8F-CC4E-8E4B-92F6-13FC9BBDB237}"/>
              </a:ext>
            </a:extLst>
          </p:cNvPr>
          <p:cNvSpPr txBox="1">
            <a:spLocks/>
          </p:cNvSpPr>
          <p:nvPr/>
        </p:nvSpPr>
        <p:spPr>
          <a:xfrm>
            <a:off x="641353" y="2325950"/>
            <a:ext cx="7882391" cy="2068414"/>
          </a:xfrm>
          <a:prstGeom prst="rect">
            <a:avLst/>
          </a:prstGeom>
        </p:spPr>
        <p:txBody>
          <a:bodyPr numCol="2" spcCol="72000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400" b="1" dirty="0">
                <a:solidFill>
                  <a:srgbClr val="2724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Objectifs</a:t>
            </a:r>
          </a:p>
          <a:p>
            <a:pPr>
              <a:buClr>
                <a:srgbClr val="11B09C"/>
              </a:buClr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Sensibiliser aux risques engendrés par le harcèlement</a:t>
            </a:r>
          </a:p>
          <a:p>
            <a:pPr>
              <a:buClr>
                <a:srgbClr val="11B09C"/>
              </a:buClr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Se positionner que l’enfant soit victime, auteur ou témoin</a:t>
            </a:r>
          </a:p>
          <a:p>
            <a:pPr>
              <a:buClr>
                <a:srgbClr val="11B09C"/>
              </a:buClr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Déclencher des échanges entre pairs</a:t>
            </a:r>
          </a:p>
          <a:p>
            <a:pPr>
              <a:buClr>
                <a:srgbClr val="11B09C"/>
              </a:buClr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Faire réfléchir les élèves sur leur place dans la communauté scolaire </a:t>
            </a:r>
          </a:p>
          <a:p>
            <a:pPr>
              <a:buClr>
                <a:srgbClr val="11B09C"/>
              </a:buClr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Permettre d’agir de manière responsable </a:t>
            </a:r>
          </a:p>
          <a:p>
            <a:pPr marL="0" indent="0">
              <a:buNone/>
            </a:pPr>
            <a:endParaRPr lang="fr-FR" sz="1400" b="1" dirty="0">
              <a:solidFill>
                <a:srgbClr val="27247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fr-FR" sz="1400" b="1" dirty="0">
              <a:solidFill>
                <a:srgbClr val="27247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fr-FR" sz="1400" b="1" dirty="0">
                <a:solidFill>
                  <a:srgbClr val="2724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sujets abordés </a:t>
            </a:r>
          </a:p>
          <a:p>
            <a:pPr>
              <a:buClr>
                <a:srgbClr val="11B09C"/>
              </a:buClr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Harcèlement / 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Cyberharcèlement</a:t>
            </a:r>
            <a:endParaRPr lang="fr-F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11B09C"/>
              </a:buClr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Réseaux sociaux  </a:t>
            </a:r>
          </a:p>
          <a:p>
            <a:pPr>
              <a:buClr>
                <a:srgbClr val="11B09C"/>
              </a:buClr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Discrimination </a:t>
            </a:r>
          </a:p>
          <a:p>
            <a:pPr>
              <a:buClr>
                <a:srgbClr val="11B09C"/>
              </a:buClr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Respect de l’intimité </a:t>
            </a:r>
          </a:p>
          <a:p>
            <a:pPr marL="0" indent="0">
              <a:buNone/>
            </a:pPr>
            <a:endParaRPr lang="fr-FR" sz="1400" b="1" dirty="0">
              <a:solidFill>
                <a:srgbClr val="27247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fr-FR" sz="1400" b="1" dirty="0">
              <a:solidFill>
                <a:srgbClr val="27247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fr-FR" sz="1400" b="1" dirty="0">
              <a:solidFill>
                <a:srgbClr val="27247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4DB971E-1943-BE4E-BB56-33AB794CD2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723900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641353" y="1529366"/>
            <a:ext cx="73151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Créé par les élèves du lycée professionnel Salvador Allende de Béthune dans le cadre du prix NAH, cette mallette est produite et diffusée par la MAE. </a:t>
            </a:r>
          </a:p>
          <a:p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Elle comprend 5 kits de jeux permettant une exploitation en classe (30 élèves).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7051932" y="1108059"/>
            <a:ext cx="1461262" cy="307777"/>
          </a:xfrm>
          <a:prstGeom prst="rect">
            <a:avLst/>
          </a:prstGeom>
          <a:solidFill>
            <a:srgbClr val="11B09C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Jeu  de société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477193" y="4704889"/>
            <a:ext cx="597311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5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https://www.mae.fr/article/outils-prevention/10-11-2017/jeu-de-loie-non-au-harcelement_301.html</a:t>
            </a:r>
            <a:endParaRPr lang="fr-FR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35352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9">
            <a:extLst>
              <a:ext uri="{FF2B5EF4-FFF2-40B4-BE49-F238E27FC236}">
                <a16:creationId xmlns:a16="http://schemas.microsoft.com/office/drawing/2014/main" id="{8922A1BA-5382-1246-8B8B-494D750F5150}"/>
              </a:ext>
            </a:extLst>
          </p:cNvPr>
          <p:cNvSpPr txBox="1">
            <a:spLocks/>
          </p:cNvSpPr>
          <p:nvPr/>
        </p:nvSpPr>
        <p:spPr>
          <a:xfrm>
            <a:off x="641353" y="1055836"/>
            <a:ext cx="8424000" cy="720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2400" b="1" dirty="0">
                <a:solidFill>
                  <a:srgbClr val="11B0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Contenu de la mallette</a:t>
            </a:r>
          </a:p>
        </p:txBody>
      </p:sp>
      <p:sp>
        <p:nvSpPr>
          <p:cNvPr id="6" name="Espace réservé du contenu 11">
            <a:extLst>
              <a:ext uri="{FF2B5EF4-FFF2-40B4-BE49-F238E27FC236}">
                <a16:creationId xmlns:a16="http://schemas.microsoft.com/office/drawing/2014/main" id="{76684C8F-CC4E-8E4B-92F6-13FC9BBDB237}"/>
              </a:ext>
            </a:extLst>
          </p:cNvPr>
          <p:cNvSpPr txBox="1">
            <a:spLocks/>
          </p:cNvSpPr>
          <p:nvPr/>
        </p:nvSpPr>
        <p:spPr>
          <a:xfrm>
            <a:off x="641351" y="1803135"/>
            <a:ext cx="7882391" cy="2574000"/>
          </a:xfrm>
          <a:prstGeom prst="rect">
            <a:avLst/>
          </a:prstGeom>
        </p:spPr>
        <p:txBody>
          <a:bodyPr numCol="1" spcCol="72000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11B09C"/>
              </a:buClr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5 plateaux pour une exploitation en classe avec 30 élèves.</a:t>
            </a:r>
          </a:p>
          <a:p>
            <a:pPr>
              <a:buClr>
                <a:srgbClr val="11B09C"/>
              </a:buClr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2 dés et 6 pions de couleurs différentes.</a:t>
            </a:r>
          </a:p>
          <a:p>
            <a:pPr>
              <a:buClr>
                <a:srgbClr val="11B09C"/>
              </a:buClr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Un livret avec les règles, les questions et des éléments de réponses.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4DB971E-1943-BE4E-BB56-33AB794CD2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723900"/>
          </a:xfrm>
          <a:prstGeom prst="rect">
            <a:avLst/>
          </a:prstGeom>
        </p:spPr>
      </p:pic>
      <p:pic>
        <p:nvPicPr>
          <p:cNvPr id="10" name="Picture 2" descr="\\076sk006\dossiers communs$\Prevention\2_Thématiques\1_Violences en milieu scolaire\Axe élèves\3 - Cycle 3\jeu de l'oie cycle 3\Visuels\JEU-OIE-COMPLE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9212" y="2953862"/>
            <a:ext cx="3487425" cy="2134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84365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9">
            <a:extLst>
              <a:ext uri="{FF2B5EF4-FFF2-40B4-BE49-F238E27FC236}">
                <a16:creationId xmlns:a16="http://schemas.microsoft.com/office/drawing/2014/main" id="{8922A1BA-5382-1246-8B8B-494D750F5150}"/>
              </a:ext>
            </a:extLst>
          </p:cNvPr>
          <p:cNvSpPr txBox="1">
            <a:spLocks/>
          </p:cNvSpPr>
          <p:nvPr/>
        </p:nvSpPr>
        <p:spPr>
          <a:xfrm>
            <a:off x="641353" y="1055836"/>
            <a:ext cx="8424000" cy="720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2400" b="1" dirty="0">
                <a:solidFill>
                  <a:srgbClr val="11B0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Règles du jeu</a:t>
            </a:r>
          </a:p>
        </p:txBody>
      </p:sp>
      <p:sp>
        <p:nvSpPr>
          <p:cNvPr id="6" name="Espace réservé du contenu 11">
            <a:extLst>
              <a:ext uri="{FF2B5EF4-FFF2-40B4-BE49-F238E27FC236}">
                <a16:creationId xmlns:a16="http://schemas.microsoft.com/office/drawing/2014/main" id="{76684C8F-CC4E-8E4B-92F6-13FC9BBDB237}"/>
              </a:ext>
            </a:extLst>
          </p:cNvPr>
          <p:cNvSpPr txBox="1">
            <a:spLocks/>
          </p:cNvSpPr>
          <p:nvPr/>
        </p:nvSpPr>
        <p:spPr>
          <a:xfrm>
            <a:off x="641351" y="1922400"/>
            <a:ext cx="5427853" cy="2574000"/>
          </a:xfrm>
          <a:prstGeom prst="rect">
            <a:avLst/>
          </a:prstGeom>
        </p:spPr>
        <p:txBody>
          <a:bodyPr numCol="1" spcCol="72000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11B09C"/>
              </a:buClr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Les joueurs restent discrets durant toute la séance.</a:t>
            </a:r>
          </a:p>
          <a:p>
            <a:pPr>
              <a:buClr>
                <a:srgbClr val="11B09C"/>
              </a:buClr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Le livret se décompose en 2 parties : </a:t>
            </a:r>
          </a:p>
          <a:p>
            <a:pPr lvl="1">
              <a:buClr>
                <a:srgbClr val="11B09C"/>
              </a:buClr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Une pour l’animateur / une pour les élèves.</a:t>
            </a:r>
          </a:p>
          <a:p>
            <a:pPr>
              <a:buClr>
                <a:srgbClr val="11B09C"/>
              </a:buClr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Si le joueur tombe sur une case déjà visitée :</a:t>
            </a:r>
          </a:p>
          <a:p>
            <a:pPr lvl="1">
              <a:buClr>
                <a:srgbClr val="11B09C"/>
              </a:buClr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Il doit se rappeler de quoi parlait cette case et le dire à ses camarades.</a:t>
            </a:r>
          </a:p>
          <a:p>
            <a:pPr lvl="1">
              <a:buClr>
                <a:srgbClr val="11B09C"/>
              </a:buClr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S’il ne réussit pas, il passe son tour la fois suivante.</a:t>
            </a:r>
          </a:p>
          <a:p>
            <a:pPr>
              <a:buClr>
                <a:srgbClr val="11B09C"/>
              </a:buClr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Si le joueur tombe sur une oie, il relance les dés.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4DB971E-1943-BE4E-BB56-33AB794CD2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7239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62" t="13928" r="37370" b="10552"/>
          <a:stretch/>
        </p:blipFill>
        <p:spPr bwMode="auto">
          <a:xfrm>
            <a:off x="6229979" y="1055836"/>
            <a:ext cx="2713054" cy="387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84365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9">
            <a:extLst>
              <a:ext uri="{FF2B5EF4-FFF2-40B4-BE49-F238E27FC236}">
                <a16:creationId xmlns:a16="http://schemas.microsoft.com/office/drawing/2014/main" id="{8922A1BA-5382-1246-8B8B-494D750F5150}"/>
              </a:ext>
            </a:extLst>
          </p:cNvPr>
          <p:cNvSpPr txBox="1">
            <a:spLocks/>
          </p:cNvSpPr>
          <p:nvPr/>
        </p:nvSpPr>
        <p:spPr>
          <a:xfrm>
            <a:off x="641353" y="761640"/>
            <a:ext cx="8424000" cy="720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2400" b="1" dirty="0">
                <a:solidFill>
                  <a:srgbClr val="11B0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Exploitation du jeu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4DB971E-1943-BE4E-BB56-33AB794CD2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723900"/>
          </a:xfrm>
          <a:prstGeom prst="rect">
            <a:avLst/>
          </a:prstGeom>
        </p:spPr>
      </p:pic>
      <p:graphicFrame>
        <p:nvGraphicFramePr>
          <p:cNvPr id="6" name="Espace réservé du contenu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39374902"/>
              </p:ext>
            </p:extLst>
          </p:nvPr>
        </p:nvGraphicFramePr>
        <p:xfrm>
          <a:off x="763326" y="1447640"/>
          <a:ext cx="6906272" cy="35537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647410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9">
            <a:extLst>
              <a:ext uri="{FF2B5EF4-FFF2-40B4-BE49-F238E27FC236}">
                <a16:creationId xmlns:a16="http://schemas.microsoft.com/office/drawing/2014/main" id="{8922A1BA-5382-1246-8B8B-494D750F5150}"/>
              </a:ext>
            </a:extLst>
          </p:cNvPr>
          <p:cNvSpPr txBox="1">
            <a:spLocks/>
          </p:cNvSpPr>
          <p:nvPr/>
        </p:nvSpPr>
        <p:spPr>
          <a:xfrm>
            <a:off x="641353" y="1055836"/>
            <a:ext cx="8424000" cy="720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2400" b="1" dirty="0">
                <a:solidFill>
                  <a:srgbClr val="11B0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Dans quel cadre l’utiliser ?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4DB971E-1943-BE4E-BB56-33AB794CD2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723900"/>
          </a:xfrm>
          <a:prstGeom prst="rect">
            <a:avLst/>
          </a:prstGeom>
        </p:spPr>
      </p:pic>
      <p:sp>
        <p:nvSpPr>
          <p:cNvPr id="9" name="Espace réservé du contenu 11">
            <a:extLst>
              <a:ext uri="{FF2B5EF4-FFF2-40B4-BE49-F238E27FC236}">
                <a16:creationId xmlns:a16="http://schemas.microsoft.com/office/drawing/2014/main" id="{76684C8F-CC4E-8E4B-92F6-13FC9BBDB237}"/>
              </a:ext>
            </a:extLst>
          </p:cNvPr>
          <p:cNvSpPr txBox="1">
            <a:spLocks/>
          </p:cNvSpPr>
          <p:nvPr/>
        </p:nvSpPr>
        <p:spPr>
          <a:xfrm>
            <a:off x="641353" y="1855207"/>
            <a:ext cx="7882391" cy="2068414"/>
          </a:xfrm>
          <a:prstGeom prst="rect">
            <a:avLst/>
          </a:prstGeom>
        </p:spPr>
        <p:txBody>
          <a:bodyPr numCol="2" spcCol="72000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fr-FR" sz="1400" b="1" dirty="0">
                <a:solidFill>
                  <a:srgbClr val="2724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Quand ?</a:t>
            </a:r>
          </a:p>
          <a:p>
            <a:pPr marL="0" indent="0" algn="just">
              <a:buNone/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Pour introduire une séquence sur les violences en milieu scolaire.</a:t>
            </a:r>
          </a:p>
          <a:p>
            <a:pPr marL="0" indent="0">
              <a:buNone/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En fin de séquence, faire un bilan pour vérifier la bonne compréhension et l’acquisition des notions clés sur le harcèlement. </a:t>
            </a:r>
            <a:endParaRPr lang="fr-FR" sz="1400" b="1" dirty="0">
              <a:solidFill>
                <a:srgbClr val="27247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fr-FR" sz="1400" b="1" dirty="0">
              <a:solidFill>
                <a:srgbClr val="27247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fr-FR" sz="1400" b="1" dirty="0">
              <a:solidFill>
                <a:srgbClr val="27247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fr-FR" sz="1400" b="1" dirty="0">
              <a:solidFill>
                <a:srgbClr val="27247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fr-FR" sz="1400" b="1" dirty="0">
                <a:solidFill>
                  <a:srgbClr val="2724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Pourquoi ?</a:t>
            </a:r>
          </a:p>
          <a:p>
            <a:pPr marL="0" indent="0" algn="just">
              <a:buClr>
                <a:srgbClr val="11B09C"/>
              </a:buClr>
              <a:buNone/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Pour sensibiliser les élèves aux violences en milieu scolaire et au harcèlement.</a:t>
            </a:r>
          </a:p>
          <a:p>
            <a:pPr marL="0" indent="0" algn="just">
              <a:buClr>
                <a:srgbClr val="11B09C"/>
              </a:buClr>
              <a:buNone/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Apprendre à reconnaître des situations de harcèlement, connaître les personnes ressources et agir.</a:t>
            </a:r>
          </a:p>
          <a:p>
            <a:pPr marL="0" indent="0" algn="just">
              <a:buNone/>
            </a:pPr>
            <a:endParaRPr lang="fr-FR" sz="1400" b="1" dirty="0">
              <a:solidFill>
                <a:srgbClr val="27247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fr-FR" sz="1400" b="1" dirty="0">
              <a:solidFill>
                <a:srgbClr val="27247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fr-FR" sz="1400" b="1" dirty="0">
              <a:solidFill>
                <a:srgbClr val="27247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076sk006\dossiers communs$\Prevention\2_Thématiques\1_Violences en milieu scolaire\Axe élèves\3 - Cycle 3\jeu de l'oie cycle 3\Visuels\PLATEAU-JEU-OIE-LIVRET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2394" y="3446253"/>
            <a:ext cx="2747074" cy="1609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74638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9">
            <a:extLst>
              <a:ext uri="{FF2B5EF4-FFF2-40B4-BE49-F238E27FC236}">
                <a16:creationId xmlns:a16="http://schemas.microsoft.com/office/drawing/2014/main" id="{8922A1BA-5382-1246-8B8B-494D750F5150}"/>
              </a:ext>
            </a:extLst>
          </p:cNvPr>
          <p:cNvSpPr txBox="1">
            <a:spLocks/>
          </p:cNvSpPr>
          <p:nvPr/>
        </p:nvSpPr>
        <p:spPr>
          <a:xfrm>
            <a:off x="641353" y="1119450"/>
            <a:ext cx="8424000" cy="720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2400" b="1" dirty="0">
                <a:solidFill>
                  <a:srgbClr val="11B0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Exploitation du jeu – option 1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4DB971E-1943-BE4E-BB56-33AB794CD2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723900"/>
          </a:xfrm>
          <a:prstGeom prst="rect">
            <a:avLst/>
          </a:prstGeom>
        </p:spPr>
      </p:pic>
      <p:sp>
        <p:nvSpPr>
          <p:cNvPr id="8" name="Espace réservé du contenu 11">
            <a:extLst>
              <a:ext uri="{FF2B5EF4-FFF2-40B4-BE49-F238E27FC236}">
                <a16:creationId xmlns:a16="http://schemas.microsoft.com/office/drawing/2014/main" id="{76684C8F-CC4E-8E4B-92F6-13FC9BBDB237}"/>
              </a:ext>
            </a:extLst>
          </p:cNvPr>
          <p:cNvSpPr txBox="1">
            <a:spLocks/>
          </p:cNvSpPr>
          <p:nvPr/>
        </p:nvSpPr>
        <p:spPr>
          <a:xfrm>
            <a:off x="641354" y="1855206"/>
            <a:ext cx="7071412" cy="2619767"/>
          </a:xfrm>
          <a:prstGeom prst="rect">
            <a:avLst/>
          </a:prstGeom>
        </p:spPr>
        <p:txBody>
          <a:bodyPr numCol="1" spcCol="72000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fr-FR" sz="1400" b="1" dirty="0">
                <a:solidFill>
                  <a:srgbClr val="2724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Introduction – 10/15 minutes</a:t>
            </a:r>
          </a:p>
          <a:p>
            <a:pPr algn="just">
              <a:buClr>
                <a:srgbClr val="11B09C"/>
              </a:buClr>
            </a:pP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Organiser la salle 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(de préférence en amont) pour former des îlots.</a:t>
            </a:r>
          </a:p>
          <a:p>
            <a:pPr algn="just">
              <a:buClr>
                <a:srgbClr val="11B09C"/>
              </a:buClr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Se présenter. Poser le </a:t>
            </a: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cadre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 de l’animation (respect, écoute).</a:t>
            </a:r>
          </a:p>
          <a:p>
            <a:pPr algn="just">
              <a:buClr>
                <a:srgbClr val="11B09C"/>
              </a:buClr>
            </a:pP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Introduire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 le thème :</a:t>
            </a:r>
          </a:p>
          <a:p>
            <a:pPr lvl="1" algn="just">
              <a:buClr>
                <a:srgbClr val="11B09C"/>
              </a:buClr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Définir ensemble : types de violences, harcèlement et l’importance d’en parler (vidéo introductive, en option).</a:t>
            </a:r>
          </a:p>
          <a:p>
            <a:pPr algn="just">
              <a:buClr>
                <a:srgbClr val="11B09C"/>
              </a:buClr>
            </a:pP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Expliquer les règles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, puis dans chaque groupe d’élèves (respecter la mixité), désigner :</a:t>
            </a:r>
          </a:p>
          <a:p>
            <a:pPr lvl="1" algn="just">
              <a:buClr>
                <a:srgbClr val="11B09C"/>
              </a:buClr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Un maître du jeu ;</a:t>
            </a:r>
          </a:p>
          <a:p>
            <a:pPr lvl="1" algn="just">
              <a:buClr>
                <a:srgbClr val="11B09C"/>
              </a:buClr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Une personne responsable de la prise de note des réponses.</a:t>
            </a:r>
          </a:p>
          <a:p>
            <a:pPr marL="0" indent="0" algn="just">
              <a:buNone/>
            </a:pPr>
            <a:endParaRPr lang="fr-FR" sz="1400" b="1" dirty="0">
              <a:solidFill>
                <a:srgbClr val="27247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fr-FR" sz="1400" b="1" dirty="0">
              <a:solidFill>
                <a:srgbClr val="27247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fr-FR" sz="1400" b="1" dirty="0">
              <a:solidFill>
                <a:srgbClr val="27247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fr-FR" sz="1400" b="1" dirty="0">
              <a:solidFill>
                <a:srgbClr val="27247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28733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9">
            <a:extLst>
              <a:ext uri="{FF2B5EF4-FFF2-40B4-BE49-F238E27FC236}">
                <a16:creationId xmlns:a16="http://schemas.microsoft.com/office/drawing/2014/main" id="{8922A1BA-5382-1246-8B8B-494D750F5150}"/>
              </a:ext>
            </a:extLst>
          </p:cNvPr>
          <p:cNvSpPr txBox="1">
            <a:spLocks/>
          </p:cNvSpPr>
          <p:nvPr/>
        </p:nvSpPr>
        <p:spPr>
          <a:xfrm>
            <a:off x="641353" y="1254611"/>
            <a:ext cx="8424000" cy="720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2400" b="1" dirty="0">
                <a:solidFill>
                  <a:srgbClr val="11B0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Vidéos introductives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4DB971E-1943-BE4E-BB56-33AB794CD2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723900"/>
          </a:xfrm>
          <a:prstGeom prst="rect">
            <a:avLst/>
          </a:prstGeom>
        </p:spPr>
      </p:pic>
      <p:sp>
        <p:nvSpPr>
          <p:cNvPr id="8" name="Espace réservé du contenu 11">
            <a:extLst>
              <a:ext uri="{FF2B5EF4-FFF2-40B4-BE49-F238E27FC236}">
                <a16:creationId xmlns:a16="http://schemas.microsoft.com/office/drawing/2014/main" id="{76684C8F-CC4E-8E4B-92F6-13FC9BBDB237}"/>
              </a:ext>
            </a:extLst>
          </p:cNvPr>
          <p:cNvSpPr txBox="1">
            <a:spLocks/>
          </p:cNvSpPr>
          <p:nvPr/>
        </p:nvSpPr>
        <p:spPr>
          <a:xfrm>
            <a:off x="641353" y="2014227"/>
            <a:ext cx="8341873" cy="2068414"/>
          </a:xfrm>
          <a:prstGeom prst="rect">
            <a:avLst/>
          </a:prstGeom>
        </p:spPr>
        <p:txBody>
          <a:bodyPr numCol="1" spcCol="72000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fr-FR" sz="1400" b="1" dirty="0">
                <a:solidFill>
                  <a:srgbClr val="2724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Explorer le site Non au harcèlement</a:t>
            </a:r>
          </a:p>
          <a:p>
            <a:pPr algn="just">
              <a:buClr>
                <a:srgbClr val="11B09C"/>
              </a:buClr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De nombreuses vidéos lauréates du concours sont en accès libre.</a:t>
            </a:r>
          </a:p>
          <a:p>
            <a:pPr algn="just">
              <a:buClr>
                <a:srgbClr val="11B09C"/>
              </a:buClr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Choisir une vidéo avec laquelle l’animateur est à l’aise afin d’introduire la séance et les notions clés.</a:t>
            </a:r>
          </a:p>
        </p:txBody>
      </p:sp>
      <p:pic>
        <p:nvPicPr>
          <p:cNvPr id="6" name="Picture 5" descr="Harcèlement à l'école : le 3020 est un dispositif de l'EPE-IDF à votre  disposition | Parents Parisiens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2199" y="3486184"/>
            <a:ext cx="3868185" cy="1547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407946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365</TotalTime>
  <Words>1113</Words>
  <Application>Microsoft Office PowerPoint</Application>
  <PresentationFormat>Affichage à l'écran (16:9)</PresentationFormat>
  <Paragraphs>113</Paragraphs>
  <Slides>17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Microsoft Office User</dc:creator>
  <cp:lastModifiedBy>Delphine ABECASSIS</cp:lastModifiedBy>
  <cp:revision>44</cp:revision>
  <cp:lastPrinted>2021-09-13T08:55:17Z</cp:lastPrinted>
  <dcterms:created xsi:type="dcterms:W3CDTF">2021-09-13T08:09:15Z</dcterms:created>
  <dcterms:modified xsi:type="dcterms:W3CDTF">2021-09-28T12:45:32Z</dcterms:modified>
</cp:coreProperties>
</file>