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  <p:sldId id="257" r:id="rId3"/>
    <p:sldId id="260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marL="0" algn="l" defTabSz="715792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1pPr>
    <a:lvl2pPr marL="357896" algn="l" defTabSz="715792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2pPr>
    <a:lvl3pPr marL="715792" algn="l" defTabSz="715792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3pPr>
    <a:lvl4pPr marL="1073688" algn="l" defTabSz="715792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4pPr>
    <a:lvl5pPr marL="1431585" algn="l" defTabSz="715792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5pPr>
    <a:lvl6pPr marL="1789481" algn="l" defTabSz="715792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6pPr>
    <a:lvl7pPr marL="2147377" algn="l" defTabSz="715792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7pPr>
    <a:lvl8pPr marL="2505273" algn="l" defTabSz="715792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8pPr>
    <a:lvl9pPr marL="2863169" algn="l" defTabSz="715792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1B09C"/>
    <a:srgbClr val="2724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554"/>
    <p:restoredTop sz="96534"/>
  </p:normalViewPr>
  <p:slideViewPr>
    <p:cSldViewPr snapToGrid="0" snapToObjects="1">
      <p:cViewPr varScale="1">
        <p:scale>
          <a:sx n="111" d="100"/>
          <a:sy n="111" d="100"/>
        </p:scale>
        <p:origin x="108" y="70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98D3A-EF32-114A-BDE6-D8B5F57C8278}" type="datetimeFigureOut">
              <a:rPr lang="fr-FR" smtClean="0"/>
              <a:t>28/09/2021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294D-F4D6-0345-813A-A7F385919D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472025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98D3A-EF32-114A-BDE6-D8B5F57C8278}" type="datetimeFigureOut">
              <a:rPr lang="fr-FR" smtClean="0"/>
              <a:t>28/09/2021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294D-F4D6-0345-813A-A7F385919D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02882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98D3A-EF32-114A-BDE6-D8B5F57C8278}" type="datetimeFigureOut">
              <a:rPr lang="fr-FR" smtClean="0"/>
              <a:t>28/09/2021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294D-F4D6-0345-813A-A7F385919D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498878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98D3A-EF32-114A-BDE6-D8B5F57C8278}" type="datetimeFigureOut">
              <a:rPr lang="fr-FR" smtClean="0"/>
              <a:t>28/09/2021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294D-F4D6-0345-813A-A7F385919D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4376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98D3A-EF32-114A-BDE6-D8B5F57C8278}" type="datetimeFigureOut">
              <a:rPr lang="fr-FR" smtClean="0"/>
              <a:t>28/09/2021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294D-F4D6-0345-813A-A7F385919D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347261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98D3A-EF32-114A-BDE6-D8B5F57C8278}" type="datetimeFigureOut">
              <a:rPr lang="fr-FR" smtClean="0"/>
              <a:t>28/09/2021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294D-F4D6-0345-813A-A7F385919D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79485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98D3A-EF32-114A-BDE6-D8B5F57C8278}" type="datetimeFigureOut">
              <a:rPr lang="fr-FR" smtClean="0"/>
              <a:t>28/09/2021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294D-F4D6-0345-813A-A7F385919D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1867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98D3A-EF32-114A-BDE6-D8B5F57C8278}" type="datetimeFigureOut">
              <a:rPr lang="fr-FR" smtClean="0"/>
              <a:t>28/09/2021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294D-F4D6-0345-813A-A7F385919D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546010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98D3A-EF32-114A-BDE6-D8B5F57C8278}" type="datetimeFigureOut">
              <a:rPr lang="fr-FR" smtClean="0"/>
              <a:t>28/09/2021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294D-F4D6-0345-813A-A7F385919D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714683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98D3A-EF32-114A-BDE6-D8B5F57C8278}" type="datetimeFigureOut">
              <a:rPr lang="fr-FR" smtClean="0"/>
              <a:t>28/09/2021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294D-F4D6-0345-813A-A7F385919D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0654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98D3A-EF32-114A-BDE6-D8B5F57C8278}" type="datetimeFigureOut">
              <a:rPr lang="fr-FR" smtClean="0"/>
              <a:t>28/09/2021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294D-F4D6-0345-813A-A7F385919D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15491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098D3A-EF32-114A-BDE6-D8B5F57C8278}" type="datetimeFigureOut">
              <a:rPr lang="fr-FR" smtClean="0"/>
              <a:t>28/09/2021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95294D-F4D6-0345-813A-A7F385919D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835137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hyperlink" Target="https://www.mae.fr/ressources-pedagogiques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FB20840-2A35-F14E-850C-053A54C73D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Sous-titre 3">
            <a:extLst>
              <a:ext uri="{FF2B5EF4-FFF2-40B4-BE49-F238E27FC236}">
                <a16:creationId xmlns:a16="http://schemas.microsoft.com/office/drawing/2014/main" id="{4D2143E1-957F-DE45-B3AD-DD232AB254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44972" y="3037871"/>
            <a:ext cx="6599027" cy="793688"/>
          </a:xfrm>
        </p:spPr>
        <p:txBody>
          <a:bodyPr anchor="ctr">
            <a:normAutofit fontScale="92500" lnSpcReduction="10000"/>
          </a:bodyPr>
          <a:lstStyle/>
          <a:p>
            <a:pPr algn="l"/>
            <a:r>
              <a:rPr lang="fr-FR" sz="2400" b="1" dirty="0">
                <a:solidFill>
                  <a:srgbClr val="2724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MAE – Jeu de l’Oie « Non au harcèlement » </a:t>
            </a:r>
          </a:p>
          <a:p>
            <a:pPr algn="l"/>
            <a:r>
              <a:rPr lang="fr-FR" sz="2400" b="1" dirty="0">
                <a:solidFill>
                  <a:srgbClr val="2724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Cycle 3</a:t>
            </a:r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B4811FB6-2F8F-BE49-8791-61C07968B74E}"/>
              </a:ext>
            </a:extLst>
          </p:cNvPr>
          <p:cNvCxnSpPr/>
          <p:nvPr/>
        </p:nvCxnSpPr>
        <p:spPr>
          <a:xfrm>
            <a:off x="2457450" y="3105150"/>
            <a:ext cx="0" cy="581025"/>
          </a:xfrm>
          <a:prstGeom prst="line">
            <a:avLst/>
          </a:prstGeom>
          <a:ln w="57150">
            <a:solidFill>
              <a:srgbClr val="27247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3875" y="188210"/>
            <a:ext cx="1231939" cy="972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73162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569A8906-F214-3B4B-9202-723F79DBA7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Sous-titre 3">
            <a:extLst>
              <a:ext uri="{FF2B5EF4-FFF2-40B4-BE49-F238E27FC236}">
                <a16:creationId xmlns:a16="http://schemas.microsoft.com/office/drawing/2014/main" id="{4D2143E1-957F-DE45-B3AD-DD232AB254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78718" y="2022095"/>
            <a:ext cx="5943872" cy="1136742"/>
          </a:xfrm>
        </p:spPr>
        <p:txBody>
          <a:bodyPr anchor="ctr">
            <a:normAutofit/>
          </a:bodyPr>
          <a:lstStyle/>
          <a:p>
            <a:pPr algn="l"/>
            <a:r>
              <a:rPr lang="fr-F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Comment se procurer l’outil MAE      Jeu de l’Oie « Non  au harcèlement » ? Cycle 3</a:t>
            </a:r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B4811FB6-2F8F-BE49-8791-61C07968B74E}"/>
              </a:ext>
            </a:extLst>
          </p:cNvPr>
          <p:cNvCxnSpPr>
            <a:cxnSpLocks/>
          </p:cNvCxnSpPr>
          <p:nvPr/>
        </p:nvCxnSpPr>
        <p:spPr>
          <a:xfrm>
            <a:off x="2214464" y="2053467"/>
            <a:ext cx="0" cy="99027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48126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e 2"/>
          <p:cNvGrpSpPr/>
          <p:nvPr/>
        </p:nvGrpSpPr>
        <p:grpSpPr>
          <a:xfrm>
            <a:off x="5753100" y="3531112"/>
            <a:ext cx="3398650" cy="1555893"/>
            <a:chOff x="3494867" y="202370"/>
            <a:chExt cx="3407547" cy="1723808"/>
          </a:xfrm>
        </p:grpSpPr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94867" y="202370"/>
              <a:ext cx="3407547" cy="17069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2" descr="E:\po-alnormand\Mes Documents\Pièces Jointes\trans-2020_logo_MENJS_rvb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94867" y="1303206"/>
              <a:ext cx="626587" cy="6229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" name="Sous-titre 3">
            <a:extLst>
              <a:ext uri="{FF2B5EF4-FFF2-40B4-BE49-F238E27FC236}">
                <a16:creationId xmlns:a16="http://schemas.microsoft.com/office/drawing/2014/main" id="{4D2143E1-957F-DE45-B3AD-DD232AB254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36805" y="1926178"/>
            <a:ext cx="5786937" cy="1291143"/>
          </a:xfrm>
        </p:spPr>
        <p:txBody>
          <a:bodyPr/>
          <a:lstStyle/>
          <a:p>
            <a:pPr algn="l"/>
            <a:r>
              <a:rPr lang="fr-F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Titre de la partie</a:t>
            </a:r>
            <a:br>
              <a:rPr lang="fr-F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 deux</a:t>
            </a:r>
            <a:br>
              <a:rPr lang="fr-F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 trois lignes</a:t>
            </a:r>
          </a:p>
        </p:txBody>
      </p:sp>
      <p:sp>
        <p:nvSpPr>
          <p:cNvPr id="5" name="Titre 9">
            <a:extLst>
              <a:ext uri="{FF2B5EF4-FFF2-40B4-BE49-F238E27FC236}">
                <a16:creationId xmlns:a16="http://schemas.microsoft.com/office/drawing/2014/main" id="{8922A1BA-5382-1246-8B8B-494D750F5150}"/>
              </a:ext>
            </a:extLst>
          </p:cNvPr>
          <p:cNvSpPr txBox="1">
            <a:spLocks/>
          </p:cNvSpPr>
          <p:nvPr/>
        </p:nvSpPr>
        <p:spPr>
          <a:xfrm>
            <a:off x="514353" y="1055836"/>
            <a:ext cx="8424000" cy="720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2400" b="1" dirty="0">
                <a:solidFill>
                  <a:srgbClr val="11B0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Présentation du jeu </a:t>
            </a:r>
          </a:p>
        </p:txBody>
      </p:sp>
      <p:sp>
        <p:nvSpPr>
          <p:cNvPr id="6" name="Espace réservé du contenu 11">
            <a:extLst>
              <a:ext uri="{FF2B5EF4-FFF2-40B4-BE49-F238E27FC236}">
                <a16:creationId xmlns:a16="http://schemas.microsoft.com/office/drawing/2014/main" id="{76684C8F-CC4E-8E4B-92F6-13FC9BBDB237}"/>
              </a:ext>
            </a:extLst>
          </p:cNvPr>
          <p:cNvSpPr txBox="1">
            <a:spLocks/>
          </p:cNvSpPr>
          <p:nvPr/>
        </p:nvSpPr>
        <p:spPr>
          <a:xfrm>
            <a:off x="491318" y="2431118"/>
            <a:ext cx="7882391" cy="2068414"/>
          </a:xfrm>
          <a:prstGeom prst="rect">
            <a:avLst/>
          </a:prstGeom>
        </p:spPr>
        <p:txBody>
          <a:bodyPr numCol="2" spcCol="72000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400" b="1" dirty="0">
                <a:solidFill>
                  <a:srgbClr val="2724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Objectifs</a:t>
            </a:r>
          </a:p>
          <a:p>
            <a:pPr>
              <a:buClr>
                <a:srgbClr val="11B09C"/>
              </a:buClr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Sensibiliser aux risques engendrés par le harcèlement</a:t>
            </a:r>
          </a:p>
          <a:p>
            <a:pPr>
              <a:buClr>
                <a:srgbClr val="11B09C"/>
              </a:buClr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Se positionner que l’enfant soit victime, auteur ou témoin</a:t>
            </a:r>
          </a:p>
          <a:p>
            <a:pPr>
              <a:buClr>
                <a:srgbClr val="11B09C"/>
              </a:buClr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Déclencher des échanges entre pairs</a:t>
            </a:r>
          </a:p>
          <a:p>
            <a:pPr>
              <a:buClr>
                <a:srgbClr val="11B09C"/>
              </a:buClr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Faire réfléchir les élèves sur leur place dans la communauté scolaire </a:t>
            </a:r>
          </a:p>
          <a:p>
            <a:pPr>
              <a:buClr>
                <a:srgbClr val="11B09C"/>
              </a:buClr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Permettre d’agir de manière responsable </a:t>
            </a:r>
          </a:p>
          <a:p>
            <a:pPr marL="0" indent="0">
              <a:buNone/>
            </a:pPr>
            <a:endParaRPr lang="fr-FR" sz="1400" b="1" dirty="0">
              <a:solidFill>
                <a:srgbClr val="27247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fr-FR" sz="1400" b="1" dirty="0">
                <a:solidFill>
                  <a:srgbClr val="2724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sujets abordés </a:t>
            </a:r>
          </a:p>
          <a:p>
            <a:pPr>
              <a:buClr>
                <a:srgbClr val="11B09C"/>
              </a:buClr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Harcèlement / </a:t>
            </a:r>
            <a:r>
              <a:rPr lang="fr-FR" sz="1400" dirty="0" err="1">
                <a:latin typeface="Arial" panose="020B0604020202020204" pitchFamily="34" charset="0"/>
                <a:cs typeface="Arial" panose="020B0604020202020204" pitchFamily="34" charset="0"/>
              </a:rPr>
              <a:t>Cyberharcèlement</a:t>
            </a:r>
            <a:endParaRPr lang="fr-FR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11B09C"/>
              </a:buClr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Réseaux sociaux  </a:t>
            </a:r>
          </a:p>
          <a:p>
            <a:pPr>
              <a:buClr>
                <a:srgbClr val="11B09C"/>
              </a:buClr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Discrimination </a:t>
            </a:r>
          </a:p>
          <a:p>
            <a:pPr>
              <a:buClr>
                <a:srgbClr val="11B09C"/>
              </a:buClr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Respect de l’intimité </a:t>
            </a:r>
          </a:p>
          <a:p>
            <a:pPr marL="0" indent="0">
              <a:buNone/>
            </a:pPr>
            <a:endParaRPr lang="fr-FR" sz="1400" b="1" dirty="0">
              <a:solidFill>
                <a:srgbClr val="27247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fr-FR" sz="1400" b="1" dirty="0">
              <a:solidFill>
                <a:srgbClr val="27247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fr-FR" sz="1400" b="1" dirty="0">
              <a:solidFill>
                <a:srgbClr val="27247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4DB971E-1943-BE4E-BB56-33AB794CD2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723900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514353" y="1606147"/>
            <a:ext cx="731519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Créé par les élèves du lycée professionnel Salvador Allende de Béthune dans le cadre du prix NAH, cette mallette est produite et diffusée par la MAE. </a:t>
            </a:r>
          </a:p>
          <a:p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Elle comprend 5 kits de jeux permettant une exploitation en classe (30 élèves).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7051932" y="1177800"/>
            <a:ext cx="1461262" cy="307777"/>
          </a:xfrm>
          <a:prstGeom prst="rect">
            <a:avLst/>
          </a:prstGeom>
          <a:solidFill>
            <a:srgbClr val="11B09C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Jeu  de société</a:t>
            </a:r>
          </a:p>
        </p:txBody>
      </p:sp>
    </p:spTree>
    <p:extLst>
      <p:ext uri="{BB962C8B-B14F-4D97-AF65-F5344CB8AC3E}">
        <p14:creationId xmlns:p14="http://schemas.microsoft.com/office/powerpoint/2010/main" val="34535352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9">
            <a:extLst>
              <a:ext uri="{FF2B5EF4-FFF2-40B4-BE49-F238E27FC236}">
                <a16:creationId xmlns:a16="http://schemas.microsoft.com/office/drawing/2014/main" id="{8922A1BA-5382-1246-8B8B-494D750F5150}"/>
              </a:ext>
            </a:extLst>
          </p:cNvPr>
          <p:cNvSpPr txBox="1">
            <a:spLocks/>
          </p:cNvSpPr>
          <p:nvPr/>
        </p:nvSpPr>
        <p:spPr>
          <a:xfrm>
            <a:off x="641353" y="1055836"/>
            <a:ext cx="8424000" cy="720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2400" b="1" dirty="0">
                <a:solidFill>
                  <a:srgbClr val="11B0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site </a:t>
            </a:r>
            <a:r>
              <a:rPr lang="fr-FR" sz="2400" b="1" dirty="0">
                <a:solidFill>
                  <a:srgbClr val="11B09C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mae.fr</a:t>
            </a:r>
            <a:endParaRPr lang="fr-FR" sz="2400" b="1" dirty="0">
              <a:solidFill>
                <a:srgbClr val="11B09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Espace réservé du contenu 11">
            <a:extLst>
              <a:ext uri="{FF2B5EF4-FFF2-40B4-BE49-F238E27FC236}">
                <a16:creationId xmlns:a16="http://schemas.microsoft.com/office/drawing/2014/main" id="{76684C8F-CC4E-8E4B-92F6-13FC9BBDB237}"/>
              </a:ext>
            </a:extLst>
          </p:cNvPr>
          <p:cNvSpPr txBox="1">
            <a:spLocks/>
          </p:cNvSpPr>
          <p:nvPr/>
        </p:nvSpPr>
        <p:spPr>
          <a:xfrm>
            <a:off x="454112" y="1761152"/>
            <a:ext cx="2938758" cy="3106801"/>
          </a:xfrm>
          <a:prstGeom prst="rect">
            <a:avLst/>
          </a:prstGeom>
        </p:spPr>
        <p:txBody>
          <a:bodyPr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Cette ressource est disponible </a:t>
            </a:r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en prêt </a:t>
            </a:r>
            <a:r>
              <a:rPr lang="fr-FR" sz="1000" i="1" dirty="0">
                <a:latin typeface="Arial" panose="020B0604020202020204" pitchFamily="34" charset="0"/>
                <a:cs typeface="Arial" panose="020B0604020202020204" pitchFamily="34" charset="0"/>
              </a:rPr>
              <a:t>dans la limite des stocks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fr-FR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Rendez-vous sur </a:t>
            </a:r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mae.fr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1200" dirty="0">
                <a:solidFill>
                  <a:srgbClr val="11B09C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https://www.mae.fr/ressources-pedagogiques</a:t>
            </a:r>
            <a:r>
              <a:rPr lang="fr-FR" sz="1200" dirty="0">
                <a:solidFill>
                  <a:srgbClr val="11B0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fr-FR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&gt;&gt; rubrique </a:t>
            </a:r>
            <a:r>
              <a:rPr lang="fr-FR" sz="1400" dirty="0">
                <a:solidFill>
                  <a:srgbClr val="11B0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 RESSOURCES PÉDAGOGIQUES »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&gt;&gt; puis </a:t>
            </a:r>
            <a:r>
              <a:rPr lang="fr-FR" sz="1400" dirty="0">
                <a:solidFill>
                  <a:srgbClr val="11B0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 FORMULAIRE DE DEMANDES OUTILS »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fr-FR" sz="1400" dirty="0">
              <a:solidFill>
                <a:srgbClr val="11B09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Une fois votre demande effectuée, la MAE vous recontactera dans les meilleurs délais.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4DB971E-1943-BE4E-BB56-33AB794CD2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723900"/>
          </a:xfrm>
          <a:prstGeom prst="rect">
            <a:avLst/>
          </a:prstGeom>
        </p:spPr>
      </p:pic>
      <p:sp>
        <p:nvSpPr>
          <p:cNvPr id="10" name="Espace réservé du contenu 11">
            <a:extLst>
              <a:ext uri="{FF2B5EF4-FFF2-40B4-BE49-F238E27FC236}">
                <a16:creationId xmlns:a16="http://schemas.microsoft.com/office/drawing/2014/main" id="{76684C8F-CC4E-8E4B-92F6-13FC9BBDB237}"/>
              </a:ext>
            </a:extLst>
          </p:cNvPr>
          <p:cNvSpPr txBox="1">
            <a:spLocks/>
          </p:cNvSpPr>
          <p:nvPr/>
        </p:nvSpPr>
        <p:spPr>
          <a:xfrm>
            <a:off x="641351" y="1922400"/>
            <a:ext cx="7882391" cy="2574000"/>
          </a:xfrm>
          <a:prstGeom prst="rect">
            <a:avLst/>
          </a:prstGeom>
        </p:spPr>
        <p:txBody>
          <a:bodyPr numCol="1" spcCol="72000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11B09C"/>
              </a:buClr>
            </a:pPr>
            <a:endParaRPr lang="fr-F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1" name="Groupe 10"/>
          <p:cNvGrpSpPr/>
          <p:nvPr/>
        </p:nvGrpSpPr>
        <p:grpSpPr>
          <a:xfrm>
            <a:off x="3539397" y="1821155"/>
            <a:ext cx="5604603" cy="2649078"/>
            <a:chOff x="2388428" y="2178876"/>
            <a:chExt cx="6218364" cy="2933627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981" r="1617" b="4941"/>
            <a:stretch/>
          </p:blipFill>
          <p:spPr bwMode="auto">
            <a:xfrm>
              <a:off x="2388428" y="2178876"/>
              <a:ext cx="6218364" cy="29181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" name="Ellipse 1"/>
            <p:cNvSpPr/>
            <p:nvPr/>
          </p:nvSpPr>
          <p:spPr>
            <a:xfrm>
              <a:off x="2388428" y="4889714"/>
              <a:ext cx="1123627" cy="222789"/>
            </a:xfrm>
            <a:prstGeom prst="ellipse">
              <a:avLst/>
            </a:prstGeom>
            <a:noFill/>
            <a:ln>
              <a:solidFill>
                <a:srgbClr val="11B0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" name="Ellipse 12"/>
            <p:cNvSpPr/>
            <p:nvPr/>
          </p:nvSpPr>
          <p:spPr>
            <a:xfrm>
              <a:off x="7012983" y="4065721"/>
              <a:ext cx="1339709" cy="222789"/>
            </a:xfrm>
            <a:prstGeom prst="ellipse">
              <a:avLst/>
            </a:prstGeom>
            <a:noFill/>
            <a:ln>
              <a:solidFill>
                <a:srgbClr val="11B0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7194849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ous-titre 3">
            <a:extLst>
              <a:ext uri="{FF2B5EF4-FFF2-40B4-BE49-F238E27FC236}">
                <a16:creationId xmlns:a16="http://schemas.microsoft.com/office/drawing/2014/main" id="{4D2143E1-957F-DE45-B3AD-DD232AB254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36805" y="1926178"/>
            <a:ext cx="5786937" cy="1291143"/>
          </a:xfrm>
        </p:spPr>
        <p:txBody>
          <a:bodyPr/>
          <a:lstStyle/>
          <a:p>
            <a:pPr algn="l"/>
            <a:r>
              <a:rPr lang="fr-F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Titre de la partie</a:t>
            </a:r>
            <a:br>
              <a:rPr lang="fr-F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 deux</a:t>
            </a:r>
            <a:br>
              <a:rPr lang="fr-F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 trois lignes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4CE3A24-A5E8-494D-8359-5A0639F005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88467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278</TotalTime>
  <Words>218</Words>
  <Application>Microsoft Office PowerPoint</Application>
  <PresentationFormat>Affichage à l'écran (16:9)</PresentationFormat>
  <Paragraphs>32</Paragraphs>
  <Slides>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Microsoft Office User</dc:creator>
  <cp:lastModifiedBy>Delphine ABECASSIS</cp:lastModifiedBy>
  <cp:revision>44</cp:revision>
  <cp:lastPrinted>2021-09-13T08:55:17Z</cp:lastPrinted>
  <dcterms:created xsi:type="dcterms:W3CDTF">2021-09-13T08:09:15Z</dcterms:created>
  <dcterms:modified xsi:type="dcterms:W3CDTF">2021-09-28T12:27:46Z</dcterms:modified>
</cp:coreProperties>
</file>