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9" r:id="rId1"/>
  </p:sldMasterIdLst>
  <p:sldIdLst>
    <p:sldId id="262" r:id="rId2"/>
    <p:sldId id="257" r:id="rId3"/>
    <p:sldId id="271" r:id="rId4"/>
    <p:sldId id="258" r:id="rId5"/>
    <p:sldId id="272" r:id="rId6"/>
    <p:sldId id="259" r:id="rId7"/>
    <p:sldId id="273" r:id="rId8"/>
    <p:sldId id="260" r:id="rId9"/>
    <p:sldId id="274" r:id="rId10"/>
  </p:sldIdLst>
  <p:sldSz cx="9144000" cy="6858000" type="screen4x3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45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95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8710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1803240"/>
            <a:ext cx="7314840" cy="1824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2987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1803240"/>
            <a:ext cx="7314840" cy="1824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200" b="0" strike="noStrike" spc="-1">
              <a:solidFill>
                <a:srgbClr val="FFFFFF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4177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08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21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9243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534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212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080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012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422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E399E3D9-E090-4773-81AA-5ED75C9F65F8}" type="datetime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16/03/2022</a:t>
            </a:fld>
            <a:endParaRPr lang="fr-FR" sz="105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416F0CA7-B5EE-45E5-8C5B-E35FC44BBEF7}" type="slidenum">
              <a:rPr lang="fr-FR" sz="1050" b="0" strike="noStrike" spc="-1" smtClean="0">
                <a:solidFill>
                  <a:srgbClr val="FFFFFF"/>
                </a:solidFill>
                <a:latin typeface="Century Gothic"/>
              </a:rPr>
              <a:t>‹N°›</a:t>
            </a:fld>
            <a:endParaRPr lang="fr-FR" sz="1050" b="0" strike="noStrike" spc="-1">
              <a:latin typeface="Times New Roman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31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91;p1" descr="Google Shape;191;p1"/>
          <p:cNvPicPr/>
          <p:nvPr/>
        </p:nvPicPr>
        <p:blipFill>
          <a:blip r:embed="rId2"/>
          <a:stretch/>
        </p:blipFill>
        <p:spPr>
          <a:xfrm>
            <a:off x="0" y="0"/>
            <a:ext cx="2329920" cy="1636560"/>
          </a:xfrm>
          <a:prstGeom prst="rect">
            <a:avLst/>
          </a:prstGeom>
          <a:ln w="12700">
            <a:noFill/>
          </a:ln>
        </p:spPr>
      </p:pic>
      <p:sp>
        <p:nvSpPr>
          <p:cNvPr id="169" name="CustomShape 1"/>
          <p:cNvSpPr/>
          <p:nvPr/>
        </p:nvSpPr>
        <p:spPr>
          <a:xfrm>
            <a:off x="45720" y="1265400"/>
            <a:ext cx="9051840" cy="19195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" name="CustomShape 2"/>
          <p:cNvSpPr/>
          <p:nvPr/>
        </p:nvSpPr>
        <p:spPr>
          <a:xfrm>
            <a:off x="340560" y="3959280"/>
            <a:ext cx="8462160" cy="251197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rIns="45720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fr-FR" sz="3600" b="0" strike="noStrike" spc="-1" dirty="0">
                <a:solidFill>
                  <a:srgbClr val="000000"/>
                </a:solidFill>
                <a:latin typeface="Nunito"/>
                <a:ea typeface="Calibri"/>
              </a:rPr>
              <a:t>16 mars 2022</a:t>
            </a:r>
            <a:endParaRPr lang="fr-FR" sz="3600" b="0" strike="noStrike" spc="-1" dirty="0">
              <a:latin typeface="Nunito"/>
            </a:endParaRPr>
          </a:p>
          <a:p>
            <a:pPr algn="ctr">
              <a:lnSpc>
                <a:spcPct val="90000"/>
              </a:lnSpc>
              <a:spcBef>
                <a:spcPts val="700"/>
              </a:spcBef>
              <a:tabLst>
                <a:tab pos="0" algn="l"/>
              </a:tabLst>
            </a:pPr>
            <a:r>
              <a:rPr lang="fr-FR" sz="2800" b="0" strike="noStrike" spc="-1" dirty="0">
                <a:solidFill>
                  <a:srgbClr val="000000"/>
                </a:solidFill>
                <a:latin typeface="Nunito"/>
                <a:ea typeface="Calibri"/>
              </a:rPr>
              <a:t>ORLEANS</a:t>
            </a:r>
            <a:endParaRPr lang="fr-FR" sz="2800" b="0" strike="noStrike" spc="-1" dirty="0">
              <a:latin typeface="Nunito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0" algn="l"/>
              </a:tabLst>
            </a:pPr>
            <a:r>
              <a:rPr lang="fr-FR" sz="2800" b="0" strike="noStrike" spc="-1" dirty="0">
                <a:solidFill>
                  <a:srgbClr val="000000"/>
                </a:solidFill>
                <a:latin typeface="Nunito"/>
                <a:ea typeface="Calibri"/>
              </a:rPr>
              <a:t>Formateurs :</a:t>
            </a:r>
            <a:endParaRPr lang="fr-FR" sz="2800" b="0" strike="noStrike" spc="-1" dirty="0">
              <a:latin typeface="Nunito"/>
            </a:endParaRPr>
          </a:p>
          <a:p>
            <a:pPr marL="457200" indent="-45684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spc="-1" dirty="0">
                <a:solidFill>
                  <a:srgbClr val="000000"/>
                </a:solidFill>
                <a:latin typeface="Nunito"/>
                <a:ea typeface="Calibri"/>
              </a:rPr>
              <a:t>Kader ERAGRAGUI</a:t>
            </a:r>
            <a:endParaRPr lang="fr-FR" sz="2800" spc="-1" dirty="0">
              <a:latin typeface="Nunito"/>
            </a:endParaRPr>
          </a:p>
          <a:p>
            <a:pPr marL="457200" indent="-45684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strike="noStrike" spc="-1" dirty="0">
                <a:solidFill>
                  <a:srgbClr val="000000"/>
                </a:solidFill>
                <a:latin typeface="Nunito"/>
                <a:ea typeface="Calibri"/>
              </a:rPr>
              <a:t>Benoît TOURON</a:t>
            </a:r>
            <a:endParaRPr lang="fr-FR" sz="2800" b="0" strike="noStrike" spc="-1" dirty="0">
              <a:latin typeface="Nunito"/>
            </a:endParaRPr>
          </a:p>
        </p:txBody>
      </p:sp>
      <p:sp>
        <p:nvSpPr>
          <p:cNvPr id="171" name="TextShape 3"/>
          <p:cNvSpPr txBox="1"/>
          <p:nvPr/>
        </p:nvSpPr>
        <p:spPr>
          <a:xfrm>
            <a:off x="0" y="1850760"/>
            <a:ext cx="8164440" cy="152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1" strike="noStrike" spc="-1" dirty="0">
                <a:solidFill>
                  <a:srgbClr val="000000"/>
                </a:solidFill>
                <a:latin typeface="Calibri"/>
              </a:rPr>
              <a:t>Transposition didactique : </a:t>
            </a:r>
          </a:p>
          <a:p>
            <a:pPr algn="ctr">
              <a:lnSpc>
                <a:spcPct val="100000"/>
              </a:lnSpc>
            </a:pPr>
            <a:r>
              <a:rPr lang="fr-F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Travailler les épreuves du Bac </a:t>
            </a:r>
          </a:p>
          <a:p>
            <a:pPr algn="ctr">
              <a:lnSpc>
                <a:spcPct val="100000"/>
              </a:lnSpc>
            </a:pPr>
            <a:r>
              <a:rPr lang="fr-F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dès la classe de première</a:t>
            </a:r>
            <a:r>
              <a:rPr lang="fr-FR" sz="3600" b="1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fr-FR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au 42"/>
          <p:cNvGraphicFramePr/>
          <p:nvPr>
            <p:extLst>
              <p:ext uri="{D42A27DB-BD31-4B8C-83A1-F6EECF244321}">
                <p14:modId xmlns:p14="http://schemas.microsoft.com/office/powerpoint/2010/main" val="2001254000"/>
              </p:ext>
            </p:extLst>
          </p:nvPr>
        </p:nvGraphicFramePr>
        <p:xfrm>
          <a:off x="276978" y="1022934"/>
          <a:ext cx="8280000" cy="53327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5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4329"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Objectif d’apprentissage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Sujets type 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EC1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 type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EC3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8381">
                <a:tc>
                  <a:txBody>
                    <a:bodyPr/>
                    <a:lstStyle/>
                    <a:p>
                      <a:pPr algn="l"/>
                      <a:r>
                        <a:rPr lang="fr-FR" sz="2000" b="1" strike="noStrike" spc="-1" dirty="0">
                          <a:solidFill>
                            <a:srgbClr val="000000"/>
                          </a:solidFill>
                        </a:rPr>
                        <a:t>Comprendre comment les individus expérimentent et intériorisent des façons d’agir, de penser et d’anticiper l’avenir qui sont socialement situées et qui sont à l’origine de différences de comportements, de préférences et d’aspirations.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Illustrez par un exemple comment la socialisation est à l’origine de différence de comportement.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Expliquez à l’aide d’un exemple, que la socialisation est un phénomène socialement situé (/différencié socialement).</a:t>
                      </a: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… vous montrerez que la socialisation est socialement située (/différenciée socialement).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… vous montrerez que la socialisation est à </a:t>
                      </a:r>
                      <a:r>
                        <a:rPr lang="fr-FR" sz="2000" b="0" strike="noStrike" spc="-1" dirty="0">
                          <a:solidFill>
                            <a:srgbClr val="000000"/>
                          </a:solidFill>
                        </a:rPr>
                        <a:t>l’origine de différences de comportements, de préférences et d’aspirations. </a:t>
                      </a:r>
                      <a:endParaRPr lang="fr-FR" sz="2000" dirty="0"/>
                    </a:p>
                    <a:p>
                      <a:endParaRPr lang="fr-FR" sz="2000" dirty="0"/>
                    </a:p>
                    <a:p>
                      <a:endParaRPr lang="fr-FR" sz="2000" dirty="0"/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F9AD5B91-0EEC-46A5-845D-9E89A285C54A}"/>
              </a:ext>
            </a:extLst>
          </p:cNvPr>
          <p:cNvSpPr txBox="1"/>
          <p:nvPr/>
        </p:nvSpPr>
        <p:spPr>
          <a:xfrm>
            <a:off x="360000" y="417689"/>
            <a:ext cx="8196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Étape 1 : construire des sujets à partir des objectifs d’apprentissage.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C0264C1-3FE6-4578-9289-7C62F3706B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4533194"/>
              </p:ext>
            </p:extLst>
          </p:nvPr>
        </p:nvGraphicFramePr>
        <p:xfrm>
          <a:off x="129494" y="565734"/>
          <a:ext cx="8280000" cy="53327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5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4329"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Objectif d’apprentissage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Sujets type 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EC2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8381">
                <a:tc>
                  <a:txBody>
                    <a:bodyPr/>
                    <a:lstStyle/>
                    <a:p>
                      <a:pPr algn="l"/>
                      <a:r>
                        <a:rPr lang="fr-FR" sz="2000" b="1" strike="noStrike" spc="-1" dirty="0">
                          <a:solidFill>
                            <a:srgbClr val="000000"/>
                          </a:solidFill>
                        </a:rPr>
                        <a:t>Comprendre comment les individus expérimentent et intériorisent des façons d’agir, de penser et d’anticiper l’avenir qui sont socialement situées et qui sont à l’origine de différences de comportements, de préférences et d’aspirations.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Document activité langagière page 9</a:t>
                      </a:r>
                    </a:p>
                    <a:p>
                      <a:endParaRPr lang="fr-FR" sz="2000" dirty="0"/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Q1: Comparez le comportement des pères et des mères qui « chantent des comptines à l’enfant ».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Q2 : … vous montrerez en quoi la socialisation expliquent  les différences de comportements entre les pères et les mères.</a:t>
                      </a: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87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Tableau 43"/>
          <p:cNvGraphicFramePr/>
          <p:nvPr>
            <p:extLst>
              <p:ext uri="{D42A27DB-BD31-4B8C-83A1-F6EECF244321}">
                <p14:modId xmlns:p14="http://schemas.microsoft.com/office/powerpoint/2010/main" val="2432057222"/>
              </p:ext>
            </p:extLst>
          </p:nvPr>
        </p:nvGraphicFramePr>
        <p:xfrm>
          <a:off x="432000" y="560085"/>
          <a:ext cx="8280000" cy="564880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5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2222"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Objectif d’apprentissage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Sujets type 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EC1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 type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EC3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6581">
                <a:tc>
                  <a:txBody>
                    <a:bodyPr/>
                    <a:lstStyle/>
                    <a:p>
                      <a:pPr algn="just"/>
                      <a:r>
                        <a:rPr lang="fr-FR" sz="2000" b="1" strike="noStrike" spc="-1" dirty="0">
                          <a:solidFill>
                            <a:srgbClr val="000000"/>
                          </a:solidFill>
                        </a:rPr>
                        <a:t>Comprendre comment la diversité des configurations familiales modifie les conditions de la socialisation des enfants et des adolescents.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Expliquez </a:t>
                      </a:r>
                      <a:r>
                        <a:rPr lang="fr-FR" sz="2000" b="0" strike="noStrike" spc="-1" dirty="0">
                          <a:solidFill>
                            <a:srgbClr val="000000"/>
                          </a:solidFill>
                        </a:rPr>
                        <a:t>comment la diversité des configurations familiales modifie les conditions de la socialisation des enfants. </a:t>
                      </a:r>
                    </a:p>
                    <a:p>
                      <a:endParaRPr lang="fr-FR" sz="2000" b="0" strike="noStrike" spc="-1" dirty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fr-FR" sz="2000" b="0" strike="noStrike" spc="-1" dirty="0">
                          <a:solidFill>
                            <a:srgbClr val="000000"/>
                          </a:solidFill>
                        </a:rPr>
                        <a:t>Illustrez par un exemple que la diversité des configurations familiales modifie les conditions de la socialisation des enfants et des adolescents. </a:t>
                      </a:r>
                      <a:endParaRPr lang="fr-FR" sz="2000" dirty="0"/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… vous montrerez que </a:t>
                      </a:r>
                      <a:r>
                        <a:rPr lang="fr-FR" sz="2000" b="0" strike="noStrike" spc="-1" dirty="0">
                          <a:solidFill>
                            <a:srgbClr val="000000"/>
                          </a:solidFill>
                        </a:rPr>
                        <a:t>la diversité des configurations familiales modifie les conditions de réussite scolaire.</a:t>
                      </a:r>
                      <a:endParaRPr lang="fr-FR" sz="2000" dirty="0"/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2B61769-C133-4BA9-8098-FA636DBBD2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544612"/>
              </p:ext>
            </p:extLst>
          </p:nvPr>
        </p:nvGraphicFramePr>
        <p:xfrm>
          <a:off x="432000" y="560085"/>
          <a:ext cx="8280000" cy="564880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5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2222"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Objectif d’apprentissage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Sujets type 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EC2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6581">
                <a:tc>
                  <a:txBody>
                    <a:bodyPr/>
                    <a:lstStyle/>
                    <a:p>
                      <a:pPr algn="just"/>
                      <a:r>
                        <a:rPr lang="fr-FR" sz="2000" b="1" strike="noStrike" spc="-1" dirty="0">
                          <a:solidFill>
                            <a:srgbClr val="000000"/>
                          </a:solidFill>
                        </a:rPr>
                        <a:t>Comprendre comment la diversité des configurations familiales modifie les conditions de la socialisation des enfants et des adolescents.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Document page 7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Q1 : … comparez les deux données entourées. (18/42)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Q2: … comparez l’effet du diplôme du père par rapport à celui de la mère sur la réussite scolaire.</a:t>
                      </a: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15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au 44"/>
          <p:cNvGraphicFramePr/>
          <p:nvPr>
            <p:extLst>
              <p:ext uri="{D42A27DB-BD31-4B8C-83A1-F6EECF244321}">
                <p14:modId xmlns:p14="http://schemas.microsoft.com/office/powerpoint/2010/main" val="715680308"/>
              </p:ext>
            </p:extLst>
          </p:nvPr>
        </p:nvGraphicFramePr>
        <p:xfrm>
          <a:off x="327378" y="526221"/>
          <a:ext cx="8290045" cy="570524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6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68232"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Objectif d’apprentissage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Sujets type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 EC1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 type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EC3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7014">
                <a:tc>
                  <a:txBody>
                    <a:bodyPr/>
                    <a:lstStyle/>
                    <a:p>
                      <a:r>
                        <a:rPr lang="fr-FR" sz="2000" b="1" strike="noStrike" spc="-1" dirty="0">
                          <a:solidFill>
                            <a:srgbClr val="000000"/>
                          </a:solidFill>
                        </a:rPr>
                        <a:t>Comprendre qu’il existe des socialisations secondaires (professionnelle, conjugale, politique) à la suite de la socialisation primaire.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Présentez un exemple de socialisation secondaire.</a:t>
                      </a:r>
                    </a:p>
                    <a:p>
                      <a:endParaRPr lang="fr-FR" sz="2000" dirty="0"/>
                    </a:p>
                    <a:p>
                      <a:endParaRPr lang="fr-FR" sz="2000" dirty="0"/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… vous montrerez qu’il </a:t>
                      </a:r>
                      <a:r>
                        <a:rPr lang="fr-FR" sz="2000" b="0" strike="noStrike" spc="-1" dirty="0">
                          <a:solidFill>
                            <a:srgbClr val="000000"/>
                          </a:solidFill>
                        </a:rPr>
                        <a:t>existe des socialisations secondaires à la suite de la socialisation primaire. </a:t>
                      </a:r>
                      <a:endParaRPr lang="fr-FR" sz="2000" dirty="0"/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2B61769-C133-4BA9-8098-FA636DBBD2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7739803"/>
              </p:ext>
            </p:extLst>
          </p:nvPr>
        </p:nvGraphicFramePr>
        <p:xfrm>
          <a:off x="432000" y="560085"/>
          <a:ext cx="8280000" cy="564880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5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2222"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Objectif d’apprentissage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Sujets type 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EC2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658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strike="noStrike" spc="-1" dirty="0">
                          <a:solidFill>
                            <a:srgbClr val="000000"/>
                          </a:solidFill>
                        </a:rPr>
                        <a:t>Comprendre qu’il existe des socialisations secondaires (professionnelle, conjugale, politique) à la suite de la socialisation primaire. </a:t>
                      </a:r>
                      <a:endParaRPr lang="fr-FR" sz="2000" b="1" strike="noStrike" spc="-1" dirty="0">
                        <a:latin typeface="Arial"/>
                      </a:endParaRPr>
                    </a:p>
                    <a:p>
                      <a:pPr algn="just"/>
                      <a:endParaRPr lang="fr-FR" sz="2000" b="0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Document idéologie politique page 14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Q1 … faites une phrase significative avec les valeurs en gras.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Q2 : … vous montrerez les effets de la socialisation conjugale sur le vote.</a:t>
                      </a: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122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Tableau 45"/>
          <p:cNvGraphicFramePr/>
          <p:nvPr>
            <p:extLst>
              <p:ext uri="{D42A27DB-BD31-4B8C-83A1-F6EECF244321}">
                <p14:modId xmlns:p14="http://schemas.microsoft.com/office/powerpoint/2010/main" val="2368538819"/>
              </p:ext>
            </p:extLst>
          </p:nvPr>
        </p:nvGraphicFramePr>
        <p:xfrm>
          <a:off x="-1" y="632177"/>
          <a:ext cx="8906932" cy="542995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68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0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9214"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Objectif d’apprentissage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Sujets type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 EC1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 type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EC3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742">
                <a:tc>
                  <a:txBody>
                    <a:bodyPr/>
                    <a:lstStyle/>
                    <a:p>
                      <a:pPr algn="just"/>
                      <a:r>
                        <a:rPr lang="fr-FR" sz="2000" b="1" strike="noStrike" spc="-1" dirty="0">
                          <a:solidFill>
                            <a:srgbClr val="000000"/>
                          </a:solidFill>
                        </a:rPr>
                        <a:t>Comprendre que la pluralité des influences socialisatrices peut être à l’origine de trajectoires individuelles improbables.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A l’aide d’un exemple, vous illustrerez la pluralité des influences socialisatrice.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A l’aide d’un exemple, vous illustrerez une trajectoire individuelle improbable.</a:t>
                      </a: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… vous expliquerez l’origine des trajectoires individuelles improbables.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… vous montrerez que </a:t>
                      </a:r>
                      <a:r>
                        <a:rPr lang="fr-FR" sz="2000" b="0" strike="noStrike" spc="-1" dirty="0">
                          <a:solidFill>
                            <a:srgbClr val="000000"/>
                          </a:solidFill>
                        </a:rPr>
                        <a:t>la pluralité des influences socialisatrices peut être à l’origine de trajectoires individuelles improbables.</a:t>
                      </a:r>
                      <a:endParaRPr lang="fr-FR" sz="2000" dirty="0"/>
                    </a:p>
                  </a:txBody>
                  <a:tcPr marL="90000" marR="900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2EE5F8-4804-4B03-AC51-3AF994543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4597FE-452D-4CEC-A126-DF98359D0D57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990A97A-B03B-4253-A661-E338F31784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4274342"/>
              </p:ext>
            </p:extLst>
          </p:nvPr>
        </p:nvGraphicFramePr>
        <p:xfrm>
          <a:off x="432000" y="560085"/>
          <a:ext cx="8280000" cy="564880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5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2222"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Objectif d’apprentissage 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trike="noStrike" spc="-1" dirty="0"/>
                        <a:t>Sujets type </a:t>
                      </a:r>
                    </a:p>
                    <a:p>
                      <a:pPr algn="ctr"/>
                      <a:r>
                        <a:rPr lang="fr-FR" sz="2000" b="1" strike="noStrike" spc="-1" dirty="0"/>
                        <a:t>EC2</a:t>
                      </a:r>
                      <a:endParaRPr lang="fr-FR" sz="2000" b="1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6581">
                <a:tc>
                  <a:txBody>
                    <a:bodyPr/>
                    <a:lstStyle/>
                    <a:p>
                      <a:pPr algn="just"/>
                      <a:r>
                        <a:rPr lang="fr-FR" sz="2000" b="1" strike="noStrike" spc="-1" dirty="0">
                          <a:solidFill>
                            <a:srgbClr val="000000"/>
                          </a:solidFill>
                        </a:rPr>
                        <a:t>Comprendre que la pluralité des influences socialisatrices peut être à l’origine de trajectoires individuelles improbables.</a:t>
                      </a:r>
                      <a:endParaRPr lang="fr-FR" sz="2000" b="1" strike="noStrike" spc="-1" dirty="0">
                        <a:latin typeface="Arial"/>
                      </a:endParaRPr>
                    </a:p>
                    <a:p>
                      <a:pPr algn="just"/>
                      <a:endParaRPr lang="fr-FR" sz="2000" b="0" strike="noStrike" spc="-1" dirty="0">
                        <a:latin typeface="Arial"/>
                      </a:endParaRPr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Document table de mobilité de destinés avec note de lecture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Q1 … comparez la part des hommes de 40 à 59ans qui avaient un père cadre qui sont devenus ouvriers à ceux qui sont devenus cadres.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Q2 : … vous expliquerez les trajectoires individuelles improbables des </a:t>
                      </a:r>
                      <a:r>
                        <a:rPr lang="fr-FR" sz="2000"/>
                        <a:t>enfants d’ouvriers (/de cadres).</a:t>
                      </a:r>
                      <a:endParaRPr lang="fr-FR" sz="2000" dirty="0"/>
                    </a:p>
                  </a:txBody>
                  <a:tcPr marL="90000" marR="90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526706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204</TotalTime>
  <Words>630</Words>
  <Application>Microsoft Office PowerPoint</Application>
  <PresentationFormat>Affichage à l'écran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Nunito</vt:lpstr>
      <vt:lpstr>Times New Roman</vt:lpstr>
      <vt:lpstr>Rétrospective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Touron</dc:creator>
  <dc:description/>
  <cp:lastModifiedBy>touron.benoit@orange.fr</cp:lastModifiedBy>
  <cp:revision>18</cp:revision>
  <dcterms:created xsi:type="dcterms:W3CDTF">2015-08-12T20:18:23Z</dcterms:created>
  <dcterms:modified xsi:type="dcterms:W3CDTF">2022-03-16T21:24:36Z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Affichage à l'écran (4:3)</vt:lpwstr>
  </property>
  <property fmtid="{D5CDD505-2E9C-101B-9397-08002B2CF9AE}" pid="3" name="Slides">
    <vt:i4>5</vt:i4>
  </property>
</Properties>
</file>