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343" r:id="rId3"/>
    <p:sldId id="300" r:id="rId4"/>
    <p:sldId id="325" r:id="rId5"/>
    <p:sldId id="346" r:id="rId6"/>
    <p:sldId id="299" r:id="rId7"/>
    <p:sldId id="345" r:id="rId8"/>
    <p:sldId id="306" r:id="rId9"/>
    <p:sldId id="311" r:id="rId10"/>
    <p:sldId id="312" r:id="rId11"/>
    <p:sldId id="302" r:id="rId12"/>
    <p:sldId id="326" r:id="rId13"/>
    <p:sldId id="327" r:id="rId14"/>
    <p:sldId id="303" r:id="rId15"/>
    <p:sldId id="347" r:id="rId16"/>
    <p:sldId id="313" r:id="rId17"/>
    <p:sldId id="316" r:id="rId18"/>
    <p:sldId id="318" r:id="rId19"/>
    <p:sldId id="319" r:id="rId20"/>
    <p:sldId id="320" r:id="rId21"/>
    <p:sldId id="321" r:id="rId22"/>
    <p:sldId id="304" r:id="rId23"/>
    <p:sldId id="348" r:id="rId24"/>
    <p:sldId id="305" r:id="rId25"/>
    <p:sldId id="349"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1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30A0"/>
    <a:srgbClr val="E8D9F3"/>
    <a:srgbClr val="A8E9F2"/>
    <a:srgbClr val="16818E"/>
    <a:srgbClr val="CDACE6"/>
    <a:srgbClr val="EDE2F6"/>
    <a:srgbClr val="AE78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31" autoAdjust="0"/>
    <p:restoredTop sz="95439" autoAdjust="0"/>
  </p:normalViewPr>
  <p:slideViewPr>
    <p:cSldViewPr showGuides="1">
      <p:cViewPr varScale="1">
        <p:scale>
          <a:sx n="101" d="100"/>
          <a:sy n="101" d="100"/>
        </p:scale>
        <p:origin x="1296" y="672"/>
      </p:cViewPr>
      <p:guideLst>
        <p:guide orient="horz" pos="2614"/>
        <p:guide pos="3840"/>
      </p:guideLst>
    </p:cSldViewPr>
  </p:slideViewPr>
  <p:notesTextViewPr>
    <p:cViewPr>
      <p:scale>
        <a:sx n="3" d="2"/>
        <a:sy n="3" d="2"/>
      </p:scale>
      <p:origin x="0" y="0"/>
    </p:cViewPr>
  </p:notesTextViewPr>
  <p:sorterViewPr>
    <p:cViewPr>
      <p:scale>
        <a:sx n="55" d="100"/>
        <a:sy n="55" d="100"/>
      </p:scale>
      <p:origin x="0" y="0"/>
    </p:cViewPr>
  </p:sorterViewPr>
  <p:gridSpacing cx="90001" cy="90001"/>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F7262A-309C-4110-8BFC-C57D187EE0E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063A322-BC0A-4BD2-8841-7934858B30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6FAFA82-E7C2-463F-B44D-71E29ABDB172}"/>
              </a:ext>
            </a:extLst>
          </p:cNvPr>
          <p:cNvSpPr>
            <a:spLocks noGrp="1"/>
          </p:cNvSpPr>
          <p:nvPr>
            <p:ph type="dt" sz="half" idx="10"/>
          </p:nvPr>
        </p:nvSpPr>
        <p:spPr/>
        <p:txBody>
          <a:bodyPr/>
          <a:lstStyle/>
          <a:p>
            <a:fld id="{DC394D37-D1E6-490C-9D5F-99CF5CD89B0D}" type="datetimeFigureOut">
              <a:rPr lang="fr-FR" smtClean="0"/>
              <a:t>15/03/2022</a:t>
            </a:fld>
            <a:endParaRPr lang="fr-FR" dirty="0"/>
          </a:p>
        </p:txBody>
      </p:sp>
      <p:sp>
        <p:nvSpPr>
          <p:cNvPr id="5" name="Espace réservé du pied de page 4">
            <a:extLst>
              <a:ext uri="{FF2B5EF4-FFF2-40B4-BE49-F238E27FC236}">
                <a16:creationId xmlns:a16="http://schemas.microsoft.com/office/drawing/2014/main" id="{6AAB2BFC-B1DB-4CF5-BC34-DB0BC5E40CA5}"/>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06C5EA82-3DA3-4A03-B86F-89932B20E3F5}"/>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3160764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71001A-DE9D-404B-919A-CE9014BA0D6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8177E57F-1888-490B-A8A7-C596293D21C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90AD4FD-6C86-4119-A392-329CE97C67BF}"/>
              </a:ext>
            </a:extLst>
          </p:cNvPr>
          <p:cNvSpPr>
            <a:spLocks noGrp="1"/>
          </p:cNvSpPr>
          <p:nvPr>
            <p:ph type="dt" sz="half" idx="10"/>
          </p:nvPr>
        </p:nvSpPr>
        <p:spPr/>
        <p:txBody>
          <a:bodyPr/>
          <a:lstStyle/>
          <a:p>
            <a:fld id="{DC394D37-D1E6-490C-9D5F-99CF5CD89B0D}" type="datetimeFigureOut">
              <a:rPr lang="fr-FR" smtClean="0"/>
              <a:t>15/03/2022</a:t>
            </a:fld>
            <a:endParaRPr lang="fr-FR" dirty="0"/>
          </a:p>
        </p:txBody>
      </p:sp>
      <p:sp>
        <p:nvSpPr>
          <p:cNvPr id="5" name="Espace réservé du pied de page 4">
            <a:extLst>
              <a:ext uri="{FF2B5EF4-FFF2-40B4-BE49-F238E27FC236}">
                <a16:creationId xmlns:a16="http://schemas.microsoft.com/office/drawing/2014/main" id="{BCEAD2F7-0619-48A7-AC30-2F536F8888AE}"/>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E3F22F49-6134-43C1-836D-C8780E736782}"/>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4330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70E9B07-F472-4D3F-BDEF-62CB9752081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BC97879-5921-4D00-9C08-D3908453C99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E514030-65EE-4324-AB7D-8997684DEE5D}"/>
              </a:ext>
            </a:extLst>
          </p:cNvPr>
          <p:cNvSpPr>
            <a:spLocks noGrp="1"/>
          </p:cNvSpPr>
          <p:nvPr>
            <p:ph type="dt" sz="half" idx="10"/>
          </p:nvPr>
        </p:nvSpPr>
        <p:spPr/>
        <p:txBody>
          <a:bodyPr/>
          <a:lstStyle/>
          <a:p>
            <a:fld id="{DC394D37-D1E6-490C-9D5F-99CF5CD89B0D}" type="datetimeFigureOut">
              <a:rPr lang="fr-FR" smtClean="0"/>
              <a:t>15/03/2022</a:t>
            </a:fld>
            <a:endParaRPr lang="fr-FR" dirty="0"/>
          </a:p>
        </p:txBody>
      </p:sp>
      <p:sp>
        <p:nvSpPr>
          <p:cNvPr id="5" name="Espace réservé du pied de page 4">
            <a:extLst>
              <a:ext uri="{FF2B5EF4-FFF2-40B4-BE49-F238E27FC236}">
                <a16:creationId xmlns:a16="http://schemas.microsoft.com/office/drawing/2014/main" id="{E1E08E2F-FD4D-4A26-B05A-A0305E0D4CC5}"/>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E05C27DF-72C0-4F85-A015-77293AA7303E}"/>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563378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903876-027B-43C2-8739-8EDDD6DFACA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22C7C05-24C1-4F47-8F4F-54530102925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40D9712-D805-4703-9FA7-34F0CF3D6196}"/>
              </a:ext>
            </a:extLst>
          </p:cNvPr>
          <p:cNvSpPr>
            <a:spLocks noGrp="1"/>
          </p:cNvSpPr>
          <p:nvPr>
            <p:ph type="dt" sz="half" idx="10"/>
          </p:nvPr>
        </p:nvSpPr>
        <p:spPr/>
        <p:txBody>
          <a:bodyPr/>
          <a:lstStyle/>
          <a:p>
            <a:fld id="{DC394D37-D1E6-490C-9D5F-99CF5CD89B0D}" type="datetimeFigureOut">
              <a:rPr lang="fr-FR" smtClean="0"/>
              <a:t>15/03/2022</a:t>
            </a:fld>
            <a:endParaRPr lang="fr-FR" dirty="0"/>
          </a:p>
        </p:txBody>
      </p:sp>
      <p:sp>
        <p:nvSpPr>
          <p:cNvPr id="5" name="Espace réservé du pied de page 4">
            <a:extLst>
              <a:ext uri="{FF2B5EF4-FFF2-40B4-BE49-F238E27FC236}">
                <a16:creationId xmlns:a16="http://schemas.microsoft.com/office/drawing/2014/main" id="{7D390B33-4B99-464E-A9A7-0A50BF8A3C1D}"/>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7F629F1C-AA06-454B-B732-FE24D5D12686}"/>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411087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89CCC0-096C-4E65-9589-4EAA6CDAB53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0DDAF8E-3105-47B1-9A60-692E962499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5C9D8B3-A49B-4D1F-8EEE-9CFC80441C86}"/>
              </a:ext>
            </a:extLst>
          </p:cNvPr>
          <p:cNvSpPr>
            <a:spLocks noGrp="1"/>
          </p:cNvSpPr>
          <p:nvPr>
            <p:ph type="dt" sz="half" idx="10"/>
          </p:nvPr>
        </p:nvSpPr>
        <p:spPr/>
        <p:txBody>
          <a:bodyPr/>
          <a:lstStyle/>
          <a:p>
            <a:fld id="{DC394D37-D1E6-490C-9D5F-99CF5CD89B0D}" type="datetimeFigureOut">
              <a:rPr lang="fr-FR" smtClean="0"/>
              <a:t>15/03/2022</a:t>
            </a:fld>
            <a:endParaRPr lang="fr-FR" dirty="0"/>
          </a:p>
        </p:txBody>
      </p:sp>
      <p:sp>
        <p:nvSpPr>
          <p:cNvPr id="5" name="Espace réservé du pied de page 4">
            <a:extLst>
              <a:ext uri="{FF2B5EF4-FFF2-40B4-BE49-F238E27FC236}">
                <a16:creationId xmlns:a16="http://schemas.microsoft.com/office/drawing/2014/main" id="{DC1B76A5-8DEF-4C46-B636-F6D9E722767A}"/>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B7705377-D01E-40D7-9244-D84C4E7F795E}"/>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3624819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6279F7-808C-4330-957C-519C1302E17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E277426-5FAA-444C-B139-C2C1E006233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01AFBBB-1F93-48C2-933B-DF2FDB1EB24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182C71A-6C8B-48F1-8AFB-E4050B19D535}"/>
              </a:ext>
            </a:extLst>
          </p:cNvPr>
          <p:cNvSpPr>
            <a:spLocks noGrp="1"/>
          </p:cNvSpPr>
          <p:nvPr>
            <p:ph type="dt" sz="half" idx="10"/>
          </p:nvPr>
        </p:nvSpPr>
        <p:spPr/>
        <p:txBody>
          <a:bodyPr/>
          <a:lstStyle/>
          <a:p>
            <a:fld id="{DC394D37-D1E6-490C-9D5F-99CF5CD89B0D}" type="datetimeFigureOut">
              <a:rPr lang="fr-FR" smtClean="0"/>
              <a:t>15/03/2022</a:t>
            </a:fld>
            <a:endParaRPr lang="fr-FR" dirty="0"/>
          </a:p>
        </p:txBody>
      </p:sp>
      <p:sp>
        <p:nvSpPr>
          <p:cNvPr id="6" name="Espace réservé du pied de page 5">
            <a:extLst>
              <a:ext uri="{FF2B5EF4-FFF2-40B4-BE49-F238E27FC236}">
                <a16:creationId xmlns:a16="http://schemas.microsoft.com/office/drawing/2014/main" id="{B1284A33-45A0-46FB-B041-2A829A5915C4}"/>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337CA5E8-4A42-4BB0-9B64-FC9127C423A2}"/>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310303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7A3E52-A138-48E1-B829-EB99A2E0846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41ADBA3-5310-4D81-865C-BA414BD31F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E204EE2-DC9A-4044-B910-1EAEF1C6608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D2DD860-F5A2-4AF7-9952-7266282504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CD51DFC-A049-4F8B-8850-CA6F8A92DAE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5B94F81-4920-4156-A45A-5900A5B90259}"/>
              </a:ext>
            </a:extLst>
          </p:cNvPr>
          <p:cNvSpPr>
            <a:spLocks noGrp="1"/>
          </p:cNvSpPr>
          <p:nvPr>
            <p:ph type="dt" sz="half" idx="10"/>
          </p:nvPr>
        </p:nvSpPr>
        <p:spPr/>
        <p:txBody>
          <a:bodyPr/>
          <a:lstStyle/>
          <a:p>
            <a:fld id="{DC394D37-D1E6-490C-9D5F-99CF5CD89B0D}" type="datetimeFigureOut">
              <a:rPr lang="fr-FR" smtClean="0"/>
              <a:t>15/03/2022</a:t>
            </a:fld>
            <a:endParaRPr lang="fr-FR" dirty="0"/>
          </a:p>
        </p:txBody>
      </p:sp>
      <p:sp>
        <p:nvSpPr>
          <p:cNvPr id="8" name="Espace réservé du pied de page 7">
            <a:extLst>
              <a:ext uri="{FF2B5EF4-FFF2-40B4-BE49-F238E27FC236}">
                <a16:creationId xmlns:a16="http://schemas.microsoft.com/office/drawing/2014/main" id="{225A9CAE-1FEA-4E15-B77F-DDFDB9043504}"/>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A1C122AD-4712-4654-9524-55E7ECDCBF77}"/>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573599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1B48EC-237C-4D58-8A9C-22A791D41C7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BC77FC6-EBDF-4569-8207-D25B712F8845}"/>
              </a:ext>
            </a:extLst>
          </p:cNvPr>
          <p:cNvSpPr>
            <a:spLocks noGrp="1"/>
          </p:cNvSpPr>
          <p:nvPr>
            <p:ph type="dt" sz="half" idx="10"/>
          </p:nvPr>
        </p:nvSpPr>
        <p:spPr/>
        <p:txBody>
          <a:bodyPr/>
          <a:lstStyle/>
          <a:p>
            <a:fld id="{DC394D37-D1E6-490C-9D5F-99CF5CD89B0D}" type="datetimeFigureOut">
              <a:rPr lang="fr-FR" smtClean="0"/>
              <a:t>15/03/2022</a:t>
            </a:fld>
            <a:endParaRPr lang="fr-FR" dirty="0"/>
          </a:p>
        </p:txBody>
      </p:sp>
      <p:sp>
        <p:nvSpPr>
          <p:cNvPr id="4" name="Espace réservé du pied de page 3">
            <a:extLst>
              <a:ext uri="{FF2B5EF4-FFF2-40B4-BE49-F238E27FC236}">
                <a16:creationId xmlns:a16="http://schemas.microsoft.com/office/drawing/2014/main" id="{26AB4F3E-95E4-4899-BC90-7DE11DD6F8AF}"/>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CFCFAB30-4E60-4267-97F7-6EB49C69D7DD}"/>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3235204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94A354D-D75C-42B4-8E1B-60EB0B2FD776}"/>
              </a:ext>
            </a:extLst>
          </p:cNvPr>
          <p:cNvSpPr>
            <a:spLocks noGrp="1"/>
          </p:cNvSpPr>
          <p:nvPr>
            <p:ph type="dt" sz="half" idx="10"/>
          </p:nvPr>
        </p:nvSpPr>
        <p:spPr/>
        <p:txBody>
          <a:bodyPr/>
          <a:lstStyle/>
          <a:p>
            <a:fld id="{DC394D37-D1E6-490C-9D5F-99CF5CD89B0D}" type="datetimeFigureOut">
              <a:rPr lang="fr-FR" smtClean="0"/>
              <a:t>15/03/2022</a:t>
            </a:fld>
            <a:endParaRPr lang="fr-FR" dirty="0"/>
          </a:p>
        </p:txBody>
      </p:sp>
      <p:sp>
        <p:nvSpPr>
          <p:cNvPr id="3" name="Espace réservé du pied de page 2">
            <a:extLst>
              <a:ext uri="{FF2B5EF4-FFF2-40B4-BE49-F238E27FC236}">
                <a16:creationId xmlns:a16="http://schemas.microsoft.com/office/drawing/2014/main" id="{B8DF29D6-FE1A-4CA1-A2C5-BBDAE1B33B63}"/>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0885EED2-3646-4E39-887A-9CDFD97AD80A}"/>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838077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DFD364-0EF0-4746-ABE2-8CCEF6D810E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949A7CC-B70F-4383-A46B-3EDB28EA0A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2E6892A-EA8F-49B1-9B79-00DA87673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9FF2971-DF2B-45B2-81AB-0C178038B5A7}"/>
              </a:ext>
            </a:extLst>
          </p:cNvPr>
          <p:cNvSpPr>
            <a:spLocks noGrp="1"/>
          </p:cNvSpPr>
          <p:nvPr>
            <p:ph type="dt" sz="half" idx="10"/>
          </p:nvPr>
        </p:nvSpPr>
        <p:spPr/>
        <p:txBody>
          <a:bodyPr/>
          <a:lstStyle/>
          <a:p>
            <a:fld id="{DC394D37-D1E6-490C-9D5F-99CF5CD89B0D}" type="datetimeFigureOut">
              <a:rPr lang="fr-FR" smtClean="0"/>
              <a:t>15/03/2022</a:t>
            </a:fld>
            <a:endParaRPr lang="fr-FR" dirty="0"/>
          </a:p>
        </p:txBody>
      </p:sp>
      <p:sp>
        <p:nvSpPr>
          <p:cNvPr id="6" name="Espace réservé du pied de page 5">
            <a:extLst>
              <a:ext uri="{FF2B5EF4-FFF2-40B4-BE49-F238E27FC236}">
                <a16:creationId xmlns:a16="http://schemas.microsoft.com/office/drawing/2014/main" id="{C953353D-677D-4B0D-81C8-2952BD7935EF}"/>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9B359C68-6E74-4B31-BD97-D53ADEE44D39}"/>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091160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89F4D5-E206-4135-AC76-B98CE08A02B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36A89E5-3A76-48CC-B42F-0FEA61B85B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E8FF17A7-C186-4A9F-9907-C873C82C3C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01E682B-476D-4A8C-88DC-FCC8489CEDB4}"/>
              </a:ext>
            </a:extLst>
          </p:cNvPr>
          <p:cNvSpPr>
            <a:spLocks noGrp="1"/>
          </p:cNvSpPr>
          <p:nvPr>
            <p:ph type="dt" sz="half" idx="10"/>
          </p:nvPr>
        </p:nvSpPr>
        <p:spPr/>
        <p:txBody>
          <a:bodyPr/>
          <a:lstStyle/>
          <a:p>
            <a:fld id="{DC394D37-D1E6-490C-9D5F-99CF5CD89B0D}" type="datetimeFigureOut">
              <a:rPr lang="fr-FR" smtClean="0"/>
              <a:t>15/03/2022</a:t>
            </a:fld>
            <a:endParaRPr lang="fr-FR" dirty="0"/>
          </a:p>
        </p:txBody>
      </p:sp>
      <p:sp>
        <p:nvSpPr>
          <p:cNvPr id="6" name="Espace réservé du pied de page 5">
            <a:extLst>
              <a:ext uri="{FF2B5EF4-FFF2-40B4-BE49-F238E27FC236}">
                <a16:creationId xmlns:a16="http://schemas.microsoft.com/office/drawing/2014/main" id="{31149C68-8796-4D32-BCC7-FAAFF7DAD411}"/>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D9FCB114-4A6A-4B54-B701-E8C5E53A4BBF}"/>
              </a:ext>
            </a:extLst>
          </p:cNvPr>
          <p:cNvSpPr>
            <a:spLocks noGrp="1"/>
          </p:cNvSpPr>
          <p:nvPr>
            <p:ph type="sldNum" sz="quarter" idx="12"/>
          </p:nvPr>
        </p:nvSpPr>
        <p:spPr/>
        <p:txBody>
          <a:bodyPr/>
          <a:lstStyle/>
          <a:p>
            <a:fld id="{793B5CD7-D76F-42FB-BA9E-DC2198D39462}" type="slidenum">
              <a:rPr lang="fr-FR" smtClean="0"/>
              <a:t>‹N°›</a:t>
            </a:fld>
            <a:endParaRPr lang="fr-FR" dirty="0"/>
          </a:p>
        </p:txBody>
      </p:sp>
    </p:spTree>
    <p:extLst>
      <p:ext uri="{BB962C8B-B14F-4D97-AF65-F5344CB8AC3E}">
        <p14:creationId xmlns:p14="http://schemas.microsoft.com/office/powerpoint/2010/main" val="2144453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A4DC3E8-9DF7-4EB3-AB8D-61CF58FF28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D3AF18A-A7B3-4927-8AED-A11E08E1F8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21E3768-C682-4948-AA4B-0C59D34914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94D37-D1E6-490C-9D5F-99CF5CD89B0D}" type="datetimeFigureOut">
              <a:rPr lang="fr-FR" smtClean="0"/>
              <a:t>15/03/2022</a:t>
            </a:fld>
            <a:endParaRPr lang="fr-FR" dirty="0"/>
          </a:p>
        </p:txBody>
      </p:sp>
      <p:sp>
        <p:nvSpPr>
          <p:cNvPr id="5" name="Espace réservé du pied de page 4">
            <a:extLst>
              <a:ext uri="{FF2B5EF4-FFF2-40B4-BE49-F238E27FC236}">
                <a16:creationId xmlns:a16="http://schemas.microsoft.com/office/drawing/2014/main" id="{FD4B23CB-8A6F-4492-A10F-A83C970794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D8DFAD21-5FEE-4579-B536-69B7A1AF1E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B5CD7-D76F-42FB-BA9E-DC2198D39462}" type="slidenum">
              <a:rPr lang="fr-FR" smtClean="0"/>
              <a:t>‹N°›</a:t>
            </a:fld>
            <a:endParaRPr lang="fr-FR" dirty="0"/>
          </a:p>
        </p:txBody>
      </p:sp>
    </p:spTree>
    <p:extLst>
      <p:ext uri="{BB962C8B-B14F-4D97-AF65-F5344CB8AC3E}">
        <p14:creationId xmlns:p14="http://schemas.microsoft.com/office/powerpoint/2010/main" val="3899564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tags" Target="../tags/tag68.xml"/><Relationship Id="rId7" Type="http://schemas.openxmlformats.org/officeDocument/2006/relationships/slideLayout" Target="../slideLayouts/slideLayout1.xm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s>
</file>

<file path=ppt/slides/_rels/slide11.xml.rels><?xml version="1.0" encoding="UTF-8" standalone="yes"?>
<Relationships xmlns="http://schemas.openxmlformats.org/package/2006/relationships"><Relationship Id="rId3" Type="http://schemas.openxmlformats.org/officeDocument/2006/relationships/tags" Target="../tags/tag74.xml"/><Relationship Id="rId7" Type="http://schemas.openxmlformats.org/officeDocument/2006/relationships/slideLayout" Target="../slideLayouts/slideLayout1.xml"/><Relationship Id="rId2" Type="http://schemas.openxmlformats.org/officeDocument/2006/relationships/tags" Target="../tags/tag73.xml"/><Relationship Id="rId1" Type="http://schemas.openxmlformats.org/officeDocument/2006/relationships/tags" Target="../tags/tag72.xml"/><Relationship Id="rId6" Type="http://schemas.openxmlformats.org/officeDocument/2006/relationships/tags" Target="../tags/tag77.xml"/><Relationship Id="rId5" Type="http://schemas.openxmlformats.org/officeDocument/2006/relationships/tags" Target="../tags/tag76.xml"/><Relationship Id="rId4" Type="http://schemas.openxmlformats.org/officeDocument/2006/relationships/tags" Target="../tags/tag75.xml"/></Relationships>
</file>

<file path=ppt/slides/_rels/slide12.xml.rels><?xml version="1.0" encoding="UTF-8" standalone="yes"?>
<Relationships xmlns="http://schemas.openxmlformats.org/package/2006/relationships"><Relationship Id="rId8" Type="http://schemas.openxmlformats.org/officeDocument/2006/relationships/hyperlink" Target="https://www.cairn.info/revue-societes-et-representations-2001-1-page-515.htm" TargetMode="External"/><Relationship Id="rId13" Type="http://schemas.openxmlformats.org/officeDocument/2006/relationships/hyperlink" Target="http://ses.ens-lyon.fr/articles/christine-detrez-il-etait-une-fois-le-corps--118371" TargetMode="External"/><Relationship Id="rId3" Type="http://schemas.openxmlformats.org/officeDocument/2006/relationships/tags" Target="../tags/tag80.xml"/><Relationship Id="rId7" Type="http://schemas.openxmlformats.org/officeDocument/2006/relationships/slideLayout" Target="../slideLayouts/slideLayout1.xml"/><Relationship Id="rId12" Type="http://schemas.openxmlformats.org/officeDocument/2006/relationships/hyperlink" Target="https://www.cairn.info/revue-societes-contemporaines-2005-3-page-161.htm" TargetMode="External"/><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tags" Target="../tags/tag83.xml"/><Relationship Id="rId11" Type="http://schemas.openxmlformats.org/officeDocument/2006/relationships/hyperlink" Target="https://www.cairn.info/revue-agora-debats-jeunesses-2009-3-page-85.htm" TargetMode="External"/><Relationship Id="rId5" Type="http://schemas.openxmlformats.org/officeDocument/2006/relationships/tags" Target="../tags/tag82.xml"/><Relationship Id="rId10" Type="http://schemas.openxmlformats.org/officeDocument/2006/relationships/hyperlink" Target="https://www.cairn.info/revue-sociologie-2016-4-page-393.htm" TargetMode="External"/><Relationship Id="rId4" Type="http://schemas.openxmlformats.org/officeDocument/2006/relationships/tags" Target="../tags/tag81.xml"/><Relationship Id="rId9" Type="http://schemas.openxmlformats.org/officeDocument/2006/relationships/hyperlink" Target="http://ses.ens-lyon.fr/articles/muriel-darmon-et-le-concept-de-socialisation-28849" TargetMode="External"/><Relationship Id="rId14" Type="http://schemas.openxmlformats.org/officeDocument/2006/relationships/hyperlink" Target="https://www.cairn.info/revue-europeenne-des-sciences-sociales-2016-1-page-201.htm"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persee.fr/doc/rfsoc_0035-2969_2002_num_43_3_5524" TargetMode="External"/><Relationship Id="rId3" Type="http://schemas.openxmlformats.org/officeDocument/2006/relationships/tags" Target="../tags/tag86.xml"/><Relationship Id="rId7" Type="http://schemas.openxmlformats.org/officeDocument/2006/relationships/hyperlink" Target="https://www.cairn.info/revue-actes-de-la-recherche-en-sciences-sociales-2010-4-page-108.htm" TargetMode="Externa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slideLayout" Target="../slideLayouts/slideLayout1.xml"/><Relationship Id="rId11" Type="http://schemas.openxmlformats.org/officeDocument/2006/relationships/hyperlink" Target="http://ses.ens-lyon.fr/les-fiches-de-lecture/corps-de-filles-corps-de-garcons-une-construction-sociale-128420" TargetMode="External"/><Relationship Id="rId5" Type="http://schemas.openxmlformats.org/officeDocument/2006/relationships/tags" Target="../tags/tag88.xml"/><Relationship Id="rId10" Type="http://schemas.openxmlformats.org/officeDocument/2006/relationships/hyperlink" Target="https://www.franceculture.fr/personne-catherine-vidal.html" TargetMode="External"/><Relationship Id="rId4" Type="http://schemas.openxmlformats.org/officeDocument/2006/relationships/tags" Target="../tags/tag87.xml"/><Relationship Id="rId9" Type="http://schemas.openxmlformats.org/officeDocument/2006/relationships/hyperlink" Target="https://www.franceculture.fr/conferences/universite-de-nantes/catherine-vidal-le-cerveau-a-t-il-un-sexe" TargetMode="External"/></Relationships>
</file>

<file path=ppt/slides/_rels/slide14.xml.rels><?xml version="1.0" encoding="UTF-8" standalone="yes"?>
<Relationships xmlns="http://schemas.openxmlformats.org/package/2006/relationships"><Relationship Id="rId3" Type="http://schemas.openxmlformats.org/officeDocument/2006/relationships/tags" Target="../tags/tag91.xml"/><Relationship Id="rId7" Type="http://schemas.openxmlformats.org/officeDocument/2006/relationships/slideLayout" Target="../slideLayouts/slideLayout1.xml"/><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tags" Target="../tags/tag94.xml"/><Relationship Id="rId5" Type="http://schemas.openxmlformats.org/officeDocument/2006/relationships/tags" Target="../tags/tag93.xml"/><Relationship Id="rId4" Type="http://schemas.openxmlformats.org/officeDocument/2006/relationships/tags" Target="../tags/tag92.xml"/></Relationships>
</file>

<file path=ppt/slides/_rels/slide15.xml.rels><?xml version="1.0" encoding="UTF-8" standalone="yes"?>
<Relationships xmlns="http://schemas.openxmlformats.org/package/2006/relationships"><Relationship Id="rId3" Type="http://schemas.openxmlformats.org/officeDocument/2006/relationships/tags" Target="../tags/tag97.xml"/><Relationship Id="rId7" Type="http://schemas.openxmlformats.org/officeDocument/2006/relationships/slideLayout" Target="../slideLayouts/slideLayout1.xml"/><Relationship Id="rId2" Type="http://schemas.openxmlformats.org/officeDocument/2006/relationships/tags" Target="../tags/tag96.xml"/><Relationship Id="rId1" Type="http://schemas.openxmlformats.org/officeDocument/2006/relationships/tags" Target="../tags/tag95.xml"/><Relationship Id="rId6" Type="http://schemas.openxmlformats.org/officeDocument/2006/relationships/tags" Target="../tags/tag100.xml"/><Relationship Id="rId5" Type="http://schemas.openxmlformats.org/officeDocument/2006/relationships/tags" Target="../tags/tag99.xml"/><Relationship Id="rId4" Type="http://schemas.openxmlformats.org/officeDocument/2006/relationships/tags" Target="../tags/tag98.xml"/></Relationships>
</file>

<file path=ppt/slides/_rels/slide16.xml.rels><?xml version="1.0" encoding="UTF-8" standalone="yes"?>
<Relationships xmlns="http://schemas.openxmlformats.org/package/2006/relationships"><Relationship Id="rId3" Type="http://schemas.openxmlformats.org/officeDocument/2006/relationships/tags" Target="../tags/tag103.xml"/><Relationship Id="rId7" Type="http://schemas.openxmlformats.org/officeDocument/2006/relationships/slideLayout" Target="../slideLayouts/slideLayout1.xml"/><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tags" Target="../tags/tag106.xml"/><Relationship Id="rId5" Type="http://schemas.openxmlformats.org/officeDocument/2006/relationships/tags" Target="../tags/tag105.xml"/><Relationship Id="rId4" Type="http://schemas.openxmlformats.org/officeDocument/2006/relationships/tags" Target="../tags/tag104.xml"/></Relationships>
</file>

<file path=ppt/slides/_rels/slide17.xml.rels><?xml version="1.0" encoding="UTF-8" standalone="yes"?>
<Relationships xmlns="http://schemas.openxmlformats.org/package/2006/relationships"><Relationship Id="rId3" Type="http://schemas.openxmlformats.org/officeDocument/2006/relationships/tags" Target="../tags/tag109.xml"/><Relationship Id="rId7" Type="http://schemas.openxmlformats.org/officeDocument/2006/relationships/slideLayout" Target="../slideLayouts/slideLayout1.xml"/><Relationship Id="rId2" Type="http://schemas.openxmlformats.org/officeDocument/2006/relationships/tags" Target="../tags/tag108.xml"/><Relationship Id="rId1" Type="http://schemas.openxmlformats.org/officeDocument/2006/relationships/tags" Target="../tags/tag107.xml"/><Relationship Id="rId6" Type="http://schemas.openxmlformats.org/officeDocument/2006/relationships/tags" Target="../tags/tag112.xml"/><Relationship Id="rId5" Type="http://schemas.openxmlformats.org/officeDocument/2006/relationships/tags" Target="../tags/tag111.xml"/><Relationship Id="rId4" Type="http://schemas.openxmlformats.org/officeDocument/2006/relationships/tags" Target="../tags/tag110.xml"/></Relationships>
</file>

<file path=ppt/slides/_rels/slide18.xml.rels><?xml version="1.0" encoding="UTF-8" standalone="yes"?>
<Relationships xmlns="http://schemas.openxmlformats.org/package/2006/relationships"><Relationship Id="rId8" Type="http://schemas.openxmlformats.org/officeDocument/2006/relationships/tags" Target="../tags/tag120.xml"/><Relationship Id="rId13" Type="http://schemas.openxmlformats.org/officeDocument/2006/relationships/tags" Target="../tags/tag125.xml"/><Relationship Id="rId3" Type="http://schemas.openxmlformats.org/officeDocument/2006/relationships/tags" Target="../tags/tag115.xml"/><Relationship Id="rId7" Type="http://schemas.openxmlformats.org/officeDocument/2006/relationships/tags" Target="../tags/tag119.xml"/><Relationship Id="rId12" Type="http://schemas.openxmlformats.org/officeDocument/2006/relationships/tags" Target="../tags/tag124.xml"/><Relationship Id="rId2" Type="http://schemas.openxmlformats.org/officeDocument/2006/relationships/tags" Target="../tags/tag114.xml"/><Relationship Id="rId16" Type="http://schemas.openxmlformats.org/officeDocument/2006/relationships/hyperlink" Target="https://www.cairn.info/revue-idees-economiques-et-sociales-2018-1-page-22.htm" TargetMode="External"/><Relationship Id="rId1" Type="http://schemas.openxmlformats.org/officeDocument/2006/relationships/tags" Target="../tags/tag113.xml"/><Relationship Id="rId6" Type="http://schemas.openxmlformats.org/officeDocument/2006/relationships/tags" Target="../tags/tag118.xml"/><Relationship Id="rId11" Type="http://schemas.openxmlformats.org/officeDocument/2006/relationships/tags" Target="../tags/tag123.xml"/><Relationship Id="rId5" Type="http://schemas.openxmlformats.org/officeDocument/2006/relationships/tags" Target="../tags/tag117.xml"/><Relationship Id="rId15" Type="http://schemas.openxmlformats.org/officeDocument/2006/relationships/slideLayout" Target="../slideLayouts/slideLayout1.xml"/><Relationship Id="rId10" Type="http://schemas.openxmlformats.org/officeDocument/2006/relationships/tags" Target="../tags/tag122.xml"/><Relationship Id="rId4" Type="http://schemas.openxmlformats.org/officeDocument/2006/relationships/tags" Target="../tags/tag116.xml"/><Relationship Id="rId9" Type="http://schemas.openxmlformats.org/officeDocument/2006/relationships/tags" Target="../tags/tag121.xml"/><Relationship Id="rId14" Type="http://schemas.openxmlformats.org/officeDocument/2006/relationships/tags" Target="../tags/tag126.xml"/></Relationships>
</file>

<file path=ppt/slides/_rels/slide19.xml.rels><?xml version="1.0" encoding="UTF-8" standalone="yes"?>
<Relationships xmlns="http://schemas.openxmlformats.org/package/2006/relationships"><Relationship Id="rId8" Type="http://schemas.openxmlformats.org/officeDocument/2006/relationships/tags" Target="../tags/tag134.xml"/><Relationship Id="rId13" Type="http://schemas.openxmlformats.org/officeDocument/2006/relationships/tags" Target="../tags/tag139.xml"/><Relationship Id="rId18" Type="http://schemas.openxmlformats.org/officeDocument/2006/relationships/tags" Target="../tags/tag144.xml"/><Relationship Id="rId3" Type="http://schemas.openxmlformats.org/officeDocument/2006/relationships/tags" Target="../tags/tag129.xml"/><Relationship Id="rId21" Type="http://schemas.openxmlformats.org/officeDocument/2006/relationships/tags" Target="../tags/tag147.xml"/><Relationship Id="rId7" Type="http://schemas.openxmlformats.org/officeDocument/2006/relationships/tags" Target="../tags/tag133.xml"/><Relationship Id="rId12" Type="http://schemas.openxmlformats.org/officeDocument/2006/relationships/tags" Target="../tags/tag138.xml"/><Relationship Id="rId17" Type="http://schemas.openxmlformats.org/officeDocument/2006/relationships/tags" Target="../tags/tag143.xml"/><Relationship Id="rId25" Type="http://schemas.openxmlformats.org/officeDocument/2006/relationships/image" Target="../media/image2.png"/><Relationship Id="rId2" Type="http://schemas.openxmlformats.org/officeDocument/2006/relationships/tags" Target="../tags/tag128.xml"/><Relationship Id="rId16" Type="http://schemas.openxmlformats.org/officeDocument/2006/relationships/tags" Target="../tags/tag142.xml"/><Relationship Id="rId20" Type="http://schemas.openxmlformats.org/officeDocument/2006/relationships/tags" Target="../tags/tag146.xml"/><Relationship Id="rId1" Type="http://schemas.openxmlformats.org/officeDocument/2006/relationships/tags" Target="../tags/tag127.xml"/><Relationship Id="rId6" Type="http://schemas.openxmlformats.org/officeDocument/2006/relationships/tags" Target="../tags/tag132.xml"/><Relationship Id="rId11" Type="http://schemas.openxmlformats.org/officeDocument/2006/relationships/tags" Target="../tags/tag137.xml"/><Relationship Id="rId24" Type="http://schemas.openxmlformats.org/officeDocument/2006/relationships/hyperlink" Target="https://www.cairn.info/revue-idees-economiques-et-sociales-2018-1-page-22.htm" TargetMode="External"/><Relationship Id="rId5" Type="http://schemas.openxmlformats.org/officeDocument/2006/relationships/tags" Target="../tags/tag131.xml"/><Relationship Id="rId15" Type="http://schemas.openxmlformats.org/officeDocument/2006/relationships/tags" Target="../tags/tag141.xml"/><Relationship Id="rId23" Type="http://schemas.openxmlformats.org/officeDocument/2006/relationships/image" Target="../media/image1.png"/><Relationship Id="rId10" Type="http://schemas.openxmlformats.org/officeDocument/2006/relationships/tags" Target="../tags/tag136.xml"/><Relationship Id="rId19" Type="http://schemas.openxmlformats.org/officeDocument/2006/relationships/tags" Target="../tags/tag145.xml"/><Relationship Id="rId4" Type="http://schemas.openxmlformats.org/officeDocument/2006/relationships/tags" Target="../tags/tag130.xml"/><Relationship Id="rId9" Type="http://schemas.openxmlformats.org/officeDocument/2006/relationships/tags" Target="../tags/tag135.xml"/><Relationship Id="rId14" Type="http://schemas.openxmlformats.org/officeDocument/2006/relationships/tags" Target="../tags/tag140.xml"/><Relationship Id="rId2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s>
</file>

<file path=ppt/slides/_rels/slide20.xml.rels><?xml version="1.0" encoding="UTF-8" standalone="yes"?>
<Relationships xmlns="http://schemas.openxmlformats.org/package/2006/relationships"><Relationship Id="rId8" Type="http://schemas.openxmlformats.org/officeDocument/2006/relationships/tags" Target="../tags/tag155.xml"/><Relationship Id="rId13" Type="http://schemas.openxmlformats.org/officeDocument/2006/relationships/tags" Target="../tags/tag160.xml"/><Relationship Id="rId18" Type="http://schemas.openxmlformats.org/officeDocument/2006/relationships/tags" Target="../tags/tag165.xml"/><Relationship Id="rId3" Type="http://schemas.openxmlformats.org/officeDocument/2006/relationships/tags" Target="../tags/tag150.xml"/><Relationship Id="rId7" Type="http://schemas.openxmlformats.org/officeDocument/2006/relationships/tags" Target="../tags/tag154.xml"/><Relationship Id="rId12" Type="http://schemas.openxmlformats.org/officeDocument/2006/relationships/tags" Target="../tags/tag159.xml"/><Relationship Id="rId17" Type="http://schemas.openxmlformats.org/officeDocument/2006/relationships/tags" Target="../tags/tag164.xml"/><Relationship Id="rId2" Type="http://schemas.openxmlformats.org/officeDocument/2006/relationships/tags" Target="../tags/tag149.xml"/><Relationship Id="rId16" Type="http://schemas.openxmlformats.org/officeDocument/2006/relationships/tags" Target="../tags/tag163.xml"/><Relationship Id="rId20" Type="http://schemas.openxmlformats.org/officeDocument/2006/relationships/image" Target="../media/image3.png"/><Relationship Id="rId1" Type="http://schemas.openxmlformats.org/officeDocument/2006/relationships/tags" Target="../tags/tag148.xml"/><Relationship Id="rId6" Type="http://schemas.openxmlformats.org/officeDocument/2006/relationships/tags" Target="../tags/tag153.xml"/><Relationship Id="rId11" Type="http://schemas.openxmlformats.org/officeDocument/2006/relationships/tags" Target="../tags/tag158.xml"/><Relationship Id="rId5" Type="http://schemas.openxmlformats.org/officeDocument/2006/relationships/tags" Target="../tags/tag152.xml"/><Relationship Id="rId15" Type="http://schemas.openxmlformats.org/officeDocument/2006/relationships/tags" Target="../tags/tag162.xml"/><Relationship Id="rId10" Type="http://schemas.openxmlformats.org/officeDocument/2006/relationships/tags" Target="../tags/tag157.xml"/><Relationship Id="rId19" Type="http://schemas.openxmlformats.org/officeDocument/2006/relationships/slideLayout" Target="../slideLayouts/slideLayout1.xml"/><Relationship Id="rId4" Type="http://schemas.openxmlformats.org/officeDocument/2006/relationships/tags" Target="../tags/tag151.xml"/><Relationship Id="rId9" Type="http://schemas.openxmlformats.org/officeDocument/2006/relationships/tags" Target="../tags/tag156.xml"/><Relationship Id="rId14" Type="http://schemas.openxmlformats.org/officeDocument/2006/relationships/tags" Target="../tags/tag161.xml"/></Relationships>
</file>

<file path=ppt/slides/_rels/slide21.xml.rels><?xml version="1.0" encoding="UTF-8" standalone="yes"?>
<Relationships xmlns="http://schemas.openxmlformats.org/package/2006/relationships"><Relationship Id="rId3" Type="http://schemas.openxmlformats.org/officeDocument/2006/relationships/tags" Target="../tags/tag168.xml"/><Relationship Id="rId7" Type="http://schemas.openxmlformats.org/officeDocument/2006/relationships/slideLayout" Target="../slideLayouts/slideLayout1.xml"/><Relationship Id="rId2" Type="http://schemas.openxmlformats.org/officeDocument/2006/relationships/tags" Target="../tags/tag167.xml"/><Relationship Id="rId1" Type="http://schemas.openxmlformats.org/officeDocument/2006/relationships/tags" Target="../tags/tag166.xml"/><Relationship Id="rId6" Type="http://schemas.openxmlformats.org/officeDocument/2006/relationships/tags" Target="../tags/tag171.xml"/><Relationship Id="rId5" Type="http://schemas.openxmlformats.org/officeDocument/2006/relationships/tags" Target="../tags/tag170.xml"/><Relationship Id="rId4" Type="http://schemas.openxmlformats.org/officeDocument/2006/relationships/tags" Target="../tags/tag169.xml"/></Relationships>
</file>

<file path=ppt/slides/_rels/slide22.xml.rels><?xml version="1.0" encoding="UTF-8" standalone="yes"?>
<Relationships xmlns="http://schemas.openxmlformats.org/package/2006/relationships"><Relationship Id="rId3" Type="http://schemas.openxmlformats.org/officeDocument/2006/relationships/tags" Target="../tags/tag174.xml"/><Relationship Id="rId7" Type="http://schemas.openxmlformats.org/officeDocument/2006/relationships/slideLayout" Target="../slideLayouts/slideLayout1.xml"/><Relationship Id="rId2" Type="http://schemas.openxmlformats.org/officeDocument/2006/relationships/tags" Target="../tags/tag173.xml"/><Relationship Id="rId1" Type="http://schemas.openxmlformats.org/officeDocument/2006/relationships/tags" Target="../tags/tag172.xml"/><Relationship Id="rId6" Type="http://schemas.openxmlformats.org/officeDocument/2006/relationships/tags" Target="../tags/tag177.xml"/><Relationship Id="rId5" Type="http://schemas.openxmlformats.org/officeDocument/2006/relationships/tags" Target="../tags/tag176.xml"/><Relationship Id="rId4" Type="http://schemas.openxmlformats.org/officeDocument/2006/relationships/tags" Target="../tags/tag175.xml"/></Relationships>
</file>

<file path=ppt/slides/_rels/slide23.xml.rels><?xml version="1.0" encoding="UTF-8" standalone="yes"?>
<Relationships xmlns="http://schemas.openxmlformats.org/package/2006/relationships"><Relationship Id="rId3" Type="http://schemas.openxmlformats.org/officeDocument/2006/relationships/tags" Target="../tags/tag180.xml"/><Relationship Id="rId7" Type="http://schemas.openxmlformats.org/officeDocument/2006/relationships/slideLayout" Target="../slideLayouts/slideLayout1.xml"/><Relationship Id="rId2" Type="http://schemas.openxmlformats.org/officeDocument/2006/relationships/tags" Target="../tags/tag179.xml"/><Relationship Id="rId1" Type="http://schemas.openxmlformats.org/officeDocument/2006/relationships/tags" Target="../tags/tag178.xml"/><Relationship Id="rId6" Type="http://schemas.openxmlformats.org/officeDocument/2006/relationships/tags" Target="../tags/tag183.xml"/><Relationship Id="rId5" Type="http://schemas.openxmlformats.org/officeDocument/2006/relationships/tags" Target="../tags/tag182.xml"/><Relationship Id="rId4" Type="http://schemas.openxmlformats.org/officeDocument/2006/relationships/tags" Target="../tags/tag181.xml"/></Relationships>
</file>

<file path=ppt/slides/_rels/slide24.xml.rels><?xml version="1.0" encoding="UTF-8" standalone="yes"?>
<Relationships xmlns="http://schemas.openxmlformats.org/package/2006/relationships"><Relationship Id="rId3" Type="http://schemas.openxmlformats.org/officeDocument/2006/relationships/tags" Target="../tags/tag186.xml"/><Relationship Id="rId7" Type="http://schemas.openxmlformats.org/officeDocument/2006/relationships/slideLayout" Target="../slideLayouts/slideLayout1.xml"/><Relationship Id="rId2" Type="http://schemas.openxmlformats.org/officeDocument/2006/relationships/tags" Target="../tags/tag185.xml"/><Relationship Id="rId1" Type="http://schemas.openxmlformats.org/officeDocument/2006/relationships/tags" Target="../tags/tag184.xml"/><Relationship Id="rId6" Type="http://schemas.openxmlformats.org/officeDocument/2006/relationships/tags" Target="../tags/tag189.xml"/><Relationship Id="rId5" Type="http://schemas.openxmlformats.org/officeDocument/2006/relationships/tags" Target="../tags/tag188.xml"/><Relationship Id="rId4" Type="http://schemas.openxmlformats.org/officeDocument/2006/relationships/tags" Target="../tags/tag187.xml"/></Relationships>
</file>

<file path=ppt/slides/_rels/slide25.xml.rels><?xml version="1.0" encoding="UTF-8" standalone="yes"?>
<Relationships xmlns="http://schemas.openxmlformats.org/package/2006/relationships"><Relationship Id="rId3" Type="http://schemas.openxmlformats.org/officeDocument/2006/relationships/tags" Target="../tags/tag192.xml"/><Relationship Id="rId7" Type="http://schemas.openxmlformats.org/officeDocument/2006/relationships/slideLayout" Target="../slideLayouts/slideLayout1.xml"/><Relationship Id="rId2" Type="http://schemas.openxmlformats.org/officeDocument/2006/relationships/tags" Target="../tags/tag191.xml"/><Relationship Id="rId1" Type="http://schemas.openxmlformats.org/officeDocument/2006/relationships/tags" Target="../tags/tag190.xml"/><Relationship Id="rId6" Type="http://schemas.openxmlformats.org/officeDocument/2006/relationships/tags" Target="../tags/tag195.xml"/><Relationship Id="rId5" Type="http://schemas.openxmlformats.org/officeDocument/2006/relationships/tags" Target="../tags/tag194.xml"/><Relationship Id="rId4" Type="http://schemas.openxmlformats.org/officeDocument/2006/relationships/tags" Target="../tags/tag193.xml"/></Relationships>
</file>

<file path=ppt/slides/_rels/slide3.xml.rels><?xml version="1.0" encoding="UTF-8" standalone="yes"?>
<Relationships xmlns="http://schemas.openxmlformats.org/package/2006/relationships"><Relationship Id="rId8" Type="http://schemas.openxmlformats.org/officeDocument/2006/relationships/tags" Target="../tags/tag21.xml"/><Relationship Id="rId13" Type="http://schemas.openxmlformats.org/officeDocument/2006/relationships/slideLayout" Target="../slideLayouts/slideLayout1.xml"/><Relationship Id="rId3" Type="http://schemas.openxmlformats.org/officeDocument/2006/relationships/tags" Target="../tags/tag16.xml"/><Relationship Id="rId7" Type="http://schemas.openxmlformats.org/officeDocument/2006/relationships/tags" Target="../tags/tag20.xml"/><Relationship Id="rId12" Type="http://schemas.openxmlformats.org/officeDocument/2006/relationships/tags" Target="../tags/tag25.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tags" Target="../tags/tag19.xml"/><Relationship Id="rId11" Type="http://schemas.openxmlformats.org/officeDocument/2006/relationships/tags" Target="../tags/tag24.xml"/><Relationship Id="rId5" Type="http://schemas.openxmlformats.org/officeDocument/2006/relationships/tags" Target="../tags/tag18.xml"/><Relationship Id="rId10" Type="http://schemas.openxmlformats.org/officeDocument/2006/relationships/tags" Target="../tags/tag23.xml"/><Relationship Id="rId4" Type="http://schemas.openxmlformats.org/officeDocument/2006/relationships/tags" Target="../tags/tag17.xml"/><Relationship Id="rId9" Type="http://schemas.openxmlformats.org/officeDocument/2006/relationships/tags" Target="../tags/tag22.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28.xml"/><Relationship Id="rId7" Type="http://schemas.openxmlformats.org/officeDocument/2006/relationships/tags" Target="../tags/tag32.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tags" Target="../tags/tag31.xml"/><Relationship Id="rId5" Type="http://schemas.openxmlformats.org/officeDocument/2006/relationships/tags" Target="../tags/tag30.xml"/><Relationship Id="rId4" Type="http://schemas.openxmlformats.org/officeDocument/2006/relationships/tags" Target="../tags/tag29.xml"/></Relationships>
</file>

<file path=ppt/slides/_rels/slide5.xml.rels><?xml version="1.0" encoding="UTF-8" standalone="yes"?>
<Relationships xmlns="http://schemas.openxmlformats.org/package/2006/relationships"><Relationship Id="rId3" Type="http://schemas.openxmlformats.org/officeDocument/2006/relationships/tags" Target="../tags/tag35.xml"/><Relationship Id="rId7" Type="http://schemas.openxmlformats.org/officeDocument/2006/relationships/slideLayout" Target="../slideLayouts/slideLayout1.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tags" Target="../tags/tag38.xml"/><Relationship Id="rId5" Type="http://schemas.openxmlformats.org/officeDocument/2006/relationships/tags" Target="../tags/tag37.xml"/><Relationship Id="rId4" Type="http://schemas.openxmlformats.org/officeDocument/2006/relationships/tags" Target="../tags/tag36.xml"/></Relationships>
</file>

<file path=ppt/slides/_rels/slide6.xml.rels><?xml version="1.0" encoding="UTF-8" standalone="yes"?>
<Relationships xmlns="http://schemas.openxmlformats.org/package/2006/relationships"><Relationship Id="rId3" Type="http://schemas.openxmlformats.org/officeDocument/2006/relationships/tags" Target="../tags/tag41.xml"/><Relationship Id="rId7" Type="http://schemas.openxmlformats.org/officeDocument/2006/relationships/slideLayout" Target="../slideLayouts/slideLayout1.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tags" Target="../tags/tag44.xml"/><Relationship Id="rId5" Type="http://schemas.openxmlformats.org/officeDocument/2006/relationships/tags" Target="../tags/tag43.xml"/><Relationship Id="rId4" Type="http://schemas.openxmlformats.org/officeDocument/2006/relationships/tags" Target="../tags/tag42.xml"/></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47.xml"/><Relationship Id="rId7" Type="http://schemas.openxmlformats.org/officeDocument/2006/relationships/tags" Target="../tags/tag51.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tags" Target="../tags/tag50.xml"/><Relationship Id="rId5" Type="http://schemas.openxmlformats.org/officeDocument/2006/relationships/tags" Target="../tags/tag49.xml"/><Relationship Id="rId4" Type="http://schemas.openxmlformats.org/officeDocument/2006/relationships/tags" Target="../tags/tag48.xml"/></Relationships>
</file>

<file path=ppt/slides/_rels/slide8.xml.rels><?xml version="1.0" encoding="UTF-8" standalone="yes"?>
<Relationships xmlns="http://schemas.openxmlformats.org/package/2006/relationships"><Relationship Id="rId8" Type="http://schemas.openxmlformats.org/officeDocument/2006/relationships/tags" Target="../tags/tag59.xml"/><Relationship Id="rId3" Type="http://schemas.openxmlformats.org/officeDocument/2006/relationships/tags" Target="../tags/tag54.xml"/><Relationship Id="rId7" Type="http://schemas.openxmlformats.org/officeDocument/2006/relationships/tags" Target="../tags/tag58.xm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 Id="rId9"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www.cairn.info/revue-l-ecole-des-parents-2011-6-page-26.htm" TargetMode="External"/><Relationship Id="rId3" Type="http://schemas.openxmlformats.org/officeDocument/2006/relationships/tags" Target="../tags/tag62.xml"/><Relationship Id="rId7" Type="http://schemas.openxmlformats.org/officeDocument/2006/relationships/slideLayout" Target="../slideLayouts/slideLayout1.xm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tags" Target="../tags/tag65.xml"/><Relationship Id="rId5" Type="http://schemas.openxmlformats.org/officeDocument/2006/relationships/tags" Target="../tags/tag64.xml"/><Relationship Id="rId4" Type="http://schemas.openxmlformats.org/officeDocument/2006/relationships/tags" Target="../tags/tag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1038367" y="3318011"/>
            <a:ext cx="10866052" cy="1277273"/>
          </a:xfrm>
          <a:prstGeom prst="rect">
            <a:avLst/>
          </a:prstGeom>
          <a:solidFill>
            <a:schemeClr val="bg1"/>
          </a:solidFill>
        </p:spPr>
        <p:txBody>
          <a:bodyPr wrap="square">
            <a:spAutoFit/>
          </a:bodyPr>
          <a:lstStyle/>
          <a:p>
            <a:pPr>
              <a:spcBef>
                <a:spcPts val="600"/>
              </a:spcBef>
            </a:pPr>
            <a:r>
              <a:rPr lang="fr-FR" sz="2400" b="1" dirty="0">
                <a:latin typeface="Arial" panose="020B0604020202020204" pitchFamily="34" charset="0"/>
                <a:cs typeface="Arial" panose="020B0604020202020204" pitchFamily="34" charset="0"/>
              </a:rPr>
              <a:t>Comment devenons-nous des acteurs sociaux ?</a:t>
            </a:r>
          </a:p>
          <a:p>
            <a:pPr>
              <a:spcBef>
                <a:spcPts val="600"/>
              </a:spcBef>
            </a:pPr>
            <a:r>
              <a:rPr lang="fr-FR" sz="2400" b="1" dirty="0">
                <a:latin typeface="Arial" panose="020B0604020202020204" pitchFamily="34" charset="0"/>
                <a:cs typeface="Arial" panose="020B0604020202020204" pitchFamily="34" charset="0"/>
              </a:rPr>
              <a:t>Comment la socialisation contribue-t-elle à expliquer les différences de comportement des individus ?</a:t>
            </a: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A27815DE-5D90-4484-BA3F-B085C9A4945F}"/>
              </a:ext>
            </a:extLst>
          </p:cNvPr>
          <p:cNvSpPr/>
          <p:nvPr>
            <p:custDataLst>
              <p:tags r:id="rId6"/>
            </p:custDataLst>
          </p:nvPr>
        </p:nvSpPr>
        <p:spPr>
          <a:xfrm>
            <a:off x="1325946" y="728970"/>
            <a:ext cx="10866053" cy="2308324"/>
          </a:xfrm>
          <a:prstGeom prst="rect">
            <a:avLst/>
          </a:prstGeom>
        </p:spPr>
        <p:txBody>
          <a:bodyPr wrap="square">
            <a:spAutoFit/>
          </a:bodyPr>
          <a:lstStyle/>
          <a:p>
            <a:r>
              <a:rPr lang="fr-FR" sz="4800" b="1" dirty="0">
                <a:solidFill>
                  <a:srgbClr val="7030A0"/>
                </a:solidFill>
                <a:latin typeface="Arial" panose="020B0604020202020204" pitchFamily="34" charset="0"/>
                <a:cs typeface="Arial" panose="020B0604020202020204" pitchFamily="34" charset="0"/>
              </a:rPr>
              <a:t>La socialisation</a:t>
            </a:r>
          </a:p>
          <a:p>
            <a:pPr marL="2514600" indent="-2514600">
              <a:tabLst>
                <a:tab pos="2514600" algn="l"/>
              </a:tabLst>
            </a:pPr>
            <a:r>
              <a:rPr lang="fr-FR" sz="4800" b="1" dirty="0">
                <a:solidFill>
                  <a:srgbClr val="7030A0"/>
                </a:solidFill>
                <a:latin typeface="Arial" panose="020B0604020202020204" pitchFamily="34" charset="0"/>
                <a:cs typeface="Arial" panose="020B0604020202020204" pitchFamily="34" charset="0"/>
              </a:rPr>
              <a:t>Atelier :	du programme à la construction de séquence</a:t>
            </a:r>
            <a:endParaRPr lang="fr-FR" sz="4800" dirty="0">
              <a:solidFill>
                <a:srgbClr val="7030A0"/>
              </a:solidFill>
              <a:latin typeface="Arial" panose="020B0604020202020204" pitchFamily="34" charset="0"/>
              <a:cs typeface="Arial" panose="020B0604020202020204" pitchFamily="34" charset="0"/>
            </a:endParaRPr>
          </a:p>
        </p:txBody>
      </p:sp>
      <p:sp>
        <p:nvSpPr>
          <p:cNvPr id="13" name="ZoneTexte 12">
            <a:extLst>
              <a:ext uri="{FF2B5EF4-FFF2-40B4-BE49-F238E27FC236}">
                <a16:creationId xmlns:a16="http://schemas.microsoft.com/office/drawing/2014/main" id="{5F7AA8FA-9490-4F3A-9DAD-91A1F6338D78}"/>
              </a:ext>
            </a:extLst>
          </p:cNvPr>
          <p:cNvSpPr txBox="1"/>
          <p:nvPr>
            <p:custDataLst>
              <p:tags r:id="rId7"/>
            </p:custDataLst>
          </p:nvPr>
        </p:nvSpPr>
        <p:spPr>
          <a:xfrm>
            <a:off x="3185508" y="6541261"/>
            <a:ext cx="8580555" cy="307777"/>
          </a:xfrm>
          <a:prstGeom prst="rect">
            <a:avLst/>
          </a:prstGeom>
          <a:noFill/>
        </p:spPr>
        <p:txBody>
          <a:bodyPr wrap="none" rtlCol="0">
            <a:spAutoFit/>
          </a:bodyPr>
          <a:lstStyle/>
          <a:p>
            <a:pPr algn="r"/>
            <a:r>
              <a:rPr lang="fr-FR" sz="1400" dirty="0">
                <a:solidFill>
                  <a:schemeClr val="bg2">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Groupe des formateurs de SES de l’Académie d’Orléans-Tours – La socialisation – mercredi 16 mars 2022</a:t>
            </a:r>
            <a:endParaRPr lang="fr-FR" sz="1400" dirty="0">
              <a:solidFill>
                <a:schemeClr val="bg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2514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10068000" cy="907941"/>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Une activité pour introduire le chapitre sur la socialisation :</a:t>
            </a:r>
          </a:p>
          <a:p>
            <a:pPr algn="ctr">
              <a:spcBef>
                <a:spcPts val="600"/>
              </a:spcBef>
            </a:pPr>
            <a:r>
              <a:rPr lang="fr-FR" sz="2400" b="1" dirty="0">
                <a:solidFill>
                  <a:srgbClr val="7030A0"/>
                </a:solidFill>
                <a:latin typeface="Arial" panose="020B0604020202020204" pitchFamily="34" charset="0"/>
                <a:cs typeface="Arial" panose="020B0604020202020204" pitchFamily="34" charset="0"/>
              </a:rPr>
              <a:t>interroger le lien entre le social et le biologique</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59748" y="1268976"/>
            <a:ext cx="11513591" cy="4478149"/>
          </a:xfrm>
          <a:prstGeom prst="rect">
            <a:avLst/>
          </a:prstGeom>
          <a:noFill/>
        </p:spPr>
        <p:txBody>
          <a:bodyPr wrap="square">
            <a:spAutoFit/>
          </a:bodyPr>
          <a:lstStyle/>
          <a:p>
            <a:pPr algn="just">
              <a:spcBef>
                <a:spcPts val="600"/>
              </a:spcBef>
              <a:buClr>
                <a:srgbClr val="7030A0"/>
              </a:buClr>
            </a:pPr>
            <a:r>
              <a:rPr lang="fr-FR" sz="2000" dirty="0">
                <a:solidFill>
                  <a:srgbClr val="7030A0"/>
                </a:solidFill>
                <a:latin typeface="Arial" panose="020B0604020202020204" pitchFamily="34" charset="0"/>
                <a:cs typeface="Arial" panose="020B0604020202020204" pitchFamily="34" charset="0"/>
              </a:rPr>
              <a:t>⁞ </a:t>
            </a:r>
            <a:r>
              <a:rPr lang="fr-FR" sz="2000" dirty="0">
                <a:latin typeface="Arial" panose="020B0604020202020204" pitchFamily="34" charset="0"/>
                <a:cs typeface="Arial" panose="020B0604020202020204" pitchFamily="34" charset="0"/>
              </a:rPr>
              <a:t>Objectifs de l’activité :</a:t>
            </a:r>
          </a:p>
          <a:p>
            <a:pPr marL="720725" indent="-185738" algn="just">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Savoirs :</a:t>
            </a:r>
          </a:p>
          <a:p>
            <a:pPr marL="628650" algn="just">
              <a:spcBef>
                <a:spcPts val="600"/>
              </a:spcBef>
              <a:buClr>
                <a:srgbClr val="7030A0"/>
              </a:buClr>
            </a:pPr>
            <a:r>
              <a:rPr lang="fr-FR" sz="2000" dirty="0">
                <a:latin typeface="Arial" panose="020B0604020202020204" pitchFamily="34" charset="0"/>
                <a:cs typeface="Arial" panose="020B0604020202020204" pitchFamily="34" charset="0"/>
              </a:rPr>
              <a:t>- Distinguer inné et acquis</a:t>
            </a:r>
          </a:p>
          <a:p>
            <a:pPr marL="628650" algn="just">
              <a:spcBef>
                <a:spcPts val="600"/>
              </a:spcBef>
              <a:buClr>
                <a:srgbClr val="7030A0"/>
              </a:buClr>
            </a:pPr>
            <a:r>
              <a:rPr lang="fr-FR" sz="2000" dirty="0">
                <a:latin typeface="Arial" panose="020B0604020202020204" pitchFamily="34" charset="0"/>
                <a:cs typeface="Arial" panose="020B0604020202020204" pitchFamily="34" charset="0"/>
              </a:rPr>
              <a:t>- Introduire la notion de « socialisation »</a:t>
            </a:r>
          </a:p>
          <a:p>
            <a:pPr marL="720725" indent="-185738" algn="just">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Savoir-faire :</a:t>
            </a:r>
          </a:p>
          <a:p>
            <a:pPr marL="720725" algn="just">
              <a:spcBef>
                <a:spcPts val="600"/>
              </a:spcBef>
              <a:buClr>
                <a:srgbClr val="7030A0"/>
              </a:buClr>
            </a:pPr>
            <a:r>
              <a:rPr lang="fr-FR" sz="2000" dirty="0">
                <a:latin typeface="Arial" panose="020B0604020202020204" pitchFamily="34" charset="0"/>
                <a:cs typeface="Arial" panose="020B0604020202020204" pitchFamily="34" charset="0"/>
              </a:rPr>
              <a:t>- Construction d’une argumentation</a:t>
            </a:r>
          </a:p>
          <a:p>
            <a:pPr algn="just">
              <a:spcBef>
                <a:spcPts val="600"/>
              </a:spcBef>
              <a:buClr>
                <a:srgbClr val="7030A0"/>
              </a:buClr>
            </a:pPr>
            <a:r>
              <a:rPr lang="fr-FR" sz="2000" dirty="0">
                <a:solidFill>
                  <a:srgbClr val="7030A0"/>
                </a:solidFill>
                <a:latin typeface="Arial" panose="020B0604020202020204" pitchFamily="34" charset="0"/>
                <a:cs typeface="Arial" panose="020B0604020202020204" pitchFamily="34" charset="0"/>
              </a:rPr>
              <a:t>  ⁞ </a:t>
            </a:r>
            <a:r>
              <a:rPr lang="fr-FR" sz="2000" dirty="0">
                <a:latin typeface="Arial" panose="020B0604020202020204" pitchFamily="34" charset="0"/>
                <a:cs typeface="Arial" panose="020B0604020202020204" pitchFamily="34" charset="0"/>
              </a:rPr>
              <a:t>Organisation de l’activité :</a:t>
            </a:r>
          </a:p>
          <a:p>
            <a:pPr marL="720725" indent="-185738" algn="just">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1ère étape : Repérer la structure d’un texte et ses arguments</a:t>
            </a:r>
          </a:p>
          <a:p>
            <a:pPr marL="720725" indent="-185738" algn="just">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2ème étape : Reformuler pour comprendre</a:t>
            </a:r>
          </a:p>
          <a:p>
            <a:pPr marL="720725" indent="-185738" algn="just">
              <a:spcBef>
                <a:spcPts val="600"/>
              </a:spcBef>
              <a:buClr>
                <a:srgbClr val="7030A0"/>
              </a:buClr>
              <a:buFont typeface="Arial" panose="020B0604020202020204" pitchFamily="34" charset="0"/>
              <a:buChar char="•"/>
            </a:pPr>
            <a:r>
              <a:rPr lang="fr-FR" sz="2000" dirty="0">
                <a:latin typeface="Arial" panose="020B0604020202020204" pitchFamily="34" charset="0"/>
                <a:cs typeface="Arial" panose="020B0604020202020204" pitchFamily="34" charset="0"/>
              </a:rPr>
              <a:t>3ème étape : Faire une synthèse en appliquant la méthode de l’argumentation : Peut-on dire que les différences observées dans le fonctionnement du cerveau entre les hommes et les femmes sont innées ?</a:t>
            </a:r>
          </a:p>
        </p:txBody>
      </p:sp>
    </p:spTree>
    <p:extLst>
      <p:ext uri="{BB962C8B-B14F-4D97-AF65-F5344CB8AC3E}">
        <p14:creationId xmlns:p14="http://schemas.microsoft.com/office/powerpoint/2010/main" val="483605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569660"/>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1</a:t>
            </a:r>
            <a:r>
              <a:rPr kumimoji="0" lang="fr-FR" sz="2400" b="1" i="0" u="none" strike="noStrike" kern="1200" cap="none" spc="0" normalizeH="0" baseline="30000" noProof="0" dirty="0">
                <a:ln>
                  <a:noFill/>
                </a:ln>
                <a:solidFill>
                  <a:srgbClr val="7030A0"/>
                </a:solidFill>
                <a:effectLst/>
                <a:uLnTx/>
                <a:uFillTx/>
                <a:latin typeface="Arial" panose="020B0604020202020204" pitchFamily="34" charset="0"/>
                <a:ea typeface="+mn-ea"/>
                <a:cs typeface="Arial" panose="020B0604020202020204" pitchFamily="34" charset="0"/>
              </a:rPr>
              <a:t>er</a:t>
            </a: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item - Comprendre comment les individus expérimentent et intériorisent des façons d’agir, de penser et d’anticiper l’avenir qui sont socialement situées et qui sont à l’origine de différences de comportements, de préférences et d’aspirations. </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59748" y="1943313"/>
            <a:ext cx="11632252" cy="4016484"/>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1" i="0" u="sng"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Objectif :</a:t>
            </a:r>
            <a:r>
              <a:rPr kumimoji="0" lang="fr-FR" sz="2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approfondir les acquis de la classe de seconde en étudiant les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modalités et les effets du processus de socialisation</a:t>
            </a: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p>
          <a:p>
            <a:pPr marL="180975" marR="0" lvl="0" indent="-180975"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Comprendre que les façons d’agir, de penser et d’anticiper l’avenir acquises au cours des processus de socialisation sont socialement situées (Ex. : aspirations et choix d’orientation selon l’origine sociale et selon le sexe, pratiques de loisirs)…</a:t>
            </a:r>
          </a:p>
          <a:p>
            <a:pPr marL="361950" marR="0" lvl="0" indent="-180975"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et sont à l’origine de différences de comportements, de préférences et d’aspirations.</a:t>
            </a:r>
          </a:p>
          <a:p>
            <a:pPr marL="447675" marR="0" lvl="0" algn="l" defTabSz="914400" rtl="0" eaLnBrk="1" fontAlgn="auto" latinLnBrk="0" hangingPunct="1">
              <a:lnSpc>
                <a:spcPct val="100000"/>
              </a:lnSpc>
              <a:spcBef>
                <a:spcPts val="600"/>
              </a:spcBef>
              <a:spcAft>
                <a:spcPts val="0"/>
              </a:spcAft>
              <a:buClr>
                <a:srgbClr val="7030A0"/>
              </a:buClr>
              <a:buSzTx/>
              <a:buFontTx/>
              <a:buNone/>
              <a:tabLst/>
              <a:defRPr/>
            </a:pPr>
            <a:r>
              <a:rPr lang="fr-FR" sz="2400" b="1" dirty="0">
                <a:solidFill>
                  <a:srgbClr val="7030A0"/>
                </a:solidFill>
                <a:latin typeface="Arial" panose="020B0604020202020204" pitchFamily="34" charset="0"/>
                <a:cs typeface="Arial" panose="020B0604020202020204" pitchFamily="34" charset="0"/>
              </a:rPr>
              <a:t>=&gt;</a:t>
            </a:r>
            <a:r>
              <a:rPr lang="fr-FR" sz="2400" dirty="0">
                <a:solidFill>
                  <a:prstClr val="black"/>
                </a:solidFill>
                <a:latin typeface="Arial" panose="020B0604020202020204" pitchFamily="34" charset="0"/>
                <a:cs typeface="Arial" panose="020B0604020202020204" pitchFamily="34" charset="0"/>
              </a:rPr>
              <a:t> Mettre en évidence les processus qui sont à l’œuvre (comment la socialisation s’opère-t-elle ?) et les effets de cette socialisation (qu’est-ce qui est intériorisé par l’individu socialisé ?)</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88858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461665"/>
          </a:xfrm>
          <a:prstGeom prst="rect">
            <a:avLst/>
          </a:prstGeom>
          <a:noFill/>
        </p:spPr>
        <p:txBody>
          <a:bodyPr wrap="square">
            <a:spAutoFit/>
          </a:bodyPr>
          <a:lstStyle/>
          <a:p>
            <a:pPr lvl="0">
              <a:spcBef>
                <a:spcPts val="600"/>
              </a:spcBef>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1</a:t>
            </a:r>
            <a:r>
              <a:rPr kumimoji="0" lang="fr-FR" sz="2400" b="1" i="0" u="none" strike="noStrike" kern="1200" cap="none" spc="0" normalizeH="0" baseline="30000" noProof="0" dirty="0">
                <a:ln>
                  <a:noFill/>
                </a:ln>
                <a:solidFill>
                  <a:srgbClr val="7030A0"/>
                </a:solidFill>
                <a:effectLst/>
                <a:uLnTx/>
                <a:uFillTx/>
                <a:latin typeface="Arial" panose="020B0604020202020204" pitchFamily="34" charset="0"/>
                <a:ea typeface="+mn-ea"/>
                <a:cs typeface="Arial" panose="020B0604020202020204" pitchFamily="34" charset="0"/>
              </a:rPr>
              <a:t>er</a:t>
            </a: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item - </a:t>
            </a:r>
            <a:r>
              <a:rPr lang="fr-FR" sz="2400" b="1" dirty="0">
                <a:solidFill>
                  <a:srgbClr val="7030A0"/>
                </a:solidFill>
                <a:latin typeface="Arial" panose="020B0604020202020204" pitchFamily="34" charset="0"/>
                <a:cs typeface="Arial" panose="020B0604020202020204" pitchFamily="34" charset="0"/>
              </a:rPr>
              <a:t>Références possibles</a:t>
            </a:r>
            <a:r>
              <a:rPr lang="fr-FR" sz="2400" b="1" dirty="0">
                <a:solidFill>
                  <a:prstClr val="black"/>
                </a:solidFill>
                <a:latin typeface="Arial" panose="020B0604020202020204" pitchFamily="34" charset="0"/>
                <a:cs typeface="Arial" panose="020B0604020202020204" pitchFamily="34" charset="0"/>
              </a:rPr>
              <a:t> </a:t>
            </a:r>
            <a:endPar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59748" y="908972"/>
            <a:ext cx="11513591" cy="5809283"/>
          </a:xfrm>
          <a:prstGeom prst="rect">
            <a:avLst/>
          </a:prstGeom>
          <a:noFill/>
        </p:spPr>
        <p:txBody>
          <a:bodyPr wrap="square">
            <a:spAutoFit/>
          </a:bodyPr>
          <a:lstStyle/>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Muriel Darmon, « </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8"/>
              </a:rPr>
              <a:t>La socialisation, entre famille et école</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Sociétés et représentations n°11, février 2001.</a:t>
            </a:r>
          </a:p>
          <a:p>
            <a:pPr marL="714375" marR="0" lvl="0" indent="-177800" algn="l" defTabSz="914400" rtl="0" eaLnBrk="1" fontAlgn="auto" latinLnBrk="0" hangingPunct="1">
              <a:lnSpc>
                <a:spcPct val="100000"/>
              </a:lnSpc>
              <a:spcBef>
                <a:spcPts val="3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9"/>
              </a:rPr>
              <a:t>Muriel Darmon et le concept de socialisation</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ses.ens-lyon.fr.</a:t>
            </a:r>
            <a:endPar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714375" marR="0" lvl="0" indent="-177800" algn="l" defTabSz="914400" rtl="0" eaLnBrk="1" fontAlgn="auto" latinLnBrk="0" hangingPunct="1">
              <a:lnSpc>
                <a:spcPct val="100000"/>
              </a:lnSpc>
              <a:spcBef>
                <a:spcPts val="3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Christine Mennesson, Julien Bertrand et Martine Court, « </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10"/>
              </a:rPr>
              <a:t>Forger sa volonté ou s’exprimer : les usages socialement différenciés des pratiques physiques et sportives enfantines</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Sociologie, 2016/4 Vol. 7.</a:t>
            </a:r>
          </a:p>
          <a:p>
            <a:pPr marL="714375" marR="0" lvl="0" indent="-177800" algn="l" defTabSz="914400" rtl="0" eaLnBrk="1" fontAlgn="auto" latinLnBrk="0" hangingPunct="1">
              <a:lnSpc>
                <a:spcPct val="100000"/>
              </a:lnSpc>
              <a:spcBef>
                <a:spcPts val="3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Marie Cartier, Isabelle Coutant, Olivier Masclet et Yasmine Siblot, « </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11"/>
              </a:rPr>
              <a:t>Jeunes des pavillons. Entre-soi dans les lotissements et avenir social incertain</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Agora débats/jeunesses, 2009/3, n°53.</a:t>
            </a:r>
          </a:p>
          <a:p>
            <a:pPr marL="714375" marR="0" lvl="0" indent="-177800" algn="l" defTabSz="914400" rtl="0" eaLnBrk="1" fontAlgn="auto" latinLnBrk="0" hangingPunct="1">
              <a:lnSpc>
                <a:spcPct val="100000"/>
              </a:lnSpc>
              <a:spcBef>
                <a:spcPts val="3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Christine Détrez, « </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12"/>
              </a:rPr>
              <a:t>Il était une fois le corps…la construction biologique du corps dans les encyclopédies pour enfants</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Sociétés contemporaines, 2005/3, n°59-60.</a:t>
            </a:r>
          </a:p>
          <a:p>
            <a:pPr marL="714375" marR="0" lvl="0" indent="-177800" algn="l" defTabSz="914400" rtl="0" eaLnBrk="1" fontAlgn="auto" latinLnBrk="0" hangingPunct="1">
              <a:lnSpc>
                <a:spcPct val="100000"/>
              </a:lnSpc>
              <a:spcBef>
                <a:spcPts val="3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13"/>
              </a:rPr>
              <a:t>Christine Détrez : "Il était une fois le corps..."</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Conférence sur ses.ens-lyon.fr.</a:t>
            </a:r>
          </a:p>
          <a:p>
            <a:pPr marL="714375" marR="0" lvl="0" indent="-177800" algn="l" defTabSz="914400" rtl="0" eaLnBrk="1" fontAlgn="auto" latinLnBrk="0" hangingPunct="1">
              <a:lnSpc>
                <a:spcPct val="100000"/>
              </a:lnSpc>
              <a:spcBef>
                <a:spcPts val="3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Manuel Schotté, « </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14"/>
              </a:rPr>
              <a:t>Les possibles corporels : support biologique, déterminations sociales</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Revue européenne des sciences sociales, 2016, pages 201 à 220.</a:t>
            </a:r>
          </a:p>
          <a:p>
            <a:pPr marL="714375" indent="-177800">
              <a:spcBef>
                <a:spcPts val="300"/>
              </a:spcBef>
              <a:buClr>
                <a:srgbClr val="7030A0"/>
              </a:buClr>
              <a:buFont typeface="Arial" panose="020B0604020202020204" pitchFamily="34" charset="0"/>
              <a:buChar char="•"/>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Enfants sauvages / Regards ethnographiques / Pratiques culturelles et sportives / Répartition des tâches domestiques / Métiers selon le sexe / Choix des études / etc.</a:t>
            </a:r>
          </a:p>
        </p:txBody>
      </p:sp>
    </p:spTree>
    <p:extLst>
      <p:ext uri="{BB962C8B-B14F-4D97-AF65-F5344CB8AC3E}">
        <p14:creationId xmlns:p14="http://schemas.microsoft.com/office/powerpoint/2010/main" val="3881056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5"/>
            </p:custDataLst>
          </p:nvPr>
        </p:nvSpPr>
        <p:spPr>
          <a:xfrm>
            <a:off x="559748" y="916881"/>
            <a:ext cx="11513591" cy="5539978"/>
          </a:xfrm>
          <a:prstGeom prst="rect">
            <a:avLst/>
          </a:prstGeom>
          <a:noFill/>
        </p:spPr>
        <p:txBody>
          <a:bodyPr wrap="square">
            <a:spAutoFit/>
          </a:bodyPr>
          <a:lstStyle/>
          <a:p>
            <a:pPr marL="714375" marR="0" lvl="0" indent="-177800"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Introduction : L’enfant sauvage =&gt; lien entre le biologique (inné) et le social (acquis).</a:t>
            </a:r>
          </a:p>
          <a:p>
            <a:pPr marL="714375" marR="0" lvl="0" indent="-177800" algn="l" defTabSz="914400" rtl="0" eaLnBrk="1" fontAlgn="auto" latinLnBrk="0" hangingPunct="1">
              <a:lnSpc>
                <a:spcPct val="100000"/>
              </a:lnSpc>
              <a:spcBef>
                <a:spcPts val="300"/>
              </a:spcBef>
              <a:spcAft>
                <a:spcPts val="0"/>
              </a:spcAft>
              <a:buClr>
                <a:srgbClr val="7030A0"/>
              </a:buClr>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Penser à la sociologie du sport : </a:t>
            </a:r>
          </a:p>
          <a:p>
            <a:pPr marL="720725" marR="0" lvl="0" indent="0" algn="l" defTabSz="914400" rtl="0" eaLnBrk="1" fontAlgn="auto" latinLnBrk="0" hangingPunct="1">
              <a:lnSpc>
                <a:spcPct val="100000"/>
              </a:lnSpc>
              <a:spcBef>
                <a:spcPts val="300"/>
              </a:spcBef>
              <a:spcAft>
                <a:spcPts val="0"/>
              </a:spcAft>
              <a:buClr>
                <a:srgbClr val="7030A0"/>
              </a:buClr>
              <a:buSzTx/>
              <a:buFontTx/>
              <a:buNone/>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Loïc Wacquant, « </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7"/>
              </a:rPr>
              <a:t>L'habitus comme objet et méthode d'investigation - Retour sur la fabrique du boxeur</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Actes de la recherche en sciences sociales 2010/4 (n°184).</a:t>
            </a:r>
          </a:p>
          <a:p>
            <a:pPr marL="720725" marR="0" lvl="0" indent="0" algn="l" defTabSz="914400" rtl="0" eaLnBrk="1" fontAlgn="auto" latinLnBrk="0" hangingPunct="1">
              <a:lnSpc>
                <a:spcPct val="100000"/>
              </a:lnSpc>
              <a:spcBef>
                <a:spcPts val="300"/>
              </a:spcBef>
              <a:spcAft>
                <a:spcPts val="0"/>
              </a:spcAft>
              <a:buClr>
                <a:srgbClr val="7030A0"/>
              </a:buClr>
              <a:buSzTx/>
              <a:buFontTx/>
              <a:buNone/>
              <a:tabLst/>
              <a:defRPr/>
            </a:pP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Loïc Wacquant, « </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8"/>
              </a:rPr>
              <a:t>Corps et âme, carnets ethnographiques d’un apprenti boxeur</a:t>
            </a:r>
            <a:r>
              <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 Éditions Agone, 2001 (un exemple de la méthodologie de l’observation participante).</a:t>
            </a:r>
          </a:p>
          <a:p>
            <a:pPr marL="714375" lvl="0" indent="-177800">
              <a:spcBef>
                <a:spcPts val="300"/>
              </a:spcBef>
              <a:buClr>
                <a:srgbClr val="7030A0"/>
              </a:buClr>
              <a:buFont typeface="Arial" panose="020B0604020202020204" pitchFamily="34" charset="0"/>
              <a:buChar char="•"/>
              <a:defRPr/>
            </a:pPr>
            <a:r>
              <a:rPr lang="fr-FR" sz="2200" dirty="0">
                <a:solidFill>
                  <a:prstClr val="black"/>
                </a:solidFill>
                <a:latin typeface="Arial" panose="020B0604020202020204" pitchFamily="34" charset="0"/>
                <a:cs typeface="Arial" panose="020B0604020202020204" pitchFamily="34" charset="0"/>
              </a:rPr>
              <a:t>Emprunter aux neurosciences : </a:t>
            </a:r>
          </a:p>
          <a:p>
            <a:pPr marL="720725" lvl="0">
              <a:spcBef>
                <a:spcPts val="300"/>
              </a:spcBef>
              <a:buClr>
                <a:srgbClr val="7030A0"/>
              </a:buClr>
              <a:defRPr/>
            </a:pPr>
            <a:r>
              <a:rPr lang="fr-FR" sz="2200" dirty="0">
                <a:solidFill>
                  <a:prstClr val="black"/>
                </a:solidFill>
                <a:latin typeface="Arial" panose="020B0604020202020204" pitchFamily="34" charset="0"/>
                <a:cs typeface="Arial" panose="020B0604020202020204" pitchFamily="34" charset="0"/>
              </a:rPr>
              <a:t>- Catherine Vidal (sous la direction), « Féminin Masculin, Mythes et idéologies », Belin, 2015.</a:t>
            </a:r>
          </a:p>
          <a:p>
            <a:pPr marL="720725" lvl="0">
              <a:spcBef>
                <a:spcPts val="300"/>
              </a:spcBef>
              <a:buClr>
                <a:srgbClr val="7030A0"/>
              </a:buClr>
              <a:defRPr/>
            </a:pPr>
            <a:r>
              <a:rPr lang="fr-FR" sz="2200" dirty="0">
                <a:solidFill>
                  <a:prstClr val="black"/>
                </a:solidFill>
                <a:latin typeface="Arial" panose="020B0604020202020204" pitchFamily="34" charset="0"/>
                <a:cs typeface="Arial" panose="020B0604020202020204" pitchFamily="34" charset="0"/>
              </a:rPr>
              <a:t>- Dorothée Benoit-Browaeys, Catherine Vidal, « Cerveau, sexe et pouvoir », Belin, 2015.</a:t>
            </a:r>
          </a:p>
          <a:p>
            <a:pPr marL="720725" lvl="0">
              <a:spcBef>
                <a:spcPts val="300"/>
              </a:spcBef>
              <a:buClr>
                <a:srgbClr val="7030A0"/>
              </a:buClr>
              <a:defRPr/>
            </a:pPr>
            <a:r>
              <a:rPr lang="fr-FR" sz="2200" dirty="0">
                <a:solidFill>
                  <a:prstClr val="black"/>
                </a:solidFill>
                <a:latin typeface="Arial" panose="020B0604020202020204" pitchFamily="34" charset="0"/>
                <a:cs typeface="Arial" panose="020B0604020202020204" pitchFamily="34" charset="0"/>
              </a:rPr>
              <a:t>- Catherine Vidal, « Le cerveau a-t-il un sexe ? », Conférence (2018) disponible sur </a:t>
            </a:r>
            <a:r>
              <a:rPr lang="fr-FR" sz="2200" dirty="0">
                <a:solidFill>
                  <a:prstClr val="black"/>
                </a:solidFill>
                <a:latin typeface="Arial" panose="020B0604020202020204" pitchFamily="34" charset="0"/>
                <a:cs typeface="Arial" panose="020B0604020202020204" pitchFamily="34" charset="0"/>
                <a:hlinkClick r:id="rId9"/>
              </a:rPr>
              <a:t>France culture</a:t>
            </a:r>
            <a:r>
              <a:rPr lang="fr-FR" sz="2200" dirty="0">
                <a:solidFill>
                  <a:prstClr val="black"/>
                </a:solidFill>
                <a:latin typeface="Arial" panose="020B0604020202020204" pitchFamily="34" charset="0"/>
                <a:cs typeface="Arial" panose="020B0604020202020204" pitchFamily="34" charset="0"/>
              </a:rPr>
              <a:t>. Autres conférences sur </a:t>
            </a:r>
            <a:r>
              <a:rPr lang="fr-FR" sz="2200" dirty="0">
                <a:solidFill>
                  <a:prstClr val="black"/>
                </a:solidFill>
                <a:latin typeface="Arial" panose="020B0604020202020204" pitchFamily="34" charset="0"/>
                <a:cs typeface="Arial" panose="020B0604020202020204" pitchFamily="34" charset="0"/>
                <a:hlinkClick r:id="rId10"/>
              </a:rPr>
              <a:t>France culture</a:t>
            </a:r>
            <a:r>
              <a:rPr lang="fr-FR" sz="2200" dirty="0">
                <a:solidFill>
                  <a:prstClr val="black"/>
                </a:solidFill>
                <a:latin typeface="Arial" panose="020B0604020202020204" pitchFamily="34" charset="0"/>
                <a:cs typeface="Arial" panose="020B0604020202020204" pitchFamily="34" charset="0"/>
              </a:rPr>
              <a:t>.</a:t>
            </a:r>
          </a:p>
          <a:p>
            <a:pPr marL="712800" indent="-176400">
              <a:spcBef>
                <a:spcPts val="300"/>
              </a:spcBef>
              <a:buClr>
                <a:srgbClr val="7030A0"/>
              </a:buClr>
              <a:buFont typeface="Arial" panose="020B0604020202020204" pitchFamily="34" charset="0"/>
              <a:buChar char="•"/>
              <a:defRPr/>
            </a:pPr>
            <a:r>
              <a:rPr lang="fr-FR" sz="2400" dirty="0">
                <a:solidFill>
                  <a:prstClr val="black"/>
                </a:solidFill>
                <a:latin typeface="Arial" panose="020B0604020202020204" pitchFamily="34" charset="0"/>
                <a:cs typeface="Arial" panose="020B0604020202020204" pitchFamily="34" charset="0"/>
              </a:rPr>
              <a:t>Martine Court, « Corps de filles, corps de garçons : une construction  sociale », La dispute, 2010. (</a:t>
            </a:r>
            <a:r>
              <a:rPr lang="fr-FR" sz="2400" dirty="0">
                <a:solidFill>
                  <a:prstClr val="black"/>
                </a:solidFill>
                <a:latin typeface="Arial" panose="020B0604020202020204" pitchFamily="34" charset="0"/>
                <a:cs typeface="Arial" panose="020B0604020202020204" pitchFamily="34" charset="0"/>
                <a:hlinkClick r:id="rId11"/>
              </a:rPr>
              <a:t>Fiche de lecture</a:t>
            </a:r>
            <a:r>
              <a:rPr lang="fr-FR" sz="2400" dirty="0">
                <a:solidFill>
                  <a:prstClr val="black"/>
                </a:solidFill>
                <a:latin typeface="Arial" panose="020B0604020202020204" pitchFamily="34" charset="0"/>
                <a:cs typeface="Arial" panose="020B0604020202020204" pitchFamily="34" charset="0"/>
              </a:rPr>
              <a:t>)</a:t>
            </a:r>
            <a:endParaRPr kumimoji="0" lang="fr-FR"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1371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200329"/>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Comprendre comment la diversité des configurations familiales modifie les conditions de la socialisation des enfants et des adolescents</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605938" y="1680713"/>
            <a:ext cx="11467401" cy="4832092"/>
          </a:xfrm>
          <a:prstGeom prst="rect">
            <a:avLst/>
          </a:prstGeom>
          <a:noFill/>
        </p:spPr>
        <p:txBody>
          <a:bodyPr wrap="square">
            <a:spAutoFit/>
          </a:bodyPr>
          <a:lstStyle/>
          <a:p>
            <a:pPr>
              <a:spcBef>
                <a:spcPts val="600"/>
              </a:spcBef>
              <a:buClr>
                <a:srgbClr val="7030A0"/>
              </a:buClr>
            </a:pPr>
            <a:r>
              <a:rPr lang="fr-FR" sz="2400" b="1" u="sng" dirty="0">
                <a:solidFill>
                  <a:srgbClr val="7030A0"/>
                </a:solidFill>
                <a:latin typeface="Arial" panose="020B0604020202020204" pitchFamily="34" charset="0"/>
                <a:cs typeface="Arial" panose="020B0604020202020204" pitchFamily="34" charset="0"/>
              </a:rPr>
              <a:t>Objectif :</a:t>
            </a:r>
            <a:r>
              <a:rPr lang="fr-FR" sz="2400" dirty="0">
                <a:latin typeface="Arial" panose="020B0604020202020204" pitchFamily="34" charset="0"/>
                <a:cs typeface="Arial" panose="020B0604020202020204" pitchFamily="34" charset="0"/>
              </a:rPr>
              <a:t> Mettre en évidence les effets de la diversité des configurations familiales sur la socialisation des enfants et des adolescents</a:t>
            </a:r>
          </a:p>
          <a:p>
            <a:pPr marL="180975" indent="-180975">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L'action socialisatrice de la famille n'agit pas comme un tout, car la famille ne se réduit pas au couple parental. La fratrie ou le reste de la parenté peuvent à cet égard être considérés comme des instances de socialisation.</a:t>
            </a:r>
          </a:p>
          <a:p>
            <a:pPr marL="361950" indent="-180975">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Le couple parental n'est pas nécessairement un tout unifié ; les parents peuvent provenir de milieux différents et ne pas transmettre les mêmes normes et dispositions.</a:t>
            </a:r>
          </a:p>
          <a:p>
            <a:pPr marL="542925" indent="-180975">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La structure familiale (famille recomposée, monoparentale, etc.) joue également un rôle.</a:t>
            </a:r>
          </a:p>
          <a:p>
            <a:pPr marL="714375" indent="-171450">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Derrière cette diversification des configurations familiales, on retrouve une diversification des ressources familiales</a:t>
            </a:r>
          </a:p>
        </p:txBody>
      </p:sp>
    </p:spTree>
    <p:extLst>
      <p:ext uri="{BB962C8B-B14F-4D97-AF65-F5344CB8AC3E}">
        <p14:creationId xmlns:p14="http://schemas.microsoft.com/office/powerpoint/2010/main" val="3820660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200329"/>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Comprendre comment la diversité des configurations familiales modifie les conditions de la socialisation des enfants et des adolescents</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605938" y="1680713"/>
            <a:ext cx="11467401" cy="2831544"/>
          </a:xfrm>
          <a:prstGeom prst="rect">
            <a:avLst/>
          </a:prstGeom>
          <a:noFill/>
        </p:spPr>
        <p:txBody>
          <a:bodyPr wrap="square">
            <a:spAutoFit/>
          </a:bodyPr>
          <a:lstStyle/>
          <a:p>
            <a:pPr>
              <a:spcBef>
                <a:spcPts val="600"/>
              </a:spcBef>
              <a:buClr>
                <a:srgbClr val="7030A0"/>
              </a:buClr>
            </a:pPr>
            <a:r>
              <a:rPr lang="fr-FR" sz="2400" b="1" u="sng" dirty="0">
                <a:solidFill>
                  <a:srgbClr val="7030A0"/>
                </a:solidFill>
                <a:latin typeface="Arial" panose="020B0604020202020204" pitchFamily="34" charset="0"/>
                <a:cs typeface="Arial" panose="020B0604020202020204" pitchFamily="34" charset="0"/>
              </a:rPr>
              <a:t>Objectif :</a:t>
            </a:r>
            <a:r>
              <a:rPr lang="fr-FR" sz="2400" dirty="0">
                <a:latin typeface="Arial" panose="020B0604020202020204" pitchFamily="34" charset="0"/>
                <a:cs typeface="Arial" panose="020B0604020202020204" pitchFamily="34" charset="0"/>
              </a:rPr>
              <a:t> Mettre en évidence les effets de la diversité des configurations familiales sur la socialisation des enfants et des adolescents</a:t>
            </a:r>
          </a:p>
          <a:p>
            <a:pPr>
              <a:spcBef>
                <a:spcPts val="600"/>
              </a:spcBef>
              <a:buClr>
                <a:srgbClr val="7030A0"/>
              </a:buClr>
            </a:pPr>
            <a:endParaRPr lang="fr-FR" sz="2400" dirty="0">
              <a:latin typeface="Arial" panose="020B0604020202020204" pitchFamily="34" charset="0"/>
              <a:cs typeface="Arial" panose="020B0604020202020204" pitchFamily="34" charset="0"/>
            </a:endParaRPr>
          </a:p>
          <a:p>
            <a:pPr marL="85725">
              <a:spcBef>
                <a:spcPts val="600"/>
              </a:spcBef>
              <a:buClr>
                <a:srgbClr val="7030A0"/>
              </a:buClr>
            </a:pPr>
            <a:r>
              <a:rPr lang="fr-FR" sz="2400" b="1" dirty="0">
                <a:solidFill>
                  <a:srgbClr val="7030A0"/>
                </a:solidFill>
                <a:latin typeface="Arial" panose="020B0604020202020204" pitchFamily="34" charset="0"/>
                <a:cs typeface="Arial" panose="020B0604020202020204" pitchFamily="34" charset="0"/>
              </a:rPr>
              <a:t>=&gt;</a:t>
            </a:r>
            <a:r>
              <a:rPr lang="fr-FR" sz="2400" dirty="0">
                <a:latin typeface="Arial" panose="020B0604020202020204" pitchFamily="34" charset="0"/>
                <a:cs typeface="Arial" panose="020B0604020202020204" pitchFamily="34" charset="0"/>
              </a:rPr>
              <a:t> L'enfant est entouré de personnes qui représentent des principes de socialisation divers voire opposés =&gt; les situations familiales où se déploient des principes de socialisation divergents paraissent plus probables que des configurations homogènes productrices d'habitus familiaux cohérents.</a:t>
            </a:r>
          </a:p>
        </p:txBody>
      </p:sp>
    </p:spTree>
    <p:extLst>
      <p:ext uri="{BB962C8B-B14F-4D97-AF65-F5344CB8AC3E}">
        <p14:creationId xmlns:p14="http://schemas.microsoft.com/office/powerpoint/2010/main" val="2652774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200329"/>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Comprendre comment la diversité des configurations familiales modifie les conditions de la socialisation des enfants et des adolescents</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692000"/>
            <a:ext cx="11739477" cy="2908489"/>
          </a:xfrm>
          <a:prstGeom prst="rect">
            <a:avLst/>
          </a:prstGeom>
          <a:noFill/>
        </p:spPr>
        <p:txBody>
          <a:bodyPr wrap="square">
            <a:spAutoFit/>
          </a:bodyPr>
          <a:lstStyle/>
          <a:p>
            <a:pPr>
              <a:spcBef>
                <a:spcPts val="600"/>
              </a:spcBef>
              <a:buClr>
                <a:srgbClr val="7030A0"/>
              </a:buClr>
            </a:pPr>
            <a:r>
              <a:rPr lang="fr-FR" sz="2400" dirty="0">
                <a:latin typeface="Arial" panose="020B0604020202020204" pitchFamily="34" charset="0"/>
                <a:cs typeface="Arial" panose="020B0604020202020204" pitchFamily="34" charset="0"/>
              </a:rPr>
              <a:t>Dans </a:t>
            </a:r>
            <a:r>
              <a:rPr lang="fr-FR" sz="2400" i="1" dirty="0">
                <a:latin typeface="Arial" panose="020B0604020202020204" pitchFamily="34" charset="0"/>
                <a:cs typeface="Arial" panose="020B0604020202020204" pitchFamily="34" charset="0"/>
              </a:rPr>
              <a:t>Tableaux de familles</a:t>
            </a:r>
            <a:r>
              <a:rPr lang="fr-FR" sz="2400" dirty="0">
                <a:latin typeface="Arial" panose="020B0604020202020204" pitchFamily="34" charset="0"/>
                <a:cs typeface="Arial" panose="020B0604020202020204" pitchFamily="34" charset="0"/>
              </a:rPr>
              <a:t>, Bernard Lahire décrit la diversité des configurations familiales à travers cinq thèmes :</a:t>
            </a:r>
          </a:p>
          <a:p>
            <a:pPr marL="803275">
              <a:spcBef>
                <a:spcPts val="600"/>
              </a:spcBef>
              <a:buClr>
                <a:srgbClr val="7030A0"/>
              </a:buClr>
            </a:pPr>
            <a:r>
              <a:rPr lang="fr-FR" sz="2200" dirty="0">
                <a:latin typeface="Arial" panose="020B0604020202020204" pitchFamily="34" charset="0"/>
                <a:cs typeface="Arial" panose="020B0604020202020204" pitchFamily="34" charset="0"/>
              </a:rPr>
              <a:t>- Les formes familiales de la culture écrite</a:t>
            </a:r>
          </a:p>
          <a:p>
            <a:pPr marL="803275">
              <a:spcBef>
                <a:spcPts val="600"/>
              </a:spcBef>
              <a:buClr>
                <a:srgbClr val="7030A0"/>
              </a:buClr>
            </a:pPr>
            <a:r>
              <a:rPr lang="fr-FR" sz="2200" dirty="0">
                <a:latin typeface="Arial" panose="020B0604020202020204" pitchFamily="34" charset="0"/>
                <a:cs typeface="Arial" panose="020B0604020202020204" pitchFamily="34" charset="0"/>
              </a:rPr>
              <a:t>- Les conditions et les dispositions économiques</a:t>
            </a:r>
          </a:p>
          <a:p>
            <a:pPr marL="803275">
              <a:spcBef>
                <a:spcPts val="600"/>
              </a:spcBef>
              <a:buClr>
                <a:srgbClr val="7030A0"/>
              </a:buClr>
            </a:pPr>
            <a:r>
              <a:rPr lang="fr-FR" sz="2200" dirty="0">
                <a:latin typeface="Arial" panose="020B0604020202020204" pitchFamily="34" charset="0"/>
                <a:cs typeface="Arial" panose="020B0604020202020204" pitchFamily="34" charset="0"/>
              </a:rPr>
              <a:t>- L’ordre moral domestique</a:t>
            </a:r>
          </a:p>
          <a:p>
            <a:pPr marL="803275">
              <a:spcBef>
                <a:spcPts val="600"/>
              </a:spcBef>
              <a:buClr>
                <a:srgbClr val="7030A0"/>
              </a:buClr>
            </a:pPr>
            <a:r>
              <a:rPr lang="fr-FR" sz="2200" dirty="0">
                <a:latin typeface="Arial" panose="020B0604020202020204" pitchFamily="34" charset="0"/>
                <a:cs typeface="Arial" panose="020B0604020202020204" pitchFamily="34" charset="0"/>
              </a:rPr>
              <a:t>- Les formes d’exercice de l’autorité familiale</a:t>
            </a:r>
          </a:p>
          <a:p>
            <a:pPr marL="803275">
              <a:spcBef>
                <a:spcPts val="600"/>
              </a:spcBef>
              <a:buClr>
                <a:srgbClr val="7030A0"/>
              </a:buClr>
            </a:pPr>
            <a:r>
              <a:rPr lang="fr-FR" sz="2200" dirty="0">
                <a:latin typeface="Arial" panose="020B0604020202020204" pitchFamily="34" charset="0"/>
                <a:cs typeface="Arial" panose="020B0604020202020204" pitchFamily="34" charset="0"/>
              </a:rPr>
              <a:t>- Les modes familiaux d’investissement pédagogique.</a:t>
            </a:r>
          </a:p>
        </p:txBody>
      </p:sp>
    </p:spTree>
    <p:extLst>
      <p:ext uri="{BB962C8B-B14F-4D97-AF65-F5344CB8AC3E}">
        <p14:creationId xmlns:p14="http://schemas.microsoft.com/office/powerpoint/2010/main" val="1599506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5"/>
            </p:custDataLst>
          </p:nvPr>
        </p:nvSpPr>
        <p:spPr>
          <a:xfrm>
            <a:off x="452523" y="1692000"/>
            <a:ext cx="11739477" cy="4755148"/>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Illustrations :</a:t>
            </a:r>
          </a:p>
          <a:p>
            <a:pPr marL="720725" indent="-185738">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Utiliser « </a:t>
            </a:r>
            <a:r>
              <a:rPr lang="fr-FR" sz="2400" i="1" dirty="0">
                <a:latin typeface="Arial" panose="020B0604020202020204" pitchFamily="34" charset="0"/>
                <a:cs typeface="Arial" panose="020B0604020202020204" pitchFamily="34" charset="0"/>
              </a:rPr>
              <a:t>Tableaux de famille. Heurs et malheurs scolaires en milieux populaires</a:t>
            </a:r>
            <a:r>
              <a:rPr lang="fr-FR" sz="2400" dirty="0">
                <a:latin typeface="Arial" panose="020B0604020202020204" pitchFamily="34" charset="0"/>
                <a:cs typeface="Arial" panose="020B0604020202020204" pitchFamily="34" charset="0"/>
              </a:rPr>
              <a:t> » de Bernard Lahire pour expliquer le fait qu'une partie de ceux qui ont la plus grande probabilité de redoublement à l'école élémentaire peut échapper à ce risque et même, dans certains cas singuliers particulièrement intéressants, occuper les meilleures places dans les classements scolaires ?</a:t>
            </a:r>
          </a:p>
          <a:p>
            <a:pPr marL="720725">
              <a:spcBef>
                <a:spcPts val="600"/>
              </a:spcBef>
              <a:buClr>
                <a:srgbClr val="7030A0"/>
              </a:buClr>
            </a:pPr>
            <a:r>
              <a:rPr lang="fr-FR" sz="2400" dirty="0">
                <a:latin typeface="Arial" panose="020B0604020202020204" pitchFamily="34" charset="0"/>
                <a:cs typeface="Arial" panose="020B0604020202020204" pitchFamily="34" charset="0"/>
              </a:rPr>
              <a:t>Lahire propose des portraits familiaux qui permettent notamment de comprendre comment un capital culturel familial peut se transmettre ou, au contraire, ne parvient pas à trouver les conditions de sa transmission ; ou bien encore comment, en l'absence de capital culturel ou en l'absence d'action expresse de transmission d'un capital culturel existant, les savoirs scolaires peuvent tout de même être appropriés par les enfants.</a:t>
            </a:r>
          </a:p>
        </p:txBody>
      </p:sp>
      <p:sp>
        <p:nvSpPr>
          <p:cNvPr id="10" name="Rectangle 9">
            <a:extLst>
              <a:ext uri="{FF2B5EF4-FFF2-40B4-BE49-F238E27FC236}">
                <a16:creationId xmlns:a16="http://schemas.microsoft.com/office/drawing/2014/main" id="{2E0B4FDE-D15F-4D06-BEEE-267EF1B0BFBD}"/>
              </a:ext>
            </a:extLst>
          </p:cNvPr>
          <p:cNvSpPr/>
          <p:nvPr>
            <p:custDataLst>
              <p:tags r:id="rId6"/>
            </p:custDataLst>
          </p:nvPr>
        </p:nvSpPr>
        <p:spPr>
          <a:xfrm>
            <a:off x="2124000" y="360000"/>
            <a:ext cx="9949339" cy="1200329"/>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Comprendre comment la diversité des configurations familiales modifie les conditions de la socialisation des enfants et des adolescents</a:t>
            </a:r>
            <a:endParaRPr lang="fr-FR" sz="2400"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4327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Illustrations : Resserrer la focale sociologique sur l’individu par une analyse plus microsociologique </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graphicFrame>
        <p:nvGraphicFramePr>
          <p:cNvPr id="10" name="object 3">
            <a:extLst>
              <a:ext uri="{FF2B5EF4-FFF2-40B4-BE49-F238E27FC236}">
                <a16:creationId xmlns:a16="http://schemas.microsoft.com/office/drawing/2014/main" id="{AADF3359-02A3-4BB3-8F0A-BCD5E2775A6A}"/>
              </a:ext>
            </a:extLst>
          </p:cNvPr>
          <p:cNvGraphicFramePr>
            <a:graphicFrameLocks noGrp="1"/>
          </p:cNvGraphicFramePr>
          <p:nvPr>
            <p:custDataLst>
              <p:tags r:id="rId6"/>
            </p:custDataLst>
            <p:extLst>
              <p:ext uri="{D42A27DB-BD31-4B8C-83A1-F6EECF244321}">
                <p14:modId xmlns:p14="http://schemas.microsoft.com/office/powerpoint/2010/main" val="1014717892"/>
              </p:ext>
            </p:extLst>
          </p:nvPr>
        </p:nvGraphicFramePr>
        <p:xfrm>
          <a:off x="4122301" y="2325062"/>
          <a:ext cx="7869919" cy="2042612"/>
        </p:xfrm>
        <a:graphic>
          <a:graphicData uri="http://schemas.openxmlformats.org/drawingml/2006/table">
            <a:tbl>
              <a:tblPr firstRow="1" bandRow="1"/>
              <a:tblGrid>
                <a:gridCol w="2749861">
                  <a:extLst>
                    <a:ext uri="{9D8B030D-6E8A-4147-A177-3AD203B41FA5}">
                      <a16:colId xmlns:a16="http://schemas.microsoft.com/office/drawing/2014/main" val="20000"/>
                    </a:ext>
                  </a:extLst>
                </a:gridCol>
                <a:gridCol w="972514">
                  <a:extLst>
                    <a:ext uri="{9D8B030D-6E8A-4147-A177-3AD203B41FA5}">
                      <a16:colId xmlns:a16="http://schemas.microsoft.com/office/drawing/2014/main" val="20001"/>
                    </a:ext>
                  </a:extLst>
                </a:gridCol>
                <a:gridCol w="1021182">
                  <a:extLst>
                    <a:ext uri="{9D8B030D-6E8A-4147-A177-3AD203B41FA5}">
                      <a16:colId xmlns:a16="http://schemas.microsoft.com/office/drawing/2014/main" val="20002"/>
                    </a:ext>
                  </a:extLst>
                </a:gridCol>
                <a:gridCol w="1132666">
                  <a:extLst>
                    <a:ext uri="{9D8B030D-6E8A-4147-A177-3AD203B41FA5}">
                      <a16:colId xmlns:a16="http://schemas.microsoft.com/office/drawing/2014/main" val="20003"/>
                    </a:ext>
                  </a:extLst>
                </a:gridCol>
                <a:gridCol w="996848">
                  <a:extLst>
                    <a:ext uri="{9D8B030D-6E8A-4147-A177-3AD203B41FA5}">
                      <a16:colId xmlns:a16="http://schemas.microsoft.com/office/drawing/2014/main" val="20004"/>
                    </a:ext>
                  </a:extLst>
                </a:gridCol>
                <a:gridCol w="996848">
                  <a:extLst>
                    <a:ext uri="{9D8B030D-6E8A-4147-A177-3AD203B41FA5}">
                      <a16:colId xmlns:a16="http://schemas.microsoft.com/office/drawing/2014/main" val="20005"/>
                    </a:ext>
                  </a:extLst>
                </a:gridCol>
              </a:tblGrid>
              <a:tr h="46225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0000"/>
                        </a:lnSpc>
                      </a:pPr>
                      <a:endParaRPr sz="1300" dirty="0">
                        <a:latin typeface="Times New Roman"/>
                        <a:cs typeface="Times New Roman"/>
                      </a:endParaRPr>
                    </a:p>
                  </a:txBody>
                  <a:tcPr marL="0" marR="0" marT="0" marB="0" anchor="ctr">
                    <a:lnL>
                      <a:noFill/>
                    </a:lnL>
                    <a:lnR w="9525">
                      <a:solidFill>
                        <a:srgbClr val="FFFFFF"/>
                      </a:solidFill>
                      <a:prstDash val="solid"/>
                    </a:lnR>
                    <a:lnT>
                      <a:noFill/>
                    </a:lnT>
                    <a:lnB w="9525">
                      <a:solidFill>
                        <a:srgbClr val="FFFFFF"/>
                      </a:solidFill>
                      <a:prstDash val="soli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300" b="1" spc="-5" dirty="0">
                          <a:solidFill>
                            <a:srgbClr val="FFFFFF"/>
                          </a:solidFill>
                          <a:latin typeface="Arial"/>
                          <a:cs typeface="Arial"/>
                        </a:rPr>
                        <a:t>Élèves</a:t>
                      </a:r>
                      <a:endParaRPr sz="1300" dirty="0">
                        <a:latin typeface="Arial"/>
                        <a:cs typeface="Arial"/>
                      </a:endParaRPr>
                    </a:p>
                    <a:p>
                      <a:pPr marL="0" algn="ctr">
                        <a:lnSpc>
                          <a:spcPct val="100000"/>
                        </a:lnSpc>
                        <a:spcBef>
                          <a:spcPts val="0"/>
                        </a:spcBef>
                      </a:pPr>
                      <a:r>
                        <a:rPr sz="1300" b="1" spc="5" dirty="0">
                          <a:solidFill>
                            <a:srgbClr val="FFFFFF"/>
                          </a:solidFill>
                          <a:latin typeface="Arial"/>
                          <a:cs typeface="Arial"/>
                        </a:rPr>
                        <a:t>en</a:t>
                      </a:r>
                      <a:r>
                        <a:rPr sz="1300" b="1" spc="-105" dirty="0">
                          <a:solidFill>
                            <a:srgbClr val="FFFFFF"/>
                          </a:solidFill>
                          <a:latin typeface="Arial"/>
                          <a:cs typeface="Arial"/>
                        </a:rPr>
                        <a:t> </a:t>
                      </a:r>
                      <a:r>
                        <a:rPr sz="1300" b="1" spc="-10" dirty="0">
                          <a:solidFill>
                            <a:srgbClr val="FFFFFF"/>
                          </a:solidFill>
                          <a:latin typeface="Arial"/>
                          <a:cs typeface="Arial"/>
                        </a:rPr>
                        <a:t>réussite</a:t>
                      </a:r>
                      <a:endParaRPr sz="1300" dirty="0">
                        <a:latin typeface="Arial"/>
                        <a:cs typeface="Arial"/>
                      </a:endParaRPr>
                    </a:p>
                  </a:txBody>
                  <a:tcPr marL="0" marR="0" marT="3238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311785" algn="r" defTabSz="989013">
                        <a:lnSpc>
                          <a:spcPct val="100000"/>
                        </a:lnSpc>
                        <a:spcBef>
                          <a:spcPts val="0"/>
                        </a:spcBef>
                      </a:pPr>
                      <a:r>
                        <a:rPr lang="fr-FR" sz="1300" b="1" spc="-5" noProof="0" dirty="0">
                          <a:solidFill>
                            <a:srgbClr val="FFFFFF"/>
                          </a:solidFill>
                          <a:latin typeface="Arial"/>
                          <a:cs typeface="Arial"/>
                        </a:rPr>
                        <a:t>Élèves</a:t>
                      </a:r>
                    </a:p>
                    <a:p>
                      <a:pPr marL="0" marR="311785" algn="r" defTabSz="989013">
                        <a:lnSpc>
                          <a:spcPct val="100000"/>
                        </a:lnSpc>
                        <a:spcBef>
                          <a:spcPts val="0"/>
                        </a:spcBef>
                      </a:pPr>
                      <a:r>
                        <a:rPr lang="fr-FR" sz="1300" b="1" spc="-10" noProof="0" dirty="0">
                          <a:solidFill>
                            <a:srgbClr val="FFFFFF"/>
                          </a:solidFill>
                          <a:latin typeface="Arial"/>
                          <a:cs typeface="Arial"/>
                        </a:rPr>
                        <a:t>moyens</a:t>
                      </a:r>
                      <a:endParaRPr lang="fr-FR" sz="1300" noProof="0" dirty="0">
                        <a:latin typeface="Arial"/>
                        <a:cs typeface="Arial"/>
                      </a:endParaRPr>
                    </a:p>
                  </a:txBody>
                  <a:tcPr marL="0" marR="0" marT="2984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300" b="1" spc="-5" dirty="0">
                          <a:solidFill>
                            <a:srgbClr val="FFFFFF"/>
                          </a:solidFill>
                          <a:latin typeface="Arial"/>
                          <a:cs typeface="Arial"/>
                        </a:rPr>
                        <a:t>Élèves</a:t>
                      </a:r>
                      <a:endParaRPr sz="1300" dirty="0">
                        <a:latin typeface="Arial"/>
                        <a:cs typeface="Arial"/>
                      </a:endParaRPr>
                    </a:p>
                    <a:p>
                      <a:pPr marL="0" algn="ctr">
                        <a:lnSpc>
                          <a:spcPct val="100000"/>
                        </a:lnSpc>
                        <a:spcBef>
                          <a:spcPts val="0"/>
                        </a:spcBef>
                      </a:pPr>
                      <a:r>
                        <a:rPr sz="1300" b="1" spc="5" dirty="0">
                          <a:solidFill>
                            <a:srgbClr val="FFFFFF"/>
                          </a:solidFill>
                          <a:latin typeface="Arial"/>
                          <a:cs typeface="Arial"/>
                        </a:rPr>
                        <a:t>en</a:t>
                      </a:r>
                      <a:r>
                        <a:rPr sz="1300" b="1" spc="-95" dirty="0">
                          <a:solidFill>
                            <a:srgbClr val="FFFFFF"/>
                          </a:solidFill>
                          <a:latin typeface="Arial"/>
                          <a:cs typeface="Arial"/>
                        </a:rPr>
                        <a:t> </a:t>
                      </a:r>
                      <a:r>
                        <a:rPr sz="1300" b="1" spc="-15" dirty="0">
                          <a:solidFill>
                            <a:srgbClr val="FFFFFF"/>
                          </a:solidFill>
                          <a:latin typeface="Arial"/>
                          <a:cs typeface="Arial"/>
                        </a:rPr>
                        <a:t>difficultés</a:t>
                      </a:r>
                      <a:endParaRPr sz="1300" dirty="0">
                        <a:latin typeface="Arial"/>
                        <a:cs typeface="Arial"/>
                      </a:endParaRPr>
                    </a:p>
                  </a:txBody>
                  <a:tcPr marL="0" marR="0" marT="3238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300" b="1" spc="-5" dirty="0">
                          <a:solidFill>
                            <a:srgbClr val="FFFFFF"/>
                          </a:solidFill>
                          <a:latin typeface="Arial"/>
                          <a:cs typeface="Arial"/>
                        </a:rPr>
                        <a:t>Ensemble</a:t>
                      </a:r>
                      <a:endParaRPr sz="1300" dirty="0">
                        <a:latin typeface="Arial"/>
                        <a:cs typeface="Arial"/>
                      </a:endParaRPr>
                    </a:p>
                  </a:txBody>
                  <a:tcPr marL="0" marR="0" marT="3238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300" b="1" spc="-15" dirty="0">
                          <a:solidFill>
                            <a:srgbClr val="FFFFFF"/>
                          </a:solidFill>
                          <a:latin typeface="Arial"/>
                          <a:cs typeface="Arial"/>
                        </a:rPr>
                        <a:t>Effectifs</a:t>
                      </a:r>
                      <a:endParaRPr sz="1300" dirty="0">
                        <a:latin typeface="Arial"/>
                        <a:cs typeface="Arial"/>
                      </a:endParaRPr>
                    </a:p>
                  </a:txBody>
                  <a:tcPr marL="0" marR="0" marT="32384"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extLst>
                  <a:ext uri="{0D108BD9-81ED-4DB2-BD59-A6C34878D82A}">
                    <a16:rowId xmlns:a16="http://schemas.microsoft.com/office/drawing/2014/main" val="10000"/>
                  </a:ext>
                </a:extLst>
              </a:tr>
              <a:tr h="24044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865">
                        <a:lnSpc>
                          <a:spcPct val="100000"/>
                        </a:lnSpc>
                        <a:spcBef>
                          <a:spcPts val="244"/>
                        </a:spcBef>
                      </a:pPr>
                      <a:r>
                        <a:rPr sz="1150" spc="75" dirty="0">
                          <a:solidFill>
                            <a:schemeClr val="tx1"/>
                          </a:solidFill>
                          <a:latin typeface="Calibri"/>
                          <a:cs typeface="Calibri"/>
                        </a:rPr>
                        <a:t>Aucun</a:t>
                      </a:r>
                      <a:r>
                        <a:rPr sz="1150" spc="-5" dirty="0">
                          <a:solidFill>
                            <a:schemeClr val="tx1"/>
                          </a:solidFill>
                          <a:latin typeface="Calibri"/>
                          <a:cs typeface="Calibri"/>
                        </a:rPr>
                        <a:t> </a:t>
                      </a:r>
                      <a:r>
                        <a:rPr sz="1150" spc="95" dirty="0">
                          <a:solidFill>
                            <a:schemeClr val="tx1"/>
                          </a:solidFill>
                          <a:latin typeface="Calibri"/>
                          <a:cs typeface="Calibri"/>
                        </a:rPr>
                        <a:t>des</a:t>
                      </a:r>
                      <a:r>
                        <a:rPr sz="1150" spc="-5" dirty="0">
                          <a:solidFill>
                            <a:schemeClr val="tx1"/>
                          </a:solidFill>
                          <a:latin typeface="Calibri"/>
                          <a:cs typeface="Calibri"/>
                        </a:rPr>
                        <a:t> </a:t>
                      </a:r>
                      <a:r>
                        <a:rPr sz="1150" spc="50" dirty="0">
                          <a:solidFill>
                            <a:schemeClr val="tx1"/>
                          </a:solidFill>
                          <a:latin typeface="Calibri"/>
                          <a:cs typeface="Calibri"/>
                        </a:rPr>
                        <a:t>parents</a:t>
                      </a:r>
                      <a:r>
                        <a:rPr sz="1150" spc="-5" dirty="0">
                          <a:solidFill>
                            <a:schemeClr val="tx1"/>
                          </a:solidFill>
                          <a:latin typeface="Calibri"/>
                          <a:cs typeface="Calibri"/>
                        </a:rPr>
                        <a:t> </a:t>
                      </a:r>
                      <a:r>
                        <a:rPr sz="1150" spc="50" dirty="0">
                          <a:solidFill>
                            <a:schemeClr val="tx1"/>
                          </a:solidFill>
                          <a:latin typeface="Calibri"/>
                          <a:cs typeface="Calibri"/>
                        </a:rPr>
                        <a:t>n’a</a:t>
                      </a:r>
                      <a:r>
                        <a:rPr sz="1150" spc="-5" dirty="0">
                          <a:solidFill>
                            <a:schemeClr val="tx1"/>
                          </a:solidFill>
                          <a:latin typeface="Calibri"/>
                          <a:cs typeface="Calibri"/>
                        </a:rPr>
                        <a:t> </a:t>
                      </a:r>
                      <a:r>
                        <a:rPr sz="1150" spc="30" dirty="0">
                          <a:solidFill>
                            <a:schemeClr val="tx1"/>
                          </a:solidFill>
                          <a:latin typeface="Calibri"/>
                          <a:cs typeface="Calibri"/>
                        </a:rPr>
                        <a:t>le</a:t>
                      </a:r>
                      <a:r>
                        <a:rPr sz="1150" spc="-5" dirty="0">
                          <a:solidFill>
                            <a:schemeClr val="tx1"/>
                          </a:solidFill>
                          <a:latin typeface="Calibri"/>
                          <a:cs typeface="Calibri"/>
                        </a:rPr>
                        <a:t> </a:t>
                      </a:r>
                      <a:r>
                        <a:rPr sz="1150" spc="60" dirty="0">
                          <a:solidFill>
                            <a:schemeClr val="tx1"/>
                          </a:solidFill>
                          <a:latin typeface="Calibri"/>
                          <a:cs typeface="Calibri"/>
                        </a:rPr>
                        <a:t>baccalauréat</a:t>
                      </a:r>
                      <a:endParaRPr sz="1150" dirty="0">
                        <a:solidFill>
                          <a:schemeClr val="tx1"/>
                        </a:solidFill>
                        <a:latin typeface="Calibri"/>
                        <a:cs typeface="Calibri"/>
                      </a:endParaRPr>
                    </a:p>
                  </a:txBody>
                  <a:tcPr marL="0" marR="0" marT="31114" marB="0" anchor="ctr">
                    <a:lnL>
                      <a:noFill/>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18,0</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43,2</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38,8</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5" dirty="0">
                          <a:solidFill>
                            <a:schemeClr val="tx1"/>
                          </a:solidFill>
                          <a:latin typeface="Calibri"/>
                          <a:cs typeface="Calibri"/>
                        </a:rPr>
                        <a:t>100,0</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60" dirty="0">
                          <a:solidFill>
                            <a:schemeClr val="tx1"/>
                          </a:solidFill>
                          <a:latin typeface="Calibri"/>
                          <a:cs typeface="Calibri"/>
                        </a:rPr>
                        <a:t>139</a:t>
                      </a:r>
                      <a:endParaRPr sz="1150" dirty="0">
                        <a:solidFill>
                          <a:schemeClr val="tx1"/>
                        </a:solidFill>
                        <a:latin typeface="Calibri"/>
                        <a:cs typeface="Calibri"/>
                      </a:endParaRPr>
                    </a:p>
                  </a:txBody>
                  <a:tcPr marL="0" marR="0" marT="31114"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extLst>
                  <a:ext uri="{0D108BD9-81ED-4DB2-BD59-A6C34878D82A}">
                    <a16:rowId xmlns:a16="http://schemas.microsoft.com/office/drawing/2014/main" val="10001"/>
                  </a:ext>
                </a:extLst>
              </a:tr>
              <a:tr h="43048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865" marR="326390">
                        <a:lnSpc>
                          <a:spcPct val="106200"/>
                        </a:lnSpc>
                        <a:spcBef>
                          <a:spcPts val="155"/>
                        </a:spcBef>
                      </a:pPr>
                      <a:r>
                        <a:rPr sz="1150" spc="25" dirty="0">
                          <a:solidFill>
                            <a:schemeClr val="tx1"/>
                          </a:solidFill>
                          <a:latin typeface="Calibri"/>
                          <a:cs typeface="Calibri"/>
                        </a:rPr>
                        <a:t>Mère </a:t>
                      </a:r>
                      <a:r>
                        <a:rPr sz="1150" spc="65" dirty="0">
                          <a:solidFill>
                            <a:schemeClr val="tx1"/>
                          </a:solidFill>
                          <a:latin typeface="Calibri"/>
                          <a:cs typeface="Calibri"/>
                        </a:rPr>
                        <a:t>non </a:t>
                      </a:r>
                      <a:r>
                        <a:rPr sz="1150" spc="50" dirty="0">
                          <a:solidFill>
                            <a:schemeClr val="tx1"/>
                          </a:solidFill>
                          <a:latin typeface="Calibri"/>
                          <a:cs typeface="Calibri"/>
                        </a:rPr>
                        <a:t>bachelière, père</a:t>
                      </a:r>
                      <a:r>
                        <a:rPr sz="1150" spc="-135" dirty="0">
                          <a:solidFill>
                            <a:schemeClr val="tx1"/>
                          </a:solidFill>
                          <a:latin typeface="Calibri"/>
                          <a:cs typeface="Calibri"/>
                        </a:rPr>
                        <a:t> </a:t>
                      </a:r>
                      <a:r>
                        <a:rPr sz="1150" spc="50" dirty="0">
                          <a:solidFill>
                            <a:schemeClr val="tx1"/>
                          </a:solidFill>
                          <a:latin typeface="Calibri"/>
                          <a:cs typeface="Calibri"/>
                        </a:rPr>
                        <a:t>bachelier  </a:t>
                      </a:r>
                      <a:r>
                        <a:rPr sz="1150" spc="65" dirty="0">
                          <a:solidFill>
                            <a:schemeClr val="tx1"/>
                          </a:solidFill>
                          <a:latin typeface="Calibri"/>
                          <a:cs typeface="Calibri"/>
                        </a:rPr>
                        <a:t>ou</a:t>
                      </a:r>
                      <a:r>
                        <a:rPr sz="1150" spc="-10" dirty="0">
                          <a:solidFill>
                            <a:schemeClr val="tx1"/>
                          </a:solidFill>
                          <a:latin typeface="Calibri"/>
                          <a:cs typeface="Calibri"/>
                        </a:rPr>
                        <a:t> </a:t>
                      </a:r>
                      <a:r>
                        <a:rPr sz="1150" spc="70" dirty="0">
                          <a:solidFill>
                            <a:schemeClr val="tx1"/>
                          </a:solidFill>
                          <a:latin typeface="Calibri"/>
                          <a:cs typeface="Calibri"/>
                        </a:rPr>
                        <a:t>plus</a:t>
                      </a:r>
                      <a:endParaRPr sz="1150" dirty="0">
                        <a:solidFill>
                          <a:schemeClr val="tx1"/>
                        </a:solidFill>
                        <a:latin typeface="Calibri"/>
                        <a:cs typeface="Calibri"/>
                      </a:endParaRPr>
                    </a:p>
                  </a:txBody>
                  <a:tcPr marL="0" marR="0" marT="19685" marB="0" anchor="ctr">
                    <a:lnL>
                      <a:noFill/>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28,9</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39,5</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31,6</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5" dirty="0">
                          <a:solidFill>
                            <a:schemeClr val="tx1"/>
                          </a:solidFill>
                          <a:latin typeface="Calibri"/>
                          <a:cs typeface="Calibri"/>
                        </a:rPr>
                        <a:t>100,0</a:t>
                      </a:r>
                      <a:endParaRPr sz="1150" dirty="0">
                        <a:solidFill>
                          <a:schemeClr val="tx1"/>
                        </a:solidFill>
                        <a:latin typeface="Calibri"/>
                        <a:cs typeface="Calibri"/>
                      </a:endParaRPr>
                    </a:p>
                  </a:txBody>
                  <a:tcPr marL="0" marR="0" marT="31114"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60" dirty="0">
                          <a:solidFill>
                            <a:schemeClr val="tx1"/>
                          </a:solidFill>
                          <a:latin typeface="Calibri"/>
                          <a:cs typeface="Calibri"/>
                        </a:rPr>
                        <a:t>38</a:t>
                      </a:r>
                      <a:endParaRPr sz="1150" dirty="0">
                        <a:solidFill>
                          <a:schemeClr val="tx1"/>
                        </a:solidFill>
                        <a:latin typeface="Calibri"/>
                        <a:cs typeface="Calibri"/>
                      </a:endParaRPr>
                    </a:p>
                  </a:txBody>
                  <a:tcPr marL="0" marR="0" marT="31114"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extLst>
                  <a:ext uri="{0D108BD9-81ED-4DB2-BD59-A6C34878D82A}">
                    <a16:rowId xmlns:a16="http://schemas.microsoft.com/office/drawing/2014/main" val="10002"/>
                  </a:ext>
                </a:extLst>
              </a:tr>
              <a:tr h="42273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865" marR="1075055">
                        <a:lnSpc>
                          <a:spcPct val="106200"/>
                        </a:lnSpc>
                        <a:spcBef>
                          <a:spcPts val="125"/>
                        </a:spcBef>
                      </a:pPr>
                      <a:r>
                        <a:rPr sz="1150" spc="25" dirty="0">
                          <a:solidFill>
                            <a:schemeClr val="tx1"/>
                          </a:solidFill>
                          <a:latin typeface="Calibri"/>
                          <a:cs typeface="Calibri"/>
                        </a:rPr>
                        <a:t>Mère </a:t>
                      </a:r>
                      <a:r>
                        <a:rPr sz="1150" spc="55" dirty="0">
                          <a:solidFill>
                            <a:schemeClr val="tx1"/>
                          </a:solidFill>
                          <a:latin typeface="Calibri"/>
                          <a:cs typeface="Calibri"/>
                        </a:rPr>
                        <a:t>bachelière </a:t>
                      </a:r>
                      <a:r>
                        <a:rPr sz="1150" spc="65" dirty="0">
                          <a:solidFill>
                            <a:schemeClr val="tx1"/>
                          </a:solidFill>
                          <a:latin typeface="Calibri"/>
                          <a:cs typeface="Calibri"/>
                        </a:rPr>
                        <a:t>ou</a:t>
                      </a:r>
                      <a:r>
                        <a:rPr sz="1150" spc="-140" dirty="0">
                          <a:solidFill>
                            <a:schemeClr val="tx1"/>
                          </a:solidFill>
                          <a:latin typeface="Calibri"/>
                          <a:cs typeface="Calibri"/>
                        </a:rPr>
                        <a:t> </a:t>
                      </a:r>
                      <a:r>
                        <a:rPr sz="1150" spc="60" dirty="0">
                          <a:solidFill>
                            <a:schemeClr val="tx1"/>
                          </a:solidFill>
                          <a:latin typeface="Calibri"/>
                          <a:cs typeface="Calibri"/>
                        </a:rPr>
                        <a:t>plus,  </a:t>
                      </a:r>
                      <a:r>
                        <a:rPr sz="1150" spc="50" dirty="0">
                          <a:solidFill>
                            <a:schemeClr val="tx1"/>
                          </a:solidFill>
                          <a:latin typeface="Calibri"/>
                          <a:cs typeface="Calibri"/>
                        </a:rPr>
                        <a:t>père </a:t>
                      </a:r>
                      <a:r>
                        <a:rPr sz="1150" spc="65" dirty="0">
                          <a:solidFill>
                            <a:schemeClr val="tx1"/>
                          </a:solidFill>
                          <a:latin typeface="Calibri"/>
                          <a:cs typeface="Calibri"/>
                        </a:rPr>
                        <a:t>non</a:t>
                      </a:r>
                      <a:r>
                        <a:rPr sz="1150" spc="-65" dirty="0">
                          <a:solidFill>
                            <a:schemeClr val="tx1"/>
                          </a:solidFill>
                          <a:latin typeface="Calibri"/>
                          <a:cs typeface="Calibri"/>
                        </a:rPr>
                        <a:t> </a:t>
                      </a:r>
                      <a:r>
                        <a:rPr sz="1150" spc="50" dirty="0">
                          <a:solidFill>
                            <a:schemeClr val="tx1"/>
                          </a:solidFill>
                          <a:latin typeface="Calibri"/>
                          <a:cs typeface="Calibri"/>
                        </a:rPr>
                        <a:t>bachelier</a:t>
                      </a:r>
                      <a:endParaRPr sz="1150" dirty="0">
                        <a:solidFill>
                          <a:schemeClr val="tx1"/>
                        </a:solidFill>
                        <a:latin typeface="Calibri"/>
                        <a:cs typeface="Calibri"/>
                      </a:endParaRPr>
                    </a:p>
                  </a:txBody>
                  <a:tcPr marL="0" marR="0" marT="15875" marB="0" anchor="ctr">
                    <a:lnL>
                      <a:noFill/>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50,0</a:t>
                      </a:r>
                      <a:endParaRPr sz="1150" dirty="0">
                        <a:solidFill>
                          <a:schemeClr val="tx1"/>
                        </a:solidFill>
                        <a:latin typeface="Calibri"/>
                        <a:cs typeface="Calibri"/>
                      </a:endParaRPr>
                    </a:p>
                  </a:txBody>
                  <a:tcPr marL="0" marR="0" marT="2667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36,2</a:t>
                      </a:r>
                      <a:endParaRPr sz="1150" dirty="0">
                        <a:solidFill>
                          <a:schemeClr val="tx1"/>
                        </a:solidFill>
                        <a:latin typeface="Calibri"/>
                        <a:cs typeface="Calibri"/>
                      </a:endParaRPr>
                    </a:p>
                  </a:txBody>
                  <a:tcPr marL="0" marR="0" marT="2667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45" dirty="0">
                          <a:solidFill>
                            <a:schemeClr val="tx1"/>
                          </a:solidFill>
                          <a:latin typeface="Calibri"/>
                          <a:cs typeface="Calibri"/>
                        </a:rPr>
                        <a:t>13,8*</a:t>
                      </a:r>
                      <a:endParaRPr sz="1150" dirty="0">
                        <a:solidFill>
                          <a:schemeClr val="tx1"/>
                        </a:solidFill>
                        <a:latin typeface="Calibri"/>
                        <a:cs typeface="Calibri"/>
                      </a:endParaRPr>
                    </a:p>
                  </a:txBody>
                  <a:tcPr marL="0" marR="0" marT="2667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5" dirty="0">
                          <a:solidFill>
                            <a:schemeClr val="tx1"/>
                          </a:solidFill>
                          <a:latin typeface="Calibri"/>
                          <a:cs typeface="Calibri"/>
                        </a:rPr>
                        <a:t>100,0</a:t>
                      </a:r>
                      <a:endParaRPr sz="1150" dirty="0">
                        <a:solidFill>
                          <a:schemeClr val="tx1"/>
                        </a:solidFill>
                        <a:latin typeface="Calibri"/>
                        <a:cs typeface="Calibri"/>
                      </a:endParaRPr>
                    </a:p>
                  </a:txBody>
                  <a:tcPr marL="0" marR="0" marT="2667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60" dirty="0">
                          <a:solidFill>
                            <a:schemeClr val="tx1"/>
                          </a:solidFill>
                          <a:latin typeface="Calibri"/>
                          <a:cs typeface="Calibri"/>
                        </a:rPr>
                        <a:t>94</a:t>
                      </a:r>
                      <a:endParaRPr sz="1150" dirty="0">
                        <a:solidFill>
                          <a:schemeClr val="tx1"/>
                        </a:solidFill>
                        <a:latin typeface="Calibri"/>
                        <a:cs typeface="Calibri"/>
                      </a:endParaRPr>
                    </a:p>
                  </a:txBody>
                  <a:tcPr marL="0" marR="0" marT="26670"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extLst>
                  <a:ext uri="{0D108BD9-81ED-4DB2-BD59-A6C34878D82A}">
                    <a16:rowId xmlns:a16="http://schemas.microsoft.com/office/drawing/2014/main" val="10003"/>
                  </a:ext>
                </a:extLst>
              </a:tr>
              <a:tr h="24044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230">
                        <a:lnSpc>
                          <a:spcPct val="100000"/>
                        </a:lnSpc>
                        <a:spcBef>
                          <a:spcPts val="240"/>
                        </a:spcBef>
                      </a:pPr>
                      <a:r>
                        <a:rPr sz="1150" spc="75" dirty="0">
                          <a:solidFill>
                            <a:schemeClr val="tx1"/>
                          </a:solidFill>
                          <a:latin typeface="Calibri"/>
                          <a:cs typeface="Calibri"/>
                        </a:rPr>
                        <a:t>Deux</a:t>
                      </a:r>
                      <a:r>
                        <a:rPr sz="1150" spc="-10" dirty="0">
                          <a:solidFill>
                            <a:schemeClr val="tx1"/>
                          </a:solidFill>
                          <a:latin typeface="Calibri"/>
                          <a:cs typeface="Calibri"/>
                        </a:rPr>
                        <a:t> </a:t>
                      </a:r>
                      <a:r>
                        <a:rPr sz="1150" spc="50" dirty="0">
                          <a:solidFill>
                            <a:schemeClr val="tx1"/>
                          </a:solidFill>
                          <a:latin typeface="Calibri"/>
                          <a:cs typeface="Calibri"/>
                        </a:rPr>
                        <a:t>parents</a:t>
                      </a:r>
                      <a:r>
                        <a:rPr sz="1150" spc="-5" dirty="0">
                          <a:solidFill>
                            <a:schemeClr val="tx1"/>
                          </a:solidFill>
                          <a:latin typeface="Calibri"/>
                          <a:cs typeface="Calibri"/>
                        </a:rPr>
                        <a:t> </a:t>
                      </a:r>
                      <a:r>
                        <a:rPr sz="1150" spc="60" dirty="0">
                          <a:solidFill>
                            <a:schemeClr val="tx1"/>
                          </a:solidFill>
                          <a:latin typeface="Calibri"/>
                          <a:cs typeface="Calibri"/>
                        </a:rPr>
                        <a:t>bacheliers</a:t>
                      </a:r>
                      <a:r>
                        <a:rPr sz="1150" spc="-5" dirty="0">
                          <a:solidFill>
                            <a:schemeClr val="tx1"/>
                          </a:solidFill>
                          <a:latin typeface="Calibri"/>
                          <a:cs typeface="Calibri"/>
                        </a:rPr>
                        <a:t> </a:t>
                      </a:r>
                      <a:r>
                        <a:rPr sz="1150" spc="65" dirty="0">
                          <a:solidFill>
                            <a:schemeClr val="tx1"/>
                          </a:solidFill>
                          <a:latin typeface="Calibri"/>
                          <a:cs typeface="Calibri"/>
                        </a:rPr>
                        <a:t>ou</a:t>
                      </a:r>
                      <a:r>
                        <a:rPr sz="1150" spc="-5" dirty="0">
                          <a:solidFill>
                            <a:schemeClr val="tx1"/>
                          </a:solidFill>
                          <a:latin typeface="Calibri"/>
                          <a:cs typeface="Calibri"/>
                        </a:rPr>
                        <a:t> </a:t>
                      </a:r>
                      <a:r>
                        <a:rPr sz="1150" spc="70" dirty="0">
                          <a:solidFill>
                            <a:schemeClr val="tx1"/>
                          </a:solidFill>
                          <a:latin typeface="Calibri"/>
                          <a:cs typeface="Calibri"/>
                        </a:rPr>
                        <a:t>plus</a:t>
                      </a:r>
                      <a:endParaRPr sz="1150" dirty="0">
                        <a:solidFill>
                          <a:schemeClr val="tx1"/>
                        </a:solidFill>
                        <a:latin typeface="Calibri"/>
                        <a:cs typeface="Calibri"/>
                      </a:endParaRPr>
                    </a:p>
                  </a:txBody>
                  <a:tcPr marL="0" marR="0" marT="30480" marB="0" anchor="ctr">
                    <a:lnL>
                      <a:noFill/>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42,0</a:t>
                      </a:r>
                      <a:endParaRPr sz="1150" dirty="0">
                        <a:solidFill>
                          <a:schemeClr val="tx1"/>
                        </a:solidFill>
                        <a:latin typeface="Calibri"/>
                        <a:cs typeface="Calibri"/>
                      </a:endParaRPr>
                    </a:p>
                  </a:txBody>
                  <a:tcPr marL="0" marR="0" marT="3048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47,9</a:t>
                      </a:r>
                      <a:endParaRPr sz="1150" dirty="0">
                        <a:solidFill>
                          <a:schemeClr val="tx1"/>
                        </a:solidFill>
                        <a:latin typeface="Calibri"/>
                        <a:cs typeface="Calibri"/>
                      </a:endParaRPr>
                    </a:p>
                  </a:txBody>
                  <a:tcPr marL="0" marR="0" marT="3048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0" dirty="0">
                          <a:solidFill>
                            <a:schemeClr val="tx1"/>
                          </a:solidFill>
                          <a:latin typeface="Calibri"/>
                          <a:cs typeface="Calibri"/>
                        </a:rPr>
                        <a:t>10,1</a:t>
                      </a:r>
                      <a:endParaRPr sz="1150" dirty="0">
                        <a:solidFill>
                          <a:schemeClr val="tx1"/>
                        </a:solidFill>
                        <a:latin typeface="Calibri"/>
                        <a:cs typeface="Calibri"/>
                      </a:endParaRPr>
                    </a:p>
                  </a:txBody>
                  <a:tcPr marL="0" marR="0" marT="3048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55" dirty="0">
                          <a:solidFill>
                            <a:schemeClr val="tx1"/>
                          </a:solidFill>
                          <a:latin typeface="Calibri"/>
                          <a:cs typeface="Calibri"/>
                        </a:rPr>
                        <a:t>100,0</a:t>
                      </a:r>
                      <a:endParaRPr sz="1150" dirty="0">
                        <a:solidFill>
                          <a:schemeClr val="tx1"/>
                        </a:solidFill>
                        <a:latin typeface="Calibri"/>
                        <a:cs typeface="Calibri"/>
                      </a:endParaRPr>
                    </a:p>
                  </a:txBody>
                  <a:tcPr marL="0" marR="0" marT="3048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C8CED5"/>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spc="60" dirty="0">
                          <a:solidFill>
                            <a:schemeClr val="tx1"/>
                          </a:solidFill>
                          <a:latin typeface="Calibri"/>
                          <a:cs typeface="Calibri"/>
                        </a:rPr>
                        <a:t>169</a:t>
                      </a:r>
                      <a:endParaRPr sz="1150" dirty="0">
                        <a:solidFill>
                          <a:schemeClr val="tx1"/>
                        </a:solidFill>
                        <a:latin typeface="Calibri"/>
                        <a:cs typeface="Calibri"/>
                      </a:endParaRPr>
                    </a:p>
                  </a:txBody>
                  <a:tcPr marL="0" marR="0" marT="30480"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E2E6E9"/>
                    </a:solidFill>
                  </a:tcPr>
                </a:tc>
                <a:extLst>
                  <a:ext uri="{0D108BD9-81ED-4DB2-BD59-A6C34878D82A}">
                    <a16:rowId xmlns:a16="http://schemas.microsoft.com/office/drawing/2014/main" val="10004"/>
                  </a:ext>
                </a:extLst>
              </a:tr>
              <a:tr h="24624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2230">
                        <a:lnSpc>
                          <a:spcPct val="100000"/>
                        </a:lnSpc>
                        <a:spcBef>
                          <a:spcPts val="285"/>
                        </a:spcBef>
                      </a:pPr>
                      <a:r>
                        <a:rPr sz="1150" b="1" spc="5" dirty="0">
                          <a:solidFill>
                            <a:srgbClr val="FFFFFF"/>
                          </a:solidFill>
                          <a:latin typeface="Arial"/>
                          <a:cs typeface="Arial"/>
                        </a:rPr>
                        <a:t>Ensemble</a:t>
                      </a:r>
                      <a:endParaRPr sz="1150" dirty="0">
                        <a:latin typeface="Arial"/>
                        <a:cs typeface="Arial"/>
                      </a:endParaRPr>
                    </a:p>
                  </a:txBody>
                  <a:tcPr marL="0" marR="0" marT="36195" marB="0" anchor="ctr">
                    <a:lnL>
                      <a:noFill/>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b="1" spc="20" dirty="0">
                          <a:solidFill>
                            <a:srgbClr val="FFFFFF"/>
                          </a:solidFill>
                          <a:latin typeface="Arial"/>
                          <a:cs typeface="Arial"/>
                        </a:rPr>
                        <a:t>35,0</a:t>
                      </a:r>
                      <a:endParaRPr sz="1150" dirty="0">
                        <a:latin typeface="Arial"/>
                        <a:cs typeface="Arial"/>
                      </a:endParaRPr>
                    </a:p>
                  </a:txBody>
                  <a:tcPr marL="0" marR="0" marT="36195"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b="1" spc="20" dirty="0">
                          <a:solidFill>
                            <a:srgbClr val="FFFFFF"/>
                          </a:solidFill>
                          <a:latin typeface="Arial"/>
                          <a:cs typeface="Arial"/>
                        </a:rPr>
                        <a:t>43,2</a:t>
                      </a:r>
                      <a:endParaRPr sz="1150" dirty="0">
                        <a:latin typeface="Arial"/>
                        <a:cs typeface="Arial"/>
                      </a:endParaRPr>
                    </a:p>
                  </a:txBody>
                  <a:tcPr marL="0" marR="0" marT="36195"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b="1" spc="20" dirty="0">
                          <a:solidFill>
                            <a:srgbClr val="FFFFFF"/>
                          </a:solidFill>
                          <a:latin typeface="Arial"/>
                          <a:cs typeface="Arial"/>
                        </a:rPr>
                        <a:t>21,8</a:t>
                      </a:r>
                      <a:endParaRPr sz="1150" dirty="0">
                        <a:latin typeface="Arial"/>
                        <a:cs typeface="Arial"/>
                      </a:endParaRPr>
                    </a:p>
                  </a:txBody>
                  <a:tcPr marL="0" marR="0" marT="36195"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b="1" spc="20" dirty="0">
                          <a:solidFill>
                            <a:srgbClr val="FFFFFF"/>
                          </a:solidFill>
                          <a:latin typeface="Arial"/>
                          <a:cs typeface="Arial"/>
                        </a:rPr>
                        <a:t>100,0</a:t>
                      </a:r>
                      <a:endParaRPr sz="1150" dirty="0">
                        <a:latin typeface="Arial"/>
                        <a:cs typeface="Arial"/>
                      </a:endParaRPr>
                    </a:p>
                  </a:txBody>
                  <a:tcPr marL="0" marR="0" marT="36195"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algn="ctr">
                        <a:lnSpc>
                          <a:spcPct val="100000"/>
                        </a:lnSpc>
                        <a:spcBef>
                          <a:spcPts val="0"/>
                        </a:spcBef>
                      </a:pPr>
                      <a:r>
                        <a:rPr sz="1150" b="1" spc="25" dirty="0">
                          <a:solidFill>
                            <a:srgbClr val="FFFFFF"/>
                          </a:solidFill>
                          <a:latin typeface="Arial"/>
                          <a:cs typeface="Arial"/>
                        </a:rPr>
                        <a:t>440</a:t>
                      </a:r>
                      <a:endParaRPr sz="1150" dirty="0">
                        <a:latin typeface="Arial"/>
                        <a:cs typeface="Arial"/>
                      </a:endParaRPr>
                    </a:p>
                  </a:txBody>
                  <a:tcPr marL="0" marR="0" marT="36195" marB="0" anchor="ctr">
                    <a:lnL w="9525">
                      <a:solidFill>
                        <a:srgbClr val="FFFFFF"/>
                      </a:solidFill>
                      <a:prstDash val="solid"/>
                    </a:lnL>
                    <a:lnR>
                      <a:noFill/>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00263D"/>
                    </a:solidFill>
                  </a:tcPr>
                </a:tc>
                <a:extLst>
                  <a:ext uri="{0D108BD9-81ED-4DB2-BD59-A6C34878D82A}">
                    <a16:rowId xmlns:a16="http://schemas.microsoft.com/office/drawing/2014/main" val="10005"/>
                  </a:ext>
                </a:extLst>
              </a:tr>
            </a:tbl>
          </a:graphicData>
        </a:graphic>
      </p:graphicFrame>
      <p:sp>
        <p:nvSpPr>
          <p:cNvPr id="11" name="object 4">
            <a:extLst>
              <a:ext uri="{FF2B5EF4-FFF2-40B4-BE49-F238E27FC236}">
                <a16:creationId xmlns:a16="http://schemas.microsoft.com/office/drawing/2014/main" id="{3BBD59C8-43A0-4F0E-8D2B-32966FBBE1B4}"/>
              </a:ext>
            </a:extLst>
          </p:cNvPr>
          <p:cNvSpPr txBox="1"/>
          <p:nvPr>
            <p:custDataLst>
              <p:tags r:id="rId7"/>
            </p:custDataLst>
          </p:nvPr>
        </p:nvSpPr>
        <p:spPr>
          <a:xfrm>
            <a:off x="4250701" y="4525895"/>
            <a:ext cx="7869919" cy="778546"/>
          </a:xfrm>
          <a:prstGeom prst="rect">
            <a:avLst/>
          </a:prstGeom>
        </p:spPr>
        <p:txBody>
          <a:bodyPr vert="horz" wrap="square" lIns="0" tIns="12065" rIns="0" bIns="0" rtlCol="0">
            <a:spAutoFit/>
          </a:bodyPr>
          <a:lstStyle/>
          <a:p>
            <a:pPr marL="12700" marR="5080">
              <a:lnSpc>
                <a:spcPct val="115999"/>
              </a:lnSpc>
              <a:spcBef>
                <a:spcPts val="95"/>
              </a:spcBef>
            </a:pPr>
            <a:r>
              <a:rPr lang="fr-FR" sz="1000" spc="35" dirty="0">
                <a:solidFill>
                  <a:srgbClr val="231F20"/>
                </a:solidFill>
                <a:latin typeface="Arial" panose="020B0604020202020204" pitchFamily="34" charset="0"/>
                <a:cs typeface="Arial" panose="020B0604020202020204" pitchFamily="34" charset="0"/>
              </a:rPr>
              <a:t>*Lecture</a:t>
            </a:r>
            <a:r>
              <a:rPr lang="fr-FR" sz="1000" spc="-2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a:t>
            </a:r>
            <a:r>
              <a:rPr lang="fr-FR" sz="1000" spc="-15"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13,8</a:t>
            </a:r>
            <a:r>
              <a:rPr lang="fr-FR" sz="1000" spc="-20" dirty="0">
                <a:solidFill>
                  <a:srgbClr val="231F20"/>
                </a:solidFill>
                <a:latin typeface="Arial" panose="020B0604020202020204" pitchFamily="34" charset="0"/>
                <a:cs typeface="Arial" panose="020B0604020202020204" pitchFamily="34" charset="0"/>
              </a:rPr>
              <a:t> </a:t>
            </a:r>
            <a:r>
              <a:rPr lang="fr-FR" sz="1000" spc="150" dirty="0">
                <a:solidFill>
                  <a:srgbClr val="231F20"/>
                </a:solidFill>
                <a:latin typeface="Arial" panose="020B0604020202020204" pitchFamily="34" charset="0"/>
                <a:cs typeface="Arial" panose="020B0604020202020204" pitchFamily="34" charset="0"/>
              </a:rPr>
              <a:t>%</a:t>
            </a:r>
            <a:r>
              <a:rPr lang="fr-FR" sz="1000" spc="-15" dirty="0">
                <a:solidFill>
                  <a:srgbClr val="231F20"/>
                </a:solidFill>
                <a:latin typeface="Arial" panose="020B0604020202020204" pitchFamily="34" charset="0"/>
                <a:cs typeface="Arial" panose="020B0604020202020204" pitchFamily="34" charset="0"/>
              </a:rPr>
              <a:t> </a:t>
            </a:r>
            <a:r>
              <a:rPr lang="fr-FR" sz="1000" spc="75" dirty="0">
                <a:solidFill>
                  <a:srgbClr val="231F20"/>
                </a:solidFill>
                <a:latin typeface="Arial" panose="020B0604020202020204" pitchFamily="34" charset="0"/>
                <a:cs typeface="Arial" panose="020B0604020202020204" pitchFamily="34" charset="0"/>
              </a:rPr>
              <a:t>des</a:t>
            </a:r>
            <a:r>
              <a:rPr lang="fr-FR" sz="1000" spc="-2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collégiens</a:t>
            </a:r>
            <a:r>
              <a:rPr lang="fr-FR" sz="1000" spc="-15" dirty="0">
                <a:solidFill>
                  <a:srgbClr val="231F20"/>
                </a:solidFill>
                <a:latin typeface="Arial" panose="020B0604020202020204" pitchFamily="34" charset="0"/>
                <a:cs typeface="Arial" panose="020B0604020202020204" pitchFamily="34" charset="0"/>
              </a:rPr>
              <a:t> </a:t>
            </a:r>
            <a:r>
              <a:rPr lang="fr-FR" sz="1000" spc="25" dirty="0">
                <a:solidFill>
                  <a:srgbClr val="231F20"/>
                </a:solidFill>
                <a:latin typeface="Arial" panose="020B0604020202020204" pitchFamily="34" charset="0"/>
                <a:cs typeface="Arial" panose="020B0604020202020204" pitchFamily="34" charset="0"/>
              </a:rPr>
              <a:t>dont</a:t>
            </a:r>
            <a:r>
              <a:rPr lang="fr-FR" sz="1000" spc="-20"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la</a:t>
            </a:r>
            <a:r>
              <a:rPr lang="fr-FR" sz="1000" spc="-15"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mère</a:t>
            </a:r>
            <a:r>
              <a:rPr lang="fr-FR" sz="1000" spc="-20"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est</a:t>
            </a:r>
            <a:r>
              <a:rPr lang="fr-FR" sz="1000" spc="-15" dirty="0">
                <a:solidFill>
                  <a:srgbClr val="231F20"/>
                </a:solidFill>
                <a:latin typeface="Arial" panose="020B0604020202020204" pitchFamily="34" charset="0"/>
                <a:cs typeface="Arial" panose="020B0604020202020204" pitchFamily="34" charset="0"/>
              </a:rPr>
              <a:t> </a:t>
            </a:r>
            <a:r>
              <a:rPr lang="fr-FR" sz="1000" spc="60" dirty="0">
                <a:solidFill>
                  <a:srgbClr val="231F20"/>
                </a:solidFill>
                <a:latin typeface="Arial" panose="020B0604020202020204" pitchFamily="34" charset="0"/>
                <a:cs typeface="Arial" panose="020B0604020202020204" pitchFamily="34" charset="0"/>
              </a:rPr>
              <a:t>au</a:t>
            </a:r>
            <a:r>
              <a:rPr lang="fr-FR" sz="1000" spc="-15" dirty="0">
                <a:solidFill>
                  <a:srgbClr val="231F20"/>
                </a:solidFill>
                <a:latin typeface="Arial" panose="020B0604020202020204" pitchFamily="34" charset="0"/>
                <a:cs typeface="Arial" panose="020B0604020202020204" pitchFamily="34" charset="0"/>
              </a:rPr>
              <a:t> </a:t>
            </a:r>
            <a:r>
              <a:rPr lang="fr-FR" sz="1000" spc="50" dirty="0">
                <a:solidFill>
                  <a:srgbClr val="231F20"/>
                </a:solidFill>
                <a:latin typeface="Arial" panose="020B0604020202020204" pitchFamily="34" charset="0"/>
                <a:cs typeface="Arial" panose="020B0604020202020204" pitchFamily="34" charset="0"/>
              </a:rPr>
              <a:t>moins</a:t>
            </a:r>
            <a:r>
              <a:rPr lang="fr-FR" sz="1000" spc="-2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bachelière</a:t>
            </a:r>
            <a:r>
              <a:rPr lang="fr-FR" sz="1000" spc="-15" dirty="0">
                <a:solidFill>
                  <a:srgbClr val="231F20"/>
                </a:solidFill>
                <a:latin typeface="Arial" panose="020B0604020202020204" pitchFamily="34" charset="0"/>
                <a:cs typeface="Arial" panose="020B0604020202020204" pitchFamily="34" charset="0"/>
              </a:rPr>
              <a:t> </a:t>
            </a:r>
            <a:r>
              <a:rPr lang="fr-FR" sz="1000" dirty="0">
                <a:solidFill>
                  <a:srgbClr val="231F20"/>
                </a:solidFill>
                <a:latin typeface="Arial" panose="020B0604020202020204" pitchFamily="34" charset="0"/>
                <a:cs typeface="Arial" panose="020B0604020202020204" pitchFamily="34" charset="0"/>
              </a:rPr>
              <a:t>et</a:t>
            </a:r>
            <a:r>
              <a:rPr lang="fr-FR" sz="1000" spc="-20" dirty="0">
                <a:solidFill>
                  <a:srgbClr val="231F20"/>
                </a:solidFill>
                <a:latin typeface="Arial" panose="020B0604020202020204" pitchFamily="34" charset="0"/>
                <a:cs typeface="Arial" panose="020B0604020202020204" pitchFamily="34" charset="0"/>
              </a:rPr>
              <a:t> </a:t>
            </a:r>
            <a:r>
              <a:rPr lang="fr-FR" sz="1000" spc="25" dirty="0">
                <a:solidFill>
                  <a:srgbClr val="231F20"/>
                </a:solidFill>
                <a:latin typeface="Arial" panose="020B0604020202020204" pitchFamily="34" charset="0"/>
                <a:cs typeface="Arial" panose="020B0604020202020204" pitchFamily="34" charset="0"/>
              </a:rPr>
              <a:t>dont</a:t>
            </a:r>
            <a:r>
              <a:rPr lang="fr-FR" sz="1000" spc="-15" dirty="0">
                <a:solidFill>
                  <a:srgbClr val="231F20"/>
                </a:solidFill>
                <a:latin typeface="Arial" panose="020B0604020202020204" pitchFamily="34" charset="0"/>
                <a:cs typeface="Arial" panose="020B0604020202020204" pitchFamily="34" charset="0"/>
              </a:rPr>
              <a:t> </a:t>
            </a:r>
            <a:r>
              <a:rPr lang="fr-FR" sz="1000" spc="25" dirty="0">
                <a:solidFill>
                  <a:srgbClr val="231F20"/>
                </a:solidFill>
                <a:latin typeface="Arial" panose="020B0604020202020204" pitchFamily="34" charset="0"/>
                <a:cs typeface="Arial" panose="020B0604020202020204" pitchFamily="34" charset="0"/>
              </a:rPr>
              <a:t>le</a:t>
            </a:r>
            <a:r>
              <a:rPr lang="fr-FR" sz="1000" spc="-2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père</a:t>
            </a:r>
            <a:r>
              <a:rPr lang="fr-FR" sz="1000" spc="-15" dirty="0">
                <a:solidFill>
                  <a:srgbClr val="231F20"/>
                </a:solidFill>
                <a:latin typeface="Arial" panose="020B0604020202020204" pitchFamily="34" charset="0"/>
                <a:cs typeface="Arial" panose="020B0604020202020204" pitchFamily="34" charset="0"/>
              </a:rPr>
              <a:t> </a:t>
            </a:r>
            <a:r>
              <a:rPr lang="fr-FR" sz="1000" spc="25" dirty="0">
                <a:solidFill>
                  <a:srgbClr val="231F20"/>
                </a:solidFill>
                <a:latin typeface="Arial" panose="020B0604020202020204" pitchFamily="34" charset="0"/>
                <a:cs typeface="Arial" panose="020B0604020202020204" pitchFamily="34" charset="0"/>
              </a:rPr>
              <a:t>n’est</a:t>
            </a:r>
            <a:r>
              <a:rPr lang="fr-FR" sz="1000" spc="-20" dirty="0">
                <a:solidFill>
                  <a:srgbClr val="231F20"/>
                </a:solidFill>
                <a:latin typeface="Arial" panose="020B0604020202020204" pitchFamily="34" charset="0"/>
                <a:cs typeface="Arial" panose="020B0604020202020204" pitchFamily="34" charset="0"/>
              </a:rPr>
              <a:t> </a:t>
            </a:r>
            <a:r>
              <a:rPr lang="fr-FR" sz="1000" spc="80" dirty="0">
                <a:solidFill>
                  <a:srgbClr val="231F20"/>
                </a:solidFill>
                <a:latin typeface="Arial" panose="020B0604020202020204" pitchFamily="34" charset="0"/>
                <a:cs typeface="Arial" panose="020B0604020202020204" pitchFamily="34" charset="0"/>
              </a:rPr>
              <a:t>pas</a:t>
            </a:r>
            <a:r>
              <a:rPr lang="fr-FR" sz="1000" spc="-15"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bachelier</a:t>
            </a:r>
            <a:r>
              <a:rPr lang="fr-FR" sz="1000" spc="-20" dirty="0">
                <a:solidFill>
                  <a:srgbClr val="231F20"/>
                </a:solidFill>
                <a:latin typeface="Arial" panose="020B0604020202020204" pitchFamily="34" charset="0"/>
                <a:cs typeface="Arial" panose="020B0604020202020204" pitchFamily="34" charset="0"/>
              </a:rPr>
              <a:t> </a:t>
            </a:r>
            <a:r>
              <a:rPr lang="fr-FR" sz="1000" dirty="0">
                <a:solidFill>
                  <a:srgbClr val="231F20"/>
                </a:solidFill>
                <a:latin typeface="Arial" panose="020B0604020202020204" pitchFamily="34" charset="0"/>
                <a:cs typeface="Arial" panose="020B0604020202020204" pitchFamily="34" charset="0"/>
              </a:rPr>
              <a:t>font</a:t>
            </a:r>
            <a:r>
              <a:rPr lang="fr-FR" sz="1000" spc="-15" dirty="0">
                <a:solidFill>
                  <a:srgbClr val="231F20"/>
                </a:solidFill>
                <a:latin typeface="Arial" panose="020B0604020202020204" pitchFamily="34" charset="0"/>
                <a:cs typeface="Arial" panose="020B0604020202020204" pitchFamily="34" charset="0"/>
              </a:rPr>
              <a:t> </a:t>
            </a:r>
            <a:r>
              <a:rPr lang="fr-FR" sz="1000" spc="15" dirty="0">
                <a:solidFill>
                  <a:srgbClr val="231F20"/>
                </a:solidFill>
                <a:latin typeface="Arial" panose="020B0604020202020204" pitchFamily="34" charset="0"/>
                <a:cs typeface="Arial" panose="020B0604020202020204" pitchFamily="34" charset="0"/>
              </a:rPr>
              <a:t>partie</a:t>
            </a:r>
            <a:r>
              <a:rPr lang="fr-FR" sz="1000" spc="-15" dirty="0">
                <a:solidFill>
                  <a:srgbClr val="231F20"/>
                </a:solidFill>
                <a:latin typeface="Arial" panose="020B0604020202020204" pitchFamily="34" charset="0"/>
                <a:cs typeface="Arial" panose="020B0604020202020204" pitchFamily="34" charset="0"/>
              </a:rPr>
              <a:t> </a:t>
            </a:r>
            <a:r>
              <a:rPr lang="fr-FR" sz="1000" spc="65" dirty="0">
                <a:solidFill>
                  <a:srgbClr val="231F20"/>
                </a:solidFill>
                <a:latin typeface="Arial" panose="020B0604020202020204" pitchFamily="34" charset="0"/>
                <a:cs typeface="Arial" panose="020B0604020202020204" pitchFamily="34" charset="0"/>
              </a:rPr>
              <a:t>de</a:t>
            </a:r>
            <a:r>
              <a:rPr lang="fr-FR" sz="1000" spc="-20"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la</a:t>
            </a:r>
            <a:r>
              <a:rPr lang="fr-FR" sz="1000" spc="-15"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catégorie</a:t>
            </a:r>
            <a:r>
              <a:rPr lang="fr-FR" sz="1000" spc="-20" dirty="0">
                <a:solidFill>
                  <a:srgbClr val="231F20"/>
                </a:solidFill>
                <a:latin typeface="Arial" panose="020B0604020202020204" pitchFamily="34" charset="0"/>
                <a:cs typeface="Arial" panose="020B0604020202020204" pitchFamily="34" charset="0"/>
              </a:rPr>
              <a:t> </a:t>
            </a:r>
            <a:r>
              <a:rPr lang="fr-FR" sz="1000" spc="75" dirty="0">
                <a:solidFill>
                  <a:srgbClr val="231F20"/>
                </a:solidFill>
                <a:latin typeface="Arial" panose="020B0604020202020204" pitchFamily="34" charset="0"/>
                <a:cs typeface="Arial" panose="020B0604020202020204" pitchFamily="34" charset="0"/>
              </a:rPr>
              <a:t>des</a:t>
            </a:r>
            <a:r>
              <a:rPr lang="fr-FR" sz="1000" spc="-15"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élèves </a:t>
            </a:r>
            <a:r>
              <a:rPr lang="fr-FR" sz="1000" spc="50" dirty="0">
                <a:solidFill>
                  <a:srgbClr val="231F20"/>
                </a:solidFill>
                <a:latin typeface="Arial" panose="020B0604020202020204" pitchFamily="34" charset="0"/>
                <a:cs typeface="Arial" panose="020B0604020202020204" pitchFamily="34" charset="0"/>
              </a:rPr>
              <a:t>en</a:t>
            </a:r>
            <a:r>
              <a:rPr lang="fr-FR" sz="1000" spc="-20" dirty="0">
                <a:solidFill>
                  <a:srgbClr val="231F20"/>
                </a:solidFill>
                <a:latin typeface="Arial" panose="020B0604020202020204" pitchFamily="34" charset="0"/>
                <a:cs typeface="Arial" panose="020B0604020202020204" pitchFamily="34" charset="0"/>
              </a:rPr>
              <a:t> </a:t>
            </a:r>
            <a:r>
              <a:rPr lang="fr-FR" sz="1000" spc="15" dirty="0">
                <a:solidFill>
                  <a:srgbClr val="231F20"/>
                </a:solidFill>
                <a:latin typeface="Arial" panose="020B0604020202020204" pitchFamily="34" charset="0"/>
                <a:cs typeface="Arial" panose="020B0604020202020204" pitchFamily="34" charset="0"/>
              </a:rPr>
              <a:t>difficultés.</a:t>
            </a:r>
            <a:r>
              <a:rPr lang="fr-FR" sz="1000" spc="-20" dirty="0">
                <a:solidFill>
                  <a:srgbClr val="231F20"/>
                </a:solidFill>
                <a:latin typeface="Arial" panose="020B0604020202020204" pitchFamily="34" charset="0"/>
                <a:cs typeface="Arial" panose="020B0604020202020204" pitchFamily="34" charset="0"/>
              </a:rPr>
              <a:t> </a:t>
            </a:r>
            <a:r>
              <a:rPr lang="fr-FR" sz="1000" spc="90" dirty="0">
                <a:solidFill>
                  <a:srgbClr val="231F20"/>
                </a:solidFill>
                <a:latin typeface="Arial" panose="020B0604020202020204" pitchFamily="34" charset="0"/>
                <a:cs typeface="Arial" panose="020B0604020202020204" pitchFamily="34" charset="0"/>
              </a:rPr>
              <a:t>Les</a:t>
            </a:r>
            <a:r>
              <a:rPr lang="fr-FR" sz="1000" spc="-2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non-réponses</a:t>
            </a:r>
            <a:r>
              <a:rPr lang="fr-FR" sz="1000" spc="-2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sur</a:t>
            </a:r>
            <a:r>
              <a:rPr lang="fr-FR" sz="1000" spc="-20" dirty="0">
                <a:solidFill>
                  <a:srgbClr val="231F20"/>
                </a:solidFill>
                <a:latin typeface="Arial" panose="020B0604020202020204" pitchFamily="34" charset="0"/>
                <a:cs typeface="Arial" panose="020B0604020202020204" pitchFamily="34" charset="0"/>
              </a:rPr>
              <a:t> </a:t>
            </a:r>
            <a:r>
              <a:rPr lang="fr-FR" sz="1000" spc="20" dirty="0">
                <a:solidFill>
                  <a:srgbClr val="231F20"/>
                </a:solidFill>
                <a:latin typeface="Arial" panose="020B0604020202020204" pitchFamily="34" charset="0"/>
                <a:cs typeface="Arial" panose="020B0604020202020204" pitchFamily="34" charset="0"/>
              </a:rPr>
              <a:t>l’un</a:t>
            </a:r>
            <a:r>
              <a:rPr lang="fr-FR" sz="1000" spc="-20" dirty="0">
                <a:solidFill>
                  <a:srgbClr val="231F20"/>
                </a:solidFill>
                <a:latin typeface="Arial" panose="020B0604020202020204" pitchFamily="34" charset="0"/>
                <a:cs typeface="Arial" panose="020B0604020202020204" pitchFamily="34" charset="0"/>
              </a:rPr>
              <a:t> </a:t>
            </a:r>
            <a:r>
              <a:rPr lang="fr-FR" sz="1000" spc="75" dirty="0">
                <a:solidFill>
                  <a:srgbClr val="231F20"/>
                </a:solidFill>
                <a:latin typeface="Arial" panose="020B0604020202020204" pitchFamily="34" charset="0"/>
                <a:cs typeface="Arial" panose="020B0604020202020204" pitchFamily="34" charset="0"/>
              </a:rPr>
              <a:t>des</a:t>
            </a:r>
            <a:r>
              <a:rPr lang="fr-FR" sz="1000" spc="-2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diplômes</a:t>
            </a:r>
            <a:r>
              <a:rPr lang="fr-FR" sz="1000" spc="-20"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parentaux</a:t>
            </a:r>
            <a:r>
              <a:rPr lang="fr-FR" sz="1000" spc="-20" dirty="0">
                <a:solidFill>
                  <a:srgbClr val="231F20"/>
                </a:solidFill>
                <a:latin typeface="Arial" panose="020B0604020202020204" pitchFamily="34" charset="0"/>
                <a:cs typeface="Arial" panose="020B0604020202020204" pitchFamily="34" charset="0"/>
              </a:rPr>
              <a:t> </a:t>
            </a:r>
            <a:r>
              <a:rPr lang="fr-FR" sz="1000" spc="15" dirty="0">
                <a:solidFill>
                  <a:srgbClr val="231F20"/>
                </a:solidFill>
                <a:latin typeface="Arial" panose="020B0604020202020204" pitchFamily="34" charset="0"/>
                <a:cs typeface="Arial" panose="020B0604020202020204" pitchFamily="34" charset="0"/>
              </a:rPr>
              <a:t>ont</a:t>
            </a:r>
            <a:r>
              <a:rPr lang="fr-FR" sz="1000" spc="-20" dirty="0">
                <a:solidFill>
                  <a:srgbClr val="231F20"/>
                </a:solidFill>
                <a:latin typeface="Arial" panose="020B0604020202020204" pitchFamily="34" charset="0"/>
                <a:cs typeface="Arial" panose="020B0604020202020204" pitchFamily="34" charset="0"/>
              </a:rPr>
              <a:t> </a:t>
            </a:r>
            <a:r>
              <a:rPr lang="fr-FR" sz="1000" spc="15" dirty="0">
                <a:solidFill>
                  <a:srgbClr val="231F20"/>
                </a:solidFill>
                <a:latin typeface="Arial" panose="020B0604020202020204" pitchFamily="34" charset="0"/>
                <a:cs typeface="Arial" panose="020B0604020202020204" pitchFamily="34" charset="0"/>
              </a:rPr>
              <a:t>été</a:t>
            </a:r>
            <a:r>
              <a:rPr lang="fr-FR" sz="1000" spc="-15" dirty="0">
                <a:solidFill>
                  <a:srgbClr val="231F20"/>
                </a:solidFill>
                <a:latin typeface="Arial" panose="020B0604020202020204" pitchFamily="34" charset="0"/>
                <a:cs typeface="Arial" panose="020B0604020202020204" pitchFamily="34" charset="0"/>
              </a:rPr>
              <a:t> </a:t>
            </a:r>
            <a:r>
              <a:rPr lang="fr-FR" sz="1000" spc="55" dirty="0">
                <a:solidFill>
                  <a:srgbClr val="231F20"/>
                </a:solidFill>
                <a:latin typeface="Arial" panose="020B0604020202020204" pitchFamily="34" charset="0"/>
                <a:cs typeface="Arial" panose="020B0604020202020204" pitchFamily="34" charset="0"/>
              </a:rPr>
              <a:t>exclues</a:t>
            </a:r>
            <a:r>
              <a:rPr lang="fr-FR" sz="1000" spc="-20" dirty="0">
                <a:solidFill>
                  <a:srgbClr val="231F20"/>
                </a:solidFill>
                <a:latin typeface="Arial" panose="020B0604020202020204" pitchFamily="34" charset="0"/>
                <a:cs typeface="Arial" panose="020B0604020202020204" pitchFamily="34" charset="0"/>
              </a:rPr>
              <a:t> </a:t>
            </a:r>
            <a:r>
              <a:rPr lang="fr-FR" sz="1000" spc="60" dirty="0">
                <a:solidFill>
                  <a:srgbClr val="231F20"/>
                </a:solidFill>
                <a:latin typeface="Arial" panose="020B0604020202020204" pitchFamily="34" charset="0"/>
                <a:cs typeface="Arial" panose="020B0604020202020204" pitchFamily="34" charset="0"/>
              </a:rPr>
              <a:t>du</a:t>
            </a:r>
            <a:r>
              <a:rPr lang="fr-FR" sz="1000" spc="-20"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tableau,</a:t>
            </a:r>
            <a:r>
              <a:rPr lang="fr-FR" sz="1000" spc="-20" dirty="0">
                <a:solidFill>
                  <a:srgbClr val="231F20"/>
                </a:solidFill>
                <a:latin typeface="Arial" panose="020B0604020202020204" pitchFamily="34" charset="0"/>
                <a:cs typeface="Arial" panose="020B0604020202020204" pitchFamily="34" charset="0"/>
              </a:rPr>
              <a:t> </a:t>
            </a:r>
            <a:r>
              <a:rPr lang="fr-FR" sz="1000" spc="80" dirty="0">
                <a:solidFill>
                  <a:srgbClr val="231F20"/>
                </a:solidFill>
                <a:latin typeface="Arial" panose="020B0604020202020204" pitchFamily="34" charset="0"/>
                <a:cs typeface="Arial" panose="020B0604020202020204" pitchFamily="34" charset="0"/>
              </a:rPr>
              <a:t>ce</a:t>
            </a:r>
            <a:r>
              <a:rPr lang="fr-FR" sz="1000" spc="-2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qui</a:t>
            </a:r>
            <a:r>
              <a:rPr lang="fr-FR" sz="1000" spc="-2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explique</a:t>
            </a:r>
            <a:r>
              <a:rPr lang="fr-FR" sz="1000" spc="-20" dirty="0">
                <a:solidFill>
                  <a:srgbClr val="231F20"/>
                </a:solidFill>
                <a:latin typeface="Arial" panose="020B0604020202020204" pitchFamily="34" charset="0"/>
                <a:cs typeface="Arial" panose="020B0604020202020204" pitchFamily="34" charset="0"/>
              </a:rPr>
              <a:t> </a:t>
            </a:r>
            <a:r>
              <a:rPr lang="fr-FR" sz="1000" spc="-5" dirty="0">
                <a:solidFill>
                  <a:srgbClr val="231F20"/>
                </a:solidFill>
                <a:latin typeface="Arial" panose="020B0604020202020204" pitchFamily="34" charset="0"/>
                <a:cs typeface="Arial" panose="020B0604020202020204" pitchFamily="34" charset="0"/>
              </a:rPr>
              <a:t>l’effectif</a:t>
            </a:r>
            <a:r>
              <a:rPr lang="fr-FR" sz="1000" spc="-20" dirty="0">
                <a:solidFill>
                  <a:srgbClr val="231F20"/>
                </a:solidFill>
                <a:latin typeface="Arial" panose="020B0604020202020204" pitchFamily="34" charset="0"/>
                <a:cs typeface="Arial" panose="020B0604020202020204" pitchFamily="34" charset="0"/>
              </a:rPr>
              <a:t> </a:t>
            </a:r>
            <a:r>
              <a:rPr lang="fr-FR" sz="1000" spc="-5" dirty="0">
                <a:solidFill>
                  <a:srgbClr val="231F20"/>
                </a:solidFill>
                <a:latin typeface="Arial" panose="020B0604020202020204" pitchFamily="34" charset="0"/>
                <a:cs typeface="Arial" panose="020B0604020202020204" pitchFamily="34" charset="0"/>
              </a:rPr>
              <a:t>total</a:t>
            </a:r>
            <a:r>
              <a:rPr lang="fr-FR" sz="1000" spc="-20" dirty="0">
                <a:solidFill>
                  <a:srgbClr val="231F20"/>
                </a:solidFill>
                <a:latin typeface="Arial" panose="020B0604020202020204" pitchFamily="34" charset="0"/>
                <a:cs typeface="Arial" panose="020B0604020202020204" pitchFamily="34" charset="0"/>
              </a:rPr>
              <a:t> </a:t>
            </a:r>
            <a:r>
              <a:rPr lang="fr-FR" sz="1000" spc="5" dirty="0">
                <a:solidFill>
                  <a:srgbClr val="231F20"/>
                </a:solidFill>
                <a:latin typeface="Arial" panose="020B0604020202020204" pitchFamily="34" charset="0"/>
                <a:cs typeface="Arial" panose="020B0604020202020204" pitchFamily="34" charset="0"/>
              </a:rPr>
              <a:t>inférieur</a:t>
            </a:r>
            <a:r>
              <a:rPr lang="fr-FR" sz="1000" spc="-20" dirty="0">
                <a:solidFill>
                  <a:srgbClr val="231F20"/>
                </a:solidFill>
                <a:latin typeface="Arial" panose="020B0604020202020204" pitchFamily="34" charset="0"/>
                <a:cs typeface="Arial" panose="020B0604020202020204" pitchFamily="34" charset="0"/>
              </a:rPr>
              <a:t> </a:t>
            </a:r>
            <a:r>
              <a:rPr lang="fr-FR" sz="1000" spc="75" dirty="0">
                <a:solidFill>
                  <a:srgbClr val="231F20"/>
                </a:solidFill>
                <a:latin typeface="Arial" panose="020B0604020202020204" pitchFamily="34" charset="0"/>
                <a:cs typeface="Arial" panose="020B0604020202020204" pitchFamily="34" charset="0"/>
              </a:rPr>
              <a:t>à</a:t>
            </a:r>
            <a:r>
              <a:rPr lang="fr-FR" sz="1000" spc="-15" dirty="0">
                <a:solidFill>
                  <a:srgbClr val="231F20"/>
                </a:solidFill>
                <a:latin typeface="Arial" panose="020B0604020202020204" pitchFamily="34" charset="0"/>
                <a:cs typeface="Arial" panose="020B0604020202020204" pitchFamily="34" charset="0"/>
              </a:rPr>
              <a:t> </a:t>
            </a:r>
            <a:r>
              <a:rPr lang="fr-FR" sz="1000" spc="30" dirty="0">
                <a:solidFill>
                  <a:srgbClr val="231F20"/>
                </a:solidFill>
                <a:latin typeface="Arial" panose="020B0604020202020204" pitchFamily="34" charset="0"/>
                <a:cs typeface="Arial" panose="020B0604020202020204" pitchFamily="34" charset="0"/>
              </a:rPr>
              <a:t>667.</a:t>
            </a:r>
            <a:endParaRPr lang="fr-FR" sz="1000" dirty="0">
              <a:latin typeface="Arial" panose="020B0604020202020204" pitchFamily="34" charset="0"/>
              <a:cs typeface="Arial" panose="020B0604020202020204" pitchFamily="34" charset="0"/>
            </a:endParaRPr>
          </a:p>
          <a:p>
            <a:pPr marL="12700">
              <a:lnSpc>
                <a:spcPct val="100000"/>
              </a:lnSpc>
              <a:spcBef>
                <a:spcPts val="605"/>
              </a:spcBef>
            </a:pPr>
            <a:r>
              <a:rPr lang="fr-FR" sz="1000" spc="75" dirty="0">
                <a:solidFill>
                  <a:srgbClr val="231F20"/>
                </a:solidFill>
                <a:latin typeface="Arial" panose="020B0604020202020204" pitchFamily="34" charset="0"/>
                <a:cs typeface="Arial" panose="020B0604020202020204" pitchFamily="34" charset="0"/>
              </a:rPr>
              <a:t>Données</a:t>
            </a:r>
            <a:r>
              <a:rPr lang="fr-FR" sz="1000" spc="-5" dirty="0">
                <a:solidFill>
                  <a:srgbClr val="231F20"/>
                </a:solidFill>
                <a:latin typeface="Arial" panose="020B0604020202020204" pitchFamily="34" charset="0"/>
                <a:cs typeface="Arial" panose="020B0604020202020204" pitchFamily="34" charset="0"/>
              </a:rPr>
              <a:t> </a:t>
            </a:r>
            <a:r>
              <a:rPr lang="fr-FR" sz="1000" spc="75" dirty="0">
                <a:solidFill>
                  <a:srgbClr val="231F20"/>
                </a:solidFill>
                <a:latin typeface="Arial" panose="020B0604020202020204" pitchFamily="34" charset="0"/>
                <a:cs typeface="Arial" panose="020B0604020202020204" pitchFamily="34" charset="0"/>
              </a:rPr>
              <a:t>issues</a:t>
            </a:r>
            <a:r>
              <a:rPr lang="fr-FR" sz="1000" spc="-5" dirty="0">
                <a:solidFill>
                  <a:srgbClr val="231F20"/>
                </a:solidFill>
                <a:latin typeface="Arial" panose="020B0604020202020204" pitchFamily="34" charset="0"/>
                <a:cs typeface="Arial" panose="020B0604020202020204" pitchFamily="34" charset="0"/>
              </a:rPr>
              <a:t> </a:t>
            </a:r>
            <a:r>
              <a:rPr lang="fr-FR" sz="1000" spc="50" dirty="0">
                <a:solidFill>
                  <a:srgbClr val="231F20"/>
                </a:solidFill>
                <a:latin typeface="Arial" panose="020B0604020202020204" pitchFamily="34" charset="0"/>
                <a:cs typeface="Arial" panose="020B0604020202020204" pitchFamily="34" charset="0"/>
              </a:rPr>
              <a:t>d’une</a:t>
            </a:r>
            <a:r>
              <a:rPr lang="fr-FR" sz="100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enquête</a:t>
            </a:r>
            <a:r>
              <a:rPr lang="fr-FR" sz="1000" spc="-5" dirty="0">
                <a:solidFill>
                  <a:srgbClr val="231F20"/>
                </a:solidFill>
                <a:latin typeface="Arial" panose="020B0604020202020204" pitchFamily="34" charset="0"/>
                <a:cs typeface="Arial" panose="020B0604020202020204" pitchFamily="34" charset="0"/>
              </a:rPr>
              <a:t> </a:t>
            </a:r>
            <a:r>
              <a:rPr lang="fr-FR" sz="1000" spc="50" dirty="0">
                <a:solidFill>
                  <a:srgbClr val="231F20"/>
                </a:solidFill>
                <a:latin typeface="Arial" panose="020B0604020202020204" pitchFamily="34" charset="0"/>
                <a:cs typeface="Arial" panose="020B0604020202020204" pitchFamily="34" charset="0"/>
              </a:rPr>
              <a:t>par</a:t>
            </a:r>
            <a:r>
              <a:rPr lang="fr-FR" sz="1000"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questionnaire</a:t>
            </a:r>
            <a:r>
              <a:rPr lang="fr-FR" sz="1000" spc="-5" dirty="0">
                <a:solidFill>
                  <a:srgbClr val="231F20"/>
                </a:solidFill>
                <a:latin typeface="Arial" panose="020B0604020202020204" pitchFamily="34" charset="0"/>
                <a:cs typeface="Arial" panose="020B0604020202020204" pitchFamily="34" charset="0"/>
              </a:rPr>
              <a:t> </a:t>
            </a:r>
            <a:r>
              <a:rPr lang="fr-FR" sz="1000" spc="80" dirty="0">
                <a:solidFill>
                  <a:srgbClr val="231F20"/>
                </a:solidFill>
                <a:latin typeface="Arial" panose="020B0604020202020204" pitchFamily="34" charset="0"/>
                <a:cs typeface="Arial" panose="020B0604020202020204" pitchFamily="34" charset="0"/>
              </a:rPr>
              <a:t>dans</a:t>
            </a:r>
            <a:r>
              <a:rPr lang="fr-FR" sz="1000" dirty="0">
                <a:solidFill>
                  <a:srgbClr val="231F20"/>
                </a:solidFill>
                <a:latin typeface="Arial" panose="020B0604020202020204" pitchFamily="34" charset="0"/>
                <a:cs typeface="Arial" panose="020B0604020202020204" pitchFamily="34" charset="0"/>
              </a:rPr>
              <a:t> </a:t>
            </a:r>
            <a:r>
              <a:rPr lang="fr-FR" sz="1000" spc="35" dirty="0">
                <a:solidFill>
                  <a:srgbClr val="231F20"/>
                </a:solidFill>
                <a:latin typeface="Arial" panose="020B0604020202020204" pitchFamily="34" charset="0"/>
                <a:cs typeface="Arial" panose="020B0604020202020204" pitchFamily="34" charset="0"/>
              </a:rPr>
              <a:t>quatre</a:t>
            </a:r>
            <a:r>
              <a:rPr lang="fr-FR" sz="1000" spc="-5" dirty="0">
                <a:solidFill>
                  <a:srgbClr val="231F20"/>
                </a:solidFill>
                <a:latin typeface="Arial" panose="020B0604020202020204" pitchFamily="34" charset="0"/>
                <a:cs typeface="Arial" panose="020B0604020202020204" pitchFamily="34" charset="0"/>
              </a:rPr>
              <a:t> </a:t>
            </a:r>
            <a:r>
              <a:rPr lang="fr-FR" sz="1000" spc="70" dirty="0">
                <a:solidFill>
                  <a:srgbClr val="231F20"/>
                </a:solidFill>
                <a:latin typeface="Arial" panose="020B0604020202020204" pitchFamily="34" charset="0"/>
                <a:cs typeface="Arial" panose="020B0604020202020204" pitchFamily="34" charset="0"/>
              </a:rPr>
              <a:t>collèges</a:t>
            </a:r>
            <a:r>
              <a:rPr lang="fr-FR" sz="1000" dirty="0">
                <a:solidFill>
                  <a:srgbClr val="231F20"/>
                </a:solidFill>
                <a:latin typeface="Arial" panose="020B0604020202020204" pitchFamily="34" charset="0"/>
                <a:cs typeface="Arial" panose="020B0604020202020204" pitchFamily="34" charset="0"/>
              </a:rPr>
              <a:t> </a:t>
            </a:r>
            <a:r>
              <a:rPr lang="fr-FR" sz="1000" spc="70" dirty="0">
                <a:solidFill>
                  <a:srgbClr val="231F20"/>
                </a:solidFill>
                <a:latin typeface="Arial" panose="020B0604020202020204" pitchFamily="34" charset="0"/>
                <a:cs typeface="Arial" panose="020B0604020202020204" pitchFamily="34" charset="0"/>
              </a:rPr>
              <a:t>de</a:t>
            </a:r>
            <a:r>
              <a:rPr lang="fr-FR" sz="1000" spc="-5" dirty="0">
                <a:solidFill>
                  <a:srgbClr val="231F20"/>
                </a:solidFill>
                <a:latin typeface="Arial" panose="020B0604020202020204" pitchFamily="34" charset="0"/>
                <a:cs typeface="Arial" panose="020B0604020202020204" pitchFamily="34" charset="0"/>
              </a:rPr>
              <a:t> </a:t>
            </a:r>
            <a:r>
              <a:rPr lang="fr-FR" sz="1000" spc="45" dirty="0">
                <a:solidFill>
                  <a:srgbClr val="231F20"/>
                </a:solidFill>
                <a:latin typeface="Arial" panose="020B0604020202020204" pitchFamily="34" charset="0"/>
                <a:cs typeface="Arial" panose="020B0604020202020204" pitchFamily="34" charset="0"/>
              </a:rPr>
              <a:t>l’agglomération</a:t>
            </a:r>
            <a:r>
              <a:rPr lang="fr-FR" sz="1000" dirty="0">
                <a:solidFill>
                  <a:srgbClr val="231F20"/>
                </a:solidFill>
                <a:latin typeface="Arial" panose="020B0604020202020204" pitchFamily="34" charset="0"/>
                <a:cs typeface="Arial" panose="020B0604020202020204" pitchFamily="34" charset="0"/>
              </a:rPr>
              <a:t> </a:t>
            </a:r>
            <a:r>
              <a:rPr lang="fr-FR" sz="1000" spc="50" dirty="0">
                <a:solidFill>
                  <a:srgbClr val="231F20"/>
                </a:solidFill>
                <a:latin typeface="Arial" panose="020B0604020202020204" pitchFamily="34" charset="0"/>
                <a:cs typeface="Arial" panose="020B0604020202020204" pitchFamily="34" charset="0"/>
              </a:rPr>
              <a:t>lyonnaise,</a:t>
            </a:r>
            <a:r>
              <a:rPr lang="fr-FR" sz="1000" spc="-5" dirty="0">
                <a:solidFill>
                  <a:srgbClr val="231F20"/>
                </a:solidFill>
                <a:latin typeface="Arial" panose="020B0604020202020204" pitchFamily="34" charset="0"/>
                <a:cs typeface="Arial" panose="020B0604020202020204" pitchFamily="34" charset="0"/>
              </a:rPr>
              <a:t> </a:t>
            </a:r>
            <a:r>
              <a:rPr lang="fr-FR" sz="1000" spc="65" dirty="0">
                <a:solidFill>
                  <a:srgbClr val="231F20"/>
                </a:solidFill>
                <a:latin typeface="Arial" panose="020B0604020202020204" pitchFamily="34" charset="0"/>
                <a:cs typeface="Arial" panose="020B0604020202020204" pitchFamily="34" charset="0"/>
              </a:rPr>
              <a:t>mars</a:t>
            </a:r>
            <a:r>
              <a:rPr lang="fr-FR" sz="1000" dirty="0">
                <a:solidFill>
                  <a:srgbClr val="231F20"/>
                </a:solidFill>
                <a:latin typeface="Arial" panose="020B0604020202020204" pitchFamily="34" charset="0"/>
                <a:cs typeface="Arial" panose="020B0604020202020204" pitchFamily="34" charset="0"/>
              </a:rPr>
              <a:t> </a:t>
            </a:r>
            <a:r>
              <a:rPr lang="fr-FR" sz="1000" spc="50" dirty="0">
                <a:solidFill>
                  <a:srgbClr val="231F20"/>
                </a:solidFill>
                <a:latin typeface="Arial" panose="020B0604020202020204" pitchFamily="34" charset="0"/>
                <a:cs typeface="Arial" panose="020B0604020202020204" pitchFamily="34" charset="0"/>
              </a:rPr>
              <a:t>1999.</a:t>
            </a:r>
            <a:endParaRPr lang="fr-FR" sz="1000" dirty="0">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FFB8DAB5-12AA-4B22-8136-1641A7C0F2FB}"/>
              </a:ext>
            </a:extLst>
          </p:cNvPr>
          <p:cNvSpPr txBox="1"/>
          <p:nvPr>
            <p:custDataLst>
              <p:tags r:id="rId8"/>
            </p:custDataLst>
          </p:nvPr>
        </p:nvSpPr>
        <p:spPr>
          <a:xfrm>
            <a:off x="4092157" y="1332000"/>
            <a:ext cx="7845036" cy="584775"/>
          </a:xfrm>
          <a:prstGeom prst="rect">
            <a:avLst/>
          </a:prstGeom>
          <a:noFill/>
        </p:spPr>
        <p:txBody>
          <a:bodyPr wrap="square" rtlCol="0">
            <a:spAutoFit/>
          </a:bodyPr>
          <a:lstStyle/>
          <a:p>
            <a:pPr algn="ctr"/>
            <a:r>
              <a:rPr lang="fr-FR" sz="1600" b="1" spc="-15" dirty="0">
                <a:latin typeface="Arial"/>
                <a:cs typeface="Arial"/>
              </a:rPr>
              <a:t>Document 1. </a:t>
            </a:r>
            <a:r>
              <a:rPr lang="fr-FR" sz="1600" b="1" dirty="0">
                <a:latin typeface="Arial"/>
                <a:cs typeface="Arial"/>
              </a:rPr>
              <a:t>Répartition </a:t>
            </a:r>
            <a:r>
              <a:rPr lang="fr-FR" sz="1600" b="1" spc="10" dirty="0">
                <a:latin typeface="Arial"/>
                <a:cs typeface="Arial"/>
              </a:rPr>
              <a:t>des </a:t>
            </a:r>
            <a:r>
              <a:rPr lang="fr-FR" sz="1600" b="1" spc="5" dirty="0">
                <a:latin typeface="Arial"/>
                <a:cs typeface="Arial"/>
              </a:rPr>
              <a:t>collégiens dans les </a:t>
            </a:r>
            <a:r>
              <a:rPr lang="fr-FR" sz="1600" b="1" spc="-5" dirty="0">
                <a:latin typeface="Arial"/>
                <a:cs typeface="Arial"/>
              </a:rPr>
              <a:t>trois </a:t>
            </a:r>
            <a:r>
              <a:rPr lang="fr-FR" sz="1600" b="1" spc="5" dirty="0">
                <a:latin typeface="Arial"/>
                <a:cs typeface="Arial"/>
              </a:rPr>
              <a:t>classes </a:t>
            </a:r>
            <a:r>
              <a:rPr lang="fr-FR" sz="1600" b="1" spc="20" dirty="0">
                <a:latin typeface="Arial"/>
                <a:cs typeface="Arial"/>
              </a:rPr>
              <a:t>de </a:t>
            </a:r>
            <a:r>
              <a:rPr lang="fr-FR" sz="1600" b="1" dirty="0">
                <a:latin typeface="Arial"/>
                <a:cs typeface="Arial"/>
              </a:rPr>
              <a:t>difficultés </a:t>
            </a:r>
            <a:r>
              <a:rPr lang="fr-FR" sz="1600" b="1" spc="5" dirty="0">
                <a:latin typeface="Arial"/>
                <a:cs typeface="Arial"/>
              </a:rPr>
              <a:t>scolaires selon les diplômes </a:t>
            </a:r>
            <a:r>
              <a:rPr lang="fr-FR" sz="1600" b="1" dirty="0">
                <a:latin typeface="Arial"/>
                <a:cs typeface="Arial"/>
              </a:rPr>
              <a:t>parentaux </a:t>
            </a:r>
            <a:r>
              <a:rPr lang="fr-FR" sz="1600" b="1" spc="5" dirty="0">
                <a:latin typeface="Arial"/>
                <a:cs typeface="Arial"/>
              </a:rPr>
              <a:t>combinés </a:t>
            </a:r>
            <a:r>
              <a:rPr lang="fr-FR" sz="1600" b="1" spc="15" dirty="0">
                <a:latin typeface="Arial"/>
                <a:cs typeface="Arial"/>
              </a:rPr>
              <a:t>(% </a:t>
            </a:r>
            <a:r>
              <a:rPr lang="fr-FR" sz="1600" b="1" spc="10" dirty="0">
                <a:latin typeface="Arial"/>
                <a:cs typeface="Arial"/>
              </a:rPr>
              <a:t>en</a:t>
            </a:r>
            <a:r>
              <a:rPr lang="fr-FR" sz="1600" b="1" spc="30" dirty="0">
                <a:latin typeface="Arial"/>
                <a:cs typeface="Arial"/>
              </a:rPr>
              <a:t> </a:t>
            </a:r>
            <a:r>
              <a:rPr lang="fr-FR" sz="1600" b="1" spc="10" dirty="0">
                <a:latin typeface="Arial"/>
                <a:cs typeface="Arial"/>
              </a:rPr>
              <a:t>lignes)</a:t>
            </a:r>
            <a:endParaRPr lang="fr-FR" dirty="0"/>
          </a:p>
        </p:txBody>
      </p:sp>
      <p:sp>
        <p:nvSpPr>
          <p:cNvPr id="4" name="Rectangle 3">
            <a:extLst>
              <a:ext uri="{FF2B5EF4-FFF2-40B4-BE49-F238E27FC236}">
                <a16:creationId xmlns:a16="http://schemas.microsoft.com/office/drawing/2014/main" id="{D10F1296-88B8-45E3-991C-8223793FC5C9}"/>
              </a:ext>
            </a:extLst>
          </p:cNvPr>
          <p:cNvSpPr/>
          <p:nvPr>
            <p:custDataLst>
              <p:tags r:id="rId9"/>
            </p:custDataLst>
          </p:nvPr>
        </p:nvSpPr>
        <p:spPr>
          <a:xfrm>
            <a:off x="1374473" y="5535541"/>
            <a:ext cx="10597315" cy="307777"/>
          </a:xfrm>
          <a:prstGeom prst="rect">
            <a:avLst/>
          </a:prstGeom>
        </p:spPr>
        <p:txBody>
          <a:bodyPr wrap="square">
            <a:spAutoFit/>
          </a:bodyPr>
          <a:lstStyle/>
          <a:p>
            <a:pPr algn="r">
              <a:buClr>
                <a:srgbClr val="7030A0"/>
              </a:buClr>
            </a:pPr>
            <a:r>
              <a:rPr lang="fr-FR" sz="1400" dirty="0">
                <a:latin typeface="Arial" panose="020B0604020202020204" pitchFamily="34" charset="0"/>
                <a:cs typeface="Arial" panose="020B0604020202020204" pitchFamily="34" charset="0"/>
              </a:rPr>
              <a:t>Gaële Henri-Panabière, « </a:t>
            </a:r>
            <a:r>
              <a:rPr lang="fr-FR" sz="1400" dirty="0">
                <a:latin typeface="Arial" panose="020B0604020202020204" pitchFamily="34" charset="0"/>
                <a:cs typeface="Arial" panose="020B0604020202020204" pitchFamily="34" charset="0"/>
                <a:hlinkClick r:id="rId16"/>
              </a:rPr>
              <a:t>Socialisations familiales et réussite scolaire</a:t>
            </a:r>
            <a:r>
              <a:rPr lang="fr-FR" sz="1400" dirty="0">
                <a:latin typeface="Arial" panose="020B0604020202020204" pitchFamily="34" charset="0"/>
                <a:cs typeface="Arial" panose="020B0604020202020204" pitchFamily="34" charset="0"/>
              </a:rPr>
              <a:t>  : …», Idées économiques et sociales, n°191,  mars 2018.</a:t>
            </a:r>
          </a:p>
        </p:txBody>
      </p:sp>
      <p:sp>
        <p:nvSpPr>
          <p:cNvPr id="2" name="Flèche : pentagone 1">
            <a:extLst>
              <a:ext uri="{FF2B5EF4-FFF2-40B4-BE49-F238E27FC236}">
                <a16:creationId xmlns:a16="http://schemas.microsoft.com/office/drawing/2014/main" id="{F1C4F5B0-ACB9-4272-A8AA-F009A973F0BE}"/>
              </a:ext>
            </a:extLst>
          </p:cNvPr>
          <p:cNvSpPr/>
          <p:nvPr>
            <p:custDataLst>
              <p:tags r:id="rId10"/>
            </p:custDataLst>
          </p:nvPr>
        </p:nvSpPr>
        <p:spPr>
          <a:xfrm>
            <a:off x="540000" y="1800000"/>
            <a:ext cx="530352" cy="270003"/>
          </a:xfrm>
          <a:prstGeom prst="homePlat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Texte 12">
            <a:extLst>
              <a:ext uri="{FF2B5EF4-FFF2-40B4-BE49-F238E27FC236}">
                <a16:creationId xmlns:a16="http://schemas.microsoft.com/office/drawing/2014/main" id="{2FF80552-1140-4817-BFCB-028369818D28}"/>
              </a:ext>
            </a:extLst>
          </p:cNvPr>
          <p:cNvSpPr txBox="1"/>
          <p:nvPr>
            <p:custDataLst>
              <p:tags r:id="rId11"/>
            </p:custDataLst>
          </p:nvPr>
        </p:nvSpPr>
        <p:spPr>
          <a:xfrm>
            <a:off x="36000" y="2160000"/>
            <a:ext cx="2070023" cy="1754326"/>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t>Approche macro : </a:t>
            </a:r>
            <a:r>
              <a:rPr lang="fr-FR" dirty="0"/>
              <a:t>lien entre le niveau de diplôme des parents et la réussite scolaire des enfants.</a:t>
            </a:r>
          </a:p>
        </p:txBody>
      </p:sp>
      <p:sp>
        <p:nvSpPr>
          <p:cNvPr id="17" name="ZoneTexte 16">
            <a:extLst>
              <a:ext uri="{FF2B5EF4-FFF2-40B4-BE49-F238E27FC236}">
                <a16:creationId xmlns:a16="http://schemas.microsoft.com/office/drawing/2014/main" id="{8F12B7FD-458C-4549-B168-9A0666946C7D}"/>
              </a:ext>
            </a:extLst>
          </p:cNvPr>
          <p:cNvSpPr txBox="1"/>
          <p:nvPr>
            <p:custDataLst>
              <p:tags r:id="rId12"/>
            </p:custDataLst>
          </p:nvPr>
        </p:nvSpPr>
        <p:spPr>
          <a:xfrm>
            <a:off x="2135956" y="2160000"/>
            <a:ext cx="3279675" cy="2585323"/>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t>Approche plus micro : </a:t>
            </a:r>
            <a:r>
              <a:rPr lang="fr-FR" dirty="0"/>
              <a:t>prendre en compte les configurations familiales, ici des couples scolairement hétérogènes ; lorsque c’est la mère qui est plus diplômée que le père, les enfants réussissent très différemment que lorsque le père détient le diplôme le plus élevé.</a:t>
            </a:r>
          </a:p>
        </p:txBody>
      </p:sp>
      <p:sp>
        <p:nvSpPr>
          <p:cNvPr id="18" name="ZoneTexte 17">
            <a:extLst>
              <a:ext uri="{FF2B5EF4-FFF2-40B4-BE49-F238E27FC236}">
                <a16:creationId xmlns:a16="http://schemas.microsoft.com/office/drawing/2014/main" id="{97C6E112-24BF-43AB-8888-E741FF2C388D}"/>
              </a:ext>
            </a:extLst>
          </p:cNvPr>
          <p:cNvSpPr txBox="1"/>
          <p:nvPr>
            <p:custDataLst>
              <p:tags r:id="rId13"/>
            </p:custDataLst>
          </p:nvPr>
        </p:nvSpPr>
        <p:spPr>
          <a:xfrm>
            <a:off x="35591" y="4823337"/>
            <a:ext cx="5368348" cy="1200329"/>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solidFill>
                  <a:srgbClr val="7030A0"/>
                </a:solidFill>
              </a:rPr>
              <a:t>=&gt;</a:t>
            </a:r>
            <a:r>
              <a:rPr lang="fr-FR" dirty="0"/>
              <a:t> Rendre compte sociologiquement des cas atypiques en mettant à jour des différences secondaires de socialisation.</a:t>
            </a:r>
          </a:p>
          <a:p>
            <a:endParaRPr lang="fr-FR" dirty="0"/>
          </a:p>
        </p:txBody>
      </p:sp>
      <p:sp>
        <p:nvSpPr>
          <p:cNvPr id="16" name="ZoneTexte 15">
            <a:extLst>
              <a:ext uri="{FF2B5EF4-FFF2-40B4-BE49-F238E27FC236}">
                <a16:creationId xmlns:a16="http://schemas.microsoft.com/office/drawing/2014/main" id="{8CE86C02-683C-467D-B57D-BF0F86407DCE}"/>
              </a:ext>
            </a:extLst>
          </p:cNvPr>
          <p:cNvSpPr txBox="1"/>
          <p:nvPr>
            <p:custDataLst>
              <p:tags r:id="rId14"/>
            </p:custDataLst>
          </p:nvPr>
        </p:nvSpPr>
        <p:spPr>
          <a:xfrm>
            <a:off x="4649966" y="5739646"/>
            <a:ext cx="720008" cy="276999"/>
          </a:xfrm>
          <a:prstGeom prst="rect">
            <a:avLst/>
          </a:prstGeom>
          <a:noFill/>
        </p:spPr>
        <p:txBody>
          <a:bodyPr wrap="square" lIns="0" tIns="0" rIns="0" bIns="0" rtlCol="0">
            <a:spAutoFit/>
          </a:bodyPr>
          <a:lstStyle/>
          <a:p>
            <a:pPr algn="r"/>
            <a:r>
              <a:rPr lang="fr-FR" dirty="0"/>
              <a:t>Fermer</a:t>
            </a:r>
          </a:p>
        </p:txBody>
      </p:sp>
    </p:spTree>
    <p:extLst>
      <p:ext uri="{BB962C8B-B14F-4D97-AF65-F5344CB8AC3E}">
        <p14:creationId xmlns:p14="http://schemas.microsoft.com/office/powerpoint/2010/main" val="344138931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childTnLst>
              </p:cTn>
              <p:nextCondLst>
                <p:cond evt="onClick" delay="0">
                  <p:tgtEl>
                    <p:spTgt spid="2"/>
                  </p:tgtEl>
                </p:cond>
              </p:nextCondLst>
            </p:seq>
            <p:seq concurrent="1" nextAc="seek">
              <p:cTn id="18" restart="whenNotActive" fill="hold" evtFilter="cancelBubble" nodeType="interactiveSeq">
                <p:stCondLst>
                  <p:cond evt="onClick" delay="0">
                    <p:tgtEl>
                      <p:spTgt spid="16"/>
                    </p:tgtEl>
                  </p:cond>
                </p:stCondLst>
                <p:endSync evt="end" delay="0">
                  <p:rtn val="all"/>
                </p:endSync>
                <p:childTnLst>
                  <p:par>
                    <p:cTn id="19" fill="hold">
                      <p:stCondLst>
                        <p:cond delay="0"/>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3"/>
                                        </p:tgtEl>
                                      </p:cBhvr>
                                    </p:animEffect>
                                    <p:set>
                                      <p:cBhvr>
                                        <p:cTn id="23" dur="1" fill="hold">
                                          <p:stCondLst>
                                            <p:cond delay="499"/>
                                          </p:stCondLst>
                                        </p:cTn>
                                        <p:tgtEl>
                                          <p:spTgt spid="13"/>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17"/>
                                        </p:tgtEl>
                                      </p:cBhvr>
                                    </p:animEffect>
                                    <p:set>
                                      <p:cBhvr>
                                        <p:cTn id="26" dur="1" fill="hold">
                                          <p:stCondLst>
                                            <p:cond delay="499"/>
                                          </p:stCondLst>
                                        </p:cTn>
                                        <p:tgtEl>
                                          <p:spTgt spid="17"/>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8"/>
                                        </p:tgtEl>
                                      </p:cBhvr>
                                    </p:animEffect>
                                    <p:set>
                                      <p:cBhvr>
                                        <p:cTn id="29" dur="1" fill="hold">
                                          <p:stCondLst>
                                            <p:cond delay="499"/>
                                          </p:stCondLst>
                                        </p:cTn>
                                        <p:tgtEl>
                                          <p:spTgt spid="18"/>
                                        </p:tgtEl>
                                        <p:attrNameLst>
                                          <p:attrName>style.visibility</p:attrName>
                                        </p:attrNameLst>
                                      </p:cBhvr>
                                      <p:to>
                                        <p:strVal val="hidden"/>
                                      </p:to>
                                    </p:set>
                                  </p:childTnLst>
                                </p:cTn>
                              </p:par>
                            </p:childTnLst>
                          </p:cTn>
                        </p:par>
                        <p:par>
                          <p:cTn id="30" fill="hold">
                            <p:stCondLst>
                              <p:cond delay="500"/>
                            </p:stCondLst>
                            <p:childTnLst>
                              <p:par>
                                <p:cTn id="31" presetID="10" presetClass="exit" presetSubtype="0" fill="hold" grpId="1" nodeType="afterEffect">
                                  <p:stCondLst>
                                    <p:cond delay="0"/>
                                  </p:stCondLst>
                                  <p:childTnLst>
                                    <p:animEffect transition="out" filter="fade">
                                      <p:cBhvr>
                                        <p:cTn id="32" dur="500"/>
                                        <p:tgtEl>
                                          <p:spTgt spid="16"/>
                                        </p:tgtEl>
                                      </p:cBhvr>
                                    </p:animEffect>
                                    <p:set>
                                      <p:cBhvr>
                                        <p:cTn id="33"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3" grpId="0" animBg="1"/>
      <p:bldP spid="13" grpId="1" animBg="1"/>
      <p:bldP spid="17" grpId="0" animBg="1"/>
      <p:bldP spid="17" grpId="1" animBg="1"/>
      <p:bldP spid="18" grpId="0" animBg="1"/>
      <p:bldP spid="18" grpId="1" animBg="1"/>
      <p:bldP spid="16" grpId="0"/>
      <p:bldP spid="16"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ZoneTexte 26">
            <a:extLst>
              <a:ext uri="{FF2B5EF4-FFF2-40B4-BE49-F238E27FC236}">
                <a16:creationId xmlns:a16="http://schemas.microsoft.com/office/drawing/2014/main" id="{45688E60-1A5E-4474-990D-B7A27535534F}"/>
              </a:ext>
            </a:extLst>
          </p:cNvPr>
          <p:cNvSpPr txBox="1"/>
          <p:nvPr>
            <p:custDataLst>
              <p:tags r:id="rId1"/>
            </p:custDataLst>
          </p:nvPr>
        </p:nvSpPr>
        <p:spPr>
          <a:xfrm>
            <a:off x="3215963" y="2044480"/>
            <a:ext cx="4124632" cy="584775"/>
          </a:xfrm>
          <a:prstGeom prst="rect">
            <a:avLst/>
          </a:prstGeom>
          <a:noFill/>
        </p:spPr>
        <p:txBody>
          <a:bodyPr wrap="square">
            <a:spAutoFit/>
          </a:bodyPr>
          <a:lstStyle/>
          <a:p>
            <a:pPr algn="ctr"/>
            <a:r>
              <a:rPr lang="fr-FR" sz="1600" b="1" spc="-15" dirty="0">
                <a:latin typeface="Arial"/>
                <a:cs typeface="Arial"/>
              </a:rPr>
              <a:t>…dans la population d’ensemble</a:t>
            </a:r>
          </a:p>
          <a:p>
            <a:pPr algn="ctr"/>
            <a:r>
              <a:rPr lang="fr-FR" sz="1600" b="1" spc="-15" dirty="0">
                <a:latin typeface="Arial"/>
                <a:cs typeface="Arial"/>
              </a:rPr>
              <a:t>(N=629) </a:t>
            </a:r>
            <a:endParaRPr lang="fr-FR" sz="1600" dirty="0"/>
          </a:p>
        </p:txBody>
      </p:sp>
      <p:pic>
        <p:nvPicPr>
          <p:cNvPr id="20" name="Image 19">
            <a:extLst>
              <a:ext uri="{FF2B5EF4-FFF2-40B4-BE49-F238E27FC236}">
                <a16:creationId xmlns:a16="http://schemas.microsoft.com/office/drawing/2014/main" id="{6E0454C0-366A-4B9E-BC58-3144A8F859F9}"/>
              </a:ext>
            </a:extLst>
          </p:cNvPr>
          <p:cNvPicPr>
            <a:picLocks noChangeAspect="1"/>
          </p:cNvPicPr>
          <p:nvPr>
            <p:custDataLst>
              <p:tags r:id="rId2"/>
            </p:custDataLst>
          </p:nvPr>
        </p:nvPicPr>
        <p:blipFill>
          <a:blip r:embed="rId23"/>
          <a:stretch>
            <a:fillRect/>
          </a:stretch>
        </p:blipFill>
        <p:spPr>
          <a:xfrm>
            <a:off x="7630928" y="2618991"/>
            <a:ext cx="4405138" cy="2893958"/>
          </a:xfrm>
          <a:prstGeom prst="rect">
            <a:avLst/>
          </a:prstGeom>
        </p:spPr>
      </p:pic>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3"/>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4"/>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5"/>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6"/>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FFB8DAB5-12AA-4B22-8136-1641A7C0F2FB}"/>
              </a:ext>
            </a:extLst>
          </p:cNvPr>
          <p:cNvSpPr txBox="1"/>
          <p:nvPr>
            <p:custDataLst>
              <p:tags r:id="rId7"/>
            </p:custDataLst>
          </p:nvPr>
        </p:nvSpPr>
        <p:spPr>
          <a:xfrm>
            <a:off x="2225957" y="1332000"/>
            <a:ext cx="9450104" cy="584775"/>
          </a:xfrm>
          <a:prstGeom prst="rect">
            <a:avLst/>
          </a:prstGeom>
          <a:noFill/>
        </p:spPr>
        <p:txBody>
          <a:bodyPr wrap="square" rtlCol="0">
            <a:spAutoFit/>
          </a:bodyPr>
          <a:lstStyle/>
          <a:p>
            <a:pPr algn="ctr"/>
            <a:r>
              <a:rPr lang="fr-FR" sz="1600" b="1" spc="-15" dirty="0">
                <a:latin typeface="Arial"/>
                <a:cs typeface="Arial"/>
              </a:rPr>
              <a:t>Document 2. Répartition des collégiens dans les classes de difficultés scolaires selon que les parents vivent ensemble ou non...</a:t>
            </a:r>
          </a:p>
        </p:txBody>
      </p:sp>
      <p:sp>
        <p:nvSpPr>
          <p:cNvPr id="4" name="Rectangle 3">
            <a:extLst>
              <a:ext uri="{FF2B5EF4-FFF2-40B4-BE49-F238E27FC236}">
                <a16:creationId xmlns:a16="http://schemas.microsoft.com/office/drawing/2014/main" id="{D10F1296-88B8-45E3-991C-8223793FC5C9}"/>
              </a:ext>
            </a:extLst>
          </p:cNvPr>
          <p:cNvSpPr/>
          <p:nvPr>
            <p:custDataLst>
              <p:tags r:id="rId8"/>
            </p:custDataLst>
          </p:nvPr>
        </p:nvSpPr>
        <p:spPr>
          <a:xfrm>
            <a:off x="1240694" y="6283370"/>
            <a:ext cx="10345367" cy="307777"/>
          </a:xfrm>
          <a:prstGeom prst="rect">
            <a:avLst/>
          </a:prstGeom>
        </p:spPr>
        <p:txBody>
          <a:bodyPr wrap="square">
            <a:spAutoFit/>
          </a:bodyPr>
          <a:lstStyle/>
          <a:p>
            <a:pPr algn="r">
              <a:buClr>
                <a:srgbClr val="7030A0"/>
              </a:buClr>
            </a:pPr>
            <a:r>
              <a:rPr lang="fr-FR" sz="1400" dirty="0">
                <a:latin typeface="Arial" panose="020B0604020202020204" pitchFamily="34" charset="0"/>
                <a:cs typeface="Arial" panose="020B0604020202020204" pitchFamily="34" charset="0"/>
              </a:rPr>
              <a:t>Gaële Henri-Panabière, « </a:t>
            </a:r>
            <a:r>
              <a:rPr lang="fr-FR" sz="1400" dirty="0">
                <a:latin typeface="Arial" panose="020B0604020202020204" pitchFamily="34" charset="0"/>
                <a:cs typeface="Arial" panose="020B0604020202020204" pitchFamily="34" charset="0"/>
                <a:hlinkClick r:id="rId24"/>
              </a:rPr>
              <a:t>Socialisations familiales et réussite scolaire</a:t>
            </a:r>
            <a:r>
              <a:rPr lang="fr-FR" sz="1400" dirty="0">
                <a:latin typeface="Arial" panose="020B0604020202020204" pitchFamily="34" charset="0"/>
                <a:cs typeface="Arial" panose="020B0604020202020204" pitchFamily="34" charset="0"/>
              </a:rPr>
              <a:t>  : …», Idées économiques et sociales, n°191,  mars 2018.</a:t>
            </a:r>
          </a:p>
        </p:txBody>
      </p:sp>
      <p:sp>
        <p:nvSpPr>
          <p:cNvPr id="2" name="Flèche : pentagone 1">
            <a:extLst>
              <a:ext uri="{FF2B5EF4-FFF2-40B4-BE49-F238E27FC236}">
                <a16:creationId xmlns:a16="http://schemas.microsoft.com/office/drawing/2014/main" id="{F1C4F5B0-ACB9-4272-A8AA-F009A973F0BE}"/>
              </a:ext>
            </a:extLst>
          </p:cNvPr>
          <p:cNvSpPr/>
          <p:nvPr>
            <p:custDataLst>
              <p:tags r:id="rId9"/>
            </p:custDataLst>
          </p:nvPr>
        </p:nvSpPr>
        <p:spPr>
          <a:xfrm>
            <a:off x="540000" y="1800000"/>
            <a:ext cx="530352" cy="270003"/>
          </a:xfrm>
          <a:prstGeom prst="homePlat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9" name="Image 18">
            <a:extLst>
              <a:ext uri="{FF2B5EF4-FFF2-40B4-BE49-F238E27FC236}">
                <a16:creationId xmlns:a16="http://schemas.microsoft.com/office/drawing/2014/main" id="{50E7B3B0-2232-40FD-8384-07BE34BBE69B}"/>
              </a:ext>
            </a:extLst>
          </p:cNvPr>
          <p:cNvPicPr>
            <a:picLocks noChangeAspect="1"/>
          </p:cNvPicPr>
          <p:nvPr>
            <p:custDataLst>
              <p:tags r:id="rId10"/>
            </p:custDataLst>
          </p:nvPr>
        </p:nvPicPr>
        <p:blipFill>
          <a:blip r:embed="rId25"/>
          <a:stretch>
            <a:fillRect/>
          </a:stretch>
        </p:blipFill>
        <p:spPr>
          <a:xfrm>
            <a:off x="3040878" y="2642340"/>
            <a:ext cx="4405137" cy="2893958"/>
          </a:xfrm>
          <a:prstGeom prst="rect">
            <a:avLst/>
          </a:prstGeom>
        </p:spPr>
      </p:pic>
      <p:sp>
        <p:nvSpPr>
          <p:cNvPr id="13" name="ZoneTexte 12">
            <a:extLst>
              <a:ext uri="{FF2B5EF4-FFF2-40B4-BE49-F238E27FC236}">
                <a16:creationId xmlns:a16="http://schemas.microsoft.com/office/drawing/2014/main" id="{2FF80552-1140-4817-BFCB-028369818D28}"/>
              </a:ext>
            </a:extLst>
          </p:cNvPr>
          <p:cNvSpPr txBox="1"/>
          <p:nvPr>
            <p:custDataLst>
              <p:tags r:id="rId11"/>
            </p:custDataLst>
          </p:nvPr>
        </p:nvSpPr>
        <p:spPr>
          <a:xfrm>
            <a:off x="103148" y="2160000"/>
            <a:ext cx="2572814" cy="2031325"/>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t>Approche macro :</a:t>
            </a:r>
            <a:br>
              <a:rPr lang="fr-FR" dirty="0"/>
            </a:br>
            <a:r>
              <a:rPr lang="fr-FR" dirty="0"/>
              <a:t>la proportion d’élèves en réussite est, en moyenne, plus élevée lorsque les parents vivent ensemble que lorsqu’ils sont séparés.</a:t>
            </a:r>
          </a:p>
        </p:txBody>
      </p:sp>
      <p:sp>
        <p:nvSpPr>
          <p:cNvPr id="21" name="ZoneTexte 20">
            <a:extLst>
              <a:ext uri="{FF2B5EF4-FFF2-40B4-BE49-F238E27FC236}">
                <a16:creationId xmlns:a16="http://schemas.microsoft.com/office/drawing/2014/main" id="{E872245F-B81B-4700-811F-48B6C1B72748}"/>
              </a:ext>
            </a:extLst>
          </p:cNvPr>
          <p:cNvSpPr txBox="1"/>
          <p:nvPr>
            <p:custDataLst>
              <p:tags r:id="rId12"/>
            </p:custDataLst>
          </p:nvPr>
        </p:nvSpPr>
        <p:spPr>
          <a:xfrm>
            <a:off x="2741985" y="2139609"/>
            <a:ext cx="2805944" cy="2308324"/>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t>Approche plus micro :</a:t>
            </a:r>
            <a:br>
              <a:rPr lang="fr-FR" dirty="0"/>
            </a:br>
            <a:r>
              <a:rPr lang="fr-FR" dirty="0"/>
              <a:t>Un collégien issu de parents scolairement bien dotés a presque trois fois plus de risques d’appartenir à la catégorie des élèves en difficultés lorsque ses parents sont séparés.</a:t>
            </a:r>
          </a:p>
        </p:txBody>
      </p:sp>
      <p:sp>
        <p:nvSpPr>
          <p:cNvPr id="22" name="object 34">
            <a:extLst>
              <a:ext uri="{FF2B5EF4-FFF2-40B4-BE49-F238E27FC236}">
                <a16:creationId xmlns:a16="http://schemas.microsoft.com/office/drawing/2014/main" id="{46119046-4494-48B2-8CB7-71816A281DB7}"/>
              </a:ext>
            </a:extLst>
          </p:cNvPr>
          <p:cNvSpPr txBox="1"/>
          <p:nvPr>
            <p:custDataLst>
              <p:tags r:id="rId13"/>
            </p:custDataLst>
          </p:nvPr>
        </p:nvSpPr>
        <p:spPr>
          <a:xfrm>
            <a:off x="2585961" y="6039029"/>
            <a:ext cx="8550094" cy="171265"/>
          </a:xfrm>
          <a:prstGeom prst="rect">
            <a:avLst/>
          </a:prstGeom>
        </p:spPr>
        <p:txBody>
          <a:bodyPr vert="horz" wrap="square" lIns="0" tIns="12700" rIns="0" bIns="0" rtlCol="0">
            <a:spAutoFit/>
          </a:bodyPr>
          <a:lstStyle/>
          <a:p>
            <a:pPr marL="12700" marR="5080">
              <a:lnSpc>
                <a:spcPct val="111800"/>
              </a:lnSpc>
              <a:spcBef>
                <a:spcPts val="100"/>
              </a:spcBef>
            </a:pPr>
            <a:r>
              <a:rPr sz="1000" spc="-45" dirty="0">
                <a:solidFill>
                  <a:srgbClr val="231F20"/>
                </a:solidFill>
                <a:latin typeface="Arial" panose="020B0604020202020204" pitchFamily="34" charset="0"/>
                <a:cs typeface="Arial" panose="020B0604020202020204" pitchFamily="34" charset="0"/>
              </a:rPr>
              <a:t>Données </a:t>
            </a:r>
            <a:r>
              <a:rPr sz="1000" spc="20" dirty="0">
                <a:solidFill>
                  <a:srgbClr val="231F20"/>
                </a:solidFill>
                <a:latin typeface="Arial" panose="020B0604020202020204" pitchFamily="34" charset="0"/>
                <a:cs typeface="Arial" panose="020B0604020202020204" pitchFamily="34" charset="0"/>
              </a:rPr>
              <a:t>issues </a:t>
            </a:r>
            <a:r>
              <a:rPr sz="1000" spc="-70" dirty="0">
                <a:solidFill>
                  <a:srgbClr val="231F20"/>
                </a:solidFill>
                <a:latin typeface="Arial" panose="020B0604020202020204" pitchFamily="34" charset="0"/>
                <a:cs typeface="Arial" panose="020B0604020202020204" pitchFamily="34" charset="0"/>
              </a:rPr>
              <a:t>d’une enquête </a:t>
            </a:r>
            <a:r>
              <a:rPr sz="1000" spc="-65" dirty="0">
                <a:solidFill>
                  <a:srgbClr val="231F20"/>
                </a:solidFill>
                <a:latin typeface="Arial" panose="020B0604020202020204" pitchFamily="34" charset="0"/>
                <a:cs typeface="Arial" panose="020B0604020202020204" pitchFamily="34" charset="0"/>
              </a:rPr>
              <a:t>par </a:t>
            </a:r>
            <a:r>
              <a:rPr sz="1000" spc="-40" dirty="0">
                <a:solidFill>
                  <a:srgbClr val="231F20"/>
                </a:solidFill>
                <a:latin typeface="Arial" panose="020B0604020202020204" pitchFamily="34" charset="0"/>
                <a:cs typeface="Arial" panose="020B0604020202020204" pitchFamily="34" charset="0"/>
              </a:rPr>
              <a:t>questionnaire </a:t>
            </a:r>
            <a:r>
              <a:rPr sz="1000" spc="-45" dirty="0">
                <a:solidFill>
                  <a:srgbClr val="231F20"/>
                </a:solidFill>
                <a:latin typeface="Arial" panose="020B0604020202020204" pitchFamily="34" charset="0"/>
                <a:cs typeface="Arial" panose="020B0604020202020204" pitchFamily="34" charset="0"/>
              </a:rPr>
              <a:t>dans </a:t>
            </a:r>
            <a:r>
              <a:rPr sz="1000" spc="-65" dirty="0">
                <a:solidFill>
                  <a:srgbClr val="231F20"/>
                </a:solidFill>
                <a:latin typeface="Arial" panose="020B0604020202020204" pitchFamily="34" charset="0"/>
                <a:cs typeface="Arial" panose="020B0604020202020204" pitchFamily="34" charset="0"/>
              </a:rPr>
              <a:t>quatre  </a:t>
            </a:r>
            <a:r>
              <a:rPr sz="1000" spc="-40" dirty="0">
                <a:solidFill>
                  <a:srgbClr val="231F20"/>
                </a:solidFill>
                <a:latin typeface="Arial" panose="020B0604020202020204" pitchFamily="34" charset="0"/>
                <a:cs typeface="Arial" panose="020B0604020202020204" pitchFamily="34" charset="0"/>
              </a:rPr>
              <a:t>collèges </a:t>
            </a:r>
            <a:r>
              <a:rPr sz="1000" spc="-90" dirty="0">
                <a:solidFill>
                  <a:srgbClr val="231F20"/>
                </a:solidFill>
                <a:latin typeface="Arial" panose="020B0604020202020204" pitchFamily="34" charset="0"/>
                <a:cs typeface="Arial" panose="020B0604020202020204" pitchFamily="34" charset="0"/>
              </a:rPr>
              <a:t>de </a:t>
            </a:r>
            <a:r>
              <a:rPr sz="1000" spc="-55" dirty="0">
                <a:solidFill>
                  <a:srgbClr val="231F20"/>
                </a:solidFill>
                <a:latin typeface="Arial" panose="020B0604020202020204" pitchFamily="34" charset="0"/>
                <a:cs typeface="Arial" panose="020B0604020202020204" pitchFamily="34" charset="0"/>
              </a:rPr>
              <a:t>l’agglomération </a:t>
            </a:r>
            <a:r>
              <a:rPr sz="1000" spc="-30" dirty="0">
                <a:solidFill>
                  <a:srgbClr val="231F20"/>
                </a:solidFill>
                <a:latin typeface="Arial" panose="020B0604020202020204" pitchFamily="34" charset="0"/>
                <a:cs typeface="Arial" panose="020B0604020202020204" pitchFamily="34" charset="0"/>
              </a:rPr>
              <a:t>lyonnaise, </a:t>
            </a:r>
            <a:r>
              <a:rPr sz="1000" spc="-25" dirty="0">
                <a:solidFill>
                  <a:srgbClr val="231F20"/>
                </a:solidFill>
                <a:latin typeface="Arial" panose="020B0604020202020204" pitchFamily="34" charset="0"/>
                <a:cs typeface="Arial" panose="020B0604020202020204" pitchFamily="34" charset="0"/>
              </a:rPr>
              <a:t>mars</a:t>
            </a:r>
            <a:r>
              <a:rPr sz="1000" spc="-65" dirty="0">
                <a:solidFill>
                  <a:srgbClr val="231F20"/>
                </a:solidFill>
                <a:latin typeface="Arial" panose="020B0604020202020204" pitchFamily="34" charset="0"/>
                <a:cs typeface="Arial" panose="020B0604020202020204" pitchFamily="34" charset="0"/>
              </a:rPr>
              <a:t> </a:t>
            </a:r>
            <a:r>
              <a:rPr sz="1000" spc="-10" dirty="0">
                <a:solidFill>
                  <a:srgbClr val="231F20"/>
                </a:solidFill>
                <a:latin typeface="Arial" panose="020B0604020202020204" pitchFamily="34" charset="0"/>
                <a:cs typeface="Arial" panose="020B0604020202020204" pitchFamily="34" charset="0"/>
              </a:rPr>
              <a:t>1999.</a:t>
            </a:r>
            <a:endParaRPr sz="1000" dirty="0">
              <a:latin typeface="Arial" panose="020B0604020202020204" pitchFamily="34" charset="0"/>
              <a:cs typeface="Arial" panose="020B0604020202020204" pitchFamily="34" charset="0"/>
            </a:endParaRPr>
          </a:p>
        </p:txBody>
      </p:sp>
      <p:sp>
        <p:nvSpPr>
          <p:cNvPr id="23" name="ZoneTexte 22">
            <a:extLst>
              <a:ext uri="{FF2B5EF4-FFF2-40B4-BE49-F238E27FC236}">
                <a16:creationId xmlns:a16="http://schemas.microsoft.com/office/drawing/2014/main" id="{F3407279-A3E9-49C4-BBA3-CA3656681392}"/>
              </a:ext>
            </a:extLst>
          </p:cNvPr>
          <p:cNvSpPr txBox="1"/>
          <p:nvPr>
            <p:custDataLst>
              <p:tags r:id="rId14"/>
            </p:custDataLst>
          </p:nvPr>
        </p:nvSpPr>
        <p:spPr>
          <a:xfrm>
            <a:off x="106316" y="4492506"/>
            <a:ext cx="5449678" cy="2031325"/>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b="1" dirty="0"/>
              <a:t>Les raisons :</a:t>
            </a:r>
          </a:p>
          <a:p>
            <a:r>
              <a:rPr lang="fr-FR" dirty="0"/>
              <a:t>- rôle moins important du capital économique,</a:t>
            </a:r>
          </a:p>
          <a:p>
            <a:r>
              <a:rPr lang="fr-FR" dirty="0"/>
              <a:t>- rôle moins important du capital culturel.</a:t>
            </a:r>
          </a:p>
          <a:p>
            <a:r>
              <a:rPr lang="fr-FR" dirty="0"/>
              <a:t>=&gt; La séparation des parents semble ainsi entraîner la perte du bénéfice habituellement associé aux diplômes parentaux.</a:t>
            </a:r>
          </a:p>
          <a:p>
            <a:endParaRPr lang="fr-FR" dirty="0"/>
          </a:p>
        </p:txBody>
      </p:sp>
      <p:sp>
        <p:nvSpPr>
          <p:cNvPr id="17" name="ZoneTexte 16">
            <a:extLst>
              <a:ext uri="{FF2B5EF4-FFF2-40B4-BE49-F238E27FC236}">
                <a16:creationId xmlns:a16="http://schemas.microsoft.com/office/drawing/2014/main" id="{7C1F6AF6-E2DA-42C8-BF63-6A1C0F0DBC20}"/>
              </a:ext>
            </a:extLst>
          </p:cNvPr>
          <p:cNvSpPr txBox="1"/>
          <p:nvPr>
            <p:custDataLst>
              <p:tags r:id="rId15"/>
            </p:custDataLst>
          </p:nvPr>
        </p:nvSpPr>
        <p:spPr>
          <a:xfrm>
            <a:off x="4788000" y="6212035"/>
            <a:ext cx="720008" cy="276999"/>
          </a:xfrm>
          <a:prstGeom prst="rect">
            <a:avLst/>
          </a:prstGeom>
          <a:noFill/>
        </p:spPr>
        <p:txBody>
          <a:bodyPr wrap="square" lIns="0" tIns="0" rIns="0" bIns="0" rtlCol="0">
            <a:spAutoFit/>
          </a:bodyPr>
          <a:lstStyle/>
          <a:p>
            <a:pPr algn="r"/>
            <a:r>
              <a:rPr lang="fr-FR" dirty="0"/>
              <a:t>Fermer</a:t>
            </a:r>
          </a:p>
        </p:txBody>
      </p:sp>
      <p:sp>
        <p:nvSpPr>
          <p:cNvPr id="18" name="Rectangle 17">
            <a:extLst>
              <a:ext uri="{FF2B5EF4-FFF2-40B4-BE49-F238E27FC236}">
                <a16:creationId xmlns:a16="http://schemas.microsoft.com/office/drawing/2014/main" id="{927A705C-BBBD-4FC9-A8CC-00F788E4AD72}"/>
              </a:ext>
            </a:extLst>
          </p:cNvPr>
          <p:cNvSpPr/>
          <p:nvPr>
            <p:custDataLst>
              <p:tags r:id="rId16"/>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Illustrations : Resserrer la focale sociologique sur l’individu par une analyse plus microsociologique </a:t>
            </a:r>
            <a:endParaRPr lang="fr-FR" sz="2400" dirty="0">
              <a:solidFill>
                <a:srgbClr val="7030A0"/>
              </a:solidFill>
              <a:latin typeface="Arial" panose="020B0604020202020204" pitchFamily="34" charset="0"/>
              <a:cs typeface="Arial" panose="020B0604020202020204" pitchFamily="34" charset="0"/>
            </a:endParaRPr>
          </a:p>
        </p:txBody>
      </p:sp>
      <p:sp>
        <p:nvSpPr>
          <p:cNvPr id="9" name="ZoneTexte 8">
            <a:extLst>
              <a:ext uri="{FF2B5EF4-FFF2-40B4-BE49-F238E27FC236}">
                <a16:creationId xmlns:a16="http://schemas.microsoft.com/office/drawing/2014/main" id="{44BF60A7-1E96-46DC-8F93-AC04BA8057E1}"/>
              </a:ext>
            </a:extLst>
          </p:cNvPr>
          <p:cNvSpPr txBox="1"/>
          <p:nvPr>
            <p:custDataLst>
              <p:tags r:id="rId17"/>
            </p:custDataLst>
          </p:nvPr>
        </p:nvSpPr>
        <p:spPr>
          <a:xfrm>
            <a:off x="6478880" y="3106886"/>
            <a:ext cx="620354" cy="215444"/>
          </a:xfrm>
          <a:prstGeom prst="rect">
            <a:avLst/>
          </a:prstGeom>
          <a:noFill/>
        </p:spPr>
        <p:txBody>
          <a:bodyPr wrap="square" lIns="0" tIns="0" rIns="0" bIns="0" rtlCol="0" anchor="ctr" anchorCtr="0">
            <a:spAutoFit/>
          </a:bodyPr>
          <a:lstStyle/>
          <a:p>
            <a:pPr algn="ctr"/>
            <a:r>
              <a:rPr lang="fr-FR" sz="1400" b="1" dirty="0">
                <a:latin typeface="Arial" panose="020B0604020202020204" pitchFamily="34" charset="0"/>
                <a:cs typeface="Arial" panose="020B0604020202020204" pitchFamily="34" charset="0"/>
              </a:rPr>
              <a:t>24,2</a:t>
            </a:r>
          </a:p>
        </p:txBody>
      </p:sp>
      <p:sp>
        <p:nvSpPr>
          <p:cNvPr id="24" name="ZoneTexte 23">
            <a:extLst>
              <a:ext uri="{FF2B5EF4-FFF2-40B4-BE49-F238E27FC236}">
                <a16:creationId xmlns:a16="http://schemas.microsoft.com/office/drawing/2014/main" id="{4A25F081-F63D-431E-AB82-15310242B7CC}"/>
              </a:ext>
            </a:extLst>
          </p:cNvPr>
          <p:cNvSpPr txBox="1"/>
          <p:nvPr>
            <p:custDataLst>
              <p:tags r:id="rId18"/>
            </p:custDataLst>
          </p:nvPr>
        </p:nvSpPr>
        <p:spPr>
          <a:xfrm>
            <a:off x="6357893" y="4213870"/>
            <a:ext cx="620354" cy="215444"/>
          </a:xfrm>
          <a:prstGeom prst="rect">
            <a:avLst/>
          </a:prstGeom>
          <a:noFill/>
        </p:spPr>
        <p:txBody>
          <a:bodyPr wrap="square" lIns="0" tIns="0" rIns="0" bIns="0" rtlCol="0" anchor="ctr" anchorCtr="0">
            <a:spAutoFit/>
          </a:bodyPr>
          <a:lstStyle/>
          <a:p>
            <a:pPr algn="ctr"/>
            <a:r>
              <a:rPr lang="fr-FR" sz="1400" b="1" dirty="0">
                <a:latin typeface="Arial" panose="020B0604020202020204" pitchFamily="34" charset="0"/>
                <a:cs typeface="Arial" panose="020B0604020202020204" pitchFamily="34" charset="0"/>
              </a:rPr>
              <a:t>30,8</a:t>
            </a:r>
          </a:p>
        </p:txBody>
      </p:sp>
      <p:sp>
        <p:nvSpPr>
          <p:cNvPr id="25" name="ZoneTexte 24">
            <a:extLst>
              <a:ext uri="{FF2B5EF4-FFF2-40B4-BE49-F238E27FC236}">
                <a16:creationId xmlns:a16="http://schemas.microsoft.com/office/drawing/2014/main" id="{8A8BBB46-743F-4CE4-AF18-E475D2CC19DD}"/>
              </a:ext>
            </a:extLst>
          </p:cNvPr>
          <p:cNvSpPr txBox="1"/>
          <p:nvPr>
            <p:custDataLst>
              <p:tags r:id="rId19"/>
            </p:custDataLst>
          </p:nvPr>
        </p:nvSpPr>
        <p:spPr>
          <a:xfrm>
            <a:off x="11404071" y="3099064"/>
            <a:ext cx="620354" cy="215444"/>
          </a:xfrm>
          <a:prstGeom prst="rect">
            <a:avLst/>
          </a:prstGeom>
          <a:noFill/>
        </p:spPr>
        <p:txBody>
          <a:bodyPr wrap="square" lIns="0" tIns="0" rIns="0" bIns="0" rtlCol="0" anchor="ctr" anchorCtr="0">
            <a:spAutoFit/>
          </a:bodyPr>
          <a:lstStyle/>
          <a:p>
            <a:pPr algn="ctr"/>
            <a:r>
              <a:rPr lang="fr-FR" sz="1400" b="1" dirty="0">
                <a:latin typeface="Arial" panose="020B0604020202020204" pitchFamily="34" charset="0"/>
                <a:cs typeface="Arial" panose="020B0604020202020204" pitchFamily="34" charset="0"/>
              </a:rPr>
              <a:t>9,5</a:t>
            </a:r>
          </a:p>
        </p:txBody>
      </p:sp>
      <p:sp>
        <p:nvSpPr>
          <p:cNvPr id="26" name="ZoneTexte 25">
            <a:extLst>
              <a:ext uri="{FF2B5EF4-FFF2-40B4-BE49-F238E27FC236}">
                <a16:creationId xmlns:a16="http://schemas.microsoft.com/office/drawing/2014/main" id="{F0D6100A-8821-40E8-8185-9AB428B6FA21}"/>
              </a:ext>
            </a:extLst>
          </p:cNvPr>
          <p:cNvSpPr txBox="1"/>
          <p:nvPr>
            <p:custDataLst>
              <p:tags r:id="rId20"/>
            </p:custDataLst>
          </p:nvPr>
        </p:nvSpPr>
        <p:spPr>
          <a:xfrm>
            <a:off x="11043941" y="4181387"/>
            <a:ext cx="620354" cy="215444"/>
          </a:xfrm>
          <a:prstGeom prst="rect">
            <a:avLst/>
          </a:prstGeom>
          <a:noFill/>
        </p:spPr>
        <p:txBody>
          <a:bodyPr wrap="square" lIns="0" tIns="0" rIns="0" bIns="0" rtlCol="0" anchor="ctr" anchorCtr="0">
            <a:spAutoFit/>
          </a:bodyPr>
          <a:lstStyle/>
          <a:p>
            <a:pPr algn="ctr"/>
            <a:r>
              <a:rPr lang="fr-FR" sz="1400" b="1" dirty="0">
                <a:latin typeface="Arial" panose="020B0604020202020204" pitchFamily="34" charset="0"/>
                <a:cs typeface="Arial" panose="020B0604020202020204" pitchFamily="34" charset="0"/>
              </a:rPr>
              <a:t>28</a:t>
            </a:r>
          </a:p>
        </p:txBody>
      </p:sp>
      <p:sp>
        <p:nvSpPr>
          <p:cNvPr id="28" name="ZoneTexte 27">
            <a:extLst>
              <a:ext uri="{FF2B5EF4-FFF2-40B4-BE49-F238E27FC236}">
                <a16:creationId xmlns:a16="http://schemas.microsoft.com/office/drawing/2014/main" id="{1148A4D2-9DAA-4108-BAEB-6F699225081C}"/>
              </a:ext>
            </a:extLst>
          </p:cNvPr>
          <p:cNvSpPr txBox="1"/>
          <p:nvPr>
            <p:custDataLst>
              <p:tags r:id="rId21"/>
            </p:custDataLst>
          </p:nvPr>
        </p:nvSpPr>
        <p:spPr>
          <a:xfrm>
            <a:off x="7924331" y="2044480"/>
            <a:ext cx="3931733" cy="584775"/>
          </a:xfrm>
          <a:prstGeom prst="rect">
            <a:avLst/>
          </a:prstGeom>
          <a:noFill/>
        </p:spPr>
        <p:txBody>
          <a:bodyPr wrap="square">
            <a:spAutoFit/>
          </a:bodyPr>
          <a:lstStyle/>
          <a:p>
            <a:pPr algn="ctr"/>
            <a:r>
              <a:rPr lang="fr-FR" sz="1600" b="1" spc="-15" dirty="0">
                <a:latin typeface="Arial"/>
                <a:cs typeface="Arial"/>
              </a:rPr>
              <a:t>…dans la sous-population des parents diplômés du supérieur (N=251)</a:t>
            </a:r>
            <a:endParaRPr lang="fr-FR" sz="1600" dirty="0"/>
          </a:p>
        </p:txBody>
      </p:sp>
    </p:spTree>
    <p:extLst>
      <p:ext uri="{BB962C8B-B14F-4D97-AF65-F5344CB8AC3E}">
        <p14:creationId xmlns:p14="http://schemas.microsoft.com/office/powerpoint/2010/main" val="3284719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childTnLst>
              </p:cTn>
              <p:nextCondLst>
                <p:cond evt="onClick" delay="0">
                  <p:tgtEl>
                    <p:spTgt spid="2"/>
                  </p:tgtEl>
                </p:cond>
              </p:nextCondLst>
            </p:seq>
            <p:seq concurrent="1" nextAc="seek">
              <p:cTn id="18" restart="whenNotActive" fill="hold" evtFilter="cancelBubble" nodeType="interactiveSeq">
                <p:stCondLst>
                  <p:cond evt="onClick" delay="0">
                    <p:tgtEl>
                      <p:spTgt spid="17"/>
                    </p:tgtEl>
                  </p:cond>
                </p:stCondLst>
                <p:endSync evt="end" delay="0">
                  <p:rtn val="all"/>
                </p:endSync>
                <p:childTnLst>
                  <p:par>
                    <p:cTn id="19" fill="hold">
                      <p:stCondLst>
                        <p:cond delay="0"/>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3"/>
                                        </p:tgtEl>
                                      </p:cBhvr>
                                    </p:animEffect>
                                    <p:set>
                                      <p:cBhvr>
                                        <p:cTn id="23" dur="1" fill="hold">
                                          <p:stCondLst>
                                            <p:cond delay="499"/>
                                          </p:stCondLst>
                                        </p:cTn>
                                        <p:tgtEl>
                                          <p:spTgt spid="13"/>
                                        </p:tgtEl>
                                        <p:attrNameLst>
                                          <p:attrName>style.visibility</p:attrName>
                                        </p:attrNameLst>
                                      </p:cBhvr>
                                      <p:to>
                                        <p:strVal val="hidden"/>
                                      </p:to>
                                    </p:set>
                                  </p:childTnLst>
                                </p:cTn>
                              </p:par>
                              <p:par>
                                <p:cTn id="24" presetID="10" presetClass="exit" presetSubtype="0" fill="hold" grpId="1" nodeType="withEffect">
                                  <p:stCondLst>
                                    <p:cond delay="0"/>
                                  </p:stCondLst>
                                  <p:childTnLst>
                                    <p:animEffect transition="out" filter="fade">
                                      <p:cBhvr>
                                        <p:cTn id="25" dur="500"/>
                                        <p:tgtEl>
                                          <p:spTgt spid="21"/>
                                        </p:tgtEl>
                                      </p:cBhvr>
                                    </p:animEffect>
                                    <p:set>
                                      <p:cBhvr>
                                        <p:cTn id="26" dur="1" fill="hold">
                                          <p:stCondLst>
                                            <p:cond delay="499"/>
                                          </p:stCondLst>
                                        </p:cTn>
                                        <p:tgtEl>
                                          <p:spTgt spid="21"/>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23"/>
                                        </p:tgtEl>
                                      </p:cBhvr>
                                    </p:animEffect>
                                    <p:set>
                                      <p:cBhvr>
                                        <p:cTn id="29" dur="1" fill="hold">
                                          <p:stCondLst>
                                            <p:cond delay="499"/>
                                          </p:stCondLst>
                                        </p:cTn>
                                        <p:tgtEl>
                                          <p:spTgt spid="23"/>
                                        </p:tgtEl>
                                        <p:attrNameLst>
                                          <p:attrName>style.visibility</p:attrName>
                                        </p:attrNameLst>
                                      </p:cBhvr>
                                      <p:to>
                                        <p:strVal val="hidden"/>
                                      </p:to>
                                    </p:set>
                                  </p:childTnLst>
                                </p:cTn>
                              </p:par>
                            </p:childTnLst>
                          </p:cTn>
                        </p:par>
                        <p:par>
                          <p:cTn id="30" fill="hold">
                            <p:stCondLst>
                              <p:cond delay="500"/>
                            </p:stCondLst>
                            <p:childTnLst>
                              <p:par>
                                <p:cTn id="31" presetID="10" presetClass="exit" presetSubtype="0" fill="hold" grpId="1" nodeType="afterEffect">
                                  <p:stCondLst>
                                    <p:cond delay="0"/>
                                  </p:stCondLst>
                                  <p:childTnLst>
                                    <p:animEffect transition="out" filter="fade">
                                      <p:cBhvr>
                                        <p:cTn id="32" dur="500"/>
                                        <p:tgtEl>
                                          <p:spTgt spid="17"/>
                                        </p:tgtEl>
                                      </p:cBhvr>
                                    </p:animEffect>
                                    <p:set>
                                      <p:cBhvr>
                                        <p:cTn id="3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childTnLst>
        </p:cTn>
      </p:par>
    </p:tnLst>
    <p:bldLst>
      <p:bldP spid="13" grpId="0" animBg="1"/>
      <p:bldP spid="13" grpId="1" animBg="1"/>
      <p:bldP spid="21" grpId="0" animBg="1"/>
      <p:bldP spid="21" grpId="1" animBg="1"/>
      <p:bldP spid="23" grpId="0" animBg="1"/>
      <p:bldP spid="23" grpId="1" animBg="1"/>
      <p:bldP spid="17" grpId="0"/>
      <p:bldP spid="17"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447307"/>
            <a:ext cx="9949339" cy="907941"/>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Le thème de la socialisation dans les programmes du lycée,</a:t>
            </a:r>
          </a:p>
          <a:p>
            <a:pPr marL="0" marR="0" lvl="0" indent="0" algn="l" defTabSz="914400" rtl="0" eaLnBrk="1" fontAlgn="auto" latinLnBrk="0" hangingPunct="1">
              <a:lnSpc>
                <a:spcPct val="100000"/>
              </a:lnSpc>
              <a:spcBef>
                <a:spcPts val="600"/>
              </a:spcBef>
              <a:spcAft>
                <a:spcPts val="0"/>
              </a:spcAft>
              <a:buClrTx/>
              <a:buSzTx/>
              <a:buFontTx/>
              <a:buNone/>
              <a:tabLst/>
              <a:defRPr/>
            </a:pPr>
            <a:r>
              <a:rPr lang="fr-FR" sz="2400" b="1" dirty="0">
                <a:solidFill>
                  <a:srgbClr val="7030A0"/>
                </a:solidFill>
                <a:latin typeface="Arial" panose="020B0604020202020204" pitchFamily="34" charset="0"/>
                <a:cs typeface="Arial" panose="020B0604020202020204" pitchFamily="34" charset="0"/>
              </a:rPr>
              <a:t>un thème récurrent…</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360000" y="1368000"/>
            <a:ext cx="11739477" cy="4770537"/>
          </a:xfrm>
          <a:prstGeom prst="rect">
            <a:avLst/>
          </a:prstGeom>
          <a:noFill/>
        </p:spPr>
        <p:txBody>
          <a:bodyPr wrap="square">
            <a:spAutoFit/>
          </a:bodyPr>
          <a:lstStyle/>
          <a:p>
            <a:pPr marR="0" lvl="0" algn="l" defTabSz="914400" rtl="0" eaLnBrk="1" fontAlgn="auto" latinLnBrk="0" hangingPunct="1">
              <a:lnSpc>
                <a:spcPct val="100000"/>
              </a:lnSpc>
              <a:spcBef>
                <a:spcPts val="600"/>
              </a:spcBef>
              <a:spcAft>
                <a:spcPts val="0"/>
              </a:spcAft>
              <a:buClr>
                <a:srgbClr val="7030A0"/>
              </a:buClr>
              <a:buSzTx/>
              <a:tabLst/>
              <a:defRPr/>
            </a:pPr>
            <a:r>
              <a:rPr kumimoji="0" lang="fr-FR" sz="2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mais pen</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ser l’articulation seconde / première / terminale.</a:t>
            </a:r>
          </a:p>
          <a:p>
            <a:pPr marL="536575">
              <a:spcBef>
                <a:spcPts val="600"/>
              </a:spcBef>
              <a:buClr>
                <a:srgbClr val="7030A0"/>
              </a:buClr>
              <a:defRPr/>
            </a:pPr>
            <a:endParaRPr lang="fr-FR" sz="2400" dirty="0">
              <a:solidFill>
                <a:srgbClr val="7030A0"/>
              </a:solidFill>
              <a:latin typeface="Arial" panose="020B0604020202020204" pitchFamily="34" charset="0"/>
              <a:cs typeface="Arial" panose="020B0604020202020204" pitchFamily="34" charset="0"/>
            </a:endParaRPr>
          </a:p>
          <a:p>
            <a:pPr marL="536575">
              <a:spcBef>
                <a:spcPts val="600"/>
              </a:spcBef>
              <a:buClr>
                <a:srgbClr val="7030A0"/>
              </a:buClr>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Comment fait-on société </a:t>
            </a:r>
            <a:r>
              <a:rPr lang="fr-FR" sz="2400" dirty="0">
                <a:solidFill>
                  <a:prstClr val="black"/>
                </a:solidFill>
                <a:latin typeface="Arial" panose="020B0604020202020204" pitchFamily="34" charset="0"/>
                <a:cs typeface="Arial" panose="020B0604020202020204" pitchFamily="34" charset="0"/>
              </a:rPr>
              <a:t>? Comment la société « forme et transforme » les individus ? </a:t>
            </a:r>
            <a:r>
              <a:rPr lang="fr-FR" sz="2400" dirty="0">
                <a:latin typeface="Arial" panose="020B0604020202020204" pitchFamily="34" charset="0"/>
                <a:cs typeface="Arial" panose="020B0604020202020204" pitchFamily="34" charset="0"/>
              </a:rPr>
              <a:t>(M. Darmon)</a:t>
            </a:r>
            <a:endParaRPr lang="fr-FR" sz="2400" dirty="0">
              <a:solidFill>
                <a:prstClr val="black"/>
              </a:solidFill>
              <a:latin typeface="Arial" panose="020B0604020202020204" pitchFamily="34" charset="0"/>
              <a:cs typeface="Arial" panose="020B0604020202020204" pitchFamily="34" charset="0"/>
            </a:endParaRPr>
          </a:p>
          <a:p>
            <a:pPr marL="990600" lvl="0">
              <a:spcBef>
                <a:spcPts val="600"/>
              </a:spcBef>
              <a:buClr>
                <a:srgbClr val="7030A0"/>
              </a:buClr>
              <a:defRPr/>
            </a:pPr>
            <a:endParaRPr lang="fr-FR" sz="2400" dirty="0">
              <a:solidFill>
                <a:prstClr val="black"/>
              </a:solidFill>
              <a:latin typeface="Arial" panose="020B0604020202020204" pitchFamily="34" charset="0"/>
              <a:cs typeface="Arial" panose="020B0604020202020204" pitchFamily="34" charset="0"/>
            </a:endParaRPr>
          </a:p>
          <a:p>
            <a:pPr marL="990600" lvl="0" indent="-447675">
              <a:spcBef>
                <a:spcPts val="600"/>
              </a:spcBef>
              <a:buClr>
                <a:srgbClr val="7030A0"/>
              </a:buClr>
              <a:defRPr/>
            </a:pPr>
            <a:r>
              <a:rPr lang="fr-FR" sz="2400" b="1" dirty="0">
                <a:solidFill>
                  <a:srgbClr val="7030A0"/>
                </a:solidFill>
                <a:latin typeface="Arial" panose="020B0604020202020204" pitchFamily="34" charset="0"/>
                <a:cs typeface="Arial" panose="020B0604020202020204" pitchFamily="34" charset="0"/>
              </a:rPr>
              <a:t>=&gt;</a:t>
            </a:r>
            <a:r>
              <a:rPr lang="fr-FR" sz="2400" dirty="0">
                <a:solidFill>
                  <a:prstClr val="black"/>
                </a:solidFill>
                <a:latin typeface="Arial" panose="020B0604020202020204" pitchFamily="34" charset="0"/>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Envisager l</a:t>
            </a:r>
            <a:r>
              <a:rPr lang="fr-FR" sz="2400" dirty="0">
                <a:solidFill>
                  <a:prstClr val="black"/>
                </a:solidFill>
                <a:latin typeface="Arial" panose="020B0604020202020204" pitchFamily="34" charset="0"/>
                <a:cs typeface="Arial" panose="020B0604020202020204" pitchFamily="34" charset="0"/>
              </a:rPr>
              <a:t>a socialisation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comme une façon de « faire société »</a:t>
            </a:r>
            <a:b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lang="fr-FR" sz="2400" dirty="0">
                <a:solidFill>
                  <a:prstClr val="black"/>
                </a:solidFill>
                <a:latin typeface="Arial" panose="020B0604020202020204" pitchFamily="34" charset="0"/>
                <a:cs typeface="Arial" panose="020B0604020202020204" pitchFamily="34" charset="0"/>
              </a:rPr>
              <a:t>(Classe de seconde : </a:t>
            </a:r>
            <a:r>
              <a:rPr lang="fr-FR" sz="2400" i="1" dirty="0">
                <a:solidFill>
                  <a:prstClr val="black"/>
                </a:solidFill>
                <a:latin typeface="Arial" panose="020B0604020202020204" pitchFamily="34" charset="0"/>
                <a:cs typeface="Arial" panose="020B0604020202020204" pitchFamily="34" charset="0"/>
              </a:rPr>
              <a:t>Comment devenons-nous des acteurs sociaux ?</a:t>
            </a:r>
            <a:r>
              <a:rPr lang="fr-FR" sz="2400" dirty="0">
                <a:solidFill>
                  <a:prstClr val="black"/>
                </a:solidFill>
                <a:latin typeface="Arial" panose="020B0604020202020204" pitchFamily="34" charset="0"/>
                <a:cs typeface="Arial" panose="020B0604020202020204" pitchFamily="34" charset="0"/>
              </a:rPr>
              <a:t>)</a:t>
            </a:r>
          </a:p>
          <a:p>
            <a:pPr marL="990600" lvl="0">
              <a:spcBef>
                <a:spcPts val="600"/>
              </a:spcBef>
              <a:buClr>
                <a:srgbClr val="7030A0"/>
              </a:buClr>
              <a:defRPr/>
            </a:pP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990600" marR="0" lvl="0" indent="-447675" algn="l" defTabSz="914400" rtl="0" eaLnBrk="1" fontAlgn="auto" latinLnBrk="0" hangingPunct="1">
              <a:lnSpc>
                <a:spcPct val="100000"/>
              </a:lnSpc>
              <a:spcBef>
                <a:spcPts val="600"/>
              </a:spcBef>
              <a:spcAft>
                <a:spcPts val="0"/>
              </a:spcAft>
              <a:buClr>
                <a:srgbClr val="7030A0"/>
              </a:buClr>
              <a:buSzTx/>
              <a:tabLst/>
              <a:defRPr/>
            </a:pPr>
            <a:r>
              <a:rPr lang="fr-FR" sz="2400" b="1" dirty="0">
                <a:solidFill>
                  <a:srgbClr val="7030A0"/>
                </a:solidFill>
                <a:latin typeface="Arial" panose="020B0604020202020204" pitchFamily="34" charset="0"/>
                <a:cs typeface="Arial" panose="020B0604020202020204" pitchFamily="34" charset="0"/>
              </a:rPr>
              <a:t>=&gt;</a:t>
            </a:r>
            <a:r>
              <a:rPr lang="fr-FR" sz="2400" dirty="0">
                <a:solidFill>
                  <a:prstClr val="black"/>
                </a:solidFill>
                <a:latin typeface="Arial" panose="020B0604020202020204" pitchFamily="34" charset="0"/>
                <a:cs typeface="Arial" panose="020B0604020202020204" pitchFamily="34" charset="0"/>
              </a:rPr>
              <a:t> Envisager la diversité des modalités, des temporalités et des effets de la socialisation (Classe de première : </a:t>
            </a:r>
            <a:r>
              <a:rPr lang="fr-FR" sz="2400" i="1" dirty="0">
                <a:solidFill>
                  <a:prstClr val="black"/>
                </a:solidFill>
                <a:latin typeface="Arial" panose="020B0604020202020204" pitchFamily="34" charset="0"/>
                <a:cs typeface="Arial" panose="020B0604020202020204" pitchFamily="34" charset="0"/>
              </a:rPr>
              <a:t>Comment la socialisation contribue-t-elle à expliquer les différences de comportement des individus ?</a:t>
            </a:r>
            <a:r>
              <a:rPr lang="fr-FR" sz="2400" dirty="0">
                <a:solidFill>
                  <a:prstClr val="black"/>
                </a:solidFill>
                <a:latin typeface="Arial" panose="020B0604020202020204" pitchFamily="34" charset="0"/>
                <a:cs typeface="Arial" panose="020B0604020202020204" pitchFamily="34" charset="0"/>
              </a:rPr>
              <a:t>)</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37067892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FFB8DAB5-12AA-4B22-8136-1641A7C0F2FB}"/>
              </a:ext>
            </a:extLst>
          </p:cNvPr>
          <p:cNvSpPr txBox="1"/>
          <p:nvPr>
            <p:custDataLst>
              <p:tags r:id="rId5"/>
            </p:custDataLst>
          </p:nvPr>
        </p:nvSpPr>
        <p:spPr>
          <a:xfrm>
            <a:off x="1190945" y="1044205"/>
            <a:ext cx="10882394" cy="584775"/>
          </a:xfrm>
          <a:prstGeom prst="rect">
            <a:avLst/>
          </a:prstGeom>
          <a:noFill/>
        </p:spPr>
        <p:txBody>
          <a:bodyPr wrap="square" rtlCol="0">
            <a:spAutoFit/>
          </a:bodyPr>
          <a:lstStyle/>
          <a:p>
            <a:pPr algn="ctr"/>
            <a:r>
              <a:rPr lang="fr-FR" sz="1600" b="1" spc="-15" dirty="0">
                <a:latin typeface="Arial"/>
                <a:cs typeface="Arial"/>
              </a:rPr>
              <a:t>Document 3. Réussite scolaire des jeunes par origine sociale et niveau d'études de la mère, </a:t>
            </a:r>
          </a:p>
          <a:p>
            <a:pPr algn="ctr"/>
            <a:r>
              <a:rPr lang="fr-FR" sz="1600" b="1" spc="-15" dirty="0">
                <a:latin typeface="Arial"/>
                <a:cs typeface="Arial"/>
              </a:rPr>
              <a:t>selon que les parents étaient unis ou séparés quand le jeune avait 18 ans</a:t>
            </a:r>
          </a:p>
        </p:txBody>
      </p:sp>
      <p:sp>
        <p:nvSpPr>
          <p:cNvPr id="4" name="Rectangle 3">
            <a:extLst>
              <a:ext uri="{FF2B5EF4-FFF2-40B4-BE49-F238E27FC236}">
                <a16:creationId xmlns:a16="http://schemas.microsoft.com/office/drawing/2014/main" id="{D10F1296-88B8-45E3-991C-8223793FC5C9}"/>
              </a:ext>
            </a:extLst>
          </p:cNvPr>
          <p:cNvSpPr/>
          <p:nvPr>
            <p:custDataLst>
              <p:tags r:id="rId6"/>
            </p:custDataLst>
          </p:nvPr>
        </p:nvSpPr>
        <p:spPr>
          <a:xfrm>
            <a:off x="1325947" y="6451260"/>
            <a:ext cx="10800120" cy="307777"/>
          </a:xfrm>
          <a:prstGeom prst="rect">
            <a:avLst/>
          </a:prstGeom>
          <a:noFill/>
        </p:spPr>
        <p:txBody>
          <a:bodyPr wrap="square">
            <a:spAutoFit/>
          </a:bodyPr>
          <a:lstStyle/>
          <a:p>
            <a:pPr algn="r">
              <a:buClr>
                <a:srgbClr val="7030A0"/>
              </a:buClr>
            </a:pPr>
            <a:r>
              <a:rPr lang="fr-FR" sz="1400" dirty="0">
                <a:latin typeface="Arial" panose="020B0604020202020204" pitchFamily="34" charset="0"/>
                <a:cs typeface="Arial" panose="020B0604020202020204" pitchFamily="34" charset="0"/>
              </a:rPr>
              <a:t>P. Archambault, « Séparation et divorce : quelles conséquences sur la réussite scolaire des enfants ? » Population et société, 2002.</a:t>
            </a:r>
          </a:p>
        </p:txBody>
      </p:sp>
      <p:sp>
        <p:nvSpPr>
          <p:cNvPr id="2" name="Flèche : pentagone 1">
            <a:extLst>
              <a:ext uri="{FF2B5EF4-FFF2-40B4-BE49-F238E27FC236}">
                <a16:creationId xmlns:a16="http://schemas.microsoft.com/office/drawing/2014/main" id="{F1C4F5B0-ACB9-4272-A8AA-F009A973F0BE}"/>
              </a:ext>
            </a:extLst>
          </p:cNvPr>
          <p:cNvSpPr/>
          <p:nvPr>
            <p:custDataLst>
              <p:tags r:id="rId7"/>
            </p:custDataLst>
          </p:nvPr>
        </p:nvSpPr>
        <p:spPr>
          <a:xfrm>
            <a:off x="648000" y="1692000"/>
            <a:ext cx="1040472" cy="270003"/>
          </a:xfrm>
          <a:prstGeom prst="homePlat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fr-FR" dirty="0"/>
              <a:t>Ouvriers</a:t>
            </a:r>
          </a:p>
        </p:txBody>
      </p:sp>
      <p:pic>
        <p:nvPicPr>
          <p:cNvPr id="10" name="Image 9">
            <a:extLst>
              <a:ext uri="{FF2B5EF4-FFF2-40B4-BE49-F238E27FC236}">
                <a16:creationId xmlns:a16="http://schemas.microsoft.com/office/drawing/2014/main" id="{C3C4BC52-7082-48DC-A657-7910D0CB07CE}"/>
              </a:ext>
            </a:extLst>
          </p:cNvPr>
          <p:cNvPicPr>
            <a:picLocks noChangeAspect="1"/>
          </p:cNvPicPr>
          <p:nvPr>
            <p:custDataLst>
              <p:tags r:id="rId8"/>
            </p:custDataLst>
          </p:nvPr>
        </p:nvPicPr>
        <p:blipFill>
          <a:blip r:embed="rId20"/>
          <a:stretch>
            <a:fillRect/>
          </a:stretch>
        </p:blipFill>
        <p:spPr>
          <a:xfrm>
            <a:off x="3042272" y="1646329"/>
            <a:ext cx="9083795" cy="4842705"/>
          </a:xfrm>
          <a:prstGeom prst="rect">
            <a:avLst/>
          </a:prstGeom>
        </p:spPr>
      </p:pic>
      <p:sp>
        <p:nvSpPr>
          <p:cNvPr id="24" name="ZoneTexte 23">
            <a:extLst>
              <a:ext uri="{FF2B5EF4-FFF2-40B4-BE49-F238E27FC236}">
                <a16:creationId xmlns:a16="http://schemas.microsoft.com/office/drawing/2014/main" id="{9C1818E1-411A-4F56-AB20-CA5684DC718B}"/>
              </a:ext>
            </a:extLst>
          </p:cNvPr>
          <p:cNvSpPr txBox="1"/>
          <p:nvPr>
            <p:custDataLst>
              <p:tags r:id="rId9"/>
            </p:custDataLst>
          </p:nvPr>
        </p:nvSpPr>
        <p:spPr>
          <a:xfrm>
            <a:off x="0" y="2052000"/>
            <a:ext cx="3312000" cy="4212000"/>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dirty="0"/>
              <a:t>Pour les enfants d’ouvriers, lorsque la mère n'est pas diplômée et qu’elle est séparée du père, un enfant sur deux (50 %) quitte le système scolaire sans aucun diplôme contre seulement un sur trois (37 %) lorsque les parents sont ensemble. Les chances d'accéder au second cycle universitaire sont très faibles pour les enfants d'ouvriers (3 %) et sont quasiment réduites à néant en cas de dissociation familiale.</a:t>
            </a:r>
          </a:p>
          <a:p>
            <a:endParaRPr lang="fr-FR" dirty="0"/>
          </a:p>
        </p:txBody>
      </p:sp>
      <p:sp>
        <p:nvSpPr>
          <p:cNvPr id="11" name="Rectangle 10">
            <a:extLst>
              <a:ext uri="{FF2B5EF4-FFF2-40B4-BE49-F238E27FC236}">
                <a16:creationId xmlns:a16="http://schemas.microsoft.com/office/drawing/2014/main" id="{9F650D0B-5DF9-4A91-AFDF-D1D9D24D7AFB}"/>
              </a:ext>
            </a:extLst>
          </p:cNvPr>
          <p:cNvSpPr/>
          <p:nvPr>
            <p:custDataLst>
              <p:tags r:id="rId10"/>
            </p:custDataLst>
          </p:nvPr>
        </p:nvSpPr>
        <p:spPr>
          <a:xfrm>
            <a:off x="4273971" y="3895886"/>
            <a:ext cx="1404000" cy="540000"/>
          </a:xfrm>
          <a:prstGeom prst="rect">
            <a:avLst/>
          </a:prstGeom>
          <a:solidFill>
            <a:srgbClr val="E8D9F3">
              <a:alpha val="42000"/>
            </a:srgbClr>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r-FR" dirty="0"/>
          </a:p>
        </p:txBody>
      </p:sp>
      <p:sp>
        <p:nvSpPr>
          <p:cNvPr id="25" name="Rectangle 24">
            <a:extLst>
              <a:ext uri="{FF2B5EF4-FFF2-40B4-BE49-F238E27FC236}">
                <a16:creationId xmlns:a16="http://schemas.microsoft.com/office/drawing/2014/main" id="{CAC99F1C-595F-450E-BFB4-3473D2123505}"/>
              </a:ext>
            </a:extLst>
          </p:cNvPr>
          <p:cNvSpPr/>
          <p:nvPr>
            <p:custDataLst>
              <p:tags r:id="rId11"/>
            </p:custDataLst>
          </p:nvPr>
        </p:nvSpPr>
        <p:spPr>
          <a:xfrm>
            <a:off x="7722771" y="3895886"/>
            <a:ext cx="3276000" cy="540000"/>
          </a:xfrm>
          <a:prstGeom prst="rect">
            <a:avLst/>
          </a:prstGeom>
          <a:solidFill>
            <a:srgbClr val="E8D9F3">
              <a:alpha val="42000"/>
            </a:srgbClr>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r-FR" dirty="0"/>
          </a:p>
        </p:txBody>
      </p:sp>
      <p:sp>
        <p:nvSpPr>
          <p:cNvPr id="26" name="Flèche : pentagone 25">
            <a:extLst>
              <a:ext uri="{FF2B5EF4-FFF2-40B4-BE49-F238E27FC236}">
                <a16:creationId xmlns:a16="http://schemas.microsoft.com/office/drawing/2014/main" id="{34C20243-37B2-495B-BF1E-6D89AF5BCCC3}"/>
              </a:ext>
            </a:extLst>
          </p:cNvPr>
          <p:cNvSpPr/>
          <p:nvPr>
            <p:custDataLst>
              <p:tags r:id="rId12"/>
            </p:custDataLst>
          </p:nvPr>
        </p:nvSpPr>
        <p:spPr>
          <a:xfrm>
            <a:off x="648000" y="1368000"/>
            <a:ext cx="1040472" cy="270003"/>
          </a:xfrm>
          <a:prstGeom prst="homePlat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Cadres</a:t>
            </a:r>
          </a:p>
        </p:txBody>
      </p:sp>
      <p:sp>
        <p:nvSpPr>
          <p:cNvPr id="27" name="ZoneTexte 26">
            <a:extLst>
              <a:ext uri="{FF2B5EF4-FFF2-40B4-BE49-F238E27FC236}">
                <a16:creationId xmlns:a16="http://schemas.microsoft.com/office/drawing/2014/main" id="{EFA4AB9E-0C18-443C-890D-2952619F557A}"/>
              </a:ext>
            </a:extLst>
          </p:cNvPr>
          <p:cNvSpPr txBox="1"/>
          <p:nvPr>
            <p:custDataLst>
              <p:tags r:id="rId13"/>
            </p:custDataLst>
          </p:nvPr>
        </p:nvSpPr>
        <p:spPr>
          <a:xfrm>
            <a:off x="0" y="2052000"/>
            <a:ext cx="3312000" cy="4752000"/>
          </a:xfrm>
          <a:prstGeom prst="rect">
            <a:avLst/>
          </a:prstGeom>
          <a:solidFill>
            <a:srgbClr val="E8D9F3"/>
          </a:solidFill>
          <a:ln>
            <a:solidFill>
              <a:schemeClr val="bg1">
                <a:lumMod val="65000"/>
              </a:schemeClr>
            </a:solidFill>
          </a:ln>
          <a:effectLst>
            <a:outerShdw blurRad="50800" dist="38100" dir="18900000" algn="bl" rotWithShape="0">
              <a:prstClr val="black">
                <a:alpha val="40000"/>
              </a:prstClr>
            </a:outerShdw>
          </a:effectLst>
        </p:spPr>
        <p:txBody>
          <a:bodyPr wrap="square" rtlCol="0">
            <a:spAutoFit/>
          </a:bodyPr>
          <a:lstStyle/>
          <a:p>
            <a:r>
              <a:rPr lang="fr-FR" dirty="0"/>
              <a:t>Dans les milieux favorisés (le père étant cadre ou exerçant une profession intermédiaire), si la mère est diplômée du supérieur, les enfants ont très peu de chances d’échouer au bac, mais le taux d’échec double en cas de séparation : 15 % au lieu de 7 %. Si, dans ces mêmes milieux, la mère est peu diplômée, le taux d’échec augmente de 11 points : 48 % contre 37 %. Pour ce qui est d’obtenir un diplôme du second cycle universitaire, les chances chutent de 45 % à 25 % si les parents ont rompu leur union.</a:t>
            </a:r>
          </a:p>
          <a:p>
            <a:endParaRPr lang="fr-FR" dirty="0"/>
          </a:p>
        </p:txBody>
      </p:sp>
      <p:sp>
        <p:nvSpPr>
          <p:cNvPr id="28" name="Rectangle 27">
            <a:extLst>
              <a:ext uri="{FF2B5EF4-FFF2-40B4-BE49-F238E27FC236}">
                <a16:creationId xmlns:a16="http://schemas.microsoft.com/office/drawing/2014/main" id="{84515362-0C43-4605-92BD-3A27BEED4C76}"/>
              </a:ext>
            </a:extLst>
          </p:cNvPr>
          <p:cNvSpPr/>
          <p:nvPr>
            <p:custDataLst>
              <p:tags r:id="rId14"/>
            </p:custDataLst>
          </p:nvPr>
        </p:nvSpPr>
        <p:spPr>
          <a:xfrm>
            <a:off x="4274324" y="2963486"/>
            <a:ext cx="1404000" cy="864000"/>
          </a:xfrm>
          <a:prstGeom prst="rect">
            <a:avLst/>
          </a:prstGeom>
          <a:solidFill>
            <a:srgbClr val="E8D9F3">
              <a:alpha val="42000"/>
            </a:srgbClr>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r-FR" dirty="0"/>
          </a:p>
        </p:txBody>
      </p:sp>
      <p:sp>
        <p:nvSpPr>
          <p:cNvPr id="29" name="Rectangle 28">
            <a:extLst>
              <a:ext uri="{FF2B5EF4-FFF2-40B4-BE49-F238E27FC236}">
                <a16:creationId xmlns:a16="http://schemas.microsoft.com/office/drawing/2014/main" id="{138B83B5-765D-4593-827F-3FD20A7036EF}"/>
              </a:ext>
            </a:extLst>
          </p:cNvPr>
          <p:cNvSpPr/>
          <p:nvPr>
            <p:custDataLst>
              <p:tags r:id="rId15"/>
            </p:custDataLst>
          </p:nvPr>
        </p:nvSpPr>
        <p:spPr>
          <a:xfrm>
            <a:off x="7722771" y="2963486"/>
            <a:ext cx="3276000" cy="864000"/>
          </a:xfrm>
          <a:prstGeom prst="rect">
            <a:avLst/>
          </a:prstGeom>
          <a:solidFill>
            <a:srgbClr val="E8D9F3">
              <a:alpha val="42000"/>
            </a:srgbClr>
          </a:solid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fr-FR" dirty="0"/>
          </a:p>
        </p:txBody>
      </p:sp>
      <p:sp>
        <p:nvSpPr>
          <p:cNvPr id="18" name="ZoneTexte 17">
            <a:extLst>
              <a:ext uri="{FF2B5EF4-FFF2-40B4-BE49-F238E27FC236}">
                <a16:creationId xmlns:a16="http://schemas.microsoft.com/office/drawing/2014/main" id="{1979201A-C386-4CB6-A340-B90C1BB2178E}"/>
              </a:ext>
            </a:extLst>
          </p:cNvPr>
          <p:cNvSpPr txBox="1"/>
          <p:nvPr>
            <p:custDataLst>
              <p:tags r:id="rId16"/>
            </p:custDataLst>
          </p:nvPr>
        </p:nvSpPr>
        <p:spPr>
          <a:xfrm>
            <a:off x="2495960" y="6485189"/>
            <a:ext cx="720008" cy="276999"/>
          </a:xfrm>
          <a:prstGeom prst="rect">
            <a:avLst/>
          </a:prstGeom>
          <a:noFill/>
        </p:spPr>
        <p:txBody>
          <a:bodyPr wrap="square" lIns="0" tIns="0" rIns="0" bIns="0" rtlCol="0">
            <a:spAutoFit/>
          </a:bodyPr>
          <a:lstStyle/>
          <a:p>
            <a:pPr algn="r"/>
            <a:r>
              <a:rPr lang="fr-FR" dirty="0"/>
              <a:t>Fermer</a:t>
            </a:r>
          </a:p>
        </p:txBody>
      </p:sp>
      <p:sp>
        <p:nvSpPr>
          <p:cNvPr id="20" name="ZoneTexte 19">
            <a:extLst>
              <a:ext uri="{FF2B5EF4-FFF2-40B4-BE49-F238E27FC236}">
                <a16:creationId xmlns:a16="http://schemas.microsoft.com/office/drawing/2014/main" id="{FE6713AB-4957-483E-A8C1-BCD143036A00}"/>
              </a:ext>
            </a:extLst>
          </p:cNvPr>
          <p:cNvSpPr txBox="1"/>
          <p:nvPr>
            <p:custDataLst>
              <p:tags r:id="rId17"/>
            </p:custDataLst>
          </p:nvPr>
        </p:nvSpPr>
        <p:spPr>
          <a:xfrm>
            <a:off x="2495960" y="5942032"/>
            <a:ext cx="720008" cy="276999"/>
          </a:xfrm>
          <a:prstGeom prst="rect">
            <a:avLst/>
          </a:prstGeom>
          <a:noFill/>
        </p:spPr>
        <p:txBody>
          <a:bodyPr wrap="square" lIns="0" tIns="0" rIns="0" bIns="0" rtlCol="0">
            <a:spAutoFit/>
          </a:bodyPr>
          <a:lstStyle/>
          <a:p>
            <a:pPr algn="r"/>
            <a:r>
              <a:rPr lang="fr-FR" dirty="0"/>
              <a:t>Fermer</a:t>
            </a:r>
          </a:p>
        </p:txBody>
      </p:sp>
      <p:sp>
        <p:nvSpPr>
          <p:cNvPr id="21" name="Rectangle 20">
            <a:extLst>
              <a:ext uri="{FF2B5EF4-FFF2-40B4-BE49-F238E27FC236}">
                <a16:creationId xmlns:a16="http://schemas.microsoft.com/office/drawing/2014/main" id="{E9469BBC-426E-497F-BEDA-69EDC99361E3}"/>
              </a:ext>
            </a:extLst>
          </p:cNvPr>
          <p:cNvSpPr/>
          <p:nvPr>
            <p:custDataLst>
              <p:tags r:id="rId18"/>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Illustrations : Resserrer la focale sociologique sur l’individu par une analyse plus microsociologique </a:t>
            </a:r>
            <a:endParaRPr lang="fr-FR" sz="2400"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48587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6"/>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0"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childTnLst>
                          </p:cTn>
                        </p:par>
                      </p:childTnLst>
                    </p:cTn>
                  </p:par>
                </p:childTnLst>
              </p:cTn>
              <p:nextCondLst>
                <p:cond evt="onClick" delay="0">
                  <p:tgtEl>
                    <p:spTgt spid="26"/>
                  </p:tgtEl>
                </p:cond>
              </p:nextCondLst>
            </p:seq>
            <p:seq concurrent="1" nextAc="seek">
              <p:cTn id="16" restart="whenNotActive" fill="hold" evtFilter="cancelBubble" nodeType="interactiveSeq">
                <p:stCondLst>
                  <p:cond evt="onClick" delay="0">
                    <p:tgtEl>
                      <p:spTgt spid="2"/>
                    </p:tgtEl>
                  </p:cond>
                </p:stCondLst>
                <p:endSync evt="end" delay="0">
                  <p:rtn val="all"/>
                </p:endSync>
                <p:childTnLst>
                  <p:par>
                    <p:cTn id="17" fill="hold">
                      <p:stCondLst>
                        <p:cond delay="0"/>
                      </p:stCondLst>
                      <p:childTnLst>
                        <p:par>
                          <p:cTn id="18" fill="hold">
                            <p:stCondLst>
                              <p:cond delay="0"/>
                            </p:stCondLst>
                            <p:childTnLst>
                              <p:par>
                                <p:cTn id="19" presetID="10"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500"/>
                                        <p:tgtEl>
                                          <p:spTgt spid="25"/>
                                        </p:tgtEl>
                                      </p:cBhvr>
                                    </p:animEffect>
                                  </p:childTnLst>
                                </p:cTn>
                              </p:par>
                              <p:par>
                                <p:cTn id="22" presetID="1"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par>
                                <p:cTn id="24" presetID="10" presetClass="entr" presetSubtype="0" fill="hold" grpId="2"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par>
                                <p:cTn id="27" presetID="10" presetClass="entr" presetSubtype="0" fill="hold" grpId="1" nodeType="with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fade">
                                      <p:cBhvr>
                                        <p:cTn id="29" dur="500"/>
                                        <p:tgtEl>
                                          <p:spTgt spid="24"/>
                                        </p:tgtEl>
                                      </p:cBhvr>
                                    </p:animEffect>
                                  </p:childTnLst>
                                </p:cTn>
                              </p:par>
                            </p:childTnLst>
                          </p:cTn>
                        </p:par>
                      </p:childTnLst>
                    </p:cTn>
                  </p:par>
                </p:childTnLst>
              </p:cTn>
              <p:nextCondLst>
                <p:cond evt="onClick" delay="0">
                  <p:tgtEl>
                    <p:spTgt spid="2"/>
                  </p:tgtEl>
                </p:cond>
              </p:nextCondLst>
            </p:seq>
            <p:seq concurrent="1" nextAc="seek">
              <p:cTn id="30" restart="whenNotActive" fill="hold" evtFilter="cancelBubble" nodeType="interactiveSeq">
                <p:stCondLst>
                  <p:cond evt="onClick" delay="0">
                    <p:tgtEl>
                      <p:spTgt spid="18"/>
                    </p:tgtEl>
                  </p:cond>
                </p:stCondLst>
                <p:endSync evt="end" delay="0">
                  <p:rtn val="all"/>
                </p:endSync>
                <p:childTnLst>
                  <p:par>
                    <p:cTn id="31" fill="hold">
                      <p:stCondLst>
                        <p:cond delay="0"/>
                      </p:stCondLst>
                      <p:childTnLst>
                        <p:par>
                          <p:cTn id="32" fill="hold">
                            <p:stCondLst>
                              <p:cond delay="0"/>
                            </p:stCondLst>
                            <p:childTnLst>
                              <p:par>
                                <p:cTn id="33" presetID="10" presetClass="exit" presetSubtype="0" fill="hold" grpId="1" nodeType="clickEffect">
                                  <p:stCondLst>
                                    <p:cond delay="0"/>
                                  </p:stCondLst>
                                  <p:childTnLst>
                                    <p:animEffect transition="out" filter="fade">
                                      <p:cBhvr>
                                        <p:cTn id="34" dur="500"/>
                                        <p:tgtEl>
                                          <p:spTgt spid="27"/>
                                        </p:tgtEl>
                                      </p:cBhvr>
                                    </p:animEffect>
                                    <p:set>
                                      <p:cBhvr>
                                        <p:cTn id="35" dur="1" fill="hold">
                                          <p:stCondLst>
                                            <p:cond delay="499"/>
                                          </p:stCondLst>
                                        </p:cTn>
                                        <p:tgtEl>
                                          <p:spTgt spid="27"/>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28"/>
                                        </p:tgtEl>
                                      </p:cBhvr>
                                    </p:animEffect>
                                    <p:set>
                                      <p:cBhvr>
                                        <p:cTn id="38" dur="1" fill="hold">
                                          <p:stCondLst>
                                            <p:cond delay="499"/>
                                          </p:stCondLst>
                                        </p:cTn>
                                        <p:tgtEl>
                                          <p:spTgt spid="28"/>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500"/>
                                        <p:tgtEl>
                                          <p:spTgt spid="29"/>
                                        </p:tgtEl>
                                      </p:cBhvr>
                                    </p:animEffect>
                                    <p:set>
                                      <p:cBhvr>
                                        <p:cTn id="41" dur="1" fill="hold">
                                          <p:stCondLst>
                                            <p:cond delay="499"/>
                                          </p:stCondLst>
                                        </p:cTn>
                                        <p:tgtEl>
                                          <p:spTgt spid="29"/>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18"/>
                                        </p:tgtEl>
                                      </p:cBhvr>
                                    </p:animEffect>
                                    <p:set>
                                      <p:cBhvr>
                                        <p:cTn id="44"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45" restart="whenNotActive" fill="hold" evtFilter="cancelBubble" nodeType="interactiveSeq">
                <p:stCondLst>
                  <p:cond evt="onClick" delay="0">
                    <p:tgtEl>
                      <p:spTgt spid="20"/>
                    </p:tgtEl>
                  </p:cond>
                </p:stCondLst>
                <p:endSync evt="end" delay="0">
                  <p:rtn val="all"/>
                </p:endSync>
                <p:childTnLst>
                  <p:par>
                    <p:cTn id="46" fill="hold">
                      <p:stCondLst>
                        <p:cond delay="0"/>
                      </p:stCondLst>
                      <p:childTnLst>
                        <p:par>
                          <p:cTn id="47" fill="hold">
                            <p:stCondLst>
                              <p:cond delay="0"/>
                            </p:stCondLst>
                            <p:childTnLst>
                              <p:par>
                                <p:cTn id="48" presetID="10" presetClass="exit" presetSubtype="0" fill="hold" grpId="1" nodeType="clickEffect">
                                  <p:stCondLst>
                                    <p:cond delay="0"/>
                                  </p:stCondLst>
                                  <p:childTnLst>
                                    <p:animEffect transition="out" filter="fade">
                                      <p:cBhvr>
                                        <p:cTn id="49" dur="500"/>
                                        <p:tgtEl>
                                          <p:spTgt spid="25"/>
                                        </p:tgtEl>
                                      </p:cBhvr>
                                    </p:animEffect>
                                    <p:set>
                                      <p:cBhvr>
                                        <p:cTn id="50" dur="1" fill="hold">
                                          <p:stCondLst>
                                            <p:cond delay="499"/>
                                          </p:stCondLst>
                                        </p:cTn>
                                        <p:tgtEl>
                                          <p:spTgt spid="25"/>
                                        </p:tgtEl>
                                        <p:attrNameLst>
                                          <p:attrName>style.visibility</p:attrName>
                                        </p:attrNameLst>
                                      </p:cBhvr>
                                      <p:to>
                                        <p:strVal val="hidden"/>
                                      </p:to>
                                    </p:set>
                                  </p:childTnLst>
                                </p:cTn>
                              </p:par>
                              <p:par>
                                <p:cTn id="51" presetID="10" presetClass="exit" presetSubtype="0" fill="hold" grpId="1" nodeType="withEffect">
                                  <p:stCondLst>
                                    <p:cond delay="0"/>
                                  </p:stCondLst>
                                  <p:childTnLst>
                                    <p:animEffect transition="out" filter="fade">
                                      <p:cBhvr>
                                        <p:cTn id="52" dur="500"/>
                                        <p:tgtEl>
                                          <p:spTgt spid="11"/>
                                        </p:tgtEl>
                                      </p:cBhvr>
                                    </p:animEffect>
                                    <p:set>
                                      <p:cBhvr>
                                        <p:cTn id="53" dur="1" fill="hold">
                                          <p:stCondLst>
                                            <p:cond delay="499"/>
                                          </p:stCondLst>
                                        </p:cTn>
                                        <p:tgtEl>
                                          <p:spTgt spid="11"/>
                                        </p:tgtEl>
                                        <p:attrNameLst>
                                          <p:attrName>style.visibility</p:attrName>
                                        </p:attrNameLst>
                                      </p:cBhvr>
                                      <p:to>
                                        <p:strVal val="hidden"/>
                                      </p:to>
                                    </p:set>
                                  </p:childTnLst>
                                </p:cTn>
                              </p:par>
                              <p:par>
                                <p:cTn id="54" presetID="10" presetClass="exit" presetSubtype="0" fill="hold" grpId="3" nodeType="withEffect">
                                  <p:stCondLst>
                                    <p:cond delay="0"/>
                                  </p:stCondLst>
                                  <p:childTnLst>
                                    <p:animEffect transition="out" filter="fade">
                                      <p:cBhvr>
                                        <p:cTn id="55" dur="500"/>
                                        <p:tgtEl>
                                          <p:spTgt spid="20"/>
                                        </p:tgtEl>
                                      </p:cBhvr>
                                    </p:animEffect>
                                    <p:set>
                                      <p:cBhvr>
                                        <p:cTn id="56" dur="1" fill="hold">
                                          <p:stCondLst>
                                            <p:cond delay="499"/>
                                          </p:stCondLst>
                                        </p:cTn>
                                        <p:tgtEl>
                                          <p:spTgt spid="20"/>
                                        </p:tgtEl>
                                        <p:attrNameLst>
                                          <p:attrName>style.visibility</p:attrName>
                                        </p:attrNameLst>
                                      </p:cBhvr>
                                      <p:to>
                                        <p:strVal val="hidden"/>
                                      </p:to>
                                    </p:set>
                                  </p:childTnLst>
                                </p:cTn>
                              </p:par>
                              <p:par>
                                <p:cTn id="57" presetID="10" presetClass="exit" presetSubtype="0" fill="hold" grpId="2" nodeType="withEffect">
                                  <p:stCondLst>
                                    <p:cond delay="0"/>
                                  </p:stCondLst>
                                  <p:childTnLst>
                                    <p:animEffect transition="out" filter="fade">
                                      <p:cBhvr>
                                        <p:cTn id="58" dur="500"/>
                                        <p:tgtEl>
                                          <p:spTgt spid="24"/>
                                        </p:tgtEl>
                                      </p:cBhvr>
                                    </p:animEffect>
                                    <p:set>
                                      <p:cBhvr>
                                        <p:cTn id="59"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24" grpId="1" animBg="1"/>
      <p:bldP spid="24" grpId="2" animBg="1"/>
      <p:bldP spid="11" grpId="0" animBg="1"/>
      <p:bldP spid="11" grpId="1" animBg="1"/>
      <p:bldP spid="25" grpId="0" animBg="1"/>
      <p:bldP spid="25" grpId="1" animBg="1"/>
      <p:bldP spid="27" grpId="0" animBg="1"/>
      <p:bldP spid="27" grpId="1" animBg="1"/>
      <p:bldP spid="28" grpId="0" animBg="1"/>
      <p:bldP spid="28" grpId="1" animBg="1"/>
      <p:bldP spid="29" grpId="0" animBg="1"/>
      <p:bldP spid="29" grpId="1" animBg="1"/>
      <p:bldP spid="18" grpId="0"/>
      <p:bldP spid="18" grpId="1"/>
      <p:bldP spid="20" grpId="2"/>
      <p:bldP spid="20" grpId="3"/>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830997"/>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2ème item - Illustrations : Resserrer la focale sociologique sur l’individu par une analyse plus microsociologique </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312301" y="1627170"/>
            <a:ext cx="11739477" cy="3954929"/>
          </a:xfrm>
          <a:prstGeom prst="rect">
            <a:avLst/>
          </a:prstGeom>
          <a:noFill/>
        </p:spPr>
        <p:txBody>
          <a:bodyPr wrap="square">
            <a:spAutoFit/>
          </a:bodyPr>
          <a:lstStyle/>
          <a:p>
            <a:pPr marL="361950">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b="0" i="0" dirty="0">
                <a:solidFill>
                  <a:srgbClr val="323232"/>
                </a:solidFill>
                <a:effectLst/>
                <a:latin typeface="Alegreya"/>
              </a:rPr>
              <a:t>Des caractéristiques familiales différentes sont à l’origine des différences de socialisation et donc de réussites scolaires :</a:t>
            </a:r>
          </a:p>
          <a:p>
            <a:pPr marL="534987">
              <a:spcBef>
                <a:spcPts val="600"/>
              </a:spcBef>
              <a:buClr>
                <a:srgbClr val="7030A0"/>
              </a:buClr>
            </a:pPr>
            <a:r>
              <a:rPr lang="fr-FR" sz="2400" b="0" i="0" dirty="0">
                <a:solidFill>
                  <a:srgbClr val="323232"/>
                </a:solidFill>
                <a:effectLst/>
                <a:latin typeface="Alegreya"/>
              </a:rPr>
              <a:t>- dotation scolaire des parents,</a:t>
            </a:r>
          </a:p>
          <a:p>
            <a:pPr marL="534987">
              <a:spcBef>
                <a:spcPts val="600"/>
              </a:spcBef>
              <a:buClr>
                <a:srgbClr val="7030A0"/>
              </a:buClr>
            </a:pPr>
            <a:r>
              <a:rPr lang="fr-FR" sz="2400" dirty="0">
                <a:solidFill>
                  <a:srgbClr val="323232"/>
                </a:solidFill>
                <a:latin typeface="Alegreya"/>
              </a:rPr>
              <a:t>- </a:t>
            </a:r>
            <a:r>
              <a:rPr lang="fr-FR" sz="2400" b="0" i="0" dirty="0">
                <a:solidFill>
                  <a:srgbClr val="323232"/>
                </a:solidFill>
                <a:effectLst/>
                <a:latin typeface="Alegreya"/>
              </a:rPr>
              <a:t>sexe du parent le plus diplômé,</a:t>
            </a:r>
          </a:p>
          <a:p>
            <a:pPr marL="534987">
              <a:spcBef>
                <a:spcPts val="600"/>
              </a:spcBef>
              <a:buClr>
                <a:srgbClr val="7030A0"/>
              </a:buClr>
            </a:pPr>
            <a:r>
              <a:rPr lang="fr-FR" sz="2400" b="0" i="0" dirty="0">
                <a:solidFill>
                  <a:srgbClr val="323232"/>
                </a:solidFill>
                <a:effectLst/>
                <a:latin typeface="Alegreya"/>
              </a:rPr>
              <a:t>- séparation des parents…</a:t>
            </a:r>
          </a:p>
          <a:p>
            <a:pPr marL="447675">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solidFill>
                  <a:srgbClr val="323232"/>
                </a:solidFill>
                <a:latin typeface="Alegreya"/>
              </a:rPr>
              <a:t>Autres pistes :</a:t>
            </a:r>
          </a:p>
          <a:p>
            <a:pPr marL="628650">
              <a:spcBef>
                <a:spcPts val="600"/>
              </a:spcBef>
              <a:buClr>
                <a:srgbClr val="7030A0"/>
              </a:buClr>
            </a:pPr>
            <a:r>
              <a:rPr lang="fr-FR" sz="2400" b="0" i="0" dirty="0">
                <a:solidFill>
                  <a:srgbClr val="323232"/>
                </a:solidFill>
                <a:effectLst/>
                <a:latin typeface="Alegreya"/>
              </a:rPr>
              <a:t>- le type de parcours scolaire parental (plus ou moins heurté),</a:t>
            </a:r>
          </a:p>
          <a:p>
            <a:pPr marL="628650">
              <a:spcBef>
                <a:spcPts val="600"/>
              </a:spcBef>
              <a:buClr>
                <a:srgbClr val="7030A0"/>
              </a:buClr>
            </a:pPr>
            <a:r>
              <a:rPr lang="fr-FR" sz="2400" b="0" i="0" dirty="0">
                <a:solidFill>
                  <a:srgbClr val="323232"/>
                </a:solidFill>
                <a:effectLst/>
                <a:latin typeface="Alegreya"/>
              </a:rPr>
              <a:t>- le rang de naissance,</a:t>
            </a:r>
          </a:p>
          <a:p>
            <a:pPr marL="628650">
              <a:spcBef>
                <a:spcPts val="600"/>
              </a:spcBef>
              <a:buClr>
                <a:srgbClr val="7030A0"/>
              </a:buClr>
            </a:pPr>
            <a:r>
              <a:rPr lang="fr-FR" sz="2400" b="0" i="0" dirty="0">
                <a:solidFill>
                  <a:srgbClr val="323232"/>
                </a:solidFill>
                <a:effectLst/>
                <a:latin typeface="Alegreya"/>
              </a:rPr>
              <a:t>- le sexe de l’enfant</a:t>
            </a:r>
            <a:r>
              <a:rPr lang="fr-FR"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639592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3ème item - Comprendre qu’il existe des socialisations secondaires (professionnelle, conjugale, politique) à la suite de la socialisation primaire.</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680713"/>
            <a:ext cx="11739477" cy="5216813"/>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1" i="0" u="sng"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Objectif :</a:t>
            </a: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Montrer que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la famille d’origine et l’école ne sont pas les seules instances de socialisation et que la socialisation ne s’arrête pas avec l’enfance</a:t>
            </a:r>
          </a:p>
          <a:p>
            <a:pPr marL="180975" lvl="0">
              <a:spcBef>
                <a:spcPts val="600"/>
              </a:spcBef>
              <a:buClr>
                <a:srgbClr val="7030A0"/>
              </a:buClr>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 </a:t>
            </a:r>
            <a:r>
              <a:rPr kumimoji="0" lang="fr-FR" sz="2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L</a:t>
            </a:r>
            <a:r>
              <a:rPr lang="fr-FR" sz="2400" dirty="0">
                <a:latin typeface="Arial" panose="020B0604020202020204" pitchFamily="34" charset="0"/>
                <a:cs typeface="Arial" panose="020B0604020202020204" pitchFamily="34" charset="0"/>
              </a:rPr>
              <a:t>a socialisation s’effectue tout au long de la vie.</a:t>
            </a:r>
            <a:endParaRPr kumimoji="0" lang="fr-FR" sz="2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a:p>
            <a:pPr marL="266700" marR="0" lvl="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Distinguer socialisation primaire </a:t>
            </a:r>
            <a:r>
              <a:rPr lang="fr-FR" sz="2400" dirty="0">
                <a:solidFill>
                  <a:prstClr val="black"/>
                </a:solidFill>
                <a:latin typeface="Arial" panose="020B0604020202020204" pitchFamily="34" charset="0"/>
                <a:cs typeface="Arial" panose="020B0604020202020204" pitchFamily="34" charset="0"/>
              </a:rPr>
              <a:t>et</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socialisation secondaire</a:t>
            </a: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Envisager la socialisation comme un processus continu (≠ linéarité) :</a:t>
            </a:r>
          </a:p>
          <a:p>
            <a:pPr marL="720725" marR="0" lvl="0" indent="-185738" algn="l" defTabSz="914400" rtl="0" eaLnBrk="1" fontAlgn="auto" latinLnBrk="0" hangingPunct="1">
              <a:lnSpc>
                <a:spcPct val="100000"/>
              </a:lnSpc>
              <a:spcBef>
                <a:spcPts val="600"/>
              </a:spcBef>
              <a:spcAft>
                <a:spcPts val="0"/>
              </a:spcAft>
              <a:buClr>
                <a:srgbClr val="7030A0"/>
              </a:buClr>
              <a:buSzTx/>
              <a:buFont typeface="Arial" panose="020B0604020202020204" pitchFamily="34" charset="0"/>
              <a:buChar char="•"/>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Socialisation de renforcement</a:t>
            </a:r>
          </a:p>
          <a:p>
            <a:pPr marL="720725" lvl="0" indent="-185738">
              <a:spcBef>
                <a:spcPts val="600"/>
              </a:spcBef>
              <a:buClr>
                <a:srgbClr val="7030A0"/>
              </a:buClr>
              <a:buFont typeface="Arial" panose="020B0604020202020204" pitchFamily="34" charset="0"/>
              <a:buChar char="•"/>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Socialisation de </a:t>
            </a:r>
            <a:r>
              <a:rPr lang="fr-FR" sz="2400" dirty="0">
                <a:solidFill>
                  <a:prstClr val="black"/>
                </a:solidFill>
                <a:latin typeface="Arial" panose="020B0604020202020204" pitchFamily="34" charset="0"/>
                <a:cs typeface="Arial" panose="020B0604020202020204" pitchFamily="34" charset="0"/>
              </a:rPr>
              <a:t>transformation</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720725" lvl="0" indent="-185738">
              <a:spcBef>
                <a:spcPts val="600"/>
              </a:spcBef>
              <a:buClr>
                <a:srgbClr val="7030A0"/>
              </a:buClr>
              <a:buFont typeface="Arial" panose="020B0604020202020204" pitchFamily="34" charset="0"/>
              <a:buChar char="•"/>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Socialisation de </a:t>
            </a:r>
            <a:r>
              <a:rPr lang="fr-FR" sz="2400" dirty="0">
                <a:solidFill>
                  <a:prstClr val="black"/>
                </a:solidFill>
                <a:latin typeface="Arial" panose="020B0604020202020204" pitchFamily="34" charset="0"/>
                <a:cs typeface="Arial" panose="020B0604020202020204" pitchFamily="34" charset="0"/>
              </a:rPr>
              <a:t>conversion</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809625" marR="0" lvl="0" indent="-17145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Pluralité des influences socialisatrices qui n’est pas sans influence sur les  trajectoires individuelles.</a:t>
            </a:r>
          </a:p>
          <a:p>
            <a:pPr marL="534987" marR="0" lvl="0" indent="0" algn="l" defTabSz="914400" rtl="0" eaLnBrk="1" fontAlgn="auto" latinLnBrk="0" hangingPunct="1">
              <a:lnSpc>
                <a:spcPct val="100000"/>
              </a:lnSpc>
              <a:spcBef>
                <a:spcPts val="600"/>
              </a:spcBef>
              <a:spcAft>
                <a:spcPts val="0"/>
              </a:spcAft>
              <a:buClr>
                <a:srgbClr val="7030A0"/>
              </a:buClr>
              <a:buSzTx/>
              <a:buFontTx/>
              <a:buNone/>
              <a:tabLst/>
              <a:defRPr/>
            </a:pP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63530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3ème item - Comprendre qu’il existe des socialisations secondaires (professionnelle, conjugale, politique) à la suite de la socialisation primaire.</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680713"/>
            <a:ext cx="11739477" cy="4170372"/>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Quelques pistes pour aborder le thème :</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85725" marR="0" lvl="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La socialisation professionnelle : les médecins/chirurgiens, les footballeurs</a:t>
            </a:r>
          </a:p>
          <a:p>
            <a:pPr marL="447675" marR="0" lvl="0" indent="-180975"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La socialisation conjugale : les normes de propreté (le propre et le sale) dans le couple</a:t>
            </a:r>
          </a:p>
          <a:p>
            <a:pPr marL="628650" marR="0" lvl="0" indent="-180975"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La socialisation politique : importance de la socialisation primaire et de la socialisation secondaire dans formation des préférences politiques (renforcement ou contradiction ?)</a:t>
            </a:r>
          </a:p>
          <a:p>
            <a:pPr marL="628650" marR="0" lvl="0" indent="-180975" algn="l" defTabSz="914400" rtl="0" eaLnBrk="1" fontAlgn="auto" latinLnBrk="0" hangingPunct="1">
              <a:lnSpc>
                <a:spcPct val="100000"/>
              </a:lnSpc>
              <a:spcBef>
                <a:spcPts val="600"/>
              </a:spcBef>
              <a:spcAft>
                <a:spcPts val="0"/>
              </a:spcAft>
              <a:buClr>
                <a:srgbClr val="7030A0"/>
              </a:buClr>
              <a:buSzTx/>
              <a:buFontTx/>
              <a:buNone/>
              <a:tabLst/>
              <a:defRPr/>
            </a:pPr>
            <a:r>
              <a:rPr lang="fr-FR" sz="2400" b="1" dirty="0">
                <a:solidFill>
                  <a:srgbClr val="7030A0"/>
                </a:solidFill>
                <a:latin typeface="Arial" panose="020B0604020202020204" pitchFamily="34" charset="0"/>
                <a:cs typeface="Arial" panose="020B0604020202020204" pitchFamily="34" charset="0"/>
              </a:rPr>
              <a:t>=&gt;</a:t>
            </a:r>
            <a:r>
              <a:rPr lang="fr-FR" sz="2400" dirty="0">
                <a:solidFill>
                  <a:prstClr val="black"/>
                </a:solidFill>
                <a:latin typeface="Arial" panose="020B0604020202020204" pitchFamily="34" charset="0"/>
                <a:cs typeface="Arial" panose="020B0604020202020204" pitchFamily="34" charset="0"/>
              </a:rPr>
              <a:t> Montrer que les socialisations secondaires n’effacent jamais totalement les produits de la socialisation primaire mais que ces deux temporalités s’articulent.</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341852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4ème item - Comprendre que la pluralité des influences socialisatrices peut être à l’origine de trajectoires individuelles improbables.</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452523" y="1680713"/>
            <a:ext cx="11739477" cy="3647152"/>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1" i="0" u="sng"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Objectif :</a:t>
            </a:r>
            <a:r>
              <a:rPr kumimoji="0" lang="fr-FR" sz="2400" i="0"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A</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nalyser sociologiquement les « trajectoires individuelles improbables »  ou, plus largement, les « irrégularités sociales » ?</a:t>
            </a: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66700" marR="0" lvl="0" algn="l" defTabSz="914400" rtl="0" eaLnBrk="1" fontAlgn="auto" latinLnBrk="0" hangingPunct="1">
              <a:lnSpc>
                <a:spcPct val="100000"/>
              </a:lnSpc>
              <a:spcBef>
                <a:spcPts val="600"/>
              </a:spcBef>
              <a:spcAft>
                <a:spcPts val="0"/>
              </a:spcAft>
              <a:buClr>
                <a:srgbClr val="7030A0"/>
              </a:buClr>
              <a:buSzTx/>
              <a:buFontTx/>
              <a:buNone/>
              <a:tabLst/>
              <a:defRPr/>
            </a:pPr>
            <a:r>
              <a:rPr lang="fr-FR" sz="2400" b="1" dirty="0">
                <a:solidFill>
                  <a:srgbClr val="7030A0"/>
                </a:solidFill>
                <a:latin typeface="Arial" panose="020B0604020202020204" pitchFamily="34" charset="0"/>
                <a:cs typeface="Arial" panose="020B0604020202020204" pitchFamily="34" charset="0"/>
              </a:rPr>
              <a:t>=&gt;</a:t>
            </a:r>
            <a:r>
              <a:rPr lang="fr-FR" sz="2400" dirty="0">
                <a:solidFill>
                  <a:prstClr val="black"/>
                </a:solidFill>
                <a:latin typeface="Arial" panose="020B0604020202020204" pitchFamily="34" charset="0"/>
                <a:cs typeface="Arial" panose="020B0604020202020204" pitchFamily="34" charset="0"/>
              </a:rPr>
              <a:t> Mettre en évidence les processus à l’œuvre dans les socialisations (et la pluralité de ces processus) pour comprendre ces trajectoires improbables.</a:t>
            </a:r>
          </a:p>
          <a:p>
            <a:pPr marL="447675" marR="0" lvl="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Alors que les études classiques s’intéressent au résultat majoritaire de la socialisation (la régularité sociologique), de nombreux travaux sociologiques récents s’intéressent aux </a:t>
            </a:r>
            <a:r>
              <a:rPr lang="fr-FR" sz="2400" dirty="0">
                <a:solidFill>
                  <a:prstClr val="black"/>
                </a:solidFill>
                <a:latin typeface="Arial" panose="020B0604020202020204" pitchFamily="34" charset="0"/>
                <a:cs typeface="Arial" panose="020B0604020202020204" pitchFamily="34" charset="0"/>
              </a:rPr>
              <a:t>trajectoires improbables et cherchent à mettre en évidence les raisons de l’improbable.</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897389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9949339" cy="1200329"/>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4ème item - Comprendre que la pluralité des influences socialisatrices peut être à l’origine de trajectoires individuelles improbables.</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EF8B9880-9889-425A-A67F-BC83C652A5EE}"/>
              </a:ext>
            </a:extLst>
          </p:cNvPr>
          <p:cNvSpPr/>
          <p:nvPr>
            <p:custDataLst>
              <p:tags r:id="rId6"/>
            </p:custDataLst>
          </p:nvPr>
        </p:nvSpPr>
        <p:spPr>
          <a:xfrm>
            <a:off x="452523" y="1680713"/>
            <a:ext cx="11739477" cy="3877985"/>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Quelques pistes pour aborder le thème :</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66700" marR="0" lvl="0" indent="-180975"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Les parcours scolaires atypiques : réussites/difficultés scolaires d’enfants issus de milieux faiblement/richement dotés</a:t>
            </a:r>
          </a:p>
          <a:p>
            <a:pPr marL="447675" marR="0" lvl="0" indent="-180975"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Les parcours sociaux atypiques : les transfuges de classe</a:t>
            </a:r>
          </a:p>
          <a:p>
            <a:pPr marL="628650" marR="0" lvl="0" indent="-180975"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Des femmes dans des « sports d’hommes » / dans un métier d’hommes</a:t>
            </a:r>
          </a:p>
          <a:p>
            <a:pPr marL="809625" marR="0" lvl="0" indent="-180975" algn="l" defTabSz="914400" rtl="0" eaLnBrk="1" fontAlgn="auto" latinLnBrk="0" hangingPunct="1">
              <a:lnSpc>
                <a:spcPct val="100000"/>
              </a:lnSpc>
              <a:spcBef>
                <a:spcPts val="600"/>
              </a:spcBef>
              <a:spcAft>
                <a:spcPts val="0"/>
              </a:spcAft>
              <a:buClr>
                <a:srgbClr val="7030A0"/>
              </a:buClr>
              <a:buSzTx/>
              <a:buFontTx/>
              <a:buNone/>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Les dissonances culturelles</a:t>
            </a:r>
          </a:p>
          <a:p>
            <a:pPr marL="628650" marR="0" lvl="0" indent="-180975" algn="l" defTabSz="914400" rtl="0" eaLnBrk="1" fontAlgn="auto" latinLnBrk="0" hangingPunct="1">
              <a:lnSpc>
                <a:spcPct val="100000"/>
              </a:lnSpc>
              <a:spcBef>
                <a:spcPts val="600"/>
              </a:spcBef>
              <a:spcAft>
                <a:spcPts val="0"/>
              </a:spcAft>
              <a:buClr>
                <a:srgbClr val="7030A0"/>
              </a:buClr>
              <a:buSzTx/>
              <a:buFontTx/>
              <a:buNone/>
              <a:tabLst/>
              <a:defRPr/>
            </a:pPr>
            <a:r>
              <a:rPr lang="fr-FR" sz="2400" b="1" dirty="0">
                <a:solidFill>
                  <a:srgbClr val="7030A0"/>
                </a:solidFill>
                <a:latin typeface="Arial" panose="020B0604020202020204" pitchFamily="34" charset="0"/>
                <a:cs typeface="Arial" panose="020B0604020202020204" pitchFamily="34" charset="0"/>
              </a:rPr>
              <a:t>=&gt;</a:t>
            </a:r>
            <a:r>
              <a:rPr lang="fr-FR" sz="2400" dirty="0">
                <a:solidFill>
                  <a:prstClr val="black"/>
                </a:solidFill>
                <a:latin typeface="Arial" panose="020B0604020202020204" pitchFamily="34" charset="0"/>
                <a:cs typeface="Arial" panose="020B0604020202020204" pitchFamily="34" charset="0"/>
              </a:rPr>
              <a:t> Mettre en évidence la pluri-socialisation des individus </a:t>
            </a:r>
            <a:r>
              <a:rPr lang="fr-FR" sz="2400">
                <a:solidFill>
                  <a:prstClr val="black"/>
                </a:solidFill>
                <a:latin typeface="Arial" panose="020B0604020202020204" pitchFamily="34" charset="0"/>
                <a:cs typeface="Arial" panose="020B0604020202020204" pitchFamily="34" charset="0"/>
              </a:rPr>
              <a:t>et l’articulation </a:t>
            </a:r>
            <a:r>
              <a:rPr lang="fr-FR" sz="2400" dirty="0">
                <a:solidFill>
                  <a:prstClr val="black"/>
                </a:solidFill>
                <a:latin typeface="Arial" panose="020B0604020202020204" pitchFamily="34" charset="0"/>
                <a:cs typeface="Arial" panose="020B0604020202020204" pitchFamily="34" charset="0"/>
              </a:rPr>
              <a:t>entre les différentes influences socialisatrices.</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600"/>
              </a:spcBef>
              <a:spcAft>
                <a:spcPts val="0"/>
              </a:spcAft>
              <a:buClr>
                <a:srgbClr val="7030A0"/>
              </a:buClr>
              <a:buSzTx/>
              <a:buFontTx/>
              <a:buNone/>
              <a:tabLst/>
              <a:defRPr/>
            </a:pP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48201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1DB2A22-C9A5-4B7A-BB49-00E0CC4C071A}"/>
              </a:ext>
            </a:extLst>
          </p:cNvPr>
          <p:cNvSpPr/>
          <p:nvPr>
            <p:custDataLst>
              <p:tags r:id="rId1"/>
            </p:custDataLst>
          </p:nvPr>
        </p:nvSpPr>
        <p:spPr>
          <a:xfrm>
            <a:off x="360000" y="1368000"/>
            <a:ext cx="11739477" cy="4539704"/>
          </a:xfrm>
          <a:prstGeom prst="rect">
            <a:avLst/>
          </a:prstGeom>
          <a:noFill/>
        </p:spPr>
        <p:txBody>
          <a:bodyPr wrap="square">
            <a:spAutoFit/>
          </a:bodyPr>
          <a:lstStyle/>
          <a:p>
            <a:pPr marL="180975" indent="-180975">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 la socialisation n’est donc plus seulement envisagée comme une façon de « faire  société ». Cette approche est trop globalisante, déterministe et uniforme : chacun  aurait intériorisé un modèle d’actions et n’aurait plus qu’à le reproduire tel quel face à telle ou telle situation.</a:t>
            </a:r>
          </a:p>
          <a:p>
            <a:pPr marL="88900">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 </a:t>
            </a:r>
            <a:r>
              <a:rPr lang="fr-FR" sz="2400" dirty="0">
                <a:latin typeface="Arial" panose="020B0604020202020204" pitchFamily="34" charset="0"/>
                <a:cs typeface="Arial" panose="020B0604020202020204" pitchFamily="34" charset="0"/>
              </a:rPr>
              <a:t>…Une actualisation scientifique importante qui invite à :</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Se centrer davantage sur « la fabrique des individus » et non sur « la fabrique de l’individu ».</a:t>
            </a:r>
          </a:p>
          <a:p>
            <a:pPr marL="714375" indent="-177800">
              <a:spcBef>
                <a:spcPts val="600"/>
              </a:spcBef>
              <a:buClr>
                <a:srgbClr val="7030A0"/>
              </a:buClr>
              <a:buFont typeface="Arial" panose="020B0604020202020204" pitchFamily="34" charset="0"/>
              <a:buChar char="•"/>
            </a:pPr>
            <a:r>
              <a:rPr lang="fr-FR" sz="2400" dirty="0">
                <a:latin typeface="Arial" panose="020B0604020202020204" pitchFamily="34" charset="0"/>
                <a:cs typeface="Arial" panose="020B0604020202020204" pitchFamily="34" charset="0"/>
              </a:rPr>
              <a:t>Intégrer les apports de la sociologie dispositionnaliste (et contextualiste) des socialisations en s’intéressant aux multiples interactions et à la diversité des  contextes (historique, social, lieu d’habitat) qui sont à l’origine de différences de   comportements, de préférences et d’aspirations</a:t>
            </a:r>
          </a:p>
        </p:txBody>
      </p:sp>
      <p:sp>
        <p:nvSpPr>
          <p:cNvPr id="13" name="Rectangle 12">
            <a:extLst>
              <a:ext uri="{FF2B5EF4-FFF2-40B4-BE49-F238E27FC236}">
                <a16:creationId xmlns:a16="http://schemas.microsoft.com/office/drawing/2014/main" id="{BACDE334-42E4-4CEF-BB8F-398D1E3A9A53}"/>
              </a:ext>
            </a:extLst>
          </p:cNvPr>
          <p:cNvSpPr/>
          <p:nvPr>
            <p:custDataLst>
              <p:tags r:id="rId2"/>
            </p:custDataLst>
          </p:nvPr>
        </p:nvSpPr>
        <p:spPr>
          <a:xfrm>
            <a:off x="4860000" y="3420000"/>
            <a:ext cx="3368929" cy="324000"/>
          </a:xfrm>
          <a:prstGeom prst="rect">
            <a:avLst/>
          </a:prstGeom>
          <a:solidFill>
            <a:srgbClr val="7030A0">
              <a:alpha val="2300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3"/>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4"/>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5"/>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6"/>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511CF46-8C37-4ABD-ADC6-5DA955BA7517}"/>
              </a:ext>
            </a:extLst>
          </p:cNvPr>
          <p:cNvSpPr/>
          <p:nvPr>
            <p:custDataLst>
              <p:tags r:id="rId7"/>
            </p:custDataLst>
          </p:nvPr>
        </p:nvSpPr>
        <p:spPr>
          <a:xfrm>
            <a:off x="4248000" y="4255200"/>
            <a:ext cx="6660000" cy="324000"/>
          </a:xfrm>
          <a:prstGeom prst="rect">
            <a:avLst/>
          </a:prstGeom>
          <a:solidFill>
            <a:srgbClr val="7030A0">
              <a:alpha val="23000"/>
            </a:srgb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Rectangle 10">
            <a:extLst>
              <a:ext uri="{FF2B5EF4-FFF2-40B4-BE49-F238E27FC236}">
                <a16:creationId xmlns:a16="http://schemas.microsoft.com/office/drawing/2014/main" id="{F76C3A7D-DCBA-4F0E-B1BF-909AC49AA5BF}"/>
              </a:ext>
            </a:extLst>
          </p:cNvPr>
          <p:cNvSpPr/>
          <p:nvPr>
            <p:custDataLst>
              <p:tags r:id="rId8"/>
            </p:custDataLst>
          </p:nvPr>
        </p:nvSpPr>
        <p:spPr>
          <a:xfrm>
            <a:off x="2124000" y="447307"/>
            <a:ext cx="9949339" cy="907941"/>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Le thème de la socialisation dans les programmes du lycée,</a:t>
            </a:r>
          </a:p>
          <a:p>
            <a:pPr marL="0" marR="0" lvl="0" indent="0" algn="l" defTabSz="914400" rtl="0" eaLnBrk="1" fontAlgn="auto" latinLnBrk="0" hangingPunct="1">
              <a:lnSpc>
                <a:spcPct val="100000"/>
              </a:lnSpc>
              <a:spcBef>
                <a:spcPts val="600"/>
              </a:spcBef>
              <a:spcAft>
                <a:spcPts val="0"/>
              </a:spcAft>
              <a:buClrTx/>
              <a:buSzTx/>
              <a:buFontTx/>
              <a:buNone/>
              <a:tabLst/>
              <a:defRPr/>
            </a:pPr>
            <a:r>
              <a:rPr lang="fr-FR" sz="2400" b="1" dirty="0">
                <a:solidFill>
                  <a:srgbClr val="7030A0"/>
                </a:solidFill>
                <a:latin typeface="Arial" panose="020B0604020202020204" pitchFamily="34" charset="0"/>
                <a:cs typeface="Arial" panose="020B0604020202020204" pitchFamily="34" charset="0"/>
              </a:rPr>
              <a:t>un thème récurrent…</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sp>
        <p:nvSpPr>
          <p:cNvPr id="14" name="ZoneTexte 13">
            <a:extLst>
              <a:ext uri="{FF2B5EF4-FFF2-40B4-BE49-F238E27FC236}">
                <a16:creationId xmlns:a16="http://schemas.microsoft.com/office/drawing/2014/main" id="{F5DE7087-3832-4F6A-8AF9-3A4093923C7B}"/>
              </a:ext>
            </a:extLst>
          </p:cNvPr>
          <p:cNvSpPr txBox="1"/>
          <p:nvPr>
            <p:custDataLst>
              <p:tags r:id="rId9"/>
            </p:custDataLst>
          </p:nvPr>
        </p:nvSpPr>
        <p:spPr>
          <a:xfrm>
            <a:off x="657774" y="3639402"/>
            <a:ext cx="6629400" cy="3077766"/>
          </a:xfrm>
          <a:prstGeom prst="rect">
            <a:avLst/>
          </a:prstGeom>
          <a:solidFill>
            <a:srgbClr val="E8D9F3"/>
          </a:solidFill>
          <a:ln>
            <a:solidFill>
              <a:srgbClr val="7030A0"/>
            </a:solidFill>
          </a:ln>
        </p:spPr>
        <p:txBody>
          <a:bodyPr wrap="square" lIns="0" tIns="0" rIns="0" bIns="0" rtlCol="0">
            <a:spAutoFit/>
          </a:bodyPr>
          <a:lstStyle/>
          <a:p>
            <a:pPr algn="just"/>
            <a:r>
              <a:rPr lang="fr-FR" sz="2000" dirty="0">
                <a:latin typeface="Arial" panose="020B0604020202020204" pitchFamily="34" charset="0"/>
                <a:cs typeface="Arial" panose="020B0604020202020204" pitchFamily="34" charset="0"/>
              </a:rPr>
              <a:t>« </a:t>
            </a:r>
            <a:r>
              <a:rPr lang="fr-FR" sz="2000" i="1" dirty="0">
                <a:latin typeface="Arial" panose="020B0604020202020204" pitchFamily="34" charset="0"/>
                <a:cs typeface="Arial" panose="020B0604020202020204" pitchFamily="34" charset="0"/>
              </a:rPr>
              <a:t>[…] on peut dire que la socialisation est le processus par lequel un être biologique est transformé, sous l’effet des multiples interactions qu’il entretient dès sa naissance avec d’autres individus et avec tout un monde matériel issu de l’histoire, en un être social adapté à un univers sociohistorique déterminé. </a:t>
            </a:r>
            <a:r>
              <a:rPr lang="fr-FR" sz="2000" dirty="0">
                <a:latin typeface="Arial" panose="020B0604020202020204" pitchFamily="34" charset="0"/>
                <a:cs typeface="Arial" panose="020B0604020202020204" pitchFamily="34" charset="0"/>
              </a:rPr>
              <a:t>»</a:t>
            </a:r>
          </a:p>
          <a:p>
            <a:pPr algn="just"/>
            <a:r>
              <a:rPr lang="fr-FR" sz="2000" dirty="0">
                <a:latin typeface="Arial" panose="020B0604020202020204" pitchFamily="34" charset="0"/>
                <a:cs typeface="Arial" panose="020B0604020202020204" pitchFamily="34" charset="0"/>
              </a:rPr>
              <a:t>Bernard Lahire, </a:t>
            </a:r>
            <a:r>
              <a:rPr lang="fr-FR" sz="2000" i="1" dirty="0">
                <a:latin typeface="Arial" panose="020B0604020202020204" pitchFamily="34" charset="0"/>
                <a:cs typeface="Arial" panose="020B0604020202020204" pitchFamily="34" charset="0"/>
              </a:rPr>
              <a:t>La fabrication sociale des individus : cadres, modalités, temps et effets de socialisation</a:t>
            </a:r>
            <a:r>
              <a:rPr lang="fr-FR" sz="2000" dirty="0">
                <a:latin typeface="Arial" panose="020B0604020202020204" pitchFamily="34" charset="0"/>
                <a:cs typeface="Arial" panose="020B0604020202020204" pitchFamily="34" charset="0"/>
              </a:rPr>
              <a:t>, Dans les plis singuliers du social, 2013.</a:t>
            </a:r>
          </a:p>
          <a:p>
            <a:pPr algn="r"/>
            <a:endParaRPr lang="fr-FR" sz="2000" dirty="0">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E5FBF74B-83E8-4F9D-9ED3-560026ED5D57}"/>
              </a:ext>
            </a:extLst>
          </p:cNvPr>
          <p:cNvSpPr txBox="1"/>
          <p:nvPr>
            <p:custDataLst>
              <p:tags r:id="rId10"/>
            </p:custDataLst>
          </p:nvPr>
        </p:nvSpPr>
        <p:spPr>
          <a:xfrm>
            <a:off x="6154904" y="785094"/>
            <a:ext cx="5691751" cy="2769989"/>
          </a:xfrm>
          <a:prstGeom prst="rect">
            <a:avLst/>
          </a:prstGeom>
          <a:solidFill>
            <a:srgbClr val="E8D9F3"/>
          </a:solidFill>
          <a:ln>
            <a:solidFill>
              <a:srgbClr val="7030A0"/>
            </a:solidFill>
          </a:ln>
        </p:spPr>
        <p:txBody>
          <a:bodyPr wrap="square" lIns="0" tIns="0" rIns="0" bIns="0" rtlCol="0">
            <a:spAutoFit/>
          </a:bodyPr>
          <a:lstStyle/>
          <a:p>
            <a:pPr algn="just"/>
            <a:r>
              <a:rPr lang="fr-FR" sz="2000" dirty="0">
                <a:latin typeface="Arial" panose="020B0604020202020204" pitchFamily="34" charset="0"/>
                <a:cs typeface="Arial" panose="020B0604020202020204" pitchFamily="34" charset="0"/>
              </a:rPr>
              <a:t>« </a:t>
            </a:r>
            <a:r>
              <a:rPr lang="fr-FR" sz="2000" i="1" dirty="0">
                <a:latin typeface="Arial" panose="020B0604020202020204" pitchFamily="34" charset="0"/>
                <a:cs typeface="Arial" panose="020B0604020202020204" pitchFamily="34" charset="0"/>
              </a:rPr>
              <a:t>Il s'agit […] d'une sociologie de la socialisation qui étudie les traces dispositionnelles laissées par les expériences sociales et la manière dont ces dispositions à sentir, à croire et à agir sont déclenchées (ou mises en veille) dans des contextes d'action variés</a:t>
            </a:r>
            <a:r>
              <a:rPr lang="fr-FR" sz="2000" dirty="0">
                <a:latin typeface="Arial" panose="020B0604020202020204" pitchFamily="34" charset="0"/>
                <a:cs typeface="Arial" panose="020B0604020202020204" pitchFamily="34" charset="0"/>
              </a:rPr>
              <a:t> ».</a:t>
            </a:r>
          </a:p>
          <a:p>
            <a:pPr algn="just"/>
            <a:r>
              <a:rPr lang="fr-FR" sz="2000" dirty="0">
                <a:latin typeface="Arial" panose="020B0604020202020204" pitchFamily="34" charset="0"/>
                <a:cs typeface="Arial" panose="020B0604020202020204" pitchFamily="34" charset="0"/>
              </a:rPr>
              <a:t>Bernard Lahire, </a:t>
            </a:r>
            <a:r>
              <a:rPr lang="fr-FR" sz="2000" i="1" dirty="0">
                <a:latin typeface="Arial" panose="020B0604020202020204" pitchFamily="34" charset="0"/>
                <a:cs typeface="Arial" panose="020B0604020202020204" pitchFamily="34" charset="0"/>
              </a:rPr>
              <a:t>L'esprit sociologique</a:t>
            </a:r>
            <a:r>
              <a:rPr lang="fr-FR" sz="2000" dirty="0">
                <a:latin typeface="Arial" panose="020B0604020202020204" pitchFamily="34" charset="0"/>
                <a:cs typeface="Arial" panose="020B0604020202020204" pitchFamily="34" charset="0"/>
              </a:rPr>
              <a:t>, La Découverte, coll. « La Découverte/Poche », 2007.</a:t>
            </a:r>
          </a:p>
          <a:p>
            <a:pPr algn="r"/>
            <a:endParaRPr lang="fr-FR" sz="2000" dirty="0">
              <a:latin typeface="Arial" panose="020B0604020202020204" pitchFamily="34" charset="0"/>
              <a:cs typeface="Arial" panose="020B0604020202020204" pitchFamily="34" charset="0"/>
            </a:endParaRPr>
          </a:p>
        </p:txBody>
      </p:sp>
      <p:sp>
        <p:nvSpPr>
          <p:cNvPr id="15" name="ZoneTexte 14">
            <a:extLst>
              <a:ext uri="{FF2B5EF4-FFF2-40B4-BE49-F238E27FC236}">
                <a16:creationId xmlns:a16="http://schemas.microsoft.com/office/drawing/2014/main" id="{BE7BE47F-FE9A-4C34-A312-86BE54D3FAD9}"/>
              </a:ext>
            </a:extLst>
          </p:cNvPr>
          <p:cNvSpPr txBox="1"/>
          <p:nvPr>
            <p:custDataLst>
              <p:tags r:id="rId11"/>
            </p:custDataLst>
          </p:nvPr>
        </p:nvSpPr>
        <p:spPr>
          <a:xfrm>
            <a:off x="11094263" y="3282031"/>
            <a:ext cx="720008" cy="276999"/>
          </a:xfrm>
          <a:prstGeom prst="rect">
            <a:avLst/>
          </a:prstGeom>
          <a:noFill/>
        </p:spPr>
        <p:txBody>
          <a:bodyPr wrap="square" lIns="0" tIns="0" rIns="0" bIns="0" rtlCol="0">
            <a:spAutoFit/>
          </a:bodyPr>
          <a:lstStyle/>
          <a:p>
            <a:pPr algn="r"/>
            <a:r>
              <a:rPr lang="fr-FR" dirty="0"/>
              <a:t>Fermer</a:t>
            </a:r>
          </a:p>
        </p:txBody>
      </p:sp>
      <p:sp>
        <p:nvSpPr>
          <p:cNvPr id="16" name="ZoneTexte 15">
            <a:extLst>
              <a:ext uri="{FF2B5EF4-FFF2-40B4-BE49-F238E27FC236}">
                <a16:creationId xmlns:a16="http://schemas.microsoft.com/office/drawing/2014/main" id="{94A88FAF-385F-4E8C-874E-B05BA866A31B}"/>
              </a:ext>
            </a:extLst>
          </p:cNvPr>
          <p:cNvSpPr txBox="1"/>
          <p:nvPr>
            <p:custDataLst>
              <p:tags r:id="rId12"/>
            </p:custDataLst>
          </p:nvPr>
        </p:nvSpPr>
        <p:spPr>
          <a:xfrm>
            <a:off x="6552000" y="6459065"/>
            <a:ext cx="720008" cy="276999"/>
          </a:xfrm>
          <a:prstGeom prst="rect">
            <a:avLst/>
          </a:prstGeom>
          <a:noFill/>
        </p:spPr>
        <p:txBody>
          <a:bodyPr wrap="square" lIns="0" tIns="0" rIns="0" bIns="0" rtlCol="0">
            <a:spAutoFit/>
          </a:bodyPr>
          <a:lstStyle/>
          <a:p>
            <a:pPr algn="r"/>
            <a:r>
              <a:rPr lang="fr-FR" dirty="0"/>
              <a:t>Fermer</a:t>
            </a:r>
          </a:p>
        </p:txBody>
      </p:sp>
    </p:spTree>
    <p:extLst>
      <p:ext uri="{BB962C8B-B14F-4D97-AF65-F5344CB8AC3E}">
        <p14:creationId xmlns:p14="http://schemas.microsoft.com/office/powerpoint/2010/main" val="340053834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2"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2"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childTnLst>
                          </p:cTn>
                        </p:par>
                      </p:childTnLst>
                    </p:cTn>
                  </p:par>
                </p:childTnLst>
              </p:cTn>
              <p:nextCondLst>
                <p:cond evt="onClick" delay="0">
                  <p:tgtEl>
                    <p:spTgt spid="13"/>
                  </p:tgtEl>
                </p:cond>
              </p:nextCondLst>
            </p:seq>
            <p:seq concurrent="1" nextAc="seek">
              <p:cTn id="11" restart="whenNotActive" fill="hold" evtFilter="cancelBubble" nodeType="interactiveSeq">
                <p:stCondLst>
                  <p:cond evt="onClick" delay="0">
                    <p:tgtEl>
                      <p:spTgt spid="16"/>
                    </p:tgtEl>
                  </p:cond>
                </p:stCondLst>
                <p:endSync evt="end" delay="0">
                  <p:rtn val="all"/>
                </p:endSync>
                <p:childTnLst>
                  <p:par>
                    <p:cTn id="12" fill="hold">
                      <p:stCondLst>
                        <p:cond delay="0"/>
                      </p:stCondLst>
                      <p:childTnLst>
                        <p:par>
                          <p:cTn id="13" fill="hold">
                            <p:stCondLst>
                              <p:cond delay="0"/>
                            </p:stCondLst>
                            <p:childTnLst>
                              <p:par>
                                <p:cTn id="14" presetID="10" presetClass="exit" presetSubtype="0" fill="hold" grpId="3" nodeType="clickEffect">
                                  <p:stCondLst>
                                    <p:cond delay="0"/>
                                  </p:stCondLst>
                                  <p:childTnLst>
                                    <p:animEffect transition="out" filter="fade">
                                      <p:cBhvr>
                                        <p:cTn id="15" dur="500"/>
                                        <p:tgtEl>
                                          <p:spTgt spid="14"/>
                                        </p:tgtEl>
                                      </p:cBhvr>
                                    </p:animEffect>
                                    <p:set>
                                      <p:cBhvr>
                                        <p:cTn id="16" dur="1" fill="hold">
                                          <p:stCondLst>
                                            <p:cond delay="499"/>
                                          </p:stCondLst>
                                        </p:cTn>
                                        <p:tgtEl>
                                          <p:spTgt spid="14"/>
                                        </p:tgtEl>
                                        <p:attrNameLst>
                                          <p:attrName>style.visibility</p:attrName>
                                        </p:attrNameLst>
                                      </p:cBhvr>
                                      <p:to>
                                        <p:strVal val="hidden"/>
                                      </p:to>
                                    </p:set>
                                  </p:childTnLst>
                                </p:cTn>
                              </p:par>
                              <p:par>
                                <p:cTn id="17" presetID="10" presetClass="exit" presetSubtype="0" fill="hold" grpId="3" nodeType="withEffect">
                                  <p:stCondLst>
                                    <p:cond delay="0"/>
                                  </p:stCondLst>
                                  <p:childTnLst>
                                    <p:animEffect transition="out" filter="fade">
                                      <p:cBhvr>
                                        <p:cTn id="18" dur="500"/>
                                        <p:tgtEl>
                                          <p:spTgt spid="16"/>
                                        </p:tgtEl>
                                      </p:cBhvr>
                                    </p:animEffect>
                                    <p:set>
                                      <p:cBhvr>
                                        <p:cTn id="19"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20" restart="whenNotActive" fill="hold" evtFilter="cancelBubble" nodeType="interactiveSeq">
                <p:stCondLst>
                  <p:cond evt="onClick" delay="0">
                    <p:tgtEl>
                      <p:spTgt spid="2"/>
                    </p:tgtEl>
                  </p:cond>
                </p:stCondLst>
                <p:endSync evt="end" delay="0">
                  <p:rtn val="all"/>
                </p:endSync>
                <p:childTnLst>
                  <p:par>
                    <p:cTn id="21" fill="hold">
                      <p:stCondLst>
                        <p:cond delay="0"/>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500"/>
                                        <p:tgtEl>
                                          <p:spTgt spid="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childTnLst>
                                </p:cTn>
                              </p:par>
                            </p:childTnLst>
                          </p:cTn>
                        </p:par>
                      </p:childTnLst>
                    </p:cTn>
                  </p:par>
                </p:childTnLst>
              </p:cTn>
              <p:nextCondLst>
                <p:cond evt="onClick" delay="0">
                  <p:tgtEl>
                    <p:spTgt spid="2"/>
                  </p:tgtEl>
                </p:cond>
              </p:nextCondLst>
            </p:seq>
            <p:seq concurrent="1" nextAc="seek">
              <p:cTn id="29" restart="whenNotActive" fill="hold" evtFilter="cancelBubble" nodeType="interactiveSeq">
                <p:stCondLst>
                  <p:cond evt="onClick" delay="0">
                    <p:tgtEl>
                      <p:spTgt spid="15"/>
                    </p:tgtEl>
                  </p:cond>
                </p:stCondLst>
                <p:endSync evt="end" delay="0">
                  <p:rtn val="all"/>
                </p:endSync>
                <p:childTnLst>
                  <p:par>
                    <p:cTn id="30" fill="hold">
                      <p:stCondLst>
                        <p:cond delay="0"/>
                      </p:stCondLst>
                      <p:childTnLst>
                        <p:par>
                          <p:cTn id="31" fill="hold">
                            <p:stCondLst>
                              <p:cond delay="0"/>
                            </p:stCondLst>
                            <p:childTnLst>
                              <p:par>
                                <p:cTn id="32" presetID="10" presetClass="exit" presetSubtype="0" fill="hold" grpId="1" nodeType="clickEffect">
                                  <p:stCondLst>
                                    <p:cond delay="0"/>
                                  </p:stCondLst>
                                  <p:childTnLst>
                                    <p:animEffect transition="out" filter="fade">
                                      <p:cBhvr>
                                        <p:cTn id="33" dur="500"/>
                                        <p:tgtEl>
                                          <p:spTgt spid="3"/>
                                        </p:tgtEl>
                                      </p:cBhvr>
                                    </p:animEffect>
                                    <p:set>
                                      <p:cBhvr>
                                        <p:cTn id="34" dur="1" fill="hold">
                                          <p:stCondLst>
                                            <p:cond delay="499"/>
                                          </p:stCondLst>
                                        </p:cTn>
                                        <p:tgtEl>
                                          <p:spTgt spid="3"/>
                                        </p:tgtEl>
                                        <p:attrNameLst>
                                          <p:attrName>style.visibility</p:attrName>
                                        </p:attrNameLst>
                                      </p:cBhvr>
                                      <p:to>
                                        <p:strVal val="hidden"/>
                                      </p:to>
                                    </p:set>
                                  </p:childTnLst>
                                </p:cTn>
                              </p:par>
                              <p:par>
                                <p:cTn id="35" presetID="10" presetClass="exit" presetSubtype="0" fill="hold" grpId="1" nodeType="withEffect">
                                  <p:stCondLst>
                                    <p:cond delay="0"/>
                                  </p:stCondLst>
                                  <p:childTnLst>
                                    <p:animEffect transition="out" filter="fade">
                                      <p:cBhvr>
                                        <p:cTn id="36" dur="500"/>
                                        <p:tgtEl>
                                          <p:spTgt spid="15"/>
                                        </p:tgtEl>
                                      </p:cBhvr>
                                    </p:animEffect>
                                    <p:set>
                                      <p:cBhvr>
                                        <p:cTn id="37"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childTnLst>
        </p:cTn>
      </p:par>
    </p:tnLst>
    <p:bldLst>
      <p:bldP spid="14" grpId="2" animBg="1"/>
      <p:bldP spid="14" grpId="3" animBg="1"/>
      <p:bldP spid="3" grpId="0" animBg="1"/>
      <p:bldP spid="3" grpId="1" animBg="1"/>
      <p:bldP spid="15" grpId="0"/>
      <p:bldP spid="15" grpId="1"/>
      <p:bldP spid="16" grpId="2"/>
      <p:bldP spid="16" grpId="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graphicFrame>
        <p:nvGraphicFramePr>
          <p:cNvPr id="11" name="Tableau 12">
            <a:extLst>
              <a:ext uri="{FF2B5EF4-FFF2-40B4-BE49-F238E27FC236}">
                <a16:creationId xmlns:a16="http://schemas.microsoft.com/office/drawing/2014/main" id="{DC10EC8A-5B7A-4DA4-B811-53E490E16ACA}"/>
              </a:ext>
            </a:extLst>
          </p:cNvPr>
          <p:cNvGraphicFramePr>
            <a:graphicFrameLocks noGrp="1"/>
          </p:cNvGraphicFramePr>
          <p:nvPr>
            <p:custDataLst>
              <p:tags r:id="rId5"/>
            </p:custDataLst>
            <p:extLst>
              <p:ext uri="{D42A27DB-BD31-4B8C-83A1-F6EECF244321}">
                <p14:modId xmlns:p14="http://schemas.microsoft.com/office/powerpoint/2010/main" val="3677688061"/>
              </p:ext>
            </p:extLst>
          </p:nvPr>
        </p:nvGraphicFramePr>
        <p:xfrm>
          <a:off x="432000" y="2052000"/>
          <a:ext cx="11595941" cy="2969441"/>
        </p:xfrm>
        <a:graphic>
          <a:graphicData uri="http://schemas.openxmlformats.org/drawingml/2006/table">
            <a:tbl>
              <a:tblPr firstRow="1" bandRow="1">
                <a:tableStyleId>{5C22544A-7EE6-4342-B048-85BDC9FD1C3A}</a:tableStyleId>
              </a:tblPr>
              <a:tblGrid>
                <a:gridCol w="3776800">
                  <a:extLst>
                    <a:ext uri="{9D8B030D-6E8A-4147-A177-3AD203B41FA5}">
                      <a16:colId xmlns:a16="http://schemas.microsoft.com/office/drawing/2014/main" val="1211753712"/>
                    </a:ext>
                  </a:extLst>
                </a:gridCol>
                <a:gridCol w="7819141">
                  <a:extLst>
                    <a:ext uri="{9D8B030D-6E8A-4147-A177-3AD203B41FA5}">
                      <a16:colId xmlns:a16="http://schemas.microsoft.com/office/drawing/2014/main" val="1283852957"/>
                    </a:ext>
                  </a:extLst>
                </a:gridCol>
              </a:tblGrid>
              <a:tr h="331381">
                <a:tc>
                  <a:txBody>
                    <a:bodyPr/>
                    <a:lstStyle/>
                    <a:p>
                      <a:r>
                        <a:rPr lang="fr-FR" b="1" dirty="0">
                          <a:latin typeface="Arial" panose="020B0604020202020204" pitchFamily="34" charset="0"/>
                        </a:rPr>
                        <a:t>Questionnements</a:t>
                      </a:r>
                      <a:endParaRPr lang="fr-FR" dirty="0"/>
                    </a:p>
                  </a:txBody>
                  <a:tcPr>
                    <a:solidFill>
                      <a:srgbClr val="7030A0"/>
                    </a:solidFill>
                  </a:tcPr>
                </a:tc>
                <a:tc>
                  <a:txBody>
                    <a:bodyPr/>
                    <a:lstStyle/>
                    <a:p>
                      <a:r>
                        <a:rPr lang="fr-FR" b="1" dirty="0">
                          <a:latin typeface="Arial" panose="020B0604020202020204" pitchFamily="34" charset="0"/>
                        </a:rPr>
                        <a:t>Objectifs d’apprentissage </a:t>
                      </a:r>
                      <a:endParaRPr lang="fr-FR" dirty="0"/>
                    </a:p>
                  </a:txBody>
                  <a:tcPr>
                    <a:solidFill>
                      <a:srgbClr val="7030A0"/>
                    </a:solidFill>
                  </a:tcPr>
                </a:tc>
                <a:extLst>
                  <a:ext uri="{0D108BD9-81ED-4DB2-BD59-A6C34878D82A}">
                    <a16:rowId xmlns:a16="http://schemas.microsoft.com/office/drawing/2014/main" val="3014580766"/>
                  </a:ext>
                </a:extLst>
              </a:tr>
              <a:tr h="26036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u="none" strike="noStrike" kern="1200" baseline="0" dirty="0">
                          <a:solidFill>
                            <a:schemeClr val="dk1"/>
                          </a:solidFill>
                          <a:latin typeface="+mn-lt"/>
                          <a:ea typeface="+mn-ea"/>
                          <a:cs typeface="+mn-cs"/>
                        </a:rPr>
                        <a:t>Comment devenons-nous des acteurs sociaux ?</a:t>
                      </a:r>
                      <a:endParaRPr lang="fr-FR" sz="1800" b="0" i="0" u="none" strike="noStrike" kern="1200" baseline="0" dirty="0">
                        <a:solidFill>
                          <a:schemeClr val="dk1"/>
                        </a:solidFill>
                        <a:latin typeface="+mn-lt"/>
                        <a:ea typeface="+mn-ea"/>
                        <a:cs typeface="+mn-cs"/>
                      </a:endParaRPr>
                    </a:p>
                  </a:txBody>
                  <a:tcPr>
                    <a:solidFill>
                      <a:srgbClr val="E8D9F3"/>
                    </a:solidFill>
                  </a:tcPr>
                </a:tc>
                <a:tc>
                  <a:txBody>
                    <a:bodyPr/>
                    <a:lstStyle/>
                    <a:p>
                      <a:pPr marL="176213" indent="-142875">
                        <a:buClr>
                          <a:srgbClr val="16818E"/>
                        </a:buClr>
                        <a:buFont typeface="Arial" panose="020B0604020202020204" pitchFamily="34" charset="0"/>
                        <a:buChar char="­"/>
                        <a:tabLst/>
                      </a:pPr>
                      <a:r>
                        <a:rPr lang="fr-FR" sz="1800" b="0" i="0" u="none" strike="noStrike" kern="1200" baseline="0" dirty="0">
                          <a:solidFill>
                            <a:schemeClr val="dk1"/>
                          </a:solidFill>
                          <a:latin typeface="+mn-lt"/>
                          <a:ea typeface="+mn-ea"/>
                          <a:cs typeface="+mn-cs"/>
                        </a:rPr>
                        <a:t>Savoir que la socialisation est un processus.</a:t>
                      </a:r>
                    </a:p>
                    <a:p>
                      <a:pPr marL="33338" indent="0">
                        <a:buClr>
                          <a:srgbClr val="16818E"/>
                        </a:buClr>
                        <a:buFont typeface="Arial" panose="020B0604020202020204" pitchFamily="34" charset="0"/>
                        <a:buNone/>
                        <a:tabLst/>
                      </a:pPr>
                      <a:endParaRPr lang="fr-FR" sz="1800" b="0" i="0" u="none" strike="noStrike" kern="1200" baseline="0" dirty="0">
                        <a:solidFill>
                          <a:schemeClr val="dk1"/>
                        </a:solidFill>
                        <a:latin typeface="+mn-lt"/>
                        <a:ea typeface="+mn-ea"/>
                        <a:cs typeface="+mn-cs"/>
                      </a:endParaRPr>
                    </a:p>
                    <a:p>
                      <a:pPr marL="176213" indent="-142875">
                        <a:buClr>
                          <a:srgbClr val="16818E"/>
                        </a:buClr>
                        <a:buFont typeface="Arial" panose="020B0604020202020204" pitchFamily="34" charset="0"/>
                        <a:buChar char="­"/>
                        <a:tabLst/>
                      </a:pPr>
                      <a:r>
                        <a:rPr lang="fr-FR" sz="1800" b="0" i="0" u="none" strike="noStrike" kern="1200" baseline="0" dirty="0">
                          <a:solidFill>
                            <a:schemeClr val="dk1"/>
                          </a:solidFill>
                          <a:latin typeface="+mn-lt"/>
                          <a:ea typeface="+mn-ea"/>
                          <a:cs typeface="+mn-cs"/>
                        </a:rPr>
                        <a:t>Être capable d’illustrer la pluralité des instances de socialisation et connaître le rôle spécifique de la famille, de l’école, des médias et du groupe des pairs dans le processus de socialisation des enfants et des jeunes.</a:t>
                      </a:r>
                    </a:p>
                    <a:p>
                      <a:pPr marL="33338" indent="0">
                        <a:buClr>
                          <a:srgbClr val="16818E"/>
                        </a:buClr>
                        <a:buFont typeface="Arial" panose="020B0604020202020204" pitchFamily="34" charset="0"/>
                        <a:buNone/>
                        <a:tabLst/>
                      </a:pPr>
                      <a:endParaRPr lang="fr-FR" sz="1800" b="0" i="0" u="none" strike="noStrike" kern="1200" baseline="0" dirty="0">
                        <a:solidFill>
                          <a:schemeClr val="dk1"/>
                        </a:solidFill>
                        <a:latin typeface="+mn-lt"/>
                        <a:ea typeface="+mn-ea"/>
                        <a:cs typeface="+mn-cs"/>
                      </a:endParaRPr>
                    </a:p>
                    <a:p>
                      <a:pPr marL="176213" indent="-142875">
                        <a:buClr>
                          <a:srgbClr val="16818E"/>
                        </a:buClr>
                        <a:buFont typeface="Arial" panose="020B0604020202020204" pitchFamily="34" charset="0"/>
                        <a:buChar char="­"/>
                        <a:tabLst/>
                      </a:pPr>
                      <a:r>
                        <a:rPr lang="fr-FR" sz="1800" b="0" i="0" u="none" strike="noStrike" kern="1200" baseline="0" dirty="0">
                          <a:solidFill>
                            <a:schemeClr val="dk1"/>
                          </a:solidFill>
                          <a:latin typeface="+mn-lt"/>
                          <a:ea typeface="+mn-ea"/>
                          <a:cs typeface="+mn-cs"/>
                        </a:rPr>
                        <a:t>Savoir illustrer le caractère différencié des processus de socialisation en fonction du milieu social, du genre.</a:t>
                      </a:r>
                    </a:p>
                  </a:txBody>
                  <a:tcPr>
                    <a:solidFill>
                      <a:srgbClr val="E8D9F3"/>
                    </a:solidFill>
                  </a:tcPr>
                </a:tc>
                <a:extLst>
                  <a:ext uri="{0D108BD9-81ED-4DB2-BD59-A6C34878D82A}">
                    <a16:rowId xmlns:a16="http://schemas.microsoft.com/office/drawing/2014/main" val="604408608"/>
                  </a:ext>
                </a:extLst>
              </a:tr>
            </a:tbl>
          </a:graphicData>
        </a:graphic>
      </p:graphicFrame>
      <p:sp>
        <p:nvSpPr>
          <p:cNvPr id="10" name="Rectangle 9">
            <a:extLst>
              <a:ext uri="{FF2B5EF4-FFF2-40B4-BE49-F238E27FC236}">
                <a16:creationId xmlns:a16="http://schemas.microsoft.com/office/drawing/2014/main" id="{A8766EB3-E510-44E1-A188-E24B1208B4B4}"/>
              </a:ext>
            </a:extLst>
          </p:cNvPr>
          <p:cNvSpPr/>
          <p:nvPr>
            <p:custDataLst>
              <p:tags r:id="rId6"/>
            </p:custDataLst>
          </p:nvPr>
        </p:nvSpPr>
        <p:spPr>
          <a:xfrm>
            <a:off x="2124000" y="447307"/>
            <a:ext cx="9949339" cy="907941"/>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Le thème de la socialisation dans les programmes du lycée,</a:t>
            </a:r>
          </a:p>
          <a:p>
            <a:pPr marL="0" marR="0" lvl="0" indent="0" algn="l" defTabSz="914400" rtl="0" eaLnBrk="1" fontAlgn="auto" latinLnBrk="0" hangingPunct="1">
              <a:lnSpc>
                <a:spcPct val="100000"/>
              </a:lnSpc>
              <a:spcBef>
                <a:spcPts val="600"/>
              </a:spcBef>
              <a:spcAft>
                <a:spcPts val="0"/>
              </a:spcAft>
              <a:buClrTx/>
              <a:buSzTx/>
              <a:buFontTx/>
              <a:buNone/>
              <a:tabLst/>
              <a:defRPr/>
            </a:pPr>
            <a:r>
              <a:rPr lang="fr-FR" sz="2400" b="1" dirty="0">
                <a:solidFill>
                  <a:srgbClr val="7030A0"/>
                </a:solidFill>
                <a:latin typeface="Arial" panose="020B0604020202020204" pitchFamily="34" charset="0"/>
                <a:cs typeface="Arial" panose="020B0604020202020204" pitchFamily="34" charset="0"/>
              </a:rPr>
              <a:t>un thème récurrent…</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79655D20-7CEF-4E78-B1CE-7445B28E6E65}"/>
              </a:ext>
            </a:extLst>
          </p:cNvPr>
          <p:cNvSpPr/>
          <p:nvPr>
            <p:custDataLst>
              <p:tags r:id="rId7"/>
            </p:custDataLst>
          </p:nvPr>
        </p:nvSpPr>
        <p:spPr>
          <a:xfrm>
            <a:off x="360000" y="1368000"/>
            <a:ext cx="11739477" cy="461665"/>
          </a:xfrm>
          <a:prstGeom prst="rect">
            <a:avLst/>
          </a:prstGeom>
          <a:noFill/>
        </p:spPr>
        <p:txBody>
          <a:bodyPr wrap="square">
            <a:spAutoFit/>
          </a:bodyPr>
          <a:lstStyle/>
          <a:p>
            <a:pPr marL="176213" marR="0" lvl="0" algn="l" defTabSz="914400" rtl="0" eaLnBrk="1" fontAlgn="auto" latinLnBrk="0" hangingPunct="1">
              <a:lnSpc>
                <a:spcPct val="100000"/>
              </a:lnSpc>
              <a:spcBef>
                <a:spcPts val="600"/>
              </a:spcBef>
              <a:spcAft>
                <a:spcPts val="0"/>
              </a:spcAft>
              <a:buClr>
                <a:srgbClr val="7030A0"/>
              </a:buClr>
              <a:buSzTx/>
              <a:buFontTx/>
              <a:buNone/>
              <a:tabLst/>
              <a:defRPr/>
            </a:pPr>
            <a:r>
              <a:rPr lang="fr-FR" sz="2400" dirty="0">
                <a:solidFill>
                  <a:prstClr val="black"/>
                </a:solidFill>
                <a:latin typeface="Arial" panose="020B0604020202020204" pitchFamily="34" charset="0"/>
                <a:cs typeface="Arial" panose="020B0604020202020204" pitchFamily="34" charset="0"/>
              </a:rPr>
              <a:t>…</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Classe de seconde : Comment devenons-nous des acteurs sociaux ?</a:t>
            </a:r>
          </a:p>
        </p:txBody>
      </p:sp>
    </p:spTree>
    <p:extLst>
      <p:ext uri="{BB962C8B-B14F-4D97-AF65-F5344CB8AC3E}">
        <p14:creationId xmlns:p14="http://schemas.microsoft.com/office/powerpoint/2010/main" val="2278454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447307"/>
            <a:ext cx="9949339" cy="907941"/>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Le thème de la socialisation dans les programmes du lycée,</a:t>
            </a:r>
          </a:p>
          <a:p>
            <a:pPr marL="0" marR="0" lvl="0" indent="0" algn="l" defTabSz="914400" rtl="0" eaLnBrk="1" fontAlgn="auto" latinLnBrk="0" hangingPunct="1">
              <a:lnSpc>
                <a:spcPct val="100000"/>
              </a:lnSpc>
              <a:spcBef>
                <a:spcPts val="600"/>
              </a:spcBef>
              <a:spcAft>
                <a:spcPts val="0"/>
              </a:spcAft>
              <a:buClrTx/>
              <a:buSzTx/>
              <a:buFontTx/>
              <a:buNone/>
              <a:tabLst/>
              <a:defRPr/>
            </a:pPr>
            <a:r>
              <a:rPr lang="fr-FR" sz="2400" b="1" dirty="0">
                <a:solidFill>
                  <a:srgbClr val="7030A0"/>
                </a:solidFill>
                <a:latin typeface="Arial" panose="020B0604020202020204" pitchFamily="34" charset="0"/>
                <a:cs typeface="Arial" panose="020B0604020202020204" pitchFamily="34" charset="0"/>
              </a:rPr>
              <a:t>un thème récurrent…</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360000" y="1368000"/>
            <a:ext cx="11832000" cy="4247317"/>
          </a:xfrm>
          <a:prstGeom prst="rect">
            <a:avLst/>
          </a:prstGeom>
          <a:noFill/>
        </p:spPr>
        <p:txBody>
          <a:bodyPr wrap="square">
            <a:spAutoFit/>
          </a:bodyPr>
          <a:lstStyle/>
          <a:p>
            <a:pPr marL="176213" marR="0" lvl="0" algn="l" defTabSz="914400" rtl="0" eaLnBrk="1" fontAlgn="auto" latinLnBrk="0" hangingPunct="1">
              <a:lnSpc>
                <a:spcPct val="100000"/>
              </a:lnSpc>
              <a:spcBef>
                <a:spcPts val="600"/>
              </a:spcBef>
              <a:spcAft>
                <a:spcPts val="0"/>
              </a:spcAft>
              <a:buClr>
                <a:srgbClr val="7030A0"/>
              </a:buClr>
              <a:buSzTx/>
              <a:buFontTx/>
              <a:buNone/>
              <a:tabLst/>
              <a:defRPr/>
            </a:pPr>
            <a:r>
              <a:rPr lang="fr-FR" sz="2400" dirty="0">
                <a:solidFill>
                  <a:prstClr val="black"/>
                </a:solidFill>
                <a:latin typeface="Arial" panose="020B0604020202020204" pitchFamily="34" charset="0"/>
                <a:cs typeface="Arial" panose="020B0604020202020204" pitchFamily="34" charset="0"/>
              </a:rPr>
              <a:t>…</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Classe de seconde : Comment devenons-nous des acteurs sociaux ?</a:t>
            </a:r>
          </a:p>
          <a:p>
            <a:pPr marL="176213">
              <a:spcBef>
                <a:spcPts val="600"/>
              </a:spcBef>
              <a:buClr>
                <a:srgbClr val="7030A0"/>
              </a:buClr>
            </a:pPr>
            <a:r>
              <a:rPr lang="fr-FR" sz="2400" b="1" u="sng" dirty="0">
                <a:solidFill>
                  <a:srgbClr val="7030A0"/>
                </a:solidFill>
                <a:latin typeface="Arial" panose="020B0604020202020204" pitchFamily="34" charset="0"/>
                <a:cs typeface="Arial" panose="020B0604020202020204" pitchFamily="34" charset="0"/>
              </a:rPr>
              <a:t>Objectif d’ensemble du chapitre :</a:t>
            </a: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comprendre la socialisation comme « </a:t>
            </a:r>
            <a:r>
              <a:rPr lang="fr-FR" sz="2400" i="1" dirty="0">
                <a:latin typeface="Arial" panose="020B0604020202020204" pitchFamily="34" charset="0"/>
                <a:cs typeface="Arial" panose="020B0604020202020204" pitchFamily="34" charset="0"/>
              </a:rPr>
              <a:t>la façon</a:t>
            </a:r>
          </a:p>
          <a:p>
            <a:pPr>
              <a:spcBef>
                <a:spcPts val="600"/>
              </a:spcBef>
              <a:buClr>
                <a:srgbClr val="7030A0"/>
              </a:buClr>
            </a:pPr>
            <a:r>
              <a:rPr lang="fr-FR" sz="2400" i="1" dirty="0">
                <a:latin typeface="Arial" panose="020B0604020202020204" pitchFamily="34" charset="0"/>
                <a:cs typeface="Arial" panose="020B0604020202020204" pitchFamily="34" charset="0"/>
              </a:rPr>
              <a:t>  dont la société forme et transforme les individus</a:t>
            </a:r>
            <a:r>
              <a:rPr lang="fr-FR" sz="2400" dirty="0">
                <a:latin typeface="Arial" panose="020B0604020202020204" pitchFamily="34" charset="0"/>
                <a:cs typeface="Arial" panose="020B0604020202020204" pitchFamily="34" charset="0"/>
              </a:rPr>
              <a:t> » (définition de M. Darmon)</a:t>
            </a:r>
          </a:p>
          <a:p>
            <a:pPr marL="176213" marR="0" lvl="0" algn="l" defTabSz="914400" rtl="0" eaLnBrk="1" fontAlgn="auto" latinLnBrk="0" hangingPunct="1">
              <a:lnSpc>
                <a:spcPct val="100000"/>
              </a:lnSpc>
              <a:spcBef>
                <a:spcPts val="600"/>
              </a:spcBef>
              <a:spcAft>
                <a:spcPts val="0"/>
              </a:spcAft>
              <a:buClr>
                <a:srgbClr val="7030A0"/>
              </a:buClr>
              <a:buSzTx/>
              <a:buFontTx/>
              <a:buNone/>
              <a:tabLst/>
              <a:defRPr/>
            </a:pPr>
            <a:r>
              <a:rPr lang="fr-FR" sz="2400" dirty="0">
                <a:solidFill>
                  <a:prstClr val="black"/>
                </a:solidFill>
                <a:latin typeface="Arial" panose="020B0604020202020204" pitchFamily="34" charset="0"/>
                <a:cs typeface="Arial" panose="020B0604020202020204" pitchFamily="34" charset="0"/>
              </a:rPr>
              <a:t> </a:t>
            </a:r>
            <a:r>
              <a:rPr lang="fr-FR" sz="2400" b="1" dirty="0">
                <a:solidFill>
                  <a:srgbClr val="7030A0"/>
                </a:solidFill>
                <a:latin typeface="Arial" panose="020B0604020202020204" pitchFamily="34" charset="0"/>
                <a:cs typeface="Arial" panose="020B0604020202020204" pitchFamily="34" charset="0"/>
              </a:rPr>
              <a:t>=&gt;</a:t>
            </a:r>
            <a:r>
              <a:rPr lang="fr-FR" sz="2400" dirty="0">
                <a:solidFill>
                  <a:prstClr val="black"/>
                </a:solidFill>
                <a:latin typeface="Arial" panose="020B0604020202020204" pitchFamily="34" charset="0"/>
                <a:cs typeface="Arial" panose="020B0604020202020204" pitchFamily="34" charset="0"/>
              </a:rPr>
              <a:t> mettre à jour les mécanismes à l’origine de la construction sociale des individus.</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628650" marR="0" lvl="0" indent="-144000" algn="l" defTabSz="914400" rtl="0" eaLnBrk="1" fontAlgn="auto" latinLnBrk="0" hangingPunct="1">
              <a:lnSpc>
                <a:spcPct val="100000"/>
              </a:lnSpc>
              <a:spcBef>
                <a:spcPts val="600"/>
              </a:spcBef>
              <a:spcAft>
                <a:spcPts val="0"/>
              </a:spcAft>
              <a:buClr>
                <a:srgbClr val="7030A0"/>
              </a:buClr>
              <a:buSzTx/>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lang="fr-FR" sz="2400" dirty="0">
                <a:solidFill>
                  <a:prstClr val="black"/>
                </a:solidFill>
                <a:latin typeface="Arial" panose="020B0604020202020204" pitchFamily="34" charset="0"/>
                <a:cs typeface="Arial" panose="020B0604020202020204" pitchFamily="34" charset="0"/>
              </a:rPr>
              <a:t>Définir la socialisation et s</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avoir que c’est un processus. Elle se produit lors des interactions avec l’environnement =&gt; l’individu est actif dans le processus de socialisation.</a:t>
            </a:r>
          </a:p>
          <a:p>
            <a:pPr marL="628650" marR="0" lvl="0" indent="-144000" algn="l" defTabSz="914400" rtl="0" eaLnBrk="1" fontAlgn="auto" latinLnBrk="0" hangingPunct="1">
              <a:lnSpc>
                <a:spcPct val="100000"/>
              </a:lnSpc>
              <a:spcBef>
                <a:spcPts val="600"/>
              </a:spcBef>
              <a:spcAft>
                <a:spcPts val="0"/>
              </a:spcAft>
              <a:buClr>
                <a:srgbClr val="7030A0"/>
              </a:buClr>
              <a:buSzTx/>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Mettre en évidence les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différents processus à l’œuvre (inculcation, intériorisation, identification et interaction avec l’environnement social) à travers le rôle de la famille, de l’école, des médias et des groupes de pairs.</a:t>
            </a:r>
          </a:p>
        </p:txBody>
      </p:sp>
    </p:spTree>
    <p:extLst>
      <p:ext uri="{BB962C8B-B14F-4D97-AF65-F5344CB8AC3E}">
        <p14:creationId xmlns:p14="http://schemas.microsoft.com/office/powerpoint/2010/main" val="3047222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447307"/>
            <a:ext cx="9949339" cy="907941"/>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Le thème de la socialisation dans les programmes du lycée,</a:t>
            </a:r>
          </a:p>
          <a:p>
            <a:pPr marL="0" marR="0" lvl="0" indent="0" algn="l" defTabSz="914400" rtl="0" eaLnBrk="1" fontAlgn="auto" latinLnBrk="0" hangingPunct="1">
              <a:lnSpc>
                <a:spcPct val="100000"/>
              </a:lnSpc>
              <a:spcBef>
                <a:spcPts val="600"/>
              </a:spcBef>
              <a:spcAft>
                <a:spcPts val="0"/>
              </a:spcAft>
              <a:buClrTx/>
              <a:buSzTx/>
              <a:buFontTx/>
              <a:buNone/>
              <a:tabLst/>
              <a:defRPr/>
            </a:pPr>
            <a:r>
              <a:rPr lang="fr-FR" sz="2400" b="1" dirty="0">
                <a:solidFill>
                  <a:srgbClr val="7030A0"/>
                </a:solidFill>
                <a:latin typeface="Arial" panose="020B0604020202020204" pitchFamily="34" charset="0"/>
                <a:cs typeface="Arial" panose="020B0604020202020204" pitchFamily="34" charset="0"/>
              </a:rPr>
              <a:t>un thème récurrent…</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360000" y="1368000"/>
            <a:ext cx="11739477" cy="4170372"/>
          </a:xfrm>
          <a:prstGeom prst="rect">
            <a:avLst/>
          </a:prstGeom>
          <a:noFill/>
        </p:spPr>
        <p:txBody>
          <a:bodyPr wrap="square">
            <a:spAutoFit/>
          </a:bodyPr>
          <a:lstStyle/>
          <a:p>
            <a:pPr marL="176213" marR="0" lvl="0" algn="l" defTabSz="914400" rtl="0" eaLnBrk="1" fontAlgn="auto" latinLnBrk="0" hangingPunct="1">
              <a:lnSpc>
                <a:spcPct val="100000"/>
              </a:lnSpc>
              <a:spcBef>
                <a:spcPts val="600"/>
              </a:spcBef>
              <a:spcAft>
                <a:spcPts val="0"/>
              </a:spcAft>
              <a:buClr>
                <a:srgbClr val="7030A0"/>
              </a:buClr>
              <a:buSzTx/>
              <a:buFontTx/>
              <a:buNone/>
              <a:tabLst/>
              <a:defRPr/>
            </a:pPr>
            <a:r>
              <a:rPr lang="fr-FR" sz="2400" dirty="0">
                <a:solidFill>
                  <a:prstClr val="black"/>
                </a:solidFill>
                <a:latin typeface="Arial" panose="020B0604020202020204" pitchFamily="34" charset="0"/>
                <a:cs typeface="Arial" panose="020B0604020202020204" pitchFamily="34" charset="0"/>
              </a:rPr>
              <a:t>…</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Classe de seconde : Comment devenons-nous des acteurs sociaux ?</a:t>
            </a:r>
          </a:p>
          <a:p>
            <a:pPr marL="176213">
              <a:spcBef>
                <a:spcPts val="600"/>
              </a:spcBef>
              <a:buClr>
                <a:srgbClr val="7030A0"/>
              </a:buClr>
            </a:pPr>
            <a:r>
              <a:rPr lang="fr-FR" sz="2400" b="1" u="sng" dirty="0">
                <a:solidFill>
                  <a:srgbClr val="7030A0"/>
                </a:solidFill>
                <a:latin typeface="Arial" panose="020B0604020202020204" pitchFamily="34" charset="0"/>
                <a:cs typeface="Arial" panose="020B0604020202020204" pitchFamily="34" charset="0"/>
              </a:rPr>
              <a:t>Objectif d’ensemble du chapitre : </a:t>
            </a:r>
            <a:r>
              <a:rPr lang="fr-FR" sz="2400" dirty="0">
                <a:latin typeface="Arial" panose="020B0604020202020204" pitchFamily="34" charset="0"/>
                <a:cs typeface="Arial" panose="020B0604020202020204" pitchFamily="34" charset="0"/>
              </a:rPr>
              <a:t>comprendre la socialisation comme « </a:t>
            </a:r>
            <a:r>
              <a:rPr lang="fr-FR" sz="2400" i="1" dirty="0">
                <a:latin typeface="Arial" panose="020B0604020202020204" pitchFamily="34" charset="0"/>
                <a:cs typeface="Arial" panose="020B0604020202020204" pitchFamily="34" charset="0"/>
              </a:rPr>
              <a:t>la façon</a:t>
            </a:r>
          </a:p>
          <a:p>
            <a:pPr>
              <a:spcBef>
                <a:spcPts val="600"/>
              </a:spcBef>
              <a:buClr>
                <a:srgbClr val="7030A0"/>
              </a:buClr>
            </a:pPr>
            <a:r>
              <a:rPr lang="fr-FR" sz="2400" i="1" dirty="0">
                <a:latin typeface="Arial" panose="020B0604020202020204" pitchFamily="34" charset="0"/>
                <a:cs typeface="Arial" panose="020B0604020202020204" pitchFamily="34" charset="0"/>
              </a:rPr>
              <a:t>  dont la société forme et transforme les individus</a:t>
            </a:r>
            <a:r>
              <a:rPr lang="fr-FR" sz="2400" dirty="0">
                <a:latin typeface="Arial" panose="020B0604020202020204" pitchFamily="34" charset="0"/>
                <a:cs typeface="Arial" panose="020B0604020202020204" pitchFamily="34" charset="0"/>
              </a:rPr>
              <a:t> » (définition de M. Darmon)</a:t>
            </a:r>
          </a:p>
          <a:p>
            <a:pPr marL="176213" marR="0" lvl="0" algn="l" defTabSz="914400" rtl="0" eaLnBrk="1" fontAlgn="auto" latinLnBrk="0" hangingPunct="1">
              <a:lnSpc>
                <a:spcPct val="100000"/>
              </a:lnSpc>
              <a:spcBef>
                <a:spcPts val="600"/>
              </a:spcBef>
              <a:spcAft>
                <a:spcPts val="0"/>
              </a:spcAft>
              <a:buClr>
                <a:srgbClr val="7030A0"/>
              </a:buClr>
              <a:buSzTx/>
              <a:buFontTx/>
              <a:buNone/>
              <a:tabLst/>
              <a:defRPr/>
            </a:pPr>
            <a:r>
              <a:rPr lang="fr-FR" sz="2400" dirty="0">
                <a:solidFill>
                  <a:prstClr val="black"/>
                </a:solidFill>
                <a:latin typeface="Arial" panose="020B0604020202020204" pitchFamily="34" charset="0"/>
                <a:cs typeface="Arial" panose="020B0604020202020204" pitchFamily="34" charset="0"/>
              </a:rPr>
              <a:t> =&gt; mettre à jour les mécanismes à l’origine de la construction sociale des individus.</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628650" marR="0" lvl="0" indent="-142875" algn="l" defTabSz="914400" rtl="0" eaLnBrk="1" fontAlgn="auto" latinLnBrk="0" hangingPunct="1">
              <a:lnSpc>
                <a:spcPct val="100000"/>
              </a:lnSpc>
              <a:spcBef>
                <a:spcPts val="600"/>
              </a:spcBef>
              <a:spcAft>
                <a:spcPts val="0"/>
              </a:spcAft>
              <a:buClr>
                <a:srgbClr val="7030A0"/>
              </a:buClr>
              <a:buSzTx/>
              <a:tabLst/>
              <a:defRPr/>
            </a:pPr>
            <a:r>
              <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Présenter les grands principes de variation des socialisations qui contribuent à la formation et à la transformation des individus : caractère différencié des processus de socialisation en fonction du milieu social et du genre =&gt; mise en évidence de certaines régularités statistiques permet par exemple de distinguer des habitudes alimentaires, des pratiques culturelles et sportives différentes</a:t>
            </a:r>
            <a:r>
              <a:rPr lang="fr-FR" sz="2400" dirty="0">
                <a:solidFill>
                  <a:prstClr val="black"/>
                </a:solidFill>
                <a:latin typeface="Arial" panose="020B0604020202020204" pitchFamily="34" charset="0"/>
                <a:cs typeface="Arial" panose="020B0604020202020204" pitchFamily="34" charset="0"/>
              </a:rPr>
              <a:t>  </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selon le milieu social, le sexe.</a:t>
            </a:r>
          </a:p>
        </p:txBody>
      </p:sp>
    </p:spTree>
    <p:extLst>
      <p:ext uri="{BB962C8B-B14F-4D97-AF65-F5344CB8AC3E}">
        <p14:creationId xmlns:p14="http://schemas.microsoft.com/office/powerpoint/2010/main" val="186985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A8766EB3-E510-44E1-A188-E24B1208B4B4}"/>
              </a:ext>
            </a:extLst>
          </p:cNvPr>
          <p:cNvSpPr/>
          <p:nvPr>
            <p:custDataLst>
              <p:tags r:id="rId5"/>
            </p:custDataLst>
          </p:nvPr>
        </p:nvSpPr>
        <p:spPr>
          <a:xfrm>
            <a:off x="2124000" y="447307"/>
            <a:ext cx="9949339" cy="907941"/>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Le thème de la socialisation dans les programmes du lycée,</a:t>
            </a:r>
          </a:p>
          <a:p>
            <a:pPr marL="0" marR="0" lvl="0" indent="0" algn="l" defTabSz="914400" rtl="0" eaLnBrk="1" fontAlgn="auto" latinLnBrk="0" hangingPunct="1">
              <a:lnSpc>
                <a:spcPct val="100000"/>
              </a:lnSpc>
              <a:spcBef>
                <a:spcPts val="600"/>
              </a:spcBef>
              <a:spcAft>
                <a:spcPts val="0"/>
              </a:spcAft>
              <a:buClrTx/>
              <a:buSzTx/>
              <a:buFontTx/>
              <a:buNone/>
              <a:tabLst/>
              <a:defRPr/>
            </a:pPr>
            <a:r>
              <a:rPr lang="fr-FR" sz="2400" b="1" dirty="0">
                <a:solidFill>
                  <a:srgbClr val="7030A0"/>
                </a:solidFill>
                <a:latin typeface="Arial" panose="020B0604020202020204" pitchFamily="34" charset="0"/>
                <a:cs typeface="Arial" panose="020B0604020202020204" pitchFamily="34" charset="0"/>
              </a:rPr>
              <a:t>un thème récurrent…</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sp>
        <p:nvSpPr>
          <p:cNvPr id="12" name="Rectangle 11">
            <a:extLst>
              <a:ext uri="{FF2B5EF4-FFF2-40B4-BE49-F238E27FC236}">
                <a16:creationId xmlns:a16="http://schemas.microsoft.com/office/drawing/2014/main" id="{79655D20-7CEF-4E78-B1CE-7445B28E6E65}"/>
              </a:ext>
            </a:extLst>
          </p:cNvPr>
          <p:cNvSpPr/>
          <p:nvPr>
            <p:custDataLst>
              <p:tags r:id="rId6"/>
            </p:custDataLst>
          </p:nvPr>
        </p:nvSpPr>
        <p:spPr>
          <a:xfrm>
            <a:off x="360000" y="1368000"/>
            <a:ext cx="11739477" cy="830997"/>
          </a:xfrm>
          <a:prstGeom prst="rect">
            <a:avLst/>
          </a:prstGeom>
          <a:noFill/>
        </p:spPr>
        <p:txBody>
          <a:bodyPr wrap="square">
            <a:spAutoFit/>
          </a:bodyPr>
          <a:lstStyle/>
          <a:p>
            <a:pPr marL="176213" marR="0" lvl="0" algn="l" defTabSz="914400" rtl="0" eaLnBrk="1" fontAlgn="auto" latinLnBrk="0" hangingPunct="1">
              <a:lnSpc>
                <a:spcPct val="100000"/>
              </a:lnSpc>
              <a:spcBef>
                <a:spcPts val="600"/>
              </a:spcBef>
              <a:spcAft>
                <a:spcPts val="0"/>
              </a:spcAft>
              <a:buClr>
                <a:srgbClr val="7030A0"/>
              </a:buClr>
              <a:buSzTx/>
              <a:buFontTx/>
              <a:buNone/>
              <a:tabLst/>
              <a:defRPr/>
            </a:pPr>
            <a:r>
              <a:rPr lang="fr-FR" sz="2400" dirty="0">
                <a:solidFill>
                  <a:prstClr val="black"/>
                </a:solidFill>
                <a:latin typeface="Arial" panose="020B0604020202020204" pitchFamily="34" charset="0"/>
                <a:cs typeface="Arial" panose="020B0604020202020204" pitchFamily="34" charset="0"/>
              </a:rPr>
              <a:t>…</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Classe de première : Comment la socialisation contribue-t-elle à expliquer les différences de comportement des individus ?</a:t>
            </a:r>
          </a:p>
        </p:txBody>
      </p:sp>
      <p:graphicFrame>
        <p:nvGraphicFramePr>
          <p:cNvPr id="9" name="Tableau 12">
            <a:extLst>
              <a:ext uri="{FF2B5EF4-FFF2-40B4-BE49-F238E27FC236}">
                <a16:creationId xmlns:a16="http://schemas.microsoft.com/office/drawing/2014/main" id="{7D38399A-2432-4417-A220-DCEFF4893005}"/>
              </a:ext>
            </a:extLst>
          </p:cNvPr>
          <p:cNvGraphicFramePr>
            <a:graphicFrameLocks noGrp="1"/>
          </p:cNvGraphicFramePr>
          <p:nvPr>
            <p:custDataLst>
              <p:tags r:id="rId7"/>
            </p:custDataLst>
            <p:extLst>
              <p:ext uri="{D42A27DB-BD31-4B8C-83A1-F6EECF244321}">
                <p14:modId xmlns:p14="http://schemas.microsoft.com/office/powerpoint/2010/main" val="1318058472"/>
              </p:ext>
            </p:extLst>
          </p:nvPr>
        </p:nvGraphicFramePr>
        <p:xfrm>
          <a:off x="432000" y="2412000"/>
          <a:ext cx="11595941" cy="3749040"/>
        </p:xfrm>
        <a:graphic>
          <a:graphicData uri="http://schemas.openxmlformats.org/drawingml/2006/table">
            <a:tbl>
              <a:tblPr firstRow="1" bandRow="1">
                <a:tableStyleId>{5C22544A-7EE6-4342-B048-85BDC9FD1C3A}</a:tableStyleId>
              </a:tblPr>
              <a:tblGrid>
                <a:gridCol w="3776800">
                  <a:extLst>
                    <a:ext uri="{9D8B030D-6E8A-4147-A177-3AD203B41FA5}">
                      <a16:colId xmlns:a16="http://schemas.microsoft.com/office/drawing/2014/main" val="1211753712"/>
                    </a:ext>
                  </a:extLst>
                </a:gridCol>
                <a:gridCol w="7819141">
                  <a:extLst>
                    <a:ext uri="{9D8B030D-6E8A-4147-A177-3AD203B41FA5}">
                      <a16:colId xmlns:a16="http://schemas.microsoft.com/office/drawing/2014/main" val="1283852957"/>
                    </a:ext>
                  </a:extLst>
                </a:gridCol>
              </a:tblGrid>
              <a:tr h="331381">
                <a:tc>
                  <a:txBody>
                    <a:bodyPr/>
                    <a:lstStyle/>
                    <a:p>
                      <a:r>
                        <a:rPr lang="fr-FR" b="1" dirty="0">
                          <a:latin typeface="Arial" panose="020B0604020202020204" pitchFamily="34" charset="0"/>
                        </a:rPr>
                        <a:t>Questionnements</a:t>
                      </a:r>
                      <a:endParaRPr lang="fr-FR" dirty="0"/>
                    </a:p>
                  </a:txBody>
                  <a:tcPr>
                    <a:solidFill>
                      <a:srgbClr val="7030A0"/>
                    </a:solidFill>
                  </a:tcPr>
                </a:tc>
                <a:tc>
                  <a:txBody>
                    <a:bodyPr/>
                    <a:lstStyle/>
                    <a:p>
                      <a:r>
                        <a:rPr lang="fr-FR" b="1" dirty="0">
                          <a:latin typeface="Arial" panose="020B0604020202020204" pitchFamily="34" charset="0"/>
                        </a:rPr>
                        <a:t>Objectifs d’apprentissage </a:t>
                      </a:r>
                      <a:endParaRPr lang="fr-FR" dirty="0"/>
                    </a:p>
                  </a:txBody>
                  <a:tcPr>
                    <a:solidFill>
                      <a:srgbClr val="7030A0"/>
                    </a:solidFill>
                  </a:tcPr>
                </a:tc>
                <a:extLst>
                  <a:ext uri="{0D108BD9-81ED-4DB2-BD59-A6C34878D82A}">
                    <a16:rowId xmlns:a16="http://schemas.microsoft.com/office/drawing/2014/main" val="3014580766"/>
                  </a:ext>
                </a:extLst>
              </a:tr>
              <a:tr h="26036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i="0" u="none" strike="noStrike" kern="1200" baseline="0" dirty="0">
                          <a:solidFill>
                            <a:schemeClr val="dk1"/>
                          </a:solidFill>
                          <a:latin typeface="+mn-lt"/>
                          <a:ea typeface="+mn-ea"/>
                          <a:cs typeface="+mn-cs"/>
                        </a:rPr>
                        <a:t>Comment la socialisation contribue-t-elle à expliquer les différences de comportement des individus ?</a:t>
                      </a:r>
                      <a:endParaRPr lang="fr-FR" sz="1800" b="0" i="0" u="none" strike="noStrike" kern="1200" baseline="0" dirty="0">
                        <a:solidFill>
                          <a:schemeClr val="dk1"/>
                        </a:solidFill>
                        <a:latin typeface="+mn-lt"/>
                        <a:ea typeface="+mn-ea"/>
                        <a:cs typeface="+mn-cs"/>
                      </a:endParaRPr>
                    </a:p>
                  </a:txBody>
                  <a:tcPr>
                    <a:solidFill>
                      <a:srgbClr val="E8D9F3"/>
                    </a:solidFill>
                  </a:tcPr>
                </a:tc>
                <a:tc>
                  <a:txBody>
                    <a:bodyPr/>
                    <a:lstStyle/>
                    <a:p>
                      <a:pPr marL="176213" indent="-142875">
                        <a:buClr>
                          <a:srgbClr val="16818E"/>
                        </a:buClr>
                        <a:buFont typeface="Arial" panose="020B0604020202020204" pitchFamily="34" charset="0"/>
                        <a:buChar char="­"/>
                        <a:tabLst/>
                      </a:pPr>
                      <a:r>
                        <a:rPr lang="fr-FR" sz="1800" b="0" i="0" u="none" strike="noStrike" kern="1200" baseline="0" dirty="0">
                          <a:solidFill>
                            <a:schemeClr val="dk1"/>
                          </a:solidFill>
                          <a:latin typeface="+mn-lt"/>
                          <a:ea typeface="+mn-ea"/>
                          <a:cs typeface="+mn-cs"/>
                        </a:rPr>
                        <a:t>Comprendre comment les individus expérimentent et intériorisent des façons d’agir, de penser et d’anticiper l’avenir qui sont socialement situées et qui sont à l’origine de différences de comportements, de préférences et d’aspirations. </a:t>
                      </a:r>
                    </a:p>
                    <a:p>
                      <a:pPr marL="33338" indent="0">
                        <a:buClr>
                          <a:srgbClr val="16818E"/>
                        </a:buClr>
                        <a:buFont typeface="Arial" panose="020B0604020202020204" pitchFamily="34" charset="0"/>
                        <a:buNone/>
                        <a:tabLst/>
                      </a:pPr>
                      <a:endParaRPr lang="fr-FR" sz="1800" b="0" i="0" u="none" strike="noStrike" kern="1200" baseline="0" dirty="0">
                        <a:solidFill>
                          <a:schemeClr val="dk1"/>
                        </a:solidFill>
                        <a:latin typeface="+mn-lt"/>
                        <a:ea typeface="+mn-ea"/>
                        <a:cs typeface="+mn-cs"/>
                      </a:endParaRPr>
                    </a:p>
                    <a:p>
                      <a:pPr marL="176213" indent="-142875">
                        <a:buClr>
                          <a:srgbClr val="16818E"/>
                        </a:buClr>
                        <a:buFont typeface="Arial" panose="020B0604020202020204" pitchFamily="34" charset="0"/>
                        <a:buChar char="­"/>
                        <a:tabLst/>
                      </a:pPr>
                      <a:r>
                        <a:rPr lang="fr-FR" sz="1800" b="0" i="0" u="none" strike="noStrike" kern="1200" baseline="0" dirty="0">
                          <a:solidFill>
                            <a:schemeClr val="dk1"/>
                          </a:solidFill>
                          <a:latin typeface="+mn-lt"/>
                          <a:ea typeface="+mn-ea"/>
                          <a:cs typeface="+mn-cs"/>
                        </a:rPr>
                        <a:t>Comprendre comment la diversité des configurations familiales modifie les conditions de la socialisation des enfants et des adolescents. </a:t>
                      </a:r>
                    </a:p>
                    <a:p>
                      <a:pPr marL="33338" indent="0">
                        <a:buClr>
                          <a:srgbClr val="16818E"/>
                        </a:buClr>
                        <a:buFont typeface="Arial" panose="020B0604020202020204" pitchFamily="34" charset="0"/>
                        <a:buNone/>
                        <a:tabLst/>
                      </a:pPr>
                      <a:endParaRPr lang="fr-FR" sz="1800" b="0" i="0" u="none" strike="noStrike" kern="1200" baseline="0" dirty="0">
                        <a:solidFill>
                          <a:schemeClr val="dk1"/>
                        </a:solidFill>
                        <a:latin typeface="+mn-lt"/>
                        <a:ea typeface="+mn-ea"/>
                        <a:cs typeface="+mn-cs"/>
                      </a:endParaRPr>
                    </a:p>
                    <a:p>
                      <a:pPr marL="176213" indent="-142875">
                        <a:buClr>
                          <a:srgbClr val="16818E"/>
                        </a:buClr>
                        <a:buFont typeface="Arial" panose="020B0604020202020204" pitchFamily="34" charset="0"/>
                        <a:buChar char="­"/>
                        <a:tabLst/>
                      </a:pPr>
                      <a:r>
                        <a:rPr lang="fr-FR" sz="1800" b="0" i="0" u="none" strike="noStrike" kern="1200" baseline="0" dirty="0">
                          <a:solidFill>
                            <a:schemeClr val="dk1"/>
                          </a:solidFill>
                          <a:latin typeface="+mn-lt"/>
                          <a:ea typeface="+mn-ea"/>
                          <a:cs typeface="+mn-cs"/>
                        </a:rPr>
                        <a:t>Comprendre qu’il existe des socialisations secondaires (professionnelle, conjugale, politique) à la suite de la socialisation primaire. </a:t>
                      </a:r>
                    </a:p>
                    <a:p>
                      <a:pPr marL="33338" indent="0">
                        <a:buClr>
                          <a:srgbClr val="16818E"/>
                        </a:buClr>
                        <a:buFont typeface="Arial" panose="020B0604020202020204" pitchFamily="34" charset="0"/>
                        <a:buNone/>
                        <a:tabLst/>
                      </a:pPr>
                      <a:endParaRPr lang="fr-FR" sz="1800" b="0" i="0" u="none" strike="noStrike" kern="1200" baseline="0" dirty="0">
                        <a:solidFill>
                          <a:schemeClr val="dk1"/>
                        </a:solidFill>
                        <a:latin typeface="+mn-lt"/>
                        <a:ea typeface="+mn-ea"/>
                        <a:cs typeface="+mn-cs"/>
                      </a:endParaRPr>
                    </a:p>
                    <a:p>
                      <a:pPr marL="176213" indent="-142875">
                        <a:buClr>
                          <a:srgbClr val="16818E"/>
                        </a:buClr>
                        <a:buFont typeface="Arial" panose="020B0604020202020204" pitchFamily="34" charset="0"/>
                        <a:buChar char="­"/>
                        <a:tabLst/>
                      </a:pPr>
                      <a:r>
                        <a:rPr lang="fr-FR" sz="1800" b="0" i="0" u="none" strike="noStrike" kern="1200" baseline="0" dirty="0">
                          <a:solidFill>
                            <a:schemeClr val="dk1"/>
                          </a:solidFill>
                          <a:latin typeface="+mn-lt"/>
                          <a:ea typeface="+mn-ea"/>
                          <a:cs typeface="+mn-cs"/>
                        </a:rPr>
                        <a:t>Comprendre que la pluralité des influences socialisatrices peut être à l’origine de trajectoires individuelles improbables. </a:t>
                      </a:r>
                    </a:p>
                  </a:txBody>
                  <a:tcPr>
                    <a:solidFill>
                      <a:srgbClr val="E8D9F3"/>
                    </a:solidFill>
                  </a:tcPr>
                </a:tc>
                <a:extLst>
                  <a:ext uri="{0D108BD9-81ED-4DB2-BD59-A6C34878D82A}">
                    <a16:rowId xmlns:a16="http://schemas.microsoft.com/office/drawing/2014/main" val="604408608"/>
                  </a:ext>
                </a:extLst>
              </a:tr>
            </a:tbl>
          </a:graphicData>
        </a:graphic>
      </p:graphicFrame>
    </p:spTree>
    <p:extLst>
      <p:ext uri="{BB962C8B-B14F-4D97-AF65-F5344CB8AC3E}">
        <p14:creationId xmlns:p14="http://schemas.microsoft.com/office/powerpoint/2010/main" val="1466160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3"/>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4"/>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5"/>
            </p:custDataLst>
          </p:nvPr>
        </p:nvSpPr>
        <p:spPr>
          <a:xfrm>
            <a:off x="399380" y="2147998"/>
            <a:ext cx="11739477" cy="830997"/>
          </a:xfrm>
          <a:prstGeom prst="rect">
            <a:avLst/>
          </a:prstGeom>
          <a:noFill/>
        </p:spPr>
        <p:txBody>
          <a:bodyPr wrap="square">
            <a:spAutoFit/>
          </a:bodyPr>
          <a:lstStyle/>
          <a:p>
            <a:pPr marL="180975">
              <a:spcBef>
                <a:spcPts val="600"/>
              </a:spcBef>
              <a:buClr>
                <a:srgbClr val="7030A0"/>
              </a:buClr>
            </a:pPr>
            <a:r>
              <a:rPr lang="fr-FR" sz="2400" b="1" u="sng" dirty="0">
                <a:solidFill>
                  <a:srgbClr val="7030A0"/>
                </a:solidFill>
                <a:latin typeface="Arial" panose="020B0604020202020204" pitchFamily="34" charset="0"/>
                <a:cs typeface="Arial" panose="020B0604020202020204" pitchFamily="34" charset="0"/>
              </a:rPr>
              <a:t>Objectif d’ensemble du chapitre :</a:t>
            </a: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Envisager la diversité des modalités, des temporalités et des effets de la socialisation</a:t>
            </a:r>
          </a:p>
        </p:txBody>
      </p:sp>
      <p:sp>
        <p:nvSpPr>
          <p:cNvPr id="10" name="Rectangle 9">
            <a:extLst>
              <a:ext uri="{FF2B5EF4-FFF2-40B4-BE49-F238E27FC236}">
                <a16:creationId xmlns:a16="http://schemas.microsoft.com/office/drawing/2014/main" id="{0DE659F2-7BDD-4CB1-87E8-99CB5F9586AA}"/>
              </a:ext>
            </a:extLst>
          </p:cNvPr>
          <p:cNvSpPr/>
          <p:nvPr>
            <p:custDataLst>
              <p:tags r:id="rId6"/>
            </p:custDataLst>
          </p:nvPr>
        </p:nvSpPr>
        <p:spPr>
          <a:xfrm>
            <a:off x="2124000" y="447307"/>
            <a:ext cx="9949339" cy="907941"/>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2400" b="1"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rPr>
              <a:t>Le thème de la socialisation dans les programmes du lycée,</a:t>
            </a:r>
          </a:p>
          <a:p>
            <a:pPr marL="0" marR="0" lvl="0" indent="0" algn="l" defTabSz="914400" rtl="0" eaLnBrk="1" fontAlgn="auto" latinLnBrk="0" hangingPunct="1">
              <a:lnSpc>
                <a:spcPct val="100000"/>
              </a:lnSpc>
              <a:spcBef>
                <a:spcPts val="600"/>
              </a:spcBef>
              <a:spcAft>
                <a:spcPts val="0"/>
              </a:spcAft>
              <a:buClrTx/>
              <a:buSzTx/>
              <a:buFontTx/>
              <a:buNone/>
              <a:tabLst/>
              <a:defRPr/>
            </a:pPr>
            <a:r>
              <a:rPr lang="fr-FR" sz="2400" b="1" dirty="0">
                <a:solidFill>
                  <a:srgbClr val="7030A0"/>
                </a:solidFill>
                <a:latin typeface="Arial" panose="020B0604020202020204" pitchFamily="34" charset="0"/>
                <a:cs typeface="Arial" panose="020B0604020202020204" pitchFamily="34" charset="0"/>
              </a:rPr>
              <a:t>un thème récurrent…</a:t>
            </a:r>
            <a:endParaRPr kumimoji="0" lang="fr-FR" sz="2400" b="0" i="0" u="none" strike="noStrike" kern="1200" cap="none" spc="0" normalizeH="0" baseline="0" noProof="0" dirty="0">
              <a:ln>
                <a:noFill/>
              </a:ln>
              <a:solidFill>
                <a:srgbClr val="7030A0"/>
              </a:solidFill>
              <a:effectLst/>
              <a:uLnTx/>
              <a:uFillTx/>
              <a:latin typeface="Arial" panose="020B0604020202020204" pitchFamily="34" charset="0"/>
              <a:ea typeface="+mn-ea"/>
              <a:cs typeface="Arial" panose="020B0604020202020204" pitchFamily="34" charset="0"/>
            </a:endParaRPr>
          </a:p>
        </p:txBody>
      </p:sp>
      <p:sp>
        <p:nvSpPr>
          <p:cNvPr id="11" name="Rectangle 10">
            <a:extLst>
              <a:ext uri="{FF2B5EF4-FFF2-40B4-BE49-F238E27FC236}">
                <a16:creationId xmlns:a16="http://schemas.microsoft.com/office/drawing/2014/main" id="{A24052F7-342E-4AE2-8FF8-B1D408B59133}"/>
              </a:ext>
            </a:extLst>
          </p:cNvPr>
          <p:cNvSpPr/>
          <p:nvPr>
            <p:custDataLst>
              <p:tags r:id="rId7"/>
            </p:custDataLst>
          </p:nvPr>
        </p:nvSpPr>
        <p:spPr>
          <a:xfrm>
            <a:off x="360000" y="1368000"/>
            <a:ext cx="11739477" cy="830997"/>
          </a:xfrm>
          <a:prstGeom prst="rect">
            <a:avLst/>
          </a:prstGeom>
          <a:noFill/>
        </p:spPr>
        <p:txBody>
          <a:bodyPr wrap="square">
            <a:spAutoFit/>
          </a:bodyPr>
          <a:lstStyle/>
          <a:p>
            <a:pPr marL="176213" marR="0" lvl="0" algn="l" defTabSz="914400" rtl="0" eaLnBrk="1" fontAlgn="auto" latinLnBrk="0" hangingPunct="1">
              <a:lnSpc>
                <a:spcPct val="100000"/>
              </a:lnSpc>
              <a:spcBef>
                <a:spcPts val="600"/>
              </a:spcBef>
              <a:spcAft>
                <a:spcPts val="0"/>
              </a:spcAft>
              <a:buClr>
                <a:srgbClr val="7030A0"/>
              </a:buClr>
              <a:buSzTx/>
              <a:buFontTx/>
              <a:buNone/>
              <a:tabLst/>
              <a:defRPr/>
            </a:pPr>
            <a:r>
              <a:rPr lang="fr-FR" sz="2400" dirty="0">
                <a:solidFill>
                  <a:prstClr val="black"/>
                </a:solidFill>
                <a:latin typeface="Arial" panose="020B0604020202020204" pitchFamily="34" charset="0"/>
                <a:cs typeface="Arial" panose="020B0604020202020204" pitchFamily="34" charset="0"/>
              </a:rPr>
              <a:t>…</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Classe de première : Comment la socialisation contribue-t-elle à expliquer les différences de comportement des individus ?</a:t>
            </a:r>
          </a:p>
        </p:txBody>
      </p:sp>
      <p:sp>
        <p:nvSpPr>
          <p:cNvPr id="9" name="Rectangle 8">
            <a:extLst>
              <a:ext uri="{FF2B5EF4-FFF2-40B4-BE49-F238E27FC236}">
                <a16:creationId xmlns:a16="http://schemas.microsoft.com/office/drawing/2014/main" id="{63A77081-F017-4ECD-8A24-B3DF40828032}"/>
              </a:ext>
            </a:extLst>
          </p:cNvPr>
          <p:cNvSpPr/>
          <p:nvPr>
            <p:custDataLst>
              <p:tags r:id="rId8"/>
            </p:custDataLst>
          </p:nvPr>
        </p:nvSpPr>
        <p:spPr>
          <a:xfrm>
            <a:off x="777490" y="2978995"/>
            <a:ext cx="11244391" cy="3647152"/>
          </a:xfrm>
          <a:prstGeom prst="rect">
            <a:avLst/>
          </a:prstGeom>
          <a:noFill/>
        </p:spPr>
        <p:txBody>
          <a:bodyPr wrap="square">
            <a:spAutoFit/>
          </a:bodyPr>
          <a:lstStyle/>
          <a:p>
            <a:pPr>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Rompre avec une conception trop homogène et unifiée des processus de socialisation =&gt; resserrer la focale sociologique sur l’individu par une analyse plus microsociologique.</a:t>
            </a:r>
          </a:p>
          <a:p>
            <a:pPr marL="180975" indent="-180975">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Envisager les formes de pluralité et de variations qui sont à l’œuvre lors des processus de socialisation =&gt; mettre en évidence les multiples sources de variation des processus.</a:t>
            </a:r>
          </a:p>
          <a:p>
            <a:pPr marL="361950" indent="-180975">
              <a:spcBef>
                <a:spcPts val="600"/>
              </a:spcBef>
              <a:buClr>
                <a:srgbClr val="7030A0"/>
              </a:buClr>
            </a:pPr>
            <a:r>
              <a:rPr lang="fr-FR" sz="2400" dirty="0">
                <a:solidFill>
                  <a:srgbClr val="7030A0"/>
                </a:solidFill>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Rendre compte des cas atypiques en mettant à jour des différences « secondaires » de socialisation entre des familles « équivalentes » d’un point de vue statistique.</a:t>
            </a:r>
          </a:p>
        </p:txBody>
      </p:sp>
    </p:spTree>
    <p:extLst>
      <p:ext uri="{BB962C8B-B14F-4D97-AF65-F5344CB8AC3E}">
        <p14:creationId xmlns:p14="http://schemas.microsoft.com/office/powerpoint/2010/main" val="3394342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2243B76C-B253-4B0D-B972-58D821F23A67}"/>
              </a:ext>
            </a:extLst>
          </p:cNvPr>
          <p:cNvCxnSpPr>
            <a:cxnSpLocks/>
          </p:cNvCxnSpPr>
          <p:nvPr>
            <p:custDataLst>
              <p:tags r:id="rId1"/>
            </p:custDataLst>
          </p:nvPr>
        </p:nvCxnSpPr>
        <p:spPr>
          <a:xfrm flipV="1">
            <a:off x="-1914089" y="-891048"/>
            <a:ext cx="6629400" cy="3552825"/>
          </a:xfrm>
          <a:prstGeom prst="line">
            <a:avLst/>
          </a:prstGeom>
          <a:ln w="1174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a16="http://schemas.microsoft.com/office/drawing/2014/main" id="{A3AAFCE6-0FEF-4108-86D9-D87B2D9E7BC5}"/>
              </a:ext>
            </a:extLst>
          </p:cNvPr>
          <p:cNvCxnSpPr>
            <a:cxnSpLocks/>
          </p:cNvCxnSpPr>
          <p:nvPr>
            <p:custDataLst>
              <p:tags r:id="rId2"/>
            </p:custDataLst>
          </p:nvPr>
        </p:nvCxnSpPr>
        <p:spPr>
          <a:xfrm>
            <a:off x="-1" y="-123826"/>
            <a:ext cx="1155600" cy="7239600"/>
          </a:xfrm>
          <a:prstGeom prst="line">
            <a:avLst/>
          </a:prstGeom>
          <a:ln w="2508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B97DC83-4F03-4C6E-AE4B-5A54A1072524}"/>
              </a:ext>
            </a:extLst>
          </p:cNvPr>
          <p:cNvSpPr/>
          <p:nvPr>
            <p:custDataLst>
              <p:tags r:id="rId3"/>
            </p:custDataLst>
          </p:nvPr>
        </p:nvSpPr>
        <p:spPr>
          <a:xfrm>
            <a:off x="2124000" y="360000"/>
            <a:ext cx="10068000" cy="907941"/>
          </a:xfrm>
          <a:prstGeom prst="rect">
            <a:avLst/>
          </a:prstGeom>
          <a:noFill/>
        </p:spPr>
        <p:txBody>
          <a:bodyPr wrap="square">
            <a:spAutoFit/>
          </a:bodyPr>
          <a:lstStyle/>
          <a:p>
            <a:pPr>
              <a:spcBef>
                <a:spcPts val="600"/>
              </a:spcBef>
            </a:pPr>
            <a:r>
              <a:rPr lang="fr-FR" sz="2400" b="1" dirty="0">
                <a:solidFill>
                  <a:srgbClr val="7030A0"/>
                </a:solidFill>
                <a:latin typeface="Arial" panose="020B0604020202020204" pitchFamily="34" charset="0"/>
                <a:cs typeface="Arial" panose="020B0604020202020204" pitchFamily="34" charset="0"/>
              </a:rPr>
              <a:t>Une activité pour introduire le chapitre sur la socialisation :</a:t>
            </a:r>
          </a:p>
          <a:p>
            <a:pPr algn="ctr">
              <a:spcBef>
                <a:spcPts val="600"/>
              </a:spcBef>
            </a:pPr>
            <a:r>
              <a:rPr lang="fr-FR" sz="2400" b="1" dirty="0">
                <a:solidFill>
                  <a:srgbClr val="7030A0"/>
                </a:solidFill>
                <a:latin typeface="Arial" panose="020B0604020202020204" pitchFamily="34" charset="0"/>
                <a:cs typeface="Arial" panose="020B0604020202020204" pitchFamily="34" charset="0"/>
              </a:rPr>
              <a:t>interroger le lien entre le social et le biologique</a:t>
            </a:r>
            <a:endParaRPr lang="fr-FR" sz="2400" dirty="0">
              <a:solidFill>
                <a:srgbClr val="7030A0"/>
              </a:solidFill>
              <a:latin typeface="Arial" panose="020B0604020202020204" pitchFamily="34" charset="0"/>
              <a:cs typeface="Arial" panose="020B0604020202020204" pitchFamily="34" charset="0"/>
            </a:endParaRPr>
          </a:p>
        </p:txBody>
      </p:sp>
      <p:cxnSp>
        <p:nvCxnSpPr>
          <p:cNvPr id="7" name="Connecteur droit 6">
            <a:extLst>
              <a:ext uri="{FF2B5EF4-FFF2-40B4-BE49-F238E27FC236}">
                <a16:creationId xmlns:a16="http://schemas.microsoft.com/office/drawing/2014/main" id="{2E2681A4-E6A8-4B39-8B3C-6B82844CCCE9}"/>
              </a:ext>
            </a:extLst>
          </p:cNvPr>
          <p:cNvCxnSpPr>
            <a:cxnSpLocks/>
          </p:cNvCxnSpPr>
          <p:nvPr>
            <p:custDataLst>
              <p:tags r:id="rId4"/>
            </p:custDataLst>
          </p:nvPr>
        </p:nvCxnSpPr>
        <p:spPr>
          <a:xfrm flipV="1">
            <a:off x="11208480" y="3830764"/>
            <a:ext cx="1276350" cy="5210175"/>
          </a:xfrm>
          <a:prstGeom prst="line">
            <a:avLst/>
          </a:prstGeom>
          <a:ln w="1270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A0218BBA-E2DF-4169-9D08-FFDE42A8523B}"/>
              </a:ext>
            </a:extLst>
          </p:cNvPr>
          <p:cNvCxnSpPr>
            <a:cxnSpLocks/>
          </p:cNvCxnSpPr>
          <p:nvPr>
            <p:custDataLst>
              <p:tags r:id="rId5"/>
            </p:custDataLst>
          </p:nvPr>
        </p:nvCxnSpPr>
        <p:spPr>
          <a:xfrm flipV="1">
            <a:off x="11136056" y="5716714"/>
            <a:ext cx="885825" cy="3562351"/>
          </a:xfrm>
          <a:prstGeom prst="line">
            <a:avLst/>
          </a:prstGeom>
          <a:ln w="127000">
            <a:solidFill>
              <a:srgbClr val="7030A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31DB2A22-C9A5-4B7A-BB49-00E0CC4C071A}"/>
              </a:ext>
            </a:extLst>
          </p:cNvPr>
          <p:cNvSpPr/>
          <p:nvPr>
            <p:custDataLst>
              <p:tags r:id="rId6"/>
            </p:custDataLst>
          </p:nvPr>
        </p:nvSpPr>
        <p:spPr>
          <a:xfrm>
            <a:off x="559748" y="1268976"/>
            <a:ext cx="11513591" cy="5170646"/>
          </a:xfrm>
          <a:prstGeom prst="rect">
            <a:avLst/>
          </a:prstGeom>
          <a:noFill/>
        </p:spPr>
        <p:txBody>
          <a:bodyPr wrap="square">
            <a:spAutoFit/>
          </a:bodyPr>
          <a:lstStyle/>
          <a:p>
            <a:pPr marL="536575" algn="just">
              <a:spcBef>
                <a:spcPts val="600"/>
              </a:spcBef>
              <a:buClr>
                <a:srgbClr val="7030A0"/>
              </a:buClr>
            </a:pPr>
            <a:r>
              <a:rPr lang="fr-FR" sz="2000" dirty="0">
                <a:latin typeface="Arial" panose="020B0604020202020204" pitchFamily="34" charset="0"/>
                <a:cs typeface="Arial" panose="020B0604020202020204" pitchFamily="34" charset="0"/>
              </a:rPr>
              <a:t>« Les femmes seraient « naturellement » bavardes et incapables de lire une carte routière, alors que les hommes seraient plus doués pour les mathématiques et la compétition. Comment expliquer ces différences ? Existe-t-il dans le cerveau des structures propres à chaque sexe ? Ces questions fondamentales – qu’est-ce qui nous fait homme ou femme ? – nous renvoient au perpétuel débat sur la part de nature et de culture dans nos comportements. […]</a:t>
            </a:r>
          </a:p>
          <a:p>
            <a:pPr marL="536575" algn="just">
              <a:spcBef>
                <a:spcPts val="600"/>
              </a:spcBef>
              <a:buClr>
                <a:srgbClr val="7030A0"/>
              </a:buClr>
            </a:pPr>
            <a:r>
              <a:rPr lang="fr-FR" sz="2000" dirty="0">
                <a:latin typeface="Arial" panose="020B0604020202020204" pitchFamily="34" charset="0"/>
                <a:cs typeface="Arial" panose="020B0604020202020204" pitchFamily="34" charset="0"/>
              </a:rPr>
              <a:t>Le petit d’homme vient au monde avec un cerveau largement inachevé. Il possède certes un stock de neurones – 100 milliards ! –, mais les voies nerveuses par lesquelles ces neurones se connectent entre eux sont encore peu nombreuses : on estime que 10 % de ces connexions, appelées synapses, sont présentes à la naissance, les 90 % restantes devant se mettre en place progressivement tout au long de la vie. Ainsi, au cours de son développement, le cerveau intègre les influences de l’environnement, de la famille, de la société, de la culture. Même si gènes et hormones orientent le développement embryonnaire, influencent l’évolution des organes, y compris du cerveau, les circuits neuronaux sont essentiellement construits au gré de notre histoire personnelle. »</a:t>
            </a:r>
          </a:p>
          <a:p>
            <a:pPr marL="536575" algn="just">
              <a:spcBef>
                <a:spcPts val="600"/>
              </a:spcBef>
              <a:buClr>
                <a:srgbClr val="7030A0"/>
              </a:buClr>
            </a:pPr>
            <a:r>
              <a:rPr lang="fr-FR" sz="2000" dirty="0">
                <a:latin typeface="Arial" panose="020B0604020202020204" pitchFamily="34" charset="0"/>
                <a:cs typeface="Arial" panose="020B0604020202020204" pitchFamily="34" charset="0"/>
              </a:rPr>
              <a:t>Catherine Vidal, « « Le cerveau a-t-il un sexe ? » », L'école des parents, 2011/6 (N°593),</a:t>
            </a:r>
            <a:br>
              <a:rPr lang="fr-FR" sz="2000" dirty="0">
                <a:latin typeface="Arial" panose="020B0604020202020204" pitchFamily="34" charset="0"/>
                <a:cs typeface="Arial" panose="020B0604020202020204" pitchFamily="34" charset="0"/>
              </a:rPr>
            </a:br>
            <a:r>
              <a:rPr lang="fr-FR" sz="2000" dirty="0">
                <a:latin typeface="Arial" panose="020B0604020202020204" pitchFamily="34" charset="0"/>
                <a:cs typeface="Arial" panose="020B0604020202020204" pitchFamily="34" charset="0"/>
              </a:rPr>
              <a:t> pages 26 à 27 (</a:t>
            </a:r>
            <a:r>
              <a:rPr lang="fr-FR" sz="2000" dirty="0">
                <a:latin typeface="Arial" panose="020B0604020202020204" pitchFamily="34" charset="0"/>
                <a:cs typeface="Arial" panose="020B0604020202020204" pitchFamily="34" charset="0"/>
                <a:hlinkClick r:id="rId8"/>
              </a:rPr>
              <a:t>https://www.cairn.info/revue-l-ecole-des-parents-2011-6-page-26.htm</a:t>
            </a:r>
            <a:r>
              <a:rPr lang="fr-FR" sz="2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4213883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00.xml><?xml version="1.0" encoding="utf-8"?>
<p:tagLst xmlns:a="http://schemas.openxmlformats.org/drawingml/2006/main" xmlns:r="http://schemas.openxmlformats.org/officeDocument/2006/relationships" xmlns:p="http://schemas.openxmlformats.org/presentationml/2006/main">
  <p:tag name="NUM" val="6"/>
</p:tagLst>
</file>

<file path=ppt/tags/tag101.xml><?xml version="1.0" encoding="utf-8"?>
<p:tagLst xmlns:a="http://schemas.openxmlformats.org/drawingml/2006/main" xmlns:r="http://schemas.openxmlformats.org/officeDocument/2006/relationships" xmlns:p="http://schemas.openxmlformats.org/presentationml/2006/main">
  <p:tag name="NUM" val="1"/>
</p:tagLst>
</file>

<file path=ppt/tags/tag102.xml><?xml version="1.0" encoding="utf-8"?>
<p:tagLst xmlns:a="http://schemas.openxmlformats.org/drawingml/2006/main" xmlns:r="http://schemas.openxmlformats.org/officeDocument/2006/relationships" xmlns:p="http://schemas.openxmlformats.org/presentationml/2006/main">
  <p:tag name="NUM" val="2"/>
</p:tagLst>
</file>

<file path=ppt/tags/tag103.xml><?xml version="1.0" encoding="utf-8"?>
<p:tagLst xmlns:a="http://schemas.openxmlformats.org/drawingml/2006/main" xmlns:r="http://schemas.openxmlformats.org/officeDocument/2006/relationships" xmlns:p="http://schemas.openxmlformats.org/presentationml/2006/main">
  <p:tag name="NUM" val="3"/>
</p:tagLst>
</file>

<file path=ppt/tags/tag104.xml><?xml version="1.0" encoding="utf-8"?>
<p:tagLst xmlns:a="http://schemas.openxmlformats.org/drawingml/2006/main" xmlns:r="http://schemas.openxmlformats.org/officeDocument/2006/relationships" xmlns:p="http://schemas.openxmlformats.org/presentationml/2006/main">
  <p:tag name="NUM" val="4"/>
</p:tagLst>
</file>

<file path=ppt/tags/tag105.xml><?xml version="1.0" encoding="utf-8"?>
<p:tagLst xmlns:a="http://schemas.openxmlformats.org/drawingml/2006/main" xmlns:r="http://schemas.openxmlformats.org/officeDocument/2006/relationships" xmlns:p="http://schemas.openxmlformats.org/presentationml/2006/main">
  <p:tag name="NUM" val="5"/>
</p:tagLst>
</file>

<file path=ppt/tags/tag106.xml><?xml version="1.0" encoding="utf-8"?>
<p:tagLst xmlns:a="http://schemas.openxmlformats.org/drawingml/2006/main" xmlns:r="http://schemas.openxmlformats.org/officeDocument/2006/relationships" xmlns:p="http://schemas.openxmlformats.org/presentationml/2006/main">
  <p:tag name="NUM" val="6"/>
</p:tagLst>
</file>

<file path=ppt/tags/tag107.xml><?xml version="1.0" encoding="utf-8"?>
<p:tagLst xmlns:a="http://schemas.openxmlformats.org/drawingml/2006/main" xmlns:r="http://schemas.openxmlformats.org/officeDocument/2006/relationships" xmlns:p="http://schemas.openxmlformats.org/presentationml/2006/main">
  <p:tag name="NUM" val="1"/>
</p:tagLst>
</file>

<file path=ppt/tags/tag108.xml><?xml version="1.0" encoding="utf-8"?>
<p:tagLst xmlns:a="http://schemas.openxmlformats.org/drawingml/2006/main" xmlns:r="http://schemas.openxmlformats.org/officeDocument/2006/relationships" xmlns:p="http://schemas.openxmlformats.org/presentationml/2006/main">
  <p:tag name="NUM" val="2"/>
</p:tagLst>
</file>

<file path=ppt/tags/tag109.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4"/>
</p:tagLst>
</file>

<file path=ppt/tags/tag110.xml><?xml version="1.0" encoding="utf-8"?>
<p:tagLst xmlns:a="http://schemas.openxmlformats.org/drawingml/2006/main" xmlns:r="http://schemas.openxmlformats.org/officeDocument/2006/relationships" xmlns:p="http://schemas.openxmlformats.org/presentationml/2006/main">
  <p:tag name="NUM" val="4"/>
</p:tagLst>
</file>

<file path=ppt/tags/tag111.xml><?xml version="1.0" encoding="utf-8"?>
<p:tagLst xmlns:a="http://schemas.openxmlformats.org/drawingml/2006/main" xmlns:r="http://schemas.openxmlformats.org/officeDocument/2006/relationships" xmlns:p="http://schemas.openxmlformats.org/presentationml/2006/main">
  <p:tag name="NUM" val="5"/>
</p:tagLst>
</file>

<file path=ppt/tags/tag112.xml><?xml version="1.0" encoding="utf-8"?>
<p:tagLst xmlns:a="http://schemas.openxmlformats.org/drawingml/2006/main" xmlns:r="http://schemas.openxmlformats.org/officeDocument/2006/relationships" xmlns:p="http://schemas.openxmlformats.org/presentationml/2006/main">
  <p:tag name="NUM" val="6"/>
</p:tagLst>
</file>

<file path=ppt/tags/tag113.xml><?xml version="1.0" encoding="utf-8"?>
<p:tagLst xmlns:a="http://schemas.openxmlformats.org/drawingml/2006/main" xmlns:r="http://schemas.openxmlformats.org/officeDocument/2006/relationships" xmlns:p="http://schemas.openxmlformats.org/presentationml/2006/main">
  <p:tag name="NUM" val="1"/>
</p:tagLst>
</file>

<file path=ppt/tags/tag114.xml><?xml version="1.0" encoding="utf-8"?>
<p:tagLst xmlns:a="http://schemas.openxmlformats.org/drawingml/2006/main" xmlns:r="http://schemas.openxmlformats.org/officeDocument/2006/relationships" xmlns:p="http://schemas.openxmlformats.org/presentationml/2006/main">
  <p:tag name="NUM" val="2"/>
</p:tagLst>
</file>

<file path=ppt/tags/tag115.xml><?xml version="1.0" encoding="utf-8"?>
<p:tagLst xmlns:a="http://schemas.openxmlformats.org/drawingml/2006/main" xmlns:r="http://schemas.openxmlformats.org/officeDocument/2006/relationships" xmlns:p="http://schemas.openxmlformats.org/presentationml/2006/main">
  <p:tag name="NUM" val="3"/>
</p:tagLst>
</file>

<file path=ppt/tags/tag116.xml><?xml version="1.0" encoding="utf-8"?>
<p:tagLst xmlns:a="http://schemas.openxmlformats.org/drawingml/2006/main" xmlns:r="http://schemas.openxmlformats.org/officeDocument/2006/relationships" xmlns:p="http://schemas.openxmlformats.org/presentationml/2006/main">
  <p:tag name="NUM" val="4"/>
</p:tagLst>
</file>

<file path=ppt/tags/tag117.xml><?xml version="1.0" encoding="utf-8"?>
<p:tagLst xmlns:a="http://schemas.openxmlformats.org/drawingml/2006/main" xmlns:r="http://schemas.openxmlformats.org/officeDocument/2006/relationships" xmlns:p="http://schemas.openxmlformats.org/presentationml/2006/main">
  <p:tag name="NUM" val="5"/>
</p:tagLst>
</file>

<file path=ppt/tags/tag118.xml><?xml version="1.0" encoding="utf-8"?>
<p:tagLst xmlns:a="http://schemas.openxmlformats.org/drawingml/2006/main" xmlns:r="http://schemas.openxmlformats.org/officeDocument/2006/relationships" xmlns:p="http://schemas.openxmlformats.org/presentationml/2006/main">
  <p:tag name="NUM" val="6"/>
</p:tagLst>
</file>

<file path=ppt/tags/tag119.xml><?xml version="1.0" encoding="utf-8"?>
<p:tagLst xmlns:a="http://schemas.openxmlformats.org/drawingml/2006/main" xmlns:r="http://schemas.openxmlformats.org/officeDocument/2006/relationships" xmlns:p="http://schemas.openxmlformats.org/presentationml/2006/main">
  <p:tag name="NUM" val="7"/>
</p:tagLst>
</file>

<file path=ppt/tags/tag12.xml><?xml version="1.0" encoding="utf-8"?>
<p:tagLst xmlns:a="http://schemas.openxmlformats.org/drawingml/2006/main" xmlns:r="http://schemas.openxmlformats.org/officeDocument/2006/relationships" xmlns:p="http://schemas.openxmlformats.org/presentationml/2006/main">
  <p:tag name="NUM" val="5"/>
</p:tagLst>
</file>

<file path=ppt/tags/tag120.xml><?xml version="1.0" encoding="utf-8"?>
<p:tagLst xmlns:a="http://schemas.openxmlformats.org/drawingml/2006/main" xmlns:r="http://schemas.openxmlformats.org/officeDocument/2006/relationships" xmlns:p="http://schemas.openxmlformats.org/presentationml/2006/main">
  <p:tag name="NUM" val="8"/>
</p:tagLst>
</file>

<file path=ppt/tags/tag121.xml><?xml version="1.0" encoding="utf-8"?>
<p:tagLst xmlns:a="http://schemas.openxmlformats.org/drawingml/2006/main" xmlns:r="http://schemas.openxmlformats.org/officeDocument/2006/relationships" xmlns:p="http://schemas.openxmlformats.org/presentationml/2006/main">
  <p:tag name="NUM" val="9"/>
</p:tagLst>
</file>

<file path=ppt/tags/tag122.xml><?xml version="1.0" encoding="utf-8"?>
<p:tagLst xmlns:a="http://schemas.openxmlformats.org/drawingml/2006/main" xmlns:r="http://schemas.openxmlformats.org/officeDocument/2006/relationships" xmlns:p="http://schemas.openxmlformats.org/presentationml/2006/main">
  <p:tag name="NUM" val="10"/>
</p:tagLst>
</file>

<file path=ppt/tags/tag123.xml><?xml version="1.0" encoding="utf-8"?>
<p:tagLst xmlns:a="http://schemas.openxmlformats.org/drawingml/2006/main" xmlns:r="http://schemas.openxmlformats.org/officeDocument/2006/relationships" xmlns:p="http://schemas.openxmlformats.org/presentationml/2006/main">
  <p:tag name="NUM" val="11"/>
</p:tagLst>
</file>

<file path=ppt/tags/tag124.xml><?xml version="1.0" encoding="utf-8"?>
<p:tagLst xmlns:a="http://schemas.openxmlformats.org/drawingml/2006/main" xmlns:r="http://schemas.openxmlformats.org/officeDocument/2006/relationships" xmlns:p="http://schemas.openxmlformats.org/presentationml/2006/main">
  <p:tag name="NUM" val="12"/>
</p:tagLst>
</file>

<file path=ppt/tags/tag125.xml><?xml version="1.0" encoding="utf-8"?>
<p:tagLst xmlns:a="http://schemas.openxmlformats.org/drawingml/2006/main" xmlns:r="http://schemas.openxmlformats.org/officeDocument/2006/relationships" xmlns:p="http://schemas.openxmlformats.org/presentationml/2006/main">
  <p:tag name="NUM" val="13"/>
</p:tagLst>
</file>

<file path=ppt/tags/tag126.xml><?xml version="1.0" encoding="utf-8"?>
<p:tagLst xmlns:a="http://schemas.openxmlformats.org/drawingml/2006/main" xmlns:r="http://schemas.openxmlformats.org/officeDocument/2006/relationships" xmlns:p="http://schemas.openxmlformats.org/presentationml/2006/main">
  <p:tag name="NUM" val="14"/>
</p:tagLst>
</file>

<file path=ppt/tags/tag127.xml><?xml version="1.0" encoding="utf-8"?>
<p:tagLst xmlns:a="http://schemas.openxmlformats.org/drawingml/2006/main" xmlns:r="http://schemas.openxmlformats.org/officeDocument/2006/relationships" xmlns:p="http://schemas.openxmlformats.org/presentationml/2006/main">
  <p:tag name="NUM" val="1"/>
</p:tagLst>
</file>

<file path=ppt/tags/tag128.xml><?xml version="1.0" encoding="utf-8"?>
<p:tagLst xmlns:a="http://schemas.openxmlformats.org/drawingml/2006/main" xmlns:r="http://schemas.openxmlformats.org/officeDocument/2006/relationships" xmlns:p="http://schemas.openxmlformats.org/presentationml/2006/main">
  <p:tag name="NUM" val="2"/>
</p:tagLst>
</file>

<file path=ppt/tags/tag129.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6"/>
</p:tagLst>
</file>

<file path=ppt/tags/tag130.xml><?xml version="1.0" encoding="utf-8"?>
<p:tagLst xmlns:a="http://schemas.openxmlformats.org/drawingml/2006/main" xmlns:r="http://schemas.openxmlformats.org/officeDocument/2006/relationships" xmlns:p="http://schemas.openxmlformats.org/presentationml/2006/main">
  <p:tag name="NUM" val="4"/>
</p:tagLst>
</file>

<file path=ppt/tags/tag131.xml><?xml version="1.0" encoding="utf-8"?>
<p:tagLst xmlns:a="http://schemas.openxmlformats.org/drawingml/2006/main" xmlns:r="http://schemas.openxmlformats.org/officeDocument/2006/relationships" xmlns:p="http://schemas.openxmlformats.org/presentationml/2006/main">
  <p:tag name="NUM" val="5"/>
</p:tagLst>
</file>

<file path=ppt/tags/tag132.xml><?xml version="1.0" encoding="utf-8"?>
<p:tagLst xmlns:a="http://schemas.openxmlformats.org/drawingml/2006/main" xmlns:r="http://schemas.openxmlformats.org/officeDocument/2006/relationships" xmlns:p="http://schemas.openxmlformats.org/presentationml/2006/main">
  <p:tag name="NUM" val="6"/>
</p:tagLst>
</file>

<file path=ppt/tags/tag133.xml><?xml version="1.0" encoding="utf-8"?>
<p:tagLst xmlns:a="http://schemas.openxmlformats.org/drawingml/2006/main" xmlns:r="http://schemas.openxmlformats.org/officeDocument/2006/relationships" xmlns:p="http://schemas.openxmlformats.org/presentationml/2006/main">
  <p:tag name="NUM" val="7"/>
</p:tagLst>
</file>

<file path=ppt/tags/tag134.xml><?xml version="1.0" encoding="utf-8"?>
<p:tagLst xmlns:a="http://schemas.openxmlformats.org/drawingml/2006/main" xmlns:r="http://schemas.openxmlformats.org/officeDocument/2006/relationships" xmlns:p="http://schemas.openxmlformats.org/presentationml/2006/main">
  <p:tag name="NUM" val="8"/>
</p:tagLst>
</file>

<file path=ppt/tags/tag135.xml><?xml version="1.0" encoding="utf-8"?>
<p:tagLst xmlns:a="http://schemas.openxmlformats.org/drawingml/2006/main" xmlns:r="http://schemas.openxmlformats.org/officeDocument/2006/relationships" xmlns:p="http://schemas.openxmlformats.org/presentationml/2006/main">
  <p:tag name="NUM" val="9"/>
</p:tagLst>
</file>

<file path=ppt/tags/tag136.xml><?xml version="1.0" encoding="utf-8"?>
<p:tagLst xmlns:a="http://schemas.openxmlformats.org/drawingml/2006/main" xmlns:r="http://schemas.openxmlformats.org/officeDocument/2006/relationships" xmlns:p="http://schemas.openxmlformats.org/presentationml/2006/main">
  <p:tag name="NUM" val="10"/>
</p:tagLst>
</file>

<file path=ppt/tags/tag137.xml><?xml version="1.0" encoding="utf-8"?>
<p:tagLst xmlns:a="http://schemas.openxmlformats.org/drawingml/2006/main" xmlns:r="http://schemas.openxmlformats.org/officeDocument/2006/relationships" xmlns:p="http://schemas.openxmlformats.org/presentationml/2006/main">
  <p:tag name="NUM" val="11"/>
</p:tagLst>
</file>

<file path=ppt/tags/tag138.xml><?xml version="1.0" encoding="utf-8"?>
<p:tagLst xmlns:a="http://schemas.openxmlformats.org/drawingml/2006/main" xmlns:r="http://schemas.openxmlformats.org/officeDocument/2006/relationships" xmlns:p="http://schemas.openxmlformats.org/presentationml/2006/main">
  <p:tag name="NUM" val="12"/>
</p:tagLst>
</file>

<file path=ppt/tags/tag139.xml><?xml version="1.0" encoding="utf-8"?>
<p:tagLst xmlns:a="http://schemas.openxmlformats.org/drawingml/2006/main" xmlns:r="http://schemas.openxmlformats.org/officeDocument/2006/relationships" xmlns:p="http://schemas.openxmlformats.org/presentationml/2006/main">
  <p:tag name="NUM" val="13"/>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40.xml><?xml version="1.0" encoding="utf-8"?>
<p:tagLst xmlns:a="http://schemas.openxmlformats.org/drawingml/2006/main" xmlns:r="http://schemas.openxmlformats.org/officeDocument/2006/relationships" xmlns:p="http://schemas.openxmlformats.org/presentationml/2006/main">
  <p:tag name="NUM" val="14"/>
</p:tagLst>
</file>

<file path=ppt/tags/tag141.xml><?xml version="1.0" encoding="utf-8"?>
<p:tagLst xmlns:a="http://schemas.openxmlformats.org/drawingml/2006/main" xmlns:r="http://schemas.openxmlformats.org/officeDocument/2006/relationships" xmlns:p="http://schemas.openxmlformats.org/presentationml/2006/main">
  <p:tag name="NUM" val="15"/>
</p:tagLst>
</file>

<file path=ppt/tags/tag142.xml><?xml version="1.0" encoding="utf-8"?>
<p:tagLst xmlns:a="http://schemas.openxmlformats.org/drawingml/2006/main" xmlns:r="http://schemas.openxmlformats.org/officeDocument/2006/relationships" xmlns:p="http://schemas.openxmlformats.org/presentationml/2006/main">
  <p:tag name="NUM" val="16"/>
</p:tagLst>
</file>

<file path=ppt/tags/tag143.xml><?xml version="1.0" encoding="utf-8"?>
<p:tagLst xmlns:a="http://schemas.openxmlformats.org/drawingml/2006/main" xmlns:r="http://schemas.openxmlformats.org/officeDocument/2006/relationships" xmlns:p="http://schemas.openxmlformats.org/presentationml/2006/main">
  <p:tag name="NUM" val="17"/>
</p:tagLst>
</file>

<file path=ppt/tags/tag144.xml><?xml version="1.0" encoding="utf-8"?>
<p:tagLst xmlns:a="http://schemas.openxmlformats.org/drawingml/2006/main" xmlns:r="http://schemas.openxmlformats.org/officeDocument/2006/relationships" xmlns:p="http://schemas.openxmlformats.org/presentationml/2006/main">
  <p:tag name="NUM" val="18"/>
</p:tagLst>
</file>

<file path=ppt/tags/tag145.xml><?xml version="1.0" encoding="utf-8"?>
<p:tagLst xmlns:a="http://schemas.openxmlformats.org/drawingml/2006/main" xmlns:r="http://schemas.openxmlformats.org/officeDocument/2006/relationships" xmlns:p="http://schemas.openxmlformats.org/presentationml/2006/main">
  <p:tag name="NUM" val="19"/>
</p:tagLst>
</file>

<file path=ppt/tags/tag146.xml><?xml version="1.0" encoding="utf-8"?>
<p:tagLst xmlns:a="http://schemas.openxmlformats.org/drawingml/2006/main" xmlns:r="http://schemas.openxmlformats.org/officeDocument/2006/relationships" xmlns:p="http://schemas.openxmlformats.org/presentationml/2006/main">
  <p:tag name="NUM" val="20"/>
</p:tagLst>
</file>

<file path=ppt/tags/tag147.xml><?xml version="1.0" encoding="utf-8"?>
<p:tagLst xmlns:a="http://schemas.openxmlformats.org/drawingml/2006/main" xmlns:r="http://schemas.openxmlformats.org/officeDocument/2006/relationships" xmlns:p="http://schemas.openxmlformats.org/presentationml/2006/main">
  <p:tag name="NUM" val="21"/>
</p:tagLst>
</file>

<file path=ppt/tags/tag148.xml><?xml version="1.0" encoding="utf-8"?>
<p:tagLst xmlns:a="http://schemas.openxmlformats.org/drawingml/2006/main" xmlns:r="http://schemas.openxmlformats.org/officeDocument/2006/relationships" xmlns:p="http://schemas.openxmlformats.org/presentationml/2006/main">
  <p:tag name="NUM" val="1"/>
</p:tagLst>
</file>

<file path=ppt/tags/tag149.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50.xml><?xml version="1.0" encoding="utf-8"?>
<p:tagLst xmlns:a="http://schemas.openxmlformats.org/drawingml/2006/main" xmlns:r="http://schemas.openxmlformats.org/officeDocument/2006/relationships" xmlns:p="http://schemas.openxmlformats.org/presentationml/2006/main">
  <p:tag name="NUM" val="3"/>
</p:tagLst>
</file>

<file path=ppt/tags/tag151.xml><?xml version="1.0" encoding="utf-8"?>
<p:tagLst xmlns:a="http://schemas.openxmlformats.org/drawingml/2006/main" xmlns:r="http://schemas.openxmlformats.org/officeDocument/2006/relationships" xmlns:p="http://schemas.openxmlformats.org/presentationml/2006/main">
  <p:tag name="NUM" val="4"/>
</p:tagLst>
</file>

<file path=ppt/tags/tag152.xml><?xml version="1.0" encoding="utf-8"?>
<p:tagLst xmlns:a="http://schemas.openxmlformats.org/drawingml/2006/main" xmlns:r="http://schemas.openxmlformats.org/officeDocument/2006/relationships" xmlns:p="http://schemas.openxmlformats.org/presentationml/2006/main">
  <p:tag name="NUM" val="5"/>
</p:tagLst>
</file>

<file path=ppt/tags/tag153.xml><?xml version="1.0" encoding="utf-8"?>
<p:tagLst xmlns:a="http://schemas.openxmlformats.org/drawingml/2006/main" xmlns:r="http://schemas.openxmlformats.org/officeDocument/2006/relationships" xmlns:p="http://schemas.openxmlformats.org/presentationml/2006/main">
  <p:tag name="NUM" val="6"/>
</p:tagLst>
</file>

<file path=ppt/tags/tag154.xml><?xml version="1.0" encoding="utf-8"?>
<p:tagLst xmlns:a="http://schemas.openxmlformats.org/drawingml/2006/main" xmlns:r="http://schemas.openxmlformats.org/officeDocument/2006/relationships" xmlns:p="http://schemas.openxmlformats.org/presentationml/2006/main">
  <p:tag name="NUM" val="7"/>
</p:tagLst>
</file>

<file path=ppt/tags/tag155.xml><?xml version="1.0" encoding="utf-8"?>
<p:tagLst xmlns:a="http://schemas.openxmlformats.org/drawingml/2006/main" xmlns:r="http://schemas.openxmlformats.org/officeDocument/2006/relationships" xmlns:p="http://schemas.openxmlformats.org/presentationml/2006/main">
  <p:tag name="NUM" val="8"/>
</p:tagLst>
</file>

<file path=ppt/tags/tag156.xml><?xml version="1.0" encoding="utf-8"?>
<p:tagLst xmlns:a="http://schemas.openxmlformats.org/drawingml/2006/main" xmlns:r="http://schemas.openxmlformats.org/officeDocument/2006/relationships" xmlns:p="http://schemas.openxmlformats.org/presentationml/2006/main">
  <p:tag name="NUM" val="9"/>
</p:tagLst>
</file>

<file path=ppt/tags/tag157.xml><?xml version="1.0" encoding="utf-8"?>
<p:tagLst xmlns:a="http://schemas.openxmlformats.org/drawingml/2006/main" xmlns:r="http://schemas.openxmlformats.org/officeDocument/2006/relationships" xmlns:p="http://schemas.openxmlformats.org/presentationml/2006/main">
  <p:tag name="NUM" val="10"/>
</p:tagLst>
</file>

<file path=ppt/tags/tag158.xml><?xml version="1.0" encoding="utf-8"?>
<p:tagLst xmlns:a="http://schemas.openxmlformats.org/drawingml/2006/main" xmlns:r="http://schemas.openxmlformats.org/officeDocument/2006/relationships" xmlns:p="http://schemas.openxmlformats.org/presentationml/2006/main">
  <p:tag name="NUM" val="11"/>
</p:tagLst>
</file>

<file path=ppt/tags/tag159.xml><?xml version="1.0" encoding="utf-8"?>
<p:tagLst xmlns:a="http://schemas.openxmlformats.org/drawingml/2006/main" xmlns:r="http://schemas.openxmlformats.org/officeDocument/2006/relationships" xmlns:p="http://schemas.openxmlformats.org/presentationml/2006/main">
  <p:tag name="NUM" val="1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60.xml><?xml version="1.0" encoding="utf-8"?>
<p:tagLst xmlns:a="http://schemas.openxmlformats.org/drawingml/2006/main" xmlns:r="http://schemas.openxmlformats.org/officeDocument/2006/relationships" xmlns:p="http://schemas.openxmlformats.org/presentationml/2006/main">
  <p:tag name="NUM" val="13"/>
</p:tagLst>
</file>

<file path=ppt/tags/tag161.xml><?xml version="1.0" encoding="utf-8"?>
<p:tagLst xmlns:a="http://schemas.openxmlformats.org/drawingml/2006/main" xmlns:r="http://schemas.openxmlformats.org/officeDocument/2006/relationships" xmlns:p="http://schemas.openxmlformats.org/presentationml/2006/main">
  <p:tag name="NUM" val="14"/>
</p:tagLst>
</file>

<file path=ppt/tags/tag162.xml><?xml version="1.0" encoding="utf-8"?>
<p:tagLst xmlns:a="http://schemas.openxmlformats.org/drawingml/2006/main" xmlns:r="http://schemas.openxmlformats.org/officeDocument/2006/relationships" xmlns:p="http://schemas.openxmlformats.org/presentationml/2006/main">
  <p:tag name="NUM" val="15"/>
</p:tagLst>
</file>

<file path=ppt/tags/tag163.xml><?xml version="1.0" encoding="utf-8"?>
<p:tagLst xmlns:a="http://schemas.openxmlformats.org/drawingml/2006/main" xmlns:r="http://schemas.openxmlformats.org/officeDocument/2006/relationships" xmlns:p="http://schemas.openxmlformats.org/presentationml/2006/main">
  <p:tag name="NUM" val="16"/>
</p:tagLst>
</file>

<file path=ppt/tags/tag164.xml><?xml version="1.0" encoding="utf-8"?>
<p:tagLst xmlns:a="http://schemas.openxmlformats.org/drawingml/2006/main" xmlns:r="http://schemas.openxmlformats.org/officeDocument/2006/relationships" xmlns:p="http://schemas.openxmlformats.org/presentationml/2006/main">
  <p:tag name="NUM" val="17"/>
</p:tagLst>
</file>

<file path=ppt/tags/tag165.xml><?xml version="1.0" encoding="utf-8"?>
<p:tagLst xmlns:a="http://schemas.openxmlformats.org/drawingml/2006/main" xmlns:r="http://schemas.openxmlformats.org/officeDocument/2006/relationships" xmlns:p="http://schemas.openxmlformats.org/presentationml/2006/main">
  <p:tag name="NUM" val="18"/>
</p:tagLst>
</file>

<file path=ppt/tags/tag166.xml><?xml version="1.0" encoding="utf-8"?>
<p:tagLst xmlns:a="http://schemas.openxmlformats.org/drawingml/2006/main" xmlns:r="http://schemas.openxmlformats.org/officeDocument/2006/relationships" xmlns:p="http://schemas.openxmlformats.org/presentationml/2006/main">
  <p:tag name="NUM" val="1"/>
</p:tagLst>
</file>

<file path=ppt/tags/tag167.xml><?xml version="1.0" encoding="utf-8"?>
<p:tagLst xmlns:a="http://schemas.openxmlformats.org/drawingml/2006/main" xmlns:r="http://schemas.openxmlformats.org/officeDocument/2006/relationships" xmlns:p="http://schemas.openxmlformats.org/presentationml/2006/main">
  <p:tag name="NUM" val="2"/>
</p:tagLst>
</file>

<file path=ppt/tags/tag168.xml><?xml version="1.0" encoding="utf-8"?>
<p:tagLst xmlns:a="http://schemas.openxmlformats.org/drawingml/2006/main" xmlns:r="http://schemas.openxmlformats.org/officeDocument/2006/relationships" xmlns:p="http://schemas.openxmlformats.org/presentationml/2006/main">
  <p:tag name="NUM" val="3"/>
</p:tagLst>
</file>

<file path=ppt/tags/tag169.xml><?xml version="1.0" encoding="utf-8"?>
<p:tagLst xmlns:a="http://schemas.openxmlformats.org/drawingml/2006/main" xmlns:r="http://schemas.openxmlformats.org/officeDocument/2006/relationships" xmlns:p="http://schemas.openxmlformats.org/presentationml/2006/main">
  <p:tag name="NUM" val="4"/>
</p:tagLst>
</file>

<file path=ppt/tags/tag17.xml><?xml version="1.0" encoding="utf-8"?>
<p:tagLst xmlns:a="http://schemas.openxmlformats.org/drawingml/2006/main" xmlns:r="http://schemas.openxmlformats.org/officeDocument/2006/relationships" xmlns:p="http://schemas.openxmlformats.org/presentationml/2006/main">
  <p:tag name="NUM" val="4"/>
</p:tagLst>
</file>

<file path=ppt/tags/tag170.xml><?xml version="1.0" encoding="utf-8"?>
<p:tagLst xmlns:a="http://schemas.openxmlformats.org/drawingml/2006/main" xmlns:r="http://schemas.openxmlformats.org/officeDocument/2006/relationships" xmlns:p="http://schemas.openxmlformats.org/presentationml/2006/main">
  <p:tag name="NUM" val="5"/>
</p:tagLst>
</file>

<file path=ppt/tags/tag171.xml><?xml version="1.0" encoding="utf-8"?>
<p:tagLst xmlns:a="http://schemas.openxmlformats.org/drawingml/2006/main" xmlns:r="http://schemas.openxmlformats.org/officeDocument/2006/relationships" xmlns:p="http://schemas.openxmlformats.org/presentationml/2006/main">
  <p:tag name="NUM" val="6"/>
</p:tagLst>
</file>

<file path=ppt/tags/tag172.xml><?xml version="1.0" encoding="utf-8"?>
<p:tagLst xmlns:a="http://schemas.openxmlformats.org/drawingml/2006/main" xmlns:r="http://schemas.openxmlformats.org/officeDocument/2006/relationships" xmlns:p="http://schemas.openxmlformats.org/presentationml/2006/main">
  <p:tag name="NUM" val="1"/>
</p:tagLst>
</file>

<file path=ppt/tags/tag173.xml><?xml version="1.0" encoding="utf-8"?>
<p:tagLst xmlns:a="http://schemas.openxmlformats.org/drawingml/2006/main" xmlns:r="http://schemas.openxmlformats.org/officeDocument/2006/relationships" xmlns:p="http://schemas.openxmlformats.org/presentationml/2006/main">
  <p:tag name="NUM" val="2"/>
</p:tagLst>
</file>

<file path=ppt/tags/tag174.xml><?xml version="1.0" encoding="utf-8"?>
<p:tagLst xmlns:a="http://schemas.openxmlformats.org/drawingml/2006/main" xmlns:r="http://schemas.openxmlformats.org/officeDocument/2006/relationships" xmlns:p="http://schemas.openxmlformats.org/presentationml/2006/main">
  <p:tag name="NUM" val="3"/>
</p:tagLst>
</file>

<file path=ppt/tags/tag175.xml><?xml version="1.0" encoding="utf-8"?>
<p:tagLst xmlns:a="http://schemas.openxmlformats.org/drawingml/2006/main" xmlns:r="http://schemas.openxmlformats.org/officeDocument/2006/relationships" xmlns:p="http://schemas.openxmlformats.org/presentationml/2006/main">
  <p:tag name="NUM" val="4"/>
</p:tagLst>
</file>

<file path=ppt/tags/tag176.xml><?xml version="1.0" encoding="utf-8"?>
<p:tagLst xmlns:a="http://schemas.openxmlformats.org/drawingml/2006/main" xmlns:r="http://schemas.openxmlformats.org/officeDocument/2006/relationships" xmlns:p="http://schemas.openxmlformats.org/presentationml/2006/main">
  <p:tag name="NUM" val="5"/>
</p:tagLst>
</file>

<file path=ppt/tags/tag177.xml><?xml version="1.0" encoding="utf-8"?>
<p:tagLst xmlns:a="http://schemas.openxmlformats.org/drawingml/2006/main" xmlns:r="http://schemas.openxmlformats.org/officeDocument/2006/relationships" xmlns:p="http://schemas.openxmlformats.org/presentationml/2006/main">
  <p:tag name="NUM" val="6"/>
</p:tagLst>
</file>

<file path=ppt/tags/tag178.xml><?xml version="1.0" encoding="utf-8"?>
<p:tagLst xmlns:a="http://schemas.openxmlformats.org/drawingml/2006/main" xmlns:r="http://schemas.openxmlformats.org/officeDocument/2006/relationships" xmlns:p="http://schemas.openxmlformats.org/presentationml/2006/main">
  <p:tag name="NUM" val="1"/>
</p:tagLst>
</file>

<file path=ppt/tags/tag179.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5"/>
</p:tagLst>
</file>

<file path=ppt/tags/tag180.xml><?xml version="1.0" encoding="utf-8"?>
<p:tagLst xmlns:a="http://schemas.openxmlformats.org/drawingml/2006/main" xmlns:r="http://schemas.openxmlformats.org/officeDocument/2006/relationships" xmlns:p="http://schemas.openxmlformats.org/presentationml/2006/main">
  <p:tag name="NUM" val="3"/>
</p:tagLst>
</file>

<file path=ppt/tags/tag181.xml><?xml version="1.0" encoding="utf-8"?>
<p:tagLst xmlns:a="http://schemas.openxmlformats.org/drawingml/2006/main" xmlns:r="http://schemas.openxmlformats.org/officeDocument/2006/relationships" xmlns:p="http://schemas.openxmlformats.org/presentationml/2006/main">
  <p:tag name="NUM" val="4"/>
</p:tagLst>
</file>

<file path=ppt/tags/tag182.xml><?xml version="1.0" encoding="utf-8"?>
<p:tagLst xmlns:a="http://schemas.openxmlformats.org/drawingml/2006/main" xmlns:r="http://schemas.openxmlformats.org/officeDocument/2006/relationships" xmlns:p="http://schemas.openxmlformats.org/presentationml/2006/main">
  <p:tag name="NUM" val="5"/>
</p:tagLst>
</file>

<file path=ppt/tags/tag183.xml><?xml version="1.0" encoding="utf-8"?>
<p:tagLst xmlns:a="http://schemas.openxmlformats.org/drawingml/2006/main" xmlns:r="http://schemas.openxmlformats.org/officeDocument/2006/relationships" xmlns:p="http://schemas.openxmlformats.org/presentationml/2006/main">
  <p:tag name="NUM" val="6"/>
</p:tagLst>
</file>

<file path=ppt/tags/tag184.xml><?xml version="1.0" encoding="utf-8"?>
<p:tagLst xmlns:a="http://schemas.openxmlformats.org/drawingml/2006/main" xmlns:r="http://schemas.openxmlformats.org/officeDocument/2006/relationships" xmlns:p="http://schemas.openxmlformats.org/presentationml/2006/main">
  <p:tag name="NUM" val="1"/>
</p:tagLst>
</file>

<file path=ppt/tags/tag185.xml><?xml version="1.0" encoding="utf-8"?>
<p:tagLst xmlns:a="http://schemas.openxmlformats.org/drawingml/2006/main" xmlns:r="http://schemas.openxmlformats.org/officeDocument/2006/relationships" xmlns:p="http://schemas.openxmlformats.org/presentationml/2006/main">
  <p:tag name="NUM" val="2"/>
</p:tagLst>
</file>

<file path=ppt/tags/tag186.xml><?xml version="1.0" encoding="utf-8"?>
<p:tagLst xmlns:a="http://schemas.openxmlformats.org/drawingml/2006/main" xmlns:r="http://schemas.openxmlformats.org/officeDocument/2006/relationships" xmlns:p="http://schemas.openxmlformats.org/presentationml/2006/main">
  <p:tag name="NUM" val="3"/>
</p:tagLst>
</file>

<file path=ppt/tags/tag187.xml><?xml version="1.0" encoding="utf-8"?>
<p:tagLst xmlns:a="http://schemas.openxmlformats.org/drawingml/2006/main" xmlns:r="http://schemas.openxmlformats.org/officeDocument/2006/relationships" xmlns:p="http://schemas.openxmlformats.org/presentationml/2006/main">
  <p:tag name="NUM" val="4"/>
</p:tagLst>
</file>

<file path=ppt/tags/tag188.xml><?xml version="1.0" encoding="utf-8"?>
<p:tagLst xmlns:a="http://schemas.openxmlformats.org/drawingml/2006/main" xmlns:r="http://schemas.openxmlformats.org/officeDocument/2006/relationships" xmlns:p="http://schemas.openxmlformats.org/presentationml/2006/main">
  <p:tag name="NUM" val="5"/>
</p:tagLst>
</file>

<file path=ppt/tags/tag189.xml><?xml version="1.0" encoding="utf-8"?>
<p:tagLst xmlns:a="http://schemas.openxmlformats.org/drawingml/2006/main" xmlns:r="http://schemas.openxmlformats.org/officeDocument/2006/relationships" xmlns:p="http://schemas.openxmlformats.org/presentationml/2006/main">
  <p:tag name="NUM" val="6"/>
</p:tagLst>
</file>

<file path=ppt/tags/tag19.xml><?xml version="1.0" encoding="utf-8"?>
<p:tagLst xmlns:a="http://schemas.openxmlformats.org/drawingml/2006/main" xmlns:r="http://schemas.openxmlformats.org/officeDocument/2006/relationships" xmlns:p="http://schemas.openxmlformats.org/presentationml/2006/main">
  <p:tag name="NUM" val="6"/>
</p:tagLst>
</file>

<file path=ppt/tags/tag190.xml><?xml version="1.0" encoding="utf-8"?>
<p:tagLst xmlns:a="http://schemas.openxmlformats.org/drawingml/2006/main" xmlns:r="http://schemas.openxmlformats.org/officeDocument/2006/relationships" xmlns:p="http://schemas.openxmlformats.org/presentationml/2006/main">
  <p:tag name="NUM" val="1"/>
</p:tagLst>
</file>

<file path=ppt/tags/tag191.xml><?xml version="1.0" encoding="utf-8"?>
<p:tagLst xmlns:a="http://schemas.openxmlformats.org/drawingml/2006/main" xmlns:r="http://schemas.openxmlformats.org/officeDocument/2006/relationships" xmlns:p="http://schemas.openxmlformats.org/presentationml/2006/main">
  <p:tag name="NUM" val="2"/>
</p:tagLst>
</file>

<file path=ppt/tags/tag192.xml><?xml version="1.0" encoding="utf-8"?>
<p:tagLst xmlns:a="http://schemas.openxmlformats.org/drawingml/2006/main" xmlns:r="http://schemas.openxmlformats.org/officeDocument/2006/relationships" xmlns:p="http://schemas.openxmlformats.org/presentationml/2006/main">
  <p:tag name="NUM" val="3"/>
</p:tagLst>
</file>

<file path=ppt/tags/tag193.xml><?xml version="1.0" encoding="utf-8"?>
<p:tagLst xmlns:a="http://schemas.openxmlformats.org/drawingml/2006/main" xmlns:r="http://schemas.openxmlformats.org/officeDocument/2006/relationships" xmlns:p="http://schemas.openxmlformats.org/presentationml/2006/main">
  <p:tag name="NUM" val="4"/>
</p:tagLst>
</file>

<file path=ppt/tags/tag194.xml><?xml version="1.0" encoding="utf-8"?>
<p:tagLst xmlns:a="http://schemas.openxmlformats.org/drawingml/2006/main" xmlns:r="http://schemas.openxmlformats.org/officeDocument/2006/relationships" xmlns:p="http://schemas.openxmlformats.org/presentationml/2006/main">
  <p:tag name="NUM" val="5"/>
</p:tagLst>
</file>

<file path=ppt/tags/tag195.xml><?xml version="1.0" encoding="utf-8"?>
<p:tagLst xmlns:a="http://schemas.openxmlformats.org/drawingml/2006/main" xmlns:r="http://schemas.openxmlformats.org/officeDocument/2006/relationships" xmlns:p="http://schemas.openxmlformats.org/presentationml/2006/main">
  <p:tag name="NUM" val="6"/>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7"/>
</p:tagLst>
</file>

<file path=ppt/tags/tag21.xml><?xml version="1.0" encoding="utf-8"?>
<p:tagLst xmlns:a="http://schemas.openxmlformats.org/drawingml/2006/main" xmlns:r="http://schemas.openxmlformats.org/officeDocument/2006/relationships" xmlns:p="http://schemas.openxmlformats.org/presentationml/2006/main">
  <p:tag name="NUM" val="8"/>
</p:tagLst>
</file>

<file path=ppt/tags/tag22.xml><?xml version="1.0" encoding="utf-8"?>
<p:tagLst xmlns:a="http://schemas.openxmlformats.org/drawingml/2006/main" xmlns:r="http://schemas.openxmlformats.org/officeDocument/2006/relationships" xmlns:p="http://schemas.openxmlformats.org/presentationml/2006/main">
  <p:tag name="NUM" val="9"/>
</p:tagLst>
</file>

<file path=ppt/tags/tag23.xml><?xml version="1.0" encoding="utf-8"?>
<p:tagLst xmlns:a="http://schemas.openxmlformats.org/drawingml/2006/main" xmlns:r="http://schemas.openxmlformats.org/officeDocument/2006/relationships" xmlns:p="http://schemas.openxmlformats.org/presentationml/2006/main">
  <p:tag name="NUM" val="10"/>
</p:tagLst>
</file>

<file path=ppt/tags/tag24.xml><?xml version="1.0" encoding="utf-8"?>
<p:tagLst xmlns:a="http://schemas.openxmlformats.org/drawingml/2006/main" xmlns:r="http://schemas.openxmlformats.org/officeDocument/2006/relationships" xmlns:p="http://schemas.openxmlformats.org/presentationml/2006/main">
  <p:tag name="NUM" val="11"/>
</p:tagLst>
</file>

<file path=ppt/tags/tag25.xml><?xml version="1.0" encoding="utf-8"?>
<p:tagLst xmlns:a="http://schemas.openxmlformats.org/drawingml/2006/main" xmlns:r="http://schemas.openxmlformats.org/officeDocument/2006/relationships" xmlns:p="http://schemas.openxmlformats.org/presentationml/2006/main">
  <p:tag name="NUM" val="12"/>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4"/>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5"/>
</p:tagLst>
</file>

<file path=ppt/tags/tag31.xml><?xml version="1.0" encoding="utf-8"?>
<p:tagLst xmlns:a="http://schemas.openxmlformats.org/drawingml/2006/main" xmlns:r="http://schemas.openxmlformats.org/officeDocument/2006/relationships" xmlns:p="http://schemas.openxmlformats.org/presentationml/2006/main">
  <p:tag name="NUM" val="6"/>
</p:tagLst>
</file>

<file path=ppt/tags/tag32.xml><?xml version="1.0" encoding="utf-8"?>
<p:tagLst xmlns:a="http://schemas.openxmlformats.org/drawingml/2006/main" xmlns:r="http://schemas.openxmlformats.org/officeDocument/2006/relationships" xmlns:p="http://schemas.openxmlformats.org/presentationml/2006/main">
  <p:tag name="NUM" val="7"/>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3"/>
</p:tagLst>
</file>

<file path=ppt/tags/tag36.xml><?xml version="1.0" encoding="utf-8"?>
<p:tagLst xmlns:a="http://schemas.openxmlformats.org/drawingml/2006/main" xmlns:r="http://schemas.openxmlformats.org/officeDocument/2006/relationships" xmlns:p="http://schemas.openxmlformats.org/presentationml/2006/main">
  <p:tag name="NUM" val="4"/>
</p:tagLst>
</file>

<file path=ppt/tags/tag37.xml><?xml version="1.0" encoding="utf-8"?>
<p:tagLst xmlns:a="http://schemas.openxmlformats.org/drawingml/2006/main" xmlns:r="http://schemas.openxmlformats.org/officeDocument/2006/relationships" xmlns:p="http://schemas.openxmlformats.org/presentationml/2006/main">
  <p:tag name="NUM" val="5"/>
</p:tagLst>
</file>

<file path=ppt/tags/tag38.xml><?xml version="1.0" encoding="utf-8"?>
<p:tagLst xmlns:a="http://schemas.openxmlformats.org/drawingml/2006/main" xmlns:r="http://schemas.openxmlformats.org/officeDocument/2006/relationships" xmlns:p="http://schemas.openxmlformats.org/presentationml/2006/main">
  <p:tag name="NUM" val="6"/>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2"/>
</p:tagLst>
</file>

<file path=ppt/tags/tag41.xml><?xml version="1.0" encoding="utf-8"?>
<p:tagLst xmlns:a="http://schemas.openxmlformats.org/drawingml/2006/main" xmlns:r="http://schemas.openxmlformats.org/officeDocument/2006/relationships" xmlns:p="http://schemas.openxmlformats.org/presentationml/2006/main">
  <p:tag name="NUM" val="3"/>
</p:tagLst>
</file>

<file path=ppt/tags/tag42.xml><?xml version="1.0" encoding="utf-8"?>
<p:tagLst xmlns:a="http://schemas.openxmlformats.org/drawingml/2006/main" xmlns:r="http://schemas.openxmlformats.org/officeDocument/2006/relationships" xmlns:p="http://schemas.openxmlformats.org/presentationml/2006/main">
  <p:tag name="NUM" val="4"/>
</p:tagLst>
</file>

<file path=ppt/tags/tag43.xml><?xml version="1.0" encoding="utf-8"?>
<p:tagLst xmlns:a="http://schemas.openxmlformats.org/drawingml/2006/main" xmlns:r="http://schemas.openxmlformats.org/officeDocument/2006/relationships" xmlns:p="http://schemas.openxmlformats.org/presentationml/2006/main">
  <p:tag name="NUM" val="5"/>
</p:tagLst>
</file>

<file path=ppt/tags/tag44.xml><?xml version="1.0" encoding="utf-8"?>
<p:tagLst xmlns:a="http://schemas.openxmlformats.org/drawingml/2006/main" xmlns:r="http://schemas.openxmlformats.org/officeDocument/2006/relationships" xmlns:p="http://schemas.openxmlformats.org/presentationml/2006/main">
  <p:tag name="NUM" val="6"/>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4"/>
</p:tagLst>
</file>

<file path=ppt/tags/tag49.xml><?xml version="1.0" encoding="utf-8"?>
<p:tagLst xmlns:a="http://schemas.openxmlformats.org/drawingml/2006/main" xmlns:r="http://schemas.openxmlformats.org/officeDocument/2006/relationships" xmlns:p="http://schemas.openxmlformats.org/presentationml/2006/main">
  <p:tag name="NUM" val="5"/>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6"/>
</p:tagLst>
</file>

<file path=ppt/tags/tag51.xml><?xml version="1.0" encoding="utf-8"?>
<p:tagLst xmlns:a="http://schemas.openxmlformats.org/drawingml/2006/main" xmlns:r="http://schemas.openxmlformats.org/officeDocument/2006/relationships" xmlns:p="http://schemas.openxmlformats.org/presentationml/2006/main">
  <p:tag name="NUM" val="7"/>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2"/>
</p:tagLst>
</file>

<file path=ppt/tags/tag54.xml><?xml version="1.0" encoding="utf-8"?>
<p:tagLst xmlns:a="http://schemas.openxmlformats.org/drawingml/2006/main" xmlns:r="http://schemas.openxmlformats.org/officeDocument/2006/relationships" xmlns:p="http://schemas.openxmlformats.org/presentationml/2006/main">
  <p:tag name="NUM" val="3"/>
</p:tagLst>
</file>

<file path=ppt/tags/tag55.xml><?xml version="1.0" encoding="utf-8"?>
<p:tagLst xmlns:a="http://schemas.openxmlformats.org/drawingml/2006/main" xmlns:r="http://schemas.openxmlformats.org/officeDocument/2006/relationships" xmlns:p="http://schemas.openxmlformats.org/presentationml/2006/main">
  <p:tag name="NUM" val="4"/>
</p:tagLst>
</file>

<file path=ppt/tags/tag56.xml><?xml version="1.0" encoding="utf-8"?>
<p:tagLst xmlns:a="http://schemas.openxmlformats.org/drawingml/2006/main" xmlns:r="http://schemas.openxmlformats.org/officeDocument/2006/relationships" xmlns:p="http://schemas.openxmlformats.org/presentationml/2006/main">
  <p:tag name="NUM" val="5"/>
</p:tagLst>
</file>

<file path=ppt/tags/tag57.xml><?xml version="1.0" encoding="utf-8"?>
<p:tagLst xmlns:a="http://schemas.openxmlformats.org/drawingml/2006/main" xmlns:r="http://schemas.openxmlformats.org/officeDocument/2006/relationships" xmlns:p="http://schemas.openxmlformats.org/presentationml/2006/main">
  <p:tag name="NUM" val="6"/>
</p:tagLst>
</file>

<file path=ppt/tags/tag58.xml><?xml version="1.0" encoding="utf-8"?>
<p:tagLst xmlns:a="http://schemas.openxmlformats.org/drawingml/2006/main" xmlns:r="http://schemas.openxmlformats.org/officeDocument/2006/relationships" xmlns:p="http://schemas.openxmlformats.org/presentationml/2006/main">
  <p:tag name="NUM" val="7"/>
</p:tagLst>
</file>

<file path=ppt/tags/tag59.xml><?xml version="1.0" encoding="utf-8"?>
<p:tagLst xmlns:a="http://schemas.openxmlformats.org/drawingml/2006/main" xmlns:r="http://schemas.openxmlformats.org/officeDocument/2006/relationships" xmlns:p="http://schemas.openxmlformats.org/presentationml/2006/main">
  <p:tag name="NUM" val="8"/>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60.xml><?xml version="1.0" encoding="utf-8"?>
<p:tagLst xmlns:a="http://schemas.openxmlformats.org/drawingml/2006/main" xmlns:r="http://schemas.openxmlformats.org/officeDocument/2006/relationships" xmlns:p="http://schemas.openxmlformats.org/presentationml/2006/main">
  <p:tag name="NUM" val="1"/>
</p:tagLst>
</file>

<file path=ppt/tags/tag61.xml><?xml version="1.0" encoding="utf-8"?>
<p:tagLst xmlns:a="http://schemas.openxmlformats.org/drawingml/2006/main" xmlns:r="http://schemas.openxmlformats.org/officeDocument/2006/relationships" xmlns:p="http://schemas.openxmlformats.org/presentationml/2006/main">
  <p:tag name="NUM" val="2"/>
</p:tagLst>
</file>

<file path=ppt/tags/tag62.xml><?xml version="1.0" encoding="utf-8"?>
<p:tagLst xmlns:a="http://schemas.openxmlformats.org/drawingml/2006/main" xmlns:r="http://schemas.openxmlformats.org/officeDocument/2006/relationships" xmlns:p="http://schemas.openxmlformats.org/presentationml/2006/main">
  <p:tag name="NUM" val="3"/>
</p:tagLst>
</file>

<file path=ppt/tags/tag63.xml><?xml version="1.0" encoding="utf-8"?>
<p:tagLst xmlns:a="http://schemas.openxmlformats.org/drawingml/2006/main" xmlns:r="http://schemas.openxmlformats.org/officeDocument/2006/relationships" xmlns:p="http://schemas.openxmlformats.org/presentationml/2006/main">
  <p:tag name="NUM" val="4"/>
</p:tagLst>
</file>

<file path=ppt/tags/tag64.xml><?xml version="1.0" encoding="utf-8"?>
<p:tagLst xmlns:a="http://schemas.openxmlformats.org/drawingml/2006/main" xmlns:r="http://schemas.openxmlformats.org/officeDocument/2006/relationships" xmlns:p="http://schemas.openxmlformats.org/presentationml/2006/main">
  <p:tag name="NUM" val="5"/>
</p:tagLst>
</file>

<file path=ppt/tags/tag65.xml><?xml version="1.0" encoding="utf-8"?>
<p:tagLst xmlns:a="http://schemas.openxmlformats.org/drawingml/2006/main" xmlns:r="http://schemas.openxmlformats.org/officeDocument/2006/relationships" xmlns:p="http://schemas.openxmlformats.org/presentationml/2006/main">
  <p:tag name="NUM" val="6"/>
</p:tagLst>
</file>

<file path=ppt/tags/tag66.xml><?xml version="1.0" encoding="utf-8"?>
<p:tagLst xmlns:a="http://schemas.openxmlformats.org/drawingml/2006/main" xmlns:r="http://schemas.openxmlformats.org/officeDocument/2006/relationships" xmlns:p="http://schemas.openxmlformats.org/presentationml/2006/main">
  <p:tag name="NUM" val="1"/>
</p:tagLst>
</file>

<file path=ppt/tags/tag67.xml><?xml version="1.0" encoding="utf-8"?>
<p:tagLst xmlns:a="http://schemas.openxmlformats.org/drawingml/2006/main" xmlns:r="http://schemas.openxmlformats.org/officeDocument/2006/relationships" xmlns:p="http://schemas.openxmlformats.org/presentationml/2006/main">
  <p:tag name="NUM" val="2"/>
</p:tagLst>
</file>

<file path=ppt/tags/tag68.xml><?xml version="1.0" encoding="utf-8"?>
<p:tagLst xmlns:a="http://schemas.openxmlformats.org/drawingml/2006/main" xmlns:r="http://schemas.openxmlformats.org/officeDocument/2006/relationships" xmlns:p="http://schemas.openxmlformats.org/presentationml/2006/main">
  <p:tag name="NUM" val="3"/>
</p:tagLst>
</file>

<file path=ppt/tags/tag69.xml><?xml version="1.0" encoding="utf-8"?>
<p:tagLst xmlns:a="http://schemas.openxmlformats.org/drawingml/2006/main" xmlns:r="http://schemas.openxmlformats.org/officeDocument/2006/relationships" xmlns:p="http://schemas.openxmlformats.org/presentationml/2006/main">
  <p:tag name="NUM" val="4"/>
</p:tagLst>
</file>

<file path=ppt/tags/tag7.xml><?xml version="1.0" encoding="utf-8"?>
<p:tagLst xmlns:a="http://schemas.openxmlformats.org/drawingml/2006/main" xmlns:r="http://schemas.openxmlformats.org/officeDocument/2006/relationships" xmlns:p="http://schemas.openxmlformats.org/presentationml/2006/main">
  <p:tag name="NUM" val="7"/>
</p:tagLst>
</file>

<file path=ppt/tags/tag70.xml><?xml version="1.0" encoding="utf-8"?>
<p:tagLst xmlns:a="http://schemas.openxmlformats.org/drawingml/2006/main" xmlns:r="http://schemas.openxmlformats.org/officeDocument/2006/relationships" xmlns:p="http://schemas.openxmlformats.org/presentationml/2006/main">
  <p:tag name="NUM" val="5"/>
</p:tagLst>
</file>

<file path=ppt/tags/tag71.xml><?xml version="1.0" encoding="utf-8"?>
<p:tagLst xmlns:a="http://schemas.openxmlformats.org/drawingml/2006/main" xmlns:r="http://schemas.openxmlformats.org/officeDocument/2006/relationships" xmlns:p="http://schemas.openxmlformats.org/presentationml/2006/main">
  <p:tag name="NUM" val="6"/>
</p:tagLst>
</file>

<file path=ppt/tags/tag72.xml><?xml version="1.0" encoding="utf-8"?>
<p:tagLst xmlns:a="http://schemas.openxmlformats.org/drawingml/2006/main" xmlns:r="http://schemas.openxmlformats.org/officeDocument/2006/relationships" xmlns:p="http://schemas.openxmlformats.org/presentationml/2006/main">
  <p:tag name="NUM" val="1"/>
</p:tagLst>
</file>

<file path=ppt/tags/tag73.xml><?xml version="1.0" encoding="utf-8"?>
<p:tagLst xmlns:a="http://schemas.openxmlformats.org/drawingml/2006/main" xmlns:r="http://schemas.openxmlformats.org/officeDocument/2006/relationships" xmlns:p="http://schemas.openxmlformats.org/presentationml/2006/main">
  <p:tag name="NUM" val="2"/>
</p:tagLst>
</file>

<file path=ppt/tags/tag74.xml><?xml version="1.0" encoding="utf-8"?>
<p:tagLst xmlns:a="http://schemas.openxmlformats.org/drawingml/2006/main" xmlns:r="http://schemas.openxmlformats.org/officeDocument/2006/relationships" xmlns:p="http://schemas.openxmlformats.org/presentationml/2006/main">
  <p:tag name="NUM" val="3"/>
</p:tagLst>
</file>

<file path=ppt/tags/tag75.xml><?xml version="1.0" encoding="utf-8"?>
<p:tagLst xmlns:a="http://schemas.openxmlformats.org/drawingml/2006/main" xmlns:r="http://schemas.openxmlformats.org/officeDocument/2006/relationships" xmlns:p="http://schemas.openxmlformats.org/presentationml/2006/main">
  <p:tag name="NUM" val="4"/>
</p:tagLst>
</file>

<file path=ppt/tags/tag76.xml><?xml version="1.0" encoding="utf-8"?>
<p:tagLst xmlns:a="http://schemas.openxmlformats.org/drawingml/2006/main" xmlns:r="http://schemas.openxmlformats.org/officeDocument/2006/relationships" xmlns:p="http://schemas.openxmlformats.org/presentationml/2006/main">
  <p:tag name="NUM" val="5"/>
</p:tagLst>
</file>

<file path=ppt/tags/tag77.xml><?xml version="1.0" encoding="utf-8"?>
<p:tagLst xmlns:a="http://schemas.openxmlformats.org/drawingml/2006/main" xmlns:r="http://schemas.openxmlformats.org/officeDocument/2006/relationships" xmlns:p="http://schemas.openxmlformats.org/presentationml/2006/main">
  <p:tag name="NUM" val="6"/>
</p:tagLst>
</file>

<file path=ppt/tags/tag78.xml><?xml version="1.0" encoding="utf-8"?>
<p:tagLst xmlns:a="http://schemas.openxmlformats.org/drawingml/2006/main" xmlns:r="http://schemas.openxmlformats.org/officeDocument/2006/relationships" xmlns:p="http://schemas.openxmlformats.org/presentationml/2006/main">
  <p:tag name="NUM" val="1"/>
</p:tagLst>
</file>

<file path=ppt/tags/tag79.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80.xml><?xml version="1.0" encoding="utf-8"?>
<p:tagLst xmlns:a="http://schemas.openxmlformats.org/drawingml/2006/main" xmlns:r="http://schemas.openxmlformats.org/officeDocument/2006/relationships" xmlns:p="http://schemas.openxmlformats.org/presentationml/2006/main">
  <p:tag name="NUM" val="3"/>
</p:tagLst>
</file>

<file path=ppt/tags/tag81.xml><?xml version="1.0" encoding="utf-8"?>
<p:tagLst xmlns:a="http://schemas.openxmlformats.org/drawingml/2006/main" xmlns:r="http://schemas.openxmlformats.org/officeDocument/2006/relationships" xmlns:p="http://schemas.openxmlformats.org/presentationml/2006/main">
  <p:tag name="NUM" val="4"/>
</p:tagLst>
</file>

<file path=ppt/tags/tag82.xml><?xml version="1.0" encoding="utf-8"?>
<p:tagLst xmlns:a="http://schemas.openxmlformats.org/drawingml/2006/main" xmlns:r="http://schemas.openxmlformats.org/officeDocument/2006/relationships" xmlns:p="http://schemas.openxmlformats.org/presentationml/2006/main">
  <p:tag name="NUM" val="5"/>
</p:tagLst>
</file>

<file path=ppt/tags/tag83.xml><?xml version="1.0" encoding="utf-8"?>
<p:tagLst xmlns:a="http://schemas.openxmlformats.org/drawingml/2006/main" xmlns:r="http://schemas.openxmlformats.org/officeDocument/2006/relationships" xmlns:p="http://schemas.openxmlformats.org/presentationml/2006/main">
  <p:tag name="NUM" val="6"/>
</p:tagLst>
</file>

<file path=ppt/tags/tag84.xml><?xml version="1.0" encoding="utf-8"?>
<p:tagLst xmlns:a="http://schemas.openxmlformats.org/drawingml/2006/main" xmlns:r="http://schemas.openxmlformats.org/officeDocument/2006/relationships" xmlns:p="http://schemas.openxmlformats.org/presentationml/2006/main">
  <p:tag name="NUM" val="1"/>
</p:tagLst>
</file>

<file path=ppt/tags/tag85.xml><?xml version="1.0" encoding="utf-8"?>
<p:tagLst xmlns:a="http://schemas.openxmlformats.org/drawingml/2006/main" xmlns:r="http://schemas.openxmlformats.org/officeDocument/2006/relationships" xmlns:p="http://schemas.openxmlformats.org/presentationml/2006/main">
  <p:tag name="NUM" val="2"/>
</p:tagLst>
</file>

<file path=ppt/tags/tag86.xml><?xml version="1.0" encoding="utf-8"?>
<p:tagLst xmlns:a="http://schemas.openxmlformats.org/drawingml/2006/main" xmlns:r="http://schemas.openxmlformats.org/officeDocument/2006/relationships" xmlns:p="http://schemas.openxmlformats.org/presentationml/2006/main">
  <p:tag name="NUM" val="3"/>
</p:tagLst>
</file>

<file path=ppt/tags/tag87.xml><?xml version="1.0" encoding="utf-8"?>
<p:tagLst xmlns:a="http://schemas.openxmlformats.org/drawingml/2006/main" xmlns:r="http://schemas.openxmlformats.org/officeDocument/2006/relationships" xmlns:p="http://schemas.openxmlformats.org/presentationml/2006/main">
  <p:tag name="NUM" val="4"/>
</p:tagLst>
</file>

<file path=ppt/tags/tag88.xml><?xml version="1.0" encoding="utf-8"?>
<p:tagLst xmlns:a="http://schemas.openxmlformats.org/drawingml/2006/main" xmlns:r="http://schemas.openxmlformats.org/officeDocument/2006/relationships" xmlns:p="http://schemas.openxmlformats.org/presentationml/2006/main">
  <p:tag name="NUM" val="5"/>
</p:tagLst>
</file>

<file path=ppt/tags/tag89.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ags/tag90.xml><?xml version="1.0" encoding="utf-8"?>
<p:tagLst xmlns:a="http://schemas.openxmlformats.org/drawingml/2006/main" xmlns:r="http://schemas.openxmlformats.org/officeDocument/2006/relationships" xmlns:p="http://schemas.openxmlformats.org/presentationml/2006/main">
  <p:tag name="NUM" val="2"/>
</p:tagLst>
</file>

<file path=ppt/tags/tag91.xml><?xml version="1.0" encoding="utf-8"?>
<p:tagLst xmlns:a="http://schemas.openxmlformats.org/drawingml/2006/main" xmlns:r="http://schemas.openxmlformats.org/officeDocument/2006/relationships" xmlns:p="http://schemas.openxmlformats.org/presentationml/2006/main">
  <p:tag name="NUM" val="3"/>
</p:tagLst>
</file>

<file path=ppt/tags/tag92.xml><?xml version="1.0" encoding="utf-8"?>
<p:tagLst xmlns:a="http://schemas.openxmlformats.org/drawingml/2006/main" xmlns:r="http://schemas.openxmlformats.org/officeDocument/2006/relationships" xmlns:p="http://schemas.openxmlformats.org/presentationml/2006/main">
  <p:tag name="NUM" val="4"/>
</p:tagLst>
</file>

<file path=ppt/tags/tag93.xml><?xml version="1.0" encoding="utf-8"?>
<p:tagLst xmlns:a="http://schemas.openxmlformats.org/drawingml/2006/main" xmlns:r="http://schemas.openxmlformats.org/officeDocument/2006/relationships" xmlns:p="http://schemas.openxmlformats.org/presentationml/2006/main">
  <p:tag name="NUM" val="5"/>
</p:tagLst>
</file>

<file path=ppt/tags/tag94.xml><?xml version="1.0" encoding="utf-8"?>
<p:tagLst xmlns:a="http://schemas.openxmlformats.org/drawingml/2006/main" xmlns:r="http://schemas.openxmlformats.org/officeDocument/2006/relationships" xmlns:p="http://schemas.openxmlformats.org/presentationml/2006/main">
  <p:tag name="NUM" val="6"/>
</p:tagLst>
</file>

<file path=ppt/tags/tag95.xml><?xml version="1.0" encoding="utf-8"?>
<p:tagLst xmlns:a="http://schemas.openxmlformats.org/drawingml/2006/main" xmlns:r="http://schemas.openxmlformats.org/officeDocument/2006/relationships" xmlns:p="http://schemas.openxmlformats.org/presentationml/2006/main">
  <p:tag name="NUM" val="1"/>
</p:tagLst>
</file>

<file path=ppt/tags/tag96.xml><?xml version="1.0" encoding="utf-8"?>
<p:tagLst xmlns:a="http://schemas.openxmlformats.org/drawingml/2006/main" xmlns:r="http://schemas.openxmlformats.org/officeDocument/2006/relationships" xmlns:p="http://schemas.openxmlformats.org/presentationml/2006/main">
  <p:tag name="NUM" val="2"/>
</p:tagLst>
</file>

<file path=ppt/tags/tag97.xml><?xml version="1.0" encoding="utf-8"?>
<p:tagLst xmlns:a="http://schemas.openxmlformats.org/drawingml/2006/main" xmlns:r="http://schemas.openxmlformats.org/officeDocument/2006/relationships" xmlns:p="http://schemas.openxmlformats.org/presentationml/2006/main">
  <p:tag name="NUM" val="3"/>
</p:tagLst>
</file>

<file path=ppt/tags/tag98.xml><?xml version="1.0" encoding="utf-8"?>
<p:tagLst xmlns:a="http://schemas.openxmlformats.org/drawingml/2006/main" xmlns:r="http://schemas.openxmlformats.org/officeDocument/2006/relationships" xmlns:p="http://schemas.openxmlformats.org/presentationml/2006/main">
  <p:tag name="NUM" val="4"/>
</p:tagLst>
</file>

<file path=ppt/tags/tag99.xml><?xml version="1.0" encoding="utf-8"?>
<p:tagLst xmlns:a="http://schemas.openxmlformats.org/drawingml/2006/main" xmlns:r="http://schemas.openxmlformats.org/officeDocument/2006/relationships" xmlns:p="http://schemas.openxmlformats.org/presentationml/2006/main">
  <p:tag name="NUM" val="5"/>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3873</TotalTime>
  <Words>3686</Words>
  <Application>Microsoft Office PowerPoint</Application>
  <PresentationFormat>Grand écran</PresentationFormat>
  <Paragraphs>244</Paragraphs>
  <Slides>25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25</vt:i4>
      </vt:variant>
    </vt:vector>
  </HeadingPairs>
  <TitlesOfParts>
    <vt:vector size="31" baseType="lpstr">
      <vt:lpstr>Alegreya</vt:lpstr>
      <vt:lpstr>Arial</vt:lpstr>
      <vt:lpstr>Calibri</vt:lpstr>
      <vt:lpstr>Calibri Light</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François</dc:creator>
  <cp:lastModifiedBy>Francois Debesson</cp:lastModifiedBy>
  <cp:revision>336</cp:revision>
  <dcterms:created xsi:type="dcterms:W3CDTF">2019-02-18T09:44:18Z</dcterms:created>
  <dcterms:modified xsi:type="dcterms:W3CDTF">2022-03-15T16:58:05Z</dcterms:modified>
</cp:coreProperties>
</file>