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9"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B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8" d="100"/>
          <a:sy n="98" d="100"/>
        </p:scale>
        <p:origin x="108"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3"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35"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6"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7"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8"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9"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40"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tIns="0" rIns="0" bIns="0" anchor="ctr">
            <a:spAutoFit/>
          </a:bodyPr>
          <a:lstStyle/>
          <a:p>
            <a:endParaRPr lang="fr-FR" sz="1800" b="0" strike="noStrike" spc="-1">
              <a:solidFill>
                <a:srgbClr val="000000"/>
              </a:solid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noAutofit/>
          </a:bodyPr>
          <a:lstStyle/>
          <a:p>
            <a:pPr algn="ctr">
              <a:lnSpc>
                <a:spcPct val="90000"/>
              </a:lnSpc>
            </a:pPr>
            <a:r>
              <a:rPr lang="fr-FR" sz="6000" b="0" strike="noStrike" spc="-1">
                <a:solidFill>
                  <a:srgbClr val="000000"/>
                </a:solidFill>
                <a:latin typeface="Calibri Light"/>
              </a:rPr>
              <a:t>Modifiez le style du titre</a:t>
            </a:r>
            <a:endParaRPr lang="fr-F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noAutofit/>
          </a:bodyPr>
          <a:lstStyle/>
          <a:p>
            <a:pPr>
              <a:lnSpc>
                <a:spcPct val="100000"/>
              </a:lnSpc>
            </a:pPr>
            <a:fld id="{666F702E-F6A2-4C55-BC15-70CFEE4628F3}" type="datetime">
              <a:rPr lang="fr-FR" sz="1200" b="0" strike="noStrike" spc="-1">
                <a:solidFill>
                  <a:srgbClr val="8B8B8B"/>
                </a:solidFill>
                <a:latin typeface="Calibri"/>
              </a:rPr>
              <a:t>15/03/2022</a:t>
            </a:fld>
            <a:endParaRPr lang="fr-FR" sz="1200" b="0" strike="noStrike" spc="-1" dirty="0">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lstStyle/>
          <a:p>
            <a:endParaRPr lang="fr-FR" sz="2400" b="0" strike="noStrike" spc="-1" dirty="0">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27FBFB17-B7C4-4E09-8D8F-B72C395FC5A1}" type="slidenum">
              <a:rPr lang="fr-FR" sz="1200" b="0" strike="noStrike" spc="-1">
                <a:solidFill>
                  <a:srgbClr val="8B8B8B"/>
                </a:solidFill>
                <a:latin typeface="Calibri"/>
              </a:rPr>
              <a:t>‹N°›</a:t>
            </a:fld>
            <a:endParaRPr lang="fr-FR" sz="1200" b="0" strike="noStrike" spc="-1" dirty="0">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Calibri"/>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Calibri"/>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Calibri"/>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Calibri"/>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8" Type="http://schemas.openxmlformats.org/officeDocument/2006/relationships/tags" Target="../tags/tag105.xml"/><Relationship Id="rId13" Type="http://schemas.openxmlformats.org/officeDocument/2006/relationships/tags" Target="../tags/tag110.xml"/><Relationship Id="rId3" Type="http://schemas.openxmlformats.org/officeDocument/2006/relationships/tags" Target="../tags/tag100.xml"/><Relationship Id="rId7" Type="http://schemas.openxmlformats.org/officeDocument/2006/relationships/tags" Target="../tags/tag104.xml"/><Relationship Id="rId12" Type="http://schemas.openxmlformats.org/officeDocument/2006/relationships/tags" Target="../tags/tag109.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tags" Target="../tags/tag103.xml"/><Relationship Id="rId11" Type="http://schemas.openxmlformats.org/officeDocument/2006/relationships/tags" Target="../tags/tag108.xml"/><Relationship Id="rId5" Type="http://schemas.openxmlformats.org/officeDocument/2006/relationships/tags" Target="../tags/tag102.xml"/><Relationship Id="rId15" Type="http://schemas.openxmlformats.org/officeDocument/2006/relationships/slideLayout" Target="../slideLayouts/slideLayout2.xml"/><Relationship Id="rId10" Type="http://schemas.openxmlformats.org/officeDocument/2006/relationships/tags" Target="../tags/tag107.xml"/><Relationship Id="rId4" Type="http://schemas.openxmlformats.org/officeDocument/2006/relationships/tags" Target="../tags/tag101.xml"/><Relationship Id="rId9" Type="http://schemas.openxmlformats.org/officeDocument/2006/relationships/tags" Target="../tags/tag106.xml"/><Relationship Id="rId14" Type="http://schemas.openxmlformats.org/officeDocument/2006/relationships/tags" Target="../tags/tag111.xml"/></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14.xml"/><Relationship Id="rId7" Type="http://schemas.openxmlformats.org/officeDocument/2006/relationships/tags" Target="../tags/tag118.xml"/><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tags" Target="../tags/tag117.xml"/><Relationship Id="rId5" Type="http://schemas.openxmlformats.org/officeDocument/2006/relationships/tags" Target="../tags/tag116.xml"/><Relationship Id="rId4" Type="http://schemas.openxmlformats.org/officeDocument/2006/relationships/tags" Target="../tags/tag115.xml"/></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21.xml"/><Relationship Id="rId7" Type="http://schemas.openxmlformats.org/officeDocument/2006/relationships/tags" Target="../tags/tag125.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s>
</file>

<file path=ppt/slides/_rels/slide13.xml.rels><?xml version="1.0" encoding="UTF-8" standalone="yes"?>
<Relationships xmlns="http://schemas.openxmlformats.org/package/2006/relationships"><Relationship Id="rId8" Type="http://schemas.openxmlformats.org/officeDocument/2006/relationships/tags" Target="../tags/tag133.xml"/><Relationship Id="rId13" Type="http://schemas.openxmlformats.org/officeDocument/2006/relationships/tags" Target="../tags/tag138.xml"/><Relationship Id="rId3" Type="http://schemas.openxmlformats.org/officeDocument/2006/relationships/tags" Target="../tags/tag128.xml"/><Relationship Id="rId7" Type="http://schemas.openxmlformats.org/officeDocument/2006/relationships/tags" Target="../tags/tag132.xml"/><Relationship Id="rId12" Type="http://schemas.openxmlformats.org/officeDocument/2006/relationships/tags" Target="../tags/tag137.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tags" Target="../tags/tag131.xml"/><Relationship Id="rId11" Type="http://schemas.openxmlformats.org/officeDocument/2006/relationships/tags" Target="../tags/tag136.xml"/><Relationship Id="rId5" Type="http://schemas.openxmlformats.org/officeDocument/2006/relationships/tags" Target="../tags/tag130.xml"/><Relationship Id="rId15" Type="http://schemas.openxmlformats.org/officeDocument/2006/relationships/slideLayout" Target="../slideLayouts/slideLayout2.xml"/><Relationship Id="rId10" Type="http://schemas.openxmlformats.org/officeDocument/2006/relationships/tags" Target="../tags/tag135.xml"/><Relationship Id="rId4" Type="http://schemas.openxmlformats.org/officeDocument/2006/relationships/tags" Target="../tags/tag129.xml"/><Relationship Id="rId9" Type="http://schemas.openxmlformats.org/officeDocument/2006/relationships/tags" Target="../tags/tag134.xml"/><Relationship Id="rId14" Type="http://schemas.openxmlformats.org/officeDocument/2006/relationships/tags" Target="../tags/tag139.xm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42.xml"/><Relationship Id="rId7" Type="http://schemas.openxmlformats.org/officeDocument/2006/relationships/tags" Target="../tags/tag146.xml"/><Relationship Id="rId2" Type="http://schemas.openxmlformats.org/officeDocument/2006/relationships/tags" Target="../tags/tag141.xml"/><Relationship Id="rId1" Type="http://schemas.openxmlformats.org/officeDocument/2006/relationships/tags" Target="../tags/tag140.xml"/><Relationship Id="rId6" Type="http://schemas.openxmlformats.org/officeDocument/2006/relationships/tags" Target="../tags/tag145.xml"/><Relationship Id="rId5" Type="http://schemas.openxmlformats.org/officeDocument/2006/relationships/tags" Target="../tags/tag144.xml"/><Relationship Id="rId4" Type="http://schemas.openxmlformats.org/officeDocument/2006/relationships/tags" Target="../tags/tag143.xml"/></Relationships>
</file>

<file path=ppt/slides/_rels/slide15.xml.rels><?xml version="1.0" encoding="UTF-8" standalone="yes"?>
<Relationships xmlns="http://schemas.openxmlformats.org/package/2006/relationships"><Relationship Id="rId3" Type="http://schemas.openxmlformats.org/officeDocument/2006/relationships/tags" Target="../tags/tag149.xml"/><Relationship Id="rId7" Type="http://schemas.openxmlformats.org/officeDocument/2006/relationships/slideLayout" Target="../slideLayouts/slideLayout2.xml"/><Relationship Id="rId2" Type="http://schemas.openxmlformats.org/officeDocument/2006/relationships/tags" Target="../tags/tag148.xml"/><Relationship Id="rId1" Type="http://schemas.openxmlformats.org/officeDocument/2006/relationships/tags" Target="../tags/tag147.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s>
</file>

<file path=ppt/slides/_rels/slide16.xml.rels><?xml version="1.0" encoding="UTF-8" standalone="yes"?>
<Relationships xmlns="http://schemas.openxmlformats.org/package/2006/relationships"><Relationship Id="rId3" Type="http://schemas.openxmlformats.org/officeDocument/2006/relationships/tags" Target="../tags/tag155.xml"/><Relationship Id="rId7" Type="http://schemas.openxmlformats.org/officeDocument/2006/relationships/slideLayout" Target="../slideLayouts/slideLayout2.xml"/><Relationship Id="rId2" Type="http://schemas.openxmlformats.org/officeDocument/2006/relationships/tags" Target="../tags/tag154.xml"/><Relationship Id="rId1" Type="http://schemas.openxmlformats.org/officeDocument/2006/relationships/tags" Target="../tags/tag153.xml"/><Relationship Id="rId6" Type="http://schemas.openxmlformats.org/officeDocument/2006/relationships/tags" Target="../tags/tag158.xml"/><Relationship Id="rId5" Type="http://schemas.openxmlformats.org/officeDocument/2006/relationships/tags" Target="../tags/tag157.xml"/><Relationship Id="rId4" Type="http://schemas.openxmlformats.org/officeDocument/2006/relationships/tags" Target="../tags/tag156.xml"/></Relationships>
</file>

<file path=ppt/slides/_rels/slide17.xml.rels><?xml version="1.0" encoding="UTF-8" standalone="yes"?>
<Relationships xmlns="http://schemas.openxmlformats.org/package/2006/relationships"><Relationship Id="rId8" Type="http://schemas.openxmlformats.org/officeDocument/2006/relationships/tags" Target="../tags/tag166.xml"/><Relationship Id="rId3" Type="http://schemas.openxmlformats.org/officeDocument/2006/relationships/tags" Target="../tags/tag161.xml"/><Relationship Id="rId7" Type="http://schemas.openxmlformats.org/officeDocument/2006/relationships/tags" Target="../tags/tag165.xml"/><Relationship Id="rId12" Type="http://schemas.openxmlformats.org/officeDocument/2006/relationships/slideLayout" Target="../slideLayouts/slideLayout2.xml"/><Relationship Id="rId2" Type="http://schemas.openxmlformats.org/officeDocument/2006/relationships/tags" Target="../tags/tag160.xml"/><Relationship Id="rId1" Type="http://schemas.openxmlformats.org/officeDocument/2006/relationships/tags" Target="../tags/tag159.xml"/><Relationship Id="rId6" Type="http://schemas.openxmlformats.org/officeDocument/2006/relationships/tags" Target="../tags/tag164.xml"/><Relationship Id="rId11" Type="http://schemas.openxmlformats.org/officeDocument/2006/relationships/tags" Target="../tags/tag169.xml"/><Relationship Id="rId5" Type="http://schemas.openxmlformats.org/officeDocument/2006/relationships/tags" Target="../tags/tag163.xml"/><Relationship Id="rId10" Type="http://schemas.openxmlformats.org/officeDocument/2006/relationships/tags" Target="../tags/tag168.xml"/><Relationship Id="rId4" Type="http://schemas.openxmlformats.org/officeDocument/2006/relationships/tags" Target="../tags/tag162.xml"/><Relationship Id="rId9" Type="http://schemas.openxmlformats.org/officeDocument/2006/relationships/tags" Target="../tags/tag167.xml"/></Relationships>
</file>

<file path=ppt/slides/_rels/slide18.xml.rels><?xml version="1.0" encoding="UTF-8" standalone="yes"?>
<Relationships xmlns="http://schemas.openxmlformats.org/package/2006/relationships"><Relationship Id="rId8" Type="http://schemas.openxmlformats.org/officeDocument/2006/relationships/tags" Target="../tags/tag177.xml"/><Relationship Id="rId13" Type="http://schemas.openxmlformats.org/officeDocument/2006/relationships/image" Target="../media/image4.png"/><Relationship Id="rId3" Type="http://schemas.openxmlformats.org/officeDocument/2006/relationships/tags" Target="../tags/tag172.xml"/><Relationship Id="rId7" Type="http://schemas.openxmlformats.org/officeDocument/2006/relationships/tags" Target="../tags/tag176.xml"/><Relationship Id="rId12" Type="http://schemas.openxmlformats.org/officeDocument/2006/relationships/slideLayout" Target="../slideLayouts/slideLayout2.xml"/><Relationship Id="rId2" Type="http://schemas.openxmlformats.org/officeDocument/2006/relationships/tags" Target="../tags/tag171.xml"/><Relationship Id="rId1" Type="http://schemas.openxmlformats.org/officeDocument/2006/relationships/tags" Target="../tags/tag170.xml"/><Relationship Id="rId6" Type="http://schemas.openxmlformats.org/officeDocument/2006/relationships/tags" Target="../tags/tag175.xml"/><Relationship Id="rId11" Type="http://schemas.openxmlformats.org/officeDocument/2006/relationships/tags" Target="../tags/tag180.xml"/><Relationship Id="rId5" Type="http://schemas.openxmlformats.org/officeDocument/2006/relationships/tags" Target="../tags/tag174.xml"/><Relationship Id="rId10" Type="http://schemas.openxmlformats.org/officeDocument/2006/relationships/tags" Target="../tags/tag179.xml"/><Relationship Id="rId4" Type="http://schemas.openxmlformats.org/officeDocument/2006/relationships/tags" Target="../tags/tag173.xml"/><Relationship Id="rId9" Type="http://schemas.openxmlformats.org/officeDocument/2006/relationships/tags" Target="../tags/tag178.xml"/></Relationships>
</file>

<file path=ppt/slides/_rels/slide19.xml.rels><?xml version="1.0" encoding="UTF-8" standalone="yes"?>
<Relationships xmlns="http://schemas.openxmlformats.org/package/2006/relationships"><Relationship Id="rId8" Type="http://schemas.openxmlformats.org/officeDocument/2006/relationships/tags" Target="../tags/tag188.xml"/><Relationship Id="rId3" Type="http://schemas.openxmlformats.org/officeDocument/2006/relationships/tags" Target="../tags/tag183.xml"/><Relationship Id="rId7" Type="http://schemas.openxmlformats.org/officeDocument/2006/relationships/tags" Target="../tags/tag187.xml"/><Relationship Id="rId2" Type="http://schemas.openxmlformats.org/officeDocument/2006/relationships/tags" Target="../tags/tag182.xml"/><Relationship Id="rId1" Type="http://schemas.openxmlformats.org/officeDocument/2006/relationships/tags" Target="../tags/tag181.xml"/><Relationship Id="rId6" Type="http://schemas.openxmlformats.org/officeDocument/2006/relationships/tags" Target="../tags/tag186.xml"/><Relationship Id="rId11" Type="http://schemas.openxmlformats.org/officeDocument/2006/relationships/slideLayout" Target="../slideLayouts/slideLayout2.xml"/><Relationship Id="rId5" Type="http://schemas.openxmlformats.org/officeDocument/2006/relationships/tags" Target="../tags/tag185.xml"/><Relationship Id="rId10" Type="http://schemas.openxmlformats.org/officeDocument/2006/relationships/tags" Target="../tags/tag190.xml"/><Relationship Id="rId4" Type="http://schemas.openxmlformats.org/officeDocument/2006/relationships/tags" Target="../tags/tag184.xml"/><Relationship Id="rId9" Type="http://schemas.openxmlformats.org/officeDocument/2006/relationships/tags" Target="../tags/tag189.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s>
</file>

<file path=ppt/slides/_rels/slide20.xml.rels><?xml version="1.0" encoding="UTF-8" standalone="yes"?>
<Relationships xmlns="http://schemas.openxmlformats.org/package/2006/relationships"><Relationship Id="rId8" Type="http://schemas.openxmlformats.org/officeDocument/2006/relationships/tags" Target="../tags/tag198.xml"/><Relationship Id="rId3" Type="http://schemas.openxmlformats.org/officeDocument/2006/relationships/tags" Target="../tags/tag193.xml"/><Relationship Id="rId7" Type="http://schemas.openxmlformats.org/officeDocument/2006/relationships/tags" Target="../tags/tag197.xml"/><Relationship Id="rId2" Type="http://schemas.openxmlformats.org/officeDocument/2006/relationships/tags" Target="../tags/tag192.xml"/><Relationship Id="rId1" Type="http://schemas.openxmlformats.org/officeDocument/2006/relationships/tags" Target="../tags/tag191.xml"/><Relationship Id="rId6" Type="http://schemas.openxmlformats.org/officeDocument/2006/relationships/tags" Target="../tags/tag196.xml"/><Relationship Id="rId11" Type="http://schemas.openxmlformats.org/officeDocument/2006/relationships/slideLayout" Target="../slideLayouts/slideLayout2.xml"/><Relationship Id="rId5" Type="http://schemas.openxmlformats.org/officeDocument/2006/relationships/tags" Target="../tags/tag195.xml"/><Relationship Id="rId10" Type="http://schemas.openxmlformats.org/officeDocument/2006/relationships/tags" Target="../tags/tag200.xml"/><Relationship Id="rId4" Type="http://schemas.openxmlformats.org/officeDocument/2006/relationships/tags" Target="../tags/tag194.xml"/><Relationship Id="rId9" Type="http://schemas.openxmlformats.org/officeDocument/2006/relationships/tags" Target="../tags/tag199.xml"/></Relationships>
</file>

<file path=ppt/slides/_rels/slide21.xml.rels><?xml version="1.0" encoding="UTF-8" standalone="yes"?>
<Relationships xmlns="http://schemas.openxmlformats.org/package/2006/relationships"><Relationship Id="rId8" Type="http://schemas.openxmlformats.org/officeDocument/2006/relationships/tags" Target="../tags/tag208.xml"/><Relationship Id="rId3" Type="http://schemas.openxmlformats.org/officeDocument/2006/relationships/tags" Target="../tags/tag203.xml"/><Relationship Id="rId7" Type="http://schemas.openxmlformats.org/officeDocument/2006/relationships/tags" Target="../tags/tag207.xml"/><Relationship Id="rId2" Type="http://schemas.openxmlformats.org/officeDocument/2006/relationships/tags" Target="../tags/tag202.xml"/><Relationship Id="rId1" Type="http://schemas.openxmlformats.org/officeDocument/2006/relationships/tags" Target="../tags/tag201.xml"/><Relationship Id="rId6" Type="http://schemas.openxmlformats.org/officeDocument/2006/relationships/tags" Target="../tags/tag206.xml"/><Relationship Id="rId11" Type="http://schemas.openxmlformats.org/officeDocument/2006/relationships/slideLayout" Target="../slideLayouts/slideLayout2.xml"/><Relationship Id="rId5" Type="http://schemas.openxmlformats.org/officeDocument/2006/relationships/tags" Target="../tags/tag205.xml"/><Relationship Id="rId10" Type="http://schemas.openxmlformats.org/officeDocument/2006/relationships/tags" Target="../tags/tag210.xml"/><Relationship Id="rId4" Type="http://schemas.openxmlformats.org/officeDocument/2006/relationships/tags" Target="../tags/tag204.xml"/><Relationship Id="rId9" Type="http://schemas.openxmlformats.org/officeDocument/2006/relationships/tags" Target="../tags/tag209.xml"/></Relationships>
</file>

<file path=ppt/slides/_rels/slide22.xml.rels><?xml version="1.0" encoding="UTF-8" standalone="yes"?>
<Relationships xmlns="http://schemas.openxmlformats.org/package/2006/relationships"><Relationship Id="rId3" Type="http://schemas.openxmlformats.org/officeDocument/2006/relationships/tags" Target="../tags/tag213.xml"/><Relationship Id="rId7" Type="http://schemas.openxmlformats.org/officeDocument/2006/relationships/slideLayout" Target="../slideLayouts/slideLayout2.xml"/><Relationship Id="rId2" Type="http://schemas.openxmlformats.org/officeDocument/2006/relationships/tags" Target="../tags/tag212.xml"/><Relationship Id="rId1" Type="http://schemas.openxmlformats.org/officeDocument/2006/relationships/tags" Target="../tags/tag211.xml"/><Relationship Id="rId6" Type="http://schemas.openxmlformats.org/officeDocument/2006/relationships/tags" Target="../tags/tag216.xml"/><Relationship Id="rId5" Type="http://schemas.openxmlformats.org/officeDocument/2006/relationships/tags" Target="../tags/tag215.xml"/><Relationship Id="rId4" Type="http://schemas.openxmlformats.org/officeDocument/2006/relationships/tags" Target="../tags/tag214.xml"/></Relationships>
</file>

<file path=ppt/slides/_rels/slide23.xml.rels><?xml version="1.0" encoding="UTF-8" standalone="yes"?>
<Relationships xmlns="http://schemas.openxmlformats.org/package/2006/relationships"><Relationship Id="rId3" Type="http://schemas.openxmlformats.org/officeDocument/2006/relationships/tags" Target="../tags/tag219.xml"/><Relationship Id="rId7" Type="http://schemas.openxmlformats.org/officeDocument/2006/relationships/slideLayout" Target="../slideLayouts/slideLayout2.xml"/><Relationship Id="rId2" Type="http://schemas.openxmlformats.org/officeDocument/2006/relationships/tags" Target="../tags/tag218.xml"/><Relationship Id="rId1" Type="http://schemas.openxmlformats.org/officeDocument/2006/relationships/tags" Target="../tags/tag217.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s>
</file>

<file path=ppt/slides/_rels/slide24.xml.rels><?xml version="1.0" encoding="UTF-8" standalone="yes"?>
<Relationships xmlns="http://schemas.openxmlformats.org/package/2006/relationships"><Relationship Id="rId8" Type="http://schemas.openxmlformats.org/officeDocument/2006/relationships/tags" Target="../tags/tag230.xml"/><Relationship Id="rId13" Type="http://schemas.openxmlformats.org/officeDocument/2006/relationships/slideLayout" Target="../slideLayouts/slideLayout2.xml"/><Relationship Id="rId3" Type="http://schemas.openxmlformats.org/officeDocument/2006/relationships/tags" Target="../tags/tag225.xml"/><Relationship Id="rId7" Type="http://schemas.openxmlformats.org/officeDocument/2006/relationships/tags" Target="../tags/tag229.xml"/><Relationship Id="rId12" Type="http://schemas.openxmlformats.org/officeDocument/2006/relationships/tags" Target="../tags/tag234.xml"/><Relationship Id="rId2" Type="http://schemas.openxmlformats.org/officeDocument/2006/relationships/tags" Target="../tags/tag224.xml"/><Relationship Id="rId1" Type="http://schemas.openxmlformats.org/officeDocument/2006/relationships/tags" Target="../tags/tag223.xml"/><Relationship Id="rId6" Type="http://schemas.openxmlformats.org/officeDocument/2006/relationships/tags" Target="../tags/tag228.xml"/><Relationship Id="rId11" Type="http://schemas.openxmlformats.org/officeDocument/2006/relationships/tags" Target="../tags/tag233.xml"/><Relationship Id="rId5" Type="http://schemas.openxmlformats.org/officeDocument/2006/relationships/tags" Target="../tags/tag227.xml"/><Relationship Id="rId15" Type="http://schemas.openxmlformats.org/officeDocument/2006/relationships/hyperlink" Target="https://donnees.banquemondiale.org/indicateur/NY.GDP.MKTP.KD.ZG" TargetMode="External"/><Relationship Id="rId10" Type="http://schemas.openxmlformats.org/officeDocument/2006/relationships/tags" Target="../tags/tag232.xml"/><Relationship Id="rId4" Type="http://schemas.openxmlformats.org/officeDocument/2006/relationships/tags" Target="../tags/tag226.xml"/><Relationship Id="rId9" Type="http://schemas.openxmlformats.org/officeDocument/2006/relationships/tags" Target="../tags/tag231.xml"/><Relationship Id="rId14" Type="http://schemas.openxmlformats.org/officeDocument/2006/relationships/image" Target="../media/image3.png"/></Relationships>
</file>

<file path=ppt/slides/_rels/slide25.xml.rels><?xml version="1.0" encoding="UTF-8" standalone="yes"?>
<Relationships xmlns="http://schemas.openxmlformats.org/package/2006/relationships"><Relationship Id="rId8" Type="http://schemas.openxmlformats.org/officeDocument/2006/relationships/tags" Target="../tags/tag242.xml"/><Relationship Id="rId13" Type="http://schemas.openxmlformats.org/officeDocument/2006/relationships/tags" Target="../tags/tag247.xml"/><Relationship Id="rId18" Type="http://schemas.openxmlformats.org/officeDocument/2006/relationships/tags" Target="../tags/tag252.xml"/><Relationship Id="rId26" Type="http://schemas.openxmlformats.org/officeDocument/2006/relationships/slideLayout" Target="../slideLayouts/slideLayout2.xml"/><Relationship Id="rId3" Type="http://schemas.openxmlformats.org/officeDocument/2006/relationships/tags" Target="../tags/tag237.xml"/><Relationship Id="rId21" Type="http://schemas.openxmlformats.org/officeDocument/2006/relationships/tags" Target="../tags/tag255.xml"/><Relationship Id="rId7" Type="http://schemas.openxmlformats.org/officeDocument/2006/relationships/tags" Target="../tags/tag241.xml"/><Relationship Id="rId12" Type="http://schemas.openxmlformats.org/officeDocument/2006/relationships/tags" Target="../tags/tag246.xml"/><Relationship Id="rId17" Type="http://schemas.openxmlformats.org/officeDocument/2006/relationships/tags" Target="../tags/tag251.xml"/><Relationship Id="rId25" Type="http://schemas.openxmlformats.org/officeDocument/2006/relationships/tags" Target="../tags/tag259.xml"/><Relationship Id="rId2" Type="http://schemas.openxmlformats.org/officeDocument/2006/relationships/tags" Target="../tags/tag236.xml"/><Relationship Id="rId16" Type="http://schemas.openxmlformats.org/officeDocument/2006/relationships/tags" Target="../tags/tag250.xml"/><Relationship Id="rId20" Type="http://schemas.openxmlformats.org/officeDocument/2006/relationships/tags" Target="../tags/tag254.xml"/><Relationship Id="rId1" Type="http://schemas.openxmlformats.org/officeDocument/2006/relationships/tags" Target="../tags/tag235.xml"/><Relationship Id="rId6" Type="http://schemas.openxmlformats.org/officeDocument/2006/relationships/tags" Target="../tags/tag240.xml"/><Relationship Id="rId11" Type="http://schemas.openxmlformats.org/officeDocument/2006/relationships/tags" Target="../tags/tag245.xml"/><Relationship Id="rId24" Type="http://schemas.openxmlformats.org/officeDocument/2006/relationships/tags" Target="../tags/tag258.xml"/><Relationship Id="rId5" Type="http://schemas.openxmlformats.org/officeDocument/2006/relationships/tags" Target="../tags/tag239.xml"/><Relationship Id="rId15" Type="http://schemas.openxmlformats.org/officeDocument/2006/relationships/tags" Target="../tags/tag249.xml"/><Relationship Id="rId23" Type="http://schemas.openxmlformats.org/officeDocument/2006/relationships/tags" Target="../tags/tag257.xml"/><Relationship Id="rId10" Type="http://schemas.openxmlformats.org/officeDocument/2006/relationships/tags" Target="../tags/tag244.xml"/><Relationship Id="rId19" Type="http://schemas.openxmlformats.org/officeDocument/2006/relationships/tags" Target="../tags/tag253.xml"/><Relationship Id="rId4" Type="http://schemas.openxmlformats.org/officeDocument/2006/relationships/tags" Target="../tags/tag238.xml"/><Relationship Id="rId9" Type="http://schemas.openxmlformats.org/officeDocument/2006/relationships/tags" Target="../tags/tag243.xml"/><Relationship Id="rId14" Type="http://schemas.openxmlformats.org/officeDocument/2006/relationships/tags" Target="../tags/tag248.xml"/><Relationship Id="rId22" Type="http://schemas.openxmlformats.org/officeDocument/2006/relationships/tags" Target="../tags/tag256.xml"/></Relationships>
</file>

<file path=ppt/slides/_rels/slide26.xml.rels><?xml version="1.0" encoding="UTF-8" standalone="yes"?>
<Relationships xmlns="http://schemas.openxmlformats.org/package/2006/relationships"><Relationship Id="rId8" Type="http://schemas.openxmlformats.org/officeDocument/2006/relationships/tags" Target="../tags/tag267.xml"/><Relationship Id="rId3" Type="http://schemas.openxmlformats.org/officeDocument/2006/relationships/tags" Target="../tags/tag262.xml"/><Relationship Id="rId7" Type="http://schemas.openxmlformats.org/officeDocument/2006/relationships/tags" Target="../tags/tag266.xml"/><Relationship Id="rId2" Type="http://schemas.openxmlformats.org/officeDocument/2006/relationships/tags" Target="../tags/tag261.xml"/><Relationship Id="rId1" Type="http://schemas.openxmlformats.org/officeDocument/2006/relationships/tags" Target="../tags/tag260.xml"/><Relationship Id="rId6" Type="http://schemas.openxmlformats.org/officeDocument/2006/relationships/tags" Target="../tags/tag265.xml"/><Relationship Id="rId11" Type="http://schemas.openxmlformats.org/officeDocument/2006/relationships/slideLayout" Target="../slideLayouts/slideLayout2.xml"/><Relationship Id="rId5" Type="http://schemas.openxmlformats.org/officeDocument/2006/relationships/tags" Target="../tags/tag264.xml"/><Relationship Id="rId10" Type="http://schemas.openxmlformats.org/officeDocument/2006/relationships/tags" Target="../tags/tag269.xml"/><Relationship Id="rId4" Type="http://schemas.openxmlformats.org/officeDocument/2006/relationships/tags" Target="../tags/tag263.xml"/><Relationship Id="rId9" Type="http://schemas.openxmlformats.org/officeDocument/2006/relationships/tags" Target="../tags/tag268.xml"/></Relationships>
</file>

<file path=ppt/slides/_rels/slide27.xml.rels><?xml version="1.0" encoding="UTF-8" standalone="yes"?>
<Relationships xmlns="http://schemas.openxmlformats.org/package/2006/relationships"><Relationship Id="rId8" Type="http://schemas.openxmlformats.org/officeDocument/2006/relationships/tags" Target="../tags/tag277.xml"/><Relationship Id="rId3" Type="http://schemas.openxmlformats.org/officeDocument/2006/relationships/tags" Target="../tags/tag272.xml"/><Relationship Id="rId7" Type="http://schemas.openxmlformats.org/officeDocument/2006/relationships/tags" Target="../tags/tag276.xml"/><Relationship Id="rId2" Type="http://schemas.openxmlformats.org/officeDocument/2006/relationships/tags" Target="../tags/tag271.xml"/><Relationship Id="rId1" Type="http://schemas.openxmlformats.org/officeDocument/2006/relationships/tags" Target="../tags/tag270.xml"/><Relationship Id="rId6" Type="http://schemas.openxmlformats.org/officeDocument/2006/relationships/tags" Target="../tags/tag275.xml"/><Relationship Id="rId11" Type="http://schemas.openxmlformats.org/officeDocument/2006/relationships/slideLayout" Target="../slideLayouts/slideLayout2.xml"/><Relationship Id="rId5" Type="http://schemas.openxmlformats.org/officeDocument/2006/relationships/tags" Target="../tags/tag274.xml"/><Relationship Id="rId10" Type="http://schemas.openxmlformats.org/officeDocument/2006/relationships/tags" Target="../tags/tag279.xml"/><Relationship Id="rId4" Type="http://schemas.openxmlformats.org/officeDocument/2006/relationships/tags" Target="../tags/tag273.xml"/><Relationship Id="rId9" Type="http://schemas.openxmlformats.org/officeDocument/2006/relationships/tags" Target="../tags/tag278.xml"/></Relationships>
</file>

<file path=ppt/slides/_rels/slide28.xml.rels><?xml version="1.0" encoding="UTF-8" standalone="yes"?>
<Relationships xmlns="http://schemas.openxmlformats.org/package/2006/relationships"><Relationship Id="rId8" Type="http://schemas.openxmlformats.org/officeDocument/2006/relationships/tags" Target="../tags/tag287.xml"/><Relationship Id="rId3" Type="http://schemas.openxmlformats.org/officeDocument/2006/relationships/tags" Target="../tags/tag282.xml"/><Relationship Id="rId7" Type="http://schemas.openxmlformats.org/officeDocument/2006/relationships/tags" Target="../tags/tag286.xml"/><Relationship Id="rId2" Type="http://schemas.openxmlformats.org/officeDocument/2006/relationships/tags" Target="../tags/tag281.xml"/><Relationship Id="rId1" Type="http://schemas.openxmlformats.org/officeDocument/2006/relationships/tags" Target="../tags/tag280.xml"/><Relationship Id="rId6" Type="http://schemas.openxmlformats.org/officeDocument/2006/relationships/tags" Target="../tags/tag285.xml"/><Relationship Id="rId11" Type="http://schemas.openxmlformats.org/officeDocument/2006/relationships/slideLayout" Target="../slideLayouts/slideLayout2.xml"/><Relationship Id="rId5" Type="http://schemas.openxmlformats.org/officeDocument/2006/relationships/tags" Target="../tags/tag284.xml"/><Relationship Id="rId10" Type="http://schemas.openxmlformats.org/officeDocument/2006/relationships/tags" Target="../tags/tag289.xml"/><Relationship Id="rId4" Type="http://schemas.openxmlformats.org/officeDocument/2006/relationships/tags" Target="../tags/tag283.xml"/><Relationship Id="rId9" Type="http://schemas.openxmlformats.org/officeDocument/2006/relationships/tags" Target="../tags/tag288.xml"/></Relationships>
</file>

<file path=ppt/slides/_rels/slide29.xml.rels><?xml version="1.0" encoding="UTF-8" standalone="yes"?>
<Relationships xmlns="http://schemas.openxmlformats.org/package/2006/relationships"><Relationship Id="rId8" Type="http://schemas.openxmlformats.org/officeDocument/2006/relationships/tags" Target="../tags/tag297.xml"/><Relationship Id="rId3" Type="http://schemas.openxmlformats.org/officeDocument/2006/relationships/tags" Target="../tags/tag292.xml"/><Relationship Id="rId7" Type="http://schemas.openxmlformats.org/officeDocument/2006/relationships/tags" Target="../tags/tag296.xml"/><Relationship Id="rId2" Type="http://schemas.openxmlformats.org/officeDocument/2006/relationships/tags" Target="../tags/tag291.xml"/><Relationship Id="rId1" Type="http://schemas.openxmlformats.org/officeDocument/2006/relationships/tags" Target="../tags/tag290.xml"/><Relationship Id="rId6" Type="http://schemas.openxmlformats.org/officeDocument/2006/relationships/tags" Target="../tags/tag295.xml"/><Relationship Id="rId5" Type="http://schemas.openxmlformats.org/officeDocument/2006/relationships/tags" Target="../tags/tag294.xml"/><Relationship Id="rId4" Type="http://schemas.openxmlformats.org/officeDocument/2006/relationships/tags" Target="../tags/tag293.xml"/><Relationship Id="rId9"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s>
</file>

<file path=ppt/slides/_rels/slide30.xml.rels><?xml version="1.0" encoding="UTF-8" standalone="yes"?>
<Relationships xmlns="http://schemas.openxmlformats.org/package/2006/relationships"><Relationship Id="rId3" Type="http://schemas.openxmlformats.org/officeDocument/2006/relationships/tags" Target="../tags/tag300.xml"/><Relationship Id="rId7" Type="http://schemas.openxmlformats.org/officeDocument/2006/relationships/slideLayout" Target="../slideLayouts/slideLayout2.xml"/><Relationship Id="rId2" Type="http://schemas.openxmlformats.org/officeDocument/2006/relationships/tags" Target="../tags/tag299.xml"/><Relationship Id="rId1" Type="http://schemas.openxmlformats.org/officeDocument/2006/relationships/tags" Target="../tags/tag298.xml"/><Relationship Id="rId6" Type="http://schemas.openxmlformats.org/officeDocument/2006/relationships/tags" Target="../tags/tag303.xml"/><Relationship Id="rId5" Type="http://schemas.openxmlformats.org/officeDocument/2006/relationships/tags" Target="../tags/tag302.xml"/><Relationship Id="rId4" Type="http://schemas.openxmlformats.org/officeDocument/2006/relationships/tags" Target="../tags/tag301.xml"/></Relationships>
</file>

<file path=ppt/slides/_rels/slide31.xml.rels><?xml version="1.0" encoding="UTF-8" standalone="yes"?>
<Relationships xmlns="http://schemas.openxmlformats.org/package/2006/relationships"><Relationship Id="rId8" Type="http://schemas.openxmlformats.org/officeDocument/2006/relationships/tags" Target="../tags/tag311.xml"/><Relationship Id="rId3" Type="http://schemas.openxmlformats.org/officeDocument/2006/relationships/tags" Target="../tags/tag306.xml"/><Relationship Id="rId7" Type="http://schemas.openxmlformats.org/officeDocument/2006/relationships/tags" Target="../tags/tag310.xml"/><Relationship Id="rId2" Type="http://schemas.openxmlformats.org/officeDocument/2006/relationships/tags" Target="../tags/tag305.xml"/><Relationship Id="rId1" Type="http://schemas.openxmlformats.org/officeDocument/2006/relationships/tags" Target="../tags/tag304.xml"/><Relationship Id="rId6" Type="http://schemas.openxmlformats.org/officeDocument/2006/relationships/tags" Target="../tags/tag309.xml"/><Relationship Id="rId11" Type="http://schemas.openxmlformats.org/officeDocument/2006/relationships/slideLayout" Target="../slideLayouts/slideLayout2.xml"/><Relationship Id="rId5" Type="http://schemas.openxmlformats.org/officeDocument/2006/relationships/tags" Target="../tags/tag308.xml"/><Relationship Id="rId10" Type="http://schemas.openxmlformats.org/officeDocument/2006/relationships/tags" Target="../tags/tag313.xml"/><Relationship Id="rId4" Type="http://schemas.openxmlformats.org/officeDocument/2006/relationships/tags" Target="../tags/tag307.xml"/><Relationship Id="rId9" Type="http://schemas.openxmlformats.org/officeDocument/2006/relationships/tags" Target="../tags/tag312.xml"/></Relationships>
</file>

<file path=ppt/slides/_rels/slide32.xml.rels><?xml version="1.0" encoding="UTF-8" standalone="yes"?>
<Relationships xmlns="http://schemas.openxmlformats.org/package/2006/relationships"><Relationship Id="rId8" Type="http://schemas.openxmlformats.org/officeDocument/2006/relationships/tags" Target="../tags/tag321.xml"/><Relationship Id="rId3" Type="http://schemas.openxmlformats.org/officeDocument/2006/relationships/tags" Target="../tags/tag316.xml"/><Relationship Id="rId7" Type="http://schemas.openxmlformats.org/officeDocument/2006/relationships/tags" Target="../tags/tag320.xml"/><Relationship Id="rId12" Type="http://schemas.openxmlformats.org/officeDocument/2006/relationships/slideLayout" Target="../slideLayouts/slideLayout2.xml"/><Relationship Id="rId2" Type="http://schemas.openxmlformats.org/officeDocument/2006/relationships/tags" Target="../tags/tag315.xml"/><Relationship Id="rId1" Type="http://schemas.openxmlformats.org/officeDocument/2006/relationships/tags" Target="../tags/tag314.xml"/><Relationship Id="rId6" Type="http://schemas.openxmlformats.org/officeDocument/2006/relationships/tags" Target="../tags/tag319.xml"/><Relationship Id="rId11" Type="http://schemas.openxmlformats.org/officeDocument/2006/relationships/tags" Target="../tags/tag324.xml"/><Relationship Id="rId5" Type="http://schemas.openxmlformats.org/officeDocument/2006/relationships/tags" Target="../tags/tag318.xml"/><Relationship Id="rId10" Type="http://schemas.openxmlformats.org/officeDocument/2006/relationships/tags" Target="../tags/tag323.xml"/><Relationship Id="rId4" Type="http://schemas.openxmlformats.org/officeDocument/2006/relationships/tags" Target="../tags/tag317.xml"/><Relationship Id="rId9" Type="http://schemas.openxmlformats.org/officeDocument/2006/relationships/tags" Target="../tags/tag322.xml"/></Relationships>
</file>

<file path=ppt/slides/_rels/slide33.xml.rels><?xml version="1.0" encoding="UTF-8" standalone="yes"?>
<Relationships xmlns="http://schemas.openxmlformats.org/package/2006/relationships"><Relationship Id="rId8" Type="http://schemas.openxmlformats.org/officeDocument/2006/relationships/tags" Target="../tags/tag332.xml"/><Relationship Id="rId13" Type="http://schemas.openxmlformats.org/officeDocument/2006/relationships/image" Target="../media/image4.png"/><Relationship Id="rId3" Type="http://schemas.openxmlformats.org/officeDocument/2006/relationships/tags" Target="../tags/tag327.xml"/><Relationship Id="rId7" Type="http://schemas.openxmlformats.org/officeDocument/2006/relationships/tags" Target="../tags/tag331.xml"/><Relationship Id="rId12" Type="http://schemas.openxmlformats.org/officeDocument/2006/relationships/slideLayout" Target="../slideLayouts/slideLayout2.xml"/><Relationship Id="rId2" Type="http://schemas.openxmlformats.org/officeDocument/2006/relationships/tags" Target="../tags/tag326.xml"/><Relationship Id="rId1" Type="http://schemas.openxmlformats.org/officeDocument/2006/relationships/tags" Target="../tags/tag325.xml"/><Relationship Id="rId6" Type="http://schemas.openxmlformats.org/officeDocument/2006/relationships/tags" Target="../tags/tag330.xml"/><Relationship Id="rId11" Type="http://schemas.openxmlformats.org/officeDocument/2006/relationships/tags" Target="../tags/tag335.xml"/><Relationship Id="rId5" Type="http://schemas.openxmlformats.org/officeDocument/2006/relationships/tags" Target="../tags/tag329.xml"/><Relationship Id="rId10" Type="http://schemas.openxmlformats.org/officeDocument/2006/relationships/tags" Target="../tags/tag334.xml"/><Relationship Id="rId4" Type="http://schemas.openxmlformats.org/officeDocument/2006/relationships/tags" Target="../tags/tag328.xml"/><Relationship Id="rId9" Type="http://schemas.openxmlformats.org/officeDocument/2006/relationships/tags" Target="../tags/tag333.xml"/></Relationships>
</file>

<file path=ppt/slides/_rels/slide34.xml.rels><?xml version="1.0" encoding="UTF-8" standalone="yes"?>
<Relationships xmlns="http://schemas.openxmlformats.org/package/2006/relationships"><Relationship Id="rId8" Type="http://schemas.openxmlformats.org/officeDocument/2006/relationships/tags" Target="../tags/tag343.xml"/><Relationship Id="rId3" Type="http://schemas.openxmlformats.org/officeDocument/2006/relationships/tags" Target="../tags/tag338.xml"/><Relationship Id="rId7" Type="http://schemas.openxmlformats.org/officeDocument/2006/relationships/tags" Target="../tags/tag342.xml"/><Relationship Id="rId2" Type="http://schemas.openxmlformats.org/officeDocument/2006/relationships/tags" Target="../tags/tag337.xml"/><Relationship Id="rId1" Type="http://schemas.openxmlformats.org/officeDocument/2006/relationships/tags" Target="../tags/tag336.xml"/><Relationship Id="rId6" Type="http://schemas.openxmlformats.org/officeDocument/2006/relationships/tags" Target="../tags/tag341.xml"/><Relationship Id="rId11" Type="http://schemas.openxmlformats.org/officeDocument/2006/relationships/slideLayout" Target="../slideLayouts/slideLayout2.xml"/><Relationship Id="rId5" Type="http://schemas.openxmlformats.org/officeDocument/2006/relationships/tags" Target="../tags/tag340.xml"/><Relationship Id="rId10" Type="http://schemas.openxmlformats.org/officeDocument/2006/relationships/tags" Target="../tags/tag345.xml"/><Relationship Id="rId4" Type="http://schemas.openxmlformats.org/officeDocument/2006/relationships/tags" Target="../tags/tag339.xml"/><Relationship Id="rId9" Type="http://schemas.openxmlformats.org/officeDocument/2006/relationships/tags" Target="../tags/tag344.xml"/></Relationships>
</file>

<file path=ppt/slides/_rels/slide4.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s>
</file>

<file path=ppt/slides/_rels/slide5.xml.rels><?xml version="1.0" encoding="UTF-8" standalone="yes"?>
<Relationships xmlns="http://schemas.openxmlformats.org/package/2006/relationships"><Relationship Id="rId8" Type="http://schemas.openxmlformats.org/officeDocument/2006/relationships/tags" Target="../tags/tag34.xml"/><Relationship Id="rId13" Type="http://schemas.openxmlformats.org/officeDocument/2006/relationships/tags" Target="../tags/tag39.xml"/><Relationship Id="rId18" Type="http://schemas.openxmlformats.org/officeDocument/2006/relationships/tags" Target="../tags/tag44.xml"/><Relationship Id="rId26" Type="http://schemas.openxmlformats.org/officeDocument/2006/relationships/image" Target="../media/image2.jpeg"/><Relationship Id="rId3" Type="http://schemas.openxmlformats.org/officeDocument/2006/relationships/tags" Target="../tags/tag29.xml"/><Relationship Id="rId21" Type="http://schemas.openxmlformats.org/officeDocument/2006/relationships/tags" Target="../tags/tag47.xml"/><Relationship Id="rId7" Type="http://schemas.openxmlformats.org/officeDocument/2006/relationships/tags" Target="../tags/tag33.xml"/><Relationship Id="rId12" Type="http://schemas.openxmlformats.org/officeDocument/2006/relationships/tags" Target="../tags/tag38.xml"/><Relationship Id="rId17" Type="http://schemas.openxmlformats.org/officeDocument/2006/relationships/tags" Target="../tags/tag43.xml"/><Relationship Id="rId25" Type="http://schemas.openxmlformats.org/officeDocument/2006/relationships/image" Target="../media/image1.jpeg"/><Relationship Id="rId2" Type="http://schemas.openxmlformats.org/officeDocument/2006/relationships/tags" Target="../tags/tag28.xml"/><Relationship Id="rId16" Type="http://schemas.openxmlformats.org/officeDocument/2006/relationships/tags" Target="../tags/tag42.xml"/><Relationship Id="rId20" Type="http://schemas.openxmlformats.org/officeDocument/2006/relationships/tags" Target="../tags/tag46.xml"/><Relationship Id="rId1" Type="http://schemas.openxmlformats.org/officeDocument/2006/relationships/tags" Target="../tags/tag27.xml"/><Relationship Id="rId6" Type="http://schemas.openxmlformats.org/officeDocument/2006/relationships/tags" Target="../tags/tag32.xml"/><Relationship Id="rId11" Type="http://schemas.openxmlformats.org/officeDocument/2006/relationships/tags" Target="../tags/tag37.xml"/><Relationship Id="rId24" Type="http://schemas.openxmlformats.org/officeDocument/2006/relationships/slideLayout" Target="../slideLayouts/slideLayout2.xml"/><Relationship Id="rId5" Type="http://schemas.openxmlformats.org/officeDocument/2006/relationships/tags" Target="../tags/tag31.xml"/><Relationship Id="rId15" Type="http://schemas.openxmlformats.org/officeDocument/2006/relationships/tags" Target="../tags/tag41.xml"/><Relationship Id="rId23" Type="http://schemas.openxmlformats.org/officeDocument/2006/relationships/tags" Target="../tags/tag49.xml"/><Relationship Id="rId10" Type="http://schemas.openxmlformats.org/officeDocument/2006/relationships/tags" Target="../tags/tag36.xml"/><Relationship Id="rId19" Type="http://schemas.openxmlformats.org/officeDocument/2006/relationships/tags" Target="../tags/tag45.xml"/><Relationship Id="rId4" Type="http://schemas.openxmlformats.org/officeDocument/2006/relationships/tags" Target="../tags/tag30.xml"/><Relationship Id="rId9" Type="http://schemas.openxmlformats.org/officeDocument/2006/relationships/tags" Target="../tags/tag35.xml"/><Relationship Id="rId14" Type="http://schemas.openxmlformats.org/officeDocument/2006/relationships/tags" Target="../tags/tag40.xml"/><Relationship Id="rId22" Type="http://schemas.openxmlformats.org/officeDocument/2006/relationships/tags" Target="../tags/tag48.xml"/></Relationships>
</file>

<file path=ppt/slides/_rels/slide6.xml.rels><?xml version="1.0" encoding="UTF-8" standalone="yes"?>
<Relationships xmlns="http://schemas.openxmlformats.org/package/2006/relationships"><Relationship Id="rId8" Type="http://schemas.openxmlformats.org/officeDocument/2006/relationships/tags" Target="../tags/tag57.xml"/><Relationship Id="rId13" Type="http://schemas.openxmlformats.org/officeDocument/2006/relationships/tags" Target="../tags/tag62.xml"/><Relationship Id="rId3" Type="http://schemas.openxmlformats.org/officeDocument/2006/relationships/tags" Target="../tags/tag52.xml"/><Relationship Id="rId7" Type="http://schemas.openxmlformats.org/officeDocument/2006/relationships/tags" Target="../tags/tag56.xml"/><Relationship Id="rId12" Type="http://schemas.openxmlformats.org/officeDocument/2006/relationships/tags" Target="../tags/tag61.xml"/><Relationship Id="rId17" Type="http://schemas.openxmlformats.org/officeDocument/2006/relationships/slideLayout" Target="../slideLayouts/slideLayout2.xml"/><Relationship Id="rId2" Type="http://schemas.openxmlformats.org/officeDocument/2006/relationships/tags" Target="../tags/tag51.xml"/><Relationship Id="rId16" Type="http://schemas.openxmlformats.org/officeDocument/2006/relationships/tags" Target="../tags/tag65.xml"/><Relationship Id="rId1" Type="http://schemas.openxmlformats.org/officeDocument/2006/relationships/tags" Target="../tags/tag50.xml"/><Relationship Id="rId6" Type="http://schemas.openxmlformats.org/officeDocument/2006/relationships/tags" Target="../tags/tag55.xml"/><Relationship Id="rId11" Type="http://schemas.openxmlformats.org/officeDocument/2006/relationships/tags" Target="../tags/tag60.xml"/><Relationship Id="rId5" Type="http://schemas.openxmlformats.org/officeDocument/2006/relationships/tags" Target="../tags/tag54.xml"/><Relationship Id="rId15" Type="http://schemas.openxmlformats.org/officeDocument/2006/relationships/tags" Target="../tags/tag64.xml"/><Relationship Id="rId10" Type="http://schemas.openxmlformats.org/officeDocument/2006/relationships/tags" Target="../tags/tag59.xml"/><Relationship Id="rId4" Type="http://schemas.openxmlformats.org/officeDocument/2006/relationships/tags" Target="../tags/tag53.xml"/><Relationship Id="rId9" Type="http://schemas.openxmlformats.org/officeDocument/2006/relationships/tags" Target="../tags/tag58.xml"/><Relationship Id="rId14" Type="http://schemas.openxmlformats.org/officeDocument/2006/relationships/tags" Target="../tags/tag63.xml"/></Relationships>
</file>

<file path=ppt/slides/_rels/slide7.xml.rels><?xml version="1.0" encoding="UTF-8" standalone="yes"?>
<Relationships xmlns="http://schemas.openxmlformats.org/package/2006/relationships"><Relationship Id="rId8" Type="http://schemas.openxmlformats.org/officeDocument/2006/relationships/tags" Target="../tags/tag73.xml"/><Relationship Id="rId13" Type="http://schemas.openxmlformats.org/officeDocument/2006/relationships/slideLayout" Target="../slideLayouts/slideLayout2.xml"/><Relationship Id="rId3" Type="http://schemas.openxmlformats.org/officeDocument/2006/relationships/tags" Target="../tags/tag68.xml"/><Relationship Id="rId7" Type="http://schemas.openxmlformats.org/officeDocument/2006/relationships/tags" Target="../tags/tag72.xml"/><Relationship Id="rId12" Type="http://schemas.openxmlformats.org/officeDocument/2006/relationships/tags" Target="../tags/tag77.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tags" Target="../tags/tag76.xml"/><Relationship Id="rId5" Type="http://schemas.openxmlformats.org/officeDocument/2006/relationships/tags" Target="../tags/tag70.xml"/><Relationship Id="rId10" Type="http://schemas.openxmlformats.org/officeDocument/2006/relationships/tags" Target="../tags/tag75.xml"/><Relationship Id="rId4" Type="http://schemas.openxmlformats.org/officeDocument/2006/relationships/tags" Target="../tags/tag69.xml"/><Relationship Id="rId9" Type="http://schemas.openxmlformats.org/officeDocument/2006/relationships/tags" Target="../tags/tag74.xml"/><Relationship Id="rId1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tags" Target="../tags/tag85.xml"/><Relationship Id="rId13" Type="http://schemas.openxmlformats.org/officeDocument/2006/relationships/tags" Target="../tags/tag90.xml"/><Relationship Id="rId3" Type="http://schemas.openxmlformats.org/officeDocument/2006/relationships/tags" Target="../tags/tag80.xml"/><Relationship Id="rId7" Type="http://schemas.openxmlformats.org/officeDocument/2006/relationships/tags" Target="../tags/tag84.xml"/><Relationship Id="rId12" Type="http://schemas.openxmlformats.org/officeDocument/2006/relationships/tags" Target="../tags/tag89.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tags" Target="../tags/tag83.xml"/><Relationship Id="rId11" Type="http://schemas.openxmlformats.org/officeDocument/2006/relationships/tags" Target="../tags/tag88.xml"/><Relationship Id="rId5" Type="http://schemas.openxmlformats.org/officeDocument/2006/relationships/tags" Target="../tags/tag82.xml"/><Relationship Id="rId10" Type="http://schemas.openxmlformats.org/officeDocument/2006/relationships/tags" Target="../tags/tag87.xml"/><Relationship Id="rId4" Type="http://schemas.openxmlformats.org/officeDocument/2006/relationships/tags" Target="../tags/tag81.xml"/><Relationship Id="rId9" Type="http://schemas.openxmlformats.org/officeDocument/2006/relationships/tags" Target="../tags/tag86.xml"/><Relationship Id="rId1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93.xml"/><Relationship Id="rId7" Type="http://schemas.openxmlformats.org/officeDocument/2006/relationships/tags" Target="../tags/tag97.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tags" Target="../tags/tag9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custDataLst>
              <p:tags r:id="rId1"/>
            </p:custDataLst>
          </p:nvPr>
        </p:nvSpPr>
        <p:spPr>
          <a:xfrm>
            <a:off x="1015920" y="360000"/>
            <a:ext cx="4638960" cy="1534680"/>
          </a:xfrm>
          <a:prstGeom prst="rect">
            <a:avLst/>
          </a:prstGeom>
          <a:noFill/>
          <a:ln>
            <a:noFill/>
          </a:ln>
        </p:spPr>
        <p:style>
          <a:lnRef idx="0">
            <a:scrgbClr r="0" g="0" b="0"/>
          </a:lnRef>
          <a:fillRef idx="0">
            <a:scrgbClr r="0" g="0" b="0"/>
          </a:fillRef>
          <a:effectRef idx="0">
            <a:scrgbClr r="0" g="0" b="0"/>
          </a:effectRef>
          <a:fontRef idx="minor"/>
        </p:style>
        <p:txBody>
          <a:bodyPr wrap="none" lIns="36000" tIns="36000" rIns="36000" bIns="36000">
            <a:spAutoFit/>
          </a:bodyPr>
          <a:lstStyle/>
          <a:p>
            <a:pPr>
              <a:lnSpc>
                <a:spcPct val="100000"/>
              </a:lnSpc>
            </a:pPr>
            <a:r>
              <a:rPr lang="fr-FR" sz="4800" b="1" strike="noStrike" spc="-1" dirty="0">
                <a:solidFill>
                  <a:srgbClr val="7030A0"/>
                </a:solidFill>
                <a:latin typeface="Arial"/>
              </a:rPr>
              <a:t>La socialisation</a:t>
            </a:r>
            <a:endParaRPr lang="fr-FR" sz="4800" b="0" strike="noStrike" spc="-1" dirty="0">
              <a:latin typeface="Arial"/>
            </a:endParaRPr>
          </a:p>
          <a:p>
            <a:pPr>
              <a:lnSpc>
                <a:spcPct val="100000"/>
              </a:lnSpc>
            </a:pPr>
            <a:r>
              <a:rPr lang="fr-FR" sz="4800" b="1" strike="noStrike" spc="-1" dirty="0">
                <a:solidFill>
                  <a:srgbClr val="7030A0"/>
                </a:solidFill>
                <a:latin typeface="Arial"/>
              </a:rPr>
              <a:t>Atelier</a:t>
            </a:r>
            <a:endParaRPr lang="fr-FR" sz="4800" b="0" strike="noStrike" spc="-1" dirty="0">
              <a:latin typeface="Arial"/>
            </a:endParaRPr>
          </a:p>
        </p:txBody>
      </p:sp>
      <p:sp>
        <p:nvSpPr>
          <p:cNvPr id="42"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43"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44"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45"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46" name="CustomShape 6"/>
          <p:cNvSpPr/>
          <p:nvPr>
            <p:custDataLst>
              <p:tags r:id="rId6"/>
            </p:custDataLst>
          </p:nvPr>
        </p:nvSpPr>
        <p:spPr>
          <a:xfrm>
            <a:off x="1055880" y="2259000"/>
            <a:ext cx="10079640" cy="206064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3200" b="1" strike="noStrike" spc="-1" dirty="0">
                <a:solidFill>
                  <a:srgbClr val="000000"/>
                </a:solidFill>
                <a:latin typeface="Arial"/>
              </a:rPr>
              <a:t>Distinguer et articuler les objectifs d'apprentissage dans les programmes de</a:t>
            </a:r>
            <a:endParaRPr lang="fr-FR" sz="3200" b="0" strike="noStrike" spc="-1" dirty="0">
              <a:latin typeface="Arial"/>
            </a:endParaRPr>
          </a:p>
          <a:p>
            <a:pPr algn="ctr">
              <a:lnSpc>
                <a:spcPct val="100000"/>
              </a:lnSpc>
            </a:pPr>
            <a:r>
              <a:rPr lang="fr-FR" sz="3200" b="1" strike="noStrike" spc="-1" dirty="0">
                <a:solidFill>
                  <a:srgbClr val="000000"/>
                </a:solidFill>
                <a:latin typeface="Arial"/>
              </a:rPr>
              <a:t>Sciences économiques et sociales</a:t>
            </a:r>
            <a:endParaRPr lang="fr-FR" sz="3200" b="0" strike="noStrike" spc="-1" dirty="0">
              <a:latin typeface="Arial"/>
            </a:endParaRPr>
          </a:p>
          <a:p>
            <a:pPr algn="ctr">
              <a:lnSpc>
                <a:spcPct val="100000"/>
              </a:lnSpc>
            </a:pPr>
            <a:r>
              <a:rPr lang="fr-FR" sz="3200" b="1" strike="noStrike" spc="-1" dirty="0">
                <a:solidFill>
                  <a:srgbClr val="000000"/>
                </a:solidFill>
                <a:latin typeface="Arial"/>
              </a:rPr>
              <a:t> afin de mieux gérer son temps</a:t>
            </a:r>
            <a:endParaRPr lang="fr-FR" sz="3200" b="0" strike="noStrike" spc="-1" dirty="0">
              <a:latin typeface="Arial"/>
            </a:endParaRPr>
          </a:p>
        </p:txBody>
      </p:sp>
      <p:sp>
        <p:nvSpPr>
          <p:cNvPr id="47" name="CustomShape 7"/>
          <p:cNvSpPr/>
          <p:nvPr>
            <p:custDataLst>
              <p:tags r:id="rId7"/>
            </p:custDataLst>
          </p:nvPr>
        </p:nvSpPr>
        <p:spPr>
          <a:xfrm>
            <a:off x="3170818" y="6541200"/>
            <a:ext cx="8564822" cy="306323"/>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r">
              <a:lnSpc>
                <a:spcPct val="100000"/>
              </a:lnSpc>
            </a:pPr>
            <a:r>
              <a:rPr lang="fr-FR" sz="1400" b="0" strike="noStrike" spc="-1" dirty="0">
                <a:solidFill>
                  <a:srgbClr val="767171"/>
                </a:solidFill>
                <a:latin typeface="Arial"/>
                <a:ea typeface="Times New Roman"/>
              </a:rPr>
              <a:t>Groupe des formateurs de SES de l’Académie d’Orléans-Tours – La socialisation – mercredi 16 mars 2022</a:t>
            </a:r>
            <a:endParaRPr lang="fr-FR" sz="1400" b="0" strike="noStrike" spc="-1"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149"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50"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51"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52"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153" name="CustomShape 6"/>
          <p:cNvSpPr/>
          <p:nvPr>
            <p:custDataLst>
              <p:tags r:id="rId6"/>
            </p:custDataLst>
          </p:nvPr>
        </p:nvSpPr>
        <p:spPr>
          <a:xfrm>
            <a:off x="720000" y="198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Un exemple en classe de terminale</a:t>
            </a:r>
            <a:endParaRPr lang="fr-FR" sz="2800" b="0" strike="noStrike" spc="-1" dirty="0">
              <a:latin typeface="Arial"/>
            </a:endParaRPr>
          </a:p>
        </p:txBody>
      </p:sp>
      <p:sp>
        <p:nvSpPr>
          <p:cNvPr id="154" name="CustomShape 7"/>
          <p:cNvSpPr/>
          <p:nvPr>
            <p:custDataLst>
              <p:tags r:id="rId7"/>
            </p:custDataLst>
          </p:nvPr>
        </p:nvSpPr>
        <p:spPr>
          <a:xfrm>
            <a:off x="335880" y="2522520"/>
            <a:ext cx="334764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lutter contre le chômage ?</a:t>
            </a:r>
            <a:endParaRPr lang="fr-FR" sz="1600" b="0" strike="noStrike" spc="-1" dirty="0">
              <a:latin typeface="Arial"/>
            </a:endParaRPr>
          </a:p>
        </p:txBody>
      </p:sp>
      <p:sp>
        <p:nvSpPr>
          <p:cNvPr id="155" name="CustomShape 8"/>
          <p:cNvSpPr/>
          <p:nvPr>
            <p:custDataLst>
              <p:tags r:id="rId8"/>
            </p:custDataLst>
          </p:nvPr>
        </p:nvSpPr>
        <p:spPr>
          <a:xfrm>
            <a:off x="3756240" y="2445480"/>
            <a:ext cx="8265240" cy="358668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Savoir définir</a:t>
            </a:r>
            <a:r>
              <a:rPr lang="fr-FR" sz="1600" b="1" strike="noStrike" spc="-1" dirty="0">
                <a:solidFill>
                  <a:srgbClr val="000000"/>
                </a:solidFill>
                <a:latin typeface="Arial"/>
              </a:rPr>
              <a:t> le chômage et le sous-emploi et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indicateurs de taux de chômage et de taux d’emploi.</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que les problèmes d’appariements (frictions, inadéquations spatiales et de qualifications) et les asymétries d’information (salaire d’efficience) sont des sources de chômage structurel.</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les effets (positifs ou négatifs) des institutions sur le chômage structurel (notamment salaire minimum et règles de protection de l'emploi).</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les effets des fluctuations de l’activité économique sur le chômage conjoncturel.</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principales politiques mises en œuvre pour lutter contre le chômage : politiques macroéconomiques de soutien de la demande globale, politiques d’allégement du coût du travail, politiques de formation et politiques de flexibilisation pour lutter contre les rigidités du marché du travail.</a:t>
            </a:r>
            <a:endParaRPr lang="fr-FR" sz="1600" b="0" strike="noStrike" spc="-1" dirty="0">
              <a:latin typeface="Arial"/>
            </a:endParaRPr>
          </a:p>
        </p:txBody>
      </p:sp>
      <p:sp>
        <p:nvSpPr>
          <p:cNvPr id="156" name="CustomShape 9"/>
          <p:cNvSpPr/>
          <p:nvPr>
            <p:custDataLst>
              <p:tags r:id="rId9"/>
            </p:custDataLst>
          </p:nvPr>
        </p:nvSpPr>
        <p:spPr>
          <a:xfrm>
            <a:off x="3960000" y="2628000"/>
            <a:ext cx="1512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57" name="CustomShape 10"/>
          <p:cNvSpPr/>
          <p:nvPr>
            <p:custDataLst>
              <p:tags r:id="rId10"/>
            </p:custDataLst>
          </p:nvPr>
        </p:nvSpPr>
        <p:spPr>
          <a:xfrm>
            <a:off x="3960000" y="3132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58" name="CustomShape 11"/>
          <p:cNvSpPr/>
          <p:nvPr>
            <p:custDataLst>
              <p:tags r:id="rId11"/>
            </p:custDataLst>
          </p:nvPr>
        </p:nvSpPr>
        <p:spPr>
          <a:xfrm>
            <a:off x="3960000" y="3852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59" name="CustomShape 12"/>
          <p:cNvSpPr/>
          <p:nvPr>
            <p:custDataLst>
              <p:tags r:id="rId12"/>
            </p:custDataLst>
          </p:nvPr>
        </p:nvSpPr>
        <p:spPr>
          <a:xfrm>
            <a:off x="3960000" y="4356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60" name="CustomShape 13"/>
          <p:cNvSpPr/>
          <p:nvPr>
            <p:custDataLst>
              <p:tags r:id="rId13"/>
            </p:custDataLst>
          </p:nvPr>
        </p:nvSpPr>
        <p:spPr>
          <a:xfrm>
            <a:off x="3960000" y="4860000"/>
            <a:ext cx="1152000" cy="288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61" name="CustomShape 14"/>
          <p:cNvSpPr/>
          <p:nvPr>
            <p:custDataLst>
              <p:tags r:id="rId14"/>
            </p:custDataLst>
          </p:nvPr>
        </p:nvSpPr>
        <p:spPr>
          <a:xfrm>
            <a:off x="8532000" y="2646000"/>
            <a:ext cx="1008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Line 1"/>
          <p:cNvSpPr/>
          <p:nvPr>
            <p:custDataLst>
              <p:tags r:id="rId1"/>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63" name="Line 2"/>
          <p:cNvSpPr/>
          <p:nvPr>
            <p:custDataLst>
              <p:tags r:id="rId2"/>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64" name="Line 3"/>
          <p:cNvSpPr/>
          <p:nvPr>
            <p:custDataLst>
              <p:tags r:id="rId3"/>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65" name="Line 4"/>
          <p:cNvSpPr/>
          <p:nvPr>
            <p:custDataLst>
              <p:tags r:id="rId4"/>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166" name="CustomShape 5"/>
          <p:cNvSpPr/>
          <p:nvPr>
            <p:custDataLst>
              <p:tags r:id="rId5"/>
            </p:custDataLst>
          </p:nvPr>
        </p:nvSpPr>
        <p:spPr>
          <a:xfrm>
            <a:off x="324000" y="542520"/>
            <a:ext cx="334764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lutter contre le chômage ?</a:t>
            </a:r>
            <a:endParaRPr lang="fr-FR" sz="1600" b="0" strike="noStrike" spc="-1" dirty="0">
              <a:latin typeface="Arial"/>
            </a:endParaRPr>
          </a:p>
        </p:txBody>
      </p:sp>
      <p:sp>
        <p:nvSpPr>
          <p:cNvPr id="167" name="CustomShape 6"/>
          <p:cNvSpPr/>
          <p:nvPr>
            <p:custDataLst>
              <p:tags r:id="rId6"/>
            </p:custDataLst>
          </p:nvPr>
        </p:nvSpPr>
        <p:spPr>
          <a:xfrm>
            <a:off x="324000" y="1301400"/>
            <a:ext cx="826524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principales politiques mises en œuvre pour lutter contre le chômage : politiques macroéconomiques de soutien de la demande globale, politiques d’allégement du coût du travail, politiques de formation et politiques de flexibilisation pour lutter contre les rigidités du marché du travail.</a:t>
            </a:r>
            <a:endParaRPr lang="fr-FR" sz="1600" b="0" strike="noStrike" spc="-1" dirty="0">
              <a:latin typeface="Arial"/>
            </a:endParaRPr>
          </a:p>
        </p:txBody>
      </p:sp>
      <p:graphicFrame>
        <p:nvGraphicFramePr>
          <p:cNvPr id="168" name="Table 7"/>
          <p:cNvGraphicFramePr/>
          <p:nvPr>
            <p:custDataLst>
              <p:tags r:id="rId7"/>
            </p:custDataLst>
            <p:extLst>
              <p:ext uri="{D42A27DB-BD31-4B8C-83A1-F6EECF244321}">
                <p14:modId xmlns:p14="http://schemas.microsoft.com/office/powerpoint/2010/main" val="2218770244"/>
              </p:ext>
            </p:extLst>
          </p:nvPr>
        </p:nvGraphicFramePr>
        <p:xfrm>
          <a:off x="1013040" y="3071160"/>
          <a:ext cx="10216080" cy="2104560"/>
        </p:xfrm>
        <a:graphic>
          <a:graphicData uri="http://schemas.openxmlformats.org/drawingml/2006/table">
            <a:tbl>
              <a:tblPr/>
              <a:tblGrid>
                <a:gridCol w="920808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tblGrid>
              <a:tr h="457560">
                <a:tc gridSpan="2">
                  <a:txBody>
                    <a:bodyPr/>
                    <a:lstStyle/>
                    <a:p>
                      <a:pPr>
                        <a:lnSpc>
                          <a:spcPct val="100000"/>
                        </a:lnSpc>
                      </a:pPr>
                      <a:r>
                        <a:rPr lang="fr-FR" sz="2400" b="1" strike="noStrike" spc="-1" dirty="0">
                          <a:solidFill>
                            <a:srgbClr val="FFFFFF"/>
                          </a:solidFill>
                          <a:latin typeface="Calibri"/>
                        </a:rPr>
                        <a:t>Est-ce que l’élève doit être capable ?</a:t>
                      </a:r>
                      <a:endParaRPr lang="fr-FR" sz="24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AE78D6"/>
                    </a:solidFill>
                  </a:tcPr>
                </a:tc>
                <a:tc hMerge="1">
                  <a:txBody>
                    <a:bodyPr/>
                    <a:lstStyle/>
                    <a:p>
                      <a:endParaRPr lang="fr-FR"/>
                    </a:p>
                  </a:txBody>
                  <a:tcPr marL="90000" marR="90000">
                    <a:solidFill>
                      <a:srgbClr val="729FCF"/>
                    </a:solidFill>
                  </a:tcPr>
                </a:tc>
                <a:extLst>
                  <a:ext uri="{0D108BD9-81ED-4DB2-BD59-A6C34878D82A}">
                    <a16:rowId xmlns:a16="http://schemas.microsoft.com/office/drawing/2014/main" val="10000"/>
                  </a:ext>
                </a:extLst>
              </a:tr>
              <a:tr h="366120">
                <a:tc>
                  <a:txBody>
                    <a:bodyPr/>
                    <a:lstStyle/>
                    <a:p>
                      <a:pPr>
                        <a:lnSpc>
                          <a:spcPct val="100000"/>
                        </a:lnSpc>
                      </a:pPr>
                      <a:r>
                        <a:rPr lang="fr-FR" sz="1800" b="0" strike="noStrike" spc="-1" dirty="0">
                          <a:solidFill>
                            <a:srgbClr val="000000"/>
                          </a:solidFill>
                          <a:latin typeface="Calibri"/>
                        </a:rPr>
                        <a:t>de lister les trois principales politiques de lutte contre le chômage</a:t>
                      </a:r>
                      <a:endParaRPr lang="fr-FR"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1"/>
                  </a:ext>
                </a:extLst>
              </a:tr>
              <a:tr h="640440">
                <a:tc>
                  <a:txBody>
                    <a:bodyPr/>
                    <a:lstStyle/>
                    <a:p>
                      <a:pPr>
                        <a:lnSpc>
                          <a:spcPct val="100000"/>
                        </a:lnSpc>
                      </a:pPr>
                      <a:r>
                        <a:rPr lang="fr-FR" sz="1800" b="0" strike="noStrike" spc="-1" dirty="0">
                          <a:solidFill>
                            <a:srgbClr val="000000"/>
                          </a:solidFill>
                          <a:latin typeface="Calibri"/>
                        </a:rPr>
                        <a:t>d’expliquer à l’aide de mécanismes comment chacune des politiques contribuent à réduire le chômage</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640440">
                <a:tc>
                  <a:txBody>
                    <a:bodyPr/>
                    <a:lstStyle/>
                    <a:p>
                      <a:pPr>
                        <a:lnSpc>
                          <a:spcPct val="100000"/>
                        </a:lnSpc>
                      </a:pPr>
                      <a:r>
                        <a:rPr lang="fr-FR" sz="1800" b="0" strike="noStrike" spc="-1" dirty="0">
                          <a:solidFill>
                            <a:srgbClr val="000000"/>
                          </a:solidFill>
                          <a:latin typeface="Calibri"/>
                        </a:rPr>
                        <a:t>d’expliquer les limites en termes d’efficacité de chacune des politiques de lutte contre le chômage</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diamond(in)">
                                      <p:cBhvr additive="repl">
                                        <p:cTn id="7" dur="20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Line 1"/>
          <p:cNvSpPr/>
          <p:nvPr>
            <p:custDataLst>
              <p:tags r:id="rId1"/>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63" name="Line 2"/>
          <p:cNvSpPr/>
          <p:nvPr>
            <p:custDataLst>
              <p:tags r:id="rId2"/>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64" name="Line 3"/>
          <p:cNvSpPr/>
          <p:nvPr>
            <p:custDataLst>
              <p:tags r:id="rId3"/>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65" name="Line 4"/>
          <p:cNvSpPr/>
          <p:nvPr>
            <p:custDataLst>
              <p:tags r:id="rId4"/>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166" name="CustomShape 5"/>
          <p:cNvSpPr/>
          <p:nvPr>
            <p:custDataLst>
              <p:tags r:id="rId5"/>
            </p:custDataLst>
          </p:nvPr>
        </p:nvSpPr>
        <p:spPr>
          <a:xfrm>
            <a:off x="324000" y="542520"/>
            <a:ext cx="334764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lutter contre le chômage ?</a:t>
            </a:r>
            <a:endParaRPr lang="fr-FR" sz="1600" b="0" strike="noStrike" spc="-1" dirty="0">
              <a:latin typeface="Arial"/>
            </a:endParaRPr>
          </a:p>
        </p:txBody>
      </p:sp>
      <p:sp>
        <p:nvSpPr>
          <p:cNvPr id="167" name="CustomShape 6"/>
          <p:cNvSpPr/>
          <p:nvPr>
            <p:custDataLst>
              <p:tags r:id="rId6"/>
            </p:custDataLst>
          </p:nvPr>
        </p:nvSpPr>
        <p:spPr>
          <a:xfrm>
            <a:off x="324000" y="1301400"/>
            <a:ext cx="826524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principales politiques mises en œuvre pour lutter contre le chômage : politiques macroéconomiques de soutien de la demande globale, politiques d’allégement du coût du travail, politiques de formation et politiques de flexibilisation pour lutter contre les rigidités du marché du travail.</a:t>
            </a:r>
            <a:endParaRPr lang="fr-FR" sz="1600" b="0" strike="noStrike" spc="-1" dirty="0">
              <a:latin typeface="Arial"/>
            </a:endParaRPr>
          </a:p>
        </p:txBody>
      </p:sp>
      <p:graphicFrame>
        <p:nvGraphicFramePr>
          <p:cNvPr id="168" name="Table 7"/>
          <p:cNvGraphicFramePr/>
          <p:nvPr>
            <p:custDataLst>
              <p:tags r:id="rId7"/>
            </p:custDataLst>
            <p:extLst>
              <p:ext uri="{D42A27DB-BD31-4B8C-83A1-F6EECF244321}">
                <p14:modId xmlns:p14="http://schemas.microsoft.com/office/powerpoint/2010/main" val="1689723479"/>
              </p:ext>
            </p:extLst>
          </p:nvPr>
        </p:nvGraphicFramePr>
        <p:xfrm>
          <a:off x="1013040" y="2722361"/>
          <a:ext cx="10744011" cy="3963501"/>
        </p:xfrm>
        <a:graphic>
          <a:graphicData uri="http://schemas.openxmlformats.org/drawingml/2006/table">
            <a:tbl>
              <a:tblPr/>
              <a:tblGrid>
                <a:gridCol w="10744011">
                  <a:extLst>
                    <a:ext uri="{9D8B030D-6E8A-4147-A177-3AD203B41FA5}">
                      <a16:colId xmlns:a16="http://schemas.microsoft.com/office/drawing/2014/main" val="20000"/>
                    </a:ext>
                  </a:extLst>
                </a:gridCol>
              </a:tblGrid>
              <a:tr h="414265">
                <a:tc>
                  <a:txBody>
                    <a:bodyPr/>
                    <a:lstStyle/>
                    <a:p>
                      <a:pPr>
                        <a:lnSpc>
                          <a:spcPct val="100000"/>
                        </a:lnSpc>
                      </a:pPr>
                      <a:r>
                        <a:rPr lang="fr-FR" sz="2400" b="1" strike="noStrike" spc="-1" dirty="0">
                          <a:solidFill>
                            <a:srgbClr val="FFFFFF"/>
                          </a:solidFill>
                          <a:latin typeface="Calibri"/>
                        </a:rPr>
                        <a:t>Exemples de question d’épreuve composée</a:t>
                      </a:r>
                      <a:endParaRPr lang="fr-FR" sz="24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AE78D6"/>
                    </a:solidFill>
                  </a:tcPr>
                </a:tc>
                <a:extLst>
                  <a:ext uri="{0D108BD9-81ED-4DB2-BD59-A6C34878D82A}">
                    <a16:rowId xmlns:a16="http://schemas.microsoft.com/office/drawing/2014/main" val="10000"/>
                  </a:ext>
                </a:extLst>
              </a:tr>
              <a:tr h="331412">
                <a:tc>
                  <a:txBody>
                    <a:bodyPr/>
                    <a:lstStyle/>
                    <a:p>
                      <a:pPr>
                        <a:lnSpc>
                          <a:spcPct val="100000"/>
                        </a:lnSpc>
                      </a:pPr>
                      <a:r>
                        <a:rPr lang="fr-FR" sz="1800" b="0" strike="noStrike" spc="-1" dirty="0">
                          <a:solidFill>
                            <a:srgbClr val="000000"/>
                          </a:solidFill>
                          <a:latin typeface="Calibri"/>
                        </a:rPr>
                        <a:t>Première partie : Mobilisation des connaissances</a:t>
                      </a:r>
                      <a:endParaRPr lang="fr-FR"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DACE6"/>
                    </a:solidFill>
                  </a:tcPr>
                </a:tc>
                <a:extLst>
                  <a:ext uri="{0D108BD9-81ED-4DB2-BD59-A6C34878D82A}">
                    <a16:rowId xmlns:a16="http://schemas.microsoft.com/office/drawing/2014/main" val="10001"/>
                  </a:ext>
                </a:extLst>
              </a:tr>
              <a:tr h="1077088">
                <a:tc>
                  <a:txBody>
                    <a:bodyPr/>
                    <a:lstStyle/>
                    <a:p>
                      <a:pPr>
                        <a:lnSpc>
                          <a:spcPct val="100000"/>
                        </a:lnSpc>
                      </a:pPr>
                      <a:r>
                        <a:rPr lang="fr-FR" sz="1800" b="0" strike="noStrike" spc="-1" dirty="0">
                          <a:solidFill>
                            <a:srgbClr val="000000"/>
                          </a:solidFill>
                          <a:latin typeface="Calibri"/>
                        </a:rPr>
                        <a:t>Présentez un mécanisme montrant comment les politiques macroéconomiques de soutien de la demande globale permettent de lutter contre le chômage.</a:t>
                      </a:r>
                    </a:p>
                    <a:p>
                      <a:pPr>
                        <a:lnSpc>
                          <a:spcPct val="100000"/>
                        </a:lnSpc>
                      </a:pPr>
                      <a:r>
                        <a:rPr lang="fr-FR" sz="1800" b="0" strike="noStrike" spc="-1" dirty="0">
                          <a:solidFill>
                            <a:srgbClr val="000000"/>
                          </a:solidFill>
                          <a:latin typeface="Calibri"/>
                        </a:rPr>
                        <a:t>À l’aide de deux exemples, vous montrerez que les politiques de flexibilisation permettent de lutter contre les rigidités du marché du travail.</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488781">
                <a:tc>
                  <a:txBody>
                    <a:bodyPr/>
                    <a:lstStyle/>
                    <a:p>
                      <a:pPr>
                        <a:lnSpc>
                          <a:spcPct val="100000"/>
                        </a:lnSpc>
                      </a:pPr>
                      <a:r>
                        <a:rPr lang="fr-FR" sz="1800" b="0" strike="noStrike" spc="-1" dirty="0">
                          <a:solidFill>
                            <a:srgbClr val="000000"/>
                          </a:solidFill>
                          <a:latin typeface="Calibri"/>
                        </a:rPr>
                        <a:t>Troisième partie : Raisonnement s’appuyant sur un dossier documentaire</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CDACE6"/>
                    </a:solidFill>
                  </a:tcPr>
                </a:tc>
                <a:extLst>
                  <a:ext uri="{0D108BD9-81ED-4DB2-BD59-A6C34878D82A}">
                    <a16:rowId xmlns:a16="http://schemas.microsoft.com/office/drawing/2014/main" val="10003"/>
                  </a:ext>
                </a:extLst>
              </a:tr>
              <a:tr h="488781">
                <a:tc>
                  <a:txBody>
                    <a:bodyPr/>
                    <a:lstStyle/>
                    <a:p>
                      <a:r>
                        <a:rPr lang="fr-FR" sz="1800" kern="1200" dirty="0">
                          <a:solidFill>
                            <a:schemeClr val="tx1"/>
                          </a:solidFill>
                          <a:latin typeface="+mn-lt"/>
                          <a:ea typeface="+mn-ea"/>
                          <a:cs typeface="+mn-cs"/>
                        </a:rPr>
                        <a:t>Vous montrerez que les politiques de soutien de la demande globale peuvent permettre de lutter contre le chômage.</a:t>
                      </a:r>
                      <a:br>
                        <a:rPr lang="fr-FR" sz="1800" kern="1200" dirty="0">
                          <a:solidFill>
                            <a:schemeClr val="tx1"/>
                          </a:solidFill>
                          <a:latin typeface="+mn-lt"/>
                          <a:ea typeface="+mn-ea"/>
                          <a:cs typeface="+mn-cs"/>
                        </a:rPr>
                      </a:br>
                      <a:r>
                        <a:rPr lang="fr-FR" sz="1800" kern="1200" dirty="0">
                          <a:solidFill>
                            <a:schemeClr val="tx1"/>
                          </a:solidFill>
                          <a:latin typeface="+mn-lt"/>
                          <a:ea typeface="+mn-ea"/>
                          <a:cs typeface="+mn-cs"/>
                        </a:rPr>
                        <a:t>Vous montrerez que des politiques de flexibilisation du marché du travail permettent de lutter contre le chômage structurel. </a:t>
                      </a:r>
                    </a:p>
                    <a:p>
                      <a:pPr>
                        <a:lnSpc>
                          <a:spcPct val="100000"/>
                        </a:lnSpc>
                      </a:pP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569168169"/>
                  </a:ext>
                </a:extLst>
              </a:tr>
            </a:tbl>
          </a:graphicData>
        </a:graphic>
      </p:graphicFrame>
    </p:spTree>
    <p:extLst>
      <p:ext uri="{BB962C8B-B14F-4D97-AF65-F5344CB8AC3E}">
        <p14:creationId xmlns:p14="http://schemas.microsoft.com/office/powerpoint/2010/main" val="159228459"/>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diamond(in)">
                                      <p:cBhvr additive="repl">
                                        <p:cTn id="7" dur="20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174"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75"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76"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77"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178" name="CustomShape 6"/>
          <p:cNvSpPr/>
          <p:nvPr>
            <p:custDataLst>
              <p:tags r:id="rId6"/>
            </p:custDataLst>
          </p:nvPr>
        </p:nvSpPr>
        <p:spPr>
          <a:xfrm>
            <a:off x="720000" y="198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Un deuxième exemple en classe de terminale</a:t>
            </a:r>
            <a:endParaRPr lang="fr-FR" sz="2800" b="0" strike="noStrike" spc="-1" dirty="0">
              <a:latin typeface="Arial"/>
            </a:endParaRPr>
          </a:p>
        </p:txBody>
      </p:sp>
      <p:sp>
        <p:nvSpPr>
          <p:cNvPr id="179" name="CustomShape 7"/>
          <p:cNvSpPr/>
          <p:nvPr>
            <p:custDataLst>
              <p:tags r:id="rId7"/>
            </p:custDataLst>
          </p:nvPr>
        </p:nvSpPr>
        <p:spPr>
          <a:xfrm>
            <a:off x="334800" y="2525400"/>
            <a:ext cx="334764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Quels sont les fondements du commerce international et de l’internationalisation de la production ?</a:t>
            </a:r>
            <a:endParaRPr lang="fr-FR" sz="1600" b="0" strike="noStrike" spc="-1" dirty="0">
              <a:latin typeface="Arial"/>
            </a:endParaRPr>
          </a:p>
        </p:txBody>
      </p:sp>
      <p:sp>
        <p:nvSpPr>
          <p:cNvPr id="180" name="CustomShape 8"/>
          <p:cNvSpPr/>
          <p:nvPr>
            <p:custDataLst>
              <p:tags r:id="rId8"/>
            </p:custDataLst>
          </p:nvPr>
        </p:nvSpPr>
        <p:spPr>
          <a:xfrm>
            <a:off x="3756240" y="2533320"/>
            <a:ext cx="8265240" cy="277740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le rôle des dotations factorielles et technologiques (avantages comparatifs) dans les échanges commerciaux et la spécialisation internationale.</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le commerce entre pays comparables (différenciation des produits, qualité des produits, et fragmentation de la chaîne de valeur).</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que la productivité des firmes sous-tend la compétitivité d’un pays, c’est-à-dire son aptitude à exporter.</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l’internationalisation de la chaîne de valeur et </a:t>
            </a:r>
            <a:r>
              <a:rPr lang="fr-FR" sz="1600" b="1" u="sng" strike="noStrike" spc="-1" dirty="0">
                <a:solidFill>
                  <a:srgbClr val="000000"/>
                </a:solidFill>
                <a:uFillTx/>
                <a:latin typeface="Arial"/>
              </a:rPr>
              <a:t>savoir l’illustrer</a:t>
            </a:r>
            <a:r>
              <a:rPr lang="fr-FR" sz="1600" b="1" strike="noStrike" spc="-1" dirty="0">
                <a:solidFill>
                  <a:srgbClr val="000000"/>
                </a:solidFill>
                <a:latin typeface="Arial"/>
              </a:rPr>
              <a:t>.</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les effets induits par le commerce international : gains moyens en termes de baisse de prix, réduction des inégalités entre pays, accroissement des inégalités de revenus au sein de chaque pays ; comprendre les termes du débat </a:t>
            </a:r>
            <a:endParaRPr lang="fr-FR" sz="1600" b="0" strike="noStrike" spc="-1" dirty="0">
              <a:latin typeface="Arial"/>
            </a:endParaRPr>
          </a:p>
        </p:txBody>
      </p:sp>
      <p:sp>
        <p:nvSpPr>
          <p:cNvPr id="181" name="CustomShape 9"/>
          <p:cNvSpPr/>
          <p:nvPr>
            <p:custDataLst>
              <p:tags r:id="rId9"/>
            </p:custDataLst>
          </p:nvPr>
        </p:nvSpPr>
        <p:spPr>
          <a:xfrm>
            <a:off x="3960000" y="2682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82" name="CustomShape 10"/>
          <p:cNvSpPr/>
          <p:nvPr>
            <p:custDataLst>
              <p:tags r:id="rId10"/>
            </p:custDataLst>
          </p:nvPr>
        </p:nvSpPr>
        <p:spPr>
          <a:xfrm>
            <a:off x="3960000" y="3168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83" name="CustomShape 11"/>
          <p:cNvSpPr/>
          <p:nvPr>
            <p:custDataLst>
              <p:tags r:id="rId11"/>
            </p:custDataLst>
          </p:nvPr>
        </p:nvSpPr>
        <p:spPr>
          <a:xfrm>
            <a:off x="3960000" y="3645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84" name="CustomShape 12"/>
          <p:cNvSpPr/>
          <p:nvPr>
            <p:custDataLst>
              <p:tags r:id="rId12"/>
            </p:custDataLst>
          </p:nvPr>
        </p:nvSpPr>
        <p:spPr>
          <a:xfrm>
            <a:off x="3960000" y="4140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85" name="CustomShape 13"/>
          <p:cNvSpPr/>
          <p:nvPr>
            <p:custDataLst>
              <p:tags r:id="rId13"/>
            </p:custDataLst>
          </p:nvPr>
        </p:nvSpPr>
        <p:spPr>
          <a:xfrm>
            <a:off x="3960000" y="4392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86" name="CustomShape 14"/>
          <p:cNvSpPr/>
          <p:nvPr>
            <p:custDataLst>
              <p:tags r:id="rId14"/>
            </p:custDataLst>
          </p:nvPr>
        </p:nvSpPr>
        <p:spPr>
          <a:xfrm>
            <a:off x="9713880" y="4140000"/>
            <a:ext cx="1620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Line 1"/>
          <p:cNvSpPr/>
          <p:nvPr>
            <p:custDataLst>
              <p:tags r:id="rId1"/>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88" name="Line 2"/>
          <p:cNvSpPr/>
          <p:nvPr>
            <p:custDataLst>
              <p:tags r:id="rId2"/>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89" name="Line 3"/>
          <p:cNvSpPr/>
          <p:nvPr>
            <p:custDataLst>
              <p:tags r:id="rId3"/>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90" name="Line 4"/>
          <p:cNvSpPr/>
          <p:nvPr>
            <p:custDataLst>
              <p:tags r:id="rId4"/>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191" name="CustomShape 5"/>
          <p:cNvSpPr/>
          <p:nvPr>
            <p:custDataLst>
              <p:tags r:id="rId5"/>
            </p:custDataLst>
          </p:nvPr>
        </p:nvSpPr>
        <p:spPr>
          <a:xfrm>
            <a:off x="324000" y="545400"/>
            <a:ext cx="334764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Quels sont les fondements du commerce international et de l’internationalisation de la production ?</a:t>
            </a:r>
            <a:endParaRPr lang="fr-FR" sz="1600" b="0" strike="noStrike" spc="-1" dirty="0">
              <a:latin typeface="Arial"/>
            </a:endParaRPr>
          </a:p>
        </p:txBody>
      </p:sp>
      <p:sp>
        <p:nvSpPr>
          <p:cNvPr id="192" name="CustomShape 6"/>
          <p:cNvSpPr/>
          <p:nvPr>
            <p:custDataLst>
              <p:tags r:id="rId6"/>
            </p:custDataLst>
          </p:nvPr>
        </p:nvSpPr>
        <p:spPr>
          <a:xfrm>
            <a:off x="324000" y="1870200"/>
            <a:ext cx="826524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aborder la question de la fragmentation/l’internationalisation de la chaîne de valeur ?</a:t>
            </a:r>
            <a:endParaRPr lang="fr-FR" sz="1600" b="0" strike="noStrike" spc="-1" dirty="0">
              <a:latin typeface="Arial"/>
            </a:endParaRPr>
          </a:p>
        </p:txBody>
      </p:sp>
      <p:graphicFrame>
        <p:nvGraphicFramePr>
          <p:cNvPr id="193" name="Table 7"/>
          <p:cNvGraphicFramePr/>
          <p:nvPr>
            <p:custDataLst>
              <p:tags r:id="rId7"/>
            </p:custDataLst>
          </p:nvPr>
        </p:nvGraphicFramePr>
        <p:xfrm>
          <a:off x="1013040" y="2853000"/>
          <a:ext cx="10216080" cy="3659760"/>
        </p:xfrm>
        <a:graphic>
          <a:graphicData uri="http://schemas.openxmlformats.org/drawingml/2006/table">
            <a:tbl>
              <a:tblPr/>
              <a:tblGrid>
                <a:gridCol w="920808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tblGrid>
              <a:tr h="457560">
                <a:tc gridSpan="2">
                  <a:txBody>
                    <a:bodyPr/>
                    <a:lstStyle/>
                    <a:p>
                      <a:pPr>
                        <a:lnSpc>
                          <a:spcPct val="100000"/>
                        </a:lnSpc>
                      </a:pPr>
                      <a:r>
                        <a:rPr lang="fr-FR" sz="2400" b="1" strike="noStrike" spc="-1" dirty="0">
                          <a:solidFill>
                            <a:srgbClr val="FFFFFF"/>
                          </a:solidFill>
                          <a:latin typeface="Calibri"/>
                        </a:rPr>
                        <a:t>Est-ce que l’élève doit être capable ?</a:t>
                      </a:r>
                      <a:endParaRPr lang="fr-FR" sz="24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AE78D6"/>
                    </a:solidFill>
                  </a:tcPr>
                </a:tc>
                <a:tc hMerge="1">
                  <a:txBody>
                    <a:bodyPr/>
                    <a:lstStyle/>
                    <a:p>
                      <a:endParaRPr lang="fr-FR"/>
                    </a:p>
                  </a:txBody>
                  <a:tcPr marL="90000" marR="90000">
                    <a:solidFill>
                      <a:srgbClr val="729FCF"/>
                    </a:solidFill>
                  </a:tcPr>
                </a:tc>
                <a:extLst>
                  <a:ext uri="{0D108BD9-81ED-4DB2-BD59-A6C34878D82A}">
                    <a16:rowId xmlns:a16="http://schemas.microsoft.com/office/drawing/2014/main" val="10000"/>
                  </a:ext>
                </a:extLst>
              </a:tr>
              <a:tr h="640440">
                <a:tc>
                  <a:txBody>
                    <a:bodyPr/>
                    <a:lstStyle/>
                    <a:p>
                      <a:pPr>
                        <a:lnSpc>
                          <a:spcPct val="100000"/>
                        </a:lnSpc>
                      </a:pPr>
                      <a:r>
                        <a:rPr lang="fr-FR" sz="1800" b="0" strike="noStrike" spc="-1" dirty="0">
                          <a:solidFill>
                            <a:srgbClr val="000000"/>
                          </a:solidFill>
                          <a:latin typeface="Calibri"/>
                        </a:rPr>
                        <a:t>d’expliquer comment la fragmentation de la chaîne de valeur permet de comprendre les échanges entre pays comparables (OA2)</a:t>
                      </a:r>
                      <a:endParaRPr lang="fr-FR"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1"/>
                  </a:ext>
                </a:extLst>
              </a:tr>
              <a:tr h="640440">
                <a:tc>
                  <a:txBody>
                    <a:bodyPr/>
                    <a:lstStyle/>
                    <a:p>
                      <a:pPr>
                        <a:lnSpc>
                          <a:spcPct val="100000"/>
                        </a:lnSpc>
                      </a:pPr>
                      <a:r>
                        <a:rPr lang="fr-FR" sz="1800" b="0" strike="noStrike" spc="-1" dirty="0">
                          <a:solidFill>
                            <a:srgbClr val="000000"/>
                          </a:solidFill>
                          <a:latin typeface="Calibri"/>
                        </a:rPr>
                        <a:t>d’expliquer comment la fragmentation de la chaîne de valeur permet d’améliorer la capacité d’un pays à exporter (OA3)</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366120">
                <a:tc>
                  <a:txBody>
                    <a:bodyPr/>
                    <a:lstStyle/>
                    <a:p>
                      <a:pPr>
                        <a:lnSpc>
                          <a:spcPct val="100000"/>
                        </a:lnSpc>
                      </a:pPr>
                      <a:r>
                        <a:rPr lang="fr-FR" sz="1800" b="0" strike="noStrike" spc="-1" dirty="0">
                          <a:solidFill>
                            <a:srgbClr val="000000"/>
                          </a:solidFill>
                          <a:latin typeface="Calibri"/>
                        </a:rPr>
                        <a:t>d’illustrer à l’aide d’exemples l’internationalisation de la chaîne de valeur (OA 4)</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3"/>
                  </a:ext>
                </a:extLst>
              </a:tr>
              <a:tr h="914760">
                <a:tc>
                  <a:txBody>
                    <a:bodyPr/>
                    <a:lstStyle/>
                    <a:p>
                      <a:pPr>
                        <a:lnSpc>
                          <a:spcPct val="100000"/>
                        </a:lnSpc>
                      </a:pPr>
                      <a:r>
                        <a:rPr lang="fr-FR" sz="1800" b="0" strike="noStrike" spc="-1" dirty="0">
                          <a:solidFill>
                            <a:srgbClr val="000000"/>
                          </a:solidFill>
                          <a:latin typeface="Calibri"/>
                        </a:rPr>
                        <a:t>d’expliquer pourquoi le processus de production est fractionné entre plusieurs pays : libéralisation des échanges, rôle du progrès technique, implantation en fonction des avantages comparatifs et des dotations factorielles des pays (OA 4)</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FFF"/>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FFFFFF"/>
                    </a:solidFill>
                  </a:tcPr>
                </a:tc>
                <a:extLst>
                  <a:ext uri="{0D108BD9-81ED-4DB2-BD59-A6C34878D82A}">
                    <a16:rowId xmlns:a16="http://schemas.microsoft.com/office/drawing/2014/main" val="10004"/>
                  </a:ext>
                </a:extLst>
              </a:tr>
              <a:tr h="640440">
                <a:tc>
                  <a:txBody>
                    <a:bodyPr/>
                    <a:lstStyle/>
                    <a:p>
                      <a:pPr>
                        <a:lnSpc>
                          <a:spcPct val="100000"/>
                        </a:lnSpc>
                      </a:pPr>
                      <a:r>
                        <a:rPr lang="fr-FR" sz="1800" b="0" strike="noStrike" spc="-1" dirty="0">
                          <a:solidFill>
                            <a:srgbClr val="000000"/>
                          </a:solidFill>
                          <a:latin typeface="Calibri"/>
                        </a:rPr>
                        <a:t>d’expliquer comment la l’internationalisation  de la chaîne de valeur permet des gains moyens en termes de baisse de prix (OA 5)</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93"/>
                                        </p:tgtEl>
                                        <p:attrNameLst>
                                          <p:attrName>style.visibility</p:attrName>
                                        </p:attrNameLst>
                                      </p:cBhvr>
                                      <p:to>
                                        <p:strVal val="visible"/>
                                      </p:to>
                                    </p:set>
                                    <p:animEffect transition="in" filter="diamond(in)">
                                      <p:cBhvr additive="repl">
                                        <p:cTn id="7" dur="2000"/>
                                        <p:tgtEl>
                                          <p:spTgt spid="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00"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01"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02"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03"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04" name="CustomShape 6"/>
          <p:cNvSpPr/>
          <p:nvPr>
            <p:custDataLst>
              <p:tags r:id="rId6"/>
            </p:custDataLst>
          </p:nvPr>
        </p:nvSpPr>
        <p:spPr>
          <a:xfrm>
            <a:off x="720000" y="2160000"/>
            <a:ext cx="11159640" cy="3564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2. Se limiter aux objectifs d’apprentissage</a:t>
            </a:r>
            <a:endParaRPr lang="fr-FR" sz="2800" b="0" strike="noStrike" spc="-1" dirty="0">
              <a:latin typeface="Arial"/>
            </a:endParaRPr>
          </a:p>
          <a:p>
            <a:pPr algn="just">
              <a:lnSpc>
                <a:spcPct val="100000"/>
              </a:lnSpc>
            </a:pPr>
            <a:r>
              <a:rPr lang="fr-FR" sz="2800" b="1" strike="noStrike" spc="-1" dirty="0">
                <a:solidFill>
                  <a:srgbClr val="000000"/>
                </a:solidFill>
                <a:latin typeface="Arial"/>
              </a:rPr>
              <a:t>La colonne "Objectifs d’apprentissage" indique…</a:t>
            </a:r>
            <a:endParaRPr lang="fr-FR" sz="2800" b="0" strike="noStrike" spc="-1" dirty="0">
              <a:latin typeface="Arial"/>
            </a:endParaRPr>
          </a:p>
          <a:p>
            <a:pPr marL="631800" indent="-456840" algn="just">
              <a:lnSpc>
                <a:spcPct val="100000"/>
              </a:lnSpc>
              <a:buClr>
                <a:srgbClr val="000000"/>
              </a:buClr>
              <a:buFont typeface="Arial"/>
              <a:buChar char="•"/>
            </a:pPr>
            <a:r>
              <a:rPr lang="fr-FR" sz="2800" b="1" strike="noStrike" spc="-1" dirty="0">
                <a:solidFill>
                  <a:srgbClr val="000000"/>
                </a:solidFill>
                <a:latin typeface="Arial"/>
              </a:rPr>
              <a:t>ce que les élèves doivent avoir acquis et donc ce à quoi l’enseignant doit parvenir, mais elle ne dit pas comment y parvenir (alors que le cheminement était indiqué dans la colonne "Indications complémentaires")…</a:t>
            </a:r>
            <a:endParaRPr lang="fr-FR" sz="2800" b="0" strike="noStrike" spc="-1" dirty="0">
              <a:latin typeface="Arial"/>
            </a:endParaRPr>
          </a:p>
          <a:p>
            <a:pPr marL="631800" indent="-456840" algn="just">
              <a:lnSpc>
                <a:spcPct val="100000"/>
              </a:lnSpc>
              <a:buClr>
                <a:srgbClr val="000000"/>
              </a:buClr>
              <a:buFont typeface="Arial"/>
              <a:buChar char="•"/>
            </a:pPr>
            <a:r>
              <a:rPr lang="fr-FR" sz="2800" b="1" strike="noStrike" spc="-1" dirty="0">
                <a:solidFill>
                  <a:srgbClr val="000000"/>
                </a:solidFill>
                <a:latin typeface="Arial"/>
              </a:rPr>
              <a:t>et ce sur quoi les élèves seront évalués au bac.</a:t>
            </a:r>
            <a:endParaRPr lang="fr-FR" sz="2800" b="0" strike="noStrike" spc="-1" dirty="0">
              <a:latin typeface="Arial"/>
            </a:endParaRPr>
          </a:p>
          <a:p>
            <a:pPr algn="just">
              <a:lnSpc>
                <a:spcPct val="100000"/>
              </a:lnSpc>
            </a:pPr>
            <a:endParaRPr lang="fr-FR" sz="2800" b="0" strike="noStrike" spc="-1" dirty="0">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06"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07"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08"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09"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10" name="CustomShape 6"/>
          <p:cNvSpPr/>
          <p:nvPr>
            <p:custDataLst>
              <p:tags r:id="rId6"/>
            </p:custDataLst>
          </p:nvPr>
        </p:nvSpPr>
        <p:spPr>
          <a:xfrm>
            <a:off x="720000" y="2160000"/>
            <a:ext cx="11159640" cy="310708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3. Organiser ses cours autour des objectifs d’apprentissage</a:t>
            </a:r>
            <a:endParaRPr lang="fr-FR" sz="2800" b="0" strike="noStrike" spc="-1" dirty="0">
              <a:latin typeface="Arial"/>
            </a:endParaRPr>
          </a:p>
          <a:p>
            <a:pPr algn="just">
              <a:lnSpc>
                <a:spcPct val="100000"/>
              </a:lnSpc>
            </a:pPr>
            <a:r>
              <a:rPr lang="fr-FR" sz="2800" b="1" strike="noStrike" spc="-1" dirty="0">
                <a:solidFill>
                  <a:srgbClr val="000000"/>
                </a:solidFill>
                <a:latin typeface="Arial"/>
              </a:rPr>
              <a:t>Les cours doivent être organisés/structurés autour des objectifs d’apprentissage qui auront été hiérarchisés.</a:t>
            </a:r>
            <a:endParaRPr lang="fr-FR" sz="2800" b="0" strike="noStrike" spc="-1" dirty="0">
              <a:latin typeface="Arial"/>
            </a:endParaRPr>
          </a:p>
          <a:p>
            <a:pPr marL="174600" algn="just">
              <a:lnSpc>
                <a:spcPct val="100000"/>
              </a:lnSpc>
            </a:pPr>
            <a:r>
              <a:rPr lang="fr-FR" sz="2800" b="1" strike="noStrike" spc="-1" dirty="0">
                <a:solidFill>
                  <a:srgbClr val="000000"/>
                </a:solidFill>
                <a:latin typeface="Arial"/>
              </a:rPr>
              <a:t>Mais cela peut avoir un effet pervers ; en effet, le cours risque d’être fragmenté s’il suit strictement les objectifs d’appren-tissage.</a:t>
            </a:r>
            <a:endParaRPr lang="fr-FR" sz="2800" b="0" strike="noStrike" spc="-1" dirty="0">
              <a:latin typeface="Arial"/>
            </a:endParaRPr>
          </a:p>
          <a:p>
            <a:pPr marL="360360" algn="just">
              <a:lnSpc>
                <a:spcPct val="100000"/>
              </a:lnSpc>
            </a:pPr>
            <a:r>
              <a:rPr lang="fr-FR" sz="2800" b="1" strike="noStrike" spc="-1" dirty="0">
                <a:solidFill>
                  <a:srgbClr val="000000"/>
                </a:solidFill>
                <a:latin typeface="Arial"/>
              </a:rPr>
              <a:t>Comment éviter cet écueil ?</a:t>
            </a:r>
            <a:endParaRPr lang="fr-FR" sz="2800" b="0" strike="noStrike" spc="-1" dirty="0">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12"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13"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14"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15"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16"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Regrouper plusieurs objectifs d’apprentissage</a:t>
            </a:r>
            <a:endParaRPr lang="fr-FR" sz="2800" b="0" strike="noStrike" spc="-1" dirty="0">
              <a:latin typeface="Arial"/>
            </a:endParaRPr>
          </a:p>
        </p:txBody>
      </p:sp>
      <p:sp>
        <p:nvSpPr>
          <p:cNvPr id="217" name="CustomShape 7"/>
          <p:cNvSpPr/>
          <p:nvPr>
            <p:custDataLst>
              <p:tags r:id="rId7"/>
            </p:custDataLst>
          </p:nvPr>
        </p:nvSpPr>
        <p:spPr>
          <a:xfrm>
            <a:off x="335880" y="2531520"/>
            <a:ext cx="334764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Quelles relations entre le diplôme, l’emploi et le salaire ?</a:t>
            </a:r>
            <a:endParaRPr lang="fr-FR" sz="1600" b="0" strike="noStrike" spc="-1" dirty="0">
              <a:latin typeface="Arial"/>
            </a:endParaRPr>
          </a:p>
        </p:txBody>
      </p:sp>
      <p:sp>
        <p:nvSpPr>
          <p:cNvPr id="218" name="CustomShape 8"/>
          <p:cNvSpPr/>
          <p:nvPr>
            <p:custDataLst>
              <p:tags r:id="rId8"/>
            </p:custDataLst>
          </p:nvPr>
        </p:nvSpPr>
        <p:spPr>
          <a:xfrm>
            <a:off x="0" y="3935520"/>
            <a:ext cx="3887640" cy="215820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Ici, il est possible d’articuler les troisième et quatrième objectifs d’apprentissage autour d’une même question :</a:t>
            </a:r>
            <a:endParaRPr lang="fr-FR" sz="1600" b="0" strike="noStrike" spc="-1" dirty="0">
              <a:latin typeface="Arial"/>
            </a:endParaRPr>
          </a:p>
          <a:p>
            <a:pPr>
              <a:lnSpc>
                <a:spcPct val="100000"/>
              </a:lnSpc>
            </a:pPr>
            <a:r>
              <a:rPr lang="fr-FR" sz="1600" b="1" strike="noStrike" spc="-1" dirty="0">
                <a:solidFill>
                  <a:srgbClr val="404040"/>
                </a:solidFill>
                <a:latin typeface="Arial"/>
              </a:rPr>
              <a:t>Le salaire dépend-il uniquement du niveau de formation ?</a:t>
            </a:r>
            <a:endParaRPr lang="fr-FR" sz="1600" b="0" strike="noStrike" spc="-1" dirty="0">
              <a:latin typeface="Arial"/>
            </a:endParaRPr>
          </a:p>
          <a:p>
            <a:pPr>
              <a:lnSpc>
                <a:spcPct val="100000"/>
              </a:lnSpc>
            </a:pPr>
            <a:r>
              <a:rPr lang="fr-FR" sz="1600" b="1" strike="noStrike" spc="-1" dirty="0">
                <a:solidFill>
                  <a:srgbClr val="404040"/>
                </a:solidFill>
                <a:latin typeface="Arial"/>
              </a:rPr>
              <a:t>Ou</a:t>
            </a:r>
            <a:endParaRPr lang="fr-FR" sz="1600" b="0" strike="noStrike" spc="-1" dirty="0">
              <a:latin typeface="Arial"/>
            </a:endParaRPr>
          </a:p>
          <a:p>
            <a:pPr>
              <a:lnSpc>
                <a:spcPct val="100000"/>
              </a:lnSpc>
            </a:pPr>
            <a:r>
              <a:rPr lang="fr-FR" sz="1600" b="1" strike="noStrike" spc="-1" dirty="0">
                <a:solidFill>
                  <a:srgbClr val="404040"/>
                </a:solidFill>
                <a:latin typeface="Arial"/>
              </a:rPr>
              <a:t>De quoi dépend le niveau du salaire ?</a:t>
            </a:r>
            <a:endParaRPr lang="fr-FR" sz="1600" b="0" strike="noStrike" spc="-1" dirty="0">
              <a:latin typeface="Arial"/>
            </a:endParaRPr>
          </a:p>
        </p:txBody>
      </p:sp>
      <p:sp>
        <p:nvSpPr>
          <p:cNvPr id="219" name="CustomShape 9"/>
          <p:cNvSpPr/>
          <p:nvPr>
            <p:custDataLst>
              <p:tags r:id="rId9"/>
            </p:custDataLst>
          </p:nvPr>
        </p:nvSpPr>
        <p:spPr>
          <a:xfrm>
            <a:off x="414720" y="3249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Illustration</a:t>
            </a:r>
            <a:endParaRPr lang="fr-FR" sz="1800" b="0" strike="noStrike" spc="-1" dirty="0">
              <a:latin typeface="Arial"/>
            </a:endParaRPr>
          </a:p>
        </p:txBody>
      </p:sp>
      <p:sp>
        <p:nvSpPr>
          <p:cNvPr id="220" name="CustomShape 10"/>
          <p:cNvSpPr/>
          <p:nvPr>
            <p:custDataLst>
              <p:tags r:id="rId10"/>
            </p:custDataLst>
          </p:nvPr>
        </p:nvSpPr>
        <p:spPr>
          <a:xfrm>
            <a:off x="3816000" y="2463480"/>
            <a:ext cx="8265240" cy="250668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que la poursuite d’études est un investissement en capital humain et que sa rentabilité peut s’apprécier en termes de salaire escompté, d’accès à l’emploi et de réalisation de ses capabilités.</a:t>
            </a:r>
            <a:endParaRPr lang="fr-FR" sz="1600" b="0" strike="noStrike" spc="-1" dirty="0">
              <a:latin typeface="Arial"/>
            </a:endParaRPr>
          </a:p>
          <a:p>
            <a:pPr>
              <a:lnSpc>
                <a:spcPct val="100000"/>
              </a:lnSpc>
            </a:pPr>
            <a:r>
              <a:rPr lang="fr-FR" sz="1600" b="1" strike="noStrike" spc="-1" dirty="0">
                <a:solidFill>
                  <a:srgbClr val="000000"/>
                </a:solidFill>
                <a:latin typeface="Arial"/>
              </a:rPr>
              <a:t>- Savoir que le manque de qualification est une cause du chômage.</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que le salaire est déterminé par le niveau de formation.</a:t>
            </a:r>
            <a:endParaRPr lang="fr-FR" sz="1600" b="0" strike="noStrike" spc="-1" dirty="0">
              <a:latin typeface="Arial"/>
            </a:endParaRPr>
          </a:p>
          <a:p>
            <a:pPr>
              <a:lnSpc>
                <a:spcPct val="100000"/>
              </a:lnSpc>
            </a:pPr>
            <a:r>
              <a:rPr lang="fr-FR" sz="1600" b="1" strike="noStrike" spc="-1" dirty="0">
                <a:solidFill>
                  <a:srgbClr val="000000"/>
                </a:solidFill>
                <a:latin typeface="Arial"/>
              </a:rPr>
              <a:t>- Savoir qu’à niveau de diplôme égal, le salaire peut varier selon différents facteurs notamment l’expérience acquise, le type d’entreprise, le genre.</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que les chances d'accès aux formations diplômantes sont socialement différenciées.</a:t>
            </a:r>
            <a:endParaRPr lang="fr-FR" sz="1600" b="0" strike="noStrike" spc="-1" dirty="0">
              <a:latin typeface="Arial"/>
            </a:endParaRPr>
          </a:p>
        </p:txBody>
      </p:sp>
      <p:sp>
        <p:nvSpPr>
          <p:cNvPr id="221" name="CustomShape 11"/>
          <p:cNvSpPr/>
          <p:nvPr>
            <p:custDataLst>
              <p:tags r:id="rId11"/>
            </p:custDataLst>
          </p:nvPr>
        </p:nvSpPr>
        <p:spPr>
          <a:xfrm>
            <a:off x="3376440" y="3047400"/>
            <a:ext cx="870480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que le salaire est déterminé par le niveau de formation.</a:t>
            </a:r>
            <a:endParaRPr lang="fr-FR" sz="1600" b="0" strike="noStrike" spc="-1" dirty="0">
              <a:latin typeface="Arial"/>
            </a:endParaRPr>
          </a:p>
          <a:p>
            <a:pPr>
              <a:lnSpc>
                <a:spcPct val="100000"/>
              </a:lnSpc>
            </a:pPr>
            <a:endParaRPr lang="fr-FR" sz="1600" b="0" strike="noStrike" spc="-1" dirty="0">
              <a:latin typeface="Arial"/>
            </a:endParaRPr>
          </a:p>
          <a:p>
            <a:pPr>
              <a:lnSpc>
                <a:spcPct val="100000"/>
              </a:lnSpc>
            </a:pPr>
            <a:r>
              <a:rPr lang="fr-FR" sz="1600" b="1" strike="noStrike" spc="-1" dirty="0">
                <a:solidFill>
                  <a:srgbClr val="000000"/>
                </a:solidFill>
                <a:latin typeface="Arial"/>
              </a:rPr>
              <a:t>- Savoir qu’à niveau de diplôme égal, le salaire peut varier selon différents facteurs notamment l’expérience acquise, le type d’entreprise, le genre.</a:t>
            </a:r>
            <a:endParaRPr lang="fr-FR" sz="16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19"/>
                    </p:tgtEl>
                  </p:cond>
                </p:stCondLst>
                <p:endSync evt="end" delay="0">
                  <p:rtn val="all"/>
                </p:endSync>
                <p:childTnLst>
                  <p:par>
                    <p:cTn id="3" fill="hold">
                      <p:stCondLst>
                        <p:cond delay="0"/>
                      </p:stCondLst>
                      <p:childTnLst>
                        <p:par>
                          <p:cTn id="4" fill="hold">
                            <p:stCondLst>
                              <p:cond delay="0"/>
                            </p:stCondLst>
                            <p:childTnLst>
                              <p:par>
                                <p:cTn id="5" presetID="53" presetClass="entr" presetSubtype="16" fill="hold" grpId="0" nodeType="clickEffect">
                                  <p:stCondLst>
                                    <p:cond delay="500"/>
                                  </p:stCondLst>
                                  <p:childTnLst>
                                    <p:set>
                                      <p:cBhvr>
                                        <p:cTn id="6" dur="1" fill="hold">
                                          <p:stCondLst>
                                            <p:cond delay="0"/>
                                          </p:stCondLst>
                                        </p:cTn>
                                        <p:tgtEl>
                                          <p:spTgt spid="221"/>
                                        </p:tgtEl>
                                        <p:attrNameLst>
                                          <p:attrName>style.visibility</p:attrName>
                                        </p:attrNameLst>
                                      </p:cBhvr>
                                      <p:to>
                                        <p:strVal val="visible"/>
                                      </p:to>
                                    </p:set>
                                    <p:anim calcmode="lin" valueType="num">
                                      <p:cBhvr>
                                        <p:cTn id="7" dur="1000" fill="hold"/>
                                        <p:tgtEl>
                                          <p:spTgt spid="221"/>
                                        </p:tgtEl>
                                        <p:attrNameLst>
                                          <p:attrName>ppt_w</p:attrName>
                                        </p:attrNameLst>
                                      </p:cBhvr>
                                      <p:tavLst>
                                        <p:tav tm="0">
                                          <p:val>
                                            <p:fltVal val="0"/>
                                          </p:val>
                                        </p:tav>
                                        <p:tav tm="100000">
                                          <p:val>
                                            <p:strVal val="#ppt_w"/>
                                          </p:val>
                                        </p:tav>
                                      </p:tavLst>
                                    </p:anim>
                                    <p:anim calcmode="lin" valueType="num">
                                      <p:cBhvr>
                                        <p:cTn id="8" dur="1000" fill="hold"/>
                                        <p:tgtEl>
                                          <p:spTgt spid="221"/>
                                        </p:tgtEl>
                                        <p:attrNameLst>
                                          <p:attrName>ppt_h</p:attrName>
                                        </p:attrNameLst>
                                      </p:cBhvr>
                                      <p:tavLst>
                                        <p:tav tm="0">
                                          <p:val>
                                            <p:fltVal val="0"/>
                                          </p:val>
                                        </p:tav>
                                        <p:tav tm="100000">
                                          <p:val>
                                            <p:strVal val="#ppt_h"/>
                                          </p:val>
                                        </p:tav>
                                      </p:tavLst>
                                    </p:anim>
                                    <p:animEffect transition="in" filter="fade">
                                      <p:cBhvr>
                                        <p:cTn id="9" dur="1000"/>
                                        <p:tgtEl>
                                          <p:spTgt spid="221"/>
                                        </p:tgtEl>
                                      </p:cBhvr>
                                    </p:animEffect>
                                  </p:childTnLst>
                                </p:cTn>
                              </p:par>
                            </p:childTnLst>
                          </p:cTn>
                        </p:par>
                        <p:par>
                          <p:cTn id="10" fill="hold">
                            <p:stCondLst>
                              <p:cond delay="1500"/>
                            </p:stCondLst>
                            <p:childTnLst>
                              <p:par>
                                <p:cTn id="11" presetID="53" presetClass="entr" presetSubtype="16" fill="hold" grpId="0" nodeType="afterEffect">
                                  <p:stCondLst>
                                    <p:cond delay="500"/>
                                  </p:stCondLst>
                                  <p:childTnLst>
                                    <p:set>
                                      <p:cBhvr>
                                        <p:cTn id="12" dur="1" fill="hold">
                                          <p:stCondLst>
                                            <p:cond delay="0"/>
                                          </p:stCondLst>
                                        </p:cTn>
                                        <p:tgtEl>
                                          <p:spTgt spid="218"/>
                                        </p:tgtEl>
                                        <p:attrNameLst>
                                          <p:attrName>style.visibility</p:attrName>
                                        </p:attrNameLst>
                                      </p:cBhvr>
                                      <p:to>
                                        <p:strVal val="visible"/>
                                      </p:to>
                                    </p:set>
                                    <p:anim calcmode="lin" valueType="num">
                                      <p:cBhvr>
                                        <p:cTn id="13" dur="1000" fill="hold"/>
                                        <p:tgtEl>
                                          <p:spTgt spid="218"/>
                                        </p:tgtEl>
                                        <p:attrNameLst>
                                          <p:attrName>ppt_w</p:attrName>
                                        </p:attrNameLst>
                                      </p:cBhvr>
                                      <p:tavLst>
                                        <p:tav tm="0">
                                          <p:val>
                                            <p:fltVal val="0"/>
                                          </p:val>
                                        </p:tav>
                                        <p:tav tm="100000">
                                          <p:val>
                                            <p:strVal val="#ppt_w"/>
                                          </p:val>
                                        </p:tav>
                                      </p:tavLst>
                                    </p:anim>
                                    <p:anim calcmode="lin" valueType="num">
                                      <p:cBhvr>
                                        <p:cTn id="14" dur="1000" fill="hold"/>
                                        <p:tgtEl>
                                          <p:spTgt spid="218"/>
                                        </p:tgtEl>
                                        <p:attrNameLst>
                                          <p:attrName>ppt_h</p:attrName>
                                        </p:attrNameLst>
                                      </p:cBhvr>
                                      <p:tavLst>
                                        <p:tav tm="0">
                                          <p:val>
                                            <p:fltVal val="0"/>
                                          </p:val>
                                        </p:tav>
                                        <p:tav tm="100000">
                                          <p:val>
                                            <p:strVal val="#ppt_h"/>
                                          </p:val>
                                        </p:tav>
                                      </p:tavLst>
                                    </p:anim>
                                    <p:animEffect transition="in" filter="fade">
                                      <p:cBhvr>
                                        <p:cTn id="15" dur="1000"/>
                                        <p:tgtEl>
                                          <p:spTgt spid="218"/>
                                        </p:tgtEl>
                                      </p:cBhvr>
                                    </p:animEffect>
                                  </p:childTnLst>
                                </p:cTn>
                              </p:par>
                            </p:childTnLst>
                          </p:cTn>
                        </p:par>
                      </p:childTnLst>
                    </p:cTn>
                  </p:par>
                </p:childTnLst>
              </p:cTn>
              <p:nextCondLst>
                <p:cond evt="onClick" delay="0">
                  <p:tgtEl>
                    <p:spTgt spid="219"/>
                  </p:tgtEl>
                </p:cond>
              </p:nextCondLst>
            </p:seq>
          </p:childTnLst>
        </p:cTn>
      </p:par>
    </p:tnLst>
    <p:bldLst>
      <p:bldP spid="218" grpId="0" animBg="1"/>
      <p:bldP spid="2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23"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24"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25"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26"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27"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Regrouper plusieurs objectifs d’apprentissage</a:t>
            </a:r>
            <a:endParaRPr lang="fr-FR" sz="2800" b="0" strike="noStrike" spc="-1" dirty="0">
              <a:latin typeface="Arial"/>
            </a:endParaRPr>
          </a:p>
        </p:txBody>
      </p:sp>
      <p:sp>
        <p:nvSpPr>
          <p:cNvPr id="228" name="CustomShape 7"/>
          <p:cNvSpPr/>
          <p:nvPr>
            <p:custDataLst>
              <p:tags r:id="rId7"/>
            </p:custDataLst>
          </p:nvPr>
        </p:nvSpPr>
        <p:spPr>
          <a:xfrm>
            <a:off x="335880" y="2804400"/>
            <a:ext cx="334764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Quelles inégalités sont compatibles avec les différentes conceptions de la justice sociale ?</a:t>
            </a:r>
            <a:endParaRPr lang="fr-FR" sz="1600" b="0" strike="noStrike" spc="-1" dirty="0">
              <a:latin typeface="Arial"/>
            </a:endParaRPr>
          </a:p>
        </p:txBody>
      </p:sp>
      <p:sp>
        <p:nvSpPr>
          <p:cNvPr id="229" name="CustomShape 8"/>
          <p:cNvSpPr/>
          <p:nvPr>
            <p:custDataLst>
              <p:tags r:id="rId8"/>
            </p:custDataLst>
          </p:nvPr>
        </p:nvSpPr>
        <p:spPr>
          <a:xfrm>
            <a:off x="3816000" y="2753640"/>
            <a:ext cx="8265240" cy="196740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Connaître les grandes tendances d’évolution des inégalités économiques depuis le début du XXe siècle et comprendre que les inégalités économiques et sociales présentent un caractère multiforme et cumulatif.</a:t>
            </a:r>
            <a:endParaRPr lang="fr-FR" sz="1600" b="0" strike="noStrike" spc="-1" dirty="0">
              <a:latin typeface="Arial"/>
            </a:endParaRPr>
          </a:p>
          <a:p>
            <a:pPr>
              <a:lnSpc>
                <a:spcPct val="100000"/>
              </a:lnSpc>
            </a:pPr>
            <a:r>
              <a:rPr lang="fr-FR" sz="1600" b="1" strike="noStrike" spc="-1" dirty="0">
                <a:solidFill>
                  <a:srgbClr val="000000"/>
                </a:solidFill>
                <a:latin typeface="Arial"/>
              </a:rPr>
              <a:t>- Savoir interpréter les principaux outils de mesure des inégalités, statique (rapport inter-quantiles, courbe de Lorenz et coefficient de Gini, top 1%) et dynamique (corrélation de revenu parents-enfants).</a:t>
            </a:r>
            <a:endParaRPr lang="fr-FR" sz="1600" b="0" strike="noStrike" spc="-1" dirty="0">
              <a:latin typeface="Arial"/>
            </a:endParaRPr>
          </a:p>
          <a:p>
            <a:pPr>
              <a:lnSpc>
                <a:spcPct val="100000"/>
              </a:lnSpc>
            </a:pPr>
            <a:r>
              <a:rPr lang="fr-FR" sz="1600" b="1" strike="noStrike" spc="-1" dirty="0">
                <a:solidFill>
                  <a:srgbClr val="000000"/>
                </a:solidFill>
                <a:latin typeface="Arial"/>
              </a:rPr>
              <a:t>-…</a:t>
            </a:r>
            <a:endParaRPr lang="fr-FR" sz="1600" b="0" strike="noStrike" spc="-1" dirty="0">
              <a:latin typeface="Arial"/>
            </a:endParaRPr>
          </a:p>
        </p:txBody>
      </p:sp>
      <p:sp>
        <p:nvSpPr>
          <p:cNvPr id="230" name="CustomShape 9"/>
          <p:cNvSpPr/>
          <p:nvPr>
            <p:custDataLst>
              <p:tags r:id="rId9"/>
            </p:custDataLst>
          </p:nvPr>
        </p:nvSpPr>
        <p:spPr>
          <a:xfrm>
            <a:off x="0" y="4535880"/>
            <a:ext cx="3779640" cy="217932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Ici, il est possible de traiter dans un même temps les deux premiers ob-jectifs d’apprentissage en abordant les outils de mesure au moment de la présentation des grandes ten-dances d’évolution des inégalités économiques depuis le début du XXe siècle. </a:t>
            </a:r>
            <a:endParaRPr lang="fr-FR" sz="1600" b="0" strike="noStrike" spc="-1" dirty="0">
              <a:latin typeface="Arial"/>
            </a:endParaRPr>
          </a:p>
        </p:txBody>
      </p:sp>
      <p:sp>
        <p:nvSpPr>
          <p:cNvPr id="231" name="CustomShape 10"/>
          <p:cNvSpPr/>
          <p:nvPr>
            <p:custDataLst>
              <p:tags r:id="rId10"/>
            </p:custDataLst>
          </p:nvPr>
        </p:nvSpPr>
        <p:spPr>
          <a:xfrm>
            <a:off x="414720" y="406044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Illustration</a:t>
            </a:r>
            <a:endParaRPr lang="fr-FR" sz="1800" b="0" strike="noStrike" spc="-1" dirty="0">
              <a:latin typeface="Arial"/>
            </a:endParaRPr>
          </a:p>
        </p:txBody>
      </p:sp>
      <p:grpSp>
        <p:nvGrpSpPr>
          <p:cNvPr id="233" name="Group 12"/>
          <p:cNvGrpSpPr/>
          <p:nvPr>
            <p:custDataLst>
              <p:tags r:id="rId11"/>
            </p:custDataLst>
          </p:nvPr>
        </p:nvGrpSpPr>
        <p:grpSpPr>
          <a:xfrm>
            <a:off x="3937680" y="2524680"/>
            <a:ext cx="7627320" cy="3647160"/>
            <a:chOff x="3937680" y="2524680"/>
            <a:chExt cx="7627320" cy="3647160"/>
          </a:xfrm>
        </p:grpSpPr>
        <p:sp>
          <p:nvSpPr>
            <p:cNvPr id="234" name="CustomShape 13"/>
            <p:cNvSpPr/>
            <p:nvPr/>
          </p:nvSpPr>
          <p:spPr>
            <a:xfrm>
              <a:off x="3937680" y="5868360"/>
              <a:ext cx="7627320" cy="303480"/>
            </a:xfrm>
            <a:prstGeom prst="rect">
              <a:avLst/>
            </a:prstGeom>
            <a:solidFill>
              <a:schemeClr val="bg1"/>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fr-FR" sz="1400" b="0" strike="noStrike" spc="-1" dirty="0">
                  <a:solidFill>
                    <a:srgbClr val="000000"/>
                  </a:solidFill>
                  <a:latin typeface="Arial"/>
                </a:rPr>
                <a:t>Source : Rapport sur les inégalités mondiales 2018.</a:t>
              </a:r>
              <a:endParaRPr lang="fr-FR" sz="1400" b="0" strike="noStrike" spc="-1" dirty="0">
                <a:latin typeface="Arial"/>
              </a:endParaRPr>
            </a:p>
          </p:txBody>
        </p:sp>
        <p:pic>
          <p:nvPicPr>
            <p:cNvPr id="235" name="Image 6"/>
            <p:cNvPicPr/>
            <p:nvPr/>
          </p:nvPicPr>
          <p:blipFill>
            <a:blip r:embed="rId13"/>
            <a:stretch/>
          </p:blipFill>
          <p:spPr>
            <a:xfrm>
              <a:off x="3937680" y="2524680"/>
              <a:ext cx="7627320" cy="3374280"/>
            </a:xfrm>
            <a:prstGeom prst="rect">
              <a:avLst/>
            </a:prstGeom>
            <a:ln>
              <a:noFill/>
            </a:ln>
          </p:spPr>
        </p:pic>
      </p:gr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31"/>
                    </p:tgtEl>
                  </p:cond>
                </p:stCondLst>
                <p:endSync evt="end" delay="0">
                  <p:rtn val="all"/>
                </p:endSync>
                <p:childTnLst>
                  <p:par>
                    <p:cTn id="3" fill="hold">
                      <p:stCondLst>
                        <p:cond delay="0"/>
                      </p:stCondLst>
                      <p:childTnLst>
                        <p:par>
                          <p:cTn id="4" fill="hold">
                            <p:stCondLst>
                              <p:cond delay="0"/>
                            </p:stCondLst>
                            <p:childTnLst>
                              <p:par>
                                <p:cTn id="5" presetID="31" presetClass="entr" presetSubtype="0" fill="hold" nodeType="clickEffect">
                                  <p:stCondLst>
                                    <p:cond delay="500"/>
                                  </p:stCondLst>
                                  <p:childTnLst>
                                    <p:set>
                                      <p:cBhvr>
                                        <p:cTn id="6" dur="1" fill="hold">
                                          <p:stCondLst>
                                            <p:cond delay="0"/>
                                          </p:stCondLst>
                                        </p:cTn>
                                        <p:tgtEl>
                                          <p:spTgt spid="233"/>
                                        </p:tgtEl>
                                        <p:attrNameLst>
                                          <p:attrName>style.visibility</p:attrName>
                                        </p:attrNameLst>
                                      </p:cBhvr>
                                      <p:to>
                                        <p:strVal val="visible"/>
                                      </p:to>
                                    </p:set>
                                    <p:anim calcmode="lin" valueType="num">
                                      <p:cBhvr>
                                        <p:cTn id="7" dur="1000" fill="hold"/>
                                        <p:tgtEl>
                                          <p:spTgt spid="233"/>
                                        </p:tgtEl>
                                        <p:attrNameLst>
                                          <p:attrName>ppt_w</p:attrName>
                                        </p:attrNameLst>
                                      </p:cBhvr>
                                      <p:tavLst>
                                        <p:tav tm="0">
                                          <p:val>
                                            <p:fltVal val="0"/>
                                          </p:val>
                                        </p:tav>
                                        <p:tav tm="100000">
                                          <p:val>
                                            <p:strVal val="#ppt_w"/>
                                          </p:val>
                                        </p:tav>
                                      </p:tavLst>
                                    </p:anim>
                                    <p:anim calcmode="lin" valueType="num">
                                      <p:cBhvr>
                                        <p:cTn id="8" dur="1000" fill="hold"/>
                                        <p:tgtEl>
                                          <p:spTgt spid="233"/>
                                        </p:tgtEl>
                                        <p:attrNameLst>
                                          <p:attrName>ppt_h</p:attrName>
                                        </p:attrNameLst>
                                      </p:cBhvr>
                                      <p:tavLst>
                                        <p:tav tm="0">
                                          <p:val>
                                            <p:fltVal val="0"/>
                                          </p:val>
                                        </p:tav>
                                        <p:tav tm="100000">
                                          <p:val>
                                            <p:strVal val="#ppt_h"/>
                                          </p:val>
                                        </p:tav>
                                      </p:tavLst>
                                    </p:anim>
                                    <p:anim calcmode="lin" valueType="num">
                                      <p:cBhvr>
                                        <p:cTn id="9" dur="1000" fill="hold"/>
                                        <p:tgtEl>
                                          <p:spTgt spid="233"/>
                                        </p:tgtEl>
                                        <p:attrNameLst>
                                          <p:attrName>style.rotation</p:attrName>
                                        </p:attrNameLst>
                                      </p:cBhvr>
                                      <p:tavLst>
                                        <p:tav tm="0">
                                          <p:val>
                                            <p:fltVal val="90"/>
                                          </p:val>
                                        </p:tav>
                                        <p:tav tm="100000">
                                          <p:val>
                                            <p:fltVal val="0"/>
                                          </p:val>
                                        </p:tav>
                                      </p:tavLst>
                                    </p:anim>
                                    <p:animEffect transition="in" filter="fade">
                                      <p:cBhvr>
                                        <p:cTn id="10" dur="1000"/>
                                        <p:tgtEl>
                                          <p:spTgt spid="233"/>
                                        </p:tgtEl>
                                      </p:cBhvr>
                                    </p:animEffect>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230"/>
                                        </p:tgtEl>
                                        <p:attrNameLst>
                                          <p:attrName>style.visibility</p:attrName>
                                        </p:attrNameLst>
                                      </p:cBhvr>
                                      <p:to>
                                        <p:strVal val="visible"/>
                                      </p:to>
                                    </p:set>
                                    <p:animEffect transition="in" filter="fade">
                                      <p:cBhvr>
                                        <p:cTn id="14" dur="1000"/>
                                        <p:tgtEl>
                                          <p:spTgt spid="230"/>
                                        </p:tgtEl>
                                      </p:cBhvr>
                                    </p:animEffect>
                                  </p:childTnLst>
                                </p:cTn>
                              </p:par>
                            </p:childTnLst>
                          </p:cTn>
                        </p:par>
                      </p:childTnLst>
                    </p:cTn>
                  </p:par>
                </p:childTnLst>
              </p:cTn>
              <p:nextCondLst>
                <p:cond evt="onClick" delay="0">
                  <p:tgtEl>
                    <p:spTgt spid="231"/>
                  </p:tgtEl>
                </p:cond>
              </p:nextCondLst>
            </p:seq>
          </p:childTnLst>
        </p:cTn>
      </p:par>
    </p:tnLst>
    <p:bldLst>
      <p:bldP spid="23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37"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38"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39"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40"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41"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Trouver une mise en perspective du questionnement/du chapitre</a:t>
            </a:r>
            <a:endParaRPr lang="fr-FR" sz="2800" b="0" strike="noStrike" spc="-1" dirty="0">
              <a:latin typeface="Arial"/>
            </a:endParaRPr>
          </a:p>
        </p:txBody>
      </p:sp>
      <p:sp>
        <p:nvSpPr>
          <p:cNvPr id="242" name="CustomShape 7"/>
          <p:cNvSpPr/>
          <p:nvPr>
            <p:custDataLst>
              <p:tags r:id="rId7"/>
            </p:custDataLst>
          </p:nvPr>
        </p:nvSpPr>
        <p:spPr>
          <a:xfrm>
            <a:off x="335880" y="2450520"/>
            <a:ext cx="347976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0" tIns="36000" rIns="36000" bIns="36000" anchor="ctr">
            <a:spAutoFit/>
          </a:bodyPr>
          <a:lstStyle/>
          <a:p>
            <a:pPr>
              <a:lnSpc>
                <a:spcPct val="100000"/>
              </a:lnSpc>
            </a:pPr>
            <a:r>
              <a:rPr lang="fr-FR" sz="1600" b="1" strike="noStrike" spc="-1" dirty="0">
                <a:solidFill>
                  <a:srgbClr val="000000"/>
                </a:solidFill>
                <a:latin typeface="Arial"/>
              </a:rPr>
              <a:t>Quels sont les sources et les défis de la croissance économique ?</a:t>
            </a:r>
            <a:endParaRPr lang="fr-FR" sz="1600" b="0" strike="noStrike" spc="-1" dirty="0">
              <a:latin typeface="Arial"/>
            </a:endParaRPr>
          </a:p>
        </p:txBody>
      </p:sp>
      <p:sp>
        <p:nvSpPr>
          <p:cNvPr id="243" name="CustomShape 8"/>
          <p:cNvSpPr/>
          <p:nvPr>
            <p:custDataLst>
              <p:tags r:id="rId8"/>
            </p:custDataLst>
          </p:nvPr>
        </p:nvSpPr>
        <p:spPr>
          <a:xfrm>
            <a:off x="3845880" y="2336696"/>
            <a:ext cx="8265240" cy="3894248"/>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le processus de croissance économique et les sources de la croissance : accumulation des facteurs et accroissement de la productivité globale des facteurs ; comprendre le lien entre le progrès technique et l’accrois-sement de la productivité globale des facteurs.</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que le progrès technique est endogène et qu’il résulte en particulier de l’innovation.</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comment les institutions (notamment les droits de propriété) influent sur la croissance en affectant l’incitation à investir et innover ; savoir que l’innovation s’accompagne d'un processus de destruction créatrice.</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comment le progrès technique peut engendrer des inégalités de revenus.</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qu’une croissance économique soutenable se heurte à des limites écologiques (notamment l’épuisement des ressources, la pollution et le réchauffement climatique) et que l’innovation peut aider à reculer ces limites.</a:t>
            </a:r>
            <a:endParaRPr lang="fr-FR" sz="1600" b="0" strike="noStrike" spc="-1" dirty="0">
              <a:latin typeface="Arial"/>
            </a:endParaRPr>
          </a:p>
        </p:txBody>
      </p:sp>
      <p:sp>
        <p:nvSpPr>
          <p:cNvPr id="244" name="CustomShape 9"/>
          <p:cNvSpPr/>
          <p:nvPr>
            <p:custDataLst>
              <p:tags r:id="rId9"/>
            </p:custDataLst>
          </p:nvPr>
        </p:nvSpPr>
        <p:spPr>
          <a:xfrm>
            <a:off x="0" y="3538080"/>
            <a:ext cx="3851640" cy="215748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Ici, il est possible d’organiser les objectifs d’apprentissage autour de trois axes :</a:t>
            </a:r>
            <a:endParaRPr lang="fr-FR" sz="1600" b="0" strike="noStrike" spc="-1" dirty="0">
              <a:latin typeface="Arial"/>
            </a:endParaRPr>
          </a:p>
          <a:p>
            <a:pPr marL="176040">
              <a:lnSpc>
                <a:spcPct val="100000"/>
              </a:lnSpc>
            </a:pPr>
            <a:r>
              <a:rPr lang="fr-FR" sz="1600" b="1" strike="noStrike" spc="-1" dirty="0">
                <a:solidFill>
                  <a:srgbClr val="404040"/>
                </a:solidFill>
                <a:latin typeface="Arial"/>
              </a:rPr>
              <a:t>1. Quelles sont les sources de la croissance ?</a:t>
            </a:r>
            <a:endParaRPr lang="fr-FR" sz="1600" b="0" strike="noStrike" spc="-1" dirty="0">
              <a:latin typeface="Arial"/>
            </a:endParaRPr>
          </a:p>
          <a:p>
            <a:pPr marL="176040">
              <a:lnSpc>
                <a:spcPct val="100000"/>
              </a:lnSpc>
            </a:pPr>
            <a:r>
              <a:rPr lang="fr-FR" sz="1600" b="1" strike="noStrike" spc="-1" dirty="0">
                <a:solidFill>
                  <a:srgbClr val="404040"/>
                </a:solidFill>
                <a:latin typeface="Arial"/>
              </a:rPr>
              <a:t>2. Le caractère endogène de la croissance</a:t>
            </a:r>
            <a:endParaRPr lang="fr-FR" sz="1600" b="0" strike="noStrike" spc="-1" dirty="0">
              <a:latin typeface="Arial"/>
            </a:endParaRPr>
          </a:p>
          <a:p>
            <a:pPr marL="176040">
              <a:lnSpc>
                <a:spcPct val="100000"/>
              </a:lnSpc>
            </a:pPr>
            <a:r>
              <a:rPr lang="fr-FR" sz="1600" b="1" strike="noStrike" spc="-1" dirty="0">
                <a:solidFill>
                  <a:srgbClr val="404040"/>
                </a:solidFill>
                <a:latin typeface="Arial"/>
              </a:rPr>
              <a:t>3. Les défis de la croissance</a:t>
            </a:r>
            <a:endParaRPr lang="fr-FR" sz="1600" b="0" strike="noStrike" spc="-1" dirty="0">
              <a:latin typeface="Arial"/>
            </a:endParaRPr>
          </a:p>
        </p:txBody>
      </p:sp>
      <p:sp>
        <p:nvSpPr>
          <p:cNvPr id="245" name="CustomShape 10"/>
          <p:cNvSpPr/>
          <p:nvPr>
            <p:custDataLst>
              <p:tags r:id="rId10"/>
            </p:custDataLst>
          </p:nvPr>
        </p:nvSpPr>
        <p:spPr>
          <a:xfrm>
            <a:off x="414720" y="3132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Illustration</a:t>
            </a:r>
            <a:endParaRPr lang="fr-FR" sz="18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5"/>
                    </p:tgtEl>
                  </p:cond>
                </p:stCondLst>
                <p:endSync evt="end" delay="0">
                  <p:rtn val="all"/>
                </p:endSync>
                <p:childTnLst>
                  <p:par>
                    <p:cTn id="3" fill="hold">
                      <p:stCondLst>
                        <p:cond delay="0"/>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244"/>
                                        </p:tgtEl>
                                        <p:attrNameLst>
                                          <p:attrName>style.visibility</p:attrName>
                                        </p:attrNameLst>
                                      </p:cBhvr>
                                      <p:to>
                                        <p:strVal val="visible"/>
                                      </p:to>
                                    </p:set>
                                    <p:animEffect transition="in" filter="fade">
                                      <p:cBhvr additive="repl">
                                        <p:cTn id="7" dur="500"/>
                                        <p:tgtEl>
                                          <p:spTgt spid="244"/>
                                        </p:tgtEl>
                                      </p:cBhvr>
                                    </p:animEffect>
                                  </p:childTnLst>
                                </p:cTn>
                              </p:par>
                            </p:childTnLst>
                          </p:cTn>
                        </p:par>
                      </p:childTnLst>
                    </p:cTn>
                  </p:par>
                </p:childTnLst>
              </p:cTn>
              <p:nextCondLst>
                <p:cond evt="onClick" delay="0">
                  <p:tgtEl>
                    <p:spTgt spid="245"/>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custDataLst>
              <p:tags r:id="rId1"/>
            </p:custDataLst>
          </p:nvPr>
        </p:nvSpPr>
        <p:spPr>
          <a:xfrm>
            <a:off x="987078" y="360000"/>
            <a:ext cx="10214005" cy="1550031"/>
          </a:xfrm>
          <a:prstGeom prst="rect">
            <a:avLst/>
          </a:prstGeom>
          <a:noFill/>
          <a:ln>
            <a:noFill/>
          </a:ln>
        </p:spPr>
        <p:style>
          <a:lnRef idx="0">
            <a:scrgbClr r="0" g="0" b="0"/>
          </a:lnRef>
          <a:fillRef idx="0">
            <a:scrgbClr r="0" g="0" b="0"/>
          </a:fillRef>
          <a:effectRef idx="0">
            <a:scrgbClr r="0" g="0" b="0"/>
          </a:effectRef>
          <a:fontRef idx="minor"/>
        </p:style>
        <p:txBody>
          <a:bodyPr wrap="none" lIns="36000" tIns="36000" rIns="36000" bIns="36000">
            <a:spAutoFit/>
          </a:bodyPr>
          <a:lstStyle/>
          <a:p>
            <a:pPr algn="ctr">
              <a:lnSpc>
                <a:spcPct val="100000"/>
              </a:lnSpc>
            </a:pPr>
            <a:r>
              <a:rPr lang="fr-FR" sz="4800" b="1" strike="noStrike" spc="-1" dirty="0">
                <a:solidFill>
                  <a:srgbClr val="7030A0"/>
                </a:solidFill>
                <a:latin typeface="Arial"/>
              </a:rPr>
              <a:t>Les programmes de</a:t>
            </a:r>
            <a:endParaRPr lang="fr-FR" sz="4800" b="0" strike="noStrike" spc="-1" dirty="0">
              <a:latin typeface="Arial"/>
            </a:endParaRPr>
          </a:p>
          <a:p>
            <a:pPr algn="ctr">
              <a:lnSpc>
                <a:spcPct val="100000"/>
              </a:lnSpc>
            </a:pPr>
            <a:r>
              <a:rPr lang="fr-FR" sz="4800" b="1" strike="noStrike" spc="-1" dirty="0">
                <a:solidFill>
                  <a:srgbClr val="7030A0"/>
                </a:solidFill>
                <a:latin typeface="Arial"/>
              </a:rPr>
              <a:t>Sciences économiques et sociales</a:t>
            </a:r>
            <a:endParaRPr lang="fr-FR" sz="4800" b="0" strike="noStrike" spc="-1" dirty="0">
              <a:latin typeface="Arial"/>
            </a:endParaRPr>
          </a:p>
        </p:txBody>
      </p:sp>
      <p:sp>
        <p:nvSpPr>
          <p:cNvPr id="49"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50"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51"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52"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53" name="CustomShape 6"/>
          <p:cNvSpPr/>
          <p:nvPr>
            <p:custDataLst>
              <p:tags r:id="rId6"/>
            </p:custDataLst>
          </p:nvPr>
        </p:nvSpPr>
        <p:spPr>
          <a:xfrm>
            <a:off x="1055880" y="2259000"/>
            <a:ext cx="10079640" cy="1065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3200" b="1" strike="noStrike" spc="-1" dirty="0">
                <a:solidFill>
                  <a:srgbClr val="000000"/>
                </a:solidFill>
                <a:latin typeface="Arial"/>
              </a:rPr>
              <a:t>Distinguer et articuler les objectifs d'apprentissage afin de mieux gérer son temps</a:t>
            </a:r>
            <a:endParaRPr lang="fr-FR" sz="3200" b="0" strike="noStrike" spc="-1" dirty="0">
              <a:latin typeface="Arial"/>
            </a:endParaRPr>
          </a:p>
        </p:txBody>
      </p:sp>
      <p:sp>
        <p:nvSpPr>
          <p:cNvPr id="54" name="CustomShape 7"/>
          <p:cNvSpPr/>
          <p:nvPr>
            <p:custDataLst>
              <p:tags r:id="rId7"/>
            </p:custDataLst>
          </p:nvPr>
        </p:nvSpPr>
        <p:spPr>
          <a:xfrm>
            <a:off x="758160" y="3297600"/>
            <a:ext cx="10377360" cy="25223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2332080" indent="-1520640">
              <a:lnSpc>
                <a:spcPct val="100000"/>
              </a:lnSpc>
            </a:pPr>
            <a:endParaRPr lang="fr-FR" sz="1800" b="0" strike="noStrike" spc="-1" dirty="0">
              <a:latin typeface="Arial"/>
            </a:endParaRPr>
          </a:p>
          <a:p>
            <a:pPr marL="1073160" indent="-215640">
              <a:lnSpc>
                <a:spcPct val="100000"/>
              </a:lnSpc>
              <a:buClr>
                <a:srgbClr val="7030A0"/>
              </a:buClr>
              <a:buFont typeface="Arial"/>
              <a:buChar char="⁞"/>
            </a:pPr>
            <a:r>
              <a:rPr lang="fr-FR" sz="2800" b="1" strike="noStrike" spc="-1" dirty="0">
                <a:solidFill>
                  <a:srgbClr val="000000"/>
                </a:solidFill>
                <a:latin typeface="Arial"/>
              </a:rPr>
              <a:t>Premières observations sur la mise en œuvre des programmes</a:t>
            </a:r>
          </a:p>
          <a:p>
            <a:pPr marL="1073160" indent="-215640">
              <a:lnSpc>
                <a:spcPct val="100000"/>
              </a:lnSpc>
              <a:buClr>
                <a:srgbClr val="7030A0"/>
              </a:buClr>
              <a:buFont typeface="Arial"/>
              <a:buChar char="⁞"/>
            </a:pPr>
            <a:endParaRPr lang="fr-FR" sz="2800" b="1" strike="noStrike" spc="-1" dirty="0">
              <a:solidFill>
                <a:srgbClr val="000000"/>
              </a:solidFill>
              <a:latin typeface="Arial"/>
            </a:endParaRPr>
          </a:p>
          <a:p>
            <a:pPr marL="1073160" indent="-215640">
              <a:lnSpc>
                <a:spcPct val="100000"/>
              </a:lnSpc>
              <a:buClr>
                <a:srgbClr val="7030A0"/>
              </a:buClr>
              <a:buFont typeface="Arial"/>
              <a:buChar char="⁞"/>
            </a:pPr>
            <a:r>
              <a:rPr lang="fr-FR" sz="2800" b="1" spc="-1" dirty="0">
                <a:solidFill>
                  <a:srgbClr val="000000"/>
                </a:solidFill>
                <a:latin typeface="Arial"/>
              </a:rPr>
              <a:t>Quelques p</a:t>
            </a:r>
            <a:r>
              <a:rPr lang="fr-FR" sz="2800" b="1" strike="noStrike" spc="-1" dirty="0">
                <a:solidFill>
                  <a:srgbClr val="000000"/>
                </a:solidFill>
                <a:latin typeface="Arial"/>
              </a:rPr>
              <a:t>istes pour dégager des marges de manœuvre</a:t>
            </a:r>
            <a:endParaRPr lang="fr-FR" sz="2800" b="0" strike="noStrike" spc="-1" dirty="0">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CustomShape 10"/>
          <p:cNvSpPr/>
          <p:nvPr>
            <p:custDataLst>
              <p:tags r:id="rId1"/>
            </p:custDataLst>
          </p:nvPr>
        </p:nvSpPr>
        <p:spPr>
          <a:xfrm>
            <a:off x="3816000" y="4223734"/>
            <a:ext cx="8279640" cy="2532173"/>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le processus de croissance économique et les sources de la croissance : accumulation des facteurs et accroissement de la productivité globale des facteurs ; comprendre le lien entre le progrès technique et l’accrois-sement de la productivité globale des facteurs.</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que le progrès technique est endogène et qu’il résulte en particulier de l’innovation.</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comment les institutions (notamment les droits de propriété) influent sur la croissance en affectant l’incitation à investir et innover ; savoir que l’innovation s’accompagne d'un processus de destruction créatrice.</a:t>
            </a:r>
            <a:endParaRPr lang="fr-FR" sz="1600" b="0" strike="noStrike" spc="-1" dirty="0">
              <a:latin typeface="Arial"/>
            </a:endParaRPr>
          </a:p>
        </p:txBody>
      </p:sp>
      <p:sp>
        <p:nvSpPr>
          <p:cNvPr id="246" name="CustomShape 1"/>
          <p:cNvSpPr/>
          <p:nvPr>
            <p:custDataLst>
              <p:tags r:id="rId2"/>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47" name="Line 2"/>
          <p:cNvSpPr/>
          <p:nvPr>
            <p:custDataLst>
              <p:tags r:id="rId3"/>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48" name="Line 3"/>
          <p:cNvSpPr/>
          <p:nvPr>
            <p:custDataLst>
              <p:tags r:id="rId4"/>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49" name="Line 4"/>
          <p:cNvSpPr/>
          <p:nvPr>
            <p:custDataLst>
              <p:tags r:id="rId5"/>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50" name="Line 5"/>
          <p:cNvSpPr/>
          <p:nvPr>
            <p:custDataLst>
              <p:tags r:id="rId6"/>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51" name="CustomShape 6"/>
          <p:cNvSpPr/>
          <p:nvPr>
            <p:custDataLst>
              <p:tags r:id="rId7"/>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Trouver une mise en perspective du questionnement/du chapitre</a:t>
            </a:r>
            <a:endParaRPr lang="fr-FR" sz="2800" b="0" strike="noStrike" spc="-1" dirty="0">
              <a:latin typeface="Arial"/>
            </a:endParaRPr>
          </a:p>
        </p:txBody>
      </p:sp>
      <p:sp>
        <p:nvSpPr>
          <p:cNvPr id="252" name="CustomShape 7"/>
          <p:cNvSpPr/>
          <p:nvPr>
            <p:custDataLst>
              <p:tags r:id="rId8"/>
            </p:custDataLst>
          </p:nvPr>
        </p:nvSpPr>
        <p:spPr>
          <a:xfrm>
            <a:off x="335880" y="2450520"/>
            <a:ext cx="347976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0" tIns="36000" rIns="36000" bIns="36000" anchor="ctr">
            <a:spAutoFit/>
          </a:bodyPr>
          <a:lstStyle/>
          <a:p>
            <a:pPr>
              <a:lnSpc>
                <a:spcPct val="100000"/>
              </a:lnSpc>
            </a:pPr>
            <a:r>
              <a:rPr lang="fr-FR" sz="1600" b="1" strike="noStrike" spc="-1" dirty="0">
                <a:solidFill>
                  <a:srgbClr val="000000"/>
                </a:solidFill>
                <a:latin typeface="Arial"/>
              </a:rPr>
              <a:t>Quels sont les sources et les défis de la croissance économique ?</a:t>
            </a:r>
            <a:endParaRPr lang="fr-FR" sz="1600" b="0" strike="noStrike" spc="-1" dirty="0">
              <a:latin typeface="Arial"/>
            </a:endParaRPr>
          </a:p>
        </p:txBody>
      </p:sp>
      <p:sp>
        <p:nvSpPr>
          <p:cNvPr id="253" name="CustomShape 8"/>
          <p:cNvSpPr/>
          <p:nvPr>
            <p:custDataLst>
              <p:tags r:id="rId9"/>
            </p:custDataLst>
          </p:nvPr>
        </p:nvSpPr>
        <p:spPr>
          <a:xfrm>
            <a:off x="3816000" y="2373120"/>
            <a:ext cx="8279640" cy="205740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Il est également possible d’organiser les objectifs d’apprentissage autour de questions problématisées :</a:t>
            </a:r>
            <a:endParaRPr lang="fr-FR" sz="1600" b="0" strike="noStrike" spc="-1" dirty="0">
              <a:latin typeface="Arial"/>
            </a:endParaRPr>
          </a:p>
          <a:p>
            <a:pPr marL="176040">
              <a:lnSpc>
                <a:spcPct val="100000"/>
              </a:lnSpc>
              <a:spcBef>
                <a:spcPts val="601"/>
              </a:spcBef>
            </a:pPr>
            <a:r>
              <a:rPr lang="fr-FR" sz="1600" b="1" strike="noStrike" spc="-1" dirty="0">
                <a:solidFill>
                  <a:srgbClr val="404040"/>
                </a:solidFill>
                <a:latin typeface="Arial"/>
              </a:rPr>
              <a:t>Le progrès technique est-il la seule source de la croissance ?</a:t>
            </a:r>
            <a:endParaRPr lang="fr-FR" sz="1600" b="0" strike="noStrike" spc="-1" dirty="0">
              <a:latin typeface="Arial"/>
            </a:endParaRPr>
          </a:p>
          <a:p>
            <a:pPr>
              <a:lnSpc>
                <a:spcPct val="100000"/>
              </a:lnSpc>
            </a:pPr>
            <a:r>
              <a:rPr lang="fr-FR" sz="1600" b="1" strike="noStrike" spc="-1" dirty="0">
                <a:solidFill>
                  <a:srgbClr val="404040"/>
                </a:solidFill>
                <a:latin typeface="Arial"/>
              </a:rPr>
              <a:t>ou</a:t>
            </a:r>
            <a:endParaRPr lang="fr-FR" sz="1600" b="0" strike="noStrike" spc="-1" dirty="0">
              <a:latin typeface="Arial"/>
            </a:endParaRPr>
          </a:p>
          <a:p>
            <a:pPr marL="176040">
              <a:lnSpc>
                <a:spcPct val="100000"/>
              </a:lnSpc>
              <a:spcAft>
                <a:spcPts val="601"/>
              </a:spcAft>
            </a:pPr>
            <a:r>
              <a:rPr lang="fr-FR" sz="1600" b="1" strike="noStrike" spc="-1" dirty="0">
                <a:solidFill>
                  <a:srgbClr val="404040"/>
                </a:solidFill>
                <a:latin typeface="Arial"/>
              </a:rPr>
              <a:t>Les facteurs travail et capital sont-ils les seules sources de la croissance ?</a:t>
            </a:r>
            <a:endParaRPr lang="fr-FR" sz="1600" b="0" strike="noStrike" spc="-1" dirty="0">
              <a:latin typeface="Arial"/>
            </a:endParaRPr>
          </a:p>
          <a:p>
            <a:pPr>
              <a:lnSpc>
                <a:spcPct val="100000"/>
              </a:lnSpc>
            </a:pPr>
            <a:r>
              <a:rPr lang="fr-FR" sz="1600" b="1" strike="noStrike" spc="-1" dirty="0">
                <a:solidFill>
                  <a:srgbClr val="404040"/>
                </a:solidFill>
                <a:latin typeface="Arial"/>
              </a:rPr>
              <a:t>Ces questions problématisées permettent d’atteindre les trois premiers objectifs d’apprentissage :</a:t>
            </a:r>
            <a:endParaRPr lang="fr-FR" sz="1600" b="0" strike="noStrike" spc="-1" dirty="0">
              <a:latin typeface="Arial"/>
            </a:endParaRPr>
          </a:p>
        </p:txBody>
      </p:sp>
      <p:sp>
        <p:nvSpPr>
          <p:cNvPr id="254" name="CustomShape 9"/>
          <p:cNvSpPr/>
          <p:nvPr>
            <p:custDataLst>
              <p:tags r:id="rId10"/>
            </p:custDataLst>
          </p:nvPr>
        </p:nvSpPr>
        <p:spPr>
          <a:xfrm>
            <a:off x="414720" y="3249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Illustration</a:t>
            </a:r>
            <a:endParaRPr lang="fr-FR" sz="18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4"/>
                    </p:tgtEl>
                  </p:cond>
                </p:stCondLst>
                <p:endSync evt="end" delay="0">
                  <p:rtn val="all"/>
                </p:endSync>
                <p:childTnLst>
                  <p:par>
                    <p:cTn id="3" fill="hold">
                      <p:stCondLst>
                        <p:cond delay="0"/>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3"/>
                                        </p:tgtEl>
                                        <p:attrNameLst>
                                          <p:attrName>style.visibility</p:attrName>
                                        </p:attrNameLst>
                                      </p:cBhvr>
                                      <p:to>
                                        <p:strVal val="visible"/>
                                      </p:to>
                                    </p:set>
                                    <p:anim calcmode="lin" valueType="num">
                                      <p:cBhvr>
                                        <p:cTn id="7" dur="500" fill="hold"/>
                                        <p:tgtEl>
                                          <p:spTgt spid="253"/>
                                        </p:tgtEl>
                                        <p:attrNameLst>
                                          <p:attrName>ppt_w</p:attrName>
                                        </p:attrNameLst>
                                      </p:cBhvr>
                                      <p:tavLst>
                                        <p:tav tm="0">
                                          <p:val>
                                            <p:fltVal val="0"/>
                                          </p:val>
                                        </p:tav>
                                        <p:tav tm="100000">
                                          <p:val>
                                            <p:strVal val="#ppt_w"/>
                                          </p:val>
                                        </p:tav>
                                      </p:tavLst>
                                    </p:anim>
                                    <p:anim calcmode="lin" valueType="num">
                                      <p:cBhvr>
                                        <p:cTn id="8" dur="500" fill="hold"/>
                                        <p:tgtEl>
                                          <p:spTgt spid="253"/>
                                        </p:tgtEl>
                                        <p:attrNameLst>
                                          <p:attrName>ppt_h</p:attrName>
                                        </p:attrNameLst>
                                      </p:cBhvr>
                                      <p:tavLst>
                                        <p:tav tm="0">
                                          <p:val>
                                            <p:fltVal val="0"/>
                                          </p:val>
                                        </p:tav>
                                        <p:tav tm="100000">
                                          <p:val>
                                            <p:strVal val="#ppt_h"/>
                                          </p:val>
                                        </p:tav>
                                      </p:tavLst>
                                    </p:anim>
                                    <p:animEffect transition="in" filter="fade">
                                      <p:cBhvr>
                                        <p:cTn id="9" dur="500"/>
                                        <p:tgtEl>
                                          <p:spTgt spid="253"/>
                                        </p:tgtEl>
                                      </p:cBhvr>
                                    </p:animEffect>
                                  </p:childTnLst>
                                </p:cTn>
                              </p:par>
                            </p:childTnLst>
                          </p:cTn>
                        </p:par>
                        <p:par>
                          <p:cTn id="10" fill="hold">
                            <p:stCondLst>
                              <p:cond delay="500"/>
                            </p:stCondLst>
                            <p:childTnLst>
                              <p:par>
                                <p:cTn id="11" presetID="10" presetClass="entr" presetSubtype="0" fill="hold" grpId="0" nodeType="afterEffect">
                                  <p:stCondLst>
                                    <p:cond delay="1000"/>
                                  </p:stCondLst>
                                  <p:childTnLst>
                                    <p:set>
                                      <p:cBhvr>
                                        <p:cTn id="12" dur="1" fill="hold">
                                          <p:stCondLst>
                                            <p:cond delay="0"/>
                                          </p:stCondLst>
                                        </p:cTn>
                                        <p:tgtEl>
                                          <p:spTgt spid="255"/>
                                        </p:tgtEl>
                                        <p:attrNameLst>
                                          <p:attrName>style.visibility</p:attrName>
                                        </p:attrNameLst>
                                      </p:cBhvr>
                                      <p:to>
                                        <p:strVal val="visible"/>
                                      </p:to>
                                    </p:set>
                                    <p:animEffect transition="in" filter="fade">
                                      <p:cBhvr>
                                        <p:cTn id="13" dur="500"/>
                                        <p:tgtEl>
                                          <p:spTgt spid="255"/>
                                        </p:tgtEl>
                                      </p:cBhvr>
                                    </p:animEffect>
                                  </p:childTnLst>
                                </p:cTn>
                              </p:par>
                            </p:childTnLst>
                          </p:cTn>
                        </p:par>
                      </p:childTnLst>
                    </p:cTn>
                  </p:par>
                </p:childTnLst>
              </p:cTn>
              <p:nextCondLst>
                <p:cond evt="onClick" delay="0">
                  <p:tgtEl>
                    <p:spTgt spid="254"/>
                  </p:tgtEl>
                </p:cond>
              </p:nextCondLst>
            </p:seq>
          </p:childTnLst>
        </p:cTn>
      </p:par>
    </p:tnLst>
    <p:bldLst>
      <p:bldP spid="255" grpId="0" animBg="1"/>
      <p:bldP spid="25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57"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58"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59"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60"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61"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Trouver une mise en perspective du questionnement/du chapitre</a:t>
            </a:r>
            <a:endParaRPr lang="fr-FR" sz="2800" b="0" strike="noStrike" spc="-1" dirty="0">
              <a:latin typeface="Arial"/>
            </a:endParaRPr>
          </a:p>
        </p:txBody>
      </p:sp>
      <p:sp>
        <p:nvSpPr>
          <p:cNvPr id="262" name="CustomShape 7"/>
          <p:cNvSpPr/>
          <p:nvPr>
            <p:custDataLst>
              <p:tags r:id="rId7"/>
            </p:custDataLst>
          </p:nvPr>
        </p:nvSpPr>
        <p:spPr>
          <a:xfrm>
            <a:off x="335880" y="2450520"/>
            <a:ext cx="347976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0" tIns="36000" rIns="36000" bIns="36000" anchor="ctr">
            <a:spAutoFit/>
          </a:bodyPr>
          <a:lstStyle/>
          <a:p>
            <a:pPr>
              <a:lnSpc>
                <a:spcPct val="100000"/>
              </a:lnSpc>
            </a:pPr>
            <a:r>
              <a:rPr lang="fr-FR" sz="1600" b="1" strike="noStrike" spc="-1" dirty="0">
                <a:solidFill>
                  <a:srgbClr val="000000"/>
                </a:solidFill>
                <a:latin typeface="Arial"/>
              </a:rPr>
              <a:t>Quels sont les sources et les défis de la croissance économique ?</a:t>
            </a:r>
            <a:endParaRPr lang="fr-FR" sz="1600" b="0" strike="noStrike" spc="-1" dirty="0">
              <a:latin typeface="Arial"/>
            </a:endParaRPr>
          </a:p>
        </p:txBody>
      </p:sp>
      <p:sp>
        <p:nvSpPr>
          <p:cNvPr id="263" name="CustomShape 8"/>
          <p:cNvSpPr/>
          <p:nvPr>
            <p:custDataLst>
              <p:tags r:id="rId8"/>
            </p:custDataLst>
          </p:nvPr>
        </p:nvSpPr>
        <p:spPr>
          <a:xfrm>
            <a:off x="3816000" y="2454840"/>
            <a:ext cx="8279640" cy="151812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Il est également possible d’organiser les objectifs d’apprentissage autour de questions problématisées :</a:t>
            </a:r>
            <a:endParaRPr lang="fr-FR" sz="1600" b="0" strike="noStrike" spc="-1" dirty="0">
              <a:latin typeface="Arial"/>
            </a:endParaRPr>
          </a:p>
          <a:p>
            <a:pPr marL="176040">
              <a:lnSpc>
                <a:spcPct val="100000"/>
              </a:lnSpc>
              <a:spcBef>
                <a:spcPts val="601"/>
              </a:spcBef>
              <a:spcAft>
                <a:spcPts val="601"/>
              </a:spcAft>
            </a:pPr>
            <a:r>
              <a:rPr lang="fr-FR" sz="1600" b="1" strike="noStrike" spc="-1" dirty="0">
                <a:solidFill>
                  <a:srgbClr val="404040"/>
                </a:solidFill>
                <a:latin typeface="Arial"/>
              </a:rPr>
              <a:t>En quoi la croissance est-elle confrontée à des défis ?</a:t>
            </a:r>
            <a:endParaRPr lang="fr-FR" sz="1600" b="0" strike="noStrike" spc="-1" dirty="0">
              <a:latin typeface="Arial"/>
            </a:endParaRPr>
          </a:p>
          <a:p>
            <a:pPr>
              <a:lnSpc>
                <a:spcPct val="100000"/>
              </a:lnSpc>
            </a:pPr>
            <a:r>
              <a:rPr lang="fr-FR" sz="1600" b="1" strike="noStrike" spc="-1" dirty="0">
                <a:solidFill>
                  <a:srgbClr val="404040"/>
                </a:solidFill>
                <a:latin typeface="Arial"/>
              </a:rPr>
              <a:t>Cette question problématisée permet d’atteindre les deux derniers objectifs d’apprentissage :</a:t>
            </a:r>
            <a:endParaRPr lang="fr-FR" sz="1600" b="0" strike="noStrike" spc="-1" dirty="0">
              <a:latin typeface="Arial"/>
            </a:endParaRPr>
          </a:p>
        </p:txBody>
      </p:sp>
      <p:sp>
        <p:nvSpPr>
          <p:cNvPr id="264" name="CustomShape 9"/>
          <p:cNvSpPr/>
          <p:nvPr>
            <p:custDataLst>
              <p:tags r:id="rId9"/>
            </p:custDataLst>
          </p:nvPr>
        </p:nvSpPr>
        <p:spPr>
          <a:xfrm>
            <a:off x="414720" y="3249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Illustration</a:t>
            </a:r>
            <a:endParaRPr lang="fr-FR" sz="1800" b="0" strike="noStrike" spc="-1" dirty="0">
              <a:latin typeface="Arial"/>
            </a:endParaRPr>
          </a:p>
        </p:txBody>
      </p:sp>
      <p:sp>
        <p:nvSpPr>
          <p:cNvPr id="265" name="CustomShape 10"/>
          <p:cNvSpPr/>
          <p:nvPr>
            <p:custDataLst>
              <p:tags r:id="rId10"/>
            </p:custDataLst>
          </p:nvPr>
        </p:nvSpPr>
        <p:spPr>
          <a:xfrm>
            <a:off x="3816000" y="4001760"/>
            <a:ext cx="8279640" cy="142812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comment le progrès technique peut engendrer des inégalités de revenus.</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qu’une croissance économique soutenable se heurte à des limites écologiques (notamment l’épuisement des ressources, la pollution et le réchauffement climatique) et que l’innovation peut aider à reculer ces limites.</a:t>
            </a:r>
            <a:endParaRPr lang="fr-FR" sz="16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4"/>
                    </p:tgtEl>
                  </p:cond>
                </p:stCondLst>
                <p:endSync evt="end" delay="0">
                  <p:rtn val="all"/>
                </p:endSync>
                <p:childTnLst>
                  <p:par>
                    <p:cTn id="3" fill="hold">
                      <p:stCondLst>
                        <p:cond delay="0"/>
                      </p:stCondLst>
                      <p:childTnLst>
                        <p:par>
                          <p:cTn id="4" fill="hold">
                            <p:stCondLst>
                              <p:cond delay="0"/>
                            </p:stCondLst>
                            <p:childTnLst>
                              <p:par>
                                <p:cTn id="5" presetID="53" presetClass="entr" presetSubtype="16" fill="hold" grpId="0" nodeType="clickEffect">
                                  <p:stCondLst>
                                    <p:cond delay="500"/>
                                  </p:stCondLst>
                                  <p:childTnLst>
                                    <p:set>
                                      <p:cBhvr>
                                        <p:cTn id="6" dur="1" fill="hold">
                                          <p:stCondLst>
                                            <p:cond delay="0"/>
                                          </p:stCondLst>
                                        </p:cTn>
                                        <p:tgtEl>
                                          <p:spTgt spid="263"/>
                                        </p:tgtEl>
                                        <p:attrNameLst>
                                          <p:attrName>style.visibility</p:attrName>
                                        </p:attrNameLst>
                                      </p:cBhvr>
                                      <p:to>
                                        <p:strVal val="visible"/>
                                      </p:to>
                                    </p:set>
                                    <p:anim calcmode="lin" valueType="num">
                                      <p:cBhvr>
                                        <p:cTn id="7" dur="1000" fill="hold"/>
                                        <p:tgtEl>
                                          <p:spTgt spid="263"/>
                                        </p:tgtEl>
                                        <p:attrNameLst>
                                          <p:attrName>ppt_w</p:attrName>
                                        </p:attrNameLst>
                                      </p:cBhvr>
                                      <p:tavLst>
                                        <p:tav tm="0">
                                          <p:val>
                                            <p:fltVal val="0"/>
                                          </p:val>
                                        </p:tav>
                                        <p:tav tm="100000">
                                          <p:val>
                                            <p:strVal val="#ppt_w"/>
                                          </p:val>
                                        </p:tav>
                                      </p:tavLst>
                                    </p:anim>
                                    <p:anim calcmode="lin" valueType="num">
                                      <p:cBhvr>
                                        <p:cTn id="8" dur="1000" fill="hold"/>
                                        <p:tgtEl>
                                          <p:spTgt spid="263"/>
                                        </p:tgtEl>
                                        <p:attrNameLst>
                                          <p:attrName>ppt_h</p:attrName>
                                        </p:attrNameLst>
                                      </p:cBhvr>
                                      <p:tavLst>
                                        <p:tav tm="0">
                                          <p:val>
                                            <p:fltVal val="0"/>
                                          </p:val>
                                        </p:tav>
                                        <p:tav tm="100000">
                                          <p:val>
                                            <p:strVal val="#ppt_h"/>
                                          </p:val>
                                        </p:tav>
                                      </p:tavLst>
                                    </p:anim>
                                    <p:animEffect transition="in" filter="fade">
                                      <p:cBhvr>
                                        <p:cTn id="9" dur="1000"/>
                                        <p:tgtEl>
                                          <p:spTgt spid="263"/>
                                        </p:tgtEl>
                                      </p:cBhvr>
                                    </p:animEffect>
                                  </p:childTnLst>
                                </p:cTn>
                              </p:par>
                            </p:childTnLst>
                          </p:cTn>
                        </p:par>
                        <p:par>
                          <p:cTn id="10" fill="hold">
                            <p:stCondLst>
                              <p:cond delay="1500"/>
                            </p:stCondLst>
                            <p:childTnLst>
                              <p:par>
                                <p:cTn id="11" presetID="10" presetClass="entr" presetSubtype="0" fill="hold" grpId="0" nodeType="afterEffect">
                                  <p:stCondLst>
                                    <p:cond delay="500"/>
                                  </p:stCondLst>
                                  <p:childTnLst>
                                    <p:set>
                                      <p:cBhvr>
                                        <p:cTn id="12" dur="1" fill="hold">
                                          <p:stCondLst>
                                            <p:cond delay="0"/>
                                          </p:stCondLst>
                                        </p:cTn>
                                        <p:tgtEl>
                                          <p:spTgt spid="265"/>
                                        </p:tgtEl>
                                        <p:attrNameLst>
                                          <p:attrName>style.visibility</p:attrName>
                                        </p:attrNameLst>
                                      </p:cBhvr>
                                      <p:to>
                                        <p:strVal val="visible"/>
                                      </p:to>
                                    </p:set>
                                    <p:animEffect transition="in" filter="fade">
                                      <p:cBhvr>
                                        <p:cTn id="13" dur="1000"/>
                                        <p:tgtEl>
                                          <p:spTgt spid="265"/>
                                        </p:tgtEl>
                                      </p:cBhvr>
                                    </p:animEffect>
                                  </p:childTnLst>
                                </p:cTn>
                              </p:par>
                            </p:childTnLst>
                          </p:cTn>
                        </p:par>
                      </p:childTnLst>
                    </p:cTn>
                  </p:par>
                </p:childTnLst>
              </p:cTn>
              <p:nextCondLst>
                <p:cond evt="onClick" delay="0">
                  <p:tgtEl>
                    <p:spTgt spid="264"/>
                  </p:tgtEl>
                </p:cond>
              </p:nextCondLst>
            </p:seq>
          </p:childTnLst>
        </p:cTn>
      </p:par>
    </p:tnLst>
    <p:bldLst>
      <p:bldP spid="263" grpId="0" animBg="1"/>
      <p:bldP spid="26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67"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68"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69"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70"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71" name="CustomShape 6"/>
          <p:cNvSpPr/>
          <p:nvPr>
            <p:custDataLst>
              <p:tags r:id="rId6"/>
            </p:custDataLst>
          </p:nvPr>
        </p:nvSpPr>
        <p:spPr>
          <a:xfrm>
            <a:off x="720000" y="2160000"/>
            <a:ext cx="11159640" cy="307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3. Organiser ses cours autour des objectifs d’apprentissage</a:t>
            </a:r>
            <a:endParaRPr lang="fr-FR" sz="2800" b="0" strike="noStrike" spc="-1" dirty="0">
              <a:latin typeface="Arial"/>
            </a:endParaRPr>
          </a:p>
          <a:p>
            <a:pPr algn="just">
              <a:lnSpc>
                <a:spcPct val="100000"/>
              </a:lnSpc>
            </a:pPr>
            <a:r>
              <a:rPr lang="fr-FR" sz="2800" b="1" strike="noStrike" spc="-1" dirty="0">
                <a:solidFill>
                  <a:srgbClr val="000000"/>
                </a:solidFill>
                <a:latin typeface="Arial"/>
              </a:rPr>
              <a:t>Quelle que soit la façon de faire retenue (regroupement d’objectifs d’apprentissage, mise en perspective ou question problématisée), il faudra faire apparaître de manière explicite chacun des objectifs d’apprentissage dans la mesure où les questions de l’E3C et des parties 1 et 2 de l’épreuve composée porteront sur ces objectifs d’apprentissage.</a:t>
            </a:r>
            <a:endParaRPr lang="fr-FR" sz="2800" b="0" strike="noStrike" spc="-1" dirty="0">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73"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74"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75"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76"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77" name="CustomShape 6"/>
          <p:cNvSpPr/>
          <p:nvPr>
            <p:custDataLst>
              <p:tags r:id="rId6"/>
            </p:custDataLst>
          </p:nvPr>
        </p:nvSpPr>
        <p:spPr>
          <a:xfrm>
            <a:off x="720000" y="2160000"/>
            <a:ext cx="11159640" cy="3503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4. Se limiter aux notions qui figurent dans les programmes</a:t>
            </a:r>
            <a:endParaRPr lang="fr-FR" sz="2800" b="0" strike="noStrike" spc="-1" dirty="0">
              <a:latin typeface="Arial"/>
            </a:endParaRPr>
          </a:p>
          <a:p>
            <a:pPr algn="just">
              <a:lnSpc>
                <a:spcPct val="100000"/>
              </a:lnSpc>
            </a:pPr>
            <a:r>
              <a:rPr lang="fr-FR" sz="2800" b="1" strike="noStrike" spc="-1" dirty="0">
                <a:solidFill>
                  <a:srgbClr val="000000"/>
                </a:solidFill>
                <a:latin typeface="Arial"/>
              </a:rPr>
              <a:t>Si la colonne "Notions" a disparu, les notions que les élèves doivent maîtriser figurent malgré tout dans les objectifs d’apprentissage.</a:t>
            </a:r>
            <a:endParaRPr lang="fr-FR" sz="2800" b="0" strike="noStrike" spc="-1" dirty="0">
              <a:latin typeface="Arial"/>
            </a:endParaRPr>
          </a:p>
          <a:p>
            <a:pPr marL="176040" algn="just">
              <a:lnSpc>
                <a:spcPct val="100000"/>
              </a:lnSpc>
            </a:pPr>
            <a:r>
              <a:rPr lang="fr-FR" sz="2800" b="1" strike="noStrike" spc="-1" dirty="0">
                <a:solidFill>
                  <a:srgbClr val="000000"/>
                </a:solidFill>
                <a:latin typeface="Arial"/>
              </a:rPr>
              <a:t>Il convient donc de repérer les notions.</a:t>
            </a:r>
            <a:endParaRPr lang="fr-FR" sz="2800" b="0" strike="noStrike" spc="-1" dirty="0">
              <a:latin typeface="Arial"/>
            </a:endParaRPr>
          </a:p>
          <a:p>
            <a:pPr marL="176040" algn="just">
              <a:lnSpc>
                <a:spcPct val="100000"/>
              </a:lnSpc>
            </a:pPr>
            <a:endParaRPr lang="fr-FR" sz="2800" b="0" strike="noStrike" spc="-1" dirty="0">
              <a:latin typeface="Arial"/>
            </a:endParaRPr>
          </a:p>
          <a:p>
            <a:pPr marL="176040" algn="just">
              <a:lnSpc>
                <a:spcPct val="100000"/>
              </a:lnSpc>
            </a:pPr>
            <a:r>
              <a:rPr lang="fr-FR" sz="2800" b="1" strike="noStrike" spc="-1" dirty="0">
                <a:solidFill>
                  <a:srgbClr val="000000"/>
                </a:solidFill>
                <a:latin typeface="Arial"/>
              </a:rPr>
              <a:t>  Mais faut-il dresser une liste de notions que les élèves doivent</a:t>
            </a:r>
            <a:endParaRPr lang="fr-FR" sz="2800" b="0" strike="noStrike" spc="-1" dirty="0">
              <a:latin typeface="Arial"/>
            </a:endParaRPr>
          </a:p>
          <a:p>
            <a:pPr marL="176040" algn="just">
              <a:lnSpc>
                <a:spcPct val="100000"/>
              </a:lnSpc>
            </a:pPr>
            <a:r>
              <a:rPr lang="fr-FR" sz="2800" b="1" strike="noStrike" spc="-1" dirty="0">
                <a:solidFill>
                  <a:srgbClr val="000000"/>
                </a:solidFill>
                <a:latin typeface="Arial"/>
              </a:rPr>
              <a:t>  connaitre ?</a:t>
            </a:r>
            <a:endParaRPr lang="fr-FR" sz="2800" b="0" strike="noStrike" spc="-1" dirty="0">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79"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80"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81"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82"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pic>
        <p:nvPicPr>
          <p:cNvPr id="283" name="Image 2"/>
          <p:cNvPicPr/>
          <p:nvPr>
            <p:custDataLst>
              <p:tags r:id="rId6"/>
            </p:custDataLst>
          </p:nvPr>
        </p:nvPicPr>
        <p:blipFill>
          <a:blip r:embed="rId14"/>
          <a:stretch/>
        </p:blipFill>
        <p:spPr>
          <a:xfrm>
            <a:off x="4420440" y="2955600"/>
            <a:ext cx="7795440" cy="3147120"/>
          </a:xfrm>
          <a:prstGeom prst="rect">
            <a:avLst/>
          </a:prstGeom>
          <a:ln>
            <a:noFill/>
          </a:ln>
        </p:spPr>
      </p:pic>
      <p:sp>
        <p:nvSpPr>
          <p:cNvPr id="284" name="CustomShape 6"/>
          <p:cNvSpPr/>
          <p:nvPr>
            <p:custDataLst>
              <p:tags r:id="rId7"/>
            </p:custDataLst>
          </p:nvPr>
        </p:nvSpPr>
        <p:spPr>
          <a:xfrm>
            <a:off x="380520" y="1949400"/>
            <a:ext cx="334764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crée-t-on des richesses et comment les mesure-t-on ?</a:t>
            </a:r>
            <a:endParaRPr lang="fr-FR" sz="1600" b="0" strike="noStrike" spc="-1" dirty="0">
              <a:latin typeface="Arial"/>
            </a:endParaRPr>
          </a:p>
        </p:txBody>
      </p:sp>
      <p:sp>
        <p:nvSpPr>
          <p:cNvPr id="285" name="CustomShape 7"/>
          <p:cNvSpPr/>
          <p:nvPr>
            <p:custDataLst>
              <p:tags r:id="rId8"/>
            </p:custDataLst>
          </p:nvPr>
        </p:nvSpPr>
        <p:spPr>
          <a:xfrm>
            <a:off x="3787200" y="1952280"/>
            <a:ext cx="826524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Savoir que </a:t>
            </a:r>
            <a:r>
              <a:rPr lang="fr-FR" sz="1600" b="1" u="sng" strike="noStrike" spc="-1" dirty="0">
                <a:solidFill>
                  <a:srgbClr val="000000"/>
                </a:solidFill>
                <a:uFillTx/>
                <a:latin typeface="Arial"/>
              </a:rPr>
              <a:t>la croissance économique</a:t>
            </a:r>
            <a:r>
              <a:rPr lang="fr-FR" sz="1600" b="1" strike="noStrike" spc="-1" dirty="0">
                <a:solidFill>
                  <a:srgbClr val="000000"/>
                </a:solidFill>
                <a:latin typeface="Arial"/>
              </a:rPr>
              <a:t> est la variation du </a:t>
            </a:r>
            <a:r>
              <a:rPr lang="fr-FR" sz="1600" b="1" u="sng" strike="noStrike" spc="-1" dirty="0">
                <a:solidFill>
                  <a:srgbClr val="000000"/>
                </a:solidFill>
                <a:uFillTx/>
                <a:latin typeface="Arial"/>
              </a:rPr>
              <a:t>PIB</a:t>
            </a:r>
            <a:r>
              <a:rPr lang="fr-FR" sz="1600" b="1" strike="noStrike" spc="-1" dirty="0">
                <a:solidFill>
                  <a:srgbClr val="000000"/>
                </a:solidFill>
                <a:latin typeface="Arial"/>
              </a:rPr>
              <a:t> et en connaître les grandes tendances mondiales sur plusieurs siècles.</a:t>
            </a:r>
            <a:endParaRPr lang="fr-FR" sz="1600" b="0" strike="noStrike" spc="-1" dirty="0">
              <a:latin typeface="Arial"/>
            </a:endParaRPr>
          </a:p>
        </p:txBody>
      </p:sp>
      <p:sp>
        <p:nvSpPr>
          <p:cNvPr id="286" name="CustomShape 8"/>
          <p:cNvSpPr/>
          <p:nvPr>
            <p:custDataLst>
              <p:tags r:id="rId9"/>
            </p:custDataLst>
          </p:nvPr>
        </p:nvSpPr>
        <p:spPr>
          <a:xfrm>
            <a:off x="5285880" y="2619000"/>
            <a:ext cx="58496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1800" b="1" strike="noStrike" spc="-1" dirty="0">
                <a:solidFill>
                  <a:srgbClr val="000000"/>
                </a:solidFill>
                <a:latin typeface="Arial"/>
              </a:rPr>
              <a:t>Croissance du PIB mondial (% annuel) - 1961/2018</a:t>
            </a:r>
            <a:endParaRPr lang="fr-FR" sz="1800" b="0" strike="noStrike" spc="-1" dirty="0">
              <a:latin typeface="Arial"/>
            </a:endParaRPr>
          </a:p>
        </p:txBody>
      </p:sp>
      <p:sp>
        <p:nvSpPr>
          <p:cNvPr id="287" name="CustomShape 9"/>
          <p:cNvSpPr/>
          <p:nvPr>
            <p:custDataLst>
              <p:tags r:id="rId10"/>
            </p:custDataLst>
          </p:nvPr>
        </p:nvSpPr>
        <p:spPr>
          <a:xfrm>
            <a:off x="5462280" y="6091200"/>
            <a:ext cx="6483240" cy="303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400" b="0" strike="noStrike" spc="-1" dirty="0">
                <a:solidFill>
                  <a:srgbClr val="000000"/>
                </a:solidFill>
                <a:latin typeface="Arial"/>
              </a:rPr>
              <a:t>Source : </a:t>
            </a:r>
            <a:r>
              <a:rPr lang="fr-FR" sz="1400" b="0" strike="noStrike" spc="-1" dirty="0">
                <a:solidFill>
                  <a:srgbClr val="0563C1"/>
                </a:solidFill>
                <a:latin typeface="Arial"/>
                <a:hlinkClick r:id="rId15"/>
              </a:rPr>
              <a:t>https://donnees.banquemondiale.org/indicateur/NY.GDP.MKTP.KD.ZG</a:t>
            </a:r>
            <a:r>
              <a:rPr lang="fr-FR" sz="1400" b="0" strike="noStrike" spc="-1" dirty="0">
                <a:solidFill>
                  <a:srgbClr val="000000"/>
                </a:solidFill>
                <a:latin typeface="Arial"/>
              </a:rPr>
              <a:t>.</a:t>
            </a:r>
            <a:endParaRPr lang="fr-FR" sz="1400" b="0" strike="noStrike" spc="-1" dirty="0">
              <a:latin typeface="Arial"/>
            </a:endParaRPr>
          </a:p>
        </p:txBody>
      </p:sp>
      <p:sp>
        <p:nvSpPr>
          <p:cNvPr id="288" name="CustomShape 10"/>
          <p:cNvSpPr/>
          <p:nvPr>
            <p:custDataLst>
              <p:tags r:id="rId11"/>
            </p:custDataLst>
          </p:nvPr>
        </p:nvSpPr>
        <p:spPr>
          <a:xfrm>
            <a:off x="0" y="3481560"/>
            <a:ext cx="4295520" cy="134892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Ici, l’élève doit maîtriser les notions de croissance économique et de PIB.</a:t>
            </a:r>
            <a:endParaRPr lang="fr-FR" sz="1600" b="0" strike="noStrike" spc="-1" dirty="0">
              <a:latin typeface="Arial"/>
            </a:endParaRPr>
          </a:p>
          <a:p>
            <a:pPr>
              <a:lnSpc>
                <a:spcPct val="100000"/>
              </a:lnSpc>
            </a:pPr>
            <a:r>
              <a:rPr lang="fr-FR" sz="1600" b="1" strike="noStrike" spc="-1" dirty="0">
                <a:solidFill>
                  <a:srgbClr val="FF0000"/>
                </a:solidFill>
                <a:latin typeface="Arial"/>
              </a:rPr>
              <a:t>L’élève ne doit pas</a:t>
            </a:r>
            <a:r>
              <a:rPr lang="fr-FR" sz="1600" b="1" strike="noStrike" spc="-1" dirty="0">
                <a:solidFill>
                  <a:srgbClr val="404040"/>
                </a:solidFill>
                <a:latin typeface="Arial"/>
              </a:rPr>
              <a:t> savoir définir les notions de crise, de récession, de dépression, de cycle...</a:t>
            </a:r>
            <a:endParaRPr lang="fr-FR" sz="1600" b="0" strike="noStrike" spc="-1" dirty="0">
              <a:latin typeface="Arial"/>
            </a:endParaRPr>
          </a:p>
        </p:txBody>
      </p:sp>
      <p:sp>
        <p:nvSpPr>
          <p:cNvPr id="289" name="CustomShape 11"/>
          <p:cNvSpPr/>
          <p:nvPr>
            <p:custDataLst>
              <p:tags r:id="rId12"/>
            </p:custDataLst>
          </p:nvPr>
        </p:nvSpPr>
        <p:spPr>
          <a:xfrm>
            <a:off x="414720" y="2889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Illustration</a:t>
            </a:r>
            <a:endParaRPr lang="fr-FR" sz="18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89"/>
                    </p:tgtEl>
                  </p:cond>
                </p:stCondLst>
                <p:endSync evt="end" delay="0">
                  <p:rtn val="all"/>
                </p:endSync>
                <p:childTnLst>
                  <p:par>
                    <p:cTn id="3" fill="hold">
                      <p:stCondLst>
                        <p:cond delay="0"/>
                      </p:stCondLst>
                      <p:childTnLst>
                        <p:par>
                          <p:cTn id="4" fill="hold">
                            <p:stCondLst>
                              <p:cond delay="0"/>
                            </p:stCondLst>
                            <p:childTnLst>
                              <p:par>
                                <p:cTn id="5" presetID="53" presetClass="entr" presetSubtype="16" fill="hold" nodeType="clickEffect">
                                  <p:stCondLst>
                                    <p:cond delay="500"/>
                                  </p:stCondLst>
                                  <p:childTnLst>
                                    <p:set>
                                      <p:cBhvr>
                                        <p:cTn id="6" dur="1" fill="hold">
                                          <p:stCondLst>
                                            <p:cond delay="0"/>
                                          </p:stCondLst>
                                        </p:cTn>
                                        <p:tgtEl>
                                          <p:spTgt spid="283"/>
                                        </p:tgtEl>
                                        <p:attrNameLst>
                                          <p:attrName>style.visibility</p:attrName>
                                        </p:attrNameLst>
                                      </p:cBhvr>
                                      <p:to>
                                        <p:strVal val="visible"/>
                                      </p:to>
                                    </p:set>
                                    <p:anim calcmode="lin" valueType="num">
                                      <p:cBhvr>
                                        <p:cTn id="7" dur="1000" fill="hold"/>
                                        <p:tgtEl>
                                          <p:spTgt spid="283"/>
                                        </p:tgtEl>
                                        <p:attrNameLst>
                                          <p:attrName>ppt_w</p:attrName>
                                        </p:attrNameLst>
                                      </p:cBhvr>
                                      <p:tavLst>
                                        <p:tav tm="0">
                                          <p:val>
                                            <p:fltVal val="0"/>
                                          </p:val>
                                        </p:tav>
                                        <p:tav tm="100000">
                                          <p:val>
                                            <p:strVal val="#ppt_w"/>
                                          </p:val>
                                        </p:tav>
                                      </p:tavLst>
                                    </p:anim>
                                    <p:anim calcmode="lin" valueType="num">
                                      <p:cBhvr>
                                        <p:cTn id="8" dur="1000" fill="hold"/>
                                        <p:tgtEl>
                                          <p:spTgt spid="283"/>
                                        </p:tgtEl>
                                        <p:attrNameLst>
                                          <p:attrName>ppt_h</p:attrName>
                                        </p:attrNameLst>
                                      </p:cBhvr>
                                      <p:tavLst>
                                        <p:tav tm="0">
                                          <p:val>
                                            <p:fltVal val="0"/>
                                          </p:val>
                                        </p:tav>
                                        <p:tav tm="100000">
                                          <p:val>
                                            <p:strVal val="#ppt_h"/>
                                          </p:val>
                                        </p:tav>
                                      </p:tavLst>
                                    </p:anim>
                                    <p:animEffect transition="in" filter="fade">
                                      <p:cBhvr>
                                        <p:cTn id="9" dur="1000"/>
                                        <p:tgtEl>
                                          <p:spTgt spid="28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87"/>
                                        </p:tgtEl>
                                        <p:attrNameLst>
                                          <p:attrName>style.visibility</p:attrName>
                                        </p:attrNameLst>
                                      </p:cBhvr>
                                      <p:to>
                                        <p:strVal val="visible"/>
                                      </p:to>
                                    </p:set>
                                    <p:anim calcmode="lin" valueType="num">
                                      <p:cBhvr>
                                        <p:cTn id="12" dur="1000" fill="hold"/>
                                        <p:tgtEl>
                                          <p:spTgt spid="287"/>
                                        </p:tgtEl>
                                        <p:attrNameLst>
                                          <p:attrName>ppt_w</p:attrName>
                                        </p:attrNameLst>
                                      </p:cBhvr>
                                      <p:tavLst>
                                        <p:tav tm="0">
                                          <p:val>
                                            <p:fltVal val="0"/>
                                          </p:val>
                                        </p:tav>
                                        <p:tav tm="100000">
                                          <p:val>
                                            <p:strVal val="#ppt_w"/>
                                          </p:val>
                                        </p:tav>
                                      </p:tavLst>
                                    </p:anim>
                                    <p:anim calcmode="lin" valueType="num">
                                      <p:cBhvr>
                                        <p:cTn id="13" dur="1000" fill="hold"/>
                                        <p:tgtEl>
                                          <p:spTgt spid="287"/>
                                        </p:tgtEl>
                                        <p:attrNameLst>
                                          <p:attrName>ppt_h</p:attrName>
                                        </p:attrNameLst>
                                      </p:cBhvr>
                                      <p:tavLst>
                                        <p:tav tm="0">
                                          <p:val>
                                            <p:fltVal val="0"/>
                                          </p:val>
                                        </p:tav>
                                        <p:tav tm="100000">
                                          <p:val>
                                            <p:strVal val="#ppt_h"/>
                                          </p:val>
                                        </p:tav>
                                      </p:tavLst>
                                    </p:anim>
                                    <p:animEffect transition="in" filter="fade">
                                      <p:cBhvr>
                                        <p:cTn id="14" dur="1000"/>
                                        <p:tgtEl>
                                          <p:spTgt spid="28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86"/>
                                        </p:tgtEl>
                                        <p:attrNameLst>
                                          <p:attrName>style.visibility</p:attrName>
                                        </p:attrNameLst>
                                      </p:cBhvr>
                                      <p:to>
                                        <p:strVal val="visible"/>
                                      </p:to>
                                    </p:set>
                                    <p:anim calcmode="lin" valueType="num">
                                      <p:cBhvr>
                                        <p:cTn id="17" dur="1000" fill="hold"/>
                                        <p:tgtEl>
                                          <p:spTgt spid="286"/>
                                        </p:tgtEl>
                                        <p:attrNameLst>
                                          <p:attrName>ppt_w</p:attrName>
                                        </p:attrNameLst>
                                      </p:cBhvr>
                                      <p:tavLst>
                                        <p:tav tm="0">
                                          <p:val>
                                            <p:fltVal val="0"/>
                                          </p:val>
                                        </p:tav>
                                        <p:tav tm="100000">
                                          <p:val>
                                            <p:strVal val="#ppt_w"/>
                                          </p:val>
                                        </p:tav>
                                      </p:tavLst>
                                    </p:anim>
                                    <p:anim calcmode="lin" valueType="num">
                                      <p:cBhvr>
                                        <p:cTn id="18" dur="1000" fill="hold"/>
                                        <p:tgtEl>
                                          <p:spTgt spid="286"/>
                                        </p:tgtEl>
                                        <p:attrNameLst>
                                          <p:attrName>ppt_h</p:attrName>
                                        </p:attrNameLst>
                                      </p:cBhvr>
                                      <p:tavLst>
                                        <p:tav tm="0">
                                          <p:val>
                                            <p:fltVal val="0"/>
                                          </p:val>
                                        </p:tav>
                                        <p:tav tm="100000">
                                          <p:val>
                                            <p:strVal val="#ppt_h"/>
                                          </p:val>
                                        </p:tav>
                                      </p:tavLst>
                                    </p:anim>
                                    <p:animEffect transition="in" filter="fade">
                                      <p:cBhvr>
                                        <p:cTn id="19" dur="1000"/>
                                        <p:tgtEl>
                                          <p:spTgt spid="286"/>
                                        </p:tgtEl>
                                      </p:cBhvr>
                                    </p:animEffect>
                                  </p:childTnLst>
                                </p:cTn>
                              </p:par>
                            </p:childTnLst>
                          </p:cTn>
                        </p:par>
                        <p:par>
                          <p:cTn id="20" fill="hold">
                            <p:stCondLst>
                              <p:cond delay="1500"/>
                            </p:stCondLst>
                            <p:childTnLst>
                              <p:par>
                                <p:cTn id="21" presetID="10" presetClass="entr" presetSubtype="0" fill="hold" grpId="0" nodeType="afterEffect">
                                  <p:stCondLst>
                                    <p:cond delay="500"/>
                                  </p:stCondLst>
                                  <p:childTnLst>
                                    <p:set>
                                      <p:cBhvr>
                                        <p:cTn id="22" dur="1" fill="hold">
                                          <p:stCondLst>
                                            <p:cond delay="0"/>
                                          </p:stCondLst>
                                        </p:cTn>
                                        <p:tgtEl>
                                          <p:spTgt spid="288"/>
                                        </p:tgtEl>
                                        <p:attrNameLst>
                                          <p:attrName>style.visibility</p:attrName>
                                        </p:attrNameLst>
                                      </p:cBhvr>
                                      <p:to>
                                        <p:strVal val="visible"/>
                                      </p:to>
                                    </p:set>
                                    <p:animEffect transition="in" filter="fade">
                                      <p:cBhvr>
                                        <p:cTn id="23" dur="1000"/>
                                        <p:tgtEl>
                                          <p:spTgt spid="288"/>
                                        </p:tgtEl>
                                      </p:cBhvr>
                                    </p:animEffect>
                                  </p:childTnLst>
                                </p:cTn>
                              </p:par>
                            </p:childTnLst>
                          </p:cTn>
                        </p:par>
                      </p:childTnLst>
                    </p:cTn>
                  </p:par>
                </p:childTnLst>
              </p:cTn>
              <p:nextCondLst>
                <p:cond evt="onClick" delay="0">
                  <p:tgtEl>
                    <p:spTgt spid="289"/>
                  </p:tgtEl>
                </p:cond>
              </p:nextCondLst>
            </p:seq>
          </p:childTnLst>
        </p:cTn>
      </p:par>
    </p:tnLst>
    <p:bldLst>
      <p:bldP spid="286" grpId="0"/>
      <p:bldP spid="287" grpId="0"/>
      <p:bldP spid="28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292"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293"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294"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295"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296"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Quelles notions les élèves doivent-ils connaître ?</a:t>
            </a:r>
            <a:endParaRPr lang="fr-FR" sz="2800" b="0" strike="noStrike" spc="-1" dirty="0">
              <a:latin typeface="Arial"/>
            </a:endParaRPr>
          </a:p>
        </p:txBody>
      </p:sp>
      <p:sp>
        <p:nvSpPr>
          <p:cNvPr id="297" name="CustomShape 7"/>
          <p:cNvSpPr/>
          <p:nvPr>
            <p:custDataLst>
              <p:tags r:id="rId7"/>
            </p:custDataLst>
          </p:nvPr>
        </p:nvSpPr>
        <p:spPr>
          <a:xfrm>
            <a:off x="5688000" y="2415960"/>
            <a:ext cx="5928120" cy="34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Exemple de chapitre : Comment s’organise la vie politique ?</a:t>
            </a:r>
            <a:endParaRPr lang="fr-FR" sz="1600" b="0" strike="noStrike" spc="-1" dirty="0">
              <a:latin typeface="Arial"/>
            </a:endParaRPr>
          </a:p>
        </p:txBody>
      </p:sp>
      <p:sp>
        <p:nvSpPr>
          <p:cNvPr id="298" name="CustomShape 8"/>
          <p:cNvSpPr/>
          <p:nvPr>
            <p:custDataLst>
              <p:tags r:id="rId8"/>
            </p:custDataLst>
          </p:nvPr>
        </p:nvSpPr>
        <p:spPr>
          <a:xfrm>
            <a:off x="3181351" y="2387385"/>
            <a:ext cx="238677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b="0" strike="noStrike" spc="49" dirty="0">
                <a:solidFill>
                  <a:srgbClr val="FFFFFF"/>
                </a:solidFill>
                <a:latin typeface="Arial"/>
              </a:rPr>
              <a:t>Classe de seconde</a:t>
            </a:r>
            <a:endParaRPr lang="fr-FR" b="0" strike="noStrike" spc="-1" dirty="0">
              <a:latin typeface="Arial"/>
            </a:endParaRPr>
          </a:p>
        </p:txBody>
      </p:sp>
      <p:sp>
        <p:nvSpPr>
          <p:cNvPr id="299" name="TextShape 9"/>
          <p:cNvSpPr txBox="1"/>
          <p:nvPr>
            <p:custDataLst>
              <p:tags r:id="rId9"/>
            </p:custDataLst>
          </p:nvPr>
        </p:nvSpPr>
        <p:spPr>
          <a:xfrm>
            <a:off x="8198738" y="3846259"/>
            <a:ext cx="923898" cy="492443"/>
          </a:xfrm>
          <a:prstGeom prst="rect">
            <a:avLst/>
          </a:prstGeom>
          <a:noFill/>
          <a:ln>
            <a:noFill/>
          </a:ln>
        </p:spPr>
        <p:txBody>
          <a:bodyPr wrap="square" lIns="0" tIns="0" rIns="0" bIns="0">
            <a:spAutoFit/>
          </a:bodyPr>
          <a:lstStyle/>
          <a:p>
            <a:pPr algn="ctr"/>
            <a:r>
              <a:rPr lang="fr-FR" sz="1600" b="1" strike="noStrike" spc="-1" dirty="0">
                <a:solidFill>
                  <a:srgbClr val="404040"/>
                </a:solidFill>
                <a:latin typeface="Arial"/>
              </a:rPr>
              <a:t>pouvoir politique</a:t>
            </a:r>
            <a:endParaRPr lang="fr-FR" sz="1600" b="0" strike="noStrike" spc="-1" dirty="0">
              <a:solidFill>
                <a:srgbClr val="404040"/>
              </a:solidFill>
              <a:latin typeface="Arial"/>
            </a:endParaRPr>
          </a:p>
        </p:txBody>
      </p:sp>
      <p:sp>
        <p:nvSpPr>
          <p:cNvPr id="300" name="TextShape 10"/>
          <p:cNvSpPr txBox="1"/>
          <p:nvPr>
            <p:custDataLst>
              <p:tags r:id="rId10"/>
            </p:custDataLst>
          </p:nvPr>
        </p:nvSpPr>
        <p:spPr>
          <a:xfrm>
            <a:off x="4231458" y="6189498"/>
            <a:ext cx="1359000" cy="492443"/>
          </a:xfrm>
          <a:prstGeom prst="rect">
            <a:avLst/>
          </a:prstGeom>
          <a:noFill/>
          <a:ln>
            <a:noFill/>
          </a:ln>
        </p:spPr>
        <p:txBody>
          <a:bodyPr wrap="square" lIns="0" tIns="0" rIns="0" bIns="0">
            <a:spAutoFit/>
          </a:bodyPr>
          <a:lstStyle/>
          <a:p>
            <a:pPr algn="ctr"/>
            <a:r>
              <a:rPr lang="fr-FR" sz="1600" b="1" strike="noStrike" spc="-1" dirty="0">
                <a:solidFill>
                  <a:srgbClr val="404040"/>
                </a:solidFill>
                <a:latin typeface="Arial"/>
              </a:rPr>
              <a:t>Groupe de pression</a:t>
            </a:r>
            <a:endParaRPr lang="fr-FR" sz="1600" b="0" strike="noStrike" spc="-1" dirty="0">
              <a:latin typeface="Arial"/>
            </a:endParaRPr>
          </a:p>
        </p:txBody>
      </p:sp>
      <p:sp>
        <p:nvSpPr>
          <p:cNvPr id="301" name="TextShape 11"/>
          <p:cNvSpPr txBox="1"/>
          <p:nvPr>
            <p:custDataLst>
              <p:tags r:id="rId11"/>
            </p:custDataLst>
          </p:nvPr>
        </p:nvSpPr>
        <p:spPr>
          <a:xfrm>
            <a:off x="5645332" y="3635857"/>
            <a:ext cx="1485651" cy="492443"/>
          </a:xfrm>
          <a:prstGeom prst="rect">
            <a:avLst/>
          </a:prstGeom>
          <a:noFill/>
          <a:ln>
            <a:noFill/>
          </a:ln>
        </p:spPr>
        <p:txBody>
          <a:bodyPr wrap="square" lIns="0" tIns="0" rIns="0" bIns="0">
            <a:spAutoFit/>
          </a:bodyPr>
          <a:lstStyle/>
          <a:p>
            <a:pPr algn="ctr"/>
            <a:r>
              <a:rPr lang="fr-FR" sz="1600" b="1" spc="-1" dirty="0">
                <a:solidFill>
                  <a:srgbClr val="404040"/>
                </a:solidFill>
                <a:latin typeface="Arial"/>
              </a:rPr>
              <a:t>d</a:t>
            </a:r>
            <a:r>
              <a:rPr lang="fr-FR" sz="1600" b="1" strike="noStrike" spc="-1" dirty="0">
                <a:solidFill>
                  <a:srgbClr val="404040"/>
                </a:solidFill>
                <a:latin typeface="Arial"/>
              </a:rPr>
              <a:t>émocratie représentative</a:t>
            </a:r>
            <a:endParaRPr lang="fr-FR" sz="1600" b="0" strike="noStrike" spc="-1" dirty="0">
              <a:latin typeface="Arial"/>
            </a:endParaRPr>
          </a:p>
        </p:txBody>
      </p:sp>
      <p:sp>
        <p:nvSpPr>
          <p:cNvPr id="302" name="TextShape 12"/>
          <p:cNvSpPr txBox="1"/>
          <p:nvPr>
            <p:custDataLst>
              <p:tags r:id="rId12"/>
            </p:custDataLst>
          </p:nvPr>
        </p:nvSpPr>
        <p:spPr>
          <a:xfrm>
            <a:off x="10635505" y="3448361"/>
            <a:ext cx="1243953" cy="246221"/>
          </a:xfrm>
          <a:prstGeom prst="rect">
            <a:avLst/>
          </a:prstGeom>
          <a:noFill/>
          <a:ln>
            <a:noFill/>
          </a:ln>
        </p:spPr>
        <p:txBody>
          <a:bodyPr wrap="square" lIns="0" tIns="0" rIns="0" bIns="0">
            <a:spAutoFit/>
          </a:bodyPr>
          <a:lstStyle/>
          <a:p>
            <a:r>
              <a:rPr lang="fr-FR" sz="1600" b="1" strike="noStrike" spc="-1" dirty="0">
                <a:solidFill>
                  <a:srgbClr val="404040"/>
                </a:solidFill>
                <a:latin typeface="Arial"/>
              </a:rPr>
              <a:t>Constitution</a:t>
            </a:r>
            <a:endParaRPr lang="fr-FR" sz="1600" b="0" strike="noStrike" spc="-1" dirty="0">
              <a:latin typeface="Arial"/>
            </a:endParaRPr>
          </a:p>
        </p:txBody>
      </p:sp>
      <p:sp>
        <p:nvSpPr>
          <p:cNvPr id="303" name="TextShape 13"/>
          <p:cNvSpPr txBox="1"/>
          <p:nvPr>
            <p:custDataLst>
              <p:tags r:id="rId13"/>
            </p:custDataLst>
          </p:nvPr>
        </p:nvSpPr>
        <p:spPr>
          <a:xfrm>
            <a:off x="5505972" y="5371616"/>
            <a:ext cx="1047960" cy="246221"/>
          </a:xfrm>
          <a:prstGeom prst="rect">
            <a:avLst/>
          </a:prstGeom>
          <a:noFill/>
          <a:ln>
            <a:noFill/>
          </a:ln>
        </p:spPr>
        <p:txBody>
          <a:bodyPr lIns="0" tIns="0" rIns="0" bIns="0">
            <a:spAutoFit/>
          </a:bodyPr>
          <a:lstStyle/>
          <a:p>
            <a:pPr algn="ctr"/>
            <a:r>
              <a:rPr lang="fr-FR" sz="1600" b="1" strike="noStrike" spc="-1" dirty="0">
                <a:solidFill>
                  <a:srgbClr val="404040"/>
                </a:solidFill>
                <a:latin typeface="Arial"/>
              </a:rPr>
              <a:t>sénateur</a:t>
            </a:r>
            <a:endParaRPr lang="fr-FR" sz="1600" b="0" strike="noStrike" spc="-1" dirty="0">
              <a:latin typeface="Arial"/>
            </a:endParaRPr>
          </a:p>
        </p:txBody>
      </p:sp>
      <p:sp>
        <p:nvSpPr>
          <p:cNvPr id="304" name="TextShape 14"/>
          <p:cNvSpPr txBox="1"/>
          <p:nvPr>
            <p:custDataLst>
              <p:tags r:id="rId14"/>
            </p:custDataLst>
          </p:nvPr>
        </p:nvSpPr>
        <p:spPr>
          <a:xfrm>
            <a:off x="7129391" y="5536448"/>
            <a:ext cx="1359000" cy="492443"/>
          </a:xfrm>
          <a:prstGeom prst="rect">
            <a:avLst/>
          </a:prstGeom>
          <a:noFill/>
          <a:ln>
            <a:noFill/>
          </a:ln>
        </p:spPr>
        <p:txBody>
          <a:bodyPr wrap="square" lIns="0" tIns="0" rIns="0" bIns="0">
            <a:spAutoFit/>
          </a:bodyPr>
          <a:lstStyle/>
          <a:p>
            <a:pPr algn="ctr"/>
            <a:r>
              <a:rPr lang="fr-FR" sz="1600" b="1" strike="noStrike" spc="-1" dirty="0">
                <a:solidFill>
                  <a:srgbClr val="404040"/>
                </a:solidFill>
                <a:latin typeface="Arial"/>
              </a:rPr>
              <a:t>Régime présidentiel</a:t>
            </a:r>
            <a:endParaRPr lang="fr-FR" sz="1600" b="0" strike="noStrike" spc="-1" dirty="0">
              <a:latin typeface="Arial"/>
            </a:endParaRPr>
          </a:p>
        </p:txBody>
      </p:sp>
      <p:sp>
        <p:nvSpPr>
          <p:cNvPr id="305" name="TextShape 15"/>
          <p:cNvSpPr txBox="1"/>
          <p:nvPr>
            <p:custDataLst>
              <p:tags r:id="rId15"/>
            </p:custDataLst>
          </p:nvPr>
        </p:nvSpPr>
        <p:spPr>
          <a:xfrm>
            <a:off x="8115393" y="4626449"/>
            <a:ext cx="1549440" cy="492443"/>
          </a:xfrm>
          <a:prstGeom prst="rect">
            <a:avLst/>
          </a:prstGeom>
          <a:noFill/>
          <a:ln>
            <a:noFill/>
          </a:ln>
        </p:spPr>
        <p:txBody>
          <a:bodyPr wrap="square" lIns="0" tIns="0" rIns="0" bIns="0">
            <a:spAutoFit/>
          </a:bodyPr>
          <a:lstStyle/>
          <a:p>
            <a:pPr algn="ctr"/>
            <a:r>
              <a:rPr lang="fr-FR" sz="1600" b="1" strike="noStrike" spc="-1" dirty="0">
                <a:solidFill>
                  <a:srgbClr val="404040"/>
                </a:solidFill>
                <a:latin typeface="Arial"/>
              </a:rPr>
              <a:t>Président de la République</a:t>
            </a:r>
            <a:endParaRPr lang="fr-FR" sz="1600" b="0" strike="noStrike" spc="-1" dirty="0">
              <a:latin typeface="Arial"/>
            </a:endParaRPr>
          </a:p>
        </p:txBody>
      </p:sp>
      <p:sp>
        <p:nvSpPr>
          <p:cNvPr id="306" name="TextShape 16"/>
          <p:cNvSpPr txBox="1"/>
          <p:nvPr>
            <p:custDataLst>
              <p:tags r:id="rId16"/>
            </p:custDataLst>
          </p:nvPr>
        </p:nvSpPr>
        <p:spPr>
          <a:xfrm>
            <a:off x="5356827" y="5840725"/>
            <a:ext cx="752553" cy="246221"/>
          </a:xfrm>
          <a:prstGeom prst="rect">
            <a:avLst/>
          </a:prstGeom>
          <a:noFill/>
          <a:ln>
            <a:noFill/>
          </a:ln>
        </p:spPr>
        <p:txBody>
          <a:bodyPr wrap="square" lIns="0" tIns="0" rIns="0" bIns="0">
            <a:spAutoFit/>
          </a:bodyPr>
          <a:lstStyle/>
          <a:p>
            <a:r>
              <a:rPr lang="fr-FR" sz="1600" b="1" strike="noStrike" spc="-1" dirty="0">
                <a:solidFill>
                  <a:srgbClr val="404040"/>
                </a:solidFill>
                <a:latin typeface="Arial"/>
              </a:rPr>
              <a:t>député</a:t>
            </a:r>
            <a:endParaRPr lang="fr-FR" sz="1600" b="0" strike="noStrike" spc="-1" dirty="0">
              <a:latin typeface="Arial"/>
            </a:endParaRPr>
          </a:p>
        </p:txBody>
      </p:sp>
      <p:sp>
        <p:nvSpPr>
          <p:cNvPr id="307" name="TextShape 17"/>
          <p:cNvSpPr txBox="1"/>
          <p:nvPr>
            <p:custDataLst>
              <p:tags r:id="rId17"/>
            </p:custDataLst>
          </p:nvPr>
        </p:nvSpPr>
        <p:spPr>
          <a:xfrm>
            <a:off x="4242296" y="5371615"/>
            <a:ext cx="1069200" cy="246221"/>
          </a:xfrm>
          <a:prstGeom prst="rect">
            <a:avLst/>
          </a:prstGeom>
          <a:noFill/>
          <a:ln>
            <a:noFill/>
          </a:ln>
        </p:spPr>
        <p:txBody>
          <a:bodyPr lIns="0" tIns="0" rIns="0" bIns="0">
            <a:spAutoFit/>
          </a:bodyPr>
          <a:lstStyle/>
          <a:p>
            <a:r>
              <a:rPr lang="fr-FR" sz="1600" b="1" strike="noStrike" spc="-1" dirty="0">
                <a:solidFill>
                  <a:srgbClr val="404040"/>
                </a:solidFill>
                <a:latin typeface="Arial"/>
              </a:rPr>
              <a:t>légitimité</a:t>
            </a:r>
            <a:endParaRPr lang="fr-FR" sz="1600" b="0" strike="noStrike" spc="-1" dirty="0">
              <a:latin typeface="Arial"/>
            </a:endParaRPr>
          </a:p>
        </p:txBody>
      </p:sp>
      <p:sp>
        <p:nvSpPr>
          <p:cNvPr id="308" name="TextShape 18"/>
          <p:cNvSpPr txBox="1"/>
          <p:nvPr>
            <p:custDataLst>
              <p:tags r:id="rId18"/>
            </p:custDataLst>
          </p:nvPr>
        </p:nvSpPr>
        <p:spPr>
          <a:xfrm>
            <a:off x="5918760" y="6251779"/>
            <a:ext cx="1368000" cy="246221"/>
          </a:xfrm>
          <a:prstGeom prst="rect">
            <a:avLst/>
          </a:prstGeom>
          <a:noFill/>
          <a:ln>
            <a:noFill/>
          </a:ln>
        </p:spPr>
        <p:txBody>
          <a:bodyPr lIns="0" tIns="0" rIns="0" bIns="0">
            <a:spAutoFit/>
          </a:bodyPr>
          <a:lstStyle/>
          <a:p>
            <a:pPr algn="ctr"/>
            <a:r>
              <a:rPr lang="fr-FR" sz="1600" b="1" strike="noStrike" spc="-1" dirty="0">
                <a:solidFill>
                  <a:srgbClr val="404040"/>
                </a:solidFill>
                <a:latin typeface="Arial"/>
              </a:rPr>
              <a:t>référendum</a:t>
            </a:r>
            <a:endParaRPr lang="fr-FR" sz="1600" b="0" strike="noStrike" spc="-1" dirty="0">
              <a:latin typeface="Arial"/>
            </a:endParaRPr>
          </a:p>
        </p:txBody>
      </p:sp>
      <p:sp>
        <p:nvSpPr>
          <p:cNvPr id="309" name="TextShape 19"/>
          <p:cNvSpPr txBox="1"/>
          <p:nvPr>
            <p:custDataLst>
              <p:tags r:id="rId19"/>
            </p:custDataLst>
          </p:nvPr>
        </p:nvSpPr>
        <p:spPr>
          <a:xfrm>
            <a:off x="9619047" y="5578227"/>
            <a:ext cx="1200240" cy="492443"/>
          </a:xfrm>
          <a:prstGeom prst="rect">
            <a:avLst/>
          </a:prstGeom>
          <a:noFill/>
          <a:ln>
            <a:noFill/>
          </a:ln>
        </p:spPr>
        <p:txBody>
          <a:bodyPr wrap="square" lIns="0" tIns="0" rIns="0" bIns="0">
            <a:spAutoFit/>
          </a:bodyPr>
          <a:lstStyle/>
          <a:p>
            <a:pPr algn="ctr"/>
            <a:r>
              <a:rPr lang="fr-FR" sz="1600" b="1" spc="-1" dirty="0">
                <a:solidFill>
                  <a:srgbClr val="404040"/>
                </a:solidFill>
                <a:latin typeface="Arial"/>
              </a:rPr>
              <a:t>I</a:t>
            </a:r>
            <a:r>
              <a:rPr lang="fr-FR" sz="1600" b="1" strike="noStrike" spc="-1" dirty="0">
                <a:solidFill>
                  <a:srgbClr val="404040"/>
                </a:solidFill>
                <a:latin typeface="Arial"/>
              </a:rPr>
              <a:t>nstitutions politiques</a:t>
            </a:r>
            <a:endParaRPr lang="fr-FR" sz="1600" b="0" strike="noStrike" spc="-1" dirty="0">
              <a:solidFill>
                <a:srgbClr val="404040"/>
              </a:solidFill>
              <a:latin typeface="Arial"/>
            </a:endParaRPr>
          </a:p>
        </p:txBody>
      </p:sp>
      <p:sp>
        <p:nvSpPr>
          <p:cNvPr id="310" name="TextShape 20"/>
          <p:cNvSpPr txBox="1"/>
          <p:nvPr>
            <p:custDataLst>
              <p:tags r:id="rId20"/>
            </p:custDataLst>
          </p:nvPr>
        </p:nvSpPr>
        <p:spPr>
          <a:xfrm>
            <a:off x="8528082" y="3155418"/>
            <a:ext cx="1441440" cy="492443"/>
          </a:xfrm>
          <a:prstGeom prst="rect">
            <a:avLst/>
          </a:prstGeom>
          <a:noFill/>
          <a:ln>
            <a:noFill/>
          </a:ln>
        </p:spPr>
        <p:txBody>
          <a:bodyPr wrap="square" lIns="0" tIns="0" rIns="0" bIns="0">
            <a:spAutoFit/>
          </a:bodyPr>
          <a:lstStyle/>
          <a:p>
            <a:pPr algn="ctr"/>
            <a:r>
              <a:rPr lang="fr-FR" sz="1600" b="1" strike="noStrike" spc="-1" dirty="0">
                <a:solidFill>
                  <a:srgbClr val="404040"/>
                </a:solidFill>
                <a:latin typeface="Arial"/>
              </a:rPr>
              <a:t>séparation des pouvoirs</a:t>
            </a:r>
            <a:endParaRPr lang="fr-FR" sz="1600" b="0" strike="noStrike" spc="-1" dirty="0">
              <a:solidFill>
                <a:srgbClr val="404040"/>
              </a:solidFill>
              <a:latin typeface="Arial"/>
            </a:endParaRPr>
          </a:p>
        </p:txBody>
      </p:sp>
      <p:sp>
        <p:nvSpPr>
          <p:cNvPr id="311" name="TextShape 21"/>
          <p:cNvSpPr txBox="1"/>
          <p:nvPr>
            <p:custDataLst>
              <p:tags r:id="rId21"/>
            </p:custDataLst>
          </p:nvPr>
        </p:nvSpPr>
        <p:spPr>
          <a:xfrm>
            <a:off x="8615622" y="6128667"/>
            <a:ext cx="1014028" cy="492443"/>
          </a:xfrm>
          <a:prstGeom prst="rect">
            <a:avLst/>
          </a:prstGeom>
          <a:noFill/>
          <a:ln>
            <a:noFill/>
          </a:ln>
        </p:spPr>
        <p:txBody>
          <a:bodyPr wrap="square" lIns="0" tIns="0" rIns="0" bIns="0">
            <a:spAutoFit/>
          </a:bodyPr>
          <a:lstStyle/>
          <a:p>
            <a:pPr algn="ctr"/>
            <a:r>
              <a:rPr lang="fr-FR" sz="1600" b="1" strike="noStrike" spc="-1" dirty="0">
                <a:solidFill>
                  <a:srgbClr val="404040"/>
                </a:solidFill>
                <a:latin typeface="Arial"/>
              </a:rPr>
              <a:t>modes de scrutin</a:t>
            </a:r>
            <a:endParaRPr lang="fr-FR" sz="1600" b="0" strike="noStrike" spc="-1" dirty="0">
              <a:solidFill>
                <a:srgbClr val="404040"/>
              </a:solidFill>
              <a:latin typeface="Arial"/>
            </a:endParaRPr>
          </a:p>
        </p:txBody>
      </p:sp>
      <p:sp>
        <p:nvSpPr>
          <p:cNvPr id="312" name="TextShape 22"/>
          <p:cNvSpPr txBox="1"/>
          <p:nvPr>
            <p:custDataLst>
              <p:tags r:id="rId22"/>
            </p:custDataLst>
          </p:nvPr>
        </p:nvSpPr>
        <p:spPr>
          <a:xfrm>
            <a:off x="6343197" y="4576657"/>
            <a:ext cx="1051813" cy="492443"/>
          </a:xfrm>
          <a:prstGeom prst="rect">
            <a:avLst/>
          </a:prstGeom>
          <a:noFill/>
          <a:ln>
            <a:noFill/>
          </a:ln>
        </p:spPr>
        <p:txBody>
          <a:bodyPr wrap="square" lIns="0" tIns="0" rIns="0" bIns="0">
            <a:spAutoFit/>
          </a:bodyPr>
          <a:lstStyle/>
          <a:p>
            <a:pPr algn="ctr"/>
            <a:r>
              <a:rPr lang="fr-FR" sz="1600" b="1" spc="-1" dirty="0">
                <a:solidFill>
                  <a:srgbClr val="404040"/>
                </a:solidFill>
                <a:latin typeface="Arial"/>
              </a:rPr>
              <a:t>p</a:t>
            </a:r>
            <a:r>
              <a:rPr lang="fr-FR" sz="1600" b="1" strike="noStrike" spc="-1" dirty="0">
                <a:solidFill>
                  <a:srgbClr val="404040"/>
                </a:solidFill>
                <a:latin typeface="Arial"/>
              </a:rPr>
              <a:t>artis politiques</a:t>
            </a:r>
          </a:p>
        </p:txBody>
      </p:sp>
      <p:sp>
        <p:nvSpPr>
          <p:cNvPr id="313" name="TextShape 23"/>
          <p:cNvSpPr txBox="1"/>
          <p:nvPr>
            <p:custDataLst>
              <p:tags r:id="rId23"/>
            </p:custDataLst>
          </p:nvPr>
        </p:nvSpPr>
        <p:spPr>
          <a:xfrm>
            <a:off x="9854450" y="4146779"/>
            <a:ext cx="1485651" cy="583321"/>
          </a:xfrm>
          <a:prstGeom prst="rect">
            <a:avLst/>
          </a:prstGeom>
          <a:noFill/>
          <a:ln>
            <a:noFill/>
          </a:ln>
        </p:spPr>
        <p:txBody>
          <a:bodyPr wrap="square" lIns="90000" tIns="45000" rIns="90000" bIns="45000">
            <a:spAutoFit/>
          </a:bodyPr>
          <a:lstStyle/>
          <a:p>
            <a:pPr algn="ctr"/>
            <a:r>
              <a:rPr lang="fr-FR" sz="1600" b="1" spc="-1" dirty="0">
                <a:solidFill>
                  <a:srgbClr val="404040"/>
                </a:solidFill>
                <a:latin typeface="Arial"/>
              </a:rPr>
              <a:t>s</a:t>
            </a:r>
            <a:r>
              <a:rPr lang="fr-FR" sz="1600" b="1" strike="noStrike" spc="-1" dirty="0">
                <a:solidFill>
                  <a:srgbClr val="404040"/>
                </a:solidFill>
                <a:latin typeface="Arial"/>
              </a:rPr>
              <a:t>ociété civile organisée</a:t>
            </a:r>
            <a:endParaRPr lang="fr-FR" sz="1600" b="0" strike="noStrike" spc="-1" dirty="0">
              <a:solidFill>
                <a:srgbClr val="404040"/>
              </a:solidFill>
              <a:latin typeface="Arial"/>
            </a:endParaRPr>
          </a:p>
        </p:txBody>
      </p:sp>
      <p:sp>
        <p:nvSpPr>
          <p:cNvPr id="314" name="TextShape 24"/>
          <p:cNvSpPr txBox="1"/>
          <p:nvPr>
            <p:custDataLst>
              <p:tags r:id="rId24"/>
            </p:custDataLst>
          </p:nvPr>
        </p:nvSpPr>
        <p:spPr>
          <a:xfrm>
            <a:off x="6903537" y="2966231"/>
            <a:ext cx="958562" cy="337100"/>
          </a:xfrm>
          <a:prstGeom prst="rect">
            <a:avLst/>
          </a:prstGeom>
          <a:noFill/>
          <a:ln>
            <a:noFill/>
          </a:ln>
        </p:spPr>
        <p:txBody>
          <a:bodyPr wrap="square" lIns="90000" tIns="45000" rIns="90000" bIns="45000">
            <a:spAutoFit/>
          </a:bodyPr>
          <a:lstStyle/>
          <a:p>
            <a:r>
              <a:rPr lang="fr-FR" sz="1600" b="1" strike="noStrike" spc="-1" dirty="0">
                <a:solidFill>
                  <a:srgbClr val="404040"/>
                </a:solidFill>
                <a:latin typeface="Arial"/>
              </a:rPr>
              <a:t>médias</a:t>
            </a:r>
          </a:p>
        </p:txBody>
      </p:sp>
      <p:sp>
        <p:nvSpPr>
          <p:cNvPr id="315" name="CustomShape 25"/>
          <p:cNvSpPr/>
          <p:nvPr>
            <p:custDataLst>
              <p:tags r:id="rId25"/>
            </p:custDataLst>
          </p:nvPr>
        </p:nvSpPr>
        <p:spPr>
          <a:xfrm>
            <a:off x="145707" y="2966231"/>
            <a:ext cx="5397905" cy="217932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wrap="square" lIns="0" tIns="0" rIns="0" bIns="0" anchor="ctr">
            <a:spAutoFit/>
          </a:bodyPr>
          <a:lstStyle/>
          <a:p>
            <a:pPr>
              <a:lnSpc>
                <a:spcPct val="100000"/>
              </a:lnSpc>
            </a:pPr>
            <a:r>
              <a:rPr lang="fr-FR" sz="1600" b="1" strike="noStrike" spc="-1" dirty="0">
                <a:solidFill>
                  <a:srgbClr val="404040"/>
                </a:solidFill>
                <a:latin typeface="Arial"/>
              </a:rPr>
              <a:t>Il est possible de repérer des notions, mais beaucoup n’ont pas d’intérêt en tant que tel.</a:t>
            </a:r>
            <a:endParaRPr lang="fr-FR" sz="1600" b="0" strike="noStrike" spc="-1" dirty="0">
              <a:latin typeface="Arial"/>
            </a:endParaRPr>
          </a:p>
          <a:p>
            <a:pPr>
              <a:lnSpc>
                <a:spcPct val="100000"/>
              </a:lnSpc>
            </a:pPr>
            <a:r>
              <a:rPr lang="fr-FR" sz="1600" b="1" strike="noStrike" spc="-1" dirty="0">
                <a:solidFill>
                  <a:srgbClr val="404040"/>
                </a:solidFill>
                <a:latin typeface="Arial"/>
              </a:rPr>
              <a:t>Par exemple, les notions de partis politiques, société civile organisée et médias doivent avant tout être mobilisées pour expliquer leur contribution à la vie politique.</a:t>
            </a:r>
            <a:endParaRPr lang="fr-FR" sz="1600" b="0" strike="noStrike" spc="-1" dirty="0">
              <a:latin typeface="Arial"/>
            </a:endParaRPr>
          </a:p>
          <a:p>
            <a:pPr>
              <a:lnSpc>
                <a:spcPct val="100000"/>
              </a:lnSpc>
            </a:pPr>
            <a:r>
              <a:rPr lang="fr-FR" sz="1600" b="1" strike="noStrike" spc="-1" dirty="0">
                <a:solidFill>
                  <a:srgbClr val="404040"/>
                </a:solidFill>
                <a:latin typeface="Arial"/>
              </a:rPr>
              <a:t>=&gt; Des notions au service d’objectifs d’apprentissage.</a:t>
            </a:r>
            <a:endParaRPr lang="fr-FR" sz="1600" b="0" strike="noStrike" spc="-1" dirty="0">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304">
                                            <p:txEl>
                                              <p:pRg st="0" end="0"/>
                                            </p:txEl>
                                          </p:spTgt>
                                        </p:tgtEl>
                                      </p:cBhvr>
                                    </p:animEffect>
                                    <p:set>
                                      <p:cBhvr>
                                        <p:cTn id="7" dur="1" fill="hold">
                                          <p:stCondLst>
                                            <p:cond delay="499"/>
                                          </p:stCondLst>
                                        </p:cTn>
                                        <p:tgtEl>
                                          <p:spTgt spid="304">
                                            <p:txEl>
                                              <p:pRg st="0" end="0"/>
                                            </p:txEl>
                                          </p:spTgt>
                                        </p:tgtEl>
                                        <p:attrNameLst>
                                          <p:attrName>style.visibility</p:attrName>
                                        </p:attrNameLst>
                                      </p:cBhvr>
                                      <p:to>
                                        <p:strVal val="hidden"/>
                                      </p:to>
                                    </p:set>
                                  </p:childTnLst>
                                </p:cTn>
                              </p:par>
                            </p:childTnLst>
                          </p:cTn>
                        </p:par>
                        <p:par>
                          <p:cTn id="8" fill="hold">
                            <p:stCondLst>
                              <p:cond delay="500"/>
                            </p:stCondLst>
                            <p:childTnLst>
                              <p:par>
                                <p:cTn id="9" presetID="1" presetClass="exit" fill="hold" nodeType="afterEffect">
                                  <p:stCondLst>
                                    <p:cond delay="500"/>
                                  </p:stCondLst>
                                  <p:childTnLst>
                                    <p:set>
                                      <p:cBhvr>
                                        <p:cTn id="10" dur="1" fill="hold">
                                          <p:stCondLst>
                                            <p:cond delay="0"/>
                                          </p:stCondLst>
                                        </p:cTn>
                                        <p:tgtEl>
                                          <p:spTgt spid="307">
                                            <p:txEl>
                                              <p:pRg st="0" end="0"/>
                                            </p:txEl>
                                          </p:spTgt>
                                        </p:tgtEl>
                                        <p:attrNameLst>
                                          <p:attrName>style.visibility</p:attrName>
                                        </p:attrNameLst>
                                      </p:cBhvr>
                                      <p:to>
                                        <p:strVal val="hidden"/>
                                      </p:to>
                                    </p:set>
                                  </p:childTnLst>
                                </p:cTn>
                              </p:par>
                            </p:childTnLst>
                          </p:cTn>
                        </p:par>
                        <p:par>
                          <p:cTn id="11" fill="hold">
                            <p:stCondLst>
                              <p:cond delay="1000"/>
                            </p:stCondLst>
                            <p:childTnLst>
                              <p:par>
                                <p:cTn id="12" presetID="1" presetClass="exit" fill="hold" nodeType="afterEffect">
                                  <p:stCondLst>
                                    <p:cond delay="500"/>
                                  </p:stCondLst>
                                  <p:childTnLst>
                                    <p:set>
                                      <p:cBhvr>
                                        <p:cTn id="13" dur="1" fill="hold">
                                          <p:stCondLst>
                                            <p:cond delay="0"/>
                                          </p:stCondLst>
                                        </p:cTn>
                                        <p:tgtEl>
                                          <p:spTgt spid="305">
                                            <p:txEl>
                                              <p:pRg st="0" end="0"/>
                                            </p:txEl>
                                          </p:spTgt>
                                        </p:tgtEl>
                                        <p:attrNameLst>
                                          <p:attrName>style.visibility</p:attrName>
                                        </p:attrNameLst>
                                      </p:cBhvr>
                                      <p:to>
                                        <p:strVal val="hidden"/>
                                      </p:to>
                                    </p:set>
                                  </p:childTnLst>
                                </p:cTn>
                              </p:par>
                            </p:childTnLst>
                          </p:cTn>
                        </p:par>
                        <p:par>
                          <p:cTn id="14" fill="hold">
                            <p:stCondLst>
                              <p:cond delay="1500"/>
                            </p:stCondLst>
                            <p:childTnLst>
                              <p:par>
                                <p:cTn id="15" presetID="1" presetClass="exit" fill="hold" nodeType="afterEffect">
                                  <p:stCondLst>
                                    <p:cond delay="500"/>
                                  </p:stCondLst>
                                  <p:childTnLst>
                                    <p:set>
                                      <p:cBhvr>
                                        <p:cTn id="16" dur="1" fill="hold">
                                          <p:stCondLst>
                                            <p:cond delay="0"/>
                                          </p:stCondLst>
                                        </p:cTn>
                                        <p:tgtEl>
                                          <p:spTgt spid="301">
                                            <p:txEl>
                                              <p:pRg st="0" end="0"/>
                                            </p:txEl>
                                          </p:spTgt>
                                        </p:tgtEl>
                                        <p:attrNameLst>
                                          <p:attrName>style.visibility</p:attrName>
                                        </p:attrNameLst>
                                      </p:cBhvr>
                                      <p:to>
                                        <p:strVal val="hidden"/>
                                      </p:to>
                                    </p:set>
                                  </p:childTnLst>
                                </p:cTn>
                              </p:par>
                            </p:childTnLst>
                          </p:cTn>
                        </p:par>
                        <p:par>
                          <p:cTn id="17" fill="hold">
                            <p:stCondLst>
                              <p:cond delay="2000"/>
                            </p:stCondLst>
                            <p:childTnLst>
                              <p:par>
                                <p:cTn id="18" presetID="1" presetClass="exit" fill="hold" nodeType="afterEffect">
                                  <p:stCondLst>
                                    <p:cond delay="500"/>
                                  </p:stCondLst>
                                  <p:childTnLst>
                                    <p:set>
                                      <p:cBhvr>
                                        <p:cTn id="19" dur="1" fill="hold">
                                          <p:stCondLst>
                                            <p:cond delay="0"/>
                                          </p:stCondLst>
                                        </p:cTn>
                                        <p:tgtEl>
                                          <p:spTgt spid="303">
                                            <p:txEl>
                                              <p:pRg st="0" end="0"/>
                                            </p:txEl>
                                          </p:spTgt>
                                        </p:tgtEl>
                                        <p:attrNameLst>
                                          <p:attrName>style.visibility</p:attrName>
                                        </p:attrNameLst>
                                      </p:cBhvr>
                                      <p:to>
                                        <p:strVal val="hidden"/>
                                      </p:to>
                                    </p:set>
                                  </p:childTnLst>
                                </p:cTn>
                              </p:par>
                            </p:childTnLst>
                          </p:cTn>
                        </p:par>
                        <p:par>
                          <p:cTn id="20" fill="hold">
                            <p:stCondLst>
                              <p:cond delay="2500"/>
                            </p:stCondLst>
                            <p:childTnLst>
                              <p:par>
                                <p:cTn id="21" presetID="1" presetClass="exit" fill="hold" nodeType="afterEffect">
                                  <p:stCondLst>
                                    <p:cond delay="500"/>
                                  </p:stCondLst>
                                  <p:childTnLst>
                                    <p:set>
                                      <p:cBhvr>
                                        <p:cTn id="22" dur="1" fill="hold">
                                          <p:stCondLst>
                                            <p:cond delay="0"/>
                                          </p:stCondLst>
                                        </p:cTn>
                                        <p:tgtEl>
                                          <p:spTgt spid="306">
                                            <p:txEl>
                                              <p:pRg st="0" end="0"/>
                                            </p:txEl>
                                          </p:spTgt>
                                        </p:tgtEl>
                                        <p:attrNameLst>
                                          <p:attrName>style.visibility</p:attrName>
                                        </p:attrNameLst>
                                      </p:cBhvr>
                                      <p:to>
                                        <p:strVal val="hidden"/>
                                      </p:to>
                                    </p:set>
                                  </p:childTnLst>
                                </p:cTn>
                              </p:par>
                            </p:childTnLst>
                          </p:cTn>
                        </p:par>
                        <p:par>
                          <p:cTn id="23" fill="hold">
                            <p:stCondLst>
                              <p:cond delay="3000"/>
                            </p:stCondLst>
                            <p:childTnLst>
                              <p:par>
                                <p:cTn id="24" presetID="1" presetClass="exit" fill="hold" nodeType="afterEffect">
                                  <p:stCondLst>
                                    <p:cond delay="500"/>
                                  </p:stCondLst>
                                  <p:childTnLst>
                                    <p:set>
                                      <p:cBhvr>
                                        <p:cTn id="25" dur="1" fill="hold">
                                          <p:stCondLst>
                                            <p:cond delay="0"/>
                                          </p:stCondLst>
                                        </p:cTn>
                                        <p:tgtEl>
                                          <p:spTgt spid="302">
                                            <p:txEl>
                                              <p:pRg st="0" end="0"/>
                                            </p:txEl>
                                          </p:spTgt>
                                        </p:tgtEl>
                                        <p:attrNameLst>
                                          <p:attrName>style.visibility</p:attrName>
                                        </p:attrNameLst>
                                      </p:cBhvr>
                                      <p:to>
                                        <p:strVal val="hidden"/>
                                      </p:to>
                                    </p:set>
                                  </p:childTnLst>
                                </p:cTn>
                              </p:par>
                            </p:childTnLst>
                          </p:cTn>
                        </p:par>
                        <p:par>
                          <p:cTn id="26" fill="hold">
                            <p:stCondLst>
                              <p:cond delay="3500"/>
                            </p:stCondLst>
                            <p:childTnLst>
                              <p:par>
                                <p:cTn id="27" presetID="1" presetClass="exit" fill="hold" nodeType="afterEffect">
                                  <p:stCondLst>
                                    <p:cond delay="500"/>
                                  </p:stCondLst>
                                  <p:childTnLst>
                                    <p:set>
                                      <p:cBhvr>
                                        <p:cTn id="28" dur="1" fill="hold">
                                          <p:stCondLst>
                                            <p:cond delay="0"/>
                                          </p:stCondLst>
                                        </p:cTn>
                                        <p:tgtEl>
                                          <p:spTgt spid="300">
                                            <p:txEl>
                                              <p:pRg st="0" end="0"/>
                                            </p:txEl>
                                          </p:spTgt>
                                        </p:tgtEl>
                                        <p:attrNameLst>
                                          <p:attrName>style.visibility</p:attrName>
                                        </p:attrNameLst>
                                      </p:cBhvr>
                                      <p:to>
                                        <p:strVal val="hidden"/>
                                      </p:to>
                                    </p:set>
                                  </p:childTnLst>
                                </p:cTn>
                              </p:par>
                            </p:childTnLst>
                          </p:cTn>
                        </p:par>
                        <p:par>
                          <p:cTn id="29" fill="hold">
                            <p:stCondLst>
                              <p:cond delay="4000"/>
                            </p:stCondLst>
                            <p:childTnLst>
                              <p:par>
                                <p:cTn id="30" presetID="1" presetClass="exit" fill="hold" nodeType="afterEffect">
                                  <p:stCondLst>
                                    <p:cond delay="500"/>
                                  </p:stCondLst>
                                  <p:childTnLst>
                                    <p:set>
                                      <p:cBhvr>
                                        <p:cTn id="31" dur="1" fill="hold">
                                          <p:stCondLst>
                                            <p:cond delay="0"/>
                                          </p:stCondLst>
                                        </p:cTn>
                                        <p:tgtEl>
                                          <p:spTgt spid="308">
                                            <p:txEl>
                                              <p:pRg st="0" end="0"/>
                                            </p:txEl>
                                          </p:spTgt>
                                        </p:tgtEl>
                                        <p:attrNameLst>
                                          <p:attrName>style.visibility</p:attrName>
                                        </p:attrNameLst>
                                      </p:cBhvr>
                                      <p:to>
                                        <p:strVal val="hidden"/>
                                      </p:to>
                                    </p:set>
                                  </p:childTnLst>
                                </p:cTn>
                              </p:par>
                            </p:childTnLst>
                          </p:cTn>
                        </p:par>
                        <p:par>
                          <p:cTn id="32" fill="hold">
                            <p:stCondLst>
                              <p:cond delay="4500"/>
                            </p:stCondLst>
                            <p:childTnLst>
                              <p:par>
                                <p:cTn id="33" presetID="3" presetClass="emph" presetSubtype="2" fill="hold" grpId="0" nodeType="afterEffect">
                                  <p:stCondLst>
                                    <p:cond delay="500"/>
                                  </p:stCondLst>
                                  <p:childTnLst>
                                    <p:animClr clrSpc="rgb" dir="cw">
                                      <p:cBhvr override="childStyle">
                                        <p:cTn id="34" dur="2000" fill="hold"/>
                                        <p:tgtEl>
                                          <p:spTgt spid="313">
                                            <p:txEl>
                                              <p:pRg st="0" end="0"/>
                                            </p:txEl>
                                          </p:spTgt>
                                        </p:tgtEl>
                                        <p:attrNameLst>
                                          <p:attrName>style.color</p:attrName>
                                        </p:attrNameLst>
                                      </p:cBhvr>
                                      <p:to>
                                        <a:srgbClr val="800080"/>
                                      </p:to>
                                    </p:animClr>
                                  </p:childTnLst>
                                </p:cTn>
                              </p:par>
                              <p:par>
                                <p:cTn id="35" presetID="3" presetClass="emph" presetSubtype="2" fill="hold" grpId="0" nodeType="withEffect">
                                  <p:stCondLst>
                                    <p:cond delay="500"/>
                                  </p:stCondLst>
                                  <p:childTnLst>
                                    <p:animClr clrSpc="rgb" dir="cw">
                                      <p:cBhvr override="childStyle">
                                        <p:cTn id="36" dur="2000" fill="hold"/>
                                        <p:tgtEl>
                                          <p:spTgt spid="309"/>
                                        </p:tgtEl>
                                        <p:attrNameLst>
                                          <p:attrName>style.color</p:attrName>
                                        </p:attrNameLst>
                                      </p:cBhvr>
                                      <p:to>
                                        <a:srgbClr val="800080"/>
                                      </p:to>
                                    </p:animClr>
                                  </p:childTnLst>
                                </p:cTn>
                              </p:par>
                              <p:par>
                                <p:cTn id="37" presetID="3" presetClass="emph" presetSubtype="2" fill="hold" grpId="0" nodeType="withEffect">
                                  <p:stCondLst>
                                    <p:cond delay="500"/>
                                  </p:stCondLst>
                                  <p:childTnLst>
                                    <p:animClr clrSpc="rgb" dir="cw">
                                      <p:cBhvr override="childStyle">
                                        <p:cTn id="38" dur="2000" fill="hold"/>
                                        <p:tgtEl>
                                          <p:spTgt spid="311"/>
                                        </p:tgtEl>
                                        <p:attrNameLst>
                                          <p:attrName>style.color</p:attrName>
                                        </p:attrNameLst>
                                      </p:cBhvr>
                                      <p:to>
                                        <a:srgbClr val="800080"/>
                                      </p:to>
                                    </p:animClr>
                                  </p:childTnLst>
                                </p:cTn>
                              </p:par>
                              <p:par>
                                <p:cTn id="39" presetID="3" presetClass="emph" presetSubtype="2" fill="hold" grpId="0" nodeType="withEffect">
                                  <p:stCondLst>
                                    <p:cond delay="500"/>
                                  </p:stCondLst>
                                  <p:childTnLst>
                                    <p:animClr clrSpc="rgb" dir="cw">
                                      <p:cBhvr override="childStyle">
                                        <p:cTn id="40" dur="2000" fill="hold"/>
                                        <p:tgtEl>
                                          <p:spTgt spid="314"/>
                                        </p:tgtEl>
                                        <p:attrNameLst>
                                          <p:attrName>style.color</p:attrName>
                                        </p:attrNameLst>
                                      </p:cBhvr>
                                      <p:to>
                                        <a:srgbClr val="800080"/>
                                      </p:to>
                                    </p:animClr>
                                  </p:childTnLst>
                                </p:cTn>
                              </p:par>
                              <p:par>
                                <p:cTn id="41" presetID="3" presetClass="emph" presetSubtype="2" fill="hold" grpId="0" nodeType="withEffect">
                                  <p:stCondLst>
                                    <p:cond delay="500"/>
                                  </p:stCondLst>
                                  <p:childTnLst>
                                    <p:animClr clrSpc="rgb" dir="cw">
                                      <p:cBhvr override="childStyle">
                                        <p:cTn id="42" dur="2000" fill="hold"/>
                                        <p:tgtEl>
                                          <p:spTgt spid="310"/>
                                        </p:tgtEl>
                                        <p:attrNameLst>
                                          <p:attrName>style.color</p:attrName>
                                        </p:attrNameLst>
                                      </p:cBhvr>
                                      <p:to>
                                        <a:srgbClr val="800080"/>
                                      </p:to>
                                    </p:animClr>
                                  </p:childTnLst>
                                </p:cTn>
                              </p:par>
                              <p:par>
                                <p:cTn id="43" presetID="3" presetClass="emph" presetSubtype="2" fill="hold" grpId="0" nodeType="withEffect">
                                  <p:stCondLst>
                                    <p:cond delay="500"/>
                                  </p:stCondLst>
                                  <p:childTnLst>
                                    <p:animClr clrSpc="rgb" dir="cw">
                                      <p:cBhvr override="childStyle">
                                        <p:cTn id="44" dur="2000" fill="hold"/>
                                        <p:tgtEl>
                                          <p:spTgt spid="299"/>
                                        </p:tgtEl>
                                        <p:attrNameLst>
                                          <p:attrName>style.color</p:attrName>
                                        </p:attrNameLst>
                                      </p:cBhvr>
                                      <p:to>
                                        <a:srgbClr val="800080"/>
                                      </p:to>
                                    </p:animClr>
                                  </p:childTnLst>
                                </p:cTn>
                              </p:par>
                              <p:par>
                                <p:cTn id="45" presetID="3" presetClass="emph" presetSubtype="2" fill="hold" grpId="0" nodeType="withEffect">
                                  <p:stCondLst>
                                    <p:cond delay="500"/>
                                  </p:stCondLst>
                                  <p:childTnLst>
                                    <p:animClr clrSpc="rgb" dir="cw">
                                      <p:cBhvr override="childStyle">
                                        <p:cTn id="46" dur="2000" fill="hold"/>
                                        <p:tgtEl>
                                          <p:spTgt spid="312"/>
                                        </p:tgtEl>
                                        <p:attrNameLst>
                                          <p:attrName>style.color</p:attrName>
                                        </p:attrNameLst>
                                      </p:cBhvr>
                                      <p:to>
                                        <a:srgbClr val="800080"/>
                                      </p:to>
                                    </p:animClr>
                                  </p:childTnLst>
                                </p:cTn>
                              </p:par>
                            </p:childTnLst>
                          </p:cTn>
                        </p:par>
                      </p:childTnLst>
                    </p:cTn>
                  </p:par>
                </p:childTnLst>
              </p:cTn>
              <p:prevCondLst>
                <p:cond evt="onPrev" delay="0">
                  <p:tgtEl>
                    <p:sldTgt/>
                  </p:tgtEl>
                </p:cond>
              </p:prevCondLst>
              <p:nextCondLst>
                <p:cond evt="onNext" delay="0">
                  <p:tgtEl>
                    <p:sldTgt/>
                  </p:tgtEl>
                </p:cond>
              </p:nextCondLst>
            </p:seq>
            <p:seq concurrent="1" nextAc="seek">
              <p:cTn id="47" restart="whenNotActive" fill="hold" evtFilter="cancelBubble" nodeType="interactiveSeq">
                <p:stCondLst>
                  <p:cond evt="onClick" delay="0">
                    <p:tgtEl>
                      <p:spTgt spid="298"/>
                    </p:tgtEl>
                  </p:cond>
                </p:stCondLst>
                <p:endSync evt="end" delay="0">
                  <p:rtn val="all"/>
                </p:endSync>
                <p:childTnLst>
                  <p:par>
                    <p:cTn id="48" fill="hold">
                      <p:stCondLst>
                        <p:cond delay="0"/>
                      </p:stCondLst>
                      <p:childTnLst>
                        <p:par>
                          <p:cTn id="49" fill="hold">
                            <p:stCondLst>
                              <p:cond delay="0"/>
                            </p:stCondLst>
                            <p:childTnLst>
                              <p:par>
                                <p:cTn id="50" presetID="10" presetClass="entr" presetSubtype="0" fill="hold" nodeType="clickEffect">
                                  <p:stCondLst>
                                    <p:cond delay="500"/>
                                  </p:stCondLst>
                                  <p:childTnLst>
                                    <p:set>
                                      <p:cBhvr>
                                        <p:cTn id="51" dur="1" fill="hold">
                                          <p:stCondLst>
                                            <p:cond delay="0"/>
                                          </p:stCondLst>
                                        </p:cTn>
                                        <p:tgtEl>
                                          <p:spTgt spid="315"/>
                                        </p:tgtEl>
                                        <p:attrNameLst>
                                          <p:attrName>style.visibility</p:attrName>
                                        </p:attrNameLst>
                                      </p:cBhvr>
                                      <p:to>
                                        <p:strVal val="visible"/>
                                      </p:to>
                                    </p:set>
                                    <p:animEffect transition="in" filter="fade">
                                      <p:cBhvr>
                                        <p:cTn id="52" dur="1000"/>
                                        <p:tgtEl>
                                          <p:spTgt spid="315"/>
                                        </p:tgtEl>
                                      </p:cBhvr>
                                    </p:animEffect>
                                  </p:childTnLst>
                                </p:cTn>
                              </p:par>
                            </p:childTnLst>
                          </p:cTn>
                        </p:par>
                      </p:childTnLst>
                    </p:cTn>
                  </p:par>
                </p:childTnLst>
              </p:cTn>
              <p:nextCondLst>
                <p:cond evt="onClick" delay="0">
                  <p:tgtEl>
                    <p:spTgt spid="298"/>
                  </p:tgtEl>
                </p:cond>
              </p:nextCondLst>
            </p:seq>
          </p:childTnLst>
        </p:cTn>
      </p:par>
    </p:tnLst>
    <p:bldLst>
      <p:bldP spid="299" grpId="0"/>
      <p:bldP spid="309" grpId="0"/>
      <p:bldP spid="310" grpId="0"/>
      <p:bldP spid="311" grpId="0"/>
      <p:bldP spid="312" grpId="0"/>
      <p:bldP spid="313" grpId="0" build="allAtOnce"/>
      <p:bldP spid="3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17"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18"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19"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20"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21"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4. Se limiter aux notions qui figurent dans les programmes</a:t>
            </a:r>
            <a:endParaRPr lang="fr-FR" sz="2800" b="0" strike="noStrike" spc="-1" dirty="0">
              <a:latin typeface="Arial"/>
            </a:endParaRPr>
          </a:p>
        </p:txBody>
      </p:sp>
      <p:sp>
        <p:nvSpPr>
          <p:cNvPr id="322" name="CustomShape 7"/>
          <p:cNvSpPr/>
          <p:nvPr>
            <p:custDataLst>
              <p:tags r:id="rId7"/>
            </p:custDataLst>
          </p:nvPr>
        </p:nvSpPr>
        <p:spPr>
          <a:xfrm>
            <a:off x="335880" y="2414520"/>
            <a:ext cx="334764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Quelles relations entre le diplôme, l’</a:t>
            </a:r>
            <a:r>
              <a:rPr lang="fr-FR" sz="1600" b="1" u="sng" strike="noStrike" spc="-1" dirty="0">
                <a:solidFill>
                  <a:srgbClr val="000000"/>
                </a:solidFill>
                <a:uFillTx/>
                <a:latin typeface="Arial"/>
              </a:rPr>
              <a:t>emploi</a:t>
            </a:r>
            <a:r>
              <a:rPr lang="fr-FR" sz="1600" b="1" strike="noStrike" spc="-1" dirty="0">
                <a:solidFill>
                  <a:srgbClr val="000000"/>
                </a:solidFill>
                <a:latin typeface="Arial"/>
              </a:rPr>
              <a:t> et le </a:t>
            </a:r>
            <a:r>
              <a:rPr lang="fr-FR" sz="1600" b="1" u="sng" strike="noStrike" spc="-1" dirty="0">
                <a:solidFill>
                  <a:srgbClr val="000000"/>
                </a:solidFill>
                <a:uFillTx/>
                <a:latin typeface="Arial"/>
              </a:rPr>
              <a:t>salaire</a:t>
            </a:r>
            <a:r>
              <a:rPr lang="fr-FR" sz="1600" b="1" strike="noStrike" spc="-1" dirty="0">
                <a:solidFill>
                  <a:srgbClr val="000000"/>
                </a:solidFill>
                <a:latin typeface="Arial"/>
              </a:rPr>
              <a:t> ?</a:t>
            </a:r>
            <a:endParaRPr lang="fr-FR" sz="1600" b="0" strike="noStrike" spc="-1" dirty="0">
              <a:latin typeface="Arial"/>
            </a:endParaRPr>
          </a:p>
        </p:txBody>
      </p:sp>
      <p:sp>
        <p:nvSpPr>
          <p:cNvPr id="323" name="CustomShape 8"/>
          <p:cNvSpPr/>
          <p:nvPr>
            <p:custDataLst>
              <p:tags r:id="rId8"/>
            </p:custDataLst>
          </p:nvPr>
        </p:nvSpPr>
        <p:spPr>
          <a:xfrm>
            <a:off x="3816000" y="2343240"/>
            <a:ext cx="8265240" cy="250668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que la poursuite d’études est un investissement en </a:t>
            </a:r>
            <a:r>
              <a:rPr lang="fr-FR" sz="1600" b="1" u="sng" strike="noStrike" spc="-1" dirty="0">
                <a:solidFill>
                  <a:srgbClr val="000000"/>
                </a:solidFill>
                <a:uFillTx/>
                <a:latin typeface="Arial"/>
              </a:rPr>
              <a:t>capital humain</a:t>
            </a:r>
            <a:r>
              <a:rPr lang="fr-FR" sz="1600" b="1" strike="noStrike" spc="-1" dirty="0">
                <a:solidFill>
                  <a:srgbClr val="000000"/>
                </a:solidFill>
                <a:latin typeface="Arial"/>
              </a:rPr>
              <a:t> et que sa rentabilité peut s’apprécier en termes de salaire escompté, d’accès à </a:t>
            </a:r>
            <a:r>
              <a:rPr lang="fr-FR" sz="1600" b="1" u="sng" strike="noStrike" spc="-1" dirty="0">
                <a:solidFill>
                  <a:srgbClr val="000000"/>
                </a:solidFill>
                <a:uFillTx/>
                <a:latin typeface="Arial"/>
              </a:rPr>
              <a:t>l’emploi</a:t>
            </a:r>
            <a:r>
              <a:rPr lang="fr-FR" sz="1600" b="1" strike="noStrike" spc="-1" dirty="0">
                <a:solidFill>
                  <a:srgbClr val="000000"/>
                </a:solidFill>
                <a:latin typeface="Arial"/>
              </a:rPr>
              <a:t> et de réalisation de ses </a:t>
            </a:r>
            <a:r>
              <a:rPr lang="fr-FR" sz="1600" b="1" u="sng" strike="noStrike" spc="-1" dirty="0">
                <a:solidFill>
                  <a:srgbClr val="000000"/>
                </a:solidFill>
                <a:uFillTx/>
                <a:latin typeface="Arial"/>
              </a:rPr>
              <a:t>capabilités.</a:t>
            </a:r>
            <a:endParaRPr lang="fr-FR" sz="1600" b="0" strike="noStrike" spc="-1" dirty="0">
              <a:latin typeface="Arial"/>
            </a:endParaRPr>
          </a:p>
          <a:p>
            <a:pPr>
              <a:lnSpc>
                <a:spcPct val="100000"/>
              </a:lnSpc>
            </a:pPr>
            <a:r>
              <a:rPr lang="fr-FR" sz="1600" b="1" strike="noStrike" spc="-1" dirty="0">
                <a:solidFill>
                  <a:srgbClr val="000000"/>
                </a:solidFill>
                <a:latin typeface="Arial"/>
              </a:rPr>
              <a:t>- Savoir que le manque de </a:t>
            </a:r>
            <a:r>
              <a:rPr lang="fr-FR" sz="1600" b="1" u="sng" strike="noStrike" spc="-1" dirty="0">
                <a:solidFill>
                  <a:srgbClr val="000000"/>
                </a:solidFill>
                <a:uFillTx/>
                <a:latin typeface="Arial"/>
              </a:rPr>
              <a:t>qualification</a:t>
            </a:r>
            <a:r>
              <a:rPr lang="fr-FR" sz="1600" b="1" strike="noStrike" spc="-1" dirty="0">
                <a:solidFill>
                  <a:srgbClr val="000000"/>
                </a:solidFill>
                <a:latin typeface="Arial"/>
              </a:rPr>
              <a:t> est une cause du </a:t>
            </a:r>
            <a:r>
              <a:rPr lang="fr-FR" sz="1600" b="1" u="sng" strike="noStrike" spc="-1" dirty="0">
                <a:solidFill>
                  <a:srgbClr val="000000"/>
                </a:solidFill>
                <a:uFillTx/>
                <a:latin typeface="Arial"/>
              </a:rPr>
              <a:t>chômage</a:t>
            </a:r>
            <a:r>
              <a:rPr lang="fr-FR" sz="1600" b="1" strike="noStrike" spc="-1" dirty="0">
                <a:solidFill>
                  <a:srgbClr val="000000"/>
                </a:solidFill>
                <a:latin typeface="Arial"/>
              </a:rPr>
              <a:t>.</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que </a:t>
            </a:r>
            <a:r>
              <a:rPr lang="fr-FR" sz="1600" b="1" u="sng" strike="noStrike" spc="-1" dirty="0">
                <a:solidFill>
                  <a:srgbClr val="000000"/>
                </a:solidFill>
                <a:uFillTx/>
                <a:latin typeface="Arial"/>
              </a:rPr>
              <a:t>le salaire</a:t>
            </a:r>
            <a:r>
              <a:rPr lang="fr-FR" sz="1600" b="1" strike="noStrike" spc="-1" dirty="0">
                <a:solidFill>
                  <a:srgbClr val="000000"/>
                </a:solidFill>
                <a:latin typeface="Arial"/>
              </a:rPr>
              <a:t> est déterminé par le niveau de formation.</a:t>
            </a:r>
            <a:endParaRPr lang="fr-FR" sz="1600" b="0" strike="noStrike" spc="-1" dirty="0">
              <a:latin typeface="Arial"/>
            </a:endParaRPr>
          </a:p>
          <a:p>
            <a:pPr>
              <a:lnSpc>
                <a:spcPct val="100000"/>
              </a:lnSpc>
            </a:pPr>
            <a:r>
              <a:rPr lang="fr-FR" sz="1600" b="1" strike="noStrike" spc="-1" dirty="0">
                <a:solidFill>
                  <a:srgbClr val="000000"/>
                </a:solidFill>
                <a:latin typeface="Arial"/>
              </a:rPr>
              <a:t>- Savoir qu’à niveau de diplôme égal, le salaire peut varier selon différents facteurs notamment l’expérience acquise, le type d’entreprise, le genre.</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que les chances d'accès aux formations diplômantes sont socialement différenciées.</a:t>
            </a:r>
            <a:endParaRPr lang="fr-FR" sz="1600" b="0" strike="noStrike" spc="-1" dirty="0">
              <a:latin typeface="Arial"/>
            </a:endParaRPr>
          </a:p>
        </p:txBody>
      </p:sp>
      <p:sp>
        <p:nvSpPr>
          <p:cNvPr id="324" name="CustomShape 9"/>
          <p:cNvSpPr/>
          <p:nvPr>
            <p:custDataLst>
              <p:tags r:id="rId9"/>
            </p:custDataLst>
          </p:nvPr>
        </p:nvSpPr>
        <p:spPr>
          <a:xfrm>
            <a:off x="0" y="3633953"/>
            <a:ext cx="3815640" cy="2451735"/>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Il est possible de repérer des notions, mais beaucoup n’ont pas d’intérêt en tant que tel.</a:t>
            </a:r>
            <a:endParaRPr lang="fr-FR" sz="1600" b="0" strike="noStrike" spc="-1" dirty="0">
              <a:latin typeface="Arial"/>
            </a:endParaRPr>
          </a:p>
          <a:p>
            <a:pPr>
              <a:lnSpc>
                <a:spcPct val="100000"/>
              </a:lnSpc>
            </a:pPr>
            <a:r>
              <a:rPr lang="fr-FR" sz="1600" b="1" strike="noStrike" spc="-1" dirty="0">
                <a:solidFill>
                  <a:srgbClr val="404040"/>
                </a:solidFill>
                <a:latin typeface="Arial"/>
              </a:rPr>
              <a:t>Par exemple, les notions de qualifi-cation et de chômage doivent avant tout servir à mettre en évidence une relation de cause à effet.</a:t>
            </a:r>
            <a:endParaRPr lang="fr-FR" sz="1600" b="0" strike="noStrike" spc="-1" dirty="0">
              <a:latin typeface="Arial"/>
            </a:endParaRPr>
          </a:p>
          <a:p>
            <a:pPr>
              <a:lnSpc>
                <a:spcPct val="100000"/>
              </a:lnSpc>
            </a:pPr>
            <a:r>
              <a:rPr lang="fr-FR" sz="1600" b="1" strike="noStrike" spc="-1" dirty="0">
                <a:solidFill>
                  <a:srgbClr val="404040"/>
                </a:solidFill>
                <a:latin typeface="Arial"/>
              </a:rPr>
              <a:t>=&gt; Des notions au service d’objec-tifs d’apprentissage.</a:t>
            </a:r>
            <a:endParaRPr lang="fr-FR" sz="1600" b="0" strike="noStrike" spc="-1" dirty="0">
              <a:latin typeface="Arial"/>
            </a:endParaRPr>
          </a:p>
        </p:txBody>
      </p:sp>
      <p:sp>
        <p:nvSpPr>
          <p:cNvPr id="325" name="CustomShape 10"/>
          <p:cNvSpPr/>
          <p:nvPr>
            <p:custDataLst>
              <p:tags r:id="rId10"/>
            </p:custDataLst>
          </p:nvPr>
        </p:nvSpPr>
        <p:spPr>
          <a:xfrm>
            <a:off x="414720" y="3069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Commentaire</a:t>
            </a:r>
            <a:endParaRPr lang="fr-FR" sz="18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25"/>
                    </p:tgtEl>
                  </p:cond>
                </p:stCondLst>
                <p:endSync evt="end" delay="0">
                  <p:rtn val="all"/>
                </p:endSync>
                <p:childTnLst>
                  <p:par>
                    <p:cTn id="3" fill="hold">
                      <p:stCondLst>
                        <p:cond delay="0"/>
                      </p:stCondLst>
                      <p:childTnLst>
                        <p:par>
                          <p:cTn id="4" fill="hold">
                            <p:stCondLst>
                              <p:cond delay="0"/>
                            </p:stCondLst>
                            <p:childTnLst>
                              <p:par>
                                <p:cTn id="5" presetID="10" presetClass="entr" fill="hold" nodeType="clickEffect">
                                  <p:stCondLst>
                                    <p:cond delay="500"/>
                                  </p:stCondLst>
                                  <p:childTnLst>
                                    <p:set>
                                      <p:cBhvr>
                                        <p:cTn id="6" dur="1" fill="hold">
                                          <p:stCondLst>
                                            <p:cond delay="0"/>
                                          </p:stCondLst>
                                        </p:cTn>
                                        <p:tgtEl>
                                          <p:spTgt spid="324"/>
                                        </p:tgtEl>
                                        <p:attrNameLst>
                                          <p:attrName>style.visibility</p:attrName>
                                        </p:attrNameLst>
                                      </p:cBhvr>
                                      <p:to>
                                        <p:strVal val="visible"/>
                                      </p:to>
                                    </p:set>
                                    <p:animEffect transition="in" filter="fade">
                                      <p:cBhvr additive="repl">
                                        <p:cTn id="7" dur="1000"/>
                                        <p:tgtEl>
                                          <p:spTgt spid="324"/>
                                        </p:tgtEl>
                                      </p:cBhvr>
                                    </p:animEffect>
                                  </p:childTnLst>
                                </p:cTn>
                              </p:par>
                            </p:childTnLst>
                          </p:cTn>
                        </p:par>
                      </p:childTnLst>
                    </p:cTn>
                  </p:par>
                </p:childTnLst>
              </p:cTn>
              <p:nextCondLst>
                <p:cond evt="onClick" delay="0">
                  <p:tgtEl>
                    <p:spTgt spid="325"/>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27"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28"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29"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30"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31"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4. Se limiter aux notions qui figurent dans les programmes</a:t>
            </a:r>
            <a:endParaRPr lang="fr-FR" sz="2800" b="0" strike="noStrike" spc="-1" dirty="0">
              <a:latin typeface="Arial"/>
            </a:endParaRPr>
          </a:p>
        </p:txBody>
      </p:sp>
      <p:sp>
        <p:nvSpPr>
          <p:cNvPr id="332" name="CustomShape 7"/>
          <p:cNvSpPr/>
          <p:nvPr>
            <p:custDataLst>
              <p:tags r:id="rId7"/>
            </p:custDataLst>
          </p:nvPr>
        </p:nvSpPr>
        <p:spPr>
          <a:xfrm>
            <a:off x="335880" y="2412000"/>
            <a:ext cx="347976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0" tIns="36000" rIns="36000" bIns="36000" anchor="ctr">
            <a:spAutoFit/>
          </a:bodyPr>
          <a:lstStyle/>
          <a:p>
            <a:pPr>
              <a:lnSpc>
                <a:spcPct val="100000"/>
              </a:lnSpc>
            </a:pPr>
            <a:r>
              <a:rPr lang="fr-FR" sz="1600" b="1" strike="noStrike" spc="-1" dirty="0">
                <a:solidFill>
                  <a:srgbClr val="000000"/>
                </a:solidFill>
                <a:latin typeface="Arial"/>
              </a:rPr>
              <a:t>Comment se construisent et évoluent les </a:t>
            </a:r>
            <a:r>
              <a:rPr lang="fr-FR" sz="1600" b="1" u="sng" strike="noStrike" spc="-1" dirty="0">
                <a:solidFill>
                  <a:srgbClr val="000000"/>
                </a:solidFill>
                <a:uFillTx/>
                <a:latin typeface="Arial"/>
              </a:rPr>
              <a:t>liens sociaux</a:t>
            </a:r>
            <a:r>
              <a:rPr lang="fr-FR" sz="1600" b="1" strike="noStrike" spc="-1" dirty="0">
                <a:solidFill>
                  <a:srgbClr val="000000"/>
                </a:solidFill>
                <a:latin typeface="Arial"/>
              </a:rPr>
              <a:t> ?</a:t>
            </a:r>
            <a:endParaRPr lang="fr-FR" sz="1600" b="0" strike="noStrike" spc="-1" dirty="0">
              <a:latin typeface="Arial"/>
            </a:endParaRPr>
          </a:p>
        </p:txBody>
      </p:sp>
      <p:sp>
        <p:nvSpPr>
          <p:cNvPr id="333" name="CustomShape 8"/>
          <p:cNvSpPr/>
          <p:nvPr>
            <p:custDataLst>
              <p:tags r:id="rId8"/>
            </p:custDataLst>
          </p:nvPr>
        </p:nvSpPr>
        <p:spPr>
          <a:xfrm>
            <a:off x="3845880" y="2412000"/>
            <a:ext cx="8265240" cy="35859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et pouvoir illustrer la </a:t>
            </a:r>
            <a:r>
              <a:rPr lang="fr-FR" sz="1600" b="1" u="sng" strike="noStrike" spc="-1" dirty="0">
                <a:solidFill>
                  <a:srgbClr val="000000"/>
                </a:solidFill>
                <a:uFillTx/>
                <a:latin typeface="Arial"/>
              </a:rPr>
              <a:t>diversité des liens</a:t>
            </a:r>
            <a:r>
              <a:rPr lang="fr-FR" sz="1600" b="1" strike="noStrike" spc="-1" dirty="0">
                <a:solidFill>
                  <a:srgbClr val="000000"/>
                </a:solidFill>
                <a:latin typeface="Arial"/>
              </a:rPr>
              <a:t> qui relient les</a:t>
            </a:r>
            <a:endParaRPr lang="fr-FR" sz="1600" b="0" strike="noStrike" spc="-1" dirty="0">
              <a:latin typeface="Arial"/>
            </a:endParaRPr>
          </a:p>
          <a:p>
            <a:pPr>
              <a:lnSpc>
                <a:spcPct val="100000"/>
              </a:lnSpc>
            </a:pPr>
            <a:r>
              <a:rPr lang="fr-FR" sz="1600" b="1" strike="noStrike" spc="-1" dirty="0">
                <a:solidFill>
                  <a:srgbClr val="000000"/>
                </a:solidFill>
                <a:latin typeface="Arial"/>
              </a:rPr>
              <a:t>individus au sein de différents </a:t>
            </a:r>
            <a:r>
              <a:rPr lang="fr-FR" sz="1600" b="1" u="sng" strike="noStrike" spc="-1" dirty="0">
                <a:solidFill>
                  <a:srgbClr val="000000"/>
                </a:solidFill>
                <a:uFillTx/>
                <a:latin typeface="Arial"/>
              </a:rPr>
              <a:t>groupes sociaux</a:t>
            </a:r>
            <a:r>
              <a:rPr lang="fr-FR" sz="1600" b="1" strike="noStrike" spc="-1" dirty="0">
                <a:solidFill>
                  <a:srgbClr val="000000"/>
                </a:solidFill>
                <a:latin typeface="Arial"/>
              </a:rPr>
              <a:t> (familles, groupes de</a:t>
            </a:r>
            <a:endParaRPr lang="fr-FR" sz="1600" b="0" strike="noStrike" spc="-1" dirty="0">
              <a:latin typeface="Arial"/>
            </a:endParaRPr>
          </a:p>
          <a:p>
            <a:pPr>
              <a:lnSpc>
                <a:spcPct val="100000"/>
              </a:lnSpc>
            </a:pPr>
            <a:r>
              <a:rPr lang="fr-FR" sz="1600" b="1" strike="noStrike" spc="-1" dirty="0">
                <a:solidFill>
                  <a:srgbClr val="000000"/>
                </a:solidFill>
                <a:latin typeface="Arial"/>
              </a:rPr>
              <a:t>pairs, univers professionnel, associations, réseaux).</a:t>
            </a:r>
            <a:endParaRPr lang="fr-FR" sz="1600" b="0" strike="noStrike" spc="-1" dirty="0">
              <a:latin typeface="Arial"/>
            </a:endParaRPr>
          </a:p>
          <a:p>
            <a:pPr>
              <a:lnSpc>
                <a:spcPct val="100000"/>
              </a:lnSpc>
            </a:pPr>
            <a:r>
              <a:rPr lang="fr-FR" sz="1600" b="1" strike="noStrike" spc="-1" dirty="0">
                <a:solidFill>
                  <a:srgbClr val="000000"/>
                </a:solidFill>
                <a:latin typeface="Arial"/>
              </a:rPr>
              <a:t>- Connaître les </a:t>
            </a:r>
            <a:r>
              <a:rPr lang="fr-FR" sz="1600" b="1" u="sng" strike="noStrike" spc="-1" dirty="0">
                <a:solidFill>
                  <a:srgbClr val="000000"/>
                </a:solidFill>
                <a:uFillTx/>
                <a:latin typeface="Arial"/>
              </a:rPr>
              <a:t>critères de construction des Professions et Catégories</a:t>
            </a:r>
            <a:endParaRPr lang="fr-FR" sz="1600" b="0" strike="noStrike" spc="-1" dirty="0">
              <a:latin typeface="Arial"/>
            </a:endParaRPr>
          </a:p>
          <a:p>
            <a:pPr>
              <a:lnSpc>
                <a:spcPct val="100000"/>
              </a:lnSpc>
            </a:pPr>
            <a:r>
              <a:rPr lang="fr-FR" sz="1600" b="1" u="sng" strike="noStrike" spc="-1" dirty="0">
                <a:solidFill>
                  <a:srgbClr val="000000"/>
                </a:solidFill>
                <a:uFillTx/>
                <a:latin typeface="Arial"/>
              </a:rPr>
              <a:t>Socioprofessionnelles</a:t>
            </a:r>
            <a:r>
              <a:rPr lang="fr-FR" sz="1600" b="1" strike="noStrike" spc="-1" dirty="0">
                <a:solidFill>
                  <a:srgbClr val="000000"/>
                </a:solidFill>
                <a:latin typeface="Arial"/>
              </a:rPr>
              <a:t> (PCS).</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et savoir illustrer le </a:t>
            </a:r>
            <a:r>
              <a:rPr lang="fr-FR" sz="1600" b="1" u="sng" strike="noStrike" spc="-1" dirty="0">
                <a:solidFill>
                  <a:srgbClr val="000000"/>
                </a:solidFill>
                <a:uFillTx/>
                <a:latin typeface="Arial"/>
              </a:rPr>
              <a:t>processus d’individualisation</a:t>
            </a:r>
            <a:r>
              <a:rPr lang="fr-FR" sz="1600" b="1" strike="noStrike" spc="-1" dirty="0">
                <a:solidFill>
                  <a:srgbClr val="000000"/>
                </a:solidFill>
                <a:latin typeface="Arial"/>
              </a:rPr>
              <a:t> ainsi</a:t>
            </a:r>
            <a:endParaRPr lang="fr-FR" sz="1600" b="0" strike="noStrike" spc="-1" dirty="0">
              <a:latin typeface="Arial"/>
            </a:endParaRPr>
          </a:p>
          <a:p>
            <a:pPr>
              <a:lnSpc>
                <a:spcPct val="100000"/>
              </a:lnSpc>
            </a:pPr>
            <a:r>
              <a:rPr lang="fr-FR" sz="1600" b="1" strike="noStrike" spc="-1" dirty="0">
                <a:solidFill>
                  <a:srgbClr val="000000"/>
                </a:solidFill>
                <a:latin typeface="Arial"/>
              </a:rPr>
              <a:t>que l’évolution des </a:t>
            </a:r>
            <a:r>
              <a:rPr lang="fr-FR" sz="1600" b="1" u="sng" strike="noStrike" spc="-1" dirty="0">
                <a:solidFill>
                  <a:srgbClr val="000000"/>
                </a:solidFill>
                <a:uFillTx/>
                <a:latin typeface="Arial"/>
              </a:rPr>
              <a:t>formes de solidarité</a:t>
            </a:r>
            <a:r>
              <a:rPr lang="fr-FR" sz="1600" b="1" strike="noStrike" spc="-1" dirty="0">
                <a:solidFill>
                  <a:srgbClr val="000000"/>
                </a:solidFill>
                <a:latin typeface="Arial"/>
              </a:rPr>
              <a:t> en connaissant la distinction</a:t>
            </a:r>
            <a:endParaRPr lang="fr-FR" sz="1600" b="0" strike="noStrike" spc="-1" dirty="0">
              <a:latin typeface="Arial"/>
            </a:endParaRPr>
          </a:p>
          <a:p>
            <a:pPr>
              <a:lnSpc>
                <a:spcPct val="100000"/>
              </a:lnSpc>
            </a:pPr>
            <a:r>
              <a:rPr lang="fr-FR" sz="1600" b="1" strike="noStrike" spc="-1" dirty="0">
                <a:solidFill>
                  <a:srgbClr val="000000"/>
                </a:solidFill>
                <a:latin typeface="Arial"/>
              </a:rPr>
              <a:t>classique entre </a:t>
            </a:r>
            <a:r>
              <a:rPr lang="fr-FR" sz="1600" b="1" u="sng" strike="noStrike" spc="-1" dirty="0">
                <a:solidFill>
                  <a:srgbClr val="000000"/>
                </a:solidFill>
                <a:uFillTx/>
                <a:latin typeface="Arial"/>
              </a:rPr>
              <a:t>solidarité « mécanique »</a:t>
            </a:r>
            <a:r>
              <a:rPr lang="fr-FR" sz="1600" b="1" strike="noStrike" spc="-1" dirty="0">
                <a:solidFill>
                  <a:srgbClr val="000000"/>
                </a:solidFill>
                <a:latin typeface="Arial"/>
              </a:rPr>
              <a:t> et </a:t>
            </a:r>
            <a:r>
              <a:rPr lang="fr-FR" sz="1600" b="1" u="sng" strike="noStrike" spc="-1" dirty="0">
                <a:solidFill>
                  <a:srgbClr val="000000"/>
                </a:solidFill>
                <a:uFillTx/>
                <a:latin typeface="Arial"/>
              </a:rPr>
              <a:t>solidarité « organique »</a:t>
            </a:r>
            <a:r>
              <a:rPr lang="fr-FR" sz="1600" b="1" strike="noStrike" spc="-1" dirty="0">
                <a:solidFill>
                  <a:srgbClr val="000000"/>
                </a:solidFill>
                <a:latin typeface="Arial"/>
              </a:rPr>
              <a:t>.</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comment les nouvelles </a:t>
            </a:r>
            <a:r>
              <a:rPr lang="fr-FR" sz="1600" b="1" u="sng" strike="noStrike" spc="-1" dirty="0">
                <a:solidFill>
                  <a:srgbClr val="000000"/>
                </a:solidFill>
                <a:uFillTx/>
                <a:latin typeface="Arial"/>
              </a:rPr>
              <a:t>sociabilités numériques</a:t>
            </a:r>
            <a:endParaRPr lang="fr-FR" sz="1600" b="0" strike="noStrike" spc="-1" dirty="0">
              <a:latin typeface="Arial"/>
            </a:endParaRPr>
          </a:p>
          <a:p>
            <a:pPr>
              <a:lnSpc>
                <a:spcPct val="100000"/>
              </a:lnSpc>
            </a:pPr>
            <a:r>
              <a:rPr lang="fr-FR" sz="1600" b="1" strike="noStrike" spc="-1" dirty="0">
                <a:solidFill>
                  <a:srgbClr val="000000"/>
                </a:solidFill>
                <a:latin typeface="Arial"/>
              </a:rPr>
              <a:t>contribuent au lien social.</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comment différents facteurs (précarités, isolements,</a:t>
            </a:r>
            <a:endParaRPr lang="fr-FR" sz="1600" b="0" strike="noStrike" spc="-1" dirty="0">
              <a:latin typeface="Arial"/>
            </a:endParaRPr>
          </a:p>
          <a:p>
            <a:pPr>
              <a:lnSpc>
                <a:spcPct val="100000"/>
              </a:lnSpc>
            </a:pPr>
            <a:r>
              <a:rPr lang="fr-FR" sz="1600" b="1" strike="noStrike" spc="-1" dirty="0">
                <a:solidFill>
                  <a:srgbClr val="000000"/>
                </a:solidFill>
                <a:latin typeface="Arial"/>
              </a:rPr>
              <a:t>ségrégations, ruptures familiales) exposent les individus à</a:t>
            </a:r>
            <a:endParaRPr lang="fr-FR" sz="1600" b="0" strike="noStrike" spc="-1" dirty="0">
              <a:latin typeface="Arial"/>
            </a:endParaRPr>
          </a:p>
          <a:p>
            <a:pPr>
              <a:lnSpc>
                <a:spcPct val="100000"/>
              </a:lnSpc>
            </a:pPr>
            <a:r>
              <a:rPr lang="fr-FR" sz="1600" b="1" u="sng" strike="noStrike" spc="-1" dirty="0">
                <a:solidFill>
                  <a:srgbClr val="000000"/>
                </a:solidFill>
                <a:uFillTx/>
                <a:latin typeface="Arial"/>
              </a:rPr>
              <a:t>l’affaiblissement ou à la rupture de liens sociaux</a:t>
            </a:r>
            <a:r>
              <a:rPr lang="fr-FR" sz="1600" b="1" strike="noStrike" spc="-1" dirty="0">
                <a:solidFill>
                  <a:srgbClr val="000000"/>
                </a:solidFill>
                <a:latin typeface="Arial"/>
              </a:rPr>
              <a:t>.</a:t>
            </a:r>
            <a:endParaRPr lang="fr-FR" sz="1600" b="0" strike="noStrike" spc="-1" dirty="0">
              <a:latin typeface="Arial"/>
            </a:endParaRPr>
          </a:p>
        </p:txBody>
      </p:sp>
      <p:sp>
        <p:nvSpPr>
          <p:cNvPr id="334" name="CustomShape 9"/>
          <p:cNvSpPr/>
          <p:nvPr>
            <p:custDataLst>
              <p:tags r:id="rId9"/>
            </p:custDataLst>
          </p:nvPr>
        </p:nvSpPr>
        <p:spPr>
          <a:xfrm>
            <a:off x="-25920" y="4056840"/>
            <a:ext cx="3815640" cy="80892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Là encore, beaucoup de notions doivent être mobilisées pour atteindre des objectifs d’apprentissage.</a:t>
            </a:r>
            <a:endParaRPr lang="fr-FR" sz="1600" b="0" strike="noStrike" spc="-1" dirty="0">
              <a:latin typeface="Arial"/>
            </a:endParaRPr>
          </a:p>
        </p:txBody>
      </p:sp>
      <p:sp>
        <p:nvSpPr>
          <p:cNvPr id="335" name="CustomShape 10"/>
          <p:cNvSpPr/>
          <p:nvPr>
            <p:custDataLst>
              <p:tags r:id="rId10"/>
            </p:custDataLst>
          </p:nvPr>
        </p:nvSpPr>
        <p:spPr>
          <a:xfrm>
            <a:off x="414720" y="3249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Commentaire</a:t>
            </a:r>
            <a:endParaRPr lang="fr-FR" sz="18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5"/>
                    </p:tgtEl>
                  </p:cond>
                </p:stCondLst>
                <p:endSync evt="end" delay="0">
                  <p:rtn val="all"/>
                </p:endSync>
                <p:childTnLst>
                  <p:par>
                    <p:cTn id="3" fill="hold">
                      <p:stCondLst>
                        <p:cond delay="0"/>
                      </p:stCondLst>
                      <p:childTnLst>
                        <p:par>
                          <p:cTn id="4" fill="hold">
                            <p:stCondLst>
                              <p:cond delay="0"/>
                            </p:stCondLst>
                            <p:childTnLst>
                              <p:par>
                                <p:cTn id="5" presetID="10" presetClass="entr" fill="hold" nodeType="clickEffect">
                                  <p:stCondLst>
                                    <p:cond delay="500"/>
                                  </p:stCondLst>
                                  <p:childTnLst>
                                    <p:set>
                                      <p:cBhvr>
                                        <p:cTn id="6" dur="1" fill="hold">
                                          <p:stCondLst>
                                            <p:cond delay="0"/>
                                          </p:stCondLst>
                                        </p:cTn>
                                        <p:tgtEl>
                                          <p:spTgt spid="334"/>
                                        </p:tgtEl>
                                        <p:attrNameLst>
                                          <p:attrName>style.visibility</p:attrName>
                                        </p:attrNameLst>
                                      </p:cBhvr>
                                      <p:to>
                                        <p:strVal val="visible"/>
                                      </p:to>
                                    </p:set>
                                    <p:animEffect transition="in" filter="fade">
                                      <p:cBhvr additive="repl">
                                        <p:cTn id="7" dur="1000"/>
                                        <p:tgtEl>
                                          <p:spTgt spid="334"/>
                                        </p:tgtEl>
                                      </p:cBhvr>
                                    </p:animEffect>
                                  </p:childTnLst>
                                </p:cTn>
                              </p:par>
                            </p:childTnLst>
                          </p:cTn>
                        </p:par>
                      </p:childTnLst>
                    </p:cTn>
                  </p:par>
                </p:childTnLst>
              </p:cTn>
              <p:nextCondLst>
                <p:cond evt="onClick" delay="0">
                  <p:tgtEl>
                    <p:spTgt spid="335"/>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37"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38"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39"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40"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41"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4. Se limiter aux notions qui figurent dans les programmes</a:t>
            </a:r>
            <a:endParaRPr lang="fr-FR" sz="2800" b="0" strike="noStrike" spc="-1" dirty="0">
              <a:latin typeface="Arial"/>
            </a:endParaRPr>
          </a:p>
        </p:txBody>
      </p:sp>
      <p:sp>
        <p:nvSpPr>
          <p:cNvPr id="342" name="CustomShape 7"/>
          <p:cNvSpPr/>
          <p:nvPr>
            <p:custDataLst>
              <p:tags r:id="rId7"/>
            </p:custDataLst>
          </p:nvPr>
        </p:nvSpPr>
        <p:spPr>
          <a:xfrm>
            <a:off x="335880" y="2414520"/>
            <a:ext cx="347976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0" tIns="36000" rIns="36000" bIns="36000" anchor="ctr">
            <a:spAutoFit/>
          </a:bodyPr>
          <a:lstStyle/>
          <a:p>
            <a:pPr>
              <a:lnSpc>
                <a:spcPct val="100000"/>
              </a:lnSpc>
            </a:pPr>
            <a:r>
              <a:rPr lang="fr-FR" sz="1600" b="1" strike="noStrike" spc="-1" dirty="0">
                <a:solidFill>
                  <a:srgbClr val="000000"/>
                </a:solidFill>
                <a:latin typeface="Arial"/>
              </a:rPr>
              <a:t>Comment se forme et s’exprime l’</a:t>
            </a:r>
            <a:r>
              <a:rPr lang="fr-FR" sz="1600" b="1" u="sng" strike="noStrike" spc="-1" dirty="0">
                <a:solidFill>
                  <a:srgbClr val="000000"/>
                </a:solidFill>
                <a:uFillTx/>
                <a:latin typeface="Arial"/>
              </a:rPr>
              <a:t>opinion publique</a:t>
            </a:r>
            <a:r>
              <a:rPr lang="fr-FR" sz="1600" b="1" strike="noStrike" spc="-1" dirty="0">
                <a:solidFill>
                  <a:srgbClr val="000000"/>
                </a:solidFill>
                <a:latin typeface="Arial"/>
              </a:rPr>
              <a:t> ?</a:t>
            </a:r>
            <a:endParaRPr lang="fr-FR" sz="1600" b="0" strike="noStrike" spc="-1" dirty="0">
              <a:latin typeface="Arial"/>
            </a:endParaRPr>
          </a:p>
        </p:txBody>
      </p:sp>
      <p:sp>
        <p:nvSpPr>
          <p:cNvPr id="343" name="CustomShape 8"/>
          <p:cNvSpPr/>
          <p:nvPr>
            <p:custDataLst>
              <p:tags r:id="rId8"/>
            </p:custDataLst>
          </p:nvPr>
        </p:nvSpPr>
        <p:spPr>
          <a:xfrm>
            <a:off x="3816000" y="2424240"/>
            <a:ext cx="8265240" cy="250740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Comprendre que l’émergence de l’</a:t>
            </a:r>
            <a:r>
              <a:rPr lang="fr-FR" sz="1600" b="1" u="sng" strike="noStrike" spc="-1" dirty="0">
                <a:solidFill>
                  <a:srgbClr val="000000"/>
                </a:solidFill>
                <a:uFillTx/>
                <a:latin typeface="Arial"/>
              </a:rPr>
              <a:t>opinion publique</a:t>
            </a:r>
            <a:r>
              <a:rPr lang="fr-FR" sz="1600" b="1" strike="noStrike" spc="-1" dirty="0">
                <a:solidFill>
                  <a:srgbClr val="000000"/>
                </a:solidFill>
                <a:latin typeface="Arial"/>
              </a:rPr>
              <a:t> est indissociable de l’avènement de la démocratie : d’abord monopole des catégories « éclairées », l’opinion publique est désormais entendue comme celle du plus grand nombre.</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les principes et les techniques des </a:t>
            </a:r>
            <a:r>
              <a:rPr lang="fr-FR" sz="1600" b="1" u="sng" strike="noStrike" spc="-1" dirty="0">
                <a:solidFill>
                  <a:srgbClr val="000000"/>
                </a:solidFill>
                <a:uFillTx/>
                <a:latin typeface="Arial"/>
              </a:rPr>
              <a:t>sondages</a:t>
            </a:r>
            <a:r>
              <a:rPr lang="fr-FR" sz="1600" b="1" strike="noStrike" spc="-1" dirty="0">
                <a:solidFill>
                  <a:srgbClr val="000000"/>
                </a:solidFill>
                <a:latin typeface="Arial"/>
              </a:rPr>
              <a:t>, et les débats relatifs à leur interprétation de l’opinion publique.</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comment le recours fréquent aux sondages d’opinion contribue à forger l’opinion publique et modifie l’exercice de la démocratie (</a:t>
            </a:r>
            <a:r>
              <a:rPr lang="fr-FR" sz="1600" b="1" u="sng" strike="noStrike" spc="-1" dirty="0">
                <a:solidFill>
                  <a:srgbClr val="000000"/>
                </a:solidFill>
                <a:uFillTx/>
                <a:latin typeface="Arial"/>
              </a:rPr>
              <a:t>démocratie d’opinion</a:t>
            </a:r>
            <a:r>
              <a:rPr lang="fr-FR" sz="1600" b="1" strike="noStrike" spc="-1" dirty="0">
                <a:solidFill>
                  <a:srgbClr val="000000"/>
                </a:solidFill>
                <a:latin typeface="Arial"/>
              </a:rPr>
              <a:t>) et de la vie politique (contrôle des gouvernants, participation électorale, communication politique).</a:t>
            </a:r>
            <a:endParaRPr lang="fr-FR" sz="1600" b="0" strike="noStrike" spc="-1" dirty="0">
              <a:latin typeface="Arial"/>
            </a:endParaRPr>
          </a:p>
        </p:txBody>
      </p:sp>
      <p:sp>
        <p:nvSpPr>
          <p:cNvPr id="344" name="CustomShape 9"/>
          <p:cNvSpPr/>
          <p:nvPr>
            <p:custDataLst>
              <p:tags r:id="rId9"/>
            </p:custDataLst>
          </p:nvPr>
        </p:nvSpPr>
        <p:spPr>
          <a:xfrm>
            <a:off x="-25920" y="4191120"/>
            <a:ext cx="3815640" cy="53964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lIns="0" tIns="0" rIns="0" bIns="0" anchor="ctr">
            <a:spAutoFit/>
          </a:bodyPr>
          <a:lstStyle/>
          <a:p>
            <a:pPr>
              <a:lnSpc>
                <a:spcPct val="100000"/>
              </a:lnSpc>
            </a:pPr>
            <a:r>
              <a:rPr lang="fr-FR" sz="1600" b="1" strike="noStrike" spc="-1" dirty="0">
                <a:solidFill>
                  <a:srgbClr val="404040"/>
                </a:solidFill>
                <a:latin typeface="Arial"/>
              </a:rPr>
              <a:t>Parfois, dans un questionnement, le nombre de notions est réduit.</a:t>
            </a:r>
            <a:endParaRPr lang="fr-FR" sz="1600" b="0" strike="noStrike" spc="-1" dirty="0">
              <a:latin typeface="Arial"/>
            </a:endParaRPr>
          </a:p>
        </p:txBody>
      </p:sp>
      <p:sp>
        <p:nvSpPr>
          <p:cNvPr id="345" name="CustomShape 10"/>
          <p:cNvSpPr/>
          <p:nvPr>
            <p:custDataLst>
              <p:tags r:id="rId10"/>
            </p:custDataLst>
          </p:nvPr>
        </p:nvSpPr>
        <p:spPr>
          <a:xfrm>
            <a:off x="414720" y="324900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Commentaire</a:t>
            </a:r>
            <a:endParaRPr lang="fr-FR" sz="18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45"/>
                    </p:tgtEl>
                  </p:cond>
                </p:stCondLst>
                <p:endSync evt="end" delay="0">
                  <p:rtn val="all"/>
                </p:endSync>
                <p:childTnLst>
                  <p:par>
                    <p:cTn id="3" fill="hold">
                      <p:stCondLst>
                        <p:cond delay="0"/>
                      </p:stCondLst>
                      <p:childTnLst>
                        <p:par>
                          <p:cTn id="4" fill="hold">
                            <p:stCondLst>
                              <p:cond delay="0"/>
                            </p:stCondLst>
                            <p:childTnLst>
                              <p:par>
                                <p:cTn id="5" presetID="10" presetClass="entr" fill="hold" nodeType="clickEffect">
                                  <p:stCondLst>
                                    <p:cond delay="500"/>
                                  </p:stCondLst>
                                  <p:childTnLst>
                                    <p:set>
                                      <p:cBhvr>
                                        <p:cTn id="6" dur="1" fill="hold">
                                          <p:stCondLst>
                                            <p:cond delay="0"/>
                                          </p:stCondLst>
                                        </p:cTn>
                                        <p:tgtEl>
                                          <p:spTgt spid="344"/>
                                        </p:tgtEl>
                                        <p:attrNameLst>
                                          <p:attrName>style.visibility</p:attrName>
                                        </p:attrNameLst>
                                      </p:cBhvr>
                                      <p:to>
                                        <p:strVal val="visible"/>
                                      </p:to>
                                    </p:set>
                                    <p:animEffect transition="in" filter="fade">
                                      <p:cBhvr additive="repl">
                                        <p:cTn id="7" dur="1000"/>
                                        <p:tgtEl>
                                          <p:spTgt spid="344"/>
                                        </p:tgtEl>
                                      </p:cBhvr>
                                    </p:animEffect>
                                  </p:childTnLst>
                                </p:cTn>
                              </p:par>
                            </p:childTnLst>
                          </p:cTn>
                        </p:par>
                      </p:childTnLst>
                    </p:cTn>
                  </p:par>
                </p:childTnLst>
              </p:cTn>
              <p:nextCondLst>
                <p:cond evt="onClick" delay="0">
                  <p:tgtEl>
                    <p:spTgt spid="345"/>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47"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48"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49"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50"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51"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4. Se limiter aux notions qui figurent dans les programmes</a:t>
            </a:r>
            <a:endParaRPr lang="fr-FR" sz="2800" b="0" strike="noStrike" spc="-1" dirty="0">
              <a:latin typeface="Arial"/>
            </a:endParaRPr>
          </a:p>
        </p:txBody>
      </p:sp>
      <p:sp>
        <p:nvSpPr>
          <p:cNvPr id="352" name="CustomShape 7"/>
          <p:cNvSpPr/>
          <p:nvPr>
            <p:custDataLst>
              <p:tags r:id="rId7"/>
            </p:custDataLst>
          </p:nvPr>
        </p:nvSpPr>
        <p:spPr>
          <a:xfrm>
            <a:off x="335880" y="2376000"/>
            <a:ext cx="347976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0" tIns="36000" rIns="36000" bIns="36000" anchor="ctr">
            <a:spAutoFit/>
          </a:bodyPr>
          <a:lstStyle/>
          <a:p>
            <a:pPr>
              <a:lnSpc>
                <a:spcPct val="100000"/>
              </a:lnSpc>
            </a:pPr>
            <a:r>
              <a:rPr lang="fr-FR" sz="1600" b="1" strike="noStrike" spc="-1" dirty="0">
                <a:solidFill>
                  <a:srgbClr val="000000"/>
                </a:solidFill>
                <a:latin typeface="Arial"/>
              </a:rPr>
              <a:t>Quels sont les caractéristiques contemporaines et les facteurs de la mobilité sociale ?</a:t>
            </a:r>
            <a:endParaRPr lang="fr-FR" sz="1600" b="0" strike="noStrike" spc="-1" dirty="0">
              <a:latin typeface="Arial"/>
            </a:endParaRPr>
          </a:p>
        </p:txBody>
      </p:sp>
      <p:sp>
        <p:nvSpPr>
          <p:cNvPr id="353" name="CustomShape 8"/>
          <p:cNvSpPr/>
          <p:nvPr>
            <p:custDataLst>
              <p:tags r:id="rId8"/>
            </p:custDataLst>
          </p:nvPr>
        </p:nvSpPr>
        <p:spPr>
          <a:xfrm>
            <a:off x="3845880" y="2412000"/>
            <a:ext cx="8265240" cy="428400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Savoir distinguer </a:t>
            </a:r>
            <a:r>
              <a:rPr lang="fr-FR" sz="1600" b="1" u="sng" strike="noStrike" spc="-1" dirty="0">
                <a:solidFill>
                  <a:srgbClr val="000000"/>
                </a:solidFill>
                <a:uFillTx/>
                <a:latin typeface="Arial"/>
              </a:rPr>
              <a:t>la mobilité sociale intergénérationnelle</a:t>
            </a:r>
            <a:r>
              <a:rPr lang="fr-FR" sz="1600" b="1" strike="noStrike" spc="-1" dirty="0">
                <a:solidFill>
                  <a:srgbClr val="000000"/>
                </a:solidFill>
                <a:latin typeface="Arial"/>
              </a:rPr>
              <a:t> des autres formes de </a:t>
            </a:r>
            <a:r>
              <a:rPr lang="fr-FR" sz="1600" b="1" u="sng" strike="noStrike" spc="-1" dirty="0">
                <a:solidFill>
                  <a:srgbClr val="000000"/>
                </a:solidFill>
                <a:uFillTx/>
                <a:latin typeface="Arial"/>
              </a:rPr>
              <a:t>mobilité</a:t>
            </a:r>
            <a:r>
              <a:rPr lang="fr-FR" sz="1600" b="1" strike="noStrike" spc="-1" dirty="0">
                <a:solidFill>
                  <a:srgbClr val="000000"/>
                </a:solidFill>
                <a:latin typeface="Arial"/>
              </a:rPr>
              <a:t> (</a:t>
            </a:r>
            <a:r>
              <a:rPr lang="fr-FR" sz="1600" b="1" u="sng" strike="noStrike" spc="-1" dirty="0">
                <a:solidFill>
                  <a:srgbClr val="000000"/>
                </a:solidFill>
                <a:uFillTx/>
                <a:latin typeface="Arial"/>
              </a:rPr>
              <a:t>géographique</a:t>
            </a:r>
            <a:r>
              <a:rPr lang="fr-FR" sz="1600" b="1" strike="noStrike" spc="-1" dirty="0">
                <a:solidFill>
                  <a:srgbClr val="000000"/>
                </a:solidFill>
                <a:latin typeface="Arial"/>
              </a:rPr>
              <a:t>, </a:t>
            </a:r>
            <a:r>
              <a:rPr lang="fr-FR" sz="1600" b="1" u="sng" strike="noStrike" spc="-1" dirty="0">
                <a:solidFill>
                  <a:srgbClr val="000000"/>
                </a:solidFill>
                <a:uFillTx/>
                <a:latin typeface="Arial"/>
              </a:rPr>
              <a:t>professionnelle</a:t>
            </a:r>
            <a:r>
              <a:rPr lang="fr-FR" sz="1600" b="1" strike="noStrike" spc="-1" dirty="0">
                <a:solidFill>
                  <a:srgbClr val="000000"/>
                </a:solidFill>
                <a:latin typeface="Arial"/>
              </a:rPr>
              <a:t>).</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les principes de construction, les intérêts et les limites des tables de mobilité comme instrument de mesure de la mobilité sociale.</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que </a:t>
            </a:r>
            <a:r>
              <a:rPr lang="fr-FR" sz="1600" b="1" u="sng" strike="noStrike" spc="-1" dirty="0">
                <a:solidFill>
                  <a:srgbClr val="000000"/>
                </a:solidFill>
                <a:uFillTx/>
                <a:latin typeface="Arial"/>
              </a:rPr>
              <a:t>la mobilité observée</a:t>
            </a:r>
            <a:r>
              <a:rPr lang="fr-FR" sz="1600" b="1" strike="noStrike" spc="-1" dirty="0">
                <a:solidFill>
                  <a:srgbClr val="000000"/>
                </a:solidFill>
                <a:latin typeface="Arial"/>
              </a:rPr>
              <a:t> comporte une composante structurelle (</a:t>
            </a:r>
            <a:r>
              <a:rPr lang="fr-FR" sz="1600" b="1" u="sng" strike="noStrike" spc="-1" dirty="0">
                <a:solidFill>
                  <a:srgbClr val="000000"/>
                </a:solidFill>
                <a:uFillTx/>
                <a:latin typeface="Arial"/>
              </a:rPr>
              <a:t>mobilité structurelle</a:t>
            </a:r>
            <a:r>
              <a:rPr lang="fr-FR" sz="1600" b="1" strike="noStrike" spc="-1" dirty="0">
                <a:solidFill>
                  <a:srgbClr val="000000"/>
                </a:solidFill>
                <a:latin typeface="Arial"/>
              </a:rPr>
              <a:t>) ; comprendre que la mobilité peut aussi se mesurer de manière relative indépendamment des différences de structure entre origine et position sociales (</a:t>
            </a:r>
            <a:r>
              <a:rPr lang="fr-FR" sz="1600" b="1" u="sng" strike="noStrike" spc="-1" dirty="0">
                <a:solidFill>
                  <a:srgbClr val="000000"/>
                </a:solidFill>
                <a:uFillTx/>
                <a:latin typeface="Arial"/>
              </a:rPr>
              <a:t>fluidité sociale</a:t>
            </a:r>
            <a:r>
              <a:rPr lang="fr-FR" sz="1600" b="1" strike="noStrike" spc="-1" dirty="0">
                <a:solidFill>
                  <a:srgbClr val="000000"/>
                </a:solidFill>
                <a:latin typeface="Arial"/>
              </a:rPr>
              <a:t>) et qu’une société plus mobile n’est pas nécessairement une société plus fluide.</a:t>
            </a:r>
            <a:endParaRPr lang="fr-FR" sz="1600" b="0" strike="noStrike" spc="-1" dirty="0">
              <a:latin typeface="Arial"/>
            </a:endParaRPr>
          </a:p>
          <a:p>
            <a:pPr>
              <a:lnSpc>
                <a:spcPct val="100000"/>
              </a:lnSpc>
            </a:pPr>
            <a:r>
              <a:rPr lang="fr-FR" sz="1600" b="1" strike="noStrike" spc="-1" dirty="0">
                <a:solidFill>
                  <a:srgbClr val="000000"/>
                </a:solidFill>
                <a:latin typeface="Arial"/>
              </a:rPr>
              <a:t>- À partir de la lecture des tables de mobilité, être capable de mettre en évidence des situations de </a:t>
            </a:r>
            <a:r>
              <a:rPr lang="fr-FR" sz="1600" b="1" u="sng" strike="noStrike" spc="-1" dirty="0">
                <a:solidFill>
                  <a:srgbClr val="000000"/>
                </a:solidFill>
                <a:uFillTx/>
                <a:latin typeface="Arial"/>
              </a:rPr>
              <a:t>mobilité ascendante</a:t>
            </a:r>
            <a:r>
              <a:rPr lang="fr-FR" sz="1600" b="1" strike="noStrike" spc="-1" dirty="0">
                <a:solidFill>
                  <a:srgbClr val="000000"/>
                </a:solidFill>
                <a:latin typeface="Arial"/>
              </a:rPr>
              <a:t>, de </a:t>
            </a:r>
            <a:r>
              <a:rPr lang="fr-FR" sz="1600" b="1" u="sng" strike="noStrike" spc="-1" dirty="0">
                <a:solidFill>
                  <a:srgbClr val="000000"/>
                </a:solidFill>
                <a:uFillTx/>
                <a:latin typeface="Arial"/>
              </a:rPr>
              <a:t>reproduction sociale</a:t>
            </a:r>
            <a:r>
              <a:rPr lang="fr-FR" sz="1600" b="1" strike="noStrike" spc="-1" dirty="0">
                <a:solidFill>
                  <a:srgbClr val="000000"/>
                </a:solidFill>
                <a:latin typeface="Arial"/>
              </a:rPr>
              <a:t> et de </a:t>
            </a:r>
            <a:r>
              <a:rPr lang="fr-FR" sz="1600" b="1" u="sng" strike="noStrike" spc="-1" dirty="0">
                <a:solidFill>
                  <a:srgbClr val="000000"/>
                </a:solidFill>
                <a:uFillTx/>
                <a:latin typeface="Arial"/>
              </a:rPr>
              <a:t>déclassement</a:t>
            </a:r>
            <a:r>
              <a:rPr lang="fr-FR" sz="1600" b="1" strike="noStrike" spc="-1" dirty="0">
                <a:solidFill>
                  <a:srgbClr val="000000"/>
                </a:solidFill>
                <a:latin typeface="Arial"/>
              </a:rPr>
              <a:t>, et de retrouver les spécificités de la mobilité sociale des hommes et de celles des femmes.</a:t>
            </a:r>
            <a:endParaRPr lang="fr-FR" sz="1600" b="0" strike="noStrike" spc="-1" dirty="0">
              <a:latin typeface="Arial"/>
            </a:endParaRPr>
          </a:p>
          <a:p>
            <a:pPr>
              <a:lnSpc>
                <a:spcPct val="100000"/>
              </a:lnSpc>
            </a:pPr>
            <a:r>
              <a:rPr lang="fr-FR" sz="1600" b="1" strike="noStrike" spc="-1" dirty="0">
                <a:solidFill>
                  <a:srgbClr val="000000"/>
                </a:solidFill>
                <a:latin typeface="Arial"/>
              </a:rPr>
              <a:t>- Comprendre comment l’évolution de la structure socioprofessionnelle, les niveaux de formation et les ressources et configurations familiales contribuent à expliquer la mobilité sociale.</a:t>
            </a:r>
            <a:endParaRPr lang="fr-FR" sz="16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Premières observations sur la mise</a:t>
            </a:r>
            <a:endParaRPr lang="fr-FR" sz="4800" b="0" strike="noStrike" spc="-1" dirty="0">
              <a:latin typeface="Arial"/>
            </a:endParaRPr>
          </a:p>
          <a:p>
            <a:pPr>
              <a:lnSpc>
                <a:spcPct val="100000"/>
              </a:lnSpc>
            </a:pPr>
            <a:r>
              <a:rPr lang="fr-FR" sz="4800" b="1" strike="noStrike" spc="-1" dirty="0">
                <a:solidFill>
                  <a:srgbClr val="7030A0"/>
                </a:solidFill>
                <a:latin typeface="Arial"/>
              </a:rPr>
              <a:t>en œuvre des programmes</a:t>
            </a:r>
            <a:endParaRPr lang="fr-FR" sz="4800" b="0" strike="noStrike" spc="-1" dirty="0">
              <a:latin typeface="Arial"/>
            </a:endParaRPr>
          </a:p>
        </p:txBody>
      </p:sp>
      <p:sp>
        <p:nvSpPr>
          <p:cNvPr id="56"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57"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58"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59"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60" name="CustomShape 6"/>
          <p:cNvSpPr/>
          <p:nvPr>
            <p:custDataLst>
              <p:tags r:id="rId6"/>
            </p:custDataLst>
          </p:nvPr>
        </p:nvSpPr>
        <p:spPr>
          <a:xfrm>
            <a:off x="720000" y="2160000"/>
            <a:ext cx="11159640" cy="179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Un paradoxe :</a:t>
            </a:r>
            <a:endParaRPr lang="fr-FR" sz="2800" b="0" strike="noStrike" spc="-1" dirty="0">
              <a:latin typeface="Arial"/>
            </a:endParaRPr>
          </a:p>
          <a:p>
            <a:pPr marL="637200" indent="-215640" algn="just">
              <a:lnSpc>
                <a:spcPct val="100000"/>
              </a:lnSpc>
              <a:buClr>
                <a:srgbClr val="7030A0"/>
              </a:buClr>
              <a:buFont typeface="Arial"/>
              <a:buChar char="⁞"/>
            </a:pPr>
            <a:r>
              <a:rPr lang="fr-FR" sz="2800" b="1" strike="noStrike" spc="-1" dirty="0">
                <a:solidFill>
                  <a:srgbClr val="000000"/>
                </a:solidFill>
                <a:latin typeface="Arial"/>
              </a:rPr>
              <a:t>d’un côté des craintes de ne pas pouvoir boucler les programmes,</a:t>
            </a:r>
            <a:endParaRPr lang="fr-FR" sz="2800" b="0" strike="noStrike" spc="-1" dirty="0">
              <a:latin typeface="Arial"/>
            </a:endParaRPr>
          </a:p>
          <a:p>
            <a:pPr marL="637200" indent="-215640" algn="just">
              <a:lnSpc>
                <a:spcPct val="100000"/>
              </a:lnSpc>
              <a:buClr>
                <a:srgbClr val="7030A0"/>
              </a:buClr>
              <a:buFont typeface="Arial"/>
              <a:buChar char="⁞"/>
            </a:pPr>
            <a:r>
              <a:rPr lang="fr-FR" sz="2800" b="1" strike="noStrike" spc="-1" dirty="0">
                <a:solidFill>
                  <a:srgbClr val="000000"/>
                </a:solidFill>
                <a:latin typeface="Arial"/>
              </a:rPr>
              <a:t>de l’autre une lecture inflationniste des programmes.</a:t>
            </a:r>
            <a:endParaRPr lang="fr-FR" sz="2800" b="0" strike="noStrike" spc="-1" dirty="0">
              <a:latin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56"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57"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58"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59"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60" name="CustomShape 6"/>
          <p:cNvSpPr/>
          <p:nvPr>
            <p:custDataLst>
              <p:tags r:id="rId6"/>
            </p:custDataLst>
          </p:nvPr>
        </p:nvSpPr>
        <p:spPr>
          <a:xfrm>
            <a:off x="720000" y="2160000"/>
            <a:ext cx="11159640" cy="396886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5. Travailler les méthodes au fil de la progression</a:t>
            </a:r>
            <a:endParaRPr lang="fr-FR" sz="2800" b="0" strike="noStrike" spc="-1" dirty="0">
              <a:latin typeface="Arial"/>
            </a:endParaRPr>
          </a:p>
          <a:p>
            <a:pPr algn="just">
              <a:lnSpc>
                <a:spcPct val="100000"/>
              </a:lnSpc>
            </a:pPr>
            <a:r>
              <a:rPr lang="fr-FR" sz="2800" b="1" strike="noStrike" spc="-1" dirty="0">
                <a:solidFill>
                  <a:srgbClr val="000000"/>
                </a:solidFill>
                <a:latin typeface="Arial"/>
              </a:rPr>
              <a:t>Une difficulté apparaît pour articuler les connaissances (</a:t>
            </a:r>
            <a:r>
              <a:rPr lang="fr-FR" sz="2800" b="1" i="1" strike="noStrike" spc="-1" dirty="0">
                <a:solidFill>
                  <a:srgbClr val="000000"/>
                </a:solidFill>
                <a:latin typeface="Arial"/>
              </a:rPr>
              <a:t>les objectifs d’apprentissage</a:t>
            </a:r>
            <a:r>
              <a:rPr lang="fr-FR" sz="2800" b="1" strike="noStrike" spc="-1" dirty="0">
                <a:solidFill>
                  <a:srgbClr val="000000"/>
                </a:solidFill>
                <a:latin typeface="Arial"/>
              </a:rPr>
              <a:t>) et les compétences (</a:t>
            </a:r>
            <a:r>
              <a:rPr lang="fr-FR" sz="2800" b="1" i="1" strike="noStrike" spc="-1" dirty="0">
                <a:solidFill>
                  <a:srgbClr val="000000"/>
                </a:solidFill>
                <a:latin typeface="Arial"/>
              </a:rPr>
              <a:t>compétences transversales et objectifs d’apprentissage concernant l’utilisation des données quantitatives et des représentations graphiques</a:t>
            </a:r>
            <a:r>
              <a:rPr lang="fr-FR" sz="2800" b="1" strike="noStrike" spc="-1" dirty="0">
                <a:solidFill>
                  <a:srgbClr val="000000"/>
                </a:solidFill>
                <a:latin typeface="Arial"/>
              </a:rPr>
              <a:t>) d’autant que l’AP et les dédoublements ont disparu (même si, localement, ils peuvent se maintenir).</a:t>
            </a:r>
            <a:endParaRPr lang="fr-FR" sz="2800" b="0" strike="noStrike" spc="-1" dirty="0">
              <a:latin typeface="Arial"/>
            </a:endParaRPr>
          </a:p>
          <a:p>
            <a:pPr marL="270000" algn="just">
              <a:lnSpc>
                <a:spcPct val="100000"/>
              </a:lnSpc>
            </a:pPr>
            <a:r>
              <a:rPr lang="fr-FR" sz="2800" b="1" strike="noStrike" spc="-1" dirty="0">
                <a:solidFill>
                  <a:srgbClr val="000000"/>
                </a:solidFill>
                <a:latin typeface="Arial"/>
              </a:rPr>
              <a:t>Dans le cadre des nouveaux programmes, l’idée est de travailler ces compétences lorsque le besoin apparaît.</a:t>
            </a:r>
            <a:endParaRPr lang="fr-FR" sz="2800" b="0" strike="noStrike" spc="-1" dirty="0">
              <a:latin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62"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63"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64"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65"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66"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5. Travailler les méthodes au fil de la progression</a:t>
            </a:r>
            <a:endParaRPr lang="fr-FR" sz="2800" b="0" strike="noStrike" spc="-1" dirty="0">
              <a:latin typeface="Arial"/>
            </a:endParaRPr>
          </a:p>
        </p:txBody>
      </p:sp>
      <p:sp>
        <p:nvSpPr>
          <p:cNvPr id="367" name="CustomShape 7"/>
          <p:cNvSpPr/>
          <p:nvPr>
            <p:custDataLst>
              <p:tags r:id="rId7"/>
            </p:custDataLst>
          </p:nvPr>
        </p:nvSpPr>
        <p:spPr>
          <a:xfrm>
            <a:off x="605880" y="2725920"/>
            <a:ext cx="2733480" cy="34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Taux de variation</a:t>
            </a:r>
            <a:endParaRPr lang="fr-FR" sz="1600" b="0" strike="noStrike" spc="-1" dirty="0">
              <a:latin typeface="Arial"/>
            </a:endParaRPr>
          </a:p>
        </p:txBody>
      </p:sp>
      <p:sp>
        <p:nvSpPr>
          <p:cNvPr id="368" name="CustomShape 8"/>
          <p:cNvSpPr/>
          <p:nvPr>
            <p:custDataLst>
              <p:tags r:id="rId8"/>
            </p:custDataLst>
          </p:nvPr>
        </p:nvSpPr>
        <p:spPr>
          <a:xfrm>
            <a:off x="3481200" y="2736000"/>
            <a:ext cx="8265240" cy="34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Seconde : Savoir que la croissance économique est la variation du PIB...</a:t>
            </a:r>
            <a:endParaRPr lang="fr-FR" sz="1600" b="0" strike="noStrike" spc="-1" dirty="0">
              <a:latin typeface="Arial"/>
            </a:endParaRPr>
          </a:p>
        </p:txBody>
      </p:sp>
      <p:sp>
        <p:nvSpPr>
          <p:cNvPr id="369" name="CustomShape 9"/>
          <p:cNvSpPr/>
          <p:nvPr>
            <p:custDataLst>
              <p:tags r:id="rId9"/>
            </p:custDataLst>
          </p:nvPr>
        </p:nvSpPr>
        <p:spPr>
          <a:xfrm>
            <a:off x="712440" y="3256200"/>
            <a:ext cx="2733480" cy="61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Proportion, pourcentage de répartition</a:t>
            </a:r>
            <a:endParaRPr lang="fr-FR" sz="1600" b="0" strike="noStrike" spc="-1" dirty="0">
              <a:latin typeface="Arial"/>
            </a:endParaRPr>
          </a:p>
        </p:txBody>
      </p:sp>
      <p:sp>
        <p:nvSpPr>
          <p:cNvPr id="370" name="CustomShape 10"/>
          <p:cNvSpPr/>
          <p:nvPr>
            <p:custDataLst>
              <p:tags r:id="rId10"/>
            </p:custDataLst>
          </p:nvPr>
        </p:nvSpPr>
        <p:spPr>
          <a:xfrm>
            <a:off x="3587760" y="3248831"/>
            <a:ext cx="8265240" cy="3349418"/>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marL="1073160" indent="-1072800">
              <a:lnSpc>
                <a:spcPct val="100000"/>
              </a:lnSpc>
            </a:pPr>
            <a:r>
              <a:rPr lang="fr-FR" sz="1600" b="1" strike="noStrike" spc="-1" dirty="0">
                <a:solidFill>
                  <a:srgbClr val="000000"/>
                </a:solidFill>
                <a:latin typeface="Arial"/>
              </a:rPr>
              <a:t>Seconde : Savoir illustrer le caractère différencié des processus de socialisation en fonction du milieu social, du genre.</a:t>
            </a:r>
            <a:endParaRPr lang="fr-FR" sz="1600" b="0" strike="noStrike" spc="-1" dirty="0">
              <a:latin typeface="Arial"/>
            </a:endParaRPr>
          </a:p>
          <a:p>
            <a:pPr marL="1073160" indent="-1072800">
              <a:lnSpc>
                <a:spcPct val="100000"/>
              </a:lnSpc>
            </a:pPr>
            <a:r>
              <a:rPr lang="fr-FR" sz="1600" b="1" strike="noStrike" spc="-1" dirty="0">
                <a:solidFill>
                  <a:srgbClr val="000000"/>
                </a:solidFill>
                <a:latin typeface="Arial"/>
              </a:rPr>
              <a:t>Première : Comprendre comment les nouvelles sociabilités numériques contri-buent au lien social.</a:t>
            </a:r>
            <a:endParaRPr lang="fr-FR" sz="1600" b="0" strike="noStrike" spc="-1" dirty="0">
              <a:latin typeface="Arial"/>
            </a:endParaRPr>
          </a:p>
          <a:p>
            <a:pPr marL="1073160" indent="-1072800">
              <a:lnSpc>
                <a:spcPct val="100000"/>
              </a:lnSpc>
            </a:pPr>
            <a:r>
              <a:rPr lang="fr-FR" sz="1600" b="1" strike="noStrike" spc="-1" dirty="0">
                <a:solidFill>
                  <a:srgbClr val="000000"/>
                </a:solidFill>
                <a:latin typeface="Arial"/>
              </a:rPr>
              <a:t>Terminale : Comprendre l’évolution, depuis les années 1950, des principaux indicateurs mesurant l’accès à l’école et à l’enseignement supérieur (taux de scolarisation, taux d’accès à un diplôme ou à un type de formation)</a:t>
            </a:r>
            <a:endParaRPr lang="fr-FR" sz="1600" b="0" strike="noStrike" spc="-1" dirty="0">
              <a:latin typeface="Arial"/>
            </a:endParaRPr>
          </a:p>
          <a:p>
            <a:pPr marL="1073160" indent="-1072800">
              <a:lnSpc>
                <a:spcPct val="100000"/>
              </a:lnSpc>
            </a:pPr>
            <a:r>
              <a:rPr lang="fr-FR" sz="1600" b="1" strike="noStrike" spc="-1" dirty="0">
                <a:solidFill>
                  <a:srgbClr val="000000"/>
                </a:solidFill>
                <a:latin typeface="Arial"/>
              </a:rPr>
              <a:t>Comprendre les principes de construction, … des tables de mobilité…</a:t>
            </a:r>
            <a:endParaRPr lang="fr-FR" sz="1600" b="0" strike="noStrike" spc="-1" dirty="0">
              <a:latin typeface="Arial"/>
            </a:endParaRPr>
          </a:p>
          <a:p>
            <a:pPr marL="1073160" indent="-1072800">
              <a:lnSpc>
                <a:spcPct val="100000"/>
              </a:lnSpc>
            </a:pPr>
            <a:r>
              <a:rPr lang="fr-FR" sz="1600" b="1" i="1" strike="noStrike" spc="-1" dirty="0">
                <a:solidFill>
                  <a:srgbClr val="000000"/>
                </a:solidFill>
                <a:latin typeface="Arial"/>
              </a:rPr>
              <a:t>Proportion, pourcentage de répartition (y compris leur utilisation pour transformer une table de mobilité en tables de destinée et de recrutement)</a:t>
            </a:r>
            <a:endParaRPr lang="fr-FR" sz="1600" b="0" strike="noStrike" spc="-1" dirty="0">
              <a:latin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72"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73"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74"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75"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76"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5. Travailler les méthodes au fil de la progression</a:t>
            </a:r>
            <a:endParaRPr lang="fr-FR" sz="2800" b="0" strike="noStrike" spc="-1" dirty="0">
              <a:latin typeface="Arial"/>
            </a:endParaRPr>
          </a:p>
        </p:txBody>
      </p:sp>
      <p:sp>
        <p:nvSpPr>
          <p:cNvPr id="377" name="CustomShape 7"/>
          <p:cNvSpPr/>
          <p:nvPr>
            <p:custDataLst>
              <p:tags r:id="rId7"/>
            </p:custDataLst>
          </p:nvPr>
        </p:nvSpPr>
        <p:spPr>
          <a:xfrm>
            <a:off x="605880" y="2725920"/>
            <a:ext cx="2733480" cy="34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Médiane</a:t>
            </a:r>
            <a:endParaRPr lang="fr-FR" sz="1600" b="0" strike="noStrike" spc="-1" dirty="0">
              <a:latin typeface="Arial"/>
            </a:endParaRPr>
          </a:p>
        </p:txBody>
      </p:sp>
      <p:sp>
        <p:nvSpPr>
          <p:cNvPr id="378" name="CustomShape 8"/>
          <p:cNvSpPr/>
          <p:nvPr>
            <p:custDataLst>
              <p:tags r:id="rId8"/>
            </p:custDataLst>
          </p:nvPr>
        </p:nvSpPr>
        <p:spPr>
          <a:xfrm>
            <a:off x="3481200" y="2736000"/>
            <a:ext cx="8265240" cy="3495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Seconde : Comprendre que le salaire est déterminé par le niveau de formation.</a:t>
            </a:r>
            <a:endParaRPr lang="fr-FR" sz="1600" b="0" strike="noStrike" spc="-1" dirty="0">
              <a:latin typeface="Arial"/>
            </a:endParaRPr>
          </a:p>
        </p:txBody>
      </p:sp>
      <p:graphicFrame>
        <p:nvGraphicFramePr>
          <p:cNvPr id="379" name="Table 9"/>
          <p:cNvGraphicFramePr/>
          <p:nvPr>
            <p:custDataLst>
              <p:tags r:id="rId9"/>
            </p:custDataLst>
            <p:extLst>
              <p:ext uri="{D42A27DB-BD31-4B8C-83A1-F6EECF244321}">
                <p14:modId xmlns:p14="http://schemas.microsoft.com/office/powerpoint/2010/main" val="3293431823"/>
              </p:ext>
            </p:extLst>
          </p:nvPr>
        </p:nvGraphicFramePr>
        <p:xfrm>
          <a:off x="6622920" y="3204171"/>
          <a:ext cx="4050000" cy="3474720"/>
        </p:xfrm>
        <a:graphic>
          <a:graphicData uri="http://schemas.openxmlformats.org/drawingml/2006/table">
            <a:tbl>
              <a:tblPr/>
              <a:tblGrid>
                <a:gridCol w="2880000">
                  <a:extLst>
                    <a:ext uri="{9D8B030D-6E8A-4147-A177-3AD203B41FA5}">
                      <a16:colId xmlns:a16="http://schemas.microsoft.com/office/drawing/2014/main" val="20000"/>
                    </a:ext>
                  </a:extLst>
                </a:gridCol>
                <a:gridCol w="1170000">
                  <a:extLst>
                    <a:ext uri="{9D8B030D-6E8A-4147-A177-3AD203B41FA5}">
                      <a16:colId xmlns:a16="http://schemas.microsoft.com/office/drawing/2014/main" val="20001"/>
                    </a:ext>
                  </a:extLst>
                </a:gridCol>
              </a:tblGrid>
              <a:tr h="305072">
                <a:tc gridSpan="2">
                  <a:txBody>
                    <a:bodyPr/>
                    <a:lstStyle/>
                    <a:p>
                      <a:pPr algn="ctr">
                        <a:lnSpc>
                          <a:spcPct val="100000"/>
                        </a:lnSpc>
                      </a:pPr>
                      <a:r>
                        <a:rPr lang="fr-FR" sz="1400" b="1" strike="noStrike" spc="-1" dirty="0">
                          <a:solidFill>
                            <a:srgbClr val="000000"/>
                          </a:solidFill>
                          <a:latin typeface="Arial"/>
                        </a:rPr>
                        <a:t>Revenu mensuel net médian à l'embauche</a:t>
                      </a:r>
                      <a:endParaRPr lang="fr-FR" sz="1400" b="0" strike="noStrike" spc="-1" dirty="0">
                        <a:latin typeface="Arial"/>
                      </a:endParaRPr>
                    </a:p>
                    <a:p>
                      <a:pPr algn="ctr">
                        <a:lnSpc>
                          <a:spcPct val="100000"/>
                        </a:lnSpc>
                      </a:pPr>
                      <a:r>
                        <a:rPr lang="fr-FR" sz="1400" b="1" strike="noStrike" spc="-1" dirty="0">
                          <a:solidFill>
                            <a:srgbClr val="000000"/>
                          </a:solidFill>
                          <a:latin typeface="Arial"/>
                        </a:rPr>
                        <a:t>(en euros)</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AE78D6"/>
                    </a:solidFill>
                  </a:tcPr>
                </a:tc>
                <a:tc hMerge="1">
                  <a:txBody>
                    <a:bodyPr/>
                    <a:lstStyle/>
                    <a:p>
                      <a:endParaRPr lang="fr-FR"/>
                    </a:p>
                  </a:txBody>
                  <a:tcPr marL="90000" marR="90000">
                    <a:solidFill>
                      <a:srgbClr val="729FCF"/>
                    </a:solidFill>
                  </a:tcPr>
                </a:tc>
                <a:extLst>
                  <a:ext uri="{0D108BD9-81ED-4DB2-BD59-A6C34878D82A}">
                    <a16:rowId xmlns:a16="http://schemas.microsoft.com/office/drawing/2014/main" val="10000"/>
                  </a:ext>
                </a:extLst>
              </a:tr>
              <a:tr h="226440">
                <a:tc>
                  <a:txBody>
                    <a:bodyPr/>
                    <a:lstStyle/>
                    <a:p>
                      <a:pPr marL="71640">
                        <a:lnSpc>
                          <a:spcPct val="100000"/>
                        </a:lnSpc>
                      </a:pPr>
                      <a:r>
                        <a:rPr lang="fr-FR" sz="1400" b="0" strike="noStrike" spc="-1" dirty="0">
                          <a:solidFill>
                            <a:srgbClr val="000000"/>
                          </a:solidFill>
                          <a:latin typeface="Arial"/>
                        </a:rPr>
                        <a:t>Aucun diplôme</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tc>
                  <a:txBody>
                    <a:bodyPr/>
                    <a:lstStyle/>
                    <a:p>
                      <a:pPr algn="ctr">
                        <a:lnSpc>
                          <a:spcPct val="100000"/>
                        </a:lnSpc>
                      </a:pPr>
                      <a:r>
                        <a:rPr lang="fr-FR" sz="1400" b="0" strike="noStrike" spc="-1" dirty="0">
                          <a:solidFill>
                            <a:srgbClr val="000000"/>
                          </a:solidFill>
                          <a:latin typeface="Arial"/>
                        </a:rPr>
                        <a:t>1120</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extLst>
                  <a:ext uri="{0D108BD9-81ED-4DB2-BD59-A6C34878D82A}">
                    <a16:rowId xmlns:a16="http://schemas.microsoft.com/office/drawing/2014/main" val="10001"/>
                  </a:ext>
                </a:extLst>
              </a:tr>
              <a:tr h="226440">
                <a:tc>
                  <a:txBody>
                    <a:bodyPr/>
                    <a:lstStyle/>
                    <a:p>
                      <a:pPr marL="71640">
                        <a:lnSpc>
                          <a:spcPct val="100000"/>
                        </a:lnSpc>
                      </a:pPr>
                      <a:r>
                        <a:rPr lang="fr-FR" sz="1400" b="0" strike="noStrike" spc="-1" dirty="0">
                          <a:solidFill>
                            <a:srgbClr val="000000"/>
                          </a:solidFill>
                          <a:latin typeface="Arial"/>
                        </a:rPr>
                        <a:t>CAP-BEP</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pPr algn="ctr">
                        <a:lnSpc>
                          <a:spcPct val="100000"/>
                        </a:lnSpc>
                      </a:pPr>
                      <a:r>
                        <a:rPr lang="fr-FR" sz="1400" b="0" strike="noStrike" spc="-1" dirty="0">
                          <a:solidFill>
                            <a:srgbClr val="000000"/>
                          </a:solidFill>
                          <a:latin typeface="Arial"/>
                        </a:rPr>
                        <a:t>1200</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2"/>
                  </a:ext>
                </a:extLst>
              </a:tr>
              <a:tr h="226440">
                <a:tc>
                  <a:txBody>
                    <a:bodyPr/>
                    <a:lstStyle/>
                    <a:p>
                      <a:pPr marL="71640">
                        <a:lnSpc>
                          <a:spcPct val="100000"/>
                        </a:lnSpc>
                      </a:pPr>
                      <a:r>
                        <a:rPr lang="fr-FR" sz="1400" b="0" strike="noStrike" spc="-1" dirty="0">
                          <a:solidFill>
                            <a:srgbClr val="000000"/>
                          </a:solidFill>
                          <a:latin typeface="Arial"/>
                        </a:rPr>
                        <a:t>Baccalauréat</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tc>
                  <a:txBody>
                    <a:bodyPr/>
                    <a:lstStyle/>
                    <a:p>
                      <a:pPr algn="ctr">
                        <a:lnSpc>
                          <a:spcPct val="100000"/>
                        </a:lnSpc>
                      </a:pPr>
                      <a:r>
                        <a:rPr lang="fr-FR" sz="1400" b="0" strike="noStrike" spc="-1" dirty="0">
                          <a:solidFill>
                            <a:srgbClr val="000000"/>
                          </a:solidFill>
                          <a:latin typeface="Arial"/>
                        </a:rPr>
                        <a:t>1155</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extLst>
                  <a:ext uri="{0D108BD9-81ED-4DB2-BD59-A6C34878D82A}">
                    <a16:rowId xmlns:a16="http://schemas.microsoft.com/office/drawing/2014/main" val="10003"/>
                  </a:ext>
                </a:extLst>
              </a:tr>
              <a:tr h="226440">
                <a:tc>
                  <a:txBody>
                    <a:bodyPr/>
                    <a:lstStyle/>
                    <a:p>
                      <a:pPr marL="71640">
                        <a:lnSpc>
                          <a:spcPct val="100000"/>
                        </a:lnSpc>
                      </a:pPr>
                      <a:r>
                        <a:rPr lang="fr-FR" sz="1400" b="0" strike="noStrike" spc="-1" dirty="0">
                          <a:solidFill>
                            <a:srgbClr val="000000"/>
                          </a:solidFill>
                          <a:latin typeface="Arial"/>
                        </a:rPr>
                        <a:t>Bac+2 hors santé social</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pPr algn="ctr">
                        <a:lnSpc>
                          <a:spcPct val="100000"/>
                        </a:lnSpc>
                      </a:pPr>
                      <a:r>
                        <a:rPr lang="fr-FR" sz="1400" b="0" strike="noStrike" spc="-1" dirty="0">
                          <a:solidFill>
                            <a:srgbClr val="000000"/>
                          </a:solidFill>
                          <a:latin typeface="Arial"/>
                        </a:rPr>
                        <a:t>1260</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4"/>
                  </a:ext>
                </a:extLst>
              </a:tr>
              <a:tr h="226440">
                <a:tc>
                  <a:txBody>
                    <a:bodyPr/>
                    <a:lstStyle/>
                    <a:p>
                      <a:pPr marL="71640">
                        <a:lnSpc>
                          <a:spcPct val="100000"/>
                        </a:lnSpc>
                      </a:pPr>
                      <a:r>
                        <a:rPr lang="fr-FR" sz="1400" b="0" strike="noStrike" spc="-1" dirty="0">
                          <a:solidFill>
                            <a:srgbClr val="000000"/>
                          </a:solidFill>
                          <a:latin typeface="Arial"/>
                        </a:rPr>
                        <a:t>Bac+2/3 santé social</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tc>
                  <a:txBody>
                    <a:bodyPr/>
                    <a:lstStyle/>
                    <a:p>
                      <a:pPr algn="ctr">
                        <a:lnSpc>
                          <a:spcPct val="100000"/>
                        </a:lnSpc>
                      </a:pPr>
                      <a:r>
                        <a:rPr lang="fr-FR" sz="1400" b="0" strike="noStrike" spc="-1" dirty="0">
                          <a:solidFill>
                            <a:srgbClr val="000000"/>
                          </a:solidFill>
                          <a:latin typeface="Arial"/>
                        </a:rPr>
                        <a:t>1550</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extLst>
                  <a:ext uri="{0D108BD9-81ED-4DB2-BD59-A6C34878D82A}">
                    <a16:rowId xmlns:a16="http://schemas.microsoft.com/office/drawing/2014/main" val="10005"/>
                  </a:ext>
                </a:extLst>
              </a:tr>
              <a:tr h="226440">
                <a:tc>
                  <a:txBody>
                    <a:bodyPr/>
                    <a:lstStyle/>
                    <a:p>
                      <a:pPr marL="71640">
                        <a:lnSpc>
                          <a:spcPct val="100000"/>
                        </a:lnSpc>
                      </a:pPr>
                      <a:r>
                        <a:rPr lang="fr-FR" sz="1400" b="0" strike="noStrike" spc="-1" dirty="0">
                          <a:solidFill>
                            <a:srgbClr val="000000"/>
                          </a:solidFill>
                          <a:latin typeface="Arial"/>
                        </a:rPr>
                        <a:t>Bac+3/4 hors santé social (L, M1)</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pPr algn="ctr">
                        <a:lnSpc>
                          <a:spcPct val="100000"/>
                        </a:lnSpc>
                      </a:pPr>
                      <a:r>
                        <a:rPr lang="fr-FR" sz="1400" b="0" strike="noStrike" spc="-1" dirty="0">
                          <a:solidFill>
                            <a:srgbClr val="000000"/>
                          </a:solidFill>
                          <a:latin typeface="Arial"/>
                        </a:rPr>
                        <a:t>1275</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6"/>
                  </a:ext>
                </a:extLst>
              </a:tr>
              <a:tr h="226440">
                <a:tc>
                  <a:txBody>
                    <a:bodyPr/>
                    <a:lstStyle/>
                    <a:p>
                      <a:pPr marL="71640">
                        <a:lnSpc>
                          <a:spcPct val="100000"/>
                        </a:lnSpc>
                      </a:pPr>
                      <a:r>
                        <a:rPr lang="fr-FR" sz="1400" b="0" strike="noStrike" spc="-1" dirty="0">
                          <a:solidFill>
                            <a:srgbClr val="000000"/>
                          </a:solidFill>
                          <a:latin typeface="Arial"/>
                        </a:rPr>
                        <a:t>Bac+5 (M2)</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tc>
                  <a:txBody>
                    <a:bodyPr/>
                    <a:lstStyle/>
                    <a:p>
                      <a:pPr algn="ctr">
                        <a:lnSpc>
                          <a:spcPct val="100000"/>
                        </a:lnSpc>
                      </a:pPr>
                      <a:r>
                        <a:rPr lang="fr-FR" sz="1400" b="0" strike="noStrike" spc="-1" dirty="0">
                          <a:solidFill>
                            <a:srgbClr val="000000"/>
                          </a:solidFill>
                          <a:latin typeface="Arial"/>
                        </a:rPr>
                        <a:t>1670</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D9F3"/>
                    </a:solidFill>
                  </a:tcPr>
                </a:tc>
                <a:extLst>
                  <a:ext uri="{0D108BD9-81ED-4DB2-BD59-A6C34878D82A}">
                    <a16:rowId xmlns:a16="http://schemas.microsoft.com/office/drawing/2014/main" val="10007"/>
                  </a:ext>
                </a:extLst>
              </a:tr>
              <a:tr h="226440">
                <a:tc>
                  <a:txBody>
                    <a:bodyPr/>
                    <a:lstStyle/>
                    <a:p>
                      <a:pPr marL="71640">
                        <a:lnSpc>
                          <a:spcPct val="100000"/>
                        </a:lnSpc>
                      </a:pPr>
                      <a:r>
                        <a:rPr lang="fr-FR" sz="1400" b="0" strike="noStrike" spc="-1" dirty="0">
                          <a:solidFill>
                            <a:srgbClr val="000000"/>
                          </a:solidFill>
                          <a:latin typeface="Arial"/>
                        </a:rPr>
                        <a:t>Doctorat</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pPr algn="ctr">
                        <a:lnSpc>
                          <a:spcPct val="100000"/>
                        </a:lnSpc>
                      </a:pPr>
                      <a:r>
                        <a:rPr lang="fr-FR" sz="1400" b="0" strike="noStrike" spc="-1" dirty="0">
                          <a:solidFill>
                            <a:srgbClr val="000000"/>
                          </a:solidFill>
                          <a:latin typeface="Arial"/>
                        </a:rPr>
                        <a:t>2000</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8"/>
                  </a:ext>
                </a:extLst>
              </a:tr>
              <a:tr h="223560">
                <a:tc>
                  <a:txBody>
                    <a:bodyPr/>
                    <a:lstStyle/>
                    <a:p>
                      <a:pPr marL="71640">
                        <a:lnSpc>
                          <a:spcPct val="100000"/>
                        </a:lnSpc>
                      </a:pPr>
                      <a:r>
                        <a:rPr lang="fr-FR" sz="1400" b="1" strike="noStrike" spc="-1" dirty="0">
                          <a:solidFill>
                            <a:srgbClr val="000000"/>
                          </a:solidFill>
                          <a:latin typeface="Arial"/>
                        </a:rPr>
                        <a:t>Ensemble</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AE78D6"/>
                    </a:solidFill>
                  </a:tcPr>
                </a:tc>
                <a:tc>
                  <a:txBody>
                    <a:bodyPr/>
                    <a:lstStyle/>
                    <a:p>
                      <a:pPr algn="ctr">
                        <a:lnSpc>
                          <a:spcPct val="100000"/>
                        </a:lnSpc>
                      </a:pPr>
                      <a:r>
                        <a:rPr lang="fr-FR" sz="1400" b="1" strike="noStrike" spc="-1" dirty="0">
                          <a:solidFill>
                            <a:srgbClr val="000000"/>
                          </a:solidFill>
                          <a:latin typeface="Arial"/>
                        </a:rPr>
                        <a:t>1260</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AE78D6"/>
                    </a:solidFill>
                  </a:tcPr>
                </a:tc>
                <a:extLst>
                  <a:ext uri="{0D108BD9-81ED-4DB2-BD59-A6C34878D82A}">
                    <a16:rowId xmlns:a16="http://schemas.microsoft.com/office/drawing/2014/main" val="10009"/>
                  </a:ext>
                </a:extLst>
              </a:tr>
            </a:tbl>
          </a:graphicData>
        </a:graphic>
      </p:graphicFrame>
      <p:sp>
        <p:nvSpPr>
          <p:cNvPr id="380" name="CustomShape 10"/>
          <p:cNvSpPr/>
          <p:nvPr>
            <p:custDataLst>
              <p:tags r:id="rId10"/>
            </p:custDataLst>
          </p:nvPr>
        </p:nvSpPr>
        <p:spPr>
          <a:xfrm>
            <a:off x="1864260" y="5636160"/>
            <a:ext cx="4049640" cy="73721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1400" b="0" strike="noStrike" spc="-1" dirty="0">
                <a:solidFill>
                  <a:srgbClr val="000000"/>
                </a:solidFill>
                <a:latin typeface="Arial"/>
              </a:rPr>
              <a:t>Source : D’après Quand l'école est finie. Premiers pas dans la vie active de la Génération 2013, Céreq, octobre 2017.</a:t>
            </a:r>
            <a:endParaRPr lang="fr-FR" sz="1400" b="0" strike="noStrike" spc="-1" dirty="0">
              <a:latin typeface="Arial"/>
            </a:endParaRPr>
          </a:p>
        </p:txBody>
      </p:sp>
      <p:sp>
        <p:nvSpPr>
          <p:cNvPr id="381" name="CustomShape 11"/>
          <p:cNvSpPr/>
          <p:nvPr>
            <p:custDataLst>
              <p:tags r:id="rId11"/>
            </p:custDataLst>
          </p:nvPr>
        </p:nvSpPr>
        <p:spPr>
          <a:xfrm>
            <a:off x="1690560" y="3990960"/>
            <a:ext cx="4049640" cy="729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1400" b="0" strike="noStrike" spc="-1" dirty="0">
                <a:solidFill>
                  <a:srgbClr val="000000"/>
                </a:solidFill>
                <a:latin typeface="Arial"/>
              </a:rPr>
              <a:t>Champ : ensemble des jeunes ayant occupé un emploi au cours de leurs trois premières années de vie active (636 000 individus).</a:t>
            </a:r>
            <a:endParaRPr lang="fr-FR" sz="1400" b="0" strike="noStrike" spc="-1" dirty="0">
              <a:latin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83"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84"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85"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86"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87" name="CustomShape 6"/>
          <p:cNvSpPr/>
          <p:nvPr>
            <p:custDataLst>
              <p:tags r:id="rId6"/>
            </p:custDataLst>
          </p:nvPr>
        </p:nvSpPr>
        <p:spPr>
          <a:xfrm>
            <a:off x="720000" y="189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5. Travailler les méthodes au fil de la progression</a:t>
            </a:r>
            <a:endParaRPr lang="fr-FR" sz="2800" b="0" strike="noStrike" spc="-1" dirty="0">
              <a:latin typeface="Arial"/>
            </a:endParaRPr>
          </a:p>
        </p:txBody>
      </p:sp>
      <p:sp>
        <p:nvSpPr>
          <p:cNvPr id="388" name="CustomShape 7"/>
          <p:cNvSpPr/>
          <p:nvPr>
            <p:custDataLst>
              <p:tags r:id="rId7"/>
            </p:custDataLst>
          </p:nvPr>
        </p:nvSpPr>
        <p:spPr>
          <a:xfrm>
            <a:off x="605880" y="2443320"/>
            <a:ext cx="276984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Écart et rapport inter-quantile</a:t>
            </a:r>
            <a:endParaRPr lang="fr-FR" sz="1600" b="0" strike="noStrike" spc="-1" dirty="0">
              <a:latin typeface="Arial"/>
            </a:endParaRPr>
          </a:p>
          <a:p>
            <a:pPr>
              <a:lnSpc>
                <a:spcPct val="100000"/>
              </a:lnSpc>
            </a:pPr>
            <a:r>
              <a:rPr lang="fr-FR" sz="1600" b="1" strike="noStrike" spc="-1" dirty="0">
                <a:solidFill>
                  <a:srgbClr val="000000"/>
                </a:solidFill>
                <a:latin typeface="Arial"/>
              </a:rPr>
              <a:t>Coefficient de Gini</a:t>
            </a:r>
            <a:endParaRPr lang="fr-FR" sz="1600" b="0" strike="noStrike" spc="-1" dirty="0">
              <a:latin typeface="Arial"/>
            </a:endParaRPr>
          </a:p>
        </p:txBody>
      </p:sp>
      <p:sp>
        <p:nvSpPr>
          <p:cNvPr id="389" name="CustomShape 8"/>
          <p:cNvSpPr/>
          <p:nvPr>
            <p:custDataLst>
              <p:tags r:id="rId8"/>
            </p:custDataLst>
          </p:nvPr>
        </p:nvSpPr>
        <p:spPr>
          <a:xfrm>
            <a:off x="3481200" y="2444400"/>
            <a:ext cx="826524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Connaître les grandes tendances d’évolution des inégalités économiques depuis le début du XXe siècle et ...</a:t>
            </a:r>
            <a:endParaRPr lang="fr-FR" sz="1600" b="0" strike="noStrike" spc="-1" dirty="0">
              <a:latin typeface="Arial"/>
            </a:endParaRPr>
          </a:p>
          <a:p>
            <a:pPr>
              <a:lnSpc>
                <a:spcPct val="100000"/>
              </a:lnSpc>
            </a:pPr>
            <a:r>
              <a:rPr lang="fr-FR" sz="1600" b="1" strike="noStrike" spc="-1" dirty="0">
                <a:solidFill>
                  <a:srgbClr val="000000"/>
                </a:solidFill>
                <a:latin typeface="Arial"/>
              </a:rPr>
              <a:t>- Savoir interpréter les principaux outils de mesure des inégalités, statique (rapport inter-quantiles, courbe de Lorenz et coefficient de Gini, top 1%) et ...</a:t>
            </a:r>
            <a:endParaRPr lang="fr-FR" sz="1600" b="0" strike="noStrike" spc="-1" dirty="0">
              <a:latin typeface="Arial"/>
            </a:endParaRPr>
          </a:p>
        </p:txBody>
      </p:sp>
      <p:sp>
        <p:nvSpPr>
          <p:cNvPr id="390" name="CustomShape 9"/>
          <p:cNvSpPr/>
          <p:nvPr>
            <p:custDataLst>
              <p:tags r:id="rId9"/>
            </p:custDataLst>
          </p:nvPr>
        </p:nvSpPr>
        <p:spPr>
          <a:xfrm>
            <a:off x="7564680" y="5974920"/>
            <a:ext cx="3050280" cy="51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1400" b="0" strike="noStrike" spc="-1" dirty="0">
                <a:solidFill>
                  <a:srgbClr val="000000"/>
                </a:solidFill>
                <a:latin typeface="Arial"/>
              </a:rPr>
              <a:t>Source : Rapport sur les inégalités mondiales 2018.</a:t>
            </a:r>
            <a:endParaRPr lang="fr-FR" sz="1400" b="0" strike="noStrike" spc="-1" dirty="0">
              <a:latin typeface="Arial"/>
            </a:endParaRPr>
          </a:p>
        </p:txBody>
      </p:sp>
      <p:sp>
        <p:nvSpPr>
          <p:cNvPr id="391" name="CustomShape 10"/>
          <p:cNvSpPr/>
          <p:nvPr>
            <p:custDataLst>
              <p:tags r:id="rId10"/>
            </p:custDataLst>
          </p:nvPr>
        </p:nvSpPr>
        <p:spPr>
          <a:xfrm>
            <a:off x="882360" y="3610080"/>
            <a:ext cx="6766200" cy="305280"/>
          </a:xfrm>
          <a:prstGeom prst="rect">
            <a:avLst/>
          </a:prstGeom>
          <a:noFill/>
          <a:ln>
            <a:noFill/>
          </a:ln>
        </p:spPr>
        <p:style>
          <a:lnRef idx="0">
            <a:scrgbClr r="0" g="0" b="0"/>
          </a:lnRef>
          <a:fillRef idx="0">
            <a:scrgbClr r="0" g="0" b="0"/>
          </a:fillRef>
          <a:effectRef idx="0">
            <a:scrgbClr r="0" g="0" b="0"/>
          </a:effectRef>
          <a:fontRef idx="minor"/>
        </p:style>
        <p:txBody>
          <a:bodyPr wrap="none" anchor="ctr">
            <a:spAutoFit/>
          </a:bodyPr>
          <a:lstStyle/>
          <a:p>
            <a:pPr>
              <a:lnSpc>
                <a:spcPct val="100000"/>
              </a:lnSpc>
            </a:pPr>
            <a:r>
              <a:rPr lang="fr-FR" sz="1400" b="1" i="1" strike="noStrike" spc="-1" dirty="0">
                <a:solidFill>
                  <a:srgbClr val="000000"/>
                </a:solidFill>
                <a:latin typeface="Arial"/>
                <a:ea typeface="Calibri"/>
              </a:rPr>
              <a:t>Évolution des inégalités de niveaux de vie avant redistribution de 1975 à 2016</a:t>
            </a:r>
            <a:endParaRPr lang="fr-FR" sz="1400" b="0" strike="noStrike" spc="-1" dirty="0">
              <a:latin typeface="Arial"/>
            </a:endParaRPr>
          </a:p>
        </p:txBody>
      </p:sp>
      <p:pic>
        <p:nvPicPr>
          <p:cNvPr id="392" name="Image 6"/>
          <p:cNvPicPr/>
          <p:nvPr>
            <p:custDataLst>
              <p:tags r:id="rId11"/>
            </p:custDataLst>
          </p:nvPr>
        </p:nvPicPr>
        <p:blipFill>
          <a:blip r:embed="rId13"/>
          <a:stretch/>
        </p:blipFill>
        <p:spPr>
          <a:xfrm>
            <a:off x="1055880" y="3879720"/>
            <a:ext cx="6546600" cy="2788920"/>
          </a:xfrm>
          <a:prstGeom prst="rect">
            <a:avLst/>
          </a:prstGeom>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395"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396"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397"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398"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399" name="CustomShape 6"/>
          <p:cNvSpPr/>
          <p:nvPr>
            <p:custDataLst>
              <p:tags r:id="rId6"/>
            </p:custDataLst>
          </p:nvPr>
        </p:nvSpPr>
        <p:spPr>
          <a:xfrm>
            <a:off x="720000" y="2160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6. Réduire le nombre de documents utilisés</a:t>
            </a:r>
            <a:endParaRPr lang="fr-FR" sz="2800" b="0" strike="noStrike" spc="-1" dirty="0">
              <a:latin typeface="Arial"/>
            </a:endParaRPr>
          </a:p>
        </p:txBody>
      </p:sp>
      <p:sp>
        <p:nvSpPr>
          <p:cNvPr id="400" name="CustomShape 7"/>
          <p:cNvSpPr/>
          <p:nvPr>
            <p:custDataLst>
              <p:tags r:id="rId7"/>
            </p:custDataLst>
          </p:nvPr>
        </p:nvSpPr>
        <p:spPr>
          <a:xfrm>
            <a:off x="720000" y="2716920"/>
            <a:ext cx="3035520" cy="115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Quelles inégalités sont compatibles avec les différentes conceptions de la justice sociale ? </a:t>
            </a:r>
            <a:endParaRPr lang="fr-FR" sz="1600" b="0" strike="noStrike" spc="-1" dirty="0">
              <a:latin typeface="Arial"/>
            </a:endParaRPr>
          </a:p>
        </p:txBody>
      </p:sp>
      <p:sp>
        <p:nvSpPr>
          <p:cNvPr id="401" name="CustomShape 8"/>
          <p:cNvSpPr/>
          <p:nvPr>
            <p:custDataLst>
              <p:tags r:id="rId8"/>
            </p:custDataLst>
          </p:nvPr>
        </p:nvSpPr>
        <p:spPr>
          <a:xfrm>
            <a:off x="3845880" y="2715840"/>
            <a:ext cx="8033760" cy="142812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Connaître les grandes tendances d’évolution des inégalités économiques depuis le début du XXe siècle et ...</a:t>
            </a:r>
            <a:endParaRPr lang="fr-FR" sz="1600" b="0" strike="noStrike" spc="-1" dirty="0">
              <a:latin typeface="Arial"/>
            </a:endParaRPr>
          </a:p>
          <a:p>
            <a:pPr>
              <a:lnSpc>
                <a:spcPct val="100000"/>
              </a:lnSpc>
            </a:pPr>
            <a:r>
              <a:rPr lang="fr-FR" sz="1600" b="1" strike="noStrike" spc="-1" dirty="0">
                <a:solidFill>
                  <a:srgbClr val="000000"/>
                </a:solidFill>
                <a:latin typeface="Arial"/>
              </a:rPr>
              <a:t>- Savoir interpréter les principaux outils de mesure des inégalités, statique (rapport inter-quantiles, courbe de Lorenz et coefficient de Gini, top 1%) et dynamique (corrélation de revenu parents-enfants).</a:t>
            </a:r>
            <a:endParaRPr lang="fr-FR" sz="1600" b="0" strike="noStrike" spc="-1" dirty="0">
              <a:latin typeface="Arial"/>
            </a:endParaRPr>
          </a:p>
        </p:txBody>
      </p:sp>
      <p:sp>
        <p:nvSpPr>
          <p:cNvPr id="402" name="CustomShape 9"/>
          <p:cNvSpPr/>
          <p:nvPr>
            <p:custDataLst>
              <p:tags r:id="rId9"/>
            </p:custDataLst>
          </p:nvPr>
        </p:nvSpPr>
        <p:spPr>
          <a:xfrm>
            <a:off x="2283659" y="4579784"/>
            <a:ext cx="5479215" cy="1634490"/>
          </a:xfrm>
          <a:prstGeom prst="roundRect">
            <a:avLst>
              <a:gd name="adj" fmla="val 16667"/>
            </a:avLst>
          </a:prstGeom>
          <a:solidFill>
            <a:srgbClr val="EDE2F6"/>
          </a:solidFill>
          <a:ln>
            <a:noFill/>
          </a:ln>
        </p:spPr>
        <p:style>
          <a:lnRef idx="2">
            <a:schemeClr val="accent1">
              <a:shade val="50000"/>
            </a:schemeClr>
          </a:lnRef>
          <a:fillRef idx="1">
            <a:schemeClr val="accent1"/>
          </a:fillRef>
          <a:effectRef idx="0">
            <a:schemeClr val="accent1"/>
          </a:effectRef>
          <a:fontRef idx="minor"/>
        </p:style>
        <p:txBody>
          <a:bodyPr wrap="square" lIns="0" tIns="0" rIns="0" bIns="0" anchor="ctr">
            <a:spAutoFit/>
          </a:bodyPr>
          <a:lstStyle/>
          <a:p>
            <a:pPr>
              <a:lnSpc>
                <a:spcPct val="100000"/>
              </a:lnSpc>
            </a:pPr>
            <a:r>
              <a:rPr lang="fr-FR" sz="1600" b="1" strike="noStrike" spc="-1" dirty="0">
                <a:solidFill>
                  <a:srgbClr val="404040"/>
                </a:solidFill>
                <a:latin typeface="Arial"/>
              </a:rPr>
              <a:t>Ne pas multiplier les documents mobilisés lors de l’étude des grandes tendances d’évolution des inégalités économiques depuis le début du XXe.</a:t>
            </a:r>
            <a:endParaRPr lang="fr-FR" sz="1600" b="0" strike="noStrike" spc="-1" dirty="0">
              <a:latin typeface="Arial"/>
            </a:endParaRPr>
          </a:p>
          <a:p>
            <a:pPr>
              <a:lnSpc>
                <a:spcPct val="100000"/>
              </a:lnSpc>
            </a:pPr>
            <a:r>
              <a:rPr lang="fr-FR" sz="1600" b="1" strike="noStrike" spc="-1" dirty="0">
                <a:solidFill>
                  <a:srgbClr val="404040"/>
                </a:solidFill>
                <a:latin typeface="Arial"/>
              </a:rPr>
              <a:t>Se limiter aux documents qui permettront de travailler les </a:t>
            </a:r>
            <a:r>
              <a:rPr lang="fr-FR" sz="1600" b="1" strike="noStrike" spc="-1" dirty="0">
                <a:solidFill>
                  <a:srgbClr val="000000"/>
                </a:solidFill>
                <a:latin typeface="Arial"/>
              </a:rPr>
              <a:t>principaux outils de mesure des inégalités statique et dynamique.</a:t>
            </a:r>
            <a:endParaRPr lang="fr-FR" sz="1600" b="0" strike="noStrike" spc="-1" dirty="0">
              <a:latin typeface="Arial"/>
            </a:endParaRPr>
          </a:p>
        </p:txBody>
      </p:sp>
      <p:sp>
        <p:nvSpPr>
          <p:cNvPr id="403" name="CustomShape 10"/>
          <p:cNvSpPr/>
          <p:nvPr>
            <p:custDataLst>
              <p:tags r:id="rId10"/>
            </p:custDataLst>
          </p:nvPr>
        </p:nvSpPr>
        <p:spPr>
          <a:xfrm>
            <a:off x="414720" y="3914640"/>
            <a:ext cx="1680120" cy="448200"/>
          </a:xfrm>
          <a:prstGeom prst="homePlate">
            <a:avLst>
              <a:gd name="adj" fmla="val 50000"/>
            </a:avLst>
          </a:prstGeom>
          <a:solidFill>
            <a:srgbClr val="7030A0"/>
          </a:solidFill>
          <a:ln w="50760">
            <a:solidFill>
              <a:srgbClr val="E8D9F3"/>
            </a:solidFill>
          </a:ln>
          <a:scene3d>
            <a:camera prst="orthographicFront"/>
            <a:lightRig rig="threePt" dir="t"/>
          </a:scene3d>
          <a:sp3d>
            <a:bevelT w="127000" h="158750" prst="angle"/>
          </a:sp3d>
        </p:spPr>
        <p:style>
          <a:lnRef idx="2">
            <a:schemeClr val="accent1">
              <a:shade val="50000"/>
            </a:schemeClr>
          </a:lnRef>
          <a:fillRef idx="1">
            <a:schemeClr val="accent1"/>
          </a:fillRef>
          <a:effectRef idx="0">
            <a:schemeClr val="accent1"/>
          </a:effectRef>
          <a:fontRef idx="minor"/>
        </p:style>
        <p:txBody>
          <a:bodyPr lIns="0" tIns="0" rIns="0" bIns="72000" anchor="ctr">
            <a:noAutofit/>
          </a:bodyPr>
          <a:lstStyle/>
          <a:p>
            <a:pPr algn="ctr">
              <a:lnSpc>
                <a:spcPct val="100000"/>
              </a:lnSpc>
            </a:pPr>
            <a:r>
              <a:rPr lang="fr-FR" sz="1800" b="0" strike="noStrike" spc="49" dirty="0">
                <a:solidFill>
                  <a:srgbClr val="FFFFFF"/>
                </a:solidFill>
                <a:latin typeface="Arial"/>
              </a:rPr>
              <a:t>Illustration</a:t>
            </a:r>
            <a:endParaRPr lang="fr-FR" sz="1800" b="0" strike="noStrike" spc="-1" dirty="0">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03"/>
                    </p:tgtEl>
                  </p:cond>
                </p:stCondLst>
                <p:endSync evt="end" delay="0">
                  <p:rtn val="all"/>
                </p:endSync>
                <p:childTnLst>
                  <p:par>
                    <p:cTn id="3" fill="hold">
                      <p:stCondLst>
                        <p:cond delay="0"/>
                      </p:stCondLst>
                      <p:childTnLst>
                        <p:par>
                          <p:cTn id="4" fill="hold">
                            <p:stCondLst>
                              <p:cond delay="0"/>
                            </p:stCondLst>
                            <p:childTnLst>
                              <p:par>
                                <p:cTn id="5" presetID="10" presetClass="entr" fill="hold" nodeType="clickEffect">
                                  <p:stCondLst>
                                    <p:cond delay="500"/>
                                  </p:stCondLst>
                                  <p:childTnLst>
                                    <p:set>
                                      <p:cBhvr>
                                        <p:cTn id="6" dur="1" fill="hold">
                                          <p:stCondLst>
                                            <p:cond delay="0"/>
                                          </p:stCondLst>
                                        </p:cTn>
                                        <p:tgtEl>
                                          <p:spTgt spid="402"/>
                                        </p:tgtEl>
                                        <p:attrNameLst>
                                          <p:attrName>style.visibility</p:attrName>
                                        </p:attrNameLst>
                                      </p:cBhvr>
                                      <p:to>
                                        <p:strVal val="visible"/>
                                      </p:to>
                                    </p:set>
                                    <p:animEffect transition="in" filter="fade">
                                      <p:cBhvr additive="repl">
                                        <p:cTn id="7" dur="1000"/>
                                        <p:tgtEl>
                                          <p:spTgt spid="402"/>
                                        </p:tgtEl>
                                      </p:cBhvr>
                                    </p:animEffect>
                                  </p:childTnLst>
                                </p:cTn>
                              </p:par>
                            </p:childTnLst>
                          </p:cTn>
                        </p:par>
                      </p:childTnLst>
                    </p:cTn>
                  </p:par>
                </p:childTnLst>
              </p:cTn>
              <p:nextCondLst>
                <p:cond evt="onClick" delay="0">
                  <p:tgtEl>
                    <p:spTgt spid="40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Premières observations sur la mise</a:t>
            </a:r>
            <a:endParaRPr lang="fr-FR" sz="4800" b="0" strike="noStrike" spc="-1" dirty="0">
              <a:latin typeface="Arial"/>
            </a:endParaRPr>
          </a:p>
          <a:p>
            <a:pPr>
              <a:lnSpc>
                <a:spcPct val="100000"/>
              </a:lnSpc>
            </a:pPr>
            <a:r>
              <a:rPr lang="fr-FR" sz="4800" b="1" strike="noStrike" spc="-1" dirty="0">
                <a:solidFill>
                  <a:srgbClr val="7030A0"/>
                </a:solidFill>
                <a:latin typeface="Arial"/>
              </a:rPr>
              <a:t>en œuvre des programmes</a:t>
            </a:r>
            <a:endParaRPr lang="fr-FR" sz="4800" b="0" strike="noStrike" spc="-1" dirty="0">
              <a:latin typeface="Arial"/>
            </a:endParaRPr>
          </a:p>
        </p:txBody>
      </p:sp>
      <p:sp>
        <p:nvSpPr>
          <p:cNvPr id="62"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63"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64"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65"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66" name="CustomShape 6"/>
          <p:cNvSpPr/>
          <p:nvPr>
            <p:custDataLst>
              <p:tags r:id="rId6"/>
            </p:custDataLst>
          </p:nvPr>
        </p:nvSpPr>
        <p:spPr>
          <a:xfrm>
            <a:off x="720000" y="2160000"/>
            <a:ext cx="11159640" cy="307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Quelques raisons à l’origine de cette tendance inflationniste :</a:t>
            </a:r>
            <a:endParaRPr lang="fr-FR" sz="2800" b="0" strike="noStrike" spc="-1" dirty="0">
              <a:latin typeface="Arial"/>
            </a:endParaRPr>
          </a:p>
          <a:p>
            <a:pPr algn="just">
              <a:lnSpc>
                <a:spcPct val="100000"/>
              </a:lnSpc>
            </a:pPr>
            <a:endParaRPr lang="fr-FR" sz="2800" b="0" strike="noStrike" spc="-1" dirty="0">
              <a:latin typeface="Arial"/>
            </a:endParaRPr>
          </a:p>
          <a:p>
            <a:pPr marL="431640" indent="-215640" algn="just">
              <a:lnSpc>
                <a:spcPct val="100000"/>
              </a:lnSpc>
              <a:buClr>
                <a:srgbClr val="7030A0"/>
              </a:buClr>
              <a:buFont typeface="Arial"/>
              <a:buChar char="⁞"/>
            </a:pPr>
            <a:r>
              <a:rPr lang="fr-FR" sz="2800" b="1" strike="noStrike" spc="-1" dirty="0">
                <a:solidFill>
                  <a:srgbClr val="000000"/>
                </a:solidFill>
                <a:latin typeface="Arial"/>
              </a:rPr>
              <a:t>une approche/lecture extensive de certains questionnements,</a:t>
            </a:r>
            <a:endParaRPr lang="fr-FR" sz="2800" b="0" strike="noStrike" spc="-1" dirty="0">
              <a:latin typeface="Arial"/>
            </a:endParaRPr>
          </a:p>
          <a:p>
            <a:pPr marL="215640" algn="just">
              <a:lnSpc>
                <a:spcPct val="100000"/>
              </a:lnSpc>
            </a:pPr>
            <a:endParaRPr lang="fr-FR" sz="2800" b="0" strike="noStrike" spc="-1" dirty="0">
              <a:latin typeface="Arial"/>
            </a:endParaRPr>
          </a:p>
          <a:p>
            <a:pPr marL="431640" indent="-215640">
              <a:lnSpc>
                <a:spcPct val="100000"/>
              </a:lnSpc>
              <a:buClr>
                <a:srgbClr val="7030A0"/>
              </a:buClr>
              <a:buFont typeface="Arial"/>
              <a:buChar char="⁞"/>
            </a:pPr>
            <a:r>
              <a:rPr lang="fr-FR" sz="2800" b="1" strike="noStrike" spc="-1" dirty="0">
                <a:solidFill>
                  <a:srgbClr val="000000"/>
                </a:solidFill>
                <a:latin typeface="Arial"/>
              </a:rPr>
              <a:t>une inflation de notions que chacun de nous envisage ("nostalgie de la colonne notions") ou présente dans certains manuels.</a:t>
            </a:r>
            <a:endParaRPr lang="fr-FR" sz="2800" b="0" strike="noStrike" spc="-1" dirty="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gn="ct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68"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69"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70"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71"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72" name="CustomShape 6"/>
          <p:cNvSpPr/>
          <p:nvPr>
            <p:custDataLst>
              <p:tags r:id="rId6"/>
            </p:custDataLst>
          </p:nvPr>
        </p:nvSpPr>
        <p:spPr>
          <a:xfrm>
            <a:off x="523800" y="199908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1. Hiérarchiser les objectifs d’apprentissage</a:t>
            </a:r>
            <a:endParaRPr lang="fr-FR" sz="2800" b="0" strike="noStrike" spc="-1" dirty="0">
              <a:latin typeface="Arial"/>
            </a:endParaRPr>
          </a:p>
        </p:txBody>
      </p:sp>
      <p:sp>
        <p:nvSpPr>
          <p:cNvPr id="73" name="CustomShape 7"/>
          <p:cNvSpPr/>
          <p:nvPr>
            <p:custDataLst>
              <p:tags r:id="rId7"/>
            </p:custDataLst>
          </p:nvPr>
        </p:nvSpPr>
        <p:spPr>
          <a:xfrm rot="10800000" flipV="1">
            <a:off x="2609428" y="2498580"/>
            <a:ext cx="1213920" cy="928440"/>
          </a:xfrm>
          <a:custGeom>
            <a:avLst/>
            <a:gdLst/>
            <a:ahLst/>
            <a:cxnLst/>
            <a:rect l="l" t="t" r="r" b="b"/>
            <a:pathLst>
              <a:path w="21600" h="21600">
                <a:moveTo>
                  <a:pt x="0" y="0"/>
                </a:moveTo>
                <a:lnTo>
                  <a:pt x="21600" y="21600"/>
                </a:lnTo>
              </a:path>
            </a:pathLst>
          </a:custGeom>
          <a:noFill/>
          <a:ln w="25560">
            <a:tailEnd type="triangle" w="med" len="med"/>
          </a:ln>
        </p:spPr>
        <p:style>
          <a:lnRef idx="1">
            <a:schemeClr val="accent1"/>
          </a:lnRef>
          <a:fillRef idx="0">
            <a:schemeClr val="accent1"/>
          </a:fillRef>
          <a:effectRef idx="0">
            <a:schemeClr val="accent1"/>
          </a:effectRef>
          <a:fontRef idx="minor"/>
        </p:style>
      </p:sp>
      <p:sp>
        <p:nvSpPr>
          <p:cNvPr id="74" name="CustomShape 8"/>
          <p:cNvSpPr/>
          <p:nvPr>
            <p:custDataLst>
              <p:tags r:id="rId8"/>
            </p:custDataLst>
          </p:nvPr>
        </p:nvSpPr>
        <p:spPr>
          <a:xfrm>
            <a:off x="4524480" y="2499120"/>
            <a:ext cx="1285560" cy="999720"/>
          </a:xfrm>
          <a:custGeom>
            <a:avLst/>
            <a:gdLst/>
            <a:ahLst/>
            <a:cxnLst/>
            <a:rect l="l" t="t" r="r" b="b"/>
            <a:pathLst>
              <a:path w="21600" h="21600">
                <a:moveTo>
                  <a:pt x="0" y="0"/>
                </a:moveTo>
                <a:lnTo>
                  <a:pt x="21600" y="21600"/>
                </a:lnTo>
              </a:path>
            </a:pathLst>
          </a:custGeom>
          <a:noFill/>
          <a:ln w="25560">
            <a:tailEnd type="triangle" w="med" len="med"/>
          </a:ln>
        </p:spPr>
        <p:style>
          <a:lnRef idx="1">
            <a:schemeClr val="accent1"/>
          </a:lnRef>
          <a:fillRef idx="0">
            <a:schemeClr val="accent1"/>
          </a:fillRef>
          <a:effectRef idx="0">
            <a:schemeClr val="accent1"/>
          </a:effectRef>
          <a:fontRef idx="minor"/>
        </p:style>
      </p:sp>
      <p:sp>
        <p:nvSpPr>
          <p:cNvPr id="75" name="CustomShape 9"/>
          <p:cNvSpPr/>
          <p:nvPr>
            <p:custDataLst>
              <p:tags r:id="rId9"/>
            </p:custDataLst>
          </p:nvPr>
        </p:nvSpPr>
        <p:spPr>
          <a:xfrm>
            <a:off x="1309680" y="3570480"/>
            <a:ext cx="2071440" cy="364680"/>
          </a:xfrm>
          <a:prstGeom prst="rect">
            <a:avLst/>
          </a:prstGeom>
          <a:gradFill rotWithShape="0">
            <a:gsLst>
              <a:gs pos="0">
                <a:srgbClr val="FFDA9E"/>
              </a:gs>
              <a:gs pos="100000">
                <a:srgbClr val="FFD590"/>
              </a:gs>
            </a:gsLst>
            <a:lin ang="5400000"/>
          </a:gradFill>
          <a:ln/>
        </p:spPr>
        <p:style>
          <a:lnRef idx="1">
            <a:schemeClr val="accent4"/>
          </a:lnRef>
          <a:fillRef idx="2">
            <a:schemeClr val="accent4"/>
          </a:fillRef>
          <a:effectRef idx="1">
            <a:schemeClr val="accent4"/>
          </a:effectRef>
          <a:fontRef idx="minor"/>
        </p:style>
        <p:txBody>
          <a:bodyPr lIns="90000" tIns="45000" rIns="90000" bIns="45000">
            <a:spAutoFit/>
          </a:bodyPr>
          <a:lstStyle/>
          <a:p>
            <a:pPr algn="ctr">
              <a:lnSpc>
                <a:spcPct val="100000"/>
              </a:lnSpc>
            </a:pPr>
            <a:r>
              <a:rPr lang="fr-FR" sz="1800" b="1" strike="noStrike" spc="-1" dirty="0">
                <a:solidFill>
                  <a:srgbClr val="C55A11"/>
                </a:solidFill>
                <a:latin typeface="Calibri"/>
              </a:rPr>
              <a:t>Comprendre</a:t>
            </a:r>
            <a:endParaRPr lang="fr-FR" sz="1800" b="0" strike="noStrike" spc="-1" dirty="0">
              <a:latin typeface="Arial"/>
            </a:endParaRPr>
          </a:p>
        </p:txBody>
      </p:sp>
      <p:sp>
        <p:nvSpPr>
          <p:cNvPr id="76" name="CustomShape 10"/>
          <p:cNvSpPr/>
          <p:nvPr>
            <p:custDataLst>
              <p:tags r:id="rId10"/>
            </p:custDataLst>
          </p:nvPr>
        </p:nvSpPr>
        <p:spPr>
          <a:xfrm>
            <a:off x="4952880" y="3570480"/>
            <a:ext cx="2071440" cy="364680"/>
          </a:xfrm>
          <a:prstGeom prst="rect">
            <a:avLst/>
          </a:prstGeom>
          <a:gradFill rotWithShape="0">
            <a:gsLst>
              <a:gs pos="0">
                <a:srgbClr val="FFDA9E"/>
              </a:gs>
              <a:gs pos="100000">
                <a:srgbClr val="FFD590"/>
              </a:gs>
            </a:gsLst>
            <a:lin ang="5400000"/>
          </a:gradFill>
          <a:ln/>
        </p:spPr>
        <p:style>
          <a:lnRef idx="1">
            <a:schemeClr val="accent4"/>
          </a:lnRef>
          <a:fillRef idx="2">
            <a:schemeClr val="accent4"/>
          </a:fillRef>
          <a:effectRef idx="1">
            <a:schemeClr val="accent4"/>
          </a:effectRef>
          <a:fontRef idx="minor"/>
        </p:style>
        <p:txBody>
          <a:bodyPr lIns="90000" tIns="45000" rIns="90000" bIns="45000">
            <a:spAutoFit/>
          </a:bodyPr>
          <a:lstStyle/>
          <a:p>
            <a:pPr algn="ctr">
              <a:lnSpc>
                <a:spcPct val="100000"/>
              </a:lnSpc>
            </a:pPr>
            <a:r>
              <a:rPr lang="fr-FR" sz="1800" b="1" strike="noStrike" spc="-1" dirty="0">
                <a:solidFill>
                  <a:srgbClr val="C55A11"/>
                </a:solidFill>
                <a:latin typeface="Calibri"/>
              </a:rPr>
              <a:t>Savoir </a:t>
            </a:r>
            <a:endParaRPr lang="fr-FR" sz="1800" b="0" strike="noStrike" spc="-1" dirty="0">
              <a:latin typeface="Arial"/>
            </a:endParaRPr>
          </a:p>
        </p:txBody>
      </p:sp>
      <p:sp>
        <p:nvSpPr>
          <p:cNvPr id="77" name="CustomShape 11"/>
          <p:cNvSpPr/>
          <p:nvPr>
            <p:custDataLst>
              <p:tags r:id="rId11"/>
            </p:custDataLst>
          </p:nvPr>
        </p:nvSpPr>
        <p:spPr>
          <a:xfrm>
            <a:off x="8680473" y="4911353"/>
            <a:ext cx="1884960" cy="364680"/>
          </a:xfrm>
          <a:prstGeom prst="rect">
            <a:avLst/>
          </a:prstGeom>
          <a:gradFill rotWithShape="0">
            <a:gsLst>
              <a:gs pos="0">
                <a:srgbClr val="B5D4A7"/>
              </a:gs>
              <a:gs pos="100000">
                <a:srgbClr val="A9CD99"/>
              </a:gs>
            </a:gsLst>
            <a:lin ang="5400000"/>
          </a:gradFill>
          <a:ln/>
        </p:spPr>
        <p:style>
          <a:lnRef idx="1">
            <a:schemeClr val="accent6"/>
          </a:lnRef>
          <a:fillRef idx="2">
            <a:schemeClr val="accent6"/>
          </a:fillRef>
          <a:effectRef idx="1">
            <a:schemeClr val="accent6"/>
          </a:effectRef>
          <a:fontRef idx="minor"/>
        </p:style>
        <p:txBody>
          <a:bodyPr wrap="none" lIns="90000" tIns="45000" rIns="90000" bIns="45000">
            <a:spAutoFit/>
          </a:bodyPr>
          <a:lstStyle/>
          <a:p>
            <a:pPr>
              <a:lnSpc>
                <a:spcPct val="100000"/>
              </a:lnSpc>
            </a:pPr>
            <a:r>
              <a:rPr lang="fr-FR" sz="1800" b="0" strike="noStrike" spc="-1" dirty="0">
                <a:solidFill>
                  <a:srgbClr val="385623"/>
                </a:solidFill>
                <a:latin typeface="Calibri"/>
              </a:rPr>
              <a:t>L’élève doit lister ?</a:t>
            </a:r>
            <a:endParaRPr lang="fr-FR" sz="1800" b="0" strike="noStrike" spc="-1" dirty="0">
              <a:latin typeface="Arial"/>
            </a:endParaRPr>
          </a:p>
        </p:txBody>
      </p:sp>
      <p:sp>
        <p:nvSpPr>
          <p:cNvPr id="78" name="CustomShape 12"/>
          <p:cNvSpPr/>
          <p:nvPr>
            <p:custDataLst>
              <p:tags r:id="rId12"/>
            </p:custDataLst>
          </p:nvPr>
        </p:nvSpPr>
        <p:spPr>
          <a:xfrm>
            <a:off x="5829300" y="4947480"/>
            <a:ext cx="2191320" cy="364680"/>
          </a:xfrm>
          <a:prstGeom prst="rect">
            <a:avLst/>
          </a:prstGeom>
          <a:gradFill rotWithShape="0">
            <a:gsLst>
              <a:gs pos="0">
                <a:srgbClr val="B5D4A7"/>
              </a:gs>
              <a:gs pos="100000">
                <a:srgbClr val="A9CD99"/>
              </a:gs>
            </a:gsLst>
            <a:lin ang="5400000"/>
          </a:gradFill>
          <a:ln/>
        </p:spPr>
        <p:style>
          <a:lnRef idx="1">
            <a:schemeClr val="accent6"/>
          </a:lnRef>
          <a:fillRef idx="2">
            <a:schemeClr val="accent6"/>
          </a:fillRef>
          <a:effectRef idx="1">
            <a:schemeClr val="accent6"/>
          </a:effectRef>
          <a:fontRef idx="minor"/>
        </p:style>
        <p:txBody>
          <a:bodyPr wrap="none" lIns="90000" tIns="45000" rIns="90000" bIns="45000">
            <a:spAutoFit/>
          </a:bodyPr>
          <a:lstStyle/>
          <a:p>
            <a:pPr>
              <a:lnSpc>
                <a:spcPct val="100000"/>
              </a:lnSpc>
            </a:pPr>
            <a:r>
              <a:rPr lang="fr-FR" sz="1800" b="0" strike="noStrike" spc="-1" dirty="0">
                <a:solidFill>
                  <a:srgbClr val="385623"/>
                </a:solidFill>
                <a:latin typeface="Calibri"/>
              </a:rPr>
              <a:t>L’élève doit énoncer ?</a:t>
            </a:r>
            <a:endParaRPr lang="fr-FR" sz="1800" b="0" strike="noStrike" spc="-1" dirty="0">
              <a:latin typeface="Arial"/>
            </a:endParaRPr>
          </a:p>
        </p:txBody>
      </p:sp>
      <p:sp>
        <p:nvSpPr>
          <p:cNvPr id="79" name="CustomShape 13"/>
          <p:cNvSpPr/>
          <p:nvPr>
            <p:custDataLst>
              <p:tags r:id="rId13"/>
            </p:custDataLst>
          </p:nvPr>
        </p:nvSpPr>
        <p:spPr>
          <a:xfrm>
            <a:off x="3085892" y="5090401"/>
            <a:ext cx="2293200" cy="364680"/>
          </a:xfrm>
          <a:prstGeom prst="rect">
            <a:avLst/>
          </a:prstGeom>
          <a:gradFill rotWithShape="0">
            <a:gsLst>
              <a:gs pos="0">
                <a:srgbClr val="B5D4A7"/>
              </a:gs>
              <a:gs pos="100000">
                <a:srgbClr val="A9CD99"/>
              </a:gs>
            </a:gsLst>
            <a:lin ang="5400000"/>
          </a:gradFill>
          <a:ln/>
        </p:spPr>
        <p:style>
          <a:lnRef idx="1">
            <a:schemeClr val="accent6"/>
          </a:lnRef>
          <a:fillRef idx="2">
            <a:schemeClr val="accent6"/>
          </a:fillRef>
          <a:effectRef idx="1">
            <a:schemeClr val="accent6"/>
          </a:effectRef>
          <a:fontRef idx="minor"/>
        </p:style>
        <p:txBody>
          <a:bodyPr wrap="none" lIns="90000" tIns="45000" rIns="90000" bIns="45000">
            <a:spAutoFit/>
          </a:bodyPr>
          <a:lstStyle/>
          <a:p>
            <a:pPr>
              <a:lnSpc>
                <a:spcPct val="100000"/>
              </a:lnSpc>
            </a:pPr>
            <a:r>
              <a:rPr lang="fr-FR" sz="1800" b="0" strike="noStrike" spc="-1" dirty="0">
                <a:solidFill>
                  <a:srgbClr val="385623"/>
                </a:solidFill>
                <a:latin typeface="Calibri"/>
              </a:rPr>
              <a:t>L’élève doit expliquer ?</a:t>
            </a:r>
            <a:endParaRPr lang="fr-FR" sz="1800" b="0" strike="noStrike" spc="-1" dirty="0">
              <a:latin typeface="Arial"/>
            </a:endParaRPr>
          </a:p>
        </p:txBody>
      </p:sp>
      <p:sp>
        <p:nvSpPr>
          <p:cNvPr id="80" name="CustomShape 14"/>
          <p:cNvSpPr/>
          <p:nvPr>
            <p:custDataLst>
              <p:tags r:id="rId14"/>
            </p:custDataLst>
          </p:nvPr>
        </p:nvSpPr>
        <p:spPr>
          <a:xfrm>
            <a:off x="1346220" y="4424741"/>
            <a:ext cx="3867480" cy="364680"/>
          </a:xfrm>
          <a:prstGeom prst="rect">
            <a:avLst/>
          </a:prstGeom>
          <a:gradFill rotWithShape="0">
            <a:gsLst>
              <a:gs pos="0">
                <a:srgbClr val="B5D4A7"/>
              </a:gs>
              <a:gs pos="100000">
                <a:srgbClr val="A9CD99"/>
              </a:gs>
            </a:gsLst>
            <a:lin ang="5400000"/>
          </a:gradFill>
          <a:ln/>
        </p:spPr>
        <p:style>
          <a:lnRef idx="1">
            <a:schemeClr val="accent6"/>
          </a:lnRef>
          <a:fillRef idx="2">
            <a:schemeClr val="accent6"/>
          </a:fillRef>
          <a:effectRef idx="1">
            <a:schemeClr val="accent6"/>
          </a:effectRef>
          <a:fontRef idx="minor"/>
        </p:style>
        <p:txBody>
          <a:bodyPr wrap="none" lIns="90000" tIns="45000" rIns="90000" bIns="45000">
            <a:spAutoFit/>
          </a:bodyPr>
          <a:lstStyle/>
          <a:p>
            <a:pPr>
              <a:lnSpc>
                <a:spcPct val="100000"/>
              </a:lnSpc>
            </a:pPr>
            <a:r>
              <a:rPr lang="fr-FR" sz="1800" b="0" strike="noStrike" spc="-1" dirty="0">
                <a:solidFill>
                  <a:srgbClr val="385623"/>
                </a:solidFill>
                <a:latin typeface="Calibri"/>
              </a:rPr>
              <a:t>L’élève doit mobiliser des mécanismes ?</a:t>
            </a:r>
            <a:endParaRPr lang="fr-FR" sz="1800" b="0" strike="noStrike" spc="-1" dirty="0">
              <a:latin typeface="Arial"/>
            </a:endParaRPr>
          </a:p>
        </p:txBody>
      </p:sp>
      <p:sp>
        <p:nvSpPr>
          <p:cNvPr id="81" name="CustomShape 15"/>
          <p:cNvSpPr/>
          <p:nvPr>
            <p:custDataLst>
              <p:tags r:id="rId15"/>
            </p:custDataLst>
          </p:nvPr>
        </p:nvSpPr>
        <p:spPr>
          <a:xfrm>
            <a:off x="4952880" y="2427480"/>
            <a:ext cx="3285720" cy="642600"/>
          </a:xfrm>
          <a:custGeom>
            <a:avLst/>
            <a:gdLst/>
            <a:ahLst/>
            <a:cxnLst/>
            <a:rect l="l" t="t" r="r" b="b"/>
            <a:pathLst>
              <a:path w="21600" h="21600">
                <a:moveTo>
                  <a:pt x="0" y="0"/>
                </a:moveTo>
                <a:lnTo>
                  <a:pt x="21600" y="21600"/>
                </a:lnTo>
              </a:path>
            </a:pathLst>
          </a:custGeom>
          <a:noFill/>
          <a:ln w="25560">
            <a:prstDash val="sysDash"/>
            <a:tailEnd type="triangle" w="med" len="med"/>
          </a:ln>
        </p:spPr>
        <p:style>
          <a:lnRef idx="1">
            <a:schemeClr val="accent1"/>
          </a:lnRef>
          <a:fillRef idx="0">
            <a:schemeClr val="accent1"/>
          </a:fillRef>
          <a:effectRef idx="0">
            <a:schemeClr val="accent1"/>
          </a:effectRef>
          <a:fontRef idx="minor"/>
        </p:style>
      </p:sp>
      <p:sp>
        <p:nvSpPr>
          <p:cNvPr id="82" name="CustomShape 16"/>
          <p:cNvSpPr/>
          <p:nvPr>
            <p:custDataLst>
              <p:tags r:id="rId16"/>
            </p:custDataLst>
          </p:nvPr>
        </p:nvSpPr>
        <p:spPr>
          <a:xfrm>
            <a:off x="8381880" y="2999160"/>
            <a:ext cx="3571560" cy="639000"/>
          </a:xfrm>
          <a:prstGeom prst="rect">
            <a:avLst/>
          </a:prstGeom>
          <a:ln/>
        </p:spPr>
        <p:style>
          <a:lnRef idx="2">
            <a:schemeClr val="accent4"/>
          </a:lnRef>
          <a:fillRef idx="1">
            <a:schemeClr val="lt1"/>
          </a:fillRef>
          <a:effectRef idx="0">
            <a:schemeClr val="accent4"/>
          </a:effectRef>
          <a:fontRef idx="minor"/>
        </p:style>
        <p:txBody>
          <a:bodyPr lIns="90000" tIns="45000" rIns="90000" bIns="45000">
            <a:spAutoFit/>
          </a:bodyPr>
          <a:lstStyle/>
          <a:p>
            <a:pPr algn="ctr">
              <a:lnSpc>
                <a:spcPct val="100000"/>
              </a:lnSpc>
            </a:pPr>
            <a:r>
              <a:rPr lang="fr-FR" sz="1800" b="1" strike="noStrike" spc="-1" dirty="0">
                <a:solidFill>
                  <a:srgbClr val="F4B183"/>
                </a:solidFill>
                <a:latin typeface="Calibri"/>
              </a:rPr>
              <a:t>Savoir illustrer / être capable d’illustrer</a:t>
            </a:r>
            <a:endParaRPr lang="fr-FR" sz="1800" b="0" strike="noStrike" spc="-1" dirty="0">
              <a:latin typeface="Arial"/>
            </a:endParaRPr>
          </a:p>
        </p:txBody>
      </p:sp>
      <p:sp>
        <p:nvSpPr>
          <p:cNvPr id="83" name="CustomShape 17"/>
          <p:cNvSpPr/>
          <p:nvPr>
            <p:custDataLst>
              <p:tags r:id="rId17"/>
            </p:custDataLst>
          </p:nvPr>
        </p:nvSpPr>
        <p:spPr>
          <a:xfrm>
            <a:off x="7838460" y="4232340"/>
            <a:ext cx="2071440" cy="364680"/>
          </a:xfrm>
          <a:prstGeom prst="rect">
            <a:avLst/>
          </a:prstGeom>
          <a:gradFill rotWithShape="0">
            <a:gsLst>
              <a:gs pos="0">
                <a:srgbClr val="FFDA9E"/>
              </a:gs>
              <a:gs pos="100000">
                <a:srgbClr val="FFD590"/>
              </a:gs>
            </a:gsLst>
            <a:lin ang="5400000"/>
          </a:gradFill>
          <a:ln/>
        </p:spPr>
        <p:style>
          <a:lnRef idx="1">
            <a:schemeClr val="accent4"/>
          </a:lnRef>
          <a:fillRef idx="2">
            <a:schemeClr val="accent4"/>
          </a:fillRef>
          <a:effectRef idx="1">
            <a:schemeClr val="accent4"/>
          </a:effectRef>
          <a:fontRef idx="minor"/>
        </p:style>
        <p:txBody>
          <a:bodyPr lIns="90000" tIns="45000" rIns="90000" bIns="45000">
            <a:spAutoFit/>
          </a:bodyPr>
          <a:lstStyle/>
          <a:p>
            <a:pPr algn="ctr">
              <a:lnSpc>
                <a:spcPct val="100000"/>
              </a:lnSpc>
            </a:pPr>
            <a:r>
              <a:rPr lang="fr-FR" sz="1800" b="1" strike="noStrike" spc="-1" dirty="0">
                <a:solidFill>
                  <a:srgbClr val="C55A11"/>
                </a:solidFill>
                <a:latin typeface="Calibri"/>
              </a:rPr>
              <a:t>Connaitre</a:t>
            </a:r>
            <a:endParaRPr lang="fr-FR" sz="1800" b="0" strike="noStrike" spc="-1" dirty="0">
              <a:latin typeface="Arial"/>
            </a:endParaRPr>
          </a:p>
        </p:txBody>
      </p:sp>
      <p:sp>
        <p:nvSpPr>
          <p:cNvPr id="84" name="CustomShape 18"/>
          <p:cNvSpPr/>
          <p:nvPr>
            <p:custDataLst>
              <p:tags r:id="rId18"/>
            </p:custDataLst>
          </p:nvPr>
        </p:nvSpPr>
        <p:spPr>
          <a:xfrm>
            <a:off x="6371820" y="6300360"/>
            <a:ext cx="4387320" cy="364680"/>
          </a:xfrm>
          <a:prstGeom prst="rect">
            <a:avLst/>
          </a:prstGeom>
          <a:gradFill rotWithShape="0">
            <a:gsLst>
              <a:gs pos="0">
                <a:srgbClr val="B1CBE9"/>
              </a:gs>
              <a:gs pos="100000">
                <a:srgbClr val="A2C1E4"/>
              </a:gs>
            </a:gsLst>
            <a:lin ang="5400000"/>
          </a:gradFill>
          <a:ln/>
        </p:spPr>
        <p:style>
          <a:lnRef idx="1">
            <a:schemeClr val="accent5"/>
          </a:lnRef>
          <a:fillRef idx="2">
            <a:schemeClr val="accent5"/>
          </a:fillRef>
          <a:effectRef idx="1">
            <a:schemeClr val="accent5"/>
          </a:effectRef>
          <a:fontRef idx="minor"/>
        </p:style>
        <p:txBody>
          <a:bodyPr wrap="none" lIns="90000" tIns="45000" rIns="90000" bIns="45000">
            <a:spAutoFit/>
          </a:bodyPr>
          <a:lstStyle/>
          <a:p>
            <a:pPr>
              <a:lnSpc>
                <a:spcPct val="100000"/>
              </a:lnSpc>
            </a:pPr>
            <a:r>
              <a:rPr lang="fr-FR" sz="1800" b="0" i="1" strike="noStrike" spc="-1" dirty="0">
                <a:solidFill>
                  <a:srgbClr val="000000"/>
                </a:solidFill>
                <a:latin typeface="Calibri"/>
              </a:rPr>
              <a:t>Pour quel objectif doit-on passer + de temps ?</a:t>
            </a:r>
            <a:endParaRPr lang="fr-FR" sz="1800" b="0" strike="noStrike" spc="-1" dirty="0">
              <a:latin typeface="Arial"/>
            </a:endParaRPr>
          </a:p>
        </p:txBody>
      </p:sp>
      <p:sp>
        <p:nvSpPr>
          <p:cNvPr id="85" name="CustomShape 19"/>
          <p:cNvSpPr/>
          <p:nvPr>
            <p:custDataLst>
              <p:tags r:id="rId19"/>
            </p:custDataLst>
          </p:nvPr>
        </p:nvSpPr>
        <p:spPr>
          <a:xfrm>
            <a:off x="155520" y="-990720"/>
            <a:ext cx="2066400" cy="2066400"/>
          </a:xfrm>
          <a:prstGeom prst="rect">
            <a:avLst/>
          </a:prstGeom>
          <a:noFill/>
          <a:ln>
            <a:noFill/>
          </a:ln>
        </p:spPr>
        <p:style>
          <a:lnRef idx="0">
            <a:scrgbClr r="0" g="0" b="0"/>
          </a:lnRef>
          <a:fillRef idx="0">
            <a:scrgbClr r="0" g="0" b="0"/>
          </a:fillRef>
          <a:effectRef idx="0">
            <a:scrgbClr r="0" g="0" b="0"/>
          </a:effectRef>
          <a:fontRef idx="minor"/>
        </p:style>
      </p:sp>
      <p:pic>
        <p:nvPicPr>
          <p:cNvPr id="86" name="Picture 3"/>
          <p:cNvPicPr/>
          <p:nvPr>
            <p:custDataLst>
              <p:tags r:id="rId20"/>
            </p:custDataLst>
          </p:nvPr>
        </p:nvPicPr>
        <p:blipFill>
          <a:blip r:embed="rId25"/>
          <a:stretch/>
        </p:blipFill>
        <p:spPr>
          <a:xfrm>
            <a:off x="5667300" y="6194531"/>
            <a:ext cx="642600" cy="642600"/>
          </a:xfrm>
          <a:prstGeom prst="rect">
            <a:avLst/>
          </a:prstGeom>
          <a:ln w="9360">
            <a:noFill/>
          </a:ln>
        </p:spPr>
      </p:pic>
      <p:sp>
        <p:nvSpPr>
          <p:cNvPr id="87" name="CustomShape 20"/>
          <p:cNvSpPr/>
          <p:nvPr>
            <p:custDataLst>
              <p:tags r:id="rId21"/>
            </p:custDataLst>
          </p:nvPr>
        </p:nvSpPr>
        <p:spPr>
          <a:xfrm>
            <a:off x="6161400" y="5716440"/>
            <a:ext cx="5765040" cy="364680"/>
          </a:xfrm>
          <a:prstGeom prst="rect">
            <a:avLst/>
          </a:prstGeom>
          <a:gradFill rotWithShape="0">
            <a:gsLst>
              <a:gs pos="0">
                <a:srgbClr val="B1CBE9"/>
              </a:gs>
              <a:gs pos="100000">
                <a:srgbClr val="A2C1E4"/>
              </a:gs>
            </a:gsLst>
            <a:lin ang="5400000"/>
          </a:gradFill>
          <a:ln/>
        </p:spPr>
        <p:style>
          <a:lnRef idx="1">
            <a:schemeClr val="accent5"/>
          </a:lnRef>
          <a:fillRef idx="2">
            <a:schemeClr val="accent5"/>
          </a:fillRef>
          <a:effectRef idx="1">
            <a:schemeClr val="accent5"/>
          </a:effectRef>
          <a:fontRef idx="minor"/>
        </p:style>
        <p:txBody>
          <a:bodyPr wrap="none" lIns="90000" tIns="45000" rIns="90000" bIns="45000">
            <a:spAutoFit/>
          </a:bodyPr>
          <a:lstStyle/>
          <a:p>
            <a:pPr>
              <a:lnSpc>
                <a:spcPct val="100000"/>
              </a:lnSpc>
            </a:pPr>
            <a:r>
              <a:rPr lang="fr-FR" sz="1800" b="0" i="1" strike="noStrike" spc="-1" dirty="0">
                <a:solidFill>
                  <a:srgbClr val="000000"/>
                </a:solidFill>
                <a:latin typeface="Calibri"/>
              </a:rPr>
              <a:t>Quel type d’objectif est fréquent en seconde ? En terminale ?</a:t>
            </a:r>
            <a:endParaRPr lang="fr-FR" sz="1800" b="0" strike="noStrike" spc="-1" dirty="0">
              <a:latin typeface="Arial"/>
            </a:endParaRPr>
          </a:p>
        </p:txBody>
      </p:sp>
      <p:sp>
        <p:nvSpPr>
          <p:cNvPr id="88" name="CustomShape 21"/>
          <p:cNvSpPr/>
          <p:nvPr>
            <p:custDataLst>
              <p:tags r:id="rId22"/>
            </p:custDataLst>
          </p:nvPr>
        </p:nvSpPr>
        <p:spPr>
          <a:xfrm>
            <a:off x="155520" y="-708120"/>
            <a:ext cx="3104640" cy="1476000"/>
          </a:xfrm>
          <a:prstGeom prst="rect">
            <a:avLst/>
          </a:prstGeom>
          <a:noFill/>
          <a:ln>
            <a:noFill/>
          </a:ln>
        </p:spPr>
        <p:style>
          <a:lnRef idx="0">
            <a:scrgbClr r="0" g="0" b="0"/>
          </a:lnRef>
          <a:fillRef idx="0">
            <a:scrgbClr r="0" g="0" b="0"/>
          </a:fillRef>
          <a:effectRef idx="0">
            <a:scrgbClr r="0" g="0" b="0"/>
          </a:effectRef>
          <a:fontRef idx="minor"/>
        </p:style>
      </p:sp>
      <p:pic>
        <p:nvPicPr>
          <p:cNvPr id="89" name="Picture 6"/>
          <p:cNvPicPr/>
          <p:nvPr>
            <p:custDataLst>
              <p:tags r:id="rId23"/>
            </p:custDataLst>
          </p:nvPr>
        </p:nvPicPr>
        <p:blipFill>
          <a:blip r:embed="rId26"/>
          <a:stretch/>
        </p:blipFill>
        <p:spPr>
          <a:xfrm>
            <a:off x="4975920" y="5679434"/>
            <a:ext cx="1091520" cy="518760"/>
          </a:xfrm>
          <a:prstGeom prst="rect">
            <a:avLst/>
          </a:prstGeom>
          <a:ln w="9360">
            <a:noFill/>
          </a:ln>
        </p:spPr>
      </p:pic>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checkerboard(across)">
                                      <p:cBhvr additive="repl">
                                        <p:cTn id="7" dur="500"/>
                                        <p:tgtEl>
                                          <p:spTgt spid="7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checkerboard(across)">
                                      <p:cBhvr additive="repl">
                                        <p:cTn id="12" dur="500"/>
                                        <p:tgtEl>
                                          <p:spTgt spid="7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checkerboard(across)">
                                      <p:cBhvr additive="repl">
                                        <p:cTn id="17" dur="500"/>
                                        <p:tgtEl>
                                          <p:spTgt spid="8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2"/>
                                        </p:tgtEl>
                                        <p:attrNameLst>
                                          <p:attrName>style.visibility</p:attrName>
                                        </p:attrNameLst>
                                      </p:cBhvr>
                                      <p:to>
                                        <p:strVal val="visible"/>
                                      </p:to>
                                    </p:set>
                                    <p:animEffect transition="in" filter="checkerboard(across)">
                                      <p:cBhvr additive="repl">
                                        <p:cTn id="22" dur="500"/>
                                        <p:tgtEl>
                                          <p:spTgt spid="8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checkerboard(across)">
                                      <p:cBhvr additive="repl">
                                        <p:cTn id="27" dur="500"/>
                                        <p:tgtEl>
                                          <p:spTgt spid="8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84"/>
                                        </p:tgtEl>
                                        <p:attrNameLst>
                                          <p:attrName>style.visibility</p:attrName>
                                        </p:attrNameLst>
                                      </p:cBhvr>
                                      <p:to>
                                        <p:strVal val="visible"/>
                                      </p:to>
                                    </p:set>
                                    <p:animEffect transition="in" filter="checkerboard(across)">
                                      <p:cBhvr additive="repl">
                                        <p:cTn id="32"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91"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92"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93"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94"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95" name="CustomShape 6"/>
          <p:cNvSpPr/>
          <p:nvPr>
            <p:custDataLst>
              <p:tags r:id="rId6"/>
            </p:custDataLst>
          </p:nvPr>
        </p:nvSpPr>
        <p:spPr>
          <a:xfrm>
            <a:off x="720000" y="198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Un exemple en classe de seconde</a:t>
            </a:r>
            <a:endParaRPr lang="fr-FR" sz="2800" b="0" strike="noStrike" spc="-1" dirty="0">
              <a:latin typeface="Arial"/>
            </a:endParaRPr>
          </a:p>
        </p:txBody>
      </p:sp>
      <p:sp>
        <p:nvSpPr>
          <p:cNvPr id="96" name="CustomShape 7"/>
          <p:cNvSpPr/>
          <p:nvPr>
            <p:custDataLst>
              <p:tags r:id="rId7"/>
            </p:custDataLst>
          </p:nvPr>
        </p:nvSpPr>
        <p:spPr>
          <a:xfrm>
            <a:off x="335880" y="2533320"/>
            <a:ext cx="334764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crée-t-on des richesses et comment les mesure-t-on ?</a:t>
            </a:r>
            <a:endParaRPr lang="fr-FR" sz="1600" b="0" strike="noStrike" spc="-1" dirty="0">
              <a:latin typeface="Arial"/>
            </a:endParaRPr>
          </a:p>
        </p:txBody>
      </p:sp>
      <p:sp>
        <p:nvSpPr>
          <p:cNvPr id="97" name="CustomShape 8"/>
          <p:cNvSpPr/>
          <p:nvPr>
            <p:custDataLst>
              <p:tags r:id="rId8"/>
            </p:custDataLst>
          </p:nvPr>
        </p:nvSpPr>
        <p:spPr>
          <a:xfrm>
            <a:off x="3756240" y="2410200"/>
            <a:ext cx="8265240" cy="35852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Savoir illustrer</a:t>
            </a:r>
            <a:r>
              <a:rPr lang="fr-FR" sz="1600" b="1" strike="noStrike" spc="-1" dirty="0">
                <a:solidFill>
                  <a:srgbClr val="000000"/>
                </a:solidFill>
                <a:latin typeface="Arial"/>
              </a:rPr>
              <a:t> la diversité des producteurs (entreprises, administrations, économie sociale et solidaire) et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la distinction entre production marchande et non marchande.</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Savoir</a:t>
            </a:r>
            <a:r>
              <a:rPr lang="fr-FR" sz="1600" b="1" strike="noStrike" spc="-1" dirty="0">
                <a:solidFill>
                  <a:srgbClr val="000000"/>
                </a:solidFill>
                <a:latin typeface="Arial"/>
              </a:rPr>
              <a:t> que la production résulte de la combinaison de travail, de capital, de technologie et de ressources naturelles.</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principaux indicateurs de création de richesses de l’entreprise (chiffre d’affaires, valeur ajoutée, bénéfice).</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Savoir</a:t>
            </a:r>
            <a:r>
              <a:rPr lang="fr-FR" sz="1600" b="1" strike="noStrike" spc="-1" dirty="0">
                <a:solidFill>
                  <a:srgbClr val="000000"/>
                </a:solidFill>
                <a:latin typeface="Arial"/>
              </a:rPr>
              <a:t> que le PIB correspond à la somme des valeurs ajoutées.</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Savoir</a:t>
            </a:r>
            <a:r>
              <a:rPr lang="fr-FR" sz="1600" b="1" strike="noStrike" spc="-1" dirty="0">
                <a:solidFill>
                  <a:srgbClr val="000000"/>
                </a:solidFill>
                <a:latin typeface="Arial"/>
              </a:rPr>
              <a:t> que la croissance économique est la variation du PIB et en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grandes tendances mondiales sur plusieurs siècles.</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Savoir</a:t>
            </a:r>
            <a:r>
              <a:rPr lang="fr-FR" sz="1600" b="1" strike="noStrike" spc="-1" dirty="0">
                <a:solidFill>
                  <a:srgbClr val="000000"/>
                </a:solidFill>
                <a:latin typeface="Arial"/>
              </a:rPr>
              <a:t> que le PIB est un indicateur global qui ne rend pas compte des inégalités de revenus.</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principales limites écologiques de la croissance. </a:t>
            </a:r>
            <a:endParaRPr lang="fr-FR" sz="1600" b="0" strike="noStrike" spc="-1" dirty="0">
              <a:latin typeface="Arial"/>
            </a:endParaRPr>
          </a:p>
        </p:txBody>
      </p:sp>
      <p:sp>
        <p:nvSpPr>
          <p:cNvPr id="98" name="CustomShape 9"/>
          <p:cNvSpPr/>
          <p:nvPr>
            <p:custDataLst>
              <p:tags r:id="rId9"/>
            </p:custDataLst>
          </p:nvPr>
        </p:nvSpPr>
        <p:spPr>
          <a:xfrm>
            <a:off x="3960000" y="3312000"/>
            <a:ext cx="78552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99" name="CustomShape 10"/>
          <p:cNvSpPr/>
          <p:nvPr>
            <p:custDataLst>
              <p:tags r:id="rId10"/>
            </p:custDataLst>
          </p:nvPr>
        </p:nvSpPr>
        <p:spPr>
          <a:xfrm>
            <a:off x="3960000" y="4286160"/>
            <a:ext cx="78552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00" name="CustomShape 11"/>
          <p:cNvSpPr/>
          <p:nvPr>
            <p:custDataLst>
              <p:tags r:id="rId11"/>
            </p:custDataLst>
          </p:nvPr>
        </p:nvSpPr>
        <p:spPr>
          <a:xfrm>
            <a:off x="3960000" y="4572000"/>
            <a:ext cx="78552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01" name="CustomShape 12"/>
          <p:cNvSpPr/>
          <p:nvPr>
            <p:custDataLst>
              <p:tags r:id="rId12"/>
            </p:custDataLst>
          </p:nvPr>
        </p:nvSpPr>
        <p:spPr>
          <a:xfrm>
            <a:off x="3996000" y="5040000"/>
            <a:ext cx="78552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02" name="CustomShape 13"/>
          <p:cNvSpPr/>
          <p:nvPr>
            <p:custDataLst>
              <p:tags r:id="rId13"/>
            </p:custDataLst>
          </p:nvPr>
        </p:nvSpPr>
        <p:spPr>
          <a:xfrm>
            <a:off x="3960000" y="5544000"/>
            <a:ext cx="1152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03" name="CustomShape 14"/>
          <p:cNvSpPr/>
          <p:nvPr>
            <p:custDataLst>
              <p:tags r:id="rId14"/>
            </p:custDataLst>
          </p:nvPr>
        </p:nvSpPr>
        <p:spPr>
          <a:xfrm>
            <a:off x="3952799" y="3816000"/>
            <a:ext cx="1152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6" name="CustomShape 14">
            <a:extLst>
              <a:ext uri="{FF2B5EF4-FFF2-40B4-BE49-F238E27FC236}">
                <a16:creationId xmlns:a16="http://schemas.microsoft.com/office/drawing/2014/main" id="{55F558D9-5682-4DCC-B11D-9F4B82C1951D}"/>
              </a:ext>
            </a:extLst>
          </p:cNvPr>
          <p:cNvSpPr/>
          <p:nvPr>
            <p:custDataLst>
              <p:tags r:id="rId15"/>
            </p:custDataLst>
          </p:nvPr>
        </p:nvSpPr>
        <p:spPr>
          <a:xfrm>
            <a:off x="7092000" y="2856960"/>
            <a:ext cx="1080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7" name="CustomShape 14">
            <a:extLst>
              <a:ext uri="{FF2B5EF4-FFF2-40B4-BE49-F238E27FC236}">
                <a16:creationId xmlns:a16="http://schemas.microsoft.com/office/drawing/2014/main" id="{30FCDFD1-C12B-4552-988E-02DC50B8CD20}"/>
              </a:ext>
            </a:extLst>
          </p:cNvPr>
          <p:cNvSpPr/>
          <p:nvPr>
            <p:custDataLst>
              <p:tags r:id="rId16"/>
            </p:custDataLst>
          </p:nvPr>
        </p:nvSpPr>
        <p:spPr>
          <a:xfrm>
            <a:off x="3960000" y="2570400"/>
            <a:ext cx="1620000" cy="35676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Line 1"/>
          <p:cNvSpPr/>
          <p:nvPr>
            <p:custDataLst>
              <p:tags r:id="rId1"/>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05" name="Line 2"/>
          <p:cNvSpPr/>
          <p:nvPr>
            <p:custDataLst>
              <p:tags r:id="rId2"/>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06" name="Line 3"/>
          <p:cNvSpPr/>
          <p:nvPr>
            <p:custDataLst>
              <p:tags r:id="rId3"/>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07" name="Line 4"/>
          <p:cNvSpPr/>
          <p:nvPr>
            <p:custDataLst>
              <p:tags r:id="rId4"/>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pic>
        <p:nvPicPr>
          <p:cNvPr id="108" name="Image 2"/>
          <p:cNvPicPr/>
          <p:nvPr>
            <p:custDataLst>
              <p:tags r:id="rId5"/>
            </p:custDataLst>
          </p:nvPr>
        </p:nvPicPr>
        <p:blipFill>
          <a:blip r:embed="rId14"/>
          <a:stretch/>
        </p:blipFill>
        <p:spPr>
          <a:xfrm>
            <a:off x="6059880" y="491040"/>
            <a:ext cx="5667120" cy="2287800"/>
          </a:xfrm>
          <a:prstGeom prst="rect">
            <a:avLst/>
          </a:prstGeom>
          <a:ln>
            <a:noFill/>
          </a:ln>
        </p:spPr>
      </p:pic>
      <p:sp>
        <p:nvSpPr>
          <p:cNvPr id="109" name="CustomShape 5"/>
          <p:cNvSpPr/>
          <p:nvPr>
            <p:custDataLst>
              <p:tags r:id="rId6"/>
            </p:custDataLst>
          </p:nvPr>
        </p:nvSpPr>
        <p:spPr>
          <a:xfrm>
            <a:off x="324000" y="544320"/>
            <a:ext cx="334764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crée-t-on des richesses et comment les mesure-t-on ?</a:t>
            </a:r>
            <a:endParaRPr lang="fr-FR" sz="1600" b="0" strike="noStrike" spc="-1" dirty="0">
              <a:latin typeface="Arial"/>
            </a:endParaRPr>
          </a:p>
        </p:txBody>
      </p:sp>
      <p:sp>
        <p:nvSpPr>
          <p:cNvPr id="110" name="CustomShape 6"/>
          <p:cNvSpPr/>
          <p:nvPr>
            <p:custDataLst>
              <p:tags r:id="rId7"/>
            </p:custDataLst>
          </p:nvPr>
        </p:nvSpPr>
        <p:spPr>
          <a:xfrm>
            <a:off x="324000" y="1526040"/>
            <a:ext cx="573840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Savoir</a:t>
            </a:r>
            <a:r>
              <a:rPr lang="fr-FR" sz="1600" b="1" strike="noStrike" spc="-1" dirty="0">
                <a:solidFill>
                  <a:srgbClr val="000000"/>
                </a:solidFill>
                <a:latin typeface="Arial"/>
              </a:rPr>
              <a:t> que la croissance économique est la variation du PIB et en </a:t>
            </a:r>
            <a:r>
              <a:rPr lang="fr-FR" sz="1600" b="1" u="sng" strike="noStrike" spc="-1" dirty="0">
                <a:solidFill>
                  <a:srgbClr val="000000"/>
                </a:solidFill>
                <a:uFillTx/>
                <a:latin typeface="Arial"/>
              </a:rPr>
              <a:t>connaître</a:t>
            </a:r>
            <a:r>
              <a:rPr lang="fr-FR" sz="1600" b="1" strike="noStrike" spc="-1" dirty="0">
                <a:solidFill>
                  <a:srgbClr val="000000"/>
                </a:solidFill>
                <a:latin typeface="Arial"/>
              </a:rPr>
              <a:t> les grandes tendances mondiales sur plusieurs siècles.</a:t>
            </a:r>
            <a:endParaRPr lang="fr-FR" sz="1600" b="0" strike="noStrike" spc="-1" dirty="0">
              <a:latin typeface="Arial"/>
            </a:endParaRPr>
          </a:p>
        </p:txBody>
      </p:sp>
      <p:sp>
        <p:nvSpPr>
          <p:cNvPr id="111" name="CustomShape 7"/>
          <p:cNvSpPr/>
          <p:nvPr>
            <p:custDataLst>
              <p:tags r:id="rId8"/>
            </p:custDataLst>
          </p:nvPr>
        </p:nvSpPr>
        <p:spPr>
          <a:xfrm>
            <a:off x="6171840" y="151920"/>
            <a:ext cx="5849640" cy="303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1400" b="1" strike="noStrike" spc="-1" dirty="0">
                <a:solidFill>
                  <a:srgbClr val="000000"/>
                </a:solidFill>
                <a:latin typeface="Arial"/>
              </a:rPr>
              <a:t>Croissance du PIB mondial (% annuel) - 1961/2018</a:t>
            </a:r>
            <a:endParaRPr lang="fr-FR" sz="1400" b="0" strike="noStrike" spc="-1" dirty="0">
              <a:latin typeface="Arial"/>
            </a:endParaRPr>
          </a:p>
        </p:txBody>
      </p:sp>
      <p:sp>
        <p:nvSpPr>
          <p:cNvPr id="112" name="CustomShape 8"/>
          <p:cNvSpPr/>
          <p:nvPr>
            <p:custDataLst>
              <p:tags r:id="rId9"/>
            </p:custDataLst>
          </p:nvPr>
        </p:nvSpPr>
        <p:spPr>
          <a:xfrm>
            <a:off x="9326160" y="2802600"/>
            <a:ext cx="2499840" cy="257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100" b="0" strike="noStrike" spc="-1" dirty="0">
                <a:solidFill>
                  <a:srgbClr val="000000"/>
                </a:solidFill>
                <a:latin typeface="Arial"/>
              </a:rPr>
              <a:t>Source : Données Banque mondiale.</a:t>
            </a:r>
            <a:endParaRPr lang="fr-FR" sz="1100" b="0" strike="noStrike" spc="-1" dirty="0">
              <a:latin typeface="Arial"/>
            </a:endParaRPr>
          </a:p>
        </p:txBody>
      </p:sp>
      <p:sp>
        <p:nvSpPr>
          <p:cNvPr id="113" name="CustomShape 9"/>
          <p:cNvSpPr/>
          <p:nvPr>
            <p:custDataLst>
              <p:tags r:id="rId10"/>
            </p:custDataLst>
          </p:nvPr>
        </p:nvSpPr>
        <p:spPr>
          <a:xfrm>
            <a:off x="392760" y="1581120"/>
            <a:ext cx="828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14" name="CustomShape 10"/>
          <p:cNvSpPr/>
          <p:nvPr>
            <p:custDataLst>
              <p:tags r:id="rId11"/>
            </p:custDataLst>
          </p:nvPr>
        </p:nvSpPr>
        <p:spPr>
          <a:xfrm>
            <a:off x="1260000" y="1836000"/>
            <a:ext cx="104400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graphicFrame>
        <p:nvGraphicFramePr>
          <p:cNvPr id="115" name="Table 11"/>
          <p:cNvGraphicFramePr/>
          <p:nvPr>
            <p:custDataLst>
              <p:tags r:id="rId12"/>
            </p:custDataLst>
            <p:extLst>
              <p:ext uri="{D42A27DB-BD31-4B8C-83A1-F6EECF244321}">
                <p14:modId xmlns:p14="http://schemas.microsoft.com/office/powerpoint/2010/main" val="2744789331"/>
              </p:ext>
            </p:extLst>
          </p:nvPr>
        </p:nvGraphicFramePr>
        <p:xfrm>
          <a:off x="1030320" y="3140640"/>
          <a:ext cx="10215720" cy="3539160"/>
        </p:xfrm>
        <a:graphic>
          <a:graphicData uri="http://schemas.openxmlformats.org/drawingml/2006/table">
            <a:tbl>
              <a:tblPr/>
              <a:tblGrid>
                <a:gridCol w="9385920">
                  <a:extLst>
                    <a:ext uri="{9D8B030D-6E8A-4147-A177-3AD203B41FA5}">
                      <a16:colId xmlns:a16="http://schemas.microsoft.com/office/drawing/2014/main" val="20000"/>
                    </a:ext>
                  </a:extLst>
                </a:gridCol>
                <a:gridCol w="829800">
                  <a:extLst>
                    <a:ext uri="{9D8B030D-6E8A-4147-A177-3AD203B41FA5}">
                      <a16:colId xmlns:a16="http://schemas.microsoft.com/office/drawing/2014/main" val="20001"/>
                    </a:ext>
                  </a:extLst>
                </a:gridCol>
              </a:tblGrid>
              <a:tr h="457560">
                <a:tc gridSpan="2">
                  <a:txBody>
                    <a:bodyPr/>
                    <a:lstStyle/>
                    <a:p>
                      <a:pPr>
                        <a:lnSpc>
                          <a:spcPct val="100000"/>
                        </a:lnSpc>
                      </a:pPr>
                      <a:r>
                        <a:rPr lang="fr-FR" sz="2400" b="1" strike="noStrike" spc="-1" dirty="0">
                          <a:solidFill>
                            <a:srgbClr val="FFFFFF"/>
                          </a:solidFill>
                          <a:latin typeface="Calibri"/>
                        </a:rPr>
                        <a:t>Est-ce que l’élève doit être capable ?</a:t>
                      </a:r>
                      <a:endParaRPr lang="fr-FR" sz="24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AE78D6"/>
                    </a:solidFill>
                  </a:tcPr>
                </a:tc>
                <a:tc hMerge="1">
                  <a:txBody>
                    <a:bodyPr/>
                    <a:lstStyle/>
                    <a:p>
                      <a:endParaRPr lang="fr-FR"/>
                    </a:p>
                  </a:txBody>
                  <a:tcPr marL="90000" marR="90000">
                    <a:solidFill>
                      <a:srgbClr val="729FCF"/>
                    </a:solidFill>
                  </a:tcPr>
                </a:tc>
                <a:extLst>
                  <a:ext uri="{0D108BD9-81ED-4DB2-BD59-A6C34878D82A}">
                    <a16:rowId xmlns:a16="http://schemas.microsoft.com/office/drawing/2014/main" val="10000"/>
                  </a:ext>
                </a:extLst>
              </a:tr>
              <a:tr h="640440">
                <a:tc>
                  <a:txBody>
                    <a:bodyPr/>
                    <a:lstStyle/>
                    <a:p>
                      <a:pPr>
                        <a:lnSpc>
                          <a:spcPct val="100000"/>
                        </a:lnSpc>
                      </a:pPr>
                      <a:r>
                        <a:rPr lang="fr-FR" sz="1800" b="0" strike="noStrike" spc="-1" dirty="0">
                          <a:solidFill>
                            <a:srgbClr val="000000"/>
                          </a:solidFill>
                          <a:latin typeface="Calibri"/>
                        </a:rPr>
                        <a:t>de savoir que la croissance économique est l’augmentation soutenue pendant une période longue de la production de biens et services mesurée par le taux de croissance/de variation du PIB</a:t>
                      </a:r>
                      <a:endParaRPr lang="fr-FR"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1"/>
                  </a:ext>
                </a:extLst>
              </a:tr>
              <a:tr h="389880">
                <a:tc>
                  <a:txBody>
                    <a:bodyPr/>
                    <a:lstStyle/>
                    <a:p>
                      <a:pPr>
                        <a:lnSpc>
                          <a:spcPct val="100000"/>
                        </a:lnSpc>
                      </a:pPr>
                      <a:r>
                        <a:rPr lang="fr-FR" sz="1800" b="0" strike="noStrike" spc="-1" dirty="0">
                          <a:solidFill>
                            <a:srgbClr val="000000"/>
                          </a:solidFill>
                          <a:latin typeface="Calibri"/>
                        </a:rPr>
                        <a:t>de savoir distinguer récession et croissance</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366120">
                <a:tc>
                  <a:txBody>
                    <a:bodyPr/>
                    <a:lstStyle/>
                    <a:p>
                      <a:pPr>
                        <a:lnSpc>
                          <a:spcPct val="100000"/>
                        </a:lnSpc>
                      </a:pPr>
                      <a:r>
                        <a:rPr lang="fr-FR" sz="1800" b="0" strike="noStrike" spc="-1" dirty="0">
                          <a:solidFill>
                            <a:srgbClr val="000000"/>
                          </a:solidFill>
                          <a:latin typeface="Calibri"/>
                        </a:rPr>
                        <a:t>de savoir distinguer les notions de crise, de récession, de dépression, de cycle</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3"/>
                  </a:ext>
                </a:extLst>
              </a:tr>
              <a:tr h="404280">
                <a:tc>
                  <a:txBody>
                    <a:bodyPr/>
                    <a:lstStyle/>
                    <a:p>
                      <a:pPr>
                        <a:lnSpc>
                          <a:spcPct val="100000"/>
                        </a:lnSpc>
                      </a:pPr>
                      <a:r>
                        <a:rPr lang="fr-FR" sz="1800" b="0" strike="noStrike" spc="-1" dirty="0">
                          <a:solidFill>
                            <a:srgbClr val="000000"/>
                          </a:solidFill>
                          <a:latin typeface="Calibri"/>
                        </a:rPr>
                        <a:t>d’être capable d’expliquer les phases d’accélération et de ralentissement de la croissance</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4"/>
                  </a:ext>
                </a:extLst>
              </a:tr>
              <a:tr h="640440">
                <a:tc>
                  <a:txBody>
                    <a:bodyPr/>
                    <a:lstStyle/>
                    <a:p>
                      <a:pPr>
                        <a:lnSpc>
                          <a:spcPct val="100000"/>
                        </a:lnSpc>
                      </a:pPr>
                      <a:r>
                        <a:rPr lang="fr-FR" sz="1800" b="0" strike="noStrike" spc="-1" dirty="0">
                          <a:solidFill>
                            <a:srgbClr val="000000"/>
                          </a:solidFill>
                          <a:latin typeface="Calibri"/>
                        </a:rPr>
                        <a:t>d’être capable de repérer sur ce graphique la période de forte croissance du PIB durant les Trente Glorieuses (entre 3,5 % et 6,5 %) </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pPr algn="ctr">
                        <a:lnSpc>
                          <a:spcPct val="100000"/>
                        </a:lnSpc>
                      </a:pPr>
                      <a:endParaRPr lang="fr-FR" sz="1800" b="0" strike="noStrike" spc="-1" dirty="0">
                        <a:latin typeface="Arial"/>
                      </a:endParaRPr>
                    </a:p>
                    <a:p>
                      <a:pPr>
                        <a:lnSpc>
                          <a:spcPct val="100000"/>
                        </a:lnSpc>
                      </a:pP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5"/>
                  </a:ext>
                </a:extLst>
              </a:tr>
              <a:tr h="640440">
                <a:tc>
                  <a:txBody>
                    <a:bodyPr/>
                    <a:lstStyle/>
                    <a:p>
                      <a:pPr>
                        <a:lnSpc>
                          <a:spcPct val="100000"/>
                        </a:lnSpc>
                      </a:pPr>
                      <a:r>
                        <a:rPr lang="fr-FR" sz="1800" b="0" strike="noStrike" spc="-1" dirty="0">
                          <a:solidFill>
                            <a:srgbClr val="000000"/>
                          </a:solidFill>
                          <a:latin typeface="Calibri"/>
                        </a:rPr>
                        <a:t>d’être capable de repérer sur ce graphique que le PIB a toujours augmenté sauf en 2009</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gn="ctr">
                        <a:lnSpc>
                          <a:spcPct val="100000"/>
                        </a:lnSpc>
                      </a:pPr>
                      <a:endParaRPr lang="fr-FR" sz="1800" b="0" strike="noStrike" spc="-1" dirty="0">
                        <a:latin typeface="Arial"/>
                      </a:endParaRPr>
                    </a:p>
                    <a:p>
                      <a:pPr>
                        <a:lnSpc>
                          <a:spcPct val="100000"/>
                        </a:lnSpc>
                      </a:pP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diamond(in)">
                                      <p:cBhvr additive="repl">
                                        <p:cTn id="7" dur="20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custDataLst>
              <p:tags r:id="rId1"/>
            </p:custDataLst>
          </p:nvPr>
        </p:nvSpPr>
        <p:spPr>
          <a:xfrm>
            <a:off x="1152000" y="360000"/>
            <a:ext cx="10703880" cy="1534680"/>
          </a:xfrm>
          <a:prstGeom prst="rect">
            <a:avLst/>
          </a:prstGeom>
          <a:noFill/>
          <a:ln>
            <a:noFill/>
          </a:ln>
        </p:spPr>
        <p:style>
          <a:lnRef idx="0">
            <a:scrgbClr r="0" g="0" b="0"/>
          </a:lnRef>
          <a:fillRef idx="0">
            <a:scrgbClr r="0" g="0" b="0"/>
          </a:fillRef>
          <a:effectRef idx="0">
            <a:scrgbClr r="0" g="0" b="0"/>
          </a:effectRef>
          <a:fontRef idx="minor"/>
        </p:style>
        <p:txBody>
          <a:bodyPr lIns="36000" tIns="36000" rIns="36000" bIns="36000">
            <a:spAutoFit/>
          </a:bodyPr>
          <a:lstStyle/>
          <a:p>
            <a:pPr>
              <a:lnSpc>
                <a:spcPct val="100000"/>
              </a:lnSpc>
            </a:pPr>
            <a:r>
              <a:rPr lang="fr-FR" sz="4800" b="1" strike="noStrike" spc="-1" dirty="0">
                <a:solidFill>
                  <a:srgbClr val="7030A0"/>
                </a:solidFill>
                <a:latin typeface="Arial"/>
              </a:rPr>
              <a:t>Quelques pistes pour dégager des marges de manœuvre</a:t>
            </a:r>
            <a:endParaRPr lang="fr-FR" sz="4800" b="0" strike="noStrike" spc="-1" dirty="0">
              <a:latin typeface="Arial"/>
            </a:endParaRPr>
          </a:p>
        </p:txBody>
      </p:sp>
      <p:sp>
        <p:nvSpPr>
          <p:cNvPr id="123" name="Line 2"/>
          <p:cNvSpPr/>
          <p:nvPr>
            <p:custDataLst>
              <p:tags r:id="rId2"/>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24" name="Line 3"/>
          <p:cNvSpPr/>
          <p:nvPr>
            <p:custDataLst>
              <p:tags r:id="rId3"/>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25" name="Line 4"/>
          <p:cNvSpPr/>
          <p:nvPr>
            <p:custDataLst>
              <p:tags r:id="rId4"/>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26" name="Line 5"/>
          <p:cNvSpPr/>
          <p:nvPr>
            <p:custDataLst>
              <p:tags r:id="rId5"/>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127" name="CustomShape 6"/>
          <p:cNvSpPr/>
          <p:nvPr>
            <p:custDataLst>
              <p:tags r:id="rId6"/>
            </p:custDataLst>
          </p:nvPr>
        </p:nvSpPr>
        <p:spPr>
          <a:xfrm>
            <a:off x="720000" y="1989000"/>
            <a:ext cx="11159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fr-FR" sz="2800" b="1" i="1" strike="noStrike" spc="-1" dirty="0">
                <a:solidFill>
                  <a:srgbClr val="7030A0"/>
                </a:solidFill>
                <a:latin typeface="Arial"/>
              </a:rPr>
              <a:t>Un exemple en classe de première</a:t>
            </a:r>
            <a:endParaRPr lang="fr-FR" sz="2800" b="0" strike="noStrike" spc="-1" dirty="0">
              <a:latin typeface="Arial"/>
            </a:endParaRPr>
          </a:p>
        </p:txBody>
      </p:sp>
      <p:sp>
        <p:nvSpPr>
          <p:cNvPr id="128" name="CustomShape 7"/>
          <p:cNvSpPr/>
          <p:nvPr>
            <p:custDataLst>
              <p:tags r:id="rId7"/>
            </p:custDataLst>
          </p:nvPr>
        </p:nvSpPr>
        <p:spPr>
          <a:xfrm>
            <a:off x="335880" y="2533320"/>
            <a:ext cx="334764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les marchés imparfaitement concurrentiels fonctionnent-ils ?</a:t>
            </a:r>
            <a:endParaRPr lang="fr-FR" sz="1600" b="0" strike="noStrike" spc="-1" dirty="0">
              <a:latin typeface="Arial"/>
            </a:endParaRPr>
          </a:p>
        </p:txBody>
      </p:sp>
      <p:sp>
        <p:nvSpPr>
          <p:cNvPr id="129" name="CustomShape 8"/>
          <p:cNvSpPr/>
          <p:nvPr>
            <p:custDataLst>
              <p:tags r:id="rId8"/>
            </p:custDataLst>
          </p:nvPr>
        </p:nvSpPr>
        <p:spPr>
          <a:xfrm>
            <a:off x="3756240" y="2445840"/>
            <a:ext cx="8265240" cy="304596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 à l’aide d’exemples</a:t>
            </a:r>
            <a:r>
              <a:rPr lang="fr-FR" sz="1600" b="1" strike="noStrike" spc="-1" dirty="0">
                <a:solidFill>
                  <a:srgbClr val="000000"/>
                </a:solidFill>
                <a:latin typeface="Arial"/>
              </a:rPr>
              <a:t>, les principales sources du pouvoir de marché (nombre limité d’offreurs, ententes et barrières à l’entrée).</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que le monopole est faiseur de prix et être capable de donner des exemples de monopoles (monopole naturel, institutionnel et d’innovation).</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 à l’aide de représentations graphiques et/ou d’un exemple chiffré,</a:t>
            </a:r>
            <a:r>
              <a:rPr lang="fr-FR" sz="1600" b="1" strike="noStrike" spc="-1" dirty="0">
                <a:solidFill>
                  <a:srgbClr val="000000"/>
                </a:solidFill>
                <a:latin typeface="Arial"/>
              </a:rPr>
              <a:t> que l’équilibre du monopole n’est pas efficace.</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ce qu’est un oligopole et, à l’aide du dilemme du prisonnier, pourquoi les firmes en oligopole ont intérêt à former des ententes.</a:t>
            </a:r>
            <a:endParaRPr lang="fr-FR" sz="1600" b="0" strike="noStrike" spc="-1" dirty="0">
              <a:latin typeface="Arial"/>
            </a:endParaRPr>
          </a:p>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que la politique de la concurrence, en régulant les fusions-acquisitions et en luttant contre les ententes illicites et les abus de position dominante, augmente le surplus du consommateur.</a:t>
            </a:r>
            <a:endParaRPr lang="fr-FR" sz="1600" b="0" strike="noStrike" spc="-1" dirty="0">
              <a:latin typeface="Arial"/>
            </a:endParaRPr>
          </a:p>
        </p:txBody>
      </p:sp>
      <p:sp>
        <p:nvSpPr>
          <p:cNvPr id="130" name="CustomShape 9"/>
          <p:cNvSpPr/>
          <p:nvPr>
            <p:custDataLst>
              <p:tags r:id="rId9"/>
            </p:custDataLst>
          </p:nvPr>
        </p:nvSpPr>
        <p:spPr>
          <a:xfrm>
            <a:off x="3960000" y="259488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31" name="CustomShape 10"/>
          <p:cNvSpPr/>
          <p:nvPr>
            <p:custDataLst>
              <p:tags r:id="rId10"/>
            </p:custDataLst>
          </p:nvPr>
        </p:nvSpPr>
        <p:spPr>
          <a:xfrm>
            <a:off x="3960000" y="30906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32" name="CustomShape 11"/>
          <p:cNvSpPr/>
          <p:nvPr>
            <p:custDataLst>
              <p:tags r:id="rId11"/>
            </p:custDataLst>
          </p:nvPr>
        </p:nvSpPr>
        <p:spPr>
          <a:xfrm>
            <a:off x="3960000" y="355968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33" name="CustomShape 12"/>
          <p:cNvSpPr/>
          <p:nvPr>
            <p:custDataLst>
              <p:tags r:id="rId12"/>
            </p:custDataLst>
          </p:nvPr>
        </p:nvSpPr>
        <p:spPr>
          <a:xfrm>
            <a:off x="3960000" y="405612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
        <p:nvSpPr>
          <p:cNvPr id="134" name="CustomShape 13"/>
          <p:cNvSpPr/>
          <p:nvPr>
            <p:custDataLst>
              <p:tags r:id="rId13"/>
            </p:custDataLst>
          </p:nvPr>
        </p:nvSpPr>
        <p:spPr>
          <a:xfrm>
            <a:off x="3960000" y="4545000"/>
            <a:ext cx="1403640" cy="324000"/>
          </a:xfrm>
          <a:prstGeom prst="ellipse">
            <a:avLst/>
          </a:prstGeom>
          <a:noFill/>
          <a:ln w="22320">
            <a:solidFill>
              <a:srgbClr val="FF0000"/>
            </a:solid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Line 1"/>
          <p:cNvSpPr/>
          <p:nvPr>
            <p:custDataLst>
              <p:tags r:id="rId1"/>
            </p:custDataLst>
          </p:nvPr>
        </p:nvSpPr>
        <p:spPr>
          <a:xfrm flipV="1">
            <a:off x="-1913760" y="-1431000"/>
            <a:ext cx="6629040" cy="3552480"/>
          </a:xfrm>
          <a:prstGeom prst="line">
            <a:avLst/>
          </a:prstGeom>
          <a:ln w="117360">
            <a:solidFill>
              <a:srgbClr val="7030A0"/>
            </a:solidFill>
          </a:ln>
        </p:spPr>
        <p:style>
          <a:lnRef idx="1">
            <a:schemeClr val="accent1"/>
          </a:lnRef>
          <a:fillRef idx="0">
            <a:schemeClr val="accent1"/>
          </a:fillRef>
          <a:effectRef idx="0">
            <a:schemeClr val="accent1"/>
          </a:effectRef>
          <a:fontRef idx="minor"/>
        </p:style>
      </p:sp>
      <p:sp>
        <p:nvSpPr>
          <p:cNvPr id="136" name="Line 2"/>
          <p:cNvSpPr/>
          <p:nvPr>
            <p:custDataLst>
              <p:tags r:id="rId2"/>
            </p:custDataLst>
          </p:nvPr>
        </p:nvSpPr>
        <p:spPr>
          <a:xfrm>
            <a:off x="0" y="-123480"/>
            <a:ext cx="1155240" cy="7239240"/>
          </a:xfrm>
          <a:prstGeom prst="line">
            <a:avLst/>
          </a:prstGeom>
          <a:ln w="250920">
            <a:solidFill>
              <a:schemeClr val="bg1">
                <a:lumMod val="50000"/>
              </a:schemeClr>
            </a:solidFill>
          </a:ln>
        </p:spPr>
        <p:style>
          <a:lnRef idx="1">
            <a:schemeClr val="accent1"/>
          </a:lnRef>
          <a:fillRef idx="0">
            <a:schemeClr val="accent1"/>
          </a:fillRef>
          <a:effectRef idx="0">
            <a:schemeClr val="accent1"/>
          </a:effectRef>
          <a:fontRef idx="minor"/>
        </p:style>
      </p:sp>
      <p:sp>
        <p:nvSpPr>
          <p:cNvPr id="137" name="Line 3"/>
          <p:cNvSpPr/>
          <p:nvPr>
            <p:custDataLst>
              <p:tags r:id="rId3"/>
            </p:custDataLst>
          </p:nvPr>
        </p:nvSpPr>
        <p:spPr>
          <a:xfrm flipV="1">
            <a:off x="11208240" y="3830760"/>
            <a:ext cx="1276560" cy="5209920"/>
          </a:xfrm>
          <a:prstGeom prst="line">
            <a:avLst/>
          </a:prstGeom>
          <a:ln w="127080">
            <a:solidFill>
              <a:schemeClr val="bg2">
                <a:lumMod val="50000"/>
              </a:schemeClr>
            </a:solidFill>
          </a:ln>
        </p:spPr>
        <p:style>
          <a:lnRef idx="1">
            <a:schemeClr val="accent1"/>
          </a:lnRef>
          <a:fillRef idx="0">
            <a:schemeClr val="accent1"/>
          </a:fillRef>
          <a:effectRef idx="0">
            <a:schemeClr val="accent1"/>
          </a:effectRef>
          <a:fontRef idx="minor"/>
        </p:style>
      </p:sp>
      <p:sp>
        <p:nvSpPr>
          <p:cNvPr id="138" name="Line 4"/>
          <p:cNvSpPr/>
          <p:nvPr>
            <p:custDataLst>
              <p:tags r:id="rId4"/>
            </p:custDataLst>
          </p:nvPr>
        </p:nvSpPr>
        <p:spPr>
          <a:xfrm flipV="1">
            <a:off x="11135880" y="5716440"/>
            <a:ext cx="885960" cy="3562560"/>
          </a:xfrm>
          <a:prstGeom prst="line">
            <a:avLst/>
          </a:prstGeom>
          <a:ln w="127080">
            <a:solidFill>
              <a:srgbClr val="7030A0"/>
            </a:solidFill>
          </a:ln>
        </p:spPr>
        <p:style>
          <a:lnRef idx="1">
            <a:schemeClr val="accent1"/>
          </a:lnRef>
          <a:fillRef idx="0">
            <a:schemeClr val="accent1"/>
          </a:fillRef>
          <a:effectRef idx="0">
            <a:schemeClr val="accent1"/>
          </a:effectRef>
          <a:fontRef idx="minor"/>
        </p:style>
      </p:sp>
      <p:sp>
        <p:nvSpPr>
          <p:cNvPr id="139" name="CustomShape 5"/>
          <p:cNvSpPr/>
          <p:nvPr>
            <p:custDataLst>
              <p:tags r:id="rId5"/>
            </p:custDataLst>
          </p:nvPr>
        </p:nvSpPr>
        <p:spPr>
          <a:xfrm>
            <a:off x="324000" y="544320"/>
            <a:ext cx="334764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Comment les marchés imparfaitement concurrentiels fonctionnent-ils ?</a:t>
            </a:r>
            <a:endParaRPr lang="fr-FR" sz="1600" b="0" strike="noStrike" spc="-1" dirty="0">
              <a:latin typeface="Arial"/>
            </a:endParaRPr>
          </a:p>
        </p:txBody>
      </p:sp>
      <p:sp>
        <p:nvSpPr>
          <p:cNvPr id="140" name="CustomShape 6"/>
          <p:cNvSpPr/>
          <p:nvPr>
            <p:custDataLst>
              <p:tags r:id="rId6"/>
            </p:custDataLst>
          </p:nvPr>
        </p:nvSpPr>
        <p:spPr>
          <a:xfrm>
            <a:off x="324000" y="1527480"/>
            <a:ext cx="8265240" cy="888840"/>
          </a:xfrm>
          <a:prstGeom prst="roundRect">
            <a:avLst>
              <a:gd name="adj" fmla="val 16667"/>
            </a:avLst>
          </a:prstGeom>
          <a:solidFill>
            <a:srgbClr val="CDACE6"/>
          </a:solidFill>
          <a:ln>
            <a:noFill/>
          </a:ln>
        </p:spPr>
        <p:style>
          <a:lnRef idx="2">
            <a:schemeClr val="accent1">
              <a:shade val="50000"/>
            </a:schemeClr>
          </a:lnRef>
          <a:fillRef idx="1">
            <a:schemeClr val="accent1"/>
          </a:fillRef>
          <a:effectRef idx="0">
            <a:schemeClr val="accent1"/>
          </a:effectRef>
          <a:fontRef idx="minor"/>
        </p:style>
        <p:txBody>
          <a:bodyPr lIns="36000" tIns="36000" rIns="36000" bIns="36000" anchor="ctr">
            <a:spAutoFit/>
          </a:bodyPr>
          <a:lstStyle/>
          <a:p>
            <a:pPr>
              <a:lnSpc>
                <a:spcPct val="100000"/>
              </a:lnSpc>
            </a:pPr>
            <a:r>
              <a:rPr lang="fr-FR" sz="1600" b="1" strike="noStrike" spc="-1" dirty="0">
                <a:solidFill>
                  <a:srgbClr val="000000"/>
                </a:solidFill>
                <a:latin typeface="Arial"/>
              </a:rPr>
              <a:t>- </a:t>
            </a:r>
            <a:r>
              <a:rPr lang="fr-FR" sz="1600" b="1" u="sng" strike="noStrike" spc="-1" dirty="0">
                <a:solidFill>
                  <a:srgbClr val="000000"/>
                </a:solidFill>
                <a:uFillTx/>
                <a:latin typeface="Arial"/>
              </a:rPr>
              <a:t>Comprendre</a:t>
            </a:r>
            <a:r>
              <a:rPr lang="fr-FR" sz="1600" b="1" strike="noStrike" spc="-1" dirty="0">
                <a:solidFill>
                  <a:srgbClr val="000000"/>
                </a:solidFill>
                <a:latin typeface="Arial"/>
              </a:rPr>
              <a:t> que la politique de la concurrence, en régulant les fusions-acquisitions et en luttant contre les ententes illicites et les abus de position dominante, augmente le surplus du consommateur.</a:t>
            </a:r>
            <a:endParaRPr lang="fr-FR" sz="1600" b="0" strike="noStrike" spc="-1" dirty="0">
              <a:latin typeface="Arial"/>
            </a:endParaRPr>
          </a:p>
        </p:txBody>
      </p:sp>
      <p:graphicFrame>
        <p:nvGraphicFramePr>
          <p:cNvPr id="141" name="Table 7"/>
          <p:cNvGraphicFramePr/>
          <p:nvPr>
            <p:custDataLst>
              <p:tags r:id="rId7"/>
            </p:custDataLst>
            <p:extLst>
              <p:ext uri="{D42A27DB-BD31-4B8C-83A1-F6EECF244321}">
                <p14:modId xmlns:p14="http://schemas.microsoft.com/office/powerpoint/2010/main" val="3407854377"/>
              </p:ext>
            </p:extLst>
          </p:nvPr>
        </p:nvGraphicFramePr>
        <p:xfrm>
          <a:off x="1013040" y="2565000"/>
          <a:ext cx="10216080" cy="3751560"/>
        </p:xfrm>
        <a:graphic>
          <a:graphicData uri="http://schemas.openxmlformats.org/drawingml/2006/table">
            <a:tbl>
              <a:tblPr/>
              <a:tblGrid>
                <a:gridCol w="920808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tblGrid>
              <a:tr h="457560">
                <a:tc gridSpan="2">
                  <a:txBody>
                    <a:bodyPr/>
                    <a:lstStyle/>
                    <a:p>
                      <a:pPr>
                        <a:lnSpc>
                          <a:spcPct val="100000"/>
                        </a:lnSpc>
                      </a:pPr>
                      <a:r>
                        <a:rPr lang="fr-FR" sz="2400" b="1" strike="noStrike" spc="-1" dirty="0">
                          <a:solidFill>
                            <a:srgbClr val="FFFFFF"/>
                          </a:solidFill>
                          <a:latin typeface="Calibri"/>
                        </a:rPr>
                        <a:t>Est-ce que l’élève doit être capable ?</a:t>
                      </a:r>
                      <a:endParaRPr lang="fr-FR" sz="24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AE78D6"/>
                    </a:solidFill>
                  </a:tcPr>
                </a:tc>
                <a:tc hMerge="1">
                  <a:txBody>
                    <a:bodyPr/>
                    <a:lstStyle/>
                    <a:p>
                      <a:endParaRPr lang="fr-FR"/>
                    </a:p>
                  </a:txBody>
                  <a:tcPr marL="90000" marR="90000">
                    <a:solidFill>
                      <a:srgbClr val="729FCF"/>
                    </a:solidFill>
                  </a:tcPr>
                </a:tc>
                <a:extLst>
                  <a:ext uri="{0D108BD9-81ED-4DB2-BD59-A6C34878D82A}">
                    <a16:rowId xmlns:a16="http://schemas.microsoft.com/office/drawing/2014/main" val="10000"/>
                  </a:ext>
                </a:extLst>
              </a:tr>
              <a:tr h="366120">
                <a:tc>
                  <a:txBody>
                    <a:bodyPr/>
                    <a:lstStyle/>
                    <a:p>
                      <a:pPr>
                        <a:lnSpc>
                          <a:spcPct val="100000"/>
                        </a:lnSpc>
                      </a:pPr>
                      <a:r>
                        <a:rPr lang="fr-FR" sz="1800" b="0" strike="noStrike" spc="-1" dirty="0">
                          <a:solidFill>
                            <a:srgbClr val="000000"/>
                          </a:solidFill>
                          <a:latin typeface="Calibri"/>
                        </a:rPr>
                        <a:t>de dresser la liste des modalités de la politique de la concurrence</a:t>
                      </a:r>
                      <a:endParaRPr lang="fr-FR"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1"/>
                  </a:ext>
                </a:extLst>
              </a:tr>
              <a:tr h="640440">
                <a:tc>
                  <a:txBody>
                    <a:bodyPr/>
                    <a:lstStyle/>
                    <a:p>
                      <a:pPr>
                        <a:lnSpc>
                          <a:spcPct val="100000"/>
                        </a:lnSpc>
                      </a:pPr>
                      <a:r>
                        <a:rPr lang="fr-FR" sz="1800" b="0" strike="noStrike" spc="-1" dirty="0">
                          <a:solidFill>
                            <a:srgbClr val="000000"/>
                          </a:solidFill>
                          <a:latin typeface="Calibri"/>
                        </a:rPr>
                        <a:t>d’expliquer qu’en régulant les fusions-acquisitions la politique de la concurrence s’assure qu’un niveau de concurrence suffisant préserve le surplus du consommateur</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640440">
                <a:tc>
                  <a:txBody>
                    <a:bodyPr/>
                    <a:lstStyle/>
                    <a:p>
                      <a:pPr>
                        <a:lnSpc>
                          <a:spcPct val="100000"/>
                        </a:lnSpc>
                      </a:pPr>
                      <a:r>
                        <a:rPr lang="fr-FR" sz="1800" b="0" strike="noStrike" spc="-1" dirty="0">
                          <a:solidFill>
                            <a:srgbClr val="000000"/>
                          </a:solidFill>
                          <a:latin typeface="Calibri"/>
                        </a:rPr>
                        <a:t>d’expliquer qu’en luttant contre les ententes la politique de la concurrence préserve le surplus du consommateur</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3"/>
                  </a:ext>
                </a:extLst>
              </a:tr>
              <a:tr h="640440">
                <a:tc>
                  <a:txBody>
                    <a:bodyPr/>
                    <a:lstStyle/>
                    <a:p>
                      <a:pPr>
                        <a:lnSpc>
                          <a:spcPct val="100000"/>
                        </a:lnSpc>
                      </a:pPr>
                      <a:r>
                        <a:rPr lang="fr-FR" sz="1800" b="0" strike="noStrike" spc="-1" dirty="0">
                          <a:solidFill>
                            <a:srgbClr val="000000"/>
                          </a:solidFill>
                          <a:latin typeface="Calibri"/>
                        </a:rPr>
                        <a:t>d’expliquer qu’en luttant contre les abus de position dominante la politique de la concurrence préserve le surplus du consommateur</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4"/>
                  </a:ext>
                </a:extLst>
              </a:tr>
              <a:tr h="640440">
                <a:tc>
                  <a:txBody>
                    <a:bodyPr/>
                    <a:lstStyle/>
                    <a:p>
                      <a:pPr>
                        <a:lnSpc>
                          <a:spcPct val="100000"/>
                        </a:lnSpc>
                      </a:pPr>
                      <a:r>
                        <a:rPr lang="fr-FR" sz="1800" b="0" strike="noStrike" spc="-1" dirty="0">
                          <a:solidFill>
                            <a:srgbClr val="000000"/>
                          </a:solidFill>
                          <a:latin typeface="Calibri"/>
                        </a:rPr>
                        <a:t>d’expliquer qu’en encourageant l’ouverture de certains marchés (transports, énergie…) la politique de la concurrence préserve le surplus du consommateur</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DACE6"/>
                    </a:solidFill>
                  </a:tcPr>
                </a:tc>
                <a:extLst>
                  <a:ext uri="{0D108BD9-81ED-4DB2-BD59-A6C34878D82A}">
                    <a16:rowId xmlns:a16="http://schemas.microsoft.com/office/drawing/2014/main" val="10005"/>
                  </a:ext>
                </a:extLst>
              </a:tr>
              <a:tr h="366120">
                <a:tc>
                  <a:txBody>
                    <a:bodyPr/>
                    <a:lstStyle/>
                    <a:p>
                      <a:pPr>
                        <a:lnSpc>
                          <a:spcPct val="100000"/>
                        </a:lnSpc>
                      </a:pPr>
                      <a:r>
                        <a:rPr lang="fr-FR" sz="1800" b="0" strike="noStrike" spc="-1" dirty="0">
                          <a:solidFill>
                            <a:srgbClr val="000000"/>
                          </a:solidFill>
                          <a:latin typeface="Calibri"/>
                        </a:rPr>
                        <a:t>d’expliquer les limites de la politique de la concurrence</a:t>
                      </a:r>
                      <a:endParaRPr lang="fr-FR"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FFF"/>
                    </a:solidFill>
                  </a:tcPr>
                </a:tc>
                <a:tc>
                  <a:txBody>
                    <a:bodyPr/>
                    <a:lstStyle/>
                    <a:p>
                      <a:endParaRPr lang="fr-FR"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FFFFFF"/>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diamond(in)">
                                      <p:cBhvr additive="repl">
                                        <p:cTn id="7" dur="2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3"/>
</p:tagLst>
</file>

<file path=ppt/tags/tag101.xml><?xml version="1.0" encoding="utf-8"?>
<p:tagLst xmlns:a="http://schemas.openxmlformats.org/drawingml/2006/main" xmlns:r="http://schemas.openxmlformats.org/officeDocument/2006/relationships" xmlns:p="http://schemas.openxmlformats.org/presentationml/2006/main">
  <p:tag name="NUM" val="4"/>
</p:tagLst>
</file>

<file path=ppt/tags/tag102.xml><?xml version="1.0" encoding="utf-8"?>
<p:tagLst xmlns:a="http://schemas.openxmlformats.org/drawingml/2006/main" xmlns:r="http://schemas.openxmlformats.org/officeDocument/2006/relationships" xmlns:p="http://schemas.openxmlformats.org/presentationml/2006/main">
  <p:tag name="NUM" val="5"/>
</p:tagLst>
</file>

<file path=ppt/tags/tag103.xml><?xml version="1.0" encoding="utf-8"?>
<p:tagLst xmlns:a="http://schemas.openxmlformats.org/drawingml/2006/main" xmlns:r="http://schemas.openxmlformats.org/officeDocument/2006/relationships" xmlns:p="http://schemas.openxmlformats.org/presentationml/2006/main">
  <p:tag name="NUM" val="6"/>
</p:tagLst>
</file>

<file path=ppt/tags/tag104.xml><?xml version="1.0" encoding="utf-8"?>
<p:tagLst xmlns:a="http://schemas.openxmlformats.org/drawingml/2006/main" xmlns:r="http://schemas.openxmlformats.org/officeDocument/2006/relationships" xmlns:p="http://schemas.openxmlformats.org/presentationml/2006/main">
  <p:tag name="NUM" val="7"/>
</p:tagLst>
</file>

<file path=ppt/tags/tag105.xml><?xml version="1.0" encoding="utf-8"?>
<p:tagLst xmlns:a="http://schemas.openxmlformats.org/drawingml/2006/main" xmlns:r="http://schemas.openxmlformats.org/officeDocument/2006/relationships" xmlns:p="http://schemas.openxmlformats.org/presentationml/2006/main">
  <p:tag name="NUM" val="8"/>
</p:tagLst>
</file>

<file path=ppt/tags/tag106.xml><?xml version="1.0" encoding="utf-8"?>
<p:tagLst xmlns:a="http://schemas.openxmlformats.org/drawingml/2006/main" xmlns:r="http://schemas.openxmlformats.org/officeDocument/2006/relationships" xmlns:p="http://schemas.openxmlformats.org/presentationml/2006/main">
  <p:tag name="NUM" val="9"/>
</p:tagLst>
</file>

<file path=ppt/tags/tag107.xml><?xml version="1.0" encoding="utf-8"?>
<p:tagLst xmlns:a="http://schemas.openxmlformats.org/drawingml/2006/main" xmlns:r="http://schemas.openxmlformats.org/officeDocument/2006/relationships" xmlns:p="http://schemas.openxmlformats.org/presentationml/2006/main">
  <p:tag name="NUM" val="10"/>
</p:tagLst>
</file>

<file path=ppt/tags/tag108.xml><?xml version="1.0" encoding="utf-8"?>
<p:tagLst xmlns:a="http://schemas.openxmlformats.org/drawingml/2006/main" xmlns:r="http://schemas.openxmlformats.org/officeDocument/2006/relationships" xmlns:p="http://schemas.openxmlformats.org/presentationml/2006/main">
  <p:tag name="NUM" val="11"/>
</p:tagLst>
</file>

<file path=ppt/tags/tag109.xml><?xml version="1.0" encoding="utf-8"?>
<p:tagLst xmlns:a="http://schemas.openxmlformats.org/drawingml/2006/main" xmlns:r="http://schemas.openxmlformats.org/officeDocument/2006/relationships" xmlns:p="http://schemas.openxmlformats.org/presentationml/2006/main">
  <p:tag name="NUM" val="12"/>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10.xml><?xml version="1.0" encoding="utf-8"?>
<p:tagLst xmlns:a="http://schemas.openxmlformats.org/drawingml/2006/main" xmlns:r="http://schemas.openxmlformats.org/officeDocument/2006/relationships" xmlns:p="http://schemas.openxmlformats.org/presentationml/2006/main">
  <p:tag name="NUM" val="13"/>
</p:tagLst>
</file>

<file path=ppt/tags/tag111.xml><?xml version="1.0" encoding="utf-8"?>
<p:tagLst xmlns:a="http://schemas.openxmlformats.org/drawingml/2006/main" xmlns:r="http://schemas.openxmlformats.org/officeDocument/2006/relationships" xmlns:p="http://schemas.openxmlformats.org/presentationml/2006/main">
  <p:tag name="NUM" val="14"/>
</p:tagLst>
</file>

<file path=ppt/tags/tag112.xml><?xml version="1.0" encoding="utf-8"?>
<p:tagLst xmlns:a="http://schemas.openxmlformats.org/drawingml/2006/main" xmlns:r="http://schemas.openxmlformats.org/officeDocument/2006/relationships" xmlns:p="http://schemas.openxmlformats.org/presentationml/2006/main">
  <p:tag name="NUM" val="1"/>
</p:tagLst>
</file>

<file path=ppt/tags/tag113.xml><?xml version="1.0" encoding="utf-8"?>
<p:tagLst xmlns:a="http://schemas.openxmlformats.org/drawingml/2006/main" xmlns:r="http://schemas.openxmlformats.org/officeDocument/2006/relationships" xmlns:p="http://schemas.openxmlformats.org/presentationml/2006/main">
  <p:tag name="NUM" val="2"/>
</p:tagLst>
</file>

<file path=ppt/tags/tag114.xml><?xml version="1.0" encoding="utf-8"?>
<p:tagLst xmlns:a="http://schemas.openxmlformats.org/drawingml/2006/main" xmlns:r="http://schemas.openxmlformats.org/officeDocument/2006/relationships" xmlns:p="http://schemas.openxmlformats.org/presentationml/2006/main">
  <p:tag name="NUM" val="3"/>
</p:tagLst>
</file>

<file path=ppt/tags/tag115.xml><?xml version="1.0" encoding="utf-8"?>
<p:tagLst xmlns:a="http://schemas.openxmlformats.org/drawingml/2006/main" xmlns:r="http://schemas.openxmlformats.org/officeDocument/2006/relationships" xmlns:p="http://schemas.openxmlformats.org/presentationml/2006/main">
  <p:tag name="NUM" val="4"/>
</p:tagLst>
</file>

<file path=ppt/tags/tag116.xml><?xml version="1.0" encoding="utf-8"?>
<p:tagLst xmlns:a="http://schemas.openxmlformats.org/drawingml/2006/main" xmlns:r="http://schemas.openxmlformats.org/officeDocument/2006/relationships" xmlns:p="http://schemas.openxmlformats.org/presentationml/2006/main">
  <p:tag name="NUM" val="5"/>
</p:tagLst>
</file>

<file path=ppt/tags/tag117.xml><?xml version="1.0" encoding="utf-8"?>
<p:tagLst xmlns:a="http://schemas.openxmlformats.org/drawingml/2006/main" xmlns:r="http://schemas.openxmlformats.org/officeDocument/2006/relationships" xmlns:p="http://schemas.openxmlformats.org/presentationml/2006/main">
  <p:tag name="NUM" val="6"/>
</p:tagLst>
</file>

<file path=ppt/tags/tag118.xml><?xml version="1.0" encoding="utf-8"?>
<p:tagLst xmlns:a="http://schemas.openxmlformats.org/drawingml/2006/main" xmlns:r="http://schemas.openxmlformats.org/officeDocument/2006/relationships" xmlns:p="http://schemas.openxmlformats.org/presentationml/2006/main">
  <p:tag name="NUM" val="7"/>
</p:tagLst>
</file>

<file path=ppt/tags/tag119.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20.xml><?xml version="1.0" encoding="utf-8"?>
<p:tagLst xmlns:a="http://schemas.openxmlformats.org/drawingml/2006/main" xmlns:r="http://schemas.openxmlformats.org/officeDocument/2006/relationships" xmlns:p="http://schemas.openxmlformats.org/presentationml/2006/main">
  <p:tag name="NUM" val="2"/>
</p:tagLst>
</file>

<file path=ppt/tags/tag121.xml><?xml version="1.0" encoding="utf-8"?>
<p:tagLst xmlns:a="http://schemas.openxmlformats.org/drawingml/2006/main" xmlns:r="http://schemas.openxmlformats.org/officeDocument/2006/relationships" xmlns:p="http://schemas.openxmlformats.org/presentationml/2006/main">
  <p:tag name="NUM" val="3"/>
</p:tagLst>
</file>

<file path=ppt/tags/tag122.xml><?xml version="1.0" encoding="utf-8"?>
<p:tagLst xmlns:a="http://schemas.openxmlformats.org/drawingml/2006/main" xmlns:r="http://schemas.openxmlformats.org/officeDocument/2006/relationships" xmlns:p="http://schemas.openxmlformats.org/presentationml/2006/main">
  <p:tag name="NUM" val="4"/>
</p:tagLst>
</file>

<file path=ppt/tags/tag123.xml><?xml version="1.0" encoding="utf-8"?>
<p:tagLst xmlns:a="http://schemas.openxmlformats.org/drawingml/2006/main" xmlns:r="http://schemas.openxmlformats.org/officeDocument/2006/relationships" xmlns:p="http://schemas.openxmlformats.org/presentationml/2006/main">
  <p:tag name="NUM" val="5"/>
</p:tagLst>
</file>

<file path=ppt/tags/tag124.xml><?xml version="1.0" encoding="utf-8"?>
<p:tagLst xmlns:a="http://schemas.openxmlformats.org/drawingml/2006/main" xmlns:r="http://schemas.openxmlformats.org/officeDocument/2006/relationships" xmlns:p="http://schemas.openxmlformats.org/presentationml/2006/main">
  <p:tag name="NUM" val="6"/>
</p:tagLst>
</file>

<file path=ppt/tags/tag125.xml><?xml version="1.0" encoding="utf-8"?>
<p:tagLst xmlns:a="http://schemas.openxmlformats.org/drawingml/2006/main" xmlns:r="http://schemas.openxmlformats.org/officeDocument/2006/relationships" xmlns:p="http://schemas.openxmlformats.org/presentationml/2006/main">
  <p:tag name="NUM" val="7"/>
</p:tagLst>
</file>

<file path=ppt/tags/tag126.xml><?xml version="1.0" encoding="utf-8"?>
<p:tagLst xmlns:a="http://schemas.openxmlformats.org/drawingml/2006/main" xmlns:r="http://schemas.openxmlformats.org/officeDocument/2006/relationships" xmlns:p="http://schemas.openxmlformats.org/presentationml/2006/main">
  <p:tag name="NUM" val="1"/>
</p:tagLst>
</file>

<file path=ppt/tags/tag127.xml><?xml version="1.0" encoding="utf-8"?>
<p:tagLst xmlns:a="http://schemas.openxmlformats.org/drawingml/2006/main" xmlns:r="http://schemas.openxmlformats.org/officeDocument/2006/relationships" xmlns:p="http://schemas.openxmlformats.org/presentationml/2006/main">
  <p:tag name="NUM" val="2"/>
</p:tagLst>
</file>

<file path=ppt/tags/tag128.xml><?xml version="1.0" encoding="utf-8"?>
<p:tagLst xmlns:a="http://schemas.openxmlformats.org/drawingml/2006/main" xmlns:r="http://schemas.openxmlformats.org/officeDocument/2006/relationships" xmlns:p="http://schemas.openxmlformats.org/presentationml/2006/main">
  <p:tag name="NUM" val="3"/>
</p:tagLst>
</file>

<file path=ppt/tags/tag129.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30.xml><?xml version="1.0" encoding="utf-8"?>
<p:tagLst xmlns:a="http://schemas.openxmlformats.org/drawingml/2006/main" xmlns:r="http://schemas.openxmlformats.org/officeDocument/2006/relationships" xmlns:p="http://schemas.openxmlformats.org/presentationml/2006/main">
  <p:tag name="NUM" val="5"/>
</p:tagLst>
</file>

<file path=ppt/tags/tag131.xml><?xml version="1.0" encoding="utf-8"?>
<p:tagLst xmlns:a="http://schemas.openxmlformats.org/drawingml/2006/main" xmlns:r="http://schemas.openxmlformats.org/officeDocument/2006/relationships" xmlns:p="http://schemas.openxmlformats.org/presentationml/2006/main">
  <p:tag name="NUM" val="6"/>
</p:tagLst>
</file>

<file path=ppt/tags/tag132.xml><?xml version="1.0" encoding="utf-8"?>
<p:tagLst xmlns:a="http://schemas.openxmlformats.org/drawingml/2006/main" xmlns:r="http://schemas.openxmlformats.org/officeDocument/2006/relationships" xmlns:p="http://schemas.openxmlformats.org/presentationml/2006/main">
  <p:tag name="NUM" val="7"/>
</p:tagLst>
</file>

<file path=ppt/tags/tag133.xml><?xml version="1.0" encoding="utf-8"?>
<p:tagLst xmlns:a="http://schemas.openxmlformats.org/drawingml/2006/main" xmlns:r="http://schemas.openxmlformats.org/officeDocument/2006/relationships" xmlns:p="http://schemas.openxmlformats.org/presentationml/2006/main">
  <p:tag name="NUM" val="8"/>
</p:tagLst>
</file>

<file path=ppt/tags/tag134.xml><?xml version="1.0" encoding="utf-8"?>
<p:tagLst xmlns:a="http://schemas.openxmlformats.org/drawingml/2006/main" xmlns:r="http://schemas.openxmlformats.org/officeDocument/2006/relationships" xmlns:p="http://schemas.openxmlformats.org/presentationml/2006/main">
  <p:tag name="NUM" val="9"/>
</p:tagLst>
</file>

<file path=ppt/tags/tag135.xml><?xml version="1.0" encoding="utf-8"?>
<p:tagLst xmlns:a="http://schemas.openxmlformats.org/drawingml/2006/main" xmlns:r="http://schemas.openxmlformats.org/officeDocument/2006/relationships" xmlns:p="http://schemas.openxmlformats.org/presentationml/2006/main">
  <p:tag name="NUM" val="10"/>
</p:tagLst>
</file>

<file path=ppt/tags/tag136.xml><?xml version="1.0" encoding="utf-8"?>
<p:tagLst xmlns:a="http://schemas.openxmlformats.org/drawingml/2006/main" xmlns:r="http://schemas.openxmlformats.org/officeDocument/2006/relationships" xmlns:p="http://schemas.openxmlformats.org/presentationml/2006/main">
  <p:tag name="NUM" val="11"/>
</p:tagLst>
</file>

<file path=ppt/tags/tag137.xml><?xml version="1.0" encoding="utf-8"?>
<p:tagLst xmlns:a="http://schemas.openxmlformats.org/drawingml/2006/main" xmlns:r="http://schemas.openxmlformats.org/officeDocument/2006/relationships" xmlns:p="http://schemas.openxmlformats.org/presentationml/2006/main">
  <p:tag name="NUM" val="12"/>
</p:tagLst>
</file>

<file path=ppt/tags/tag138.xml><?xml version="1.0" encoding="utf-8"?>
<p:tagLst xmlns:a="http://schemas.openxmlformats.org/drawingml/2006/main" xmlns:r="http://schemas.openxmlformats.org/officeDocument/2006/relationships" xmlns:p="http://schemas.openxmlformats.org/presentationml/2006/main">
  <p:tag name="NUM" val="13"/>
</p:tagLst>
</file>

<file path=ppt/tags/tag139.xml><?xml version="1.0" encoding="utf-8"?>
<p:tagLst xmlns:a="http://schemas.openxmlformats.org/drawingml/2006/main" xmlns:r="http://schemas.openxmlformats.org/officeDocument/2006/relationships" xmlns:p="http://schemas.openxmlformats.org/presentationml/2006/main">
  <p:tag name="NUM" val="14"/>
</p:tagLst>
</file>

<file path=ppt/tags/tag14.xml><?xml version="1.0" encoding="utf-8"?>
<p:tagLst xmlns:a="http://schemas.openxmlformats.org/drawingml/2006/main" xmlns:r="http://schemas.openxmlformats.org/officeDocument/2006/relationships" xmlns:p="http://schemas.openxmlformats.org/presentationml/2006/main">
  <p:tag name="NUM" val="7"/>
</p:tagLst>
</file>

<file path=ppt/tags/tag140.xml><?xml version="1.0" encoding="utf-8"?>
<p:tagLst xmlns:a="http://schemas.openxmlformats.org/drawingml/2006/main" xmlns:r="http://schemas.openxmlformats.org/officeDocument/2006/relationships" xmlns:p="http://schemas.openxmlformats.org/presentationml/2006/main">
  <p:tag name="NUM" val="1"/>
</p:tagLst>
</file>

<file path=ppt/tags/tag141.xml><?xml version="1.0" encoding="utf-8"?>
<p:tagLst xmlns:a="http://schemas.openxmlformats.org/drawingml/2006/main" xmlns:r="http://schemas.openxmlformats.org/officeDocument/2006/relationships" xmlns:p="http://schemas.openxmlformats.org/presentationml/2006/main">
  <p:tag name="NUM" val="2"/>
</p:tagLst>
</file>

<file path=ppt/tags/tag142.xml><?xml version="1.0" encoding="utf-8"?>
<p:tagLst xmlns:a="http://schemas.openxmlformats.org/drawingml/2006/main" xmlns:r="http://schemas.openxmlformats.org/officeDocument/2006/relationships" xmlns:p="http://schemas.openxmlformats.org/presentationml/2006/main">
  <p:tag name="NUM" val="3"/>
</p:tagLst>
</file>

<file path=ppt/tags/tag143.xml><?xml version="1.0" encoding="utf-8"?>
<p:tagLst xmlns:a="http://schemas.openxmlformats.org/drawingml/2006/main" xmlns:r="http://schemas.openxmlformats.org/officeDocument/2006/relationships" xmlns:p="http://schemas.openxmlformats.org/presentationml/2006/main">
  <p:tag name="NUM" val="4"/>
</p:tagLst>
</file>

<file path=ppt/tags/tag144.xml><?xml version="1.0" encoding="utf-8"?>
<p:tagLst xmlns:a="http://schemas.openxmlformats.org/drawingml/2006/main" xmlns:r="http://schemas.openxmlformats.org/officeDocument/2006/relationships" xmlns:p="http://schemas.openxmlformats.org/presentationml/2006/main">
  <p:tag name="NUM" val="5"/>
</p:tagLst>
</file>

<file path=ppt/tags/tag145.xml><?xml version="1.0" encoding="utf-8"?>
<p:tagLst xmlns:a="http://schemas.openxmlformats.org/drawingml/2006/main" xmlns:r="http://schemas.openxmlformats.org/officeDocument/2006/relationships" xmlns:p="http://schemas.openxmlformats.org/presentationml/2006/main">
  <p:tag name="NUM" val="6"/>
</p:tagLst>
</file>

<file path=ppt/tags/tag146.xml><?xml version="1.0" encoding="utf-8"?>
<p:tagLst xmlns:a="http://schemas.openxmlformats.org/drawingml/2006/main" xmlns:r="http://schemas.openxmlformats.org/officeDocument/2006/relationships" xmlns:p="http://schemas.openxmlformats.org/presentationml/2006/main">
  <p:tag name="NUM" val="7"/>
</p:tagLst>
</file>

<file path=ppt/tags/tag147.xml><?xml version="1.0" encoding="utf-8"?>
<p:tagLst xmlns:a="http://schemas.openxmlformats.org/drawingml/2006/main" xmlns:r="http://schemas.openxmlformats.org/officeDocument/2006/relationships" xmlns:p="http://schemas.openxmlformats.org/presentationml/2006/main">
  <p:tag name="NUM" val="1"/>
</p:tagLst>
</file>

<file path=ppt/tags/tag148.xml><?xml version="1.0" encoding="utf-8"?>
<p:tagLst xmlns:a="http://schemas.openxmlformats.org/drawingml/2006/main" xmlns:r="http://schemas.openxmlformats.org/officeDocument/2006/relationships" xmlns:p="http://schemas.openxmlformats.org/presentationml/2006/main">
  <p:tag name="NUM" val="2"/>
</p:tagLst>
</file>

<file path=ppt/tags/tag149.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50.xml><?xml version="1.0" encoding="utf-8"?>
<p:tagLst xmlns:a="http://schemas.openxmlformats.org/drawingml/2006/main" xmlns:r="http://schemas.openxmlformats.org/officeDocument/2006/relationships" xmlns:p="http://schemas.openxmlformats.org/presentationml/2006/main">
  <p:tag name="NUM" val="4"/>
</p:tagLst>
</file>

<file path=ppt/tags/tag151.xml><?xml version="1.0" encoding="utf-8"?>
<p:tagLst xmlns:a="http://schemas.openxmlformats.org/drawingml/2006/main" xmlns:r="http://schemas.openxmlformats.org/officeDocument/2006/relationships" xmlns:p="http://schemas.openxmlformats.org/presentationml/2006/main">
  <p:tag name="NUM" val="5"/>
</p:tagLst>
</file>

<file path=ppt/tags/tag152.xml><?xml version="1.0" encoding="utf-8"?>
<p:tagLst xmlns:a="http://schemas.openxmlformats.org/drawingml/2006/main" xmlns:r="http://schemas.openxmlformats.org/officeDocument/2006/relationships" xmlns:p="http://schemas.openxmlformats.org/presentationml/2006/main">
  <p:tag name="NUM" val="6"/>
</p:tagLst>
</file>

<file path=ppt/tags/tag153.xml><?xml version="1.0" encoding="utf-8"?>
<p:tagLst xmlns:a="http://schemas.openxmlformats.org/drawingml/2006/main" xmlns:r="http://schemas.openxmlformats.org/officeDocument/2006/relationships" xmlns:p="http://schemas.openxmlformats.org/presentationml/2006/main">
  <p:tag name="NUM" val="1"/>
</p:tagLst>
</file>

<file path=ppt/tags/tag154.xml><?xml version="1.0" encoding="utf-8"?>
<p:tagLst xmlns:a="http://schemas.openxmlformats.org/drawingml/2006/main" xmlns:r="http://schemas.openxmlformats.org/officeDocument/2006/relationships" xmlns:p="http://schemas.openxmlformats.org/presentationml/2006/main">
  <p:tag name="NUM" val="2"/>
</p:tagLst>
</file>

<file path=ppt/tags/tag155.xml><?xml version="1.0" encoding="utf-8"?>
<p:tagLst xmlns:a="http://schemas.openxmlformats.org/drawingml/2006/main" xmlns:r="http://schemas.openxmlformats.org/officeDocument/2006/relationships" xmlns:p="http://schemas.openxmlformats.org/presentationml/2006/main">
  <p:tag name="NUM" val="3"/>
</p:tagLst>
</file>

<file path=ppt/tags/tag156.xml><?xml version="1.0" encoding="utf-8"?>
<p:tagLst xmlns:a="http://schemas.openxmlformats.org/drawingml/2006/main" xmlns:r="http://schemas.openxmlformats.org/officeDocument/2006/relationships" xmlns:p="http://schemas.openxmlformats.org/presentationml/2006/main">
  <p:tag name="NUM" val="4"/>
</p:tagLst>
</file>

<file path=ppt/tags/tag157.xml><?xml version="1.0" encoding="utf-8"?>
<p:tagLst xmlns:a="http://schemas.openxmlformats.org/drawingml/2006/main" xmlns:r="http://schemas.openxmlformats.org/officeDocument/2006/relationships" xmlns:p="http://schemas.openxmlformats.org/presentationml/2006/main">
  <p:tag name="NUM" val="5"/>
</p:tagLst>
</file>

<file path=ppt/tags/tag158.xml><?xml version="1.0" encoding="utf-8"?>
<p:tagLst xmlns:a="http://schemas.openxmlformats.org/drawingml/2006/main" xmlns:r="http://schemas.openxmlformats.org/officeDocument/2006/relationships" xmlns:p="http://schemas.openxmlformats.org/presentationml/2006/main">
  <p:tag name="NUM" val="6"/>
</p:tagLst>
</file>

<file path=ppt/tags/tag159.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60.xml><?xml version="1.0" encoding="utf-8"?>
<p:tagLst xmlns:a="http://schemas.openxmlformats.org/drawingml/2006/main" xmlns:r="http://schemas.openxmlformats.org/officeDocument/2006/relationships" xmlns:p="http://schemas.openxmlformats.org/presentationml/2006/main">
  <p:tag name="NUM" val="2"/>
</p:tagLst>
</file>

<file path=ppt/tags/tag161.xml><?xml version="1.0" encoding="utf-8"?>
<p:tagLst xmlns:a="http://schemas.openxmlformats.org/drawingml/2006/main" xmlns:r="http://schemas.openxmlformats.org/officeDocument/2006/relationships" xmlns:p="http://schemas.openxmlformats.org/presentationml/2006/main">
  <p:tag name="NUM" val="3"/>
</p:tagLst>
</file>

<file path=ppt/tags/tag162.xml><?xml version="1.0" encoding="utf-8"?>
<p:tagLst xmlns:a="http://schemas.openxmlformats.org/drawingml/2006/main" xmlns:r="http://schemas.openxmlformats.org/officeDocument/2006/relationships" xmlns:p="http://schemas.openxmlformats.org/presentationml/2006/main">
  <p:tag name="NUM" val="4"/>
</p:tagLst>
</file>

<file path=ppt/tags/tag163.xml><?xml version="1.0" encoding="utf-8"?>
<p:tagLst xmlns:a="http://schemas.openxmlformats.org/drawingml/2006/main" xmlns:r="http://schemas.openxmlformats.org/officeDocument/2006/relationships" xmlns:p="http://schemas.openxmlformats.org/presentationml/2006/main">
  <p:tag name="NUM" val="5"/>
</p:tagLst>
</file>

<file path=ppt/tags/tag164.xml><?xml version="1.0" encoding="utf-8"?>
<p:tagLst xmlns:a="http://schemas.openxmlformats.org/drawingml/2006/main" xmlns:r="http://schemas.openxmlformats.org/officeDocument/2006/relationships" xmlns:p="http://schemas.openxmlformats.org/presentationml/2006/main">
  <p:tag name="NUM" val="6"/>
</p:tagLst>
</file>

<file path=ppt/tags/tag165.xml><?xml version="1.0" encoding="utf-8"?>
<p:tagLst xmlns:a="http://schemas.openxmlformats.org/drawingml/2006/main" xmlns:r="http://schemas.openxmlformats.org/officeDocument/2006/relationships" xmlns:p="http://schemas.openxmlformats.org/presentationml/2006/main">
  <p:tag name="NUM" val="7"/>
</p:tagLst>
</file>

<file path=ppt/tags/tag166.xml><?xml version="1.0" encoding="utf-8"?>
<p:tagLst xmlns:a="http://schemas.openxmlformats.org/drawingml/2006/main" xmlns:r="http://schemas.openxmlformats.org/officeDocument/2006/relationships" xmlns:p="http://schemas.openxmlformats.org/presentationml/2006/main">
  <p:tag name="NUM" val="8"/>
</p:tagLst>
</file>

<file path=ppt/tags/tag167.xml><?xml version="1.0" encoding="utf-8"?>
<p:tagLst xmlns:a="http://schemas.openxmlformats.org/drawingml/2006/main" xmlns:r="http://schemas.openxmlformats.org/officeDocument/2006/relationships" xmlns:p="http://schemas.openxmlformats.org/presentationml/2006/main">
  <p:tag name="NUM" val="9"/>
</p:tagLst>
</file>

<file path=ppt/tags/tag168.xml><?xml version="1.0" encoding="utf-8"?>
<p:tagLst xmlns:a="http://schemas.openxmlformats.org/drawingml/2006/main" xmlns:r="http://schemas.openxmlformats.org/officeDocument/2006/relationships" xmlns:p="http://schemas.openxmlformats.org/presentationml/2006/main">
  <p:tag name="NUM" val="10"/>
</p:tagLst>
</file>

<file path=ppt/tags/tag169.xml><?xml version="1.0" encoding="utf-8"?>
<p:tagLst xmlns:a="http://schemas.openxmlformats.org/drawingml/2006/main" xmlns:r="http://schemas.openxmlformats.org/officeDocument/2006/relationships" xmlns:p="http://schemas.openxmlformats.org/presentationml/2006/main">
  <p:tag name="NUM" val="11"/>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70.xml><?xml version="1.0" encoding="utf-8"?>
<p:tagLst xmlns:a="http://schemas.openxmlformats.org/drawingml/2006/main" xmlns:r="http://schemas.openxmlformats.org/officeDocument/2006/relationships" xmlns:p="http://schemas.openxmlformats.org/presentationml/2006/main">
  <p:tag name="NUM" val="1"/>
</p:tagLst>
</file>

<file path=ppt/tags/tag171.xml><?xml version="1.0" encoding="utf-8"?>
<p:tagLst xmlns:a="http://schemas.openxmlformats.org/drawingml/2006/main" xmlns:r="http://schemas.openxmlformats.org/officeDocument/2006/relationships" xmlns:p="http://schemas.openxmlformats.org/presentationml/2006/main">
  <p:tag name="NUM" val="2"/>
</p:tagLst>
</file>

<file path=ppt/tags/tag172.xml><?xml version="1.0" encoding="utf-8"?>
<p:tagLst xmlns:a="http://schemas.openxmlformats.org/drawingml/2006/main" xmlns:r="http://schemas.openxmlformats.org/officeDocument/2006/relationships" xmlns:p="http://schemas.openxmlformats.org/presentationml/2006/main">
  <p:tag name="NUM" val="3"/>
</p:tagLst>
</file>

<file path=ppt/tags/tag173.xml><?xml version="1.0" encoding="utf-8"?>
<p:tagLst xmlns:a="http://schemas.openxmlformats.org/drawingml/2006/main" xmlns:r="http://schemas.openxmlformats.org/officeDocument/2006/relationships" xmlns:p="http://schemas.openxmlformats.org/presentationml/2006/main">
  <p:tag name="NUM" val="4"/>
</p:tagLst>
</file>

<file path=ppt/tags/tag174.xml><?xml version="1.0" encoding="utf-8"?>
<p:tagLst xmlns:a="http://schemas.openxmlformats.org/drawingml/2006/main" xmlns:r="http://schemas.openxmlformats.org/officeDocument/2006/relationships" xmlns:p="http://schemas.openxmlformats.org/presentationml/2006/main">
  <p:tag name="NUM" val="5"/>
</p:tagLst>
</file>

<file path=ppt/tags/tag175.xml><?xml version="1.0" encoding="utf-8"?>
<p:tagLst xmlns:a="http://schemas.openxmlformats.org/drawingml/2006/main" xmlns:r="http://schemas.openxmlformats.org/officeDocument/2006/relationships" xmlns:p="http://schemas.openxmlformats.org/presentationml/2006/main">
  <p:tag name="NUM" val="6"/>
</p:tagLst>
</file>

<file path=ppt/tags/tag176.xml><?xml version="1.0" encoding="utf-8"?>
<p:tagLst xmlns:a="http://schemas.openxmlformats.org/drawingml/2006/main" xmlns:r="http://schemas.openxmlformats.org/officeDocument/2006/relationships" xmlns:p="http://schemas.openxmlformats.org/presentationml/2006/main">
  <p:tag name="NUM" val="7"/>
</p:tagLst>
</file>

<file path=ppt/tags/tag177.xml><?xml version="1.0" encoding="utf-8"?>
<p:tagLst xmlns:a="http://schemas.openxmlformats.org/drawingml/2006/main" xmlns:r="http://schemas.openxmlformats.org/officeDocument/2006/relationships" xmlns:p="http://schemas.openxmlformats.org/presentationml/2006/main">
  <p:tag name="NUM" val="8"/>
</p:tagLst>
</file>

<file path=ppt/tags/tag178.xml><?xml version="1.0" encoding="utf-8"?>
<p:tagLst xmlns:a="http://schemas.openxmlformats.org/drawingml/2006/main" xmlns:r="http://schemas.openxmlformats.org/officeDocument/2006/relationships" xmlns:p="http://schemas.openxmlformats.org/presentationml/2006/main">
  <p:tag name="NUM" val="9"/>
</p:tagLst>
</file>

<file path=ppt/tags/tag179.xml><?xml version="1.0" encoding="utf-8"?>
<p:tagLst xmlns:a="http://schemas.openxmlformats.org/drawingml/2006/main" xmlns:r="http://schemas.openxmlformats.org/officeDocument/2006/relationships" xmlns:p="http://schemas.openxmlformats.org/presentationml/2006/main">
  <p:tag name="NUM" val="10"/>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80.xml><?xml version="1.0" encoding="utf-8"?>
<p:tagLst xmlns:a="http://schemas.openxmlformats.org/drawingml/2006/main" xmlns:r="http://schemas.openxmlformats.org/officeDocument/2006/relationships" xmlns:p="http://schemas.openxmlformats.org/presentationml/2006/main">
  <p:tag name="NUM" val="11"/>
</p:tagLst>
</file>

<file path=ppt/tags/tag181.xml><?xml version="1.0" encoding="utf-8"?>
<p:tagLst xmlns:a="http://schemas.openxmlformats.org/drawingml/2006/main" xmlns:r="http://schemas.openxmlformats.org/officeDocument/2006/relationships" xmlns:p="http://schemas.openxmlformats.org/presentationml/2006/main">
  <p:tag name="NUM" val="1"/>
</p:tagLst>
</file>

<file path=ppt/tags/tag182.xml><?xml version="1.0" encoding="utf-8"?>
<p:tagLst xmlns:a="http://schemas.openxmlformats.org/drawingml/2006/main" xmlns:r="http://schemas.openxmlformats.org/officeDocument/2006/relationships" xmlns:p="http://schemas.openxmlformats.org/presentationml/2006/main">
  <p:tag name="NUM" val="2"/>
</p:tagLst>
</file>

<file path=ppt/tags/tag183.xml><?xml version="1.0" encoding="utf-8"?>
<p:tagLst xmlns:a="http://schemas.openxmlformats.org/drawingml/2006/main" xmlns:r="http://schemas.openxmlformats.org/officeDocument/2006/relationships" xmlns:p="http://schemas.openxmlformats.org/presentationml/2006/main">
  <p:tag name="NUM" val="3"/>
</p:tagLst>
</file>

<file path=ppt/tags/tag184.xml><?xml version="1.0" encoding="utf-8"?>
<p:tagLst xmlns:a="http://schemas.openxmlformats.org/drawingml/2006/main" xmlns:r="http://schemas.openxmlformats.org/officeDocument/2006/relationships" xmlns:p="http://schemas.openxmlformats.org/presentationml/2006/main">
  <p:tag name="NUM" val="4"/>
</p:tagLst>
</file>

<file path=ppt/tags/tag185.xml><?xml version="1.0" encoding="utf-8"?>
<p:tagLst xmlns:a="http://schemas.openxmlformats.org/drawingml/2006/main" xmlns:r="http://schemas.openxmlformats.org/officeDocument/2006/relationships" xmlns:p="http://schemas.openxmlformats.org/presentationml/2006/main">
  <p:tag name="NUM" val="5"/>
</p:tagLst>
</file>

<file path=ppt/tags/tag186.xml><?xml version="1.0" encoding="utf-8"?>
<p:tagLst xmlns:a="http://schemas.openxmlformats.org/drawingml/2006/main" xmlns:r="http://schemas.openxmlformats.org/officeDocument/2006/relationships" xmlns:p="http://schemas.openxmlformats.org/presentationml/2006/main">
  <p:tag name="NUM" val="6"/>
</p:tagLst>
</file>

<file path=ppt/tags/tag187.xml><?xml version="1.0" encoding="utf-8"?>
<p:tagLst xmlns:a="http://schemas.openxmlformats.org/drawingml/2006/main" xmlns:r="http://schemas.openxmlformats.org/officeDocument/2006/relationships" xmlns:p="http://schemas.openxmlformats.org/presentationml/2006/main">
  <p:tag name="NUM" val="7"/>
</p:tagLst>
</file>

<file path=ppt/tags/tag188.xml><?xml version="1.0" encoding="utf-8"?>
<p:tagLst xmlns:a="http://schemas.openxmlformats.org/drawingml/2006/main" xmlns:r="http://schemas.openxmlformats.org/officeDocument/2006/relationships" xmlns:p="http://schemas.openxmlformats.org/presentationml/2006/main">
  <p:tag name="NUM" val="8"/>
</p:tagLst>
</file>

<file path=ppt/tags/tag189.xml><?xml version="1.0" encoding="utf-8"?>
<p:tagLst xmlns:a="http://schemas.openxmlformats.org/drawingml/2006/main" xmlns:r="http://schemas.openxmlformats.org/officeDocument/2006/relationships" xmlns:p="http://schemas.openxmlformats.org/presentationml/2006/main">
  <p:tag name="NUM" val="9"/>
</p:tagLst>
</file>

<file path=ppt/tags/tag19.xml><?xml version="1.0" encoding="utf-8"?>
<p:tagLst xmlns:a="http://schemas.openxmlformats.org/drawingml/2006/main" xmlns:r="http://schemas.openxmlformats.org/officeDocument/2006/relationships" xmlns:p="http://schemas.openxmlformats.org/presentationml/2006/main">
  <p:tag name="NUM" val="5"/>
</p:tagLst>
</file>

<file path=ppt/tags/tag190.xml><?xml version="1.0" encoding="utf-8"?>
<p:tagLst xmlns:a="http://schemas.openxmlformats.org/drawingml/2006/main" xmlns:r="http://schemas.openxmlformats.org/officeDocument/2006/relationships" xmlns:p="http://schemas.openxmlformats.org/presentationml/2006/main">
  <p:tag name="NUM" val="10"/>
</p:tagLst>
</file>

<file path=ppt/tags/tag191.xml><?xml version="1.0" encoding="utf-8"?>
<p:tagLst xmlns:a="http://schemas.openxmlformats.org/drawingml/2006/main" xmlns:r="http://schemas.openxmlformats.org/officeDocument/2006/relationships" xmlns:p="http://schemas.openxmlformats.org/presentationml/2006/main">
  <p:tag name="NUM" val="1"/>
</p:tagLst>
</file>

<file path=ppt/tags/tag192.xml><?xml version="1.0" encoding="utf-8"?>
<p:tagLst xmlns:a="http://schemas.openxmlformats.org/drawingml/2006/main" xmlns:r="http://schemas.openxmlformats.org/officeDocument/2006/relationships" xmlns:p="http://schemas.openxmlformats.org/presentationml/2006/main">
  <p:tag name="NUM" val="2"/>
</p:tagLst>
</file>

<file path=ppt/tags/tag193.xml><?xml version="1.0" encoding="utf-8"?>
<p:tagLst xmlns:a="http://schemas.openxmlformats.org/drawingml/2006/main" xmlns:r="http://schemas.openxmlformats.org/officeDocument/2006/relationships" xmlns:p="http://schemas.openxmlformats.org/presentationml/2006/main">
  <p:tag name="NUM" val="3"/>
</p:tagLst>
</file>

<file path=ppt/tags/tag194.xml><?xml version="1.0" encoding="utf-8"?>
<p:tagLst xmlns:a="http://schemas.openxmlformats.org/drawingml/2006/main" xmlns:r="http://schemas.openxmlformats.org/officeDocument/2006/relationships" xmlns:p="http://schemas.openxmlformats.org/presentationml/2006/main">
  <p:tag name="NUM" val="4"/>
</p:tagLst>
</file>

<file path=ppt/tags/tag195.xml><?xml version="1.0" encoding="utf-8"?>
<p:tagLst xmlns:a="http://schemas.openxmlformats.org/drawingml/2006/main" xmlns:r="http://schemas.openxmlformats.org/officeDocument/2006/relationships" xmlns:p="http://schemas.openxmlformats.org/presentationml/2006/main">
  <p:tag name="NUM" val="5"/>
</p:tagLst>
</file>

<file path=ppt/tags/tag196.xml><?xml version="1.0" encoding="utf-8"?>
<p:tagLst xmlns:a="http://schemas.openxmlformats.org/drawingml/2006/main" xmlns:r="http://schemas.openxmlformats.org/officeDocument/2006/relationships" xmlns:p="http://schemas.openxmlformats.org/presentationml/2006/main">
  <p:tag name="NUM" val="6"/>
</p:tagLst>
</file>

<file path=ppt/tags/tag197.xml><?xml version="1.0" encoding="utf-8"?>
<p:tagLst xmlns:a="http://schemas.openxmlformats.org/drawingml/2006/main" xmlns:r="http://schemas.openxmlformats.org/officeDocument/2006/relationships" xmlns:p="http://schemas.openxmlformats.org/presentationml/2006/main">
  <p:tag name="NUM" val="7"/>
</p:tagLst>
</file>

<file path=ppt/tags/tag198.xml><?xml version="1.0" encoding="utf-8"?>
<p:tagLst xmlns:a="http://schemas.openxmlformats.org/drawingml/2006/main" xmlns:r="http://schemas.openxmlformats.org/officeDocument/2006/relationships" xmlns:p="http://schemas.openxmlformats.org/presentationml/2006/main">
  <p:tag name="NUM" val="8"/>
</p:tagLst>
</file>

<file path=ppt/tags/tag199.xml><?xml version="1.0" encoding="utf-8"?>
<p:tagLst xmlns:a="http://schemas.openxmlformats.org/drawingml/2006/main" xmlns:r="http://schemas.openxmlformats.org/officeDocument/2006/relationships" xmlns:p="http://schemas.openxmlformats.org/presentationml/2006/main">
  <p:tag name="NUM" val="9"/>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6"/>
</p:tagLst>
</file>

<file path=ppt/tags/tag200.xml><?xml version="1.0" encoding="utf-8"?>
<p:tagLst xmlns:a="http://schemas.openxmlformats.org/drawingml/2006/main" xmlns:r="http://schemas.openxmlformats.org/officeDocument/2006/relationships" xmlns:p="http://schemas.openxmlformats.org/presentationml/2006/main">
  <p:tag name="NUM" val="10"/>
</p:tagLst>
</file>

<file path=ppt/tags/tag201.xml><?xml version="1.0" encoding="utf-8"?>
<p:tagLst xmlns:a="http://schemas.openxmlformats.org/drawingml/2006/main" xmlns:r="http://schemas.openxmlformats.org/officeDocument/2006/relationships" xmlns:p="http://schemas.openxmlformats.org/presentationml/2006/main">
  <p:tag name="NUM" val="1"/>
</p:tagLst>
</file>

<file path=ppt/tags/tag202.xml><?xml version="1.0" encoding="utf-8"?>
<p:tagLst xmlns:a="http://schemas.openxmlformats.org/drawingml/2006/main" xmlns:r="http://schemas.openxmlformats.org/officeDocument/2006/relationships" xmlns:p="http://schemas.openxmlformats.org/presentationml/2006/main">
  <p:tag name="NUM" val="2"/>
</p:tagLst>
</file>

<file path=ppt/tags/tag203.xml><?xml version="1.0" encoding="utf-8"?>
<p:tagLst xmlns:a="http://schemas.openxmlformats.org/drawingml/2006/main" xmlns:r="http://schemas.openxmlformats.org/officeDocument/2006/relationships" xmlns:p="http://schemas.openxmlformats.org/presentationml/2006/main">
  <p:tag name="NUM" val="3"/>
</p:tagLst>
</file>

<file path=ppt/tags/tag204.xml><?xml version="1.0" encoding="utf-8"?>
<p:tagLst xmlns:a="http://schemas.openxmlformats.org/drawingml/2006/main" xmlns:r="http://schemas.openxmlformats.org/officeDocument/2006/relationships" xmlns:p="http://schemas.openxmlformats.org/presentationml/2006/main">
  <p:tag name="NUM" val="4"/>
</p:tagLst>
</file>

<file path=ppt/tags/tag205.xml><?xml version="1.0" encoding="utf-8"?>
<p:tagLst xmlns:a="http://schemas.openxmlformats.org/drawingml/2006/main" xmlns:r="http://schemas.openxmlformats.org/officeDocument/2006/relationships" xmlns:p="http://schemas.openxmlformats.org/presentationml/2006/main">
  <p:tag name="NUM" val="5"/>
</p:tagLst>
</file>

<file path=ppt/tags/tag206.xml><?xml version="1.0" encoding="utf-8"?>
<p:tagLst xmlns:a="http://schemas.openxmlformats.org/drawingml/2006/main" xmlns:r="http://schemas.openxmlformats.org/officeDocument/2006/relationships" xmlns:p="http://schemas.openxmlformats.org/presentationml/2006/main">
  <p:tag name="NUM" val="6"/>
</p:tagLst>
</file>

<file path=ppt/tags/tag207.xml><?xml version="1.0" encoding="utf-8"?>
<p:tagLst xmlns:a="http://schemas.openxmlformats.org/drawingml/2006/main" xmlns:r="http://schemas.openxmlformats.org/officeDocument/2006/relationships" xmlns:p="http://schemas.openxmlformats.org/presentationml/2006/main">
  <p:tag name="NUM" val="7"/>
</p:tagLst>
</file>

<file path=ppt/tags/tag208.xml><?xml version="1.0" encoding="utf-8"?>
<p:tagLst xmlns:a="http://schemas.openxmlformats.org/drawingml/2006/main" xmlns:r="http://schemas.openxmlformats.org/officeDocument/2006/relationships" xmlns:p="http://schemas.openxmlformats.org/presentationml/2006/main">
  <p:tag name="NUM" val="8"/>
</p:tagLst>
</file>

<file path=ppt/tags/tag209.xml><?xml version="1.0" encoding="utf-8"?>
<p:tagLst xmlns:a="http://schemas.openxmlformats.org/drawingml/2006/main" xmlns:r="http://schemas.openxmlformats.org/officeDocument/2006/relationships" xmlns:p="http://schemas.openxmlformats.org/presentationml/2006/main">
  <p:tag name="NUM" val="9"/>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10.xml><?xml version="1.0" encoding="utf-8"?>
<p:tagLst xmlns:a="http://schemas.openxmlformats.org/drawingml/2006/main" xmlns:r="http://schemas.openxmlformats.org/officeDocument/2006/relationships" xmlns:p="http://schemas.openxmlformats.org/presentationml/2006/main">
  <p:tag name="NUM" val="10"/>
</p:tagLst>
</file>

<file path=ppt/tags/tag211.xml><?xml version="1.0" encoding="utf-8"?>
<p:tagLst xmlns:a="http://schemas.openxmlformats.org/drawingml/2006/main" xmlns:r="http://schemas.openxmlformats.org/officeDocument/2006/relationships" xmlns:p="http://schemas.openxmlformats.org/presentationml/2006/main">
  <p:tag name="NUM" val="1"/>
</p:tagLst>
</file>

<file path=ppt/tags/tag212.xml><?xml version="1.0" encoding="utf-8"?>
<p:tagLst xmlns:a="http://schemas.openxmlformats.org/drawingml/2006/main" xmlns:r="http://schemas.openxmlformats.org/officeDocument/2006/relationships" xmlns:p="http://schemas.openxmlformats.org/presentationml/2006/main">
  <p:tag name="NUM" val="2"/>
</p:tagLst>
</file>

<file path=ppt/tags/tag213.xml><?xml version="1.0" encoding="utf-8"?>
<p:tagLst xmlns:a="http://schemas.openxmlformats.org/drawingml/2006/main" xmlns:r="http://schemas.openxmlformats.org/officeDocument/2006/relationships" xmlns:p="http://schemas.openxmlformats.org/presentationml/2006/main">
  <p:tag name="NUM" val="3"/>
</p:tagLst>
</file>

<file path=ppt/tags/tag214.xml><?xml version="1.0" encoding="utf-8"?>
<p:tagLst xmlns:a="http://schemas.openxmlformats.org/drawingml/2006/main" xmlns:r="http://schemas.openxmlformats.org/officeDocument/2006/relationships" xmlns:p="http://schemas.openxmlformats.org/presentationml/2006/main">
  <p:tag name="NUM" val="4"/>
</p:tagLst>
</file>

<file path=ppt/tags/tag215.xml><?xml version="1.0" encoding="utf-8"?>
<p:tagLst xmlns:a="http://schemas.openxmlformats.org/drawingml/2006/main" xmlns:r="http://schemas.openxmlformats.org/officeDocument/2006/relationships" xmlns:p="http://schemas.openxmlformats.org/presentationml/2006/main">
  <p:tag name="NUM" val="5"/>
</p:tagLst>
</file>

<file path=ppt/tags/tag216.xml><?xml version="1.0" encoding="utf-8"?>
<p:tagLst xmlns:a="http://schemas.openxmlformats.org/drawingml/2006/main" xmlns:r="http://schemas.openxmlformats.org/officeDocument/2006/relationships" xmlns:p="http://schemas.openxmlformats.org/presentationml/2006/main">
  <p:tag name="NUM" val="6"/>
</p:tagLst>
</file>

<file path=ppt/tags/tag217.xml><?xml version="1.0" encoding="utf-8"?>
<p:tagLst xmlns:a="http://schemas.openxmlformats.org/drawingml/2006/main" xmlns:r="http://schemas.openxmlformats.org/officeDocument/2006/relationships" xmlns:p="http://schemas.openxmlformats.org/presentationml/2006/main">
  <p:tag name="NUM" val="1"/>
</p:tagLst>
</file>

<file path=ppt/tags/tag218.xml><?xml version="1.0" encoding="utf-8"?>
<p:tagLst xmlns:a="http://schemas.openxmlformats.org/drawingml/2006/main" xmlns:r="http://schemas.openxmlformats.org/officeDocument/2006/relationships" xmlns:p="http://schemas.openxmlformats.org/presentationml/2006/main">
  <p:tag name="NUM" val="2"/>
</p:tagLst>
</file>

<file path=ppt/tags/tag219.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20.xml><?xml version="1.0" encoding="utf-8"?>
<p:tagLst xmlns:a="http://schemas.openxmlformats.org/drawingml/2006/main" xmlns:r="http://schemas.openxmlformats.org/officeDocument/2006/relationships" xmlns:p="http://schemas.openxmlformats.org/presentationml/2006/main">
  <p:tag name="NUM" val="4"/>
</p:tagLst>
</file>

<file path=ppt/tags/tag221.xml><?xml version="1.0" encoding="utf-8"?>
<p:tagLst xmlns:a="http://schemas.openxmlformats.org/drawingml/2006/main" xmlns:r="http://schemas.openxmlformats.org/officeDocument/2006/relationships" xmlns:p="http://schemas.openxmlformats.org/presentationml/2006/main">
  <p:tag name="NUM" val="5"/>
</p:tagLst>
</file>

<file path=ppt/tags/tag222.xml><?xml version="1.0" encoding="utf-8"?>
<p:tagLst xmlns:a="http://schemas.openxmlformats.org/drawingml/2006/main" xmlns:r="http://schemas.openxmlformats.org/officeDocument/2006/relationships" xmlns:p="http://schemas.openxmlformats.org/presentationml/2006/main">
  <p:tag name="NUM" val="6"/>
</p:tagLst>
</file>

<file path=ppt/tags/tag223.xml><?xml version="1.0" encoding="utf-8"?>
<p:tagLst xmlns:a="http://schemas.openxmlformats.org/drawingml/2006/main" xmlns:r="http://schemas.openxmlformats.org/officeDocument/2006/relationships" xmlns:p="http://schemas.openxmlformats.org/presentationml/2006/main">
  <p:tag name="NUM" val="1"/>
</p:tagLst>
</file>

<file path=ppt/tags/tag224.xml><?xml version="1.0" encoding="utf-8"?>
<p:tagLst xmlns:a="http://schemas.openxmlformats.org/drawingml/2006/main" xmlns:r="http://schemas.openxmlformats.org/officeDocument/2006/relationships" xmlns:p="http://schemas.openxmlformats.org/presentationml/2006/main">
  <p:tag name="NUM" val="2"/>
</p:tagLst>
</file>

<file path=ppt/tags/tag225.xml><?xml version="1.0" encoding="utf-8"?>
<p:tagLst xmlns:a="http://schemas.openxmlformats.org/drawingml/2006/main" xmlns:r="http://schemas.openxmlformats.org/officeDocument/2006/relationships" xmlns:p="http://schemas.openxmlformats.org/presentationml/2006/main">
  <p:tag name="NUM" val="3"/>
</p:tagLst>
</file>

<file path=ppt/tags/tag226.xml><?xml version="1.0" encoding="utf-8"?>
<p:tagLst xmlns:a="http://schemas.openxmlformats.org/drawingml/2006/main" xmlns:r="http://schemas.openxmlformats.org/officeDocument/2006/relationships" xmlns:p="http://schemas.openxmlformats.org/presentationml/2006/main">
  <p:tag name="NUM" val="4"/>
</p:tagLst>
</file>

<file path=ppt/tags/tag227.xml><?xml version="1.0" encoding="utf-8"?>
<p:tagLst xmlns:a="http://schemas.openxmlformats.org/drawingml/2006/main" xmlns:r="http://schemas.openxmlformats.org/officeDocument/2006/relationships" xmlns:p="http://schemas.openxmlformats.org/presentationml/2006/main">
  <p:tag name="NUM" val="5"/>
</p:tagLst>
</file>

<file path=ppt/tags/tag228.xml><?xml version="1.0" encoding="utf-8"?>
<p:tagLst xmlns:a="http://schemas.openxmlformats.org/drawingml/2006/main" xmlns:r="http://schemas.openxmlformats.org/officeDocument/2006/relationships" xmlns:p="http://schemas.openxmlformats.org/presentationml/2006/main">
  <p:tag name="NUM" val="6"/>
</p:tagLst>
</file>

<file path=ppt/tags/tag229.xml><?xml version="1.0" encoding="utf-8"?>
<p:tagLst xmlns:a="http://schemas.openxmlformats.org/drawingml/2006/main" xmlns:r="http://schemas.openxmlformats.org/officeDocument/2006/relationships" xmlns:p="http://schemas.openxmlformats.org/presentationml/2006/main">
  <p:tag name="NUM" val="7"/>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30.xml><?xml version="1.0" encoding="utf-8"?>
<p:tagLst xmlns:a="http://schemas.openxmlformats.org/drawingml/2006/main" xmlns:r="http://schemas.openxmlformats.org/officeDocument/2006/relationships" xmlns:p="http://schemas.openxmlformats.org/presentationml/2006/main">
  <p:tag name="NUM" val="8"/>
</p:tagLst>
</file>

<file path=ppt/tags/tag231.xml><?xml version="1.0" encoding="utf-8"?>
<p:tagLst xmlns:a="http://schemas.openxmlformats.org/drawingml/2006/main" xmlns:r="http://schemas.openxmlformats.org/officeDocument/2006/relationships" xmlns:p="http://schemas.openxmlformats.org/presentationml/2006/main">
  <p:tag name="NUM" val="9"/>
</p:tagLst>
</file>

<file path=ppt/tags/tag232.xml><?xml version="1.0" encoding="utf-8"?>
<p:tagLst xmlns:a="http://schemas.openxmlformats.org/drawingml/2006/main" xmlns:r="http://schemas.openxmlformats.org/officeDocument/2006/relationships" xmlns:p="http://schemas.openxmlformats.org/presentationml/2006/main">
  <p:tag name="NUM" val="10"/>
</p:tagLst>
</file>

<file path=ppt/tags/tag233.xml><?xml version="1.0" encoding="utf-8"?>
<p:tagLst xmlns:a="http://schemas.openxmlformats.org/drawingml/2006/main" xmlns:r="http://schemas.openxmlformats.org/officeDocument/2006/relationships" xmlns:p="http://schemas.openxmlformats.org/presentationml/2006/main">
  <p:tag name="NUM" val="11"/>
</p:tagLst>
</file>

<file path=ppt/tags/tag234.xml><?xml version="1.0" encoding="utf-8"?>
<p:tagLst xmlns:a="http://schemas.openxmlformats.org/drawingml/2006/main" xmlns:r="http://schemas.openxmlformats.org/officeDocument/2006/relationships" xmlns:p="http://schemas.openxmlformats.org/presentationml/2006/main">
  <p:tag name="NUM" val="12"/>
</p:tagLst>
</file>

<file path=ppt/tags/tag235.xml><?xml version="1.0" encoding="utf-8"?>
<p:tagLst xmlns:a="http://schemas.openxmlformats.org/drawingml/2006/main" xmlns:r="http://schemas.openxmlformats.org/officeDocument/2006/relationships" xmlns:p="http://schemas.openxmlformats.org/presentationml/2006/main">
  <p:tag name="NUM" val="1"/>
</p:tagLst>
</file>

<file path=ppt/tags/tag236.xml><?xml version="1.0" encoding="utf-8"?>
<p:tagLst xmlns:a="http://schemas.openxmlformats.org/drawingml/2006/main" xmlns:r="http://schemas.openxmlformats.org/officeDocument/2006/relationships" xmlns:p="http://schemas.openxmlformats.org/presentationml/2006/main">
  <p:tag name="NUM" val="2"/>
</p:tagLst>
</file>

<file path=ppt/tags/tag237.xml><?xml version="1.0" encoding="utf-8"?>
<p:tagLst xmlns:a="http://schemas.openxmlformats.org/drawingml/2006/main" xmlns:r="http://schemas.openxmlformats.org/officeDocument/2006/relationships" xmlns:p="http://schemas.openxmlformats.org/presentationml/2006/main">
  <p:tag name="NUM" val="3"/>
</p:tagLst>
</file>

<file path=ppt/tags/tag238.xml><?xml version="1.0" encoding="utf-8"?>
<p:tagLst xmlns:a="http://schemas.openxmlformats.org/drawingml/2006/main" xmlns:r="http://schemas.openxmlformats.org/officeDocument/2006/relationships" xmlns:p="http://schemas.openxmlformats.org/presentationml/2006/main">
  <p:tag name="NUM" val="4"/>
</p:tagLst>
</file>

<file path=ppt/tags/tag239.xml><?xml version="1.0" encoding="utf-8"?>
<p:tagLst xmlns:a="http://schemas.openxmlformats.org/drawingml/2006/main" xmlns:r="http://schemas.openxmlformats.org/officeDocument/2006/relationships" xmlns:p="http://schemas.openxmlformats.org/presentationml/2006/main">
  <p:tag name="NUM" val="5"/>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40.xml><?xml version="1.0" encoding="utf-8"?>
<p:tagLst xmlns:a="http://schemas.openxmlformats.org/drawingml/2006/main" xmlns:r="http://schemas.openxmlformats.org/officeDocument/2006/relationships" xmlns:p="http://schemas.openxmlformats.org/presentationml/2006/main">
  <p:tag name="NUM" val="6"/>
</p:tagLst>
</file>

<file path=ppt/tags/tag241.xml><?xml version="1.0" encoding="utf-8"?>
<p:tagLst xmlns:a="http://schemas.openxmlformats.org/drawingml/2006/main" xmlns:r="http://schemas.openxmlformats.org/officeDocument/2006/relationships" xmlns:p="http://schemas.openxmlformats.org/presentationml/2006/main">
  <p:tag name="NUM" val="7"/>
</p:tagLst>
</file>

<file path=ppt/tags/tag242.xml><?xml version="1.0" encoding="utf-8"?>
<p:tagLst xmlns:a="http://schemas.openxmlformats.org/drawingml/2006/main" xmlns:r="http://schemas.openxmlformats.org/officeDocument/2006/relationships" xmlns:p="http://schemas.openxmlformats.org/presentationml/2006/main">
  <p:tag name="NUM" val="8"/>
</p:tagLst>
</file>

<file path=ppt/tags/tag243.xml><?xml version="1.0" encoding="utf-8"?>
<p:tagLst xmlns:a="http://schemas.openxmlformats.org/drawingml/2006/main" xmlns:r="http://schemas.openxmlformats.org/officeDocument/2006/relationships" xmlns:p="http://schemas.openxmlformats.org/presentationml/2006/main">
  <p:tag name="NUM" val="9"/>
</p:tagLst>
</file>

<file path=ppt/tags/tag244.xml><?xml version="1.0" encoding="utf-8"?>
<p:tagLst xmlns:a="http://schemas.openxmlformats.org/drawingml/2006/main" xmlns:r="http://schemas.openxmlformats.org/officeDocument/2006/relationships" xmlns:p="http://schemas.openxmlformats.org/presentationml/2006/main">
  <p:tag name="NUM" val="10"/>
</p:tagLst>
</file>

<file path=ppt/tags/tag245.xml><?xml version="1.0" encoding="utf-8"?>
<p:tagLst xmlns:a="http://schemas.openxmlformats.org/drawingml/2006/main" xmlns:r="http://schemas.openxmlformats.org/officeDocument/2006/relationships" xmlns:p="http://schemas.openxmlformats.org/presentationml/2006/main">
  <p:tag name="NUM" val="11"/>
</p:tagLst>
</file>

<file path=ppt/tags/tag246.xml><?xml version="1.0" encoding="utf-8"?>
<p:tagLst xmlns:a="http://schemas.openxmlformats.org/drawingml/2006/main" xmlns:r="http://schemas.openxmlformats.org/officeDocument/2006/relationships" xmlns:p="http://schemas.openxmlformats.org/presentationml/2006/main">
  <p:tag name="NUM" val="12"/>
</p:tagLst>
</file>

<file path=ppt/tags/tag247.xml><?xml version="1.0" encoding="utf-8"?>
<p:tagLst xmlns:a="http://schemas.openxmlformats.org/drawingml/2006/main" xmlns:r="http://schemas.openxmlformats.org/officeDocument/2006/relationships" xmlns:p="http://schemas.openxmlformats.org/presentationml/2006/main">
  <p:tag name="NUM" val="13"/>
</p:tagLst>
</file>

<file path=ppt/tags/tag248.xml><?xml version="1.0" encoding="utf-8"?>
<p:tagLst xmlns:a="http://schemas.openxmlformats.org/drawingml/2006/main" xmlns:r="http://schemas.openxmlformats.org/officeDocument/2006/relationships" xmlns:p="http://schemas.openxmlformats.org/presentationml/2006/main">
  <p:tag name="NUM" val="14"/>
</p:tagLst>
</file>

<file path=ppt/tags/tag249.xml><?xml version="1.0" encoding="utf-8"?>
<p:tagLst xmlns:a="http://schemas.openxmlformats.org/drawingml/2006/main" xmlns:r="http://schemas.openxmlformats.org/officeDocument/2006/relationships" xmlns:p="http://schemas.openxmlformats.org/presentationml/2006/main">
  <p:tag name="NUM" val="15"/>
</p:tagLst>
</file>

<file path=ppt/tags/tag25.xml><?xml version="1.0" encoding="utf-8"?>
<p:tagLst xmlns:a="http://schemas.openxmlformats.org/drawingml/2006/main" xmlns:r="http://schemas.openxmlformats.org/officeDocument/2006/relationships" xmlns:p="http://schemas.openxmlformats.org/presentationml/2006/main">
  <p:tag name="NUM" val="5"/>
</p:tagLst>
</file>

<file path=ppt/tags/tag250.xml><?xml version="1.0" encoding="utf-8"?>
<p:tagLst xmlns:a="http://schemas.openxmlformats.org/drawingml/2006/main" xmlns:r="http://schemas.openxmlformats.org/officeDocument/2006/relationships" xmlns:p="http://schemas.openxmlformats.org/presentationml/2006/main">
  <p:tag name="NUM" val="16"/>
</p:tagLst>
</file>

<file path=ppt/tags/tag251.xml><?xml version="1.0" encoding="utf-8"?>
<p:tagLst xmlns:a="http://schemas.openxmlformats.org/drawingml/2006/main" xmlns:r="http://schemas.openxmlformats.org/officeDocument/2006/relationships" xmlns:p="http://schemas.openxmlformats.org/presentationml/2006/main">
  <p:tag name="NUM" val="17"/>
</p:tagLst>
</file>

<file path=ppt/tags/tag252.xml><?xml version="1.0" encoding="utf-8"?>
<p:tagLst xmlns:a="http://schemas.openxmlformats.org/drawingml/2006/main" xmlns:r="http://schemas.openxmlformats.org/officeDocument/2006/relationships" xmlns:p="http://schemas.openxmlformats.org/presentationml/2006/main">
  <p:tag name="NUM" val="18"/>
</p:tagLst>
</file>

<file path=ppt/tags/tag253.xml><?xml version="1.0" encoding="utf-8"?>
<p:tagLst xmlns:a="http://schemas.openxmlformats.org/drawingml/2006/main" xmlns:r="http://schemas.openxmlformats.org/officeDocument/2006/relationships" xmlns:p="http://schemas.openxmlformats.org/presentationml/2006/main">
  <p:tag name="NUM" val="19"/>
</p:tagLst>
</file>

<file path=ppt/tags/tag254.xml><?xml version="1.0" encoding="utf-8"?>
<p:tagLst xmlns:a="http://schemas.openxmlformats.org/drawingml/2006/main" xmlns:r="http://schemas.openxmlformats.org/officeDocument/2006/relationships" xmlns:p="http://schemas.openxmlformats.org/presentationml/2006/main">
  <p:tag name="NUM" val="20"/>
</p:tagLst>
</file>

<file path=ppt/tags/tag255.xml><?xml version="1.0" encoding="utf-8"?>
<p:tagLst xmlns:a="http://schemas.openxmlformats.org/drawingml/2006/main" xmlns:r="http://schemas.openxmlformats.org/officeDocument/2006/relationships" xmlns:p="http://schemas.openxmlformats.org/presentationml/2006/main">
  <p:tag name="NUM" val="21"/>
</p:tagLst>
</file>

<file path=ppt/tags/tag256.xml><?xml version="1.0" encoding="utf-8"?>
<p:tagLst xmlns:a="http://schemas.openxmlformats.org/drawingml/2006/main" xmlns:r="http://schemas.openxmlformats.org/officeDocument/2006/relationships" xmlns:p="http://schemas.openxmlformats.org/presentationml/2006/main">
  <p:tag name="NUM" val="22"/>
</p:tagLst>
</file>

<file path=ppt/tags/tag257.xml><?xml version="1.0" encoding="utf-8"?>
<p:tagLst xmlns:a="http://schemas.openxmlformats.org/drawingml/2006/main" xmlns:r="http://schemas.openxmlformats.org/officeDocument/2006/relationships" xmlns:p="http://schemas.openxmlformats.org/presentationml/2006/main">
  <p:tag name="NUM" val="23"/>
</p:tagLst>
</file>

<file path=ppt/tags/tag258.xml><?xml version="1.0" encoding="utf-8"?>
<p:tagLst xmlns:a="http://schemas.openxmlformats.org/drawingml/2006/main" xmlns:r="http://schemas.openxmlformats.org/officeDocument/2006/relationships" xmlns:p="http://schemas.openxmlformats.org/presentationml/2006/main">
  <p:tag name="NUM" val="24"/>
</p:tagLst>
</file>

<file path=ppt/tags/tag259.xml><?xml version="1.0" encoding="utf-8"?>
<p:tagLst xmlns:a="http://schemas.openxmlformats.org/drawingml/2006/main" xmlns:r="http://schemas.openxmlformats.org/officeDocument/2006/relationships" xmlns:p="http://schemas.openxmlformats.org/presentationml/2006/main">
  <p:tag name="NUM" val="25"/>
</p:tagLst>
</file>

<file path=ppt/tags/tag26.xml><?xml version="1.0" encoding="utf-8"?>
<p:tagLst xmlns:a="http://schemas.openxmlformats.org/drawingml/2006/main" xmlns:r="http://schemas.openxmlformats.org/officeDocument/2006/relationships" xmlns:p="http://schemas.openxmlformats.org/presentationml/2006/main">
  <p:tag name="NUM" val="6"/>
</p:tagLst>
</file>

<file path=ppt/tags/tag260.xml><?xml version="1.0" encoding="utf-8"?>
<p:tagLst xmlns:a="http://schemas.openxmlformats.org/drawingml/2006/main" xmlns:r="http://schemas.openxmlformats.org/officeDocument/2006/relationships" xmlns:p="http://schemas.openxmlformats.org/presentationml/2006/main">
  <p:tag name="NUM" val="1"/>
</p:tagLst>
</file>

<file path=ppt/tags/tag261.xml><?xml version="1.0" encoding="utf-8"?>
<p:tagLst xmlns:a="http://schemas.openxmlformats.org/drawingml/2006/main" xmlns:r="http://schemas.openxmlformats.org/officeDocument/2006/relationships" xmlns:p="http://schemas.openxmlformats.org/presentationml/2006/main">
  <p:tag name="NUM" val="2"/>
</p:tagLst>
</file>

<file path=ppt/tags/tag262.xml><?xml version="1.0" encoding="utf-8"?>
<p:tagLst xmlns:a="http://schemas.openxmlformats.org/drawingml/2006/main" xmlns:r="http://schemas.openxmlformats.org/officeDocument/2006/relationships" xmlns:p="http://schemas.openxmlformats.org/presentationml/2006/main">
  <p:tag name="NUM" val="3"/>
</p:tagLst>
</file>

<file path=ppt/tags/tag263.xml><?xml version="1.0" encoding="utf-8"?>
<p:tagLst xmlns:a="http://schemas.openxmlformats.org/drawingml/2006/main" xmlns:r="http://schemas.openxmlformats.org/officeDocument/2006/relationships" xmlns:p="http://schemas.openxmlformats.org/presentationml/2006/main">
  <p:tag name="NUM" val="4"/>
</p:tagLst>
</file>

<file path=ppt/tags/tag264.xml><?xml version="1.0" encoding="utf-8"?>
<p:tagLst xmlns:a="http://schemas.openxmlformats.org/drawingml/2006/main" xmlns:r="http://schemas.openxmlformats.org/officeDocument/2006/relationships" xmlns:p="http://schemas.openxmlformats.org/presentationml/2006/main">
  <p:tag name="NUM" val="5"/>
</p:tagLst>
</file>

<file path=ppt/tags/tag265.xml><?xml version="1.0" encoding="utf-8"?>
<p:tagLst xmlns:a="http://schemas.openxmlformats.org/drawingml/2006/main" xmlns:r="http://schemas.openxmlformats.org/officeDocument/2006/relationships" xmlns:p="http://schemas.openxmlformats.org/presentationml/2006/main">
  <p:tag name="NUM" val="6"/>
</p:tagLst>
</file>

<file path=ppt/tags/tag266.xml><?xml version="1.0" encoding="utf-8"?>
<p:tagLst xmlns:a="http://schemas.openxmlformats.org/drawingml/2006/main" xmlns:r="http://schemas.openxmlformats.org/officeDocument/2006/relationships" xmlns:p="http://schemas.openxmlformats.org/presentationml/2006/main">
  <p:tag name="NUM" val="7"/>
</p:tagLst>
</file>

<file path=ppt/tags/tag267.xml><?xml version="1.0" encoding="utf-8"?>
<p:tagLst xmlns:a="http://schemas.openxmlformats.org/drawingml/2006/main" xmlns:r="http://schemas.openxmlformats.org/officeDocument/2006/relationships" xmlns:p="http://schemas.openxmlformats.org/presentationml/2006/main">
  <p:tag name="NUM" val="8"/>
</p:tagLst>
</file>

<file path=ppt/tags/tag268.xml><?xml version="1.0" encoding="utf-8"?>
<p:tagLst xmlns:a="http://schemas.openxmlformats.org/drawingml/2006/main" xmlns:r="http://schemas.openxmlformats.org/officeDocument/2006/relationships" xmlns:p="http://schemas.openxmlformats.org/presentationml/2006/main">
  <p:tag name="NUM" val="9"/>
</p:tagLst>
</file>

<file path=ppt/tags/tag269.xml><?xml version="1.0" encoding="utf-8"?>
<p:tagLst xmlns:a="http://schemas.openxmlformats.org/drawingml/2006/main" xmlns:r="http://schemas.openxmlformats.org/officeDocument/2006/relationships" xmlns:p="http://schemas.openxmlformats.org/presentationml/2006/main">
  <p:tag name="NUM" val="10"/>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70.xml><?xml version="1.0" encoding="utf-8"?>
<p:tagLst xmlns:a="http://schemas.openxmlformats.org/drawingml/2006/main" xmlns:r="http://schemas.openxmlformats.org/officeDocument/2006/relationships" xmlns:p="http://schemas.openxmlformats.org/presentationml/2006/main">
  <p:tag name="NUM" val="1"/>
</p:tagLst>
</file>

<file path=ppt/tags/tag271.xml><?xml version="1.0" encoding="utf-8"?>
<p:tagLst xmlns:a="http://schemas.openxmlformats.org/drawingml/2006/main" xmlns:r="http://schemas.openxmlformats.org/officeDocument/2006/relationships" xmlns:p="http://schemas.openxmlformats.org/presentationml/2006/main">
  <p:tag name="NUM" val="2"/>
</p:tagLst>
</file>

<file path=ppt/tags/tag272.xml><?xml version="1.0" encoding="utf-8"?>
<p:tagLst xmlns:a="http://schemas.openxmlformats.org/drawingml/2006/main" xmlns:r="http://schemas.openxmlformats.org/officeDocument/2006/relationships" xmlns:p="http://schemas.openxmlformats.org/presentationml/2006/main">
  <p:tag name="NUM" val="3"/>
</p:tagLst>
</file>

<file path=ppt/tags/tag273.xml><?xml version="1.0" encoding="utf-8"?>
<p:tagLst xmlns:a="http://schemas.openxmlformats.org/drawingml/2006/main" xmlns:r="http://schemas.openxmlformats.org/officeDocument/2006/relationships" xmlns:p="http://schemas.openxmlformats.org/presentationml/2006/main">
  <p:tag name="NUM" val="4"/>
</p:tagLst>
</file>

<file path=ppt/tags/tag274.xml><?xml version="1.0" encoding="utf-8"?>
<p:tagLst xmlns:a="http://schemas.openxmlformats.org/drawingml/2006/main" xmlns:r="http://schemas.openxmlformats.org/officeDocument/2006/relationships" xmlns:p="http://schemas.openxmlformats.org/presentationml/2006/main">
  <p:tag name="NUM" val="5"/>
</p:tagLst>
</file>

<file path=ppt/tags/tag275.xml><?xml version="1.0" encoding="utf-8"?>
<p:tagLst xmlns:a="http://schemas.openxmlformats.org/drawingml/2006/main" xmlns:r="http://schemas.openxmlformats.org/officeDocument/2006/relationships" xmlns:p="http://schemas.openxmlformats.org/presentationml/2006/main">
  <p:tag name="NUM" val="6"/>
</p:tagLst>
</file>

<file path=ppt/tags/tag276.xml><?xml version="1.0" encoding="utf-8"?>
<p:tagLst xmlns:a="http://schemas.openxmlformats.org/drawingml/2006/main" xmlns:r="http://schemas.openxmlformats.org/officeDocument/2006/relationships" xmlns:p="http://schemas.openxmlformats.org/presentationml/2006/main">
  <p:tag name="NUM" val="7"/>
</p:tagLst>
</file>

<file path=ppt/tags/tag277.xml><?xml version="1.0" encoding="utf-8"?>
<p:tagLst xmlns:a="http://schemas.openxmlformats.org/drawingml/2006/main" xmlns:r="http://schemas.openxmlformats.org/officeDocument/2006/relationships" xmlns:p="http://schemas.openxmlformats.org/presentationml/2006/main">
  <p:tag name="NUM" val="8"/>
</p:tagLst>
</file>

<file path=ppt/tags/tag278.xml><?xml version="1.0" encoding="utf-8"?>
<p:tagLst xmlns:a="http://schemas.openxmlformats.org/drawingml/2006/main" xmlns:r="http://schemas.openxmlformats.org/officeDocument/2006/relationships" xmlns:p="http://schemas.openxmlformats.org/presentationml/2006/main">
  <p:tag name="NUM" val="9"/>
</p:tagLst>
</file>

<file path=ppt/tags/tag279.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80.xml><?xml version="1.0" encoding="utf-8"?>
<p:tagLst xmlns:a="http://schemas.openxmlformats.org/drawingml/2006/main" xmlns:r="http://schemas.openxmlformats.org/officeDocument/2006/relationships" xmlns:p="http://schemas.openxmlformats.org/presentationml/2006/main">
  <p:tag name="NUM" val="1"/>
</p:tagLst>
</file>

<file path=ppt/tags/tag281.xml><?xml version="1.0" encoding="utf-8"?>
<p:tagLst xmlns:a="http://schemas.openxmlformats.org/drawingml/2006/main" xmlns:r="http://schemas.openxmlformats.org/officeDocument/2006/relationships" xmlns:p="http://schemas.openxmlformats.org/presentationml/2006/main">
  <p:tag name="NUM" val="2"/>
</p:tagLst>
</file>

<file path=ppt/tags/tag282.xml><?xml version="1.0" encoding="utf-8"?>
<p:tagLst xmlns:a="http://schemas.openxmlformats.org/drawingml/2006/main" xmlns:r="http://schemas.openxmlformats.org/officeDocument/2006/relationships" xmlns:p="http://schemas.openxmlformats.org/presentationml/2006/main">
  <p:tag name="NUM" val="3"/>
</p:tagLst>
</file>

<file path=ppt/tags/tag283.xml><?xml version="1.0" encoding="utf-8"?>
<p:tagLst xmlns:a="http://schemas.openxmlformats.org/drawingml/2006/main" xmlns:r="http://schemas.openxmlformats.org/officeDocument/2006/relationships" xmlns:p="http://schemas.openxmlformats.org/presentationml/2006/main">
  <p:tag name="NUM" val="4"/>
</p:tagLst>
</file>

<file path=ppt/tags/tag284.xml><?xml version="1.0" encoding="utf-8"?>
<p:tagLst xmlns:a="http://schemas.openxmlformats.org/drawingml/2006/main" xmlns:r="http://schemas.openxmlformats.org/officeDocument/2006/relationships" xmlns:p="http://schemas.openxmlformats.org/presentationml/2006/main">
  <p:tag name="NUM" val="5"/>
</p:tagLst>
</file>

<file path=ppt/tags/tag285.xml><?xml version="1.0" encoding="utf-8"?>
<p:tagLst xmlns:a="http://schemas.openxmlformats.org/drawingml/2006/main" xmlns:r="http://schemas.openxmlformats.org/officeDocument/2006/relationships" xmlns:p="http://schemas.openxmlformats.org/presentationml/2006/main">
  <p:tag name="NUM" val="6"/>
</p:tagLst>
</file>

<file path=ppt/tags/tag286.xml><?xml version="1.0" encoding="utf-8"?>
<p:tagLst xmlns:a="http://schemas.openxmlformats.org/drawingml/2006/main" xmlns:r="http://schemas.openxmlformats.org/officeDocument/2006/relationships" xmlns:p="http://schemas.openxmlformats.org/presentationml/2006/main">
  <p:tag name="NUM" val="7"/>
</p:tagLst>
</file>

<file path=ppt/tags/tag287.xml><?xml version="1.0" encoding="utf-8"?>
<p:tagLst xmlns:a="http://schemas.openxmlformats.org/drawingml/2006/main" xmlns:r="http://schemas.openxmlformats.org/officeDocument/2006/relationships" xmlns:p="http://schemas.openxmlformats.org/presentationml/2006/main">
  <p:tag name="NUM" val="8"/>
</p:tagLst>
</file>

<file path=ppt/tags/tag288.xml><?xml version="1.0" encoding="utf-8"?>
<p:tagLst xmlns:a="http://schemas.openxmlformats.org/drawingml/2006/main" xmlns:r="http://schemas.openxmlformats.org/officeDocument/2006/relationships" xmlns:p="http://schemas.openxmlformats.org/presentationml/2006/main">
  <p:tag name="NUM" val="9"/>
</p:tagLst>
</file>

<file path=ppt/tags/tag289.xml><?xml version="1.0" encoding="utf-8"?>
<p:tagLst xmlns:a="http://schemas.openxmlformats.org/drawingml/2006/main" xmlns:r="http://schemas.openxmlformats.org/officeDocument/2006/relationships" xmlns:p="http://schemas.openxmlformats.org/presentationml/2006/main">
  <p:tag name="NUM" val="10"/>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290.xml><?xml version="1.0" encoding="utf-8"?>
<p:tagLst xmlns:a="http://schemas.openxmlformats.org/drawingml/2006/main" xmlns:r="http://schemas.openxmlformats.org/officeDocument/2006/relationships" xmlns:p="http://schemas.openxmlformats.org/presentationml/2006/main">
  <p:tag name="NUM" val="1"/>
</p:tagLst>
</file>

<file path=ppt/tags/tag291.xml><?xml version="1.0" encoding="utf-8"?>
<p:tagLst xmlns:a="http://schemas.openxmlformats.org/drawingml/2006/main" xmlns:r="http://schemas.openxmlformats.org/officeDocument/2006/relationships" xmlns:p="http://schemas.openxmlformats.org/presentationml/2006/main">
  <p:tag name="NUM" val="2"/>
</p:tagLst>
</file>

<file path=ppt/tags/tag292.xml><?xml version="1.0" encoding="utf-8"?>
<p:tagLst xmlns:a="http://schemas.openxmlformats.org/drawingml/2006/main" xmlns:r="http://schemas.openxmlformats.org/officeDocument/2006/relationships" xmlns:p="http://schemas.openxmlformats.org/presentationml/2006/main">
  <p:tag name="NUM" val="3"/>
</p:tagLst>
</file>

<file path=ppt/tags/tag293.xml><?xml version="1.0" encoding="utf-8"?>
<p:tagLst xmlns:a="http://schemas.openxmlformats.org/drawingml/2006/main" xmlns:r="http://schemas.openxmlformats.org/officeDocument/2006/relationships" xmlns:p="http://schemas.openxmlformats.org/presentationml/2006/main">
  <p:tag name="NUM" val="4"/>
</p:tagLst>
</file>

<file path=ppt/tags/tag294.xml><?xml version="1.0" encoding="utf-8"?>
<p:tagLst xmlns:a="http://schemas.openxmlformats.org/drawingml/2006/main" xmlns:r="http://schemas.openxmlformats.org/officeDocument/2006/relationships" xmlns:p="http://schemas.openxmlformats.org/presentationml/2006/main">
  <p:tag name="NUM" val="5"/>
</p:tagLst>
</file>

<file path=ppt/tags/tag295.xml><?xml version="1.0" encoding="utf-8"?>
<p:tagLst xmlns:a="http://schemas.openxmlformats.org/drawingml/2006/main" xmlns:r="http://schemas.openxmlformats.org/officeDocument/2006/relationships" xmlns:p="http://schemas.openxmlformats.org/presentationml/2006/main">
  <p:tag name="NUM" val="6"/>
</p:tagLst>
</file>

<file path=ppt/tags/tag296.xml><?xml version="1.0" encoding="utf-8"?>
<p:tagLst xmlns:a="http://schemas.openxmlformats.org/drawingml/2006/main" xmlns:r="http://schemas.openxmlformats.org/officeDocument/2006/relationships" xmlns:p="http://schemas.openxmlformats.org/presentationml/2006/main">
  <p:tag name="NUM" val="7"/>
</p:tagLst>
</file>

<file path=ppt/tags/tag297.xml><?xml version="1.0" encoding="utf-8"?>
<p:tagLst xmlns:a="http://schemas.openxmlformats.org/drawingml/2006/main" xmlns:r="http://schemas.openxmlformats.org/officeDocument/2006/relationships" xmlns:p="http://schemas.openxmlformats.org/presentationml/2006/main">
  <p:tag name="NUM" val="8"/>
</p:tagLst>
</file>

<file path=ppt/tags/tag298.xml><?xml version="1.0" encoding="utf-8"?>
<p:tagLst xmlns:a="http://schemas.openxmlformats.org/drawingml/2006/main" xmlns:r="http://schemas.openxmlformats.org/officeDocument/2006/relationships" xmlns:p="http://schemas.openxmlformats.org/presentationml/2006/main">
  <p:tag name="NUM" val="1"/>
</p:tagLst>
</file>

<file path=ppt/tags/tag29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00.xml><?xml version="1.0" encoding="utf-8"?>
<p:tagLst xmlns:a="http://schemas.openxmlformats.org/drawingml/2006/main" xmlns:r="http://schemas.openxmlformats.org/officeDocument/2006/relationships" xmlns:p="http://schemas.openxmlformats.org/presentationml/2006/main">
  <p:tag name="NUM" val="3"/>
</p:tagLst>
</file>

<file path=ppt/tags/tag301.xml><?xml version="1.0" encoding="utf-8"?>
<p:tagLst xmlns:a="http://schemas.openxmlformats.org/drawingml/2006/main" xmlns:r="http://schemas.openxmlformats.org/officeDocument/2006/relationships" xmlns:p="http://schemas.openxmlformats.org/presentationml/2006/main">
  <p:tag name="NUM" val="4"/>
</p:tagLst>
</file>

<file path=ppt/tags/tag302.xml><?xml version="1.0" encoding="utf-8"?>
<p:tagLst xmlns:a="http://schemas.openxmlformats.org/drawingml/2006/main" xmlns:r="http://schemas.openxmlformats.org/officeDocument/2006/relationships" xmlns:p="http://schemas.openxmlformats.org/presentationml/2006/main">
  <p:tag name="NUM" val="5"/>
</p:tagLst>
</file>

<file path=ppt/tags/tag303.xml><?xml version="1.0" encoding="utf-8"?>
<p:tagLst xmlns:a="http://schemas.openxmlformats.org/drawingml/2006/main" xmlns:r="http://schemas.openxmlformats.org/officeDocument/2006/relationships" xmlns:p="http://schemas.openxmlformats.org/presentationml/2006/main">
  <p:tag name="NUM" val="6"/>
</p:tagLst>
</file>

<file path=ppt/tags/tag304.xml><?xml version="1.0" encoding="utf-8"?>
<p:tagLst xmlns:a="http://schemas.openxmlformats.org/drawingml/2006/main" xmlns:r="http://schemas.openxmlformats.org/officeDocument/2006/relationships" xmlns:p="http://schemas.openxmlformats.org/presentationml/2006/main">
  <p:tag name="NUM" val="1"/>
</p:tagLst>
</file>

<file path=ppt/tags/tag305.xml><?xml version="1.0" encoding="utf-8"?>
<p:tagLst xmlns:a="http://schemas.openxmlformats.org/drawingml/2006/main" xmlns:r="http://schemas.openxmlformats.org/officeDocument/2006/relationships" xmlns:p="http://schemas.openxmlformats.org/presentationml/2006/main">
  <p:tag name="NUM" val="2"/>
</p:tagLst>
</file>

<file path=ppt/tags/tag306.xml><?xml version="1.0" encoding="utf-8"?>
<p:tagLst xmlns:a="http://schemas.openxmlformats.org/drawingml/2006/main" xmlns:r="http://schemas.openxmlformats.org/officeDocument/2006/relationships" xmlns:p="http://schemas.openxmlformats.org/presentationml/2006/main">
  <p:tag name="NUM" val="3"/>
</p:tagLst>
</file>

<file path=ppt/tags/tag307.xml><?xml version="1.0" encoding="utf-8"?>
<p:tagLst xmlns:a="http://schemas.openxmlformats.org/drawingml/2006/main" xmlns:r="http://schemas.openxmlformats.org/officeDocument/2006/relationships" xmlns:p="http://schemas.openxmlformats.org/presentationml/2006/main">
  <p:tag name="NUM" val="4"/>
</p:tagLst>
</file>

<file path=ppt/tags/tag308.xml><?xml version="1.0" encoding="utf-8"?>
<p:tagLst xmlns:a="http://schemas.openxmlformats.org/drawingml/2006/main" xmlns:r="http://schemas.openxmlformats.org/officeDocument/2006/relationships" xmlns:p="http://schemas.openxmlformats.org/presentationml/2006/main">
  <p:tag name="NUM" val="5"/>
</p:tagLst>
</file>

<file path=ppt/tags/tag309.xml><?xml version="1.0" encoding="utf-8"?>
<p:tagLst xmlns:a="http://schemas.openxmlformats.org/drawingml/2006/main" xmlns:r="http://schemas.openxmlformats.org/officeDocument/2006/relationships" xmlns:p="http://schemas.openxmlformats.org/presentationml/2006/main">
  <p:tag name="NUM" val="6"/>
</p:tagLst>
</file>

<file path=ppt/tags/tag31.xml><?xml version="1.0" encoding="utf-8"?>
<p:tagLst xmlns:a="http://schemas.openxmlformats.org/drawingml/2006/main" xmlns:r="http://schemas.openxmlformats.org/officeDocument/2006/relationships" xmlns:p="http://schemas.openxmlformats.org/presentationml/2006/main">
  <p:tag name="NUM" val="5"/>
</p:tagLst>
</file>

<file path=ppt/tags/tag310.xml><?xml version="1.0" encoding="utf-8"?>
<p:tagLst xmlns:a="http://schemas.openxmlformats.org/drawingml/2006/main" xmlns:r="http://schemas.openxmlformats.org/officeDocument/2006/relationships" xmlns:p="http://schemas.openxmlformats.org/presentationml/2006/main">
  <p:tag name="NUM" val="7"/>
</p:tagLst>
</file>

<file path=ppt/tags/tag311.xml><?xml version="1.0" encoding="utf-8"?>
<p:tagLst xmlns:a="http://schemas.openxmlformats.org/drawingml/2006/main" xmlns:r="http://schemas.openxmlformats.org/officeDocument/2006/relationships" xmlns:p="http://schemas.openxmlformats.org/presentationml/2006/main">
  <p:tag name="NUM" val="8"/>
</p:tagLst>
</file>

<file path=ppt/tags/tag312.xml><?xml version="1.0" encoding="utf-8"?>
<p:tagLst xmlns:a="http://schemas.openxmlformats.org/drawingml/2006/main" xmlns:r="http://schemas.openxmlformats.org/officeDocument/2006/relationships" xmlns:p="http://schemas.openxmlformats.org/presentationml/2006/main">
  <p:tag name="NUM" val="9"/>
</p:tagLst>
</file>

<file path=ppt/tags/tag313.xml><?xml version="1.0" encoding="utf-8"?>
<p:tagLst xmlns:a="http://schemas.openxmlformats.org/drawingml/2006/main" xmlns:r="http://schemas.openxmlformats.org/officeDocument/2006/relationships" xmlns:p="http://schemas.openxmlformats.org/presentationml/2006/main">
  <p:tag name="NUM" val="10"/>
</p:tagLst>
</file>

<file path=ppt/tags/tag314.xml><?xml version="1.0" encoding="utf-8"?>
<p:tagLst xmlns:a="http://schemas.openxmlformats.org/drawingml/2006/main" xmlns:r="http://schemas.openxmlformats.org/officeDocument/2006/relationships" xmlns:p="http://schemas.openxmlformats.org/presentationml/2006/main">
  <p:tag name="NUM" val="1"/>
</p:tagLst>
</file>

<file path=ppt/tags/tag315.xml><?xml version="1.0" encoding="utf-8"?>
<p:tagLst xmlns:a="http://schemas.openxmlformats.org/drawingml/2006/main" xmlns:r="http://schemas.openxmlformats.org/officeDocument/2006/relationships" xmlns:p="http://schemas.openxmlformats.org/presentationml/2006/main">
  <p:tag name="NUM" val="2"/>
</p:tagLst>
</file>

<file path=ppt/tags/tag316.xml><?xml version="1.0" encoding="utf-8"?>
<p:tagLst xmlns:a="http://schemas.openxmlformats.org/drawingml/2006/main" xmlns:r="http://schemas.openxmlformats.org/officeDocument/2006/relationships" xmlns:p="http://schemas.openxmlformats.org/presentationml/2006/main">
  <p:tag name="NUM" val="3"/>
</p:tagLst>
</file>

<file path=ppt/tags/tag317.xml><?xml version="1.0" encoding="utf-8"?>
<p:tagLst xmlns:a="http://schemas.openxmlformats.org/drawingml/2006/main" xmlns:r="http://schemas.openxmlformats.org/officeDocument/2006/relationships" xmlns:p="http://schemas.openxmlformats.org/presentationml/2006/main">
  <p:tag name="NUM" val="4"/>
</p:tagLst>
</file>

<file path=ppt/tags/tag318.xml><?xml version="1.0" encoding="utf-8"?>
<p:tagLst xmlns:a="http://schemas.openxmlformats.org/drawingml/2006/main" xmlns:r="http://schemas.openxmlformats.org/officeDocument/2006/relationships" xmlns:p="http://schemas.openxmlformats.org/presentationml/2006/main">
  <p:tag name="NUM" val="5"/>
</p:tagLst>
</file>

<file path=ppt/tags/tag319.xml><?xml version="1.0" encoding="utf-8"?>
<p:tagLst xmlns:a="http://schemas.openxmlformats.org/drawingml/2006/main" xmlns:r="http://schemas.openxmlformats.org/officeDocument/2006/relationships" xmlns:p="http://schemas.openxmlformats.org/presentationml/2006/main">
  <p:tag name="NUM" val="6"/>
</p:tagLst>
</file>

<file path=ppt/tags/tag32.xml><?xml version="1.0" encoding="utf-8"?>
<p:tagLst xmlns:a="http://schemas.openxmlformats.org/drawingml/2006/main" xmlns:r="http://schemas.openxmlformats.org/officeDocument/2006/relationships" xmlns:p="http://schemas.openxmlformats.org/presentationml/2006/main">
  <p:tag name="NUM" val="6"/>
</p:tagLst>
</file>

<file path=ppt/tags/tag320.xml><?xml version="1.0" encoding="utf-8"?>
<p:tagLst xmlns:a="http://schemas.openxmlformats.org/drawingml/2006/main" xmlns:r="http://schemas.openxmlformats.org/officeDocument/2006/relationships" xmlns:p="http://schemas.openxmlformats.org/presentationml/2006/main">
  <p:tag name="NUM" val="7"/>
</p:tagLst>
</file>

<file path=ppt/tags/tag321.xml><?xml version="1.0" encoding="utf-8"?>
<p:tagLst xmlns:a="http://schemas.openxmlformats.org/drawingml/2006/main" xmlns:r="http://schemas.openxmlformats.org/officeDocument/2006/relationships" xmlns:p="http://schemas.openxmlformats.org/presentationml/2006/main">
  <p:tag name="NUM" val="8"/>
</p:tagLst>
</file>

<file path=ppt/tags/tag322.xml><?xml version="1.0" encoding="utf-8"?>
<p:tagLst xmlns:a="http://schemas.openxmlformats.org/drawingml/2006/main" xmlns:r="http://schemas.openxmlformats.org/officeDocument/2006/relationships" xmlns:p="http://schemas.openxmlformats.org/presentationml/2006/main">
  <p:tag name="NUM" val="9"/>
</p:tagLst>
</file>

<file path=ppt/tags/tag323.xml><?xml version="1.0" encoding="utf-8"?>
<p:tagLst xmlns:a="http://schemas.openxmlformats.org/drawingml/2006/main" xmlns:r="http://schemas.openxmlformats.org/officeDocument/2006/relationships" xmlns:p="http://schemas.openxmlformats.org/presentationml/2006/main">
  <p:tag name="NUM" val="10"/>
</p:tagLst>
</file>

<file path=ppt/tags/tag324.xml><?xml version="1.0" encoding="utf-8"?>
<p:tagLst xmlns:a="http://schemas.openxmlformats.org/drawingml/2006/main" xmlns:r="http://schemas.openxmlformats.org/officeDocument/2006/relationships" xmlns:p="http://schemas.openxmlformats.org/presentationml/2006/main">
  <p:tag name="NUM" val="11"/>
</p:tagLst>
</file>

<file path=ppt/tags/tag325.xml><?xml version="1.0" encoding="utf-8"?>
<p:tagLst xmlns:a="http://schemas.openxmlformats.org/drawingml/2006/main" xmlns:r="http://schemas.openxmlformats.org/officeDocument/2006/relationships" xmlns:p="http://schemas.openxmlformats.org/presentationml/2006/main">
  <p:tag name="NUM" val="1"/>
</p:tagLst>
</file>

<file path=ppt/tags/tag326.xml><?xml version="1.0" encoding="utf-8"?>
<p:tagLst xmlns:a="http://schemas.openxmlformats.org/drawingml/2006/main" xmlns:r="http://schemas.openxmlformats.org/officeDocument/2006/relationships" xmlns:p="http://schemas.openxmlformats.org/presentationml/2006/main">
  <p:tag name="NUM" val="2"/>
</p:tagLst>
</file>

<file path=ppt/tags/tag327.xml><?xml version="1.0" encoding="utf-8"?>
<p:tagLst xmlns:a="http://schemas.openxmlformats.org/drawingml/2006/main" xmlns:r="http://schemas.openxmlformats.org/officeDocument/2006/relationships" xmlns:p="http://schemas.openxmlformats.org/presentationml/2006/main">
  <p:tag name="NUM" val="3"/>
</p:tagLst>
</file>

<file path=ppt/tags/tag328.xml><?xml version="1.0" encoding="utf-8"?>
<p:tagLst xmlns:a="http://schemas.openxmlformats.org/drawingml/2006/main" xmlns:r="http://schemas.openxmlformats.org/officeDocument/2006/relationships" xmlns:p="http://schemas.openxmlformats.org/presentationml/2006/main">
  <p:tag name="NUM" val="4"/>
</p:tagLst>
</file>

<file path=ppt/tags/tag329.xml><?xml version="1.0" encoding="utf-8"?>
<p:tagLst xmlns:a="http://schemas.openxmlformats.org/drawingml/2006/main" xmlns:r="http://schemas.openxmlformats.org/officeDocument/2006/relationships" xmlns:p="http://schemas.openxmlformats.org/presentationml/2006/main">
  <p:tag name="NUM" val="5"/>
</p:tagLst>
</file>

<file path=ppt/tags/tag33.xml><?xml version="1.0" encoding="utf-8"?>
<p:tagLst xmlns:a="http://schemas.openxmlformats.org/drawingml/2006/main" xmlns:r="http://schemas.openxmlformats.org/officeDocument/2006/relationships" xmlns:p="http://schemas.openxmlformats.org/presentationml/2006/main">
  <p:tag name="NUM" val="7"/>
</p:tagLst>
</file>

<file path=ppt/tags/tag330.xml><?xml version="1.0" encoding="utf-8"?>
<p:tagLst xmlns:a="http://schemas.openxmlformats.org/drawingml/2006/main" xmlns:r="http://schemas.openxmlformats.org/officeDocument/2006/relationships" xmlns:p="http://schemas.openxmlformats.org/presentationml/2006/main">
  <p:tag name="NUM" val="6"/>
</p:tagLst>
</file>

<file path=ppt/tags/tag331.xml><?xml version="1.0" encoding="utf-8"?>
<p:tagLst xmlns:a="http://schemas.openxmlformats.org/drawingml/2006/main" xmlns:r="http://schemas.openxmlformats.org/officeDocument/2006/relationships" xmlns:p="http://schemas.openxmlformats.org/presentationml/2006/main">
  <p:tag name="NUM" val="7"/>
</p:tagLst>
</file>

<file path=ppt/tags/tag332.xml><?xml version="1.0" encoding="utf-8"?>
<p:tagLst xmlns:a="http://schemas.openxmlformats.org/drawingml/2006/main" xmlns:r="http://schemas.openxmlformats.org/officeDocument/2006/relationships" xmlns:p="http://schemas.openxmlformats.org/presentationml/2006/main">
  <p:tag name="NUM" val="8"/>
</p:tagLst>
</file>

<file path=ppt/tags/tag333.xml><?xml version="1.0" encoding="utf-8"?>
<p:tagLst xmlns:a="http://schemas.openxmlformats.org/drawingml/2006/main" xmlns:r="http://schemas.openxmlformats.org/officeDocument/2006/relationships" xmlns:p="http://schemas.openxmlformats.org/presentationml/2006/main">
  <p:tag name="NUM" val="9"/>
</p:tagLst>
</file>

<file path=ppt/tags/tag334.xml><?xml version="1.0" encoding="utf-8"?>
<p:tagLst xmlns:a="http://schemas.openxmlformats.org/drawingml/2006/main" xmlns:r="http://schemas.openxmlformats.org/officeDocument/2006/relationships" xmlns:p="http://schemas.openxmlformats.org/presentationml/2006/main">
  <p:tag name="NUM" val="10"/>
</p:tagLst>
</file>

<file path=ppt/tags/tag335.xml><?xml version="1.0" encoding="utf-8"?>
<p:tagLst xmlns:a="http://schemas.openxmlformats.org/drawingml/2006/main" xmlns:r="http://schemas.openxmlformats.org/officeDocument/2006/relationships" xmlns:p="http://schemas.openxmlformats.org/presentationml/2006/main">
  <p:tag name="NUM" val="11"/>
</p:tagLst>
</file>

<file path=ppt/tags/tag336.xml><?xml version="1.0" encoding="utf-8"?>
<p:tagLst xmlns:a="http://schemas.openxmlformats.org/drawingml/2006/main" xmlns:r="http://schemas.openxmlformats.org/officeDocument/2006/relationships" xmlns:p="http://schemas.openxmlformats.org/presentationml/2006/main">
  <p:tag name="NUM" val="1"/>
</p:tagLst>
</file>

<file path=ppt/tags/tag337.xml><?xml version="1.0" encoding="utf-8"?>
<p:tagLst xmlns:a="http://schemas.openxmlformats.org/drawingml/2006/main" xmlns:r="http://schemas.openxmlformats.org/officeDocument/2006/relationships" xmlns:p="http://schemas.openxmlformats.org/presentationml/2006/main">
  <p:tag name="NUM" val="2"/>
</p:tagLst>
</file>

<file path=ppt/tags/tag338.xml><?xml version="1.0" encoding="utf-8"?>
<p:tagLst xmlns:a="http://schemas.openxmlformats.org/drawingml/2006/main" xmlns:r="http://schemas.openxmlformats.org/officeDocument/2006/relationships" xmlns:p="http://schemas.openxmlformats.org/presentationml/2006/main">
  <p:tag name="NUM" val="3"/>
</p:tagLst>
</file>

<file path=ppt/tags/tag339.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8"/>
</p:tagLst>
</file>

<file path=ppt/tags/tag340.xml><?xml version="1.0" encoding="utf-8"?>
<p:tagLst xmlns:a="http://schemas.openxmlformats.org/drawingml/2006/main" xmlns:r="http://schemas.openxmlformats.org/officeDocument/2006/relationships" xmlns:p="http://schemas.openxmlformats.org/presentationml/2006/main">
  <p:tag name="NUM" val="5"/>
</p:tagLst>
</file>

<file path=ppt/tags/tag341.xml><?xml version="1.0" encoding="utf-8"?>
<p:tagLst xmlns:a="http://schemas.openxmlformats.org/drawingml/2006/main" xmlns:r="http://schemas.openxmlformats.org/officeDocument/2006/relationships" xmlns:p="http://schemas.openxmlformats.org/presentationml/2006/main">
  <p:tag name="NUM" val="6"/>
</p:tagLst>
</file>

<file path=ppt/tags/tag342.xml><?xml version="1.0" encoding="utf-8"?>
<p:tagLst xmlns:a="http://schemas.openxmlformats.org/drawingml/2006/main" xmlns:r="http://schemas.openxmlformats.org/officeDocument/2006/relationships" xmlns:p="http://schemas.openxmlformats.org/presentationml/2006/main">
  <p:tag name="NUM" val="7"/>
</p:tagLst>
</file>

<file path=ppt/tags/tag343.xml><?xml version="1.0" encoding="utf-8"?>
<p:tagLst xmlns:a="http://schemas.openxmlformats.org/drawingml/2006/main" xmlns:r="http://schemas.openxmlformats.org/officeDocument/2006/relationships" xmlns:p="http://schemas.openxmlformats.org/presentationml/2006/main">
  <p:tag name="NUM" val="8"/>
</p:tagLst>
</file>

<file path=ppt/tags/tag344.xml><?xml version="1.0" encoding="utf-8"?>
<p:tagLst xmlns:a="http://schemas.openxmlformats.org/drawingml/2006/main" xmlns:r="http://schemas.openxmlformats.org/officeDocument/2006/relationships" xmlns:p="http://schemas.openxmlformats.org/presentationml/2006/main">
  <p:tag name="NUM" val="9"/>
</p:tagLst>
</file>

<file path=ppt/tags/tag345.xml><?xml version="1.0" encoding="utf-8"?>
<p:tagLst xmlns:a="http://schemas.openxmlformats.org/drawingml/2006/main" xmlns:r="http://schemas.openxmlformats.org/officeDocument/2006/relationships" xmlns:p="http://schemas.openxmlformats.org/presentationml/2006/main">
  <p:tag name="NUM" val="10"/>
</p:tagLst>
</file>

<file path=ppt/tags/tag35.xml><?xml version="1.0" encoding="utf-8"?>
<p:tagLst xmlns:a="http://schemas.openxmlformats.org/drawingml/2006/main" xmlns:r="http://schemas.openxmlformats.org/officeDocument/2006/relationships" xmlns:p="http://schemas.openxmlformats.org/presentationml/2006/main">
  <p:tag name="NUM" val="9"/>
</p:tagLst>
</file>

<file path=ppt/tags/tag36.xml><?xml version="1.0" encoding="utf-8"?>
<p:tagLst xmlns:a="http://schemas.openxmlformats.org/drawingml/2006/main" xmlns:r="http://schemas.openxmlformats.org/officeDocument/2006/relationships" xmlns:p="http://schemas.openxmlformats.org/presentationml/2006/main">
  <p:tag name="NUM" val="10"/>
</p:tagLst>
</file>

<file path=ppt/tags/tag37.xml><?xml version="1.0" encoding="utf-8"?>
<p:tagLst xmlns:a="http://schemas.openxmlformats.org/drawingml/2006/main" xmlns:r="http://schemas.openxmlformats.org/officeDocument/2006/relationships" xmlns:p="http://schemas.openxmlformats.org/presentationml/2006/main">
  <p:tag name="NUM" val="11"/>
</p:tagLst>
</file>

<file path=ppt/tags/tag38.xml><?xml version="1.0" encoding="utf-8"?>
<p:tagLst xmlns:a="http://schemas.openxmlformats.org/drawingml/2006/main" xmlns:r="http://schemas.openxmlformats.org/officeDocument/2006/relationships" xmlns:p="http://schemas.openxmlformats.org/presentationml/2006/main">
  <p:tag name="NUM" val="12"/>
</p:tagLst>
</file>

<file path=ppt/tags/tag39.xml><?xml version="1.0" encoding="utf-8"?>
<p:tagLst xmlns:a="http://schemas.openxmlformats.org/drawingml/2006/main" xmlns:r="http://schemas.openxmlformats.org/officeDocument/2006/relationships" xmlns:p="http://schemas.openxmlformats.org/presentationml/2006/main">
  <p:tag name="NUM" val="1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4"/>
</p:tagLst>
</file>

<file path=ppt/tags/tag41.xml><?xml version="1.0" encoding="utf-8"?>
<p:tagLst xmlns:a="http://schemas.openxmlformats.org/drawingml/2006/main" xmlns:r="http://schemas.openxmlformats.org/officeDocument/2006/relationships" xmlns:p="http://schemas.openxmlformats.org/presentationml/2006/main">
  <p:tag name="NUM" val="15"/>
</p:tagLst>
</file>

<file path=ppt/tags/tag42.xml><?xml version="1.0" encoding="utf-8"?>
<p:tagLst xmlns:a="http://schemas.openxmlformats.org/drawingml/2006/main" xmlns:r="http://schemas.openxmlformats.org/officeDocument/2006/relationships" xmlns:p="http://schemas.openxmlformats.org/presentationml/2006/main">
  <p:tag name="NUM" val="16"/>
</p:tagLst>
</file>

<file path=ppt/tags/tag43.xml><?xml version="1.0" encoding="utf-8"?>
<p:tagLst xmlns:a="http://schemas.openxmlformats.org/drawingml/2006/main" xmlns:r="http://schemas.openxmlformats.org/officeDocument/2006/relationships" xmlns:p="http://schemas.openxmlformats.org/presentationml/2006/main">
  <p:tag name="NUM" val="17"/>
</p:tagLst>
</file>

<file path=ppt/tags/tag44.xml><?xml version="1.0" encoding="utf-8"?>
<p:tagLst xmlns:a="http://schemas.openxmlformats.org/drawingml/2006/main" xmlns:r="http://schemas.openxmlformats.org/officeDocument/2006/relationships" xmlns:p="http://schemas.openxmlformats.org/presentationml/2006/main">
  <p:tag name="NUM" val="18"/>
</p:tagLst>
</file>

<file path=ppt/tags/tag45.xml><?xml version="1.0" encoding="utf-8"?>
<p:tagLst xmlns:a="http://schemas.openxmlformats.org/drawingml/2006/main" xmlns:r="http://schemas.openxmlformats.org/officeDocument/2006/relationships" xmlns:p="http://schemas.openxmlformats.org/presentationml/2006/main">
  <p:tag name="NUM" val="19"/>
</p:tagLst>
</file>

<file path=ppt/tags/tag46.xml><?xml version="1.0" encoding="utf-8"?>
<p:tagLst xmlns:a="http://schemas.openxmlformats.org/drawingml/2006/main" xmlns:r="http://schemas.openxmlformats.org/officeDocument/2006/relationships" xmlns:p="http://schemas.openxmlformats.org/presentationml/2006/main">
  <p:tag name="NUM" val="20"/>
</p:tagLst>
</file>

<file path=ppt/tags/tag47.xml><?xml version="1.0" encoding="utf-8"?>
<p:tagLst xmlns:a="http://schemas.openxmlformats.org/drawingml/2006/main" xmlns:r="http://schemas.openxmlformats.org/officeDocument/2006/relationships" xmlns:p="http://schemas.openxmlformats.org/presentationml/2006/main">
  <p:tag name="NUM" val="21"/>
</p:tagLst>
</file>

<file path=ppt/tags/tag48.xml><?xml version="1.0" encoding="utf-8"?>
<p:tagLst xmlns:a="http://schemas.openxmlformats.org/drawingml/2006/main" xmlns:r="http://schemas.openxmlformats.org/officeDocument/2006/relationships" xmlns:p="http://schemas.openxmlformats.org/presentationml/2006/main">
  <p:tag name="NUM" val="22"/>
</p:tagLst>
</file>

<file path=ppt/tags/tag49.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4"/>
</p:tagLst>
</file>

<file path=ppt/tags/tag54.xml><?xml version="1.0" encoding="utf-8"?>
<p:tagLst xmlns:a="http://schemas.openxmlformats.org/drawingml/2006/main" xmlns:r="http://schemas.openxmlformats.org/officeDocument/2006/relationships" xmlns:p="http://schemas.openxmlformats.org/presentationml/2006/main">
  <p:tag name="NUM" val="5"/>
</p:tagLst>
</file>

<file path=ppt/tags/tag55.xml><?xml version="1.0" encoding="utf-8"?>
<p:tagLst xmlns:a="http://schemas.openxmlformats.org/drawingml/2006/main" xmlns:r="http://schemas.openxmlformats.org/officeDocument/2006/relationships" xmlns:p="http://schemas.openxmlformats.org/presentationml/2006/main">
  <p:tag name="NUM" val="6"/>
</p:tagLst>
</file>

<file path=ppt/tags/tag56.xml><?xml version="1.0" encoding="utf-8"?>
<p:tagLst xmlns:a="http://schemas.openxmlformats.org/drawingml/2006/main" xmlns:r="http://schemas.openxmlformats.org/officeDocument/2006/relationships" xmlns:p="http://schemas.openxmlformats.org/presentationml/2006/main">
  <p:tag name="NUM" val="7"/>
</p:tagLst>
</file>

<file path=ppt/tags/tag57.xml><?xml version="1.0" encoding="utf-8"?>
<p:tagLst xmlns:a="http://schemas.openxmlformats.org/drawingml/2006/main" xmlns:r="http://schemas.openxmlformats.org/officeDocument/2006/relationships" xmlns:p="http://schemas.openxmlformats.org/presentationml/2006/main">
  <p:tag name="NUM" val="8"/>
</p:tagLst>
</file>

<file path=ppt/tags/tag58.xml><?xml version="1.0" encoding="utf-8"?>
<p:tagLst xmlns:a="http://schemas.openxmlformats.org/drawingml/2006/main" xmlns:r="http://schemas.openxmlformats.org/officeDocument/2006/relationships" xmlns:p="http://schemas.openxmlformats.org/presentationml/2006/main">
  <p:tag name="NUM" val="9"/>
</p:tagLst>
</file>

<file path=ppt/tags/tag59.xml><?xml version="1.0" encoding="utf-8"?>
<p:tagLst xmlns:a="http://schemas.openxmlformats.org/drawingml/2006/main" xmlns:r="http://schemas.openxmlformats.org/officeDocument/2006/relationships" xmlns:p="http://schemas.openxmlformats.org/presentationml/2006/main">
  <p:tag name="NUM" val="10"/>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11"/>
</p:tagLst>
</file>

<file path=ppt/tags/tag61.xml><?xml version="1.0" encoding="utf-8"?>
<p:tagLst xmlns:a="http://schemas.openxmlformats.org/drawingml/2006/main" xmlns:r="http://schemas.openxmlformats.org/officeDocument/2006/relationships" xmlns:p="http://schemas.openxmlformats.org/presentationml/2006/main">
  <p:tag name="NUM" val="12"/>
</p:tagLst>
</file>

<file path=ppt/tags/tag62.xml><?xml version="1.0" encoding="utf-8"?>
<p:tagLst xmlns:a="http://schemas.openxmlformats.org/drawingml/2006/main" xmlns:r="http://schemas.openxmlformats.org/officeDocument/2006/relationships" xmlns:p="http://schemas.openxmlformats.org/presentationml/2006/main">
  <p:tag name="NUM" val="13"/>
</p:tagLst>
</file>

<file path=ppt/tags/tag63.xml><?xml version="1.0" encoding="utf-8"?>
<p:tagLst xmlns:a="http://schemas.openxmlformats.org/drawingml/2006/main" xmlns:r="http://schemas.openxmlformats.org/officeDocument/2006/relationships" xmlns:p="http://schemas.openxmlformats.org/presentationml/2006/main">
  <p:tag name="NUM" val="14"/>
</p:tagLst>
</file>

<file path=ppt/tags/tag64.xml><?xml version="1.0" encoding="utf-8"?>
<p:tagLst xmlns:a="http://schemas.openxmlformats.org/drawingml/2006/main" xmlns:r="http://schemas.openxmlformats.org/officeDocument/2006/relationships" xmlns:p="http://schemas.openxmlformats.org/presentationml/2006/main">
  <p:tag name="NUM" val="15"/>
</p:tagLst>
</file>

<file path=ppt/tags/tag65.xml><?xml version="1.0" encoding="utf-8"?>
<p:tagLst xmlns:a="http://schemas.openxmlformats.org/drawingml/2006/main" xmlns:r="http://schemas.openxmlformats.org/officeDocument/2006/relationships" xmlns:p="http://schemas.openxmlformats.org/presentationml/2006/main">
  <p:tag name="NUM" val="16"/>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69.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70.xml><?xml version="1.0" encoding="utf-8"?>
<p:tagLst xmlns:a="http://schemas.openxmlformats.org/drawingml/2006/main" xmlns:r="http://schemas.openxmlformats.org/officeDocument/2006/relationships" xmlns:p="http://schemas.openxmlformats.org/presentationml/2006/main">
  <p:tag name="NUM" val="5"/>
</p:tagLst>
</file>

<file path=ppt/tags/tag71.xml><?xml version="1.0" encoding="utf-8"?>
<p:tagLst xmlns:a="http://schemas.openxmlformats.org/drawingml/2006/main" xmlns:r="http://schemas.openxmlformats.org/officeDocument/2006/relationships" xmlns:p="http://schemas.openxmlformats.org/presentationml/2006/main">
  <p:tag name="NUM" val="6"/>
</p:tagLst>
</file>

<file path=ppt/tags/tag72.xml><?xml version="1.0" encoding="utf-8"?>
<p:tagLst xmlns:a="http://schemas.openxmlformats.org/drawingml/2006/main" xmlns:r="http://schemas.openxmlformats.org/officeDocument/2006/relationships" xmlns:p="http://schemas.openxmlformats.org/presentationml/2006/main">
  <p:tag name="NUM" val="7"/>
</p:tagLst>
</file>

<file path=ppt/tags/tag73.xml><?xml version="1.0" encoding="utf-8"?>
<p:tagLst xmlns:a="http://schemas.openxmlformats.org/drawingml/2006/main" xmlns:r="http://schemas.openxmlformats.org/officeDocument/2006/relationships" xmlns:p="http://schemas.openxmlformats.org/presentationml/2006/main">
  <p:tag name="NUM" val="8"/>
</p:tagLst>
</file>

<file path=ppt/tags/tag74.xml><?xml version="1.0" encoding="utf-8"?>
<p:tagLst xmlns:a="http://schemas.openxmlformats.org/drawingml/2006/main" xmlns:r="http://schemas.openxmlformats.org/officeDocument/2006/relationships" xmlns:p="http://schemas.openxmlformats.org/presentationml/2006/main">
  <p:tag name="NUM" val="9"/>
</p:tagLst>
</file>

<file path=ppt/tags/tag75.xml><?xml version="1.0" encoding="utf-8"?>
<p:tagLst xmlns:a="http://schemas.openxmlformats.org/drawingml/2006/main" xmlns:r="http://schemas.openxmlformats.org/officeDocument/2006/relationships" xmlns:p="http://schemas.openxmlformats.org/presentationml/2006/main">
  <p:tag name="NUM" val="10"/>
</p:tagLst>
</file>

<file path=ppt/tags/tag76.xml><?xml version="1.0" encoding="utf-8"?>
<p:tagLst xmlns:a="http://schemas.openxmlformats.org/drawingml/2006/main" xmlns:r="http://schemas.openxmlformats.org/officeDocument/2006/relationships" xmlns:p="http://schemas.openxmlformats.org/presentationml/2006/main">
  <p:tag name="NUM" val="11"/>
</p:tagLst>
</file>

<file path=ppt/tags/tag77.xml><?xml version="1.0" encoding="utf-8"?>
<p:tagLst xmlns:a="http://schemas.openxmlformats.org/drawingml/2006/main" xmlns:r="http://schemas.openxmlformats.org/officeDocument/2006/relationships" xmlns:p="http://schemas.openxmlformats.org/presentationml/2006/main">
  <p:tag name="NUM" val="12"/>
</p:tagLst>
</file>

<file path=ppt/tags/tag78.xml><?xml version="1.0" encoding="utf-8"?>
<p:tagLst xmlns:a="http://schemas.openxmlformats.org/drawingml/2006/main" xmlns:r="http://schemas.openxmlformats.org/officeDocument/2006/relationships" xmlns:p="http://schemas.openxmlformats.org/presentationml/2006/main">
  <p:tag name="NUM" val="1"/>
</p:tagLst>
</file>

<file path=ppt/tags/tag79.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3"/>
</p:tagLst>
</file>

<file path=ppt/tags/tag81.xml><?xml version="1.0" encoding="utf-8"?>
<p:tagLst xmlns:a="http://schemas.openxmlformats.org/drawingml/2006/main" xmlns:r="http://schemas.openxmlformats.org/officeDocument/2006/relationships" xmlns:p="http://schemas.openxmlformats.org/presentationml/2006/main">
  <p:tag name="NUM" val="4"/>
</p:tagLst>
</file>

<file path=ppt/tags/tag82.xml><?xml version="1.0" encoding="utf-8"?>
<p:tagLst xmlns:a="http://schemas.openxmlformats.org/drawingml/2006/main" xmlns:r="http://schemas.openxmlformats.org/officeDocument/2006/relationships" xmlns:p="http://schemas.openxmlformats.org/presentationml/2006/main">
  <p:tag name="NUM" val="5"/>
</p:tagLst>
</file>

<file path=ppt/tags/tag83.xml><?xml version="1.0" encoding="utf-8"?>
<p:tagLst xmlns:a="http://schemas.openxmlformats.org/drawingml/2006/main" xmlns:r="http://schemas.openxmlformats.org/officeDocument/2006/relationships" xmlns:p="http://schemas.openxmlformats.org/presentationml/2006/main">
  <p:tag name="NUM" val="6"/>
</p:tagLst>
</file>

<file path=ppt/tags/tag84.xml><?xml version="1.0" encoding="utf-8"?>
<p:tagLst xmlns:a="http://schemas.openxmlformats.org/drawingml/2006/main" xmlns:r="http://schemas.openxmlformats.org/officeDocument/2006/relationships" xmlns:p="http://schemas.openxmlformats.org/presentationml/2006/main">
  <p:tag name="NUM" val="7"/>
</p:tagLst>
</file>

<file path=ppt/tags/tag85.xml><?xml version="1.0" encoding="utf-8"?>
<p:tagLst xmlns:a="http://schemas.openxmlformats.org/drawingml/2006/main" xmlns:r="http://schemas.openxmlformats.org/officeDocument/2006/relationships" xmlns:p="http://schemas.openxmlformats.org/presentationml/2006/main">
  <p:tag name="NUM" val="8"/>
</p:tagLst>
</file>

<file path=ppt/tags/tag86.xml><?xml version="1.0" encoding="utf-8"?>
<p:tagLst xmlns:a="http://schemas.openxmlformats.org/drawingml/2006/main" xmlns:r="http://schemas.openxmlformats.org/officeDocument/2006/relationships" xmlns:p="http://schemas.openxmlformats.org/presentationml/2006/main">
  <p:tag name="NUM" val="9"/>
</p:tagLst>
</file>

<file path=ppt/tags/tag87.xml><?xml version="1.0" encoding="utf-8"?>
<p:tagLst xmlns:a="http://schemas.openxmlformats.org/drawingml/2006/main" xmlns:r="http://schemas.openxmlformats.org/officeDocument/2006/relationships" xmlns:p="http://schemas.openxmlformats.org/presentationml/2006/main">
  <p:tag name="NUM" val="10"/>
</p:tagLst>
</file>

<file path=ppt/tags/tag88.xml><?xml version="1.0" encoding="utf-8"?>
<p:tagLst xmlns:a="http://schemas.openxmlformats.org/drawingml/2006/main" xmlns:r="http://schemas.openxmlformats.org/officeDocument/2006/relationships" xmlns:p="http://schemas.openxmlformats.org/presentationml/2006/main">
  <p:tag name="NUM" val="11"/>
</p:tagLst>
</file>

<file path=ppt/tags/tag89.xml><?xml version="1.0" encoding="utf-8"?>
<p:tagLst xmlns:a="http://schemas.openxmlformats.org/drawingml/2006/main" xmlns:r="http://schemas.openxmlformats.org/officeDocument/2006/relationships" xmlns:p="http://schemas.openxmlformats.org/presentationml/2006/main">
  <p:tag name="NUM" val="12"/>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13"/>
</p:tagLst>
</file>

<file path=ppt/tags/tag91.xml><?xml version="1.0" encoding="utf-8"?>
<p:tagLst xmlns:a="http://schemas.openxmlformats.org/drawingml/2006/main" xmlns:r="http://schemas.openxmlformats.org/officeDocument/2006/relationships" xmlns:p="http://schemas.openxmlformats.org/presentationml/2006/main">
  <p:tag name="NUM" val="1"/>
</p:tagLst>
</file>

<file path=ppt/tags/tag92.xml><?xml version="1.0" encoding="utf-8"?>
<p:tagLst xmlns:a="http://schemas.openxmlformats.org/drawingml/2006/main" xmlns:r="http://schemas.openxmlformats.org/officeDocument/2006/relationships" xmlns:p="http://schemas.openxmlformats.org/presentationml/2006/main">
  <p:tag name="NUM" val="2"/>
</p:tagLst>
</file>

<file path=ppt/tags/tag93.xml><?xml version="1.0" encoding="utf-8"?>
<p:tagLst xmlns:a="http://schemas.openxmlformats.org/drawingml/2006/main" xmlns:r="http://schemas.openxmlformats.org/officeDocument/2006/relationships" xmlns:p="http://schemas.openxmlformats.org/presentationml/2006/main">
  <p:tag name="NUM" val="3"/>
</p:tagLst>
</file>

<file path=ppt/tags/tag94.xml><?xml version="1.0" encoding="utf-8"?>
<p:tagLst xmlns:a="http://schemas.openxmlformats.org/drawingml/2006/main" xmlns:r="http://schemas.openxmlformats.org/officeDocument/2006/relationships" xmlns:p="http://schemas.openxmlformats.org/presentationml/2006/main">
  <p:tag name="NUM" val="4"/>
</p:tagLst>
</file>

<file path=ppt/tags/tag95.xml><?xml version="1.0" encoding="utf-8"?>
<p:tagLst xmlns:a="http://schemas.openxmlformats.org/drawingml/2006/main" xmlns:r="http://schemas.openxmlformats.org/officeDocument/2006/relationships" xmlns:p="http://schemas.openxmlformats.org/presentationml/2006/main">
  <p:tag name="NUM" val="5"/>
</p:tagLst>
</file>

<file path=ppt/tags/tag96.xml><?xml version="1.0" encoding="utf-8"?>
<p:tagLst xmlns:a="http://schemas.openxmlformats.org/drawingml/2006/main" xmlns:r="http://schemas.openxmlformats.org/officeDocument/2006/relationships" xmlns:p="http://schemas.openxmlformats.org/presentationml/2006/main">
  <p:tag name="NUM" val="6"/>
</p:tagLst>
</file>

<file path=ppt/tags/tag97.xml><?xml version="1.0" encoding="utf-8"?>
<p:tagLst xmlns:a="http://schemas.openxmlformats.org/drawingml/2006/main" xmlns:r="http://schemas.openxmlformats.org/officeDocument/2006/relationships" xmlns:p="http://schemas.openxmlformats.org/presentationml/2006/main">
  <p:tag name="NUM" val="7"/>
</p:tagLst>
</file>

<file path=ppt/tags/tag98.xml><?xml version="1.0" encoding="utf-8"?>
<p:tagLst xmlns:a="http://schemas.openxmlformats.org/drawingml/2006/main" xmlns:r="http://schemas.openxmlformats.org/officeDocument/2006/relationships" xmlns:p="http://schemas.openxmlformats.org/presentationml/2006/main">
  <p:tag name="NUM" val="1"/>
</p:tagLst>
</file>

<file path=ppt/tags/tag9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3994</TotalTime>
  <Words>4130</Words>
  <Application>Microsoft Office PowerPoint</Application>
  <PresentationFormat>Grand écran</PresentationFormat>
  <Paragraphs>325</Paragraphs>
  <Slides>34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34</vt:i4>
      </vt:variant>
    </vt:vector>
  </HeadingPairs>
  <TitlesOfParts>
    <vt:vector size="41" baseType="lpstr">
      <vt:lpstr>Arial</vt:lpstr>
      <vt:lpstr>Calibri</vt:lpstr>
      <vt:lpstr>Calibri Light</vt:lpstr>
      <vt:lpstr>Symbol</vt:lpstr>
      <vt:lpstr>Times New Roman</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François</dc:creator>
  <dc:description/>
  <cp:lastModifiedBy>Francois Debesson</cp:lastModifiedBy>
  <cp:revision>362</cp:revision>
  <dcterms:created xsi:type="dcterms:W3CDTF">2019-02-18T09:44:18Z</dcterms:created>
  <dcterms:modified xsi:type="dcterms:W3CDTF">2022-03-15T16:23:24Z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34</vt:i4>
  </property>
</Properties>
</file>