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5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475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7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89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2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499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601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1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6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113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16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318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421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523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625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830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035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137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0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342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445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547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649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752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854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957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059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161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264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3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A538-6A1A-486B-93CF-A66EE12126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13AF3-B4BC-4EE8-9BAA-71EEE27DAAE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8F050-BDFA-4D9E-B4E2-C3CA798A72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1E09D-F9F9-4603-8E14-EF84F53EF3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A00F9-AB2F-41A4-82D2-401D688AC93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5402A-512A-4B4B-BBB5-0D70C3061EC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614F7-580F-447B-A48D-0FA65AD86E8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78419-F928-4BD4-B8BA-CC6AE04659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F4ED-DD64-4D70-8003-F0824F96A6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0FCED-E26A-4AD0-870E-E1DFAA49DC5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EC278-783D-47DF-9719-C153D441E7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3175"/>
            <a:ext cx="2130425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3175"/>
            <a:ext cx="2130425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4D8390-FDDA-4F32-B36E-FECD3206F4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396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8000">
                <a:solidFill>
                  <a:srgbClr val="000000"/>
                </a:solidFill>
              </a:rPr>
              <a:t>Semaine des langues à l’école </a:t>
            </a:r>
            <a:br>
              <a:rPr lang="fr-FR" sz="8000">
                <a:solidFill>
                  <a:srgbClr val="000000"/>
                </a:solidFill>
              </a:rPr>
            </a:br>
            <a:r>
              <a:rPr lang="fr-FR" sz="8000">
                <a:solidFill>
                  <a:srgbClr val="000000"/>
                </a:solidFill>
              </a:rPr>
              <a:t>Mai 2016</a:t>
            </a: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250825" y="4581525"/>
            <a:ext cx="8642350" cy="187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spcBef>
                <a:spcPts val="11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400">
                <a:solidFill>
                  <a:srgbClr val="FF0000"/>
                </a:solidFill>
              </a:rPr>
              <a:t>Ecole du grand jardin</a:t>
            </a:r>
          </a:p>
          <a:p>
            <a:pPr algn="ctr">
              <a:spcBef>
                <a:spcPts val="11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400">
                <a:solidFill>
                  <a:srgbClr val="FF0000"/>
                </a:solidFill>
              </a:rPr>
              <a:t>Chartres</a:t>
            </a:r>
          </a:p>
        </p:txBody>
      </p:sp>
    </p:spTree>
  </p:cSld>
  <p:clrMapOvr>
    <a:masterClrMapping/>
  </p:clrMapOvr>
  <p:transition advTm="409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58788"/>
            <a:ext cx="8137525" cy="610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58788"/>
            <a:ext cx="8137525" cy="610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58788"/>
            <a:ext cx="8137525" cy="610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050925"/>
            <a:ext cx="8570912" cy="481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050925"/>
            <a:ext cx="8570912" cy="481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050925"/>
            <a:ext cx="8570912" cy="481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050925"/>
            <a:ext cx="8570912" cy="481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050925"/>
            <a:ext cx="8570912" cy="481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>
                <a:solidFill>
                  <a:srgbClr val="0070C0"/>
                </a:solidFill>
              </a:rPr>
              <a:t>Mettre en valeur ce qui a été fait en classe : une saynète de théâtre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628775"/>
            <a:ext cx="8243888" cy="463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050925"/>
            <a:ext cx="8570912" cy="481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396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8000">
                <a:solidFill>
                  <a:srgbClr val="000000"/>
                </a:solidFill>
              </a:rPr>
              <a:t>Quelques activités possibles lors cette semaine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50825" y="4581525"/>
            <a:ext cx="8642350" cy="187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advTm="4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050925"/>
            <a:ext cx="8570912" cy="481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>
                <a:solidFill>
                  <a:srgbClr val="00B050"/>
                </a:solidFill>
              </a:rPr>
              <a:t>mettre en valeur ce qui a été fait en classe : une comptine</a:t>
            </a: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628775"/>
            <a:ext cx="8243888" cy="463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1050925"/>
            <a:ext cx="8570912" cy="481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874713"/>
            <a:ext cx="7281862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3168650" y="2519363"/>
            <a:ext cx="431800" cy="360362"/>
          </a:xfrm>
          <a:prstGeom prst="smileyFace">
            <a:avLst>
              <a:gd name="adj" fmla="val 4653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>
                <a:solidFill>
                  <a:srgbClr val="000000"/>
                </a:solidFill>
              </a:rPr>
              <a:t>La semaine des langues à l’école, c’est aussi l’occasion de :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484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ts val="775"/>
              </a:spcBef>
              <a:buClr>
                <a:srgbClr val="FF0000"/>
              </a:buClr>
              <a:buFont typeface="Calibri" pitchFamily="32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100">
                <a:solidFill>
                  <a:srgbClr val="FF0000"/>
                </a:solidFill>
              </a:rPr>
              <a:t>découvrir d’autres langues que celle(s) étudiée(s) en classe</a:t>
            </a:r>
          </a:p>
          <a:p>
            <a:pPr>
              <a:lnSpc>
                <a:spcPct val="80000"/>
              </a:lnSpc>
              <a:spcBef>
                <a:spcPts val="775"/>
              </a:spcBef>
              <a:buClr>
                <a:srgbClr val="00B050"/>
              </a:buClr>
              <a:buFont typeface="Calibri" pitchFamily="32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100">
                <a:solidFill>
                  <a:srgbClr val="00B050"/>
                </a:solidFill>
              </a:rPr>
              <a:t>utiliser la langue apprise dans d’autres contextes (jeu traditionnel)</a:t>
            </a:r>
          </a:p>
          <a:p>
            <a:pPr>
              <a:lnSpc>
                <a:spcPct val="80000"/>
              </a:lnSpc>
              <a:spcBef>
                <a:spcPts val="775"/>
              </a:spcBef>
              <a:buClr>
                <a:srgbClr val="0070C0"/>
              </a:buClr>
              <a:buFont typeface="Calibri" pitchFamily="32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100">
                <a:solidFill>
                  <a:srgbClr val="0070C0"/>
                </a:solidFill>
              </a:rPr>
              <a:t>faire des recettes de cuisine pour les autres classes afin d’organiser un « tea time »</a:t>
            </a:r>
          </a:p>
          <a:p>
            <a:pPr>
              <a:lnSpc>
                <a:spcPct val="80000"/>
              </a:lnSpc>
              <a:spcBef>
                <a:spcPts val="775"/>
              </a:spcBef>
              <a:buClr>
                <a:srgbClr val="7030A0"/>
              </a:buClr>
              <a:buFont typeface="Calibri" pitchFamily="32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100">
                <a:solidFill>
                  <a:srgbClr val="7030A0"/>
                </a:solidFill>
              </a:rPr>
              <a:t>écouter des histoires lues par des parents dans une autre langue</a:t>
            </a:r>
          </a:p>
          <a:p>
            <a:pPr>
              <a:lnSpc>
                <a:spcPct val="80000"/>
              </a:lnSpc>
              <a:spcBef>
                <a:spcPts val="775"/>
              </a:spcBef>
              <a:buFont typeface="Calibri" pitchFamily="32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100">
                <a:solidFill>
                  <a:srgbClr val="000000"/>
                </a:solidFill>
              </a:rPr>
              <a:t> mettre en valeur les actions menées tout le long de l’année (correspondance, jumelage, exposition …)</a:t>
            </a:r>
          </a:p>
          <a:p>
            <a:pPr>
              <a:lnSpc>
                <a:spcPct val="80000"/>
              </a:lnSpc>
              <a:spcBef>
                <a:spcPts val="7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1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18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30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30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0" dur="30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5" dur="30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0" dur="30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>
                <a:solidFill>
                  <a:srgbClr val="FF0000"/>
                </a:solidFill>
              </a:rPr>
              <a:t>Découvrir d’autres langues que celle(s) étudiée(s) en classe (PS/MS)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628775"/>
            <a:ext cx="8243888" cy="463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11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400">
                <a:solidFill>
                  <a:srgbClr val="000000"/>
                </a:solidFill>
              </a:rPr>
              <a:t>Quelques mots en danois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84313"/>
            <a:ext cx="7281863" cy="5102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1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ts val="9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700">
                <a:solidFill>
                  <a:srgbClr val="000000"/>
                </a:solidFill>
              </a:rPr>
              <a:t>Decouverte d’une phrase dite dans plusieurs langues -classe de CE2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263" y="1484313"/>
            <a:ext cx="6802437" cy="5102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1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>
                <a:solidFill>
                  <a:srgbClr val="000000"/>
                </a:solidFill>
              </a:rPr>
              <a:t>Assemblée en début de journée avec toutes les classes de l’école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5246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ts val="10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100">
                <a:solidFill>
                  <a:srgbClr val="000000"/>
                </a:solidFill>
              </a:rPr>
              <a:t>C’est l’occasion de :</a:t>
            </a:r>
          </a:p>
          <a:p>
            <a:pPr>
              <a:lnSpc>
                <a:spcPct val="80000"/>
              </a:lnSpc>
              <a:spcBef>
                <a:spcPts val="1025"/>
              </a:spcBef>
              <a:buClr>
                <a:srgbClr val="FF0000"/>
              </a:buClr>
              <a:buFont typeface="Calibri" pitchFamily="32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100">
                <a:solidFill>
                  <a:srgbClr val="FF0000"/>
                </a:solidFill>
              </a:rPr>
              <a:t>découvrir quotidiennement les langues parlées dans les familles de l’école grâce à l’arbre des langues</a:t>
            </a:r>
          </a:p>
          <a:p>
            <a:pPr>
              <a:lnSpc>
                <a:spcPct val="80000"/>
              </a:lnSpc>
              <a:spcBef>
                <a:spcPts val="1025"/>
              </a:spcBef>
              <a:buClr>
                <a:srgbClr val="0070C0"/>
              </a:buClr>
              <a:buFont typeface="Calibri" pitchFamily="32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100">
                <a:solidFill>
                  <a:srgbClr val="0070C0"/>
                </a:solidFill>
              </a:rPr>
              <a:t>mettre en valeur ce qui a été fait en classe : une saynète de théâtre</a:t>
            </a:r>
          </a:p>
          <a:p>
            <a:pPr>
              <a:lnSpc>
                <a:spcPct val="80000"/>
              </a:lnSpc>
              <a:spcBef>
                <a:spcPts val="1025"/>
              </a:spcBef>
              <a:buClr>
                <a:srgbClr val="00B050"/>
              </a:buClr>
              <a:buFont typeface="Calibri" pitchFamily="32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100">
                <a:solidFill>
                  <a:srgbClr val="00B050"/>
                </a:solidFill>
              </a:rPr>
              <a:t>mettre en valeur ce qui a été fait en classe : une comptine</a:t>
            </a:r>
          </a:p>
          <a:p>
            <a:pPr>
              <a:lnSpc>
                <a:spcPct val="80000"/>
              </a:lnSpc>
              <a:spcBef>
                <a:spcPts val="10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410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16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30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30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30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3" dur="30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250825" y="166688"/>
            <a:ext cx="8642350" cy="155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>
                <a:solidFill>
                  <a:srgbClr val="00B050"/>
                </a:solidFill>
              </a:rPr>
              <a:t>Utiliser la langue apprise dans d’autres contextes (jeu traditionnel à partir de l’album « What’s The Time Mr Wolf » avec des CP)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628775"/>
            <a:ext cx="6565900" cy="492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250825" y="166688"/>
            <a:ext cx="8642350" cy="155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>
                <a:solidFill>
                  <a:srgbClr val="0070C0"/>
                </a:solidFill>
              </a:rPr>
              <a:t>Faire des recettes de cuisine pour les autres classes afin d’organiser un « tea time » (classes de CP et CM2)</a:t>
            </a: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00213"/>
            <a:ext cx="3478213" cy="4637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 t="14566" b="12346"/>
          <a:stretch>
            <a:fillRect/>
          </a:stretch>
        </p:blipFill>
        <p:spPr bwMode="auto">
          <a:xfrm>
            <a:off x="4932363" y="1628775"/>
            <a:ext cx="3657600" cy="4752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2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3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836613"/>
            <a:ext cx="3071812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9550" y="836613"/>
            <a:ext cx="3078163" cy="5472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1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>
                <a:solidFill>
                  <a:srgbClr val="7030A0"/>
                </a:solidFill>
              </a:rPr>
              <a:t>Ecouter des histoires lues par des parents dans une autre langue (classes de maternelle)</a:t>
            </a: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038" y="1628775"/>
            <a:ext cx="6183312" cy="463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19238"/>
            <a:ext cx="7281863" cy="409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3240088" y="792163"/>
            <a:ext cx="2592387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Lecture d'un album en hongrois et en anglais</a:t>
            </a:r>
          </a:p>
        </p:txBody>
      </p:sp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600">
                <a:solidFill>
                  <a:srgbClr val="000000"/>
                </a:solidFill>
              </a:rPr>
              <a:t>Assemblée en début de journée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052513"/>
            <a:ext cx="7332663" cy="549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advTm="8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052513"/>
            <a:ext cx="7854950" cy="4418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2563813" y="642938"/>
            <a:ext cx="434816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Lecture d'un album en langue arabe</a:t>
            </a:r>
          </a:p>
        </p:txBody>
      </p:sp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692150"/>
            <a:ext cx="3071812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620713"/>
            <a:ext cx="3097213" cy="550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1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836613"/>
            <a:ext cx="3071812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836613"/>
            <a:ext cx="3063875" cy="544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2232025" y="360363"/>
            <a:ext cx="434816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Lecture d'un album en anglais</a:t>
            </a:r>
          </a:p>
        </p:txBody>
      </p:sp>
    </p:spTree>
  </p:cSld>
  <p:clrMapOvr>
    <a:masterClrMapping/>
  </p:clrMapOvr>
  <p:transition spd="slow" advTm="81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638" y="647700"/>
            <a:ext cx="7281862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2447925" y="215900"/>
            <a:ext cx="434816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Lecture d'un album en danois</a:t>
            </a:r>
          </a:p>
        </p:txBody>
      </p:sp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519238"/>
            <a:ext cx="7281863" cy="409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050"/>
            <a:ext cx="3071813" cy="5462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2133600"/>
            <a:ext cx="5940425" cy="3340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1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250825" y="260350"/>
            <a:ext cx="8642350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>
                <a:solidFill>
                  <a:srgbClr val="000000"/>
                </a:solidFill>
              </a:rPr>
              <a:t>Mettre en valeur les actions menées toute l’année (correspondance, jumelage, exposition …)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00213"/>
            <a:ext cx="3478212" cy="4637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628775"/>
            <a:ext cx="2767013" cy="4918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1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3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981075"/>
            <a:ext cx="8809038" cy="495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09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2" name="Text Box 3"/>
          <p:cNvSpPr txBox="1">
            <a:spLocks noChangeArrowheads="1"/>
          </p:cNvSpPr>
          <p:nvPr/>
        </p:nvSpPr>
        <p:spPr bwMode="auto">
          <a:xfrm>
            <a:off x="2376488" y="287338"/>
            <a:ext cx="4348162" cy="639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>
                <a:solidFill>
                  <a:srgbClr val="000000"/>
                </a:solidFill>
              </a:rPr>
              <a:t> Remise officielle  d'une œuvre plastique à la présidente du jumelage de Chartres </a:t>
            </a:r>
          </a:p>
        </p:txBody>
      </p:sp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836613"/>
            <a:ext cx="7281863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692150"/>
            <a:ext cx="3071812" cy="546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836613"/>
            <a:ext cx="2982913" cy="5300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81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250825" y="0"/>
            <a:ext cx="8569325" cy="5949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4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b="1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 b="1">
                <a:solidFill>
                  <a:srgbClr val="000000"/>
                </a:solidFill>
              </a:rPr>
              <a:t>Remerciements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>
                <a:solidFill>
                  <a:srgbClr val="000000"/>
                </a:solidFill>
              </a:rPr>
              <a:t/>
            </a:r>
            <a:br>
              <a:rPr lang="fr-FR" sz="2400">
                <a:solidFill>
                  <a:srgbClr val="000000"/>
                </a:solidFill>
              </a:rPr>
            </a:br>
            <a:r>
              <a:rPr lang="fr-FR" sz="2400">
                <a:solidFill>
                  <a:srgbClr val="000000"/>
                </a:solidFill>
              </a:rPr>
              <a:t>classe de PS/MS de Mme Chabot </a:t>
            </a:r>
            <a:br>
              <a:rPr lang="fr-FR" sz="2400">
                <a:solidFill>
                  <a:srgbClr val="000000"/>
                </a:solidFill>
              </a:rPr>
            </a:br>
            <a:r>
              <a:rPr lang="fr-FR" sz="2400">
                <a:solidFill>
                  <a:srgbClr val="000000"/>
                </a:solidFill>
              </a:rPr>
              <a:t>classe de PS/MS de Mme Cazorla et M. Boréan</a:t>
            </a:r>
            <a:br>
              <a:rPr lang="fr-FR" sz="2400">
                <a:solidFill>
                  <a:srgbClr val="000000"/>
                </a:solidFill>
              </a:rPr>
            </a:br>
            <a:r>
              <a:rPr lang="fr-FR" sz="2400">
                <a:solidFill>
                  <a:srgbClr val="000000"/>
                </a:solidFill>
              </a:rPr>
              <a:t>classe de GS de Mme Kernevez</a:t>
            </a:r>
            <a:br>
              <a:rPr lang="fr-FR" sz="2400">
                <a:solidFill>
                  <a:srgbClr val="000000"/>
                </a:solidFill>
              </a:rPr>
            </a:br>
            <a:r>
              <a:rPr lang="fr-FR" sz="2400">
                <a:solidFill>
                  <a:srgbClr val="000000"/>
                </a:solidFill>
              </a:rPr>
              <a:t>classe de CP de Mme Longépé</a:t>
            </a:r>
            <a:br>
              <a:rPr lang="fr-FR" sz="2400">
                <a:solidFill>
                  <a:srgbClr val="000000"/>
                </a:solidFill>
              </a:rPr>
            </a:br>
            <a:r>
              <a:rPr lang="fr-FR" sz="2400">
                <a:solidFill>
                  <a:srgbClr val="000000"/>
                </a:solidFill>
              </a:rPr>
              <a:t>classe de CE1 de Mme Prieur</a:t>
            </a:r>
            <a:br>
              <a:rPr lang="fr-FR" sz="2400">
                <a:solidFill>
                  <a:srgbClr val="000000"/>
                </a:solidFill>
              </a:rPr>
            </a:br>
            <a:r>
              <a:rPr lang="fr-FR" sz="2400">
                <a:solidFill>
                  <a:srgbClr val="000000"/>
                </a:solidFill>
              </a:rPr>
              <a:t>classe de CE2 de M. Plançon</a:t>
            </a:r>
            <a:br>
              <a:rPr lang="fr-FR" sz="2400">
                <a:solidFill>
                  <a:srgbClr val="000000"/>
                </a:solidFill>
              </a:rPr>
            </a:br>
            <a:r>
              <a:rPr lang="fr-FR" sz="2400">
                <a:solidFill>
                  <a:srgbClr val="000000"/>
                </a:solidFill>
              </a:rPr>
              <a:t>classe de CE2/CM1 de Mme Marionnet</a:t>
            </a:r>
            <a:br>
              <a:rPr lang="fr-FR" sz="2400">
                <a:solidFill>
                  <a:srgbClr val="000000"/>
                </a:solidFill>
              </a:rPr>
            </a:br>
            <a:r>
              <a:rPr lang="fr-FR" sz="2400">
                <a:solidFill>
                  <a:srgbClr val="000000"/>
                </a:solidFill>
              </a:rPr>
              <a:t>classe de CM1/CM2 de M. Dedourge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>
                <a:solidFill>
                  <a:srgbClr val="000000"/>
                </a:solidFill>
              </a:rPr>
              <a:t>Mme Bonnin, Directrice de l’école d’application du grand jardin</a:t>
            </a:r>
            <a:r>
              <a:rPr lang="fr-FR">
                <a:solidFill>
                  <a:srgbClr val="000000"/>
                </a:solidFill>
              </a:rPr>
              <a:t/>
            </a:r>
            <a:br>
              <a:rPr lang="fr-FR">
                <a:solidFill>
                  <a:srgbClr val="000000"/>
                </a:solidFill>
              </a:rPr>
            </a:br>
            <a:r>
              <a:rPr lang="fr-FR" sz="8000">
                <a:solidFill>
                  <a:srgbClr val="000000"/>
                </a:solidFill>
              </a:rPr>
              <a:t/>
            </a:r>
            <a:br>
              <a:rPr lang="fr-FR" sz="8000">
                <a:solidFill>
                  <a:srgbClr val="000000"/>
                </a:solidFill>
              </a:rPr>
            </a:br>
            <a:r>
              <a:rPr lang="fr-FR" sz="8000">
                <a:solidFill>
                  <a:srgbClr val="000000"/>
                </a:solidFill>
              </a:rPr>
              <a:t/>
            </a:r>
            <a:br>
              <a:rPr lang="fr-FR" sz="8000">
                <a:solidFill>
                  <a:srgbClr val="000000"/>
                </a:solidFill>
              </a:rPr>
            </a:br>
            <a:r>
              <a:rPr lang="fr-FR" sz="8000">
                <a:solidFill>
                  <a:srgbClr val="000000"/>
                </a:solidFill>
              </a:rPr>
              <a:t/>
            </a:r>
            <a:br>
              <a:rPr lang="fr-FR" sz="8000">
                <a:solidFill>
                  <a:srgbClr val="000000"/>
                </a:solidFill>
              </a:rPr>
            </a:br>
            <a:r>
              <a:rPr lang="fr-FR" sz="8000">
                <a:solidFill>
                  <a:srgbClr val="000000"/>
                </a:solidFill>
              </a:rPr>
              <a:t/>
            </a:r>
            <a:br>
              <a:rPr lang="fr-FR" sz="8000">
                <a:solidFill>
                  <a:srgbClr val="000000"/>
                </a:solidFill>
              </a:rPr>
            </a:br>
            <a:r>
              <a:rPr lang="fr-FR" sz="8000">
                <a:solidFill>
                  <a:srgbClr val="000000"/>
                </a:solidFill>
              </a:rPr>
              <a:t/>
            </a:r>
            <a:br>
              <a:rPr lang="fr-FR" sz="8000">
                <a:solidFill>
                  <a:srgbClr val="000000"/>
                </a:solidFill>
              </a:rPr>
            </a:br>
            <a:r>
              <a:rPr lang="fr-FR" sz="8000">
                <a:solidFill>
                  <a:srgbClr val="000000"/>
                </a:solidFill>
              </a:rPr>
              <a:t/>
            </a:r>
            <a:br>
              <a:rPr lang="fr-FR" sz="8000">
                <a:solidFill>
                  <a:srgbClr val="000000"/>
                </a:solidFill>
              </a:rPr>
            </a:br>
            <a:r>
              <a:rPr lang="fr-FR" sz="8000">
                <a:solidFill>
                  <a:srgbClr val="000000"/>
                </a:solidFill>
              </a:rPr>
              <a:t/>
            </a:r>
            <a:br>
              <a:rPr lang="fr-FR" sz="8000">
                <a:solidFill>
                  <a:srgbClr val="000000"/>
                </a:solidFill>
              </a:rPr>
            </a:br>
            <a:endParaRPr lang="fr-FR" sz="8000">
              <a:solidFill>
                <a:srgbClr val="000000"/>
              </a:solidFill>
            </a:endParaRP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50825" y="4581525"/>
            <a:ext cx="8642350" cy="187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slow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3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981075"/>
            <a:ext cx="8809038" cy="495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09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58788"/>
            <a:ext cx="8137525" cy="610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409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50825" y="166688"/>
            <a:ext cx="8642350" cy="155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>
                <a:solidFill>
                  <a:srgbClr val="FF0000"/>
                </a:solidFill>
              </a:rPr>
              <a:t>Découvrir quotidiennement les langues parlées dans les familles de l’école grâce à l’arbre des langues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250825" y="1628775"/>
            <a:ext cx="8642350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36713"/>
            <a:ext cx="2936875" cy="5221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1412875"/>
            <a:ext cx="4535488" cy="255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4076700"/>
            <a:ext cx="4537075" cy="255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advTm="15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3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5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3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50825" y="1196975"/>
            <a:ext cx="8642350" cy="525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458788"/>
            <a:ext cx="8137525" cy="6102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4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293</Words>
  <Application>Microsoft Office PowerPoint</Application>
  <PresentationFormat>Affichage à l'écran (4:3)</PresentationFormat>
  <Paragraphs>58</Paragraphs>
  <Slides>54</Slides>
  <Notes>54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9" baseType="lpstr">
      <vt:lpstr>Calibri</vt:lpstr>
      <vt:lpstr>Microsoft YaHei</vt:lpstr>
      <vt:lpstr>Times New Roman</vt:lpstr>
      <vt:lpstr>Arial</vt:lpstr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Semaine des langues à l’école  Mai 2016</dc:title>
  <dc:creator>IA28</dc:creator>
  <cp:lastModifiedBy>IA28</cp:lastModifiedBy>
  <cp:revision>22</cp:revision>
  <cp:lastPrinted>1601-01-01T00:00:00Z</cp:lastPrinted>
  <dcterms:created xsi:type="dcterms:W3CDTF">2016-05-24T14:05:44Z</dcterms:created>
  <dcterms:modified xsi:type="dcterms:W3CDTF">2016-05-31T07:59:42Z</dcterms:modified>
</cp:coreProperties>
</file>