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0" r:id="rId11"/>
    <p:sldId id="267" r:id="rId12"/>
    <p:sldId id="270" r:id="rId13"/>
    <p:sldId id="268" r:id="rId14"/>
    <p:sldId id="272" r:id="rId15"/>
    <p:sldId id="274" r:id="rId16"/>
    <p:sldId id="271" r:id="rId17"/>
    <p:sldId id="275" r:id="rId18"/>
    <p:sldId id="277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5" name="Sous-titr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EA3FF08-DCBF-42C4-B989-6B716B662ECF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7" name="Espace réservé du pied de page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9A9FC4-FFF8-4EDE-B78F-8B89C17A26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963D-A80F-43B2-BE5C-029186F32E3A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6BDE-6F50-4F82-8C60-EBE78CE4363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3554C4-2DDA-4000-B378-804B3DA8954C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2C6EE-1EEE-4C4F-A6F2-D5547EA05A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2701D-0FE9-4AFE-944E-691565FBCB33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5ACB-639C-459A-A58D-CB1859B00D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FFD03EA-D094-408D-85BF-E923C47C1B88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A75E8-D507-4C17-9850-5B1B66CAA1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BEC2-2C6C-40F8-A59B-D17D31CBD78D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DEB2C-6EFC-4726-BABF-EC9A2A44C3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A253-8D98-4894-B6C5-A358D8D22BF4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EAEC-36ED-4E82-B34D-6BAB4306DE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CDF6E-A696-409F-B010-F2C7C94EFB1D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AFB8B-63E3-4075-947D-4EC0F1A629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6373-AF80-4076-91F3-FFF2FA002399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C972-E9DF-4964-A949-BFC125456B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A775-5C27-4E42-A03E-834E1F917463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65BE-7A41-4B68-8ECD-52C9C9A0B0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285C90-CEE0-478E-8A35-89401D8933BD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FB9C3-285F-4375-9DE5-CDBD37CA631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Espace réservé du titre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30" name="Espace réservé du texte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7" name="Espace réservé de la date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8987965-E26B-4AB4-B32B-4DA75C5F9C90}" type="datetimeFigureOut">
              <a:rPr lang="fr-FR"/>
              <a:pPr>
                <a:defRPr/>
              </a:pPr>
              <a:t>13/06/2016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71A83C-9FBA-44F2-9A40-91480D9BC2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0" r:id="rId2"/>
    <p:sldLayoutId id="2147483738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9" r:id="rId9"/>
    <p:sldLayoutId id="2147483736" r:id="rId10"/>
    <p:sldLayoutId id="2147483740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tilisateur\AppData\Local\Microsoft\Windows\Temporary%20Internet%20Files\Content.MSO\91BA57CC.wm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tilisateur\AppData\Local\Microsoft\Windows\Temporary%20Internet%20Files\Content.MSO\43648CE0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tilisateur\AppData\Local\Microsoft\Windows\Temporary%20Internet%20Files\Content.MSO\C53B645E.wm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tilisateur\AppData\Local\Microsoft\Windows\Temporary%20Internet%20Files\Content.MSO\45CBA3D0.wm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tilisateur\AppData\Local\Microsoft\Windows\Temporary%20Internet%20Files\Content.MSO\992BBDA7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Utilisateur\AppData\Local\Microsoft\Windows\Temporary%20Internet%20Files\Content.MSO\B6524050.wmv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tilisateur\AppData\Local\Microsoft\Windows\Temporary%20Internet%20Files\Content.MSO\4601D59C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tilisateur\AppData\Local\Microsoft\Windows\Temporary%20Internet%20Files\Content.MSO\A9E80F97.wmv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tilisateur\AppData\Local\Microsoft\Windows\Temporary%20Internet%20Files\Content.MSO\438D4F6F.wmv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tilisateur\AppData\Local\Microsoft\Windows\Temporary%20Internet%20Files\Content.MSO\9739056F.wmv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71800" y="533400"/>
            <a:ext cx="6120680" cy="32556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SEMAINE DES LANGUES</a:t>
            </a:r>
            <a:r>
              <a:rPr lang="fr-FR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/>
            </a:r>
            <a:br>
              <a:rPr lang="fr-FR" sz="32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fr-FR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Groupe scolaire Charlemagne</a:t>
            </a:r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 Martin de Nigelles</a:t>
            </a:r>
            <a:br>
              <a:rPr lang="fr-FR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CHARTRES 4</a:t>
            </a:r>
          </a:p>
        </p:txBody>
      </p:sp>
      <p:sp>
        <p:nvSpPr>
          <p:cNvPr id="6147" name="Sous-titre 2"/>
          <p:cNvSpPr>
            <a:spLocks noGrp="1"/>
          </p:cNvSpPr>
          <p:nvPr>
            <p:ph type="subTitle" idx="1"/>
          </p:nvPr>
        </p:nvSpPr>
        <p:spPr>
          <a:xfrm>
            <a:off x="2916238" y="4292600"/>
            <a:ext cx="5976937" cy="936625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La chenille qui fait des trous ( maternelle)</a:t>
            </a:r>
          </a:p>
          <a:p>
            <a:pPr algn="ctr" eaLnBrk="1" hangingPunct="1">
              <a:defRPr/>
            </a:pPr>
            <a:r>
              <a:rPr lang="fr-FR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Le loup et les 7 chevreaux ( élémentaire)</a:t>
            </a:r>
          </a:p>
        </p:txBody>
      </p:sp>
    </p:spTree>
  </p:cSld>
  <p:clrMapOvr>
    <a:masterClrMapping/>
  </p:clrMapOvr>
  <p:transition advClick="0" advTm="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076056" y="620688"/>
            <a:ext cx="3717032" cy="106186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2"/>
                </a:solidFill>
              </a:rPr>
              <a:t>LE LOUP ET LES 7 CHEVREAUX</a:t>
            </a:r>
          </a:p>
        </p:txBody>
      </p:sp>
      <p:sp>
        <p:nvSpPr>
          <p:cNvPr id="15363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5148263" y="2708275"/>
            <a:ext cx="3670300" cy="24955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smtClean="0"/>
              <a:t>Les classes d’élémentaire ont écouté l’histoire du loup et des 7 chevreaux en 4 langues : anglais, allemand, espagnol et italien.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Ils ont ensuite travaillé sur des textes documentaires liés à ces pays ainsi que sur des planisphères pour savoir dans quels pays les langues entendues étaient parlées.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Nous avons ensuite essayé de faire des comparaisons entre les langues entendues.</a:t>
            </a:r>
          </a:p>
        </p:txBody>
      </p:sp>
      <p:pic>
        <p:nvPicPr>
          <p:cNvPr id="7" name="Espace réservé pour une image  6" descr="Photo 0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 advClick="0" advTm="6000"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04856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en-US" dirty="0"/>
              <a:t> </a:t>
            </a:r>
            <a:r>
              <a:rPr lang="fr-FR" sz="3600" dirty="0">
                <a:solidFill>
                  <a:schemeClr val="tx2"/>
                </a:solidFill>
              </a:rPr>
              <a:t>On </a:t>
            </a:r>
            <a:r>
              <a:rPr lang="fr-FR" sz="3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Monday</a:t>
            </a:r>
            <a:r>
              <a:rPr lang="fr-FR" sz="3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3600" dirty="0" err="1">
                <a:solidFill>
                  <a:schemeClr val="tx2"/>
                </a:solidFill>
              </a:rPr>
              <a:t>we</a:t>
            </a: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sz="3600" dirty="0" err="1">
                <a:solidFill>
                  <a:schemeClr val="tx2"/>
                </a:solidFill>
              </a:rPr>
              <a:t>listenned</a:t>
            </a:r>
            <a:r>
              <a:rPr lang="fr-FR" sz="3600" dirty="0">
                <a:solidFill>
                  <a:schemeClr val="tx2"/>
                </a:solidFill>
              </a:rPr>
              <a:t> to :</a:t>
            </a:r>
            <a:br>
              <a:rPr lang="fr-FR" sz="3600" dirty="0">
                <a:solidFill>
                  <a:schemeClr val="tx2"/>
                </a:solidFill>
              </a:rPr>
            </a:br>
            <a:r>
              <a:rPr lang="fr-FR" sz="3600" dirty="0">
                <a:solidFill>
                  <a:schemeClr val="tx2"/>
                </a:solidFill>
              </a:rPr>
              <a:t>« </a:t>
            </a:r>
            <a:r>
              <a:rPr lang="en-US" sz="3100" dirty="0">
                <a:solidFill>
                  <a:schemeClr val="tx2"/>
                </a:solidFill>
              </a:rPr>
              <a:t>The wolf and the seven young kids”</a:t>
            </a:r>
            <a:endParaRPr lang="fr-FR" sz="3100" dirty="0">
              <a:solidFill>
                <a:schemeClr val="tx2"/>
              </a:solidFill>
            </a:endParaRPr>
          </a:p>
        </p:txBody>
      </p:sp>
      <p:pic>
        <p:nvPicPr>
          <p:cNvPr id="16387" name="Image 5" descr="langue_anglais planisphè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292600"/>
            <a:ext cx="3151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Utilisateur\AppData\Local\Microsoft\Windows\Temporary Internet Files\Content.IE5\MGH03LUY\Union_Jack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773238"/>
            <a:ext cx="2160587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91BA57C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989138"/>
            <a:ext cx="511333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8712480" y="638132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491880" y="260648"/>
            <a:ext cx="5256584" cy="112469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What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did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you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understand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????</a:t>
            </a:r>
          </a:p>
        </p:txBody>
      </p:sp>
      <p:pic>
        <p:nvPicPr>
          <p:cNvPr id="2" name="43648CE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88" y="1557338"/>
            <a:ext cx="64817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outon d’action : Suivant 4">
            <a:hlinkClick r:id="" action="ppaction://hlinkshowjump?jump=nextslide" highlightClick="1"/>
          </p:cNvPr>
          <p:cNvSpPr/>
          <p:nvPr/>
        </p:nvSpPr>
        <p:spPr>
          <a:xfrm>
            <a:off x="8712480" y="638132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04856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en-US" dirty="0"/>
              <a:t> </a:t>
            </a:r>
            <a:r>
              <a:rPr lang="fr-FR" sz="36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Dienstag</a:t>
            </a: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sz="3600" dirty="0" err="1">
                <a:solidFill>
                  <a:schemeClr val="tx2"/>
                </a:solidFill>
              </a:rPr>
              <a:t>hörten</a:t>
            </a: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sz="3600" dirty="0" err="1">
                <a:solidFill>
                  <a:schemeClr val="tx2"/>
                </a:solidFill>
              </a:rPr>
              <a:t>wir</a:t>
            </a:r>
            <a:r>
              <a:rPr lang="fr-FR" sz="3600" dirty="0">
                <a:solidFill>
                  <a:schemeClr val="tx2"/>
                </a:solidFill>
              </a:rPr>
              <a:t>:</a:t>
            </a:r>
            <a:br>
              <a:rPr lang="fr-FR" sz="3600" dirty="0">
                <a:solidFill>
                  <a:schemeClr val="tx2"/>
                </a:solidFill>
              </a:rPr>
            </a:br>
            <a:r>
              <a:rPr lang="fr-FR" sz="3600" dirty="0">
                <a:solidFill>
                  <a:schemeClr val="tx2"/>
                </a:solidFill>
              </a:rPr>
              <a:t>« </a:t>
            </a:r>
            <a:r>
              <a:rPr lang="en-US" sz="3100" dirty="0" err="1">
                <a:solidFill>
                  <a:schemeClr val="tx2"/>
                </a:solidFill>
              </a:rPr>
              <a:t>Der</a:t>
            </a:r>
            <a:r>
              <a:rPr lang="en-US" sz="3100" dirty="0">
                <a:solidFill>
                  <a:schemeClr val="tx2"/>
                </a:solidFill>
              </a:rPr>
              <a:t> Wolf und die </a:t>
            </a:r>
            <a:r>
              <a:rPr lang="en-US" sz="3100" dirty="0" err="1">
                <a:solidFill>
                  <a:schemeClr val="tx2"/>
                </a:solidFill>
              </a:rPr>
              <a:t>sieben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  <a:r>
              <a:rPr lang="en-US" sz="3100" dirty="0" err="1">
                <a:solidFill>
                  <a:schemeClr val="tx2"/>
                </a:solidFill>
              </a:rPr>
              <a:t>Geisslein</a:t>
            </a:r>
            <a:r>
              <a:rPr lang="en-US" sz="3100" dirty="0">
                <a:solidFill>
                  <a:schemeClr val="tx2"/>
                </a:solidFill>
              </a:rPr>
              <a:t>”</a:t>
            </a:r>
            <a:endParaRPr lang="fr-FR" sz="3100" dirty="0">
              <a:solidFill>
                <a:schemeClr val="tx2"/>
              </a:solidFill>
            </a:endParaRPr>
          </a:p>
        </p:txBody>
      </p:sp>
      <p:pic>
        <p:nvPicPr>
          <p:cNvPr id="18435" name="Picture 7" descr="C:\Users\Utilisateur\AppData\Local\Microsoft\Windows\Temporary Internet Files\Content.IE5\UWNYGZS9\Flag_of_Germany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44675"/>
            <a:ext cx="3048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C:\Users\Utilisateur\AppData\Local\Microsoft\Windows\Temporary Internet Files\Content.IE5\211IVUP0\Europe_map_germany[1].png"/>
          <p:cNvPicPr>
            <a:picLocks noChangeAspect="1" noChangeArrowheads="1"/>
          </p:cNvPicPr>
          <p:nvPr/>
        </p:nvPicPr>
        <p:blipFill>
          <a:blip r:embed="rId4" cstate="print"/>
          <a:srcRect l="3249" t="39500" r="63470" b="8002"/>
          <a:stretch>
            <a:fillRect/>
          </a:stretch>
        </p:blipFill>
        <p:spPr bwMode="auto">
          <a:xfrm>
            <a:off x="755650" y="4076700"/>
            <a:ext cx="18748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53B645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873250"/>
            <a:ext cx="548005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8712480" y="638132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04856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chemeClr val="bg2">
                    <a:lumMod val="50000"/>
                  </a:schemeClr>
                </a:solidFill>
              </a:rPr>
              <a:t>El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miércoles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2">
                    <a:lumMod val="50000"/>
                  </a:schemeClr>
                </a:solidFill>
              </a:rPr>
              <a:t>escuchamos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:</a:t>
            </a:r>
            <a:br>
              <a:rPr lang="fr-FR" sz="3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« </a:t>
            </a:r>
            <a:r>
              <a:rPr lang="es-ES" sz="3600" dirty="0">
                <a:solidFill>
                  <a:schemeClr val="bg2">
                    <a:lumMod val="50000"/>
                  </a:schemeClr>
                </a:solidFill>
              </a:rPr>
              <a:t> El lobo y los 7 cabritos </a:t>
            </a:r>
            <a:r>
              <a:rPr lang="fr-FR" sz="3600" dirty="0">
                <a:solidFill>
                  <a:schemeClr val="bg2">
                    <a:lumMod val="50000"/>
                  </a:schemeClr>
                </a:solidFill>
              </a:rPr>
              <a:t>»</a:t>
            </a:r>
            <a:endParaRPr lang="fr-FR" sz="3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459" name="Picture 2" descr="C:\Users\Utilisateur\AppData\Local\Microsoft\Windows\Temporary Internet Files\Content.IE5\6FD1FBUH\Flag_of_Spain_Under_Franco_1936_193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2368550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arte des pays où on parle espagn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221163"/>
            <a:ext cx="31321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45CBA3D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989138"/>
            <a:ext cx="517683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8712480" y="638132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491880" y="260648"/>
            <a:ext cx="5256584" cy="112469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¿</a:t>
            </a:r>
            <a:r>
              <a:rPr lang="fr-F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QuÉ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HABéis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fr-FR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entendido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?</a:t>
            </a:r>
            <a:endParaRPr lang="fr-F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3284" y="404664"/>
            <a:ext cx="18473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992BBDA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479550"/>
            <a:ext cx="67691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8712480" y="638132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7704856" cy="11521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/>
              <a:t/>
            </a:r>
            <a:br>
              <a:rPr lang="fr-FR" dirty="0"/>
            </a:br>
            <a:r>
              <a:rPr lang="fr-FR" dirty="0">
                <a:solidFill>
                  <a:schemeClr val="tx2"/>
                </a:solidFill>
              </a:rPr>
              <a:t>Il </a:t>
            </a:r>
            <a:r>
              <a:rPr lang="fr-FR" dirty="0" err="1">
                <a:solidFill>
                  <a:schemeClr val="tx2"/>
                </a:solidFill>
              </a:rPr>
              <a:t>venerdi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abbiamo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ascoltato</a:t>
            </a:r>
            <a:r>
              <a:rPr lang="fr-FR" sz="3600" dirty="0">
                <a:solidFill>
                  <a:schemeClr val="tx2"/>
                </a:solidFill>
              </a:rPr>
              <a:t>:</a:t>
            </a:r>
            <a:br>
              <a:rPr lang="fr-FR" sz="3600" dirty="0">
                <a:solidFill>
                  <a:schemeClr val="tx2"/>
                </a:solidFill>
              </a:rPr>
            </a:br>
            <a:r>
              <a:rPr lang="fr-FR" sz="3600" dirty="0">
                <a:solidFill>
                  <a:schemeClr val="tx2"/>
                </a:solidFill>
              </a:rPr>
              <a:t>«</a:t>
            </a:r>
            <a:r>
              <a:rPr lang="es-ES" sz="3600" dirty="0" err="1">
                <a:solidFill>
                  <a:schemeClr val="tx2"/>
                </a:solidFill>
              </a:rPr>
              <a:t>Il</a:t>
            </a:r>
            <a:r>
              <a:rPr lang="es-ES" sz="3600" dirty="0">
                <a:solidFill>
                  <a:schemeClr val="tx2"/>
                </a:solidFill>
              </a:rPr>
              <a:t> </a:t>
            </a:r>
            <a:r>
              <a:rPr lang="es-ES" sz="3600" dirty="0" err="1">
                <a:solidFill>
                  <a:schemeClr val="tx2"/>
                </a:solidFill>
              </a:rPr>
              <a:t>lupo</a:t>
            </a:r>
            <a:r>
              <a:rPr lang="es-ES" sz="3600" dirty="0">
                <a:solidFill>
                  <a:schemeClr val="tx2"/>
                </a:solidFill>
              </a:rPr>
              <a:t> e i </a:t>
            </a:r>
            <a:r>
              <a:rPr lang="es-ES" sz="3600" dirty="0" err="1">
                <a:solidFill>
                  <a:schemeClr val="tx2"/>
                </a:solidFill>
              </a:rPr>
              <a:t>sette</a:t>
            </a:r>
            <a:r>
              <a:rPr lang="es-ES" sz="3600" dirty="0">
                <a:solidFill>
                  <a:schemeClr val="tx2"/>
                </a:solidFill>
              </a:rPr>
              <a:t> </a:t>
            </a:r>
            <a:r>
              <a:rPr lang="es-ES" sz="3600" dirty="0" err="1">
                <a:solidFill>
                  <a:schemeClr val="tx2"/>
                </a:solidFill>
              </a:rPr>
              <a:t>capretti</a:t>
            </a:r>
            <a:r>
              <a:rPr lang="fr-FR" sz="3600" dirty="0">
                <a:solidFill>
                  <a:schemeClr val="tx2"/>
                </a:solidFill>
              </a:rPr>
              <a:t> »</a:t>
            </a:r>
            <a:endParaRPr lang="fr-FR" sz="3100" dirty="0">
              <a:solidFill>
                <a:schemeClr val="tx2"/>
              </a:solidFill>
            </a:endParaRPr>
          </a:p>
        </p:txBody>
      </p:sp>
      <p:pic>
        <p:nvPicPr>
          <p:cNvPr id="21507" name="Picture 3" descr="C:\Users\Utilisateur\AppData\Local\Microsoft\Windows\Temporary Internet Files\Content.IE5\5TMN6169\italie-sols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16338"/>
            <a:ext cx="23256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Utilisateur\AppData\Local\Microsoft\Windows\Temporary Internet Files\Content.IE5\XC61CQZ0\Flag_of_Italy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773238"/>
            <a:ext cx="2411413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6524050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916113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8712307" y="635349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3059832" y="188640"/>
            <a:ext cx="4392488" cy="112469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Che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cosa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hai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capito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????</a:t>
            </a:r>
          </a:p>
        </p:txBody>
      </p:sp>
      <p:pic>
        <p:nvPicPr>
          <p:cNvPr id="2" name="4601D59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557338"/>
            <a:ext cx="6551612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outon d’action : Suivant 3">
            <a:hlinkClick r:id="" action="ppaction://hlinkshowjump?jump=nextslide" highlightClick="1"/>
          </p:cNvPr>
          <p:cNvSpPr/>
          <p:nvPr/>
        </p:nvSpPr>
        <p:spPr>
          <a:xfrm>
            <a:off x="8712307" y="635349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4048" y="1412776"/>
            <a:ext cx="3789040" cy="27054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r-F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GRAZIE MILLE,</a:t>
            </a:r>
            <a:br>
              <a:rPr lang="fr-F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fr-F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THANK YOU, DANKE </a:t>
            </a:r>
            <a:r>
              <a:rPr lang="fr-FR" sz="40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SCHön</a:t>
            </a:r>
            <a:r>
              <a:rPr lang="fr-F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,</a:t>
            </a:r>
            <a:br>
              <a:rPr lang="fr-F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fr-FR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GRACIAS</a:t>
            </a:r>
          </a:p>
        </p:txBody>
      </p:sp>
      <p:sp>
        <p:nvSpPr>
          <p:cNvPr id="23555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5076825" y="4581525"/>
            <a:ext cx="3816350" cy="19431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fr-FR" altLang="fr-FR" sz="2000" smtClean="0"/>
              <a:t>À Eloïse et sa maman,</a:t>
            </a:r>
          </a:p>
          <a:p>
            <a:pPr algn="ctr">
              <a:spcBef>
                <a:spcPct val="0"/>
              </a:spcBef>
            </a:pPr>
            <a:r>
              <a:rPr lang="fr-FR" altLang="fr-FR" sz="2000" i="1" smtClean="0"/>
              <a:t>pour la version allemande</a:t>
            </a:r>
          </a:p>
          <a:p>
            <a:pPr algn="ctr">
              <a:spcBef>
                <a:spcPct val="0"/>
              </a:spcBef>
            </a:pPr>
            <a:r>
              <a:rPr lang="fr-FR" altLang="fr-FR" sz="2000" smtClean="0"/>
              <a:t>Sophie ,</a:t>
            </a:r>
          </a:p>
          <a:p>
            <a:pPr algn="ctr">
              <a:spcBef>
                <a:spcPct val="0"/>
              </a:spcBef>
            </a:pPr>
            <a:r>
              <a:rPr lang="fr-FR" altLang="fr-FR" sz="2000" i="1" smtClean="0"/>
              <a:t>pour la version espagnole</a:t>
            </a:r>
          </a:p>
          <a:p>
            <a:pPr algn="ctr">
              <a:spcBef>
                <a:spcPct val="0"/>
              </a:spcBef>
            </a:pPr>
            <a:r>
              <a:rPr lang="fr-FR" altLang="fr-FR" sz="2000" smtClean="0"/>
              <a:t>Et Valérie</a:t>
            </a:r>
          </a:p>
          <a:p>
            <a:pPr algn="ctr">
              <a:spcBef>
                <a:spcPct val="0"/>
              </a:spcBef>
            </a:pPr>
            <a:r>
              <a:rPr lang="fr-FR" altLang="fr-FR" sz="2000" i="1" smtClean="0"/>
              <a:t>pour la version anglaise</a:t>
            </a:r>
          </a:p>
          <a:p>
            <a:pPr algn="ctr">
              <a:spcBef>
                <a:spcPct val="0"/>
              </a:spcBef>
            </a:pPr>
            <a:endParaRPr lang="fr-FR" altLang="fr-FR" smtClean="0"/>
          </a:p>
        </p:txBody>
      </p:sp>
      <p:pic>
        <p:nvPicPr>
          <p:cNvPr id="5" name="Espace réservé pour une image  4" descr="IMG_83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87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/>
                </a:solidFill>
              </a:rPr>
              <a:t>LA CHENILLE QUI FAIT DES TROUS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Lundi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les maîtresses de maternelle ont lu à leurs élèves la version française de</a:t>
            </a:r>
            <a:r>
              <a:rPr lang="fr-FR" b="1" dirty="0">
                <a:solidFill>
                  <a:schemeClr val="accent2"/>
                </a:solidFill>
              </a:rPr>
              <a:t> la chenille qui fait des trous.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7172" name="Image 3" descr="couvgrform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3068638"/>
            <a:ext cx="4811713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87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/>
                </a:solidFill>
              </a:rPr>
              <a:t>LA CHENILLE QUI FAIT DES TROUS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1412875"/>
            <a:ext cx="7416800" cy="48466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Mardi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Héloïse et sa maman ont lu aux élèves la version allemande de la chenille qui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fait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 trous : </a:t>
            </a:r>
            <a:r>
              <a:rPr lang="fr-FR" b="1" dirty="0">
                <a:solidFill>
                  <a:schemeClr val="accent2"/>
                </a:solidFill>
              </a:rPr>
              <a:t> « Die </a:t>
            </a:r>
            <a:r>
              <a:rPr lang="fr-FR" b="1" dirty="0" err="1">
                <a:solidFill>
                  <a:schemeClr val="accent2"/>
                </a:solidFill>
              </a:rPr>
              <a:t>kleine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</a:rPr>
              <a:t>Raupe</a:t>
            </a:r>
            <a:r>
              <a:rPr lang="fr-FR" b="1" dirty="0" smtClean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Nimmersatt</a:t>
            </a:r>
            <a:r>
              <a:rPr lang="fr-FR" b="1" dirty="0">
                <a:solidFill>
                  <a:schemeClr val="accent2"/>
                </a:solidFill>
              </a:rPr>
              <a:t> »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8196" name="Image 4" descr="2009__04__08__raup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24175"/>
            <a:ext cx="576103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87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/>
                </a:solidFill>
              </a:rPr>
              <a:t>LA CHENILLE QUI FAIT DES TROUS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7239000" cy="53292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Mercredi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Sophie a lu aux élèves la version espagnole de la chenille qui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fait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 trous </a:t>
            </a:r>
            <a:r>
              <a:rPr lang="fr-FR" b="1" dirty="0">
                <a:solidFill>
                  <a:schemeClr val="accent2"/>
                </a:solidFill>
              </a:rPr>
              <a:t>« la </a:t>
            </a:r>
            <a:r>
              <a:rPr lang="fr-FR" b="1" dirty="0" err="1">
                <a:solidFill>
                  <a:schemeClr val="accent2"/>
                </a:solidFill>
              </a:rPr>
              <a:t>oruga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muy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hambrienta</a:t>
            </a:r>
            <a:r>
              <a:rPr lang="fr-FR" b="1" dirty="0">
                <a:solidFill>
                  <a:schemeClr val="accent2"/>
                </a:solidFill>
              </a:rPr>
              <a:t> »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b="1" dirty="0">
              <a:solidFill>
                <a:schemeClr val="accent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9220" name="Image 6" descr="710v7gPhny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708275"/>
            <a:ext cx="5580063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2448272" cy="15841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2"/>
                </a:solidFill>
              </a:rPr>
              <a:t>la </a:t>
            </a:r>
            <a:r>
              <a:rPr lang="fr-FR" sz="2800" dirty="0" err="1">
                <a:solidFill>
                  <a:schemeClr val="accent2"/>
                </a:solidFill>
              </a:rPr>
              <a:t>oruga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muy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hambrienta</a:t>
            </a:r>
            <a:endParaRPr lang="fr-FR" sz="2800" dirty="0"/>
          </a:p>
        </p:txBody>
      </p:sp>
      <p:pic>
        <p:nvPicPr>
          <p:cNvPr id="10243" name="Image 7" descr="710v7gPhny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21163"/>
            <a:ext cx="2360612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9E80F97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196975"/>
            <a:ext cx="5868988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8712480" y="638132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87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/>
                </a:solidFill>
              </a:rPr>
              <a:t>LA CHENILLE QUI FAIT DES TROUS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7239000" cy="53292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Jeudi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Valérie a lu aux élèves la version anglaise de la chenille qui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fait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 trous </a:t>
            </a:r>
            <a:r>
              <a:rPr lang="fr-FR" b="1" dirty="0">
                <a:solidFill>
                  <a:schemeClr val="accent2"/>
                </a:solidFill>
              </a:rPr>
              <a:t>« The </a:t>
            </a:r>
            <a:r>
              <a:rPr lang="fr-FR" b="1" dirty="0" err="1">
                <a:solidFill>
                  <a:schemeClr val="accent2"/>
                </a:solidFill>
              </a:rPr>
              <a:t>very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hungry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>
                <a:solidFill>
                  <a:schemeClr val="accent2"/>
                </a:solidFill>
              </a:rPr>
              <a:t>caterpillar</a:t>
            </a:r>
            <a:r>
              <a:rPr lang="fr-FR" b="1" dirty="0">
                <a:solidFill>
                  <a:schemeClr val="accent2"/>
                </a:solidFill>
              </a:rPr>
              <a:t> »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b="1" dirty="0">
              <a:solidFill>
                <a:schemeClr val="accent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11268" name="Image 4" descr="HungryCaterpill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708275"/>
            <a:ext cx="5256212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2448272" cy="15841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2"/>
                </a:solidFill>
              </a:rPr>
              <a:t>The </a:t>
            </a:r>
            <a:r>
              <a:rPr lang="fr-FR" sz="2800" dirty="0" err="1">
                <a:solidFill>
                  <a:schemeClr val="accent2"/>
                </a:solidFill>
              </a:rPr>
              <a:t>very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hungry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caterpillar</a:t>
            </a:r>
            <a:endParaRPr lang="fr-FR" sz="2800" dirty="0"/>
          </a:p>
        </p:txBody>
      </p:sp>
      <p:pic>
        <p:nvPicPr>
          <p:cNvPr id="12291" name="Image 4" descr="HungryCaterpilla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946525"/>
            <a:ext cx="244792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438D4F6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335088"/>
            <a:ext cx="5784850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outon d’action : Suivant 6">
            <a:hlinkClick r:id="" action="ppaction://hlinkshowjump?jump=nextslide" highlightClick="1"/>
          </p:cNvPr>
          <p:cNvSpPr/>
          <p:nvPr/>
        </p:nvSpPr>
        <p:spPr>
          <a:xfrm>
            <a:off x="8712480" y="638132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776864" cy="8767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3200" dirty="0">
                <a:solidFill>
                  <a:schemeClr val="tx2"/>
                </a:solidFill>
              </a:rPr>
              <a:t>LA CHENILLE QUI FAIT DES TROUS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12875"/>
            <a:ext cx="7239000" cy="5329238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>
                <a:solidFill>
                  <a:schemeClr val="accent2"/>
                </a:solidFill>
              </a:rPr>
              <a:t>Vendredi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Graziella a lu aux élèves la version italienne de la chenille qui </a:t>
            </a:r>
            <a:r>
              <a:rPr lang="fr-FR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fait </a:t>
            </a:r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 trous </a:t>
            </a:r>
            <a:endParaRPr lang="fr-FR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chemeClr val="accent2"/>
                </a:solidFill>
              </a:rPr>
              <a:t>«</a:t>
            </a:r>
            <a:r>
              <a:rPr lang="fr-FR" b="1" dirty="0">
                <a:solidFill>
                  <a:schemeClr val="accent2"/>
                </a:solidFill>
              </a:rPr>
              <a:t> Il piccolo </a:t>
            </a:r>
            <a:r>
              <a:rPr lang="fr-FR" b="1" dirty="0" err="1">
                <a:solidFill>
                  <a:schemeClr val="accent2"/>
                </a:solidFill>
              </a:rPr>
              <a:t>Bruco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err="1" smtClean="0">
                <a:solidFill>
                  <a:schemeClr val="accent2"/>
                </a:solidFill>
              </a:rPr>
              <a:t>Maisazio</a:t>
            </a:r>
            <a:r>
              <a:rPr lang="fr-FR" b="1" dirty="0" smtClean="0">
                <a:solidFill>
                  <a:schemeClr val="accent2"/>
                </a:solidFill>
              </a:rPr>
              <a:t> »</a:t>
            </a:r>
            <a:endParaRPr lang="fr-FR" b="1" dirty="0">
              <a:solidFill>
                <a:schemeClr val="accent2"/>
              </a:solidFill>
            </a:endParaRPr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b="1" dirty="0">
              <a:solidFill>
                <a:schemeClr val="accent2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</p:txBody>
      </p:sp>
      <p:pic>
        <p:nvPicPr>
          <p:cNvPr id="13316" name="Image 5" descr="518QYCQLdzL._SY355_BO1,204,203,200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924175"/>
            <a:ext cx="4752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2448272" cy="15841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sz="2800" dirty="0">
                <a:solidFill>
                  <a:schemeClr val="accent2"/>
                </a:solidFill>
              </a:rPr>
              <a:t>Il Piccolo </a:t>
            </a:r>
            <a:r>
              <a:rPr lang="fr-FR" sz="2800" dirty="0" err="1">
                <a:solidFill>
                  <a:schemeClr val="accent2"/>
                </a:solidFill>
              </a:rPr>
              <a:t>Bruco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800" dirty="0" err="1">
                <a:solidFill>
                  <a:schemeClr val="accent2"/>
                </a:solidFill>
              </a:rPr>
              <a:t>Maisazio</a:t>
            </a:r>
            <a:endParaRPr lang="fr-FR" sz="2800" dirty="0"/>
          </a:p>
        </p:txBody>
      </p:sp>
      <p:pic>
        <p:nvPicPr>
          <p:cNvPr id="14339" name="Image 5" descr="518QYCQLdzL._SY355_BO1,204,203,200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365625"/>
            <a:ext cx="2506663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9739056F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196975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outon d’action : Suivant 5">
            <a:hlinkClick r:id="" action="ppaction://hlinkshowjump?jump=nextslide" highlightClick="1"/>
          </p:cNvPr>
          <p:cNvSpPr/>
          <p:nvPr/>
        </p:nvSpPr>
        <p:spPr>
          <a:xfrm>
            <a:off x="8712480" y="6381328"/>
            <a:ext cx="36000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608</TotalTime>
  <Words>266</Words>
  <Application>Microsoft Office PowerPoint</Application>
  <PresentationFormat>Affichage à l'écran (4:3)</PresentationFormat>
  <Paragraphs>35</Paragraphs>
  <Slides>18</Slides>
  <Notes>0</Notes>
  <HiddenSlides>0</HiddenSlides>
  <MMClips>10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Opulent</vt:lpstr>
      <vt:lpstr>SEMAINE DES LANGUES Groupe scolaire Charlemagne St Martin de Nigelles CHARTRES 4</vt:lpstr>
      <vt:lpstr>LA CHENILLE QUI FAIT DES TROUS</vt:lpstr>
      <vt:lpstr>LA CHENILLE QUI FAIT DES TROUS</vt:lpstr>
      <vt:lpstr>LA CHENILLE QUI FAIT DES TROUS</vt:lpstr>
      <vt:lpstr>la oruga muy hambrienta</vt:lpstr>
      <vt:lpstr>LA CHENILLE QUI FAIT DES TROUS</vt:lpstr>
      <vt:lpstr>The very hungry caterpillar</vt:lpstr>
      <vt:lpstr>LA CHENILLE QUI FAIT DES TROUS</vt:lpstr>
      <vt:lpstr>Il Piccolo Bruco Maisazio</vt:lpstr>
      <vt:lpstr>LE LOUP ET LES 7 CHEVREAUX</vt:lpstr>
      <vt:lpstr>  On Monday we listenned to : « The wolf and the seven young kids”</vt:lpstr>
      <vt:lpstr>What did you understand????</vt:lpstr>
      <vt:lpstr>  Dienstag hörten wir: « Der Wolf und die sieben Geisslein”</vt:lpstr>
      <vt:lpstr> El miércoles escuchamos : «  El lobo y los 7 cabritos »</vt:lpstr>
      <vt:lpstr>¿QuÉ HABéis  entendido ?</vt:lpstr>
      <vt:lpstr> Il venerdi abbiamo ascoltato: «Il lupo e i sette capretti »</vt:lpstr>
      <vt:lpstr>Che cosa hai capito ????</vt:lpstr>
      <vt:lpstr>GRAZIE MILLE,  THANK YOU, DANKE SCHön, 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SEMAINE DES LANGUES Groupe scolaire Charlemagne St Martin de Nigelles CHARTRES 4</dc:title>
  <dc:creator>Utilisateur</dc:creator>
  <cp:lastModifiedBy>IA28</cp:lastModifiedBy>
  <cp:revision>68</cp:revision>
  <dcterms:created xsi:type="dcterms:W3CDTF">2016-05-16T13:09:52Z</dcterms:created>
  <dcterms:modified xsi:type="dcterms:W3CDTF">2016-06-13T07:19:42Z</dcterms:modified>
</cp:coreProperties>
</file>